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4882815-096D-428E-BF3D-12E0FC1A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ECF1574-465F-437A-960D-53AFBAACE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grpSp>
        <p:nvGrpSpPr>
          <p:cNvPr id="13" name="Gruppo 12"/>
          <p:cNvGrpSpPr/>
          <p:nvPr userDrawn="1"/>
        </p:nvGrpSpPr>
        <p:grpSpPr>
          <a:xfrm>
            <a:off x="0" y="6210300"/>
            <a:ext cx="12192000" cy="647700"/>
            <a:chOff x="0" y="6217136"/>
            <a:chExt cx="12192000" cy="64770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4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ttore 1 24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6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6991EE-B6DB-4807-916B-5423203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1173A91-B7FE-428B-8B91-B1BD625FE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grpSp>
        <p:nvGrpSpPr>
          <p:cNvPr id="15" name="Gruppo 14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4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ttore 1 24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93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8A81C57-E037-4292-8875-00C71F8B1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EFE883D-904D-45B7-A1F0-3AAC02C5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grpSp>
        <p:nvGrpSpPr>
          <p:cNvPr id="15" name="Gruppo 14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4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ttore 1 24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ED4A39-44BB-493A-87E9-6DB313F4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04EFF5F-FD63-4E42-BF98-8B31BC61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grpSp>
        <p:nvGrpSpPr>
          <p:cNvPr id="13" name="Gruppo 12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magine 15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30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Connettore 1 30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69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A1B925-90F6-4122-821A-CE9FC141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19079C1-DE8E-4EE3-8FB0-DF0FEA6F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5" name="Gruppo 14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4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ttore 1 24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0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4FBAB2-A9AF-43CF-9EB8-5997B5EA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D0CBEDE-BFA4-4E18-9154-1975453AF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0017E19-4B71-4C6B-B152-1E73A84A0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grpSp>
        <p:nvGrpSpPr>
          <p:cNvPr id="16" name="Gruppo 15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magine 22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5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ttore 1 25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29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8618EF-B2B9-42DC-8E51-91EE4C40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A0B8F58-4412-4063-8C25-9B836DDF2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DFA571E-BA86-41E9-8FCA-72A3124E6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83D3E0A-98BF-432F-A457-64A0FEB8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D8A31CE-5C71-4C5D-B4BC-F179AE6FE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grpSp>
        <p:nvGrpSpPr>
          <p:cNvPr id="18" name="Gruppo 17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magine 22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magine 23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magine 24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7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Connettore 1 27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09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B8E4FE-65F4-4C95-B806-A0F45776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grpSp>
        <p:nvGrpSpPr>
          <p:cNvPr id="14" name="Gruppo 13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3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Connettore 1 23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09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magine 15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2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Connettore 1 22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1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7331CB-9B2C-41E9-811E-8A6EC623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3DF8D9-659D-4FE8-AE05-44E4393F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0B1CACF-0880-44C3-A126-CEAAE941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6" name="Gruppo 15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magine 22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5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ttore 1 25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4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96FD22-AEF5-483F-A55D-0850177A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77875EB-B25D-4B81-A2E6-1B4D3D366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4666825-C778-4702-B50D-77B25763D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6" name="Gruppo 15"/>
          <p:cNvGrpSpPr/>
          <p:nvPr userDrawn="1"/>
        </p:nvGrpSpPr>
        <p:grpSpPr>
          <a:xfrm>
            <a:off x="0" y="6176963"/>
            <a:ext cx="12192000" cy="647700"/>
            <a:chOff x="0" y="6217136"/>
            <a:chExt cx="12192000" cy="64770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'Ital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a German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la Croazia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Bandiera dell'Uzbe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magine 22" descr="Bandiera del Tagikistan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CasellaDiTesto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5" name="Picture 6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ttore 1 25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74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565EE7C-1B27-4756-B65E-5552018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8941C0A-6F88-43FE-BF47-448A3050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2009DCB-EAB5-4CAC-BEF1-727C05F46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7FCA-1014-4706-A0B6-9608193CFBE2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5754F79-3188-49B0-AEC5-5D873E1E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5767D4-6436-4BF4-A8FF-F08D195A6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156738-9880-437C-A964-1C00483F7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Soil Mechanics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AAE2790-820C-4B73-8EB2-85851BCD8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Krunoslav</a:t>
            </a:r>
            <a:r>
              <a:rPr lang="en-GB" dirty="0"/>
              <a:t> </a:t>
            </a:r>
            <a:r>
              <a:rPr lang="en-GB" dirty="0" err="1" smtClean="0"/>
              <a:t>Minažek</a:t>
            </a:r>
            <a:endParaRPr lang="en-GB" dirty="0" smtClean="0"/>
          </a:p>
          <a:p>
            <a:endParaRPr lang="en-GB" dirty="0"/>
          </a:p>
          <a:p>
            <a:r>
              <a:rPr lang="en-US" dirty="0"/>
              <a:t>Josip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/>
              <a:t>Strossmayer</a:t>
            </a:r>
            <a:r>
              <a:rPr lang="en-US" dirty="0"/>
              <a:t> University of Osijek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0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5942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E2CFFD8D-C2D2-46EE-BCFB-EFCEA8FC1D84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36471"/>
              </p:ext>
            </p:extLst>
          </p:nvPr>
        </p:nvGraphicFramePr>
        <p:xfrm>
          <a:off x="1785938" y="1214439"/>
          <a:ext cx="7675562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3" imgW="6105053" imgH="3830697" progId="Word.Document.12">
                  <p:embed/>
                </p:oleObj>
              </mc:Choice>
              <mc:Fallback>
                <p:oleObj name="Document" r:id="rId3" imgW="6105053" imgH="38306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214439"/>
                        <a:ext cx="7675562" cy="479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05" y="163514"/>
            <a:ext cx="8183562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dirty="0"/>
              <a:t>Determination of soil particles density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621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12714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/>
              <a:t>Soil moisture content</a:t>
            </a:r>
            <a:endParaRPr lang="en-US" b="1" dirty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CF467C95-0D2B-4064-B20C-11E8613F8710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879601"/>
            <a:ext cx="8229600" cy="4862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200" b="1" i="1" dirty="0"/>
              <a:t>soil moisture:</a:t>
            </a:r>
            <a:r>
              <a:rPr lang="en-AU" altLang="sr-Latn-RS" sz="2200" dirty="0"/>
              <a:t> 	</a:t>
            </a:r>
            <a:r>
              <a:rPr lang="en-AU" altLang="sr-Latn-RS" sz="2200" b="1" dirty="0"/>
              <a:t>w = </a:t>
            </a:r>
            <a:r>
              <a:rPr lang="en-AU" altLang="sr-Latn-RS" sz="2200" b="1" dirty="0" err="1"/>
              <a:t>M</a:t>
            </a:r>
            <a:r>
              <a:rPr lang="en-AU" altLang="sr-Latn-RS" sz="2200" b="1" baseline="-25000" dirty="0" err="1"/>
              <a:t>v</a:t>
            </a:r>
            <a:r>
              <a:rPr lang="en-AU" altLang="sr-Latn-RS" sz="2200" b="1" dirty="0"/>
              <a:t>/</a:t>
            </a:r>
            <a:r>
              <a:rPr lang="en-AU" altLang="sr-Latn-RS" sz="2200" b="1" dirty="0" err="1"/>
              <a:t>M</a:t>
            </a:r>
            <a:r>
              <a:rPr lang="en-AU" altLang="sr-Latn-RS" sz="2200" b="1" baseline="-25000" dirty="0" err="1"/>
              <a:t>d</a:t>
            </a:r>
            <a:r>
              <a:rPr lang="en-AU" altLang="sr-Latn-RS" sz="2200" b="1" dirty="0"/>
              <a:t> = (M-</a:t>
            </a:r>
            <a:r>
              <a:rPr lang="en-AU" altLang="sr-Latn-RS" sz="2200" b="1" dirty="0" err="1"/>
              <a:t>M</a:t>
            </a:r>
            <a:r>
              <a:rPr lang="en-AU" altLang="sr-Latn-RS" sz="2200" b="1" baseline="-25000" dirty="0" err="1"/>
              <a:t>d</a:t>
            </a:r>
            <a:r>
              <a:rPr lang="en-AU" altLang="sr-Latn-RS" sz="2200" b="1" dirty="0"/>
              <a:t>)/</a:t>
            </a:r>
            <a:r>
              <a:rPr lang="en-AU" altLang="sr-Latn-RS" sz="2200" b="1" dirty="0" err="1"/>
              <a:t>M</a:t>
            </a:r>
            <a:r>
              <a:rPr lang="en-AU" altLang="sr-Latn-RS" sz="2200" b="1" baseline="-25000" dirty="0" err="1"/>
              <a:t>d</a:t>
            </a:r>
            <a:endParaRPr lang="hr-HR" altLang="sr-Latn-RS" sz="2200" b="1" baseline="-25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sr-Latn-RS" sz="2200" dirty="0"/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/>
              <a:t>(note: moisture content is defined as ratio between mass of water and solid particles ie dried sample, and not the wet sample, sample is dried at </a:t>
            </a:r>
            <a:r>
              <a:rPr lang="en-AU" altLang="sr-Latn-RS" sz="1800" dirty="0"/>
              <a:t>105</a:t>
            </a:r>
            <a:r>
              <a:rPr lang="en-AU" altLang="sr-Latn-RS" sz="1800" baseline="30000" dirty="0"/>
              <a:t>0</a:t>
            </a:r>
            <a:r>
              <a:rPr lang="en-AU" altLang="sr-Latn-RS" sz="1800" dirty="0"/>
              <a:t>C</a:t>
            </a:r>
            <a:r>
              <a:rPr lang="hr-HR" altLang="sr-Latn-RS" sz="1800" dirty="0"/>
              <a:t> for 16-24 hours in order to remove all unbound water)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sr-Latn-RS" sz="2200" b="1" i="1" dirty="0"/>
          </a:p>
          <a:p>
            <a:pPr eaLnBrk="1" hangingPunct="1">
              <a:lnSpc>
                <a:spcPct val="80000"/>
              </a:lnSpc>
            </a:pPr>
            <a:r>
              <a:rPr lang="hr-HR" altLang="sr-Latn-RS" sz="2200" b="1" i="1" dirty="0"/>
              <a:t>Saturation ratio</a:t>
            </a:r>
            <a:r>
              <a:rPr lang="en-AU" altLang="sr-Latn-RS" sz="2200" dirty="0"/>
              <a:t>		</a:t>
            </a:r>
            <a:r>
              <a:rPr lang="en-AU" altLang="sr-Latn-RS" sz="2200" b="1" dirty="0" err="1"/>
              <a:t>Sr</a:t>
            </a:r>
            <a:r>
              <a:rPr lang="en-AU" altLang="sr-Latn-RS" sz="2200" b="1" dirty="0"/>
              <a:t> = </a:t>
            </a:r>
            <a:r>
              <a:rPr lang="en-AU" altLang="sr-Latn-RS" sz="2200" b="1" dirty="0" err="1"/>
              <a:t>V</a:t>
            </a:r>
            <a:r>
              <a:rPr lang="en-AU" altLang="sr-Latn-RS" sz="2200" b="1" baseline="-25000" dirty="0" err="1"/>
              <a:t>v</a:t>
            </a:r>
            <a:r>
              <a:rPr lang="en-AU" altLang="sr-Latn-RS" sz="2200" b="1" dirty="0"/>
              <a:t> / </a:t>
            </a:r>
            <a:r>
              <a:rPr lang="en-AU" altLang="sr-Latn-RS" sz="2200" b="1" dirty="0" err="1"/>
              <a:t>V</a:t>
            </a:r>
            <a:r>
              <a:rPr lang="en-AU" altLang="sr-Latn-RS" sz="2200" b="1" baseline="-25000" dirty="0" err="1"/>
              <a:t>p</a:t>
            </a:r>
            <a:endParaRPr lang="hr-HR" altLang="sr-Latn-RS" sz="2200" b="1" baseline="-25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sr-Latn-RS" sz="2200" dirty="0"/>
          </a:p>
          <a:p>
            <a:pPr eaLnBrk="1" hangingPunct="1">
              <a:lnSpc>
                <a:spcPct val="80000"/>
              </a:lnSpc>
            </a:pPr>
            <a:r>
              <a:rPr lang="en-AU" altLang="sr-Latn-RS" sz="1800" dirty="0"/>
              <a:t>(</a:t>
            </a:r>
            <a:r>
              <a:rPr lang="hr-HR" altLang="sr-Latn-RS" sz="1800" dirty="0"/>
              <a:t>Sr is often expressed as percentage</a:t>
            </a:r>
            <a:r>
              <a:rPr lang="en-AU" altLang="sr-Latn-RS" sz="1800" dirty="0"/>
              <a:t>,</a:t>
            </a:r>
            <a:r>
              <a:rPr lang="hr-HR" altLang="sr-Latn-RS" sz="1800" dirty="0"/>
              <a:t> ie</a:t>
            </a:r>
            <a:r>
              <a:rPr lang="en-AU" altLang="sr-Latn-RS" sz="1800" dirty="0"/>
              <a:t> </a:t>
            </a:r>
            <a:r>
              <a:rPr lang="en-AU" altLang="sr-Latn-RS" sz="1800" dirty="0" err="1"/>
              <a:t>Sr</a:t>
            </a:r>
            <a:r>
              <a:rPr lang="en-AU" altLang="sr-Latn-RS" sz="1800" dirty="0"/>
              <a:t>=0,45, </a:t>
            </a:r>
            <a:r>
              <a:rPr lang="hr-HR" altLang="sr-Latn-RS" sz="1800" dirty="0"/>
              <a:t>means</a:t>
            </a:r>
            <a:r>
              <a:rPr lang="en-AU" altLang="sr-Latn-RS" sz="1800" dirty="0"/>
              <a:t> </a:t>
            </a:r>
            <a:r>
              <a:rPr lang="en-AU" altLang="sr-Latn-RS" sz="1800" dirty="0" err="1"/>
              <a:t>Sr</a:t>
            </a:r>
            <a:r>
              <a:rPr lang="en-AU" altLang="sr-Latn-RS" sz="1800" dirty="0"/>
              <a:t>=45% </a:t>
            </a:r>
            <a:r>
              <a:rPr lang="hr-HR" altLang="sr-Latn-RS" sz="1800" dirty="0"/>
              <a:t>that is</a:t>
            </a:r>
            <a:r>
              <a:rPr lang="en-AU" altLang="sr-Latn-RS" sz="1800" dirty="0"/>
              <a:t> 45% </a:t>
            </a:r>
            <a:r>
              <a:rPr lang="hr-HR" altLang="sr-Latn-RS" sz="1800" dirty="0"/>
              <a:t>of pore volume is filled with water, sample with Sr=100% is completely saturated</a:t>
            </a:r>
            <a:r>
              <a:rPr lang="en-AU" altLang="sr-Latn-RS" sz="1800" dirty="0"/>
              <a:t>).</a:t>
            </a:r>
            <a:endParaRPr lang="en-US" altLang="sr-Latn-RS" sz="1800" dirty="0"/>
          </a:p>
        </p:txBody>
      </p:sp>
    </p:spTree>
    <p:extLst>
      <p:ext uri="{BB962C8B-B14F-4D97-AF65-F5344CB8AC3E}">
        <p14:creationId xmlns:p14="http://schemas.microsoft.com/office/powerpoint/2010/main" val="251167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905" y="74084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/>
              <a:t>Typical values</a:t>
            </a:r>
            <a:endParaRPr lang="en-US" b="1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770E57CF-45A9-41F4-B131-6E25CCAEA6E0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27238" y="1741489"/>
            <a:ext cx="8183562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200" dirty="0"/>
              <a:t>Porosity – clay, silt               </a:t>
            </a:r>
            <a:r>
              <a:rPr lang="en-AU" altLang="sr-Latn-RS" sz="2200" dirty="0"/>
              <a:t>0.4-0.7</a:t>
            </a:r>
            <a:r>
              <a:rPr lang="hr-HR" altLang="sr-Latn-RS" sz="2200" dirty="0"/>
              <a:t> </a:t>
            </a:r>
            <a:r>
              <a:rPr lang="en-AU" altLang="sr-Latn-RS" sz="2200" dirty="0"/>
              <a:t>(0.5)</a:t>
            </a:r>
            <a:r>
              <a:rPr lang="en-US" altLang="sr-Latn-RS" sz="2200" dirty="0"/>
              <a:t> </a:t>
            </a:r>
            <a:endParaRPr lang="hr-HR" altLang="sr-Latn-RS" sz="2200" dirty="0"/>
          </a:p>
          <a:p>
            <a:pPr eaLnBrk="1" hangingPunct="1">
              <a:lnSpc>
                <a:spcPct val="90000"/>
              </a:lnSpc>
            </a:pPr>
            <a:r>
              <a:rPr lang="hr-HR" altLang="sr-Latn-RS" sz="2200" dirty="0"/>
              <a:t>Porosity – gravel , sand       </a:t>
            </a:r>
            <a:r>
              <a:rPr lang="en-AU" altLang="sr-Latn-RS" sz="2200" dirty="0"/>
              <a:t>0.2-0.4</a:t>
            </a:r>
            <a:r>
              <a:rPr lang="hr-HR" altLang="sr-Latn-RS" sz="2200" dirty="0"/>
              <a:t> </a:t>
            </a:r>
            <a:r>
              <a:rPr lang="en-AU" altLang="sr-Latn-RS" sz="2200" dirty="0"/>
              <a:t>(0.3)</a:t>
            </a:r>
            <a:r>
              <a:rPr lang="en-US" altLang="sr-Latn-RS" sz="2200" dirty="0"/>
              <a:t> </a:t>
            </a:r>
            <a:endParaRPr lang="hr-HR" altLang="sr-Latn-RS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altLang="sr-Latn-RS" sz="2200" dirty="0"/>
          </a:p>
          <a:p>
            <a:pPr eaLnBrk="1" hangingPunct="1">
              <a:lnSpc>
                <a:spcPct val="90000"/>
              </a:lnSpc>
            </a:pPr>
            <a:r>
              <a:rPr lang="hr-HR" altLang="sr-Latn-RS" sz="2200" dirty="0"/>
              <a:t>Density – clay, silt		</a:t>
            </a:r>
            <a:r>
              <a:rPr lang="en-AU" altLang="sr-Latn-RS" sz="2200" dirty="0"/>
              <a:t>1.6 - 2 Mg/m</a:t>
            </a:r>
            <a:r>
              <a:rPr lang="en-AU" altLang="sr-Latn-RS" sz="2200" baseline="30000" dirty="0"/>
              <a:t>3</a:t>
            </a:r>
            <a:r>
              <a:rPr lang="en-US" altLang="sr-Latn-RS" sz="2200" dirty="0"/>
              <a:t> </a:t>
            </a:r>
            <a:endParaRPr lang="hr-HR" altLang="sr-Latn-RS" sz="2200" dirty="0"/>
          </a:p>
          <a:p>
            <a:pPr eaLnBrk="1" hangingPunct="1">
              <a:lnSpc>
                <a:spcPct val="90000"/>
              </a:lnSpc>
            </a:pPr>
            <a:r>
              <a:rPr lang="hr-HR" altLang="sr-Latn-RS" sz="2200" dirty="0"/>
              <a:t>Density – gravel, sand	</a:t>
            </a:r>
            <a:r>
              <a:rPr lang="en-AU" altLang="sr-Latn-RS" sz="2200" dirty="0"/>
              <a:t>1.8-2.2 Mg/m</a:t>
            </a:r>
            <a:r>
              <a:rPr lang="en-AU" altLang="sr-Latn-RS" sz="2200" baseline="30000" dirty="0"/>
              <a:t>3</a:t>
            </a:r>
            <a:r>
              <a:rPr lang="en-US" altLang="sr-Latn-RS" sz="2200" dirty="0"/>
              <a:t> </a:t>
            </a:r>
            <a:endParaRPr lang="hr-HR" altLang="sr-Latn-RS" sz="2200" dirty="0"/>
          </a:p>
          <a:p>
            <a:pPr eaLnBrk="1" hangingPunct="1">
              <a:lnSpc>
                <a:spcPct val="90000"/>
              </a:lnSpc>
            </a:pPr>
            <a:endParaRPr lang="hr-HR" altLang="sr-Latn-RS" sz="2200" dirty="0"/>
          </a:p>
          <a:p>
            <a:pPr eaLnBrk="1" hangingPunct="1">
              <a:lnSpc>
                <a:spcPct val="90000"/>
              </a:lnSpc>
            </a:pPr>
            <a:r>
              <a:rPr lang="hr-HR" altLang="sr-Latn-RS" sz="2200" dirty="0"/>
              <a:t>Solid particles density – all soils -   2,5-2,7 </a:t>
            </a:r>
            <a:r>
              <a:rPr lang="en-AU" altLang="sr-Latn-RS" sz="2200" dirty="0"/>
              <a:t>Mg/m</a:t>
            </a:r>
            <a:r>
              <a:rPr lang="en-AU" altLang="sr-Latn-RS" sz="2200" baseline="30000" dirty="0"/>
              <a:t>3</a:t>
            </a:r>
            <a:r>
              <a:rPr lang="hr-HR" altLang="sr-Latn-RS" sz="2200" dirty="0"/>
              <a:t> </a:t>
            </a:r>
            <a:endParaRPr lang="en-US" altLang="sr-Latn-RS" sz="2200" dirty="0"/>
          </a:p>
        </p:txBody>
      </p:sp>
    </p:spTree>
    <p:extLst>
      <p:ext uri="{BB962C8B-B14F-4D97-AF65-F5344CB8AC3E}">
        <p14:creationId xmlns:p14="http://schemas.microsoft.com/office/powerpoint/2010/main" val="84114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128589"/>
            <a:ext cx="8183562" cy="693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dirty="0"/>
              <a:t>Soil granulometric content</a:t>
            </a:r>
            <a:endParaRPr lang="en-US" b="1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F36E6678-5DFE-4344-A7B1-47BA63D8E166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56267" y="737659"/>
            <a:ext cx="8183562" cy="29337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1800" dirty="0"/>
              <a:t>(G) Gravel     		60 – 2 mm (coarse, medium, fine)</a:t>
            </a:r>
          </a:p>
          <a:p>
            <a:pPr eaLnBrk="1" hangingPunct="1"/>
            <a:r>
              <a:rPr lang="hr-HR" altLang="sr-Latn-RS" sz="1800" dirty="0"/>
              <a:t>(S)  Sand		2 – 0,06 mm (coarse, medium, fine)</a:t>
            </a:r>
          </a:p>
          <a:p>
            <a:pPr eaLnBrk="1" hangingPunct="1"/>
            <a:r>
              <a:rPr lang="hr-HR" altLang="sr-Latn-RS" sz="1800" dirty="0"/>
              <a:t>(M) Silt		0,06 – 0,002 mm </a:t>
            </a:r>
          </a:p>
          <a:p>
            <a:pPr eaLnBrk="1" hangingPunct="1"/>
            <a:r>
              <a:rPr lang="hr-HR" altLang="sr-Latn-RS" sz="1800" dirty="0"/>
              <a:t>(C) Clay		ispod 0,002 mm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sr-Latn-RS" sz="1800" dirty="0"/>
          </a:p>
          <a:p>
            <a:pPr eaLnBrk="1" hangingPunct="1"/>
            <a:r>
              <a:rPr lang="hr-HR" altLang="sr-Latn-RS" sz="1800" dirty="0">
                <a:solidFill>
                  <a:srgbClr val="FF0000"/>
                </a:solidFill>
              </a:rPr>
              <a:t>(6-2 system )</a:t>
            </a:r>
          </a:p>
          <a:p>
            <a:pPr eaLnBrk="1" hangingPunct="1"/>
            <a:r>
              <a:rPr lang="hr-HR" altLang="sr-Latn-RS" sz="1800" dirty="0"/>
              <a:t>Sieving – gravel and sand</a:t>
            </a:r>
          </a:p>
          <a:p>
            <a:pPr eaLnBrk="1" hangingPunct="1"/>
            <a:r>
              <a:rPr lang="hr-HR" altLang="sr-Latn-RS" sz="1800" dirty="0"/>
              <a:t>Hydrmetric analysis -aerometer – clay and silt</a:t>
            </a:r>
            <a:endParaRPr lang="en-US" altLang="sr-Latn-RS" sz="1800" dirty="0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43409"/>
              </p:ext>
            </p:extLst>
          </p:nvPr>
        </p:nvGraphicFramePr>
        <p:xfrm>
          <a:off x="1312334" y="3577167"/>
          <a:ext cx="909002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6248343" imgH="1983657" progId="Word.Document.12">
                  <p:embed/>
                </p:oleObj>
              </mc:Choice>
              <mc:Fallback>
                <p:oleObj name="Document" r:id="rId3" imgW="6248343" imgH="198365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334" y="3577167"/>
                        <a:ext cx="9090025" cy="2873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12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4041" y="110066"/>
            <a:ext cx="8153400" cy="990600"/>
          </a:xfrm>
        </p:spPr>
        <p:txBody>
          <a:bodyPr/>
          <a:lstStyle/>
          <a:p>
            <a:pPr eaLnBrk="1" hangingPunct="1"/>
            <a:r>
              <a:rPr lang="hr-HR" altLang="sr-Latn-RS" b="1" dirty="0"/>
              <a:t>Sieving – gravel and sand</a:t>
            </a:r>
            <a:endParaRPr lang="sr-Latn-CS" altLang="sr-Latn-RS" b="1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5236F43B-357A-4A9A-97B0-EF215CFC6F13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533" name="Content Placeholder 2"/>
          <p:cNvSpPr>
            <a:spLocks noGrp="1"/>
          </p:cNvSpPr>
          <p:nvPr>
            <p:ph sz="quarter" idx="1"/>
          </p:nvPr>
        </p:nvSpPr>
        <p:spPr>
          <a:xfrm>
            <a:off x="731310" y="1236133"/>
            <a:ext cx="3095129" cy="4495800"/>
          </a:xfrm>
        </p:spPr>
        <p:txBody>
          <a:bodyPr/>
          <a:lstStyle/>
          <a:p>
            <a:pPr eaLnBrk="1" hangingPunct="1"/>
            <a:r>
              <a:rPr lang="hr-HR" altLang="sr-Latn-RS" sz="2400" dirty="0"/>
              <a:t>set of sieves of different apperture sizes positioned with larger size apertures above smaller ones, </a:t>
            </a:r>
          </a:p>
          <a:p>
            <a:pPr eaLnBrk="1" hangingPunct="1"/>
            <a:r>
              <a:rPr lang="hr-HR" altLang="sr-Latn-RS" sz="2400" dirty="0"/>
              <a:t>sieves with sample poured at the upper sieve are shaked and mass of remains on every sieve is measued </a:t>
            </a:r>
            <a:endParaRPr lang="en-US" altLang="sr-Latn-RS" sz="2400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t="8147" r="27654" b="5861"/>
          <a:stretch>
            <a:fillRect/>
          </a:stretch>
        </p:blipFill>
        <p:spPr bwMode="auto">
          <a:xfrm>
            <a:off x="4935736" y="1036135"/>
            <a:ext cx="4248994" cy="50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81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2508" y="101600"/>
            <a:ext cx="8153400" cy="990600"/>
          </a:xfrm>
        </p:spPr>
        <p:txBody>
          <a:bodyPr/>
          <a:lstStyle/>
          <a:p>
            <a:pPr eaLnBrk="1" hangingPunct="1"/>
            <a:r>
              <a:rPr lang="hr-HR" altLang="sr-Latn-RS" b="1" dirty="0" smtClean="0"/>
              <a:t>Hydr</a:t>
            </a:r>
            <a:r>
              <a:rPr lang="it-IT" altLang="sr-Latn-RS" b="1" dirty="0" smtClean="0"/>
              <a:t>o</a:t>
            </a:r>
            <a:r>
              <a:rPr lang="hr-HR" altLang="sr-Latn-RS" b="1" dirty="0" smtClean="0"/>
              <a:t>metric </a:t>
            </a:r>
            <a:r>
              <a:rPr lang="hr-HR" altLang="sr-Latn-RS" b="1" dirty="0"/>
              <a:t>analysis– principle</a:t>
            </a:r>
            <a:endParaRPr lang="sr-Latn-CS" altLang="sr-Latn-RS" b="1" dirty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93B896D6-1C12-487F-B305-E51976F1F41F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235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07015"/>
              </p:ext>
            </p:extLst>
          </p:nvPr>
        </p:nvGraphicFramePr>
        <p:xfrm>
          <a:off x="172508" y="1092200"/>
          <a:ext cx="11054292" cy="478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6105053" imgH="3803301" progId="Word.Document.12">
                  <p:embed/>
                </p:oleObj>
              </mc:Choice>
              <mc:Fallback>
                <p:oleObj name="Document" r:id="rId3" imgW="6105053" imgH="380330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08" y="1092200"/>
                        <a:ext cx="11054292" cy="47834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40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811902BE-76C0-4733-971B-62ECE8197371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4579" name="Picture 2" descr="http://www.humboldtmfg.com/images/products/large/H-4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5" y="1544381"/>
            <a:ext cx="106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www.humboldtmfg.com/images/products/large/H-4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20201" b="10974"/>
          <a:stretch>
            <a:fillRect/>
          </a:stretch>
        </p:blipFill>
        <p:spPr bwMode="auto">
          <a:xfrm>
            <a:off x="4592897" y="1054522"/>
            <a:ext cx="10795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20194" r="54555" b="74607"/>
          <a:stretch/>
        </p:blipFill>
        <p:spPr bwMode="auto">
          <a:xfrm>
            <a:off x="6756731" y="1184340"/>
            <a:ext cx="2664296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6218304" y="2009701"/>
            <a:ext cx="46596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% of particles</a:t>
            </a:r>
            <a:r>
              <a:rPr lang="en-US" altLang="en-US" dirty="0"/>
              <a:t>, for each hydrometer reading </a:t>
            </a:r>
            <a:endParaRPr lang="hr-HR" altLang="en-US" dirty="0"/>
          </a:p>
          <a:p>
            <a:r>
              <a:rPr lang="en-US" altLang="en-US" dirty="0"/>
              <a:t>Calculate</a:t>
            </a:r>
            <a:r>
              <a:rPr lang="hr-HR" altLang="en-US" dirty="0"/>
              <a:t> </a:t>
            </a:r>
            <a:r>
              <a:rPr lang="en-US" altLang="en-US" dirty="0"/>
              <a:t>P - H = reading in the blurred sample, </a:t>
            </a:r>
            <a:endParaRPr lang="hr-HR" altLang="en-US" dirty="0"/>
          </a:p>
          <a:p>
            <a:r>
              <a:rPr lang="en-US" altLang="en-US" dirty="0"/>
              <a:t>B = reading in distilled water, </a:t>
            </a:r>
            <a:endParaRPr lang="hr-HR" altLang="en-US" dirty="0"/>
          </a:p>
          <a:p>
            <a:r>
              <a:rPr lang="en-US" altLang="en-US" dirty="0"/>
              <a:t>W = mass of soil sample </a:t>
            </a:r>
          </a:p>
          <a:p>
            <a:endParaRPr lang="hr-HR" altLang="sr-Latn-RS" dirty="0"/>
          </a:p>
        </p:txBody>
      </p:sp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40550" r="51183" b="53780"/>
          <a:stretch>
            <a:fillRect/>
          </a:stretch>
        </p:blipFill>
        <p:spPr bwMode="auto">
          <a:xfrm>
            <a:off x="6612716" y="3665885"/>
            <a:ext cx="35274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468006" y="4546835"/>
            <a:ext cx="39146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particle diameter with P% - for each </a:t>
            </a:r>
            <a:endParaRPr lang="hr-HR" altLang="en-US" dirty="0"/>
          </a:p>
          <a:p>
            <a:r>
              <a:rPr lang="en-US" altLang="en-US" dirty="0"/>
              <a:t>Hydrometer</a:t>
            </a:r>
            <a:r>
              <a:rPr lang="hr-HR" altLang="en-US" dirty="0"/>
              <a:t> </a:t>
            </a:r>
            <a:r>
              <a:rPr lang="en-US" altLang="en-US" dirty="0"/>
              <a:t>reading, </a:t>
            </a:r>
            <a:endParaRPr lang="hr-HR" altLang="en-US" dirty="0"/>
          </a:p>
          <a:p>
            <a:r>
              <a:rPr lang="en-US" altLang="en-US" dirty="0"/>
              <a:t>K = constant, L = length of </a:t>
            </a:r>
            <a:r>
              <a:rPr lang="hr-HR" altLang="en-US" dirty="0"/>
              <a:t>hydrometer</a:t>
            </a:r>
            <a:r>
              <a:rPr lang="en-US" altLang="en-US" dirty="0"/>
              <a:t>, </a:t>
            </a:r>
            <a:endParaRPr lang="hr-HR" altLang="en-US" dirty="0"/>
          </a:p>
          <a:p>
            <a:r>
              <a:rPr lang="en-US" altLang="en-US" dirty="0"/>
              <a:t>T = time in min</a:t>
            </a:r>
            <a:r>
              <a:rPr lang="hr-HR" altLang="en-US" dirty="0"/>
              <a:t>.</a:t>
            </a:r>
            <a:r>
              <a:rPr lang="en-US" altLang="en-US" dirty="0"/>
              <a:t> </a:t>
            </a:r>
            <a:endParaRPr lang="hr-HR" altLang="sr-Latn-RS" dirty="0"/>
          </a:p>
        </p:txBody>
      </p:sp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12869" r="32378" b="14366"/>
          <a:stretch>
            <a:fillRect/>
          </a:stretch>
        </p:blipFill>
        <p:spPr bwMode="auto">
          <a:xfrm>
            <a:off x="1072243" y="1054522"/>
            <a:ext cx="1843675" cy="525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5841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b="1" dirty="0"/>
              <a:t>The hydrometric analysis procedure</a:t>
            </a:r>
            <a:endParaRPr lang="sr-Latn-CS" altLang="sr-Latn-RS" b="1" dirty="0"/>
          </a:p>
        </p:txBody>
      </p:sp>
    </p:spTree>
    <p:extLst>
      <p:ext uri="{BB962C8B-B14F-4D97-AF65-F5344CB8AC3E}">
        <p14:creationId xmlns:p14="http://schemas.microsoft.com/office/powerpoint/2010/main" val="190957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36705" y="4342873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9423ED-3F8C-4824-8F8F-CA64CBB89892}" type="slidenum">
              <a:rPr lang="en-US" altLang="sr-Latn-RS" smtClean="0">
                <a:solidFill>
                  <a:srgbClr val="FFFFFF"/>
                </a:solidFill>
              </a:rPr>
              <a:pPr/>
              <a:t>17</a:t>
            </a:fld>
            <a:endParaRPr lang="en-US" altLang="sr-Latn-RS">
              <a:solidFill>
                <a:srgbClr val="FFFFFF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04056" y="1858434"/>
            <a:ext cx="1800225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sr-Latn-CS" altLang="sr-Latn-R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04280" y="1858434"/>
            <a:ext cx="1871662" cy="2089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475943" y="1858434"/>
            <a:ext cx="1655763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131706" y="1858434"/>
            <a:ext cx="1081087" cy="2089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135717" y="3752322"/>
            <a:ext cx="54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0 %</a:t>
            </a:r>
            <a:endParaRPr lang="en-US" altLang="sr-Latn-R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156355" y="1786997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100%</a:t>
            </a:r>
            <a:endParaRPr lang="en-US" altLang="sr-Latn-R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042180" y="1448859"/>
            <a:ext cx="109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GRAVEL</a:t>
            </a:r>
            <a:endParaRPr lang="en-US" altLang="sr-Latn-RS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039256" y="1398059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SAND</a:t>
            </a:r>
            <a:endParaRPr lang="en-US" altLang="sr-Latn-RS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839481" y="1398059"/>
            <a:ext cx="65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SILT</a:t>
            </a:r>
            <a:endParaRPr lang="en-US" altLang="sr-Latn-RS" dirty="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8230131" y="1421872"/>
            <a:ext cx="79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CLAY</a:t>
            </a:r>
            <a:endParaRPr lang="en-US" altLang="sr-Latn-RS" dirty="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450292" y="4486306"/>
            <a:ext cx="3163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Log D  (</a:t>
            </a:r>
            <a:r>
              <a:rPr lang="hr-HR" altLang="sr-Latn-RS" dirty="0" smtClean="0"/>
              <a:t>p</a:t>
            </a:r>
            <a:r>
              <a:rPr lang="it-IT" altLang="sr-Latn-RS" dirty="0" smtClean="0"/>
              <a:t>a</a:t>
            </a:r>
            <a:r>
              <a:rPr lang="hr-HR" altLang="sr-Latn-RS" dirty="0" smtClean="0"/>
              <a:t>rticles </a:t>
            </a:r>
            <a:r>
              <a:rPr lang="hr-HR" altLang="sr-Latn-RS" dirty="0"/>
              <a:t>diameter, mm)</a:t>
            </a:r>
            <a:endParaRPr lang="en-US" altLang="sr-Latn-RS" dirty="0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3304117" y="1855260"/>
            <a:ext cx="5607050" cy="2074863"/>
          </a:xfrm>
          <a:custGeom>
            <a:avLst/>
            <a:gdLst>
              <a:gd name="T0" fmla="*/ 0 w 3532"/>
              <a:gd name="T1" fmla="*/ 0 h 1307"/>
              <a:gd name="T2" fmla="*/ 2147483646 w 3532"/>
              <a:gd name="T3" fmla="*/ 2147483646 h 1307"/>
              <a:gd name="T4" fmla="*/ 2147483646 w 3532"/>
              <a:gd name="T5" fmla="*/ 2147483646 h 1307"/>
              <a:gd name="T6" fmla="*/ 2147483646 w 3532"/>
              <a:gd name="T7" fmla="*/ 2147483646 h 1307"/>
              <a:gd name="T8" fmla="*/ 2147483646 w 3532"/>
              <a:gd name="T9" fmla="*/ 2147483646 h 1307"/>
              <a:gd name="T10" fmla="*/ 2147483646 w 3532"/>
              <a:gd name="T11" fmla="*/ 2147483646 h 1307"/>
              <a:gd name="T12" fmla="*/ 2147483646 w 3532"/>
              <a:gd name="T13" fmla="*/ 2147483646 h 1307"/>
              <a:gd name="T14" fmla="*/ 2147483646 w 3532"/>
              <a:gd name="T15" fmla="*/ 2147483646 h 1307"/>
              <a:gd name="T16" fmla="*/ 2147483646 w 3532"/>
              <a:gd name="T17" fmla="*/ 2147483646 h 1307"/>
              <a:gd name="T18" fmla="*/ 2147483646 w 3532"/>
              <a:gd name="T19" fmla="*/ 2147483646 h 1307"/>
              <a:gd name="T20" fmla="*/ 2147483646 w 3532"/>
              <a:gd name="T21" fmla="*/ 2147483646 h 1307"/>
              <a:gd name="T22" fmla="*/ 2147483646 w 3532"/>
              <a:gd name="T23" fmla="*/ 2147483646 h 1307"/>
              <a:gd name="T24" fmla="*/ 2147483646 w 3532"/>
              <a:gd name="T25" fmla="*/ 2147483646 h 1307"/>
              <a:gd name="T26" fmla="*/ 2147483646 w 3532"/>
              <a:gd name="T27" fmla="*/ 2147483646 h 1307"/>
              <a:gd name="T28" fmla="*/ 2147483646 w 3532"/>
              <a:gd name="T29" fmla="*/ 2147483646 h 1307"/>
              <a:gd name="T30" fmla="*/ 2147483646 w 3532"/>
              <a:gd name="T31" fmla="*/ 2147483646 h 1307"/>
              <a:gd name="T32" fmla="*/ 2147483646 w 3532"/>
              <a:gd name="T33" fmla="*/ 2147483646 h 1307"/>
              <a:gd name="T34" fmla="*/ 2147483646 w 3532"/>
              <a:gd name="T35" fmla="*/ 2147483646 h 1307"/>
              <a:gd name="T36" fmla="*/ 2147483646 w 3532"/>
              <a:gd name="T37" fmla="*/ 2147483646 h 1307"/>
              <a:gd name="T38" fmla="*/ 2147483646 w 3532"/>
              <a:gd name="T39" fmla="*/ 2147483646 h 1307"/>
              <a:gd name="T40" fmla="*/ 2147483646 w 3532"/>
              <a:gd name="T41" fmla="*/ 2147483646 h 1307"/>
              <a:gd name="T42" fmla="*/ 2147483646 w 3532"/>
              <a:gd name="T43" fmla="*/ 2147483646 h 1307"/>
              <a:gd name="T44" fmla="*/ 2147483646 w 3532"/>
              <a:gd name="T45" fmla="*/ 2147483646 h 1307"/>
              <a:gd name="T46" fmla="*/ 2147483646 w 3532"/>
              <a:gd name="T47" fmla="*/ 2147483646 h 1307"/>
              <a:gd name="T48" fmla="*/ 2147483646 w 3532"/>
              <a:gd name="T49" fmla="*/ 2147483646 h 1307"/>
              <a:gd name="T50" fmla="*/ 2147483646 w 3532"/>
              <a:gd name="T51" fmla="*/ 2147483646 h 1307"/>
              <a:gd name="T52" fmla="*/ 2147483646 w 3532"/>
              <a:gd name="T53" fmla="*/ 2147483646 h 1307"/>
              <a:gd name="T54" fmla="*/ 2147483646 w 3532"/>
              <a:gd name="T55" fmla="*/ 2147483646 h 1307"/>
              <a:gd name="T56" fmla="*/ 2147483646 w 3532"/>
              <a:gd name="T57" fmla="*/ 2147483646 h 1307"/>
              <a:gd name="T58" fmla="*/ 2147483646 w 3532"/>
              <a:gd name="T59" fmla="*/ 2147483646 h 1307"/>
              <a:gd name="T60" fmla="*/ 2147483646 w 3532"/>
              <a:gd name="T61" fmla="*/ 2147483646 h 1307"/>
              <a:gd name="T62" fmla="*/ 2147483646 w 3532"/>
              <a:gd name="T63" fmla="*/ 2147483646 h 1307"/>
              <a:gd name="T64" fmla="*/ 2147483646 w 3532"/>
              <a:gd name="T65" fmla="*/ 2147483646 h 13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532"/>
              <a:gd name="T100" fmla="*/ 0 h 1307"/>
              <a:gd name="T101" fmla="*/ 3532 w 3532"/>
              <a:gd name="T102" fmla="*/ 1307 h 13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532" h="1307">
                <a:moveTo>
                  <a:pt x="0" y="0"/>
                </a:moveTo>
                <a:cubicBezTo>
                  <a:pt x="81" y="29"/>
                  <a:pt x="131" y="24"/>
                  <a:pt x="230" y="29"/>
                </a:cubicBezTo>
                <a:cubicBezTo>
                  <a:pt x="300" y="37"/>
                  <a:pt x="362" y="50"/>
                  <a:pt x="432" y="58"/>
                </a:cubicBezTo>
                <a:cubicBezTo>
                  <a:pt x="457" y="68"/>
                  <a:pt x="482" y="81"/>
                  <a:pt x="508" y="87"/>
                </a:cubicBezTo>
                <a:cubicBezTo>
                  <a:pt x="521" y="90"/>
                  <a:pt x="534" y="92"/>
                  <a:pt x="547" y="96"/>
                </a:cubicBezTo>
                <a:cubicBezTo>
                  <a:pt x="566" y="102"/>
                  <a:pt x="604" y="116"/>
                  <a:pt x="604" y="116"/>
                </a:cubicBezTo>
                <a:cubicBezTo>
                  <a:pt x="636" y="146"/>
                  <a:pt x="678" y="144"/>
                  <a:pt x="710" y="173"/>
                </a:cubicBezTo>
                <a:cubicBezTo>
                  <a:pt x="762" y="219"/>
                  <a:pt x="772" y="254"/>
                  <a:pt x="835" y="269"/>
                </a:cubicBezTo>
                <a:cubicBezTo>
                  <a:pt x="859" y="305"/>
                  <a:pt x="898" y="323"/>
                  <a:pt x="940" y="336"/>
                </a:cubicBezTo>
                <a:cubicBezTo>
                  <a:pt x="950" y="343"/>
                  <a:pt x="958" y="351"/>
                  <a:pt x="969" y="356"/>
                </a:cubicBezTo>
                <a:cubicBezTo>
                  <a:pt x="978" y="361"/>
                  <a:pt x="990" y="359"/>
                  <a:pt x="998" y="365"/>
                </a:cubicBezTo>
                <a:cubicBezTo>
                  <a:pt x="1042" y="394"/>
                  <a:pt x="1037" y="408"/>
                  <a:pt x="1094" y="423"/>
                </a:cubicBezTo>
                <a:cubicBezTo>
                  <a:pt x="1129" y="446"/>
                  <a:pt x="1169" y="468"/>
                  <a:pt x="1209" y="480"/>
                </a:cubicBezTo>
                <a:cubicBezTo>
                  <a:pt x="1248" y="506"/>
                  <a:pt x="1289" y="543"/>
                  <a:pt x="1334" y="557"/>
                </a:cubicBezTo>
                <a:cubicBezTo>
                  <a:pt x="1383" y="589"/>
                  <a:pt x="1392" y="619"/>
                  <a:pt x="1449" y="634"/>
                </a:cubicBezTo>
                <a:cubicBezTo>
                  <a:pt x="1470" y="648"/>
                  <a:pt x="1496" y="656"/>
                  <a:pt x="1516" y="672"/>
                </a:cubicBezTo>
                <a:cubicBezTo>
                  <a:pt x="1525" y="679"/>
                  <a:pt x="1527" y="694"/>
                  <a:pt x="1536" y="701"/>
                </a:cubicBezTo>
                <a:cubicBezTo>
                  <a:pt x="1544" y="707"/>
                  <a:pt x="1555" y="706"/>
                  <a:pt x="1564" y="711"/>
                </a:cubicBezTo>
                <a:cubicBezTo>
                  <a:pt x="1584" y="722"/>
                  <a:pt x="1606" y="733"/>
                  <a:pt x="1622" y="749"/>
                </a:cubicBezTo>
                <a:cubicBezTo>
                  <a:pt x="1632" y="759"/>
                  <a:pt x="1639" y="771"/>
                  <a:pt x="1651" y="778"/>
                </a:cubicBezTo>
                <a:cubicBezTo>
                  <a:pt x="1694" y="802"/>
                  <a:pt x="1749" y="806"/>
                  <a:pt x="1795" y="826"/>
                </a:cubicBezTo>
                <a:cubicBezTo>
                  <a:pt x="1840" y="845"/>
                  <a:pt x="1873" y="879"/>
                  <a:pt x="1920" y="893"/>
                </a:cubicBezTo>
                <a:cubicBezTo>
                  <a:pt x="1977" y="932"/>
                  <a:pt x="2012" y="965"/>
                  <a:pt x="2083" y="980"/>
                </a:cubicBezTo>
                <a:cubicBezTo>
                  <a:pt x="2128" y="1013"/>
                  <a:pt x="2175" y="1020"/>
                  <a:pt x="2227" y="1037"/>
                </a:cubicBezTo>
                <a:cubicBezTo>
                  <a:pt x="2285" y="1056"/>
                  <a:pt x="2341" y="1083"/>
                  <a:pt x="2400" y="1095"/>
                </a:cubicBezTo>
                <a:cubicBezTo>
                  <a:pt x="2515" y="1153"/>
                  <a:pt x="2460" y="1133"/>
                  <a:pt x="2668" y="1143"/>
                </a:cubicBezTo>
                <a:cubicBezTo>
                  <a:pt x="2702" y="1151"/>
                  <a:pt x="2742" y="1156"/>
                  <a:pt x="2774" y="1172"/>
                </a:cubicBezTo>
                <a:cubicBezTo>
                  <a:pt x="2784" y="1177"/>
                  <a:pt x="2794" y="1184"/>
                  <a:pt x="2803" y="1191"/>
                </a:cubicBezTo>
                <a:cubicBezTo>
                  <a:pt x="2814" y="1200"/>
                  <a:pt x="2820" y="1213"/>
                  <a:pt x="2832" y="1220"/>
                </a:cubicBezTo>
                <a:cubicBezTo>
                  <a:pt x="2838" y="1223"/>
                  <a:pt x="2900" y="1243"/>
                  <a:pt x="2918" y="1248"/>
                </a:cubicBezTo>
                <a:cubicBezTo>
                  <a:pt x="2985" y="1269"/>
                  <a:pt x="3059" y="1255"/>
                  <a:pt x="3129" y="1258"/>
                </a:cubicBezTo>
                <a:cubicBezTo>
                  <a:pt x="3224" y="1289"/>
                  <a:pt x="3167" y="1275"/>
                  <a:pt x="3302" y="1287"/>
                </a:cubicBezTo>
                <a:cubicBezTo>
                  <a:pt x="3410" y="1307"/>
                  <a:pt x="3334" y="1296"/>
                  <a:pt x="3532" y="1296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6" name="Text Box 19"/>
          <p:cNvSpPr txBox="1">
            <a:spLocks noChangeArrowheads="1"/>
          </p:cNvSpPr>
          <p:nvPr/>
        </p:nvSpPr>
        <p:spPr bwMode="auto">
          <a:xfrm>
            <a:off x="2783417" y="396822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60</a:t>
            </a:r>
            <a:endParaRPr lang="en-US" altLang="sr-Latn-RS"/>
          </a:p>
        </p:txBody>
      </p:sp>
      <p:sp>
        <p:nvSpPr>
          <p:cNvPr id="25617" name="Text Box 20"/>
          <p:cNvSpPr txBox="1">
            <a:spLocks noChangeArrowheads="1"/>
          </p:cNvSpPr>
          <p:nvPr/>
        </p:nvSpPr>
        <p:spPr bwMode="auto">
          <a:xfrm>
            <a:off x="4450292" y="400191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2</a:t>
            </a:r>
            <a:endParaRPr lang="en-US" altLang="sr-Latn-RS" dirty="0"/>
          </a:p>
        </p:txBody>
      </p:sp>
      <p:sp>
        <p:nvSpPr>
          <p:cNvPr id="25618" name="Text Box 21"/>
          <p:cNvSpPr txBox="1">
            <a:spLocks noChangeArrowheads="1"/>
          </p:cNvSpPr>
          <p:nvPr/>
        </p:nvSpPr>
        <p:spPr bwMode="auto">
          <a:xfrm>
            <a:off x="6599767" y="403966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0.06</a:t>
            </a:r>
            <a:endParaRPr lang="en-US" altLang="sr-Latn-RS"/>
          </a:p>
        </p:txBody>
      </p:sp>
      <p:sp>
        <p:nvSpPr>
          <p:cNvPr id="25619" name="Text Box 22"/>
          <p:cNvSpPr txBox="1">
            <a:spLocks noChangeArrowheads="1"/>
          </p:cNvSpPr>
          <p:nvPr/>
        </p:nvSpPr>
        <p:spPr bwMode="auto">
          <a:xfrm>
            <a:off x="8255530" y="4112685"/>
            <a:ext cx="69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0.002</a:t>
            </a:r>
            <a:endParaRPr lang="en-US" altLang="sr-Latn-RS" dirty="0"/>
          </a:p>
        </p:txBody>
      </p:sp>
      <p:sp>
        <p:nvSpPr>
          <p:cNvPr id="2" name="Rettangolo 1"/>
          <p:cNvSpPr/>
          <p:nvPr/>
        </p:nvSpPr>
        <p:spPr>
          <a:xfrm>
            <a:off x="-7694" y="74006"/>
            <a:ext cx="12199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000" b="1" dirty="0"/>
              <a:t>Granulometric curve: percentages of mass of particles with different diameter in the sample total </a:t>
            </a:r>
            <a:endParaRPr lang="en-US" alt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303346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13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/>
              <a:t>Example of granulometric curve</a:t>
            </a:r>
            <a:endParaRPr lang="en-US" b="1" dirty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31200" y="57821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04B038CD-0346-4102-8877-FD12860EC297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18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6628" name="Picture 5" descr="z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9" y="1068838"/>
            <a:ext cx="78581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12EFE7-4C93-4302-8182-A82DF7838AC2}"/>
              </a:ext>
            </a:extLst>
          </p:cNvPr>
          <p:cNvSpPr/>
          <p:nvPr/>
        </p:nvSpPr>
        <p:spPr>
          <a:xfrm>
            <a:off x="2144192" y="1198591"/>
            <a:ext cx="378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F403D2-E90C-46BF-9AA3-7B96393F6747}"/>
              </a:ext>
            </a:extLst>
          </p:cNvPr>
          <p:cNvSpPr/>
          <p:nvPr/>
        </p:nvSpPr>
        <p:spPr>
          <a:xfrm>
            <a:off x="3080296" y="1257710"/>
            <a:ext cx="7920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0DB6C5-D142-454C-812D-40DC6614FA12}"/>
              </a:ext>
            </a:extLst>
          </p:cNvPr>
          <p:cNvSpPr txBox="1"/>
          <p:nvPr/>
        </p:nvSpPr>
        <p:spPr>
          <a:xfrm>
            <a:off x="2168304" y="1389032"/>
            <a:ext cx="35388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STONE</a:t>
            </a:r>
            <a:endParaRPr lang="en-GB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2C163B-A6E3-4A83-9641-1A7298D893B4}"/>
              </a:ext>
            </a:extLst>
          </p:cNvPr>
          <p:cNvSpPr txBox="1"/>
          <p:nvPr/>
        </p:nvSpPr>
        <p:spPr>
          <a:xfrm>
            <a:off x="3296321" y="1389032"/>
            <a:ext cx="4634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GRAVEL</a:t>
            </a:r>
            <a:endParaRPr lang="en-GB" sz="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279029-3701-4B5C-81F2-896FE8D8EEDA}"/>
              </a:ext>
            </a:extLst>
          </p:cNvPr>
          <p:cNvSpPr/>
          <p:nvPr/>
        </p:nvSpPr>
        <p:spPr>
          <a:xfrm>
            <a:off x="5240536" y="1270600"/>
            <a:ext cx="792088" cy="19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75DCCB-E589-4DAA-AE2D-93263E04C0C9}"/>
              </a:ext>
            </a:extLst>
          </p:cNvPr>
          <p:cNvSpPr txBox="1"/>
          <p:nvPr/>
        </p:nvSpPr>
        <p:spPr>
          <a:xfrm>
            <a:off x="5497192" y="1301575"/>
            <a:ext cx="4634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SAND</a:t>
            </a:r>
            <a:endParaRPr lang="en-GB" sz="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A7A2705-5B98-444C-803C-69414E266231}"/>
              </a:ext>
            </a:extLst>
          </p:cNvPr>
          <p:cNvSpPr/>
          <p:nvPr/>
        </p:nvSpPr>
        <p:spPr>
          <a:xfrm>
            <a:off x="7328768" y="1270600"/>
            <a:ext cx="792088" cy="19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3A8A22-129C-4323-A0EF-6E29B683A12D}"/>
              </a:ext>
            </a:extLst>
          </p:cNvPr>
          <p:cNvSpPr txBox="1"/>
          <p:nvPr/>
        </p:nvSpPr>
        <p:spPr>
          <a:xfrm>
            <a:off x="7585424" y="1301575"/>
            <a:ext cx="4634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SILT</a:t>
            </a:r>
            <a:endParaRPr lang="en-GB" sz="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440FAA0-D62D-456C-B27A-BD740BC1BF74}"/>
              </a:ext>
            </a:extLst>
          </p:cNvPr>
          <p:cNvSpPr/>
          <p:nvPr/>
        </p:nvSpPr>
        <p:spPr>
          <a:xfrm>
            <a:off x="8744259" y="1275294"/>
            <a:ext cx="378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F80211-FD23-4CBB-AB8A-FA9E839A4541}"/>
              </a:ext>
            </a:extLst>
          </p:cNvPr>
          <p:cNvSpPr txBox="1"/>
          <p:nvPr/>
        </p:nvSpPr>
        <p:spPr>
          <a:xfrm>
            <a:off x="8775080" y="1461040"/>
            <a:ext cx="35388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CLAY</a:t>
            </a:r>
            <a:endParaRPr lang="en-GB" sz="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CD279FB-52D2-4C8B-B21C-A17FCA472FD2}"/>
              </a:ext>
            </a:extLst>
          </p:cNvPr>
          <p:cNvSpPr/>
          <p:nvPr/>
        </p:nvSpPr>
        <p:spPr>
          <a:xfrm>
            <a:off x="4664472" y="1558631"/>
            <a:ext cx="648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C073EE-8449-42BC-BF46-C4DA956668C9}"/>
              </a:ext>
            </a:extLst>
          </p:cNvPr>
          <p:cNvSpPr txBox="1"/>
          <p:nvPr/>
        </p:nvSpPr>
        <p:spPr>
          <a:xfrm>
            <a:off x="4857431" y="1564088"/>
            <a:ext cx="36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coarse</a:t>
            </a:r>
            <a:endParaRPr lang="en-GB" sz="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57FEA60-F72A-4803-8AF6-862C98F889A0}"/>
              </a:ext>
            </a:extLst>
          </p:cNvPr>
          <p:cNvSpPr/>
          <p:nvPr/>
        </p:nvSpPr>
        <p:spPr>
          <a:xfrm>
            <a:off x="5348616" y="1558631"/>
            <a:ext cx="61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69557E-6D8F-414C-9AB1-4EC16D9F76A7}"/>
              </a:ext>
            </a:extLst>
          </p:cNvPr>
          <p:cNvSpPr txBox="1"/>
          <p:nvPr/>
        </p:nvSpPr>
        <p:spPr>
          <a:xfrm>
            <a:off x="5505503" y="1564088"/>
            <a:ext cx="36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medium</a:t>
            </a:r>
            <a:endParaRPr lang="en-GB" sz="8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48C09E8-3A58-467A-B9C1-826F8C88CAC1}"/>
              </a:ext>
            </a:extLst>
          </p:cNvPr>
          <p:cNvSpPr/>
          <p:nvPr/>
        </p:nvSpPr>
        <p:spPr>
          <a:xfrm>
            <a:off x="6104632" y="1558647"/>
            <a:ext cx="576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CCBBD60-2552-4ECF-8240-B73D65A9D06C}"/>
              </a:ext>
            </a:extLst>
          </p:cNvPr>
          <p:cNvSpPr txBox="1"/>
          <p:nvPr/>
        </p:nvSpPr>
        <p:spPr>
          <a:xfrm>
            <a:off x="6297591" y="1564104"/>
            <a:ext cx="36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fine</a:t>
            </a:r>
            <a:endParaRPr lang="en-GB" sz="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DCB5665-216B-45F6-AD86-C903E35696DD}"/>
              </a:ext>
            </a:extLst>
          </p:cNvPr>
          <p:cNvSpPr/>
          <p:nvPr/>
        </p:nvSpPr>
        <p:spPr>
          <a:xfrm>
            <a:off x="6752768" y="1558631"/>
            <a:ext cx="540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6F98FC6-0C1E-4F5E-9F31-9B7DD4361C63}"/>
              </a:ext>
            </a:extLst>
          </p:cNvPr>
          <p:cNvSpPr txBox="1"/>
          <p:nvPr/>
        </p:nvSpPr>
        <p:spPr>
          <a:xfrm>
            <a:off x="6945727" y="1564088"/>
            <a:ext cx="36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coarse</a:t>
            </a:r>
            <a:endParaRPr lang="en-GB" sz="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15B1A21-02B6-4DCF-8C3F-3C4D12357797}"/>
              </a:ext>
            </a:extLst>
          </p:cNvPr>
          <p:cNvSpPr/>
          <p:nvPr/>
        </p:nvSpPr>
        <p:spPr>
          <a:xfrm>
            <a:off x="7436912" y="1558631"/>
            <a:ext cx="61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C7A7444-4642-48B1-A1A6-2276802E6ED4}"/>
              </a:ext>
            </a:extLst>
          </p:cNvPr>
          <p:cNvSpPr txBox="1"/>
          <p:nvPr/>
        </p:nvSpPr>
        <p:spPr>
          <a:xfrm>
            <a:off x="7593799" y="1564088"/>
            <a:ext cx="36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medium</a:t>
            </a:r>
            <a:endParaRPr lang="en-GB" sz="8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487F3C-3A01-46E8-B4AF-1AA2EFC18869}"/>
              </a:ext>
            </a:extLst>
          </p:cNvPr>
          <p:cNvSpPr/>
          <p:nvPr/>
        </p:nvSpPr>
        <p:spPr>
          <a:xfrm>
            <a:off x="8192928" y="1558647"/>
            <a:ext cx="468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8120380-AF87-4D14-A323-64C0E3300528}"/>
              </a:ext>
            </a:extLst>
          </p:cNvPr>
          <p:cNvSpPr txBox="1"/>
          <p:nvPr/>
        </p:nvSpPr>
        <p:spPr>
          <a:xfrm>
            <a:off x="8264872" y="1564104"/>
            <a:ext cx="36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fine</a:t>
            </a:r>
            <a:endParaRPr lang="en-GB" sz="8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109111-721E-4DDA-949C-D7D7D81808F7}"/>
              </a:ext>
            </a:extLst>
          </p:cNvPr>
          <p:cNvSpPr txBox="1"/>
          <p:nvPr/>
        </p:nvSpPr>
        <p:spPr>
          <a:xfrm>
            <a:off x="4868944" y="5703474"/>
            <a:ext cx="2315809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100" b="1" dirty="0"/>
              <a:t>PARTICLE DIAMETER, d (mm)</a:t>
            </a:r>
            <a:endParaRPr lang="en-GB" sz="11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5278B5A-D21C-4407-8097-A51AA616E8C0}"/>
              </a:ext>
            </a:extLst>
          </p:cNvPr>
          <p:cNvSpPr txBox="1"/>
          <p:nvPr/>
        </p:nvSpPr>
        <p:spPr>
          <a:xfrm>
            <a:off x="1890824" y="1846663"/>
            <a:ext cx="169277" cy="3400804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r>
              <a:rPr lang="hr-HR" sz="1100" b="1" dirty="0"/>
              <a:t>Mass of particles with diameter less the d percentage (%)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510708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/>
              <a:t>S</a:t>
            </a:r>
            <a:r>
              <a:rPr lang="it-IT" sz="4000" b="1" dirty="0" err="1" smtClean="0"/>
              <a:t>ilt</a:t>
            </a:r>
            <a:r>
              <a:rPr lang="it-IT" sz="4000" b="1" dirty="0" smtClean="0"/>
              <a:t> and </a:t>
            </a:r>
            <a:r>
              <a:rPr lang="it-IT" sz="4000" b="1" dirty="0" err="1" smtClean="0"/>
              <a:t>clay</a:t>
            </a:r>
            <a:r>
              <a:rPr lang="it-IT" sz="4000" b="1" dirty="0" smtClean="0"/>
              <a:t> - </a:t>
            </a:r>
            <a:r>
              <a:rPr lang="it-IT" sz="4000" b="1" dirty="0" err="1" smtClean="0"/>
              <a:t>consistency</a:t>
            </a:r>
            <a:endParaRPr lang="en-US" sz="4000" b="1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76D5EF5F-80C1-456D-A7EB-61544ECC7276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844675"/>
            <a:ext cx="8229600" cy="4349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400" b="1" dirty="0"/>
              <a:t>Depends on natural moisture content, related to liquid and plastic limit: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b="1" dirty="0"/>
          </a:p>
          <a:p>
            <a:pPr eaLnBrk="1" hangingPunct="1">
              <a:lnSpc>
                <a:spcPct val="80000"/>
              </a:lnSpc>
            </a:pPr>
            <a:r>
              <a:rPr lang="hr-HR" altLang="sr-Latn-RS" sz="2400" b="1" dirty="0"/>
              <a:t>Liquid limit			</a:t>
            </a:r>
            <a:r>
              <a:rPr lang="hr-HR" altLang="sr-Latn-RS" sz="2400" b="1" dirty="0">
                <a:solidFill>
                  <a:srgbClr val="000099"/>
                </a:solidFill>
              </a:rPr>
              <a:t>W</a:t>
            </a:r>
            <a:r>
              <a:rPr lang="hr-HR" altLang="sr-Latn-RS" sz="2400" b="1" baseline="-25000" dirty="0">
                <a:solidFill>
                  <a:srgbClr val="000099"/>
                </a:solidFill>
              </a:rPr>
              <a:t>L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b="1" dirty="0"/>
              <a:t>Plastic limit			</a:t>
            </a:r>
            <a:r>
              <a:rPr lang="hr-HR" altLang="sr-Latn-RS" sz="2400" b="1" dirty="0">
                <a:solidFill>
                  <a:srgbClr val="000099"/>
                </a:solidFill>
              </a:rPr>
              <a:t>W</a:t>
            </a:r>
            <a:r>
              <a:rPr lang="hr-HR" altLang="sr-Latn-RS" sz="2400" b="1" baseline="-25000" dirty="0">
                <a:solidFill>
                  <a:srgbClr val="000099"/>
                </a:solidFill>
              </a:rPr>
              <a:t>P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b="1" dirty="0"/>
              <a:t>Srinkage limit		</a:t>
            </a:r>
            <a:r>
              <a:rPr lang="hr-HR" altLang="sr-Latn-RS" sz="2400" b="1" dirty="0">
                <a:solidFill>
                  <a:srgbClr val="000099"/>
                </a:solidFill>
              </a:rPr>
              <a:t>W</a:t>
            </a:r>
            <a:r>
              <a:rPr lang="hr-HR" altLang="sr-Latn-RS" sz="2400" b="1" baseline="-25000" dirty="0">
                <a:solidFill>
                  <a:srgbClr val="000099"/>
                </a:solidFill>
              </a:rPr>
              <a:t>S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b="1" dirty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sr-Latn-RS" sz="2400" b="1" dirty="0"/>
              <a:t>     	        </a:t>
            </a:r>
            <a:r>
              <a:rPr lang="hr-HR" altLang="sr-Latn-RS" sz="2200" b="1" dirty="0"/>
              <a:t>solid_</a:t>
            </a:r>
            <a:r>
              <a:rPr lang="hr-HR" altLang="sr-Latn-RS" sz="2200" b="1" dirty="0">
                <a:solidFill>
                  <a:srgbClr val="000099"/>
                </a:solidFill>
              </a:rPr>
              <a:t>W</a:t>
            </a:r>
            <a:r>
              <a:rPr lang="hr-HR" altLang="sr-Latn-RS" sz="2200" b="1" baseline="-25000" dirty="0">
                <a:solidFill>
                  <a:srgbClr val="000099"/>
                </a:solidFill>
              </a:rPr>
              <a:t>S</a:t>
            </a:r>
            <a:r>
              <a:rPr lang="hr-HR" altLang="sr-Latn-RS" sz="2200" b="1" dirty="0"/>
              <a:t>_semi-solid_</a:t>
            </a:r>
            <a:r>
              <a:rPr lang="hr-HR" altLang="sr-Latn-RS" sz="2200" b="1" dirty="0">
                <a:solidFill>
                  <a:srgbClr val="000099"/>
                </a:solidFill>
              </a:rPr>
              <a:t>W</a:t>
            </a:r>
            <a:r>
              <a:rPr lang="hr-HR" altLang="sr-Latn-RS" sz="2200" b="1" baseline="-25000" dirty="0">
                <a:solidFill>
                  <a:srgbClr val="000099"/>
                </a:solidFill>
              </a:rPr>
              <a:t>P</a:t>
            </a:r>
            <a:r>
              <a:rPr lang="hr-HR" altLang="sr-Latn-RS" sz="2200" b="1" dirty="0"/>
              <a:t> _ plastic _ </a:t>
            </a:r>
            <a:r>
              <a:rPr lang="hr-HR" altLang="sr-Latn-RS" sz="2200" b="1" dirty="0">
                <a:solidFill>
                  <a:srgbClr val="000099"/>
                </a:solidFill>
              </a:rPr>
              <a:t>W</a:t>
            </a:r>
            <a:r>
              <a:rPr lang="hr-HR" altLang="sr-Latn-RS" sz="2200" b="1" baseline="-25000" dirty="0">
                <a:solidFill>
                  <a:srgbClr val="000099"/>
                </a:solidFill>
              </a:rPr>
              <a:t>L</a:t>
            </a:r>
            <a:r>
              <a:rPr lang="hr-HR" altLang="sr-Latn-RS" sz="2200" b="1" dirty="0">
                <a:solidFill>
                  <a:srgbClr val="000099"/>
                </a:solidFill>
              </a:rPr>
              <a:t> </a:t>
            </a:r>
            <a:r>
              <a:rPr lang="hr-HR" altLang="sr-Latn-RS" sz="2200" b="1" dirty="0"/>
              <a:t>_ liquid </a:t>
            </a:r>
            <a:endParaRPr lang="en-US" altLang="sr-Latn-RS" sz="2200" b="1" dirty="0"/>
          </a:p>
        </p:txBody>
      </p:sp>
    </p:spTree>
    <p:extLst>
      <p:ext uri="{BB962C8B-B14F-4D97-AF65-F5344CB8AC3E}">
        <p14:creationId xmlns:p14="http://schemas.microsoft.com/office/powerpoint/2010/main" val="408653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E6799-6DA8-4984-AE09-834AF5CE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Contents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5207F-163A-4DD0-ABF9-8F173F66D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0552" y="1552765"/>
            <a:ext cx="8153400" cy="4495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3200" dirty="0"/>
              <a:t>   Soil formation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3200" dirty="0"/>
              <a:t>   Basic physical soil properties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3200" dirty="0"/>
              <a:t>   Soil classification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3200" dirty="0"/>
              <a:t>   Index tests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3200" dirty="0"/>
              <a:t>   Classification symbols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FB0A2F-7980-45A1-A862-DE9F3B5F45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defRPr/>
            </a:pPr>
            <a:fld id="{E94A203C-AA3C-4260-ABC3-A2801F809B2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6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37440" r="33560" b="20036"/>
          <a:stretch>
            <a:fillRect/>
          </a:stretch>
        </p:blipFill>
        <p:spPr bwMode="auto">
          <a:xfrm>
            <a:off x="2140775" y="1471819"/>
            <a:ext cx="2645727" cy="212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8" t="14760" r="34741" b="42715"/>
          <a:stretch>
            <a:fillRect/>
          </a:stretch>
        </p:blipFill>
        <p:spPr bwMode="auto">
          <a:xfrm>
            <a:off x="2212173" y="3814585"/>
            <a:ext cx="2736304" cy="24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http://www.humboldtmfg.com/images/products/large/H-4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77" y="1412943"/>
            <a:ext cx="1872208" cy="23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52133" y="905904"/>
            <a:ext cx="331236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</a:rPr>
              <a:t>CASAGRANDE METHOD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94AE66-D05A-496B-AD79-2D2190686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621" y="3863939"/>
            <a:ext cx="2597000" cy="2537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D7FC32-8665-4E18-BCEA-99F397B45779}"/>
              </a:ext>
            </a:extLst>
          </p:cNvPr>
          <p:cNvSpPr txBox="1"/>
          <p:nvPr/>
        </p:nvSpPr>
        <p:spPr>
          <a:xfrm>
            <a:off x="5812573" y="908810"/>
            <a:ext cx="331236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</a:rPr>
              <a:t>FALL CONE METHOD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D4EBFD5C-130F-451E-8256-A6B1BCCBC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848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/>
              <a:t>L</a:t>
            </a:r>
            <a:r>
              <a:rPr lang="it-IT" sz="4000" b="1" dirty="0" err="1" smtClean="0"/>
              <a:t>iquid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limit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determination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3253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DB0677BD-1EEA-495C-94D7-01B70A15DCCB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21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8147" r="25000" b="12476"/>
          <a:stretch>
            <a:fillRect/>
          </a:stretch>
        </p:blipFill>
        <p:spPr bwMode="auto">
          <a:xfrm>
            <a:off x="3768427" y="1451249"/>
            <a:ext cx="4842173" cy="43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8059" y="1739280"/>
            <a:ext cx="2019077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Rolling the soil by hand on glass base unitl crumbling at 3 mm diameter occurs.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D4EBFD5C-130F-451E-8256-A6B1BCCBC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848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b="1" dirty="0" smtClean="0"/>
              <a:t>Plastic </a:t>
            </a:r>
            <a:r>
              <a:rPr lang="it-IT" sz="4000" b="1" dirty="0" err="1" smtClean="0"/>
              <a:t>limit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determination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240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t="8147" r="28244" b="6805"/>
          <a:stretch>
            <a:fillRect/>
          </a:stretch>
        </p:blipFill>
        <p:spPr bwMode="auto">
          <a:xfrm>
            <a:off x="1048278" y="1327037"/>
            <a:ext cx="4177159" cy="46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5261" y="977787"/>
            <a:ext cx="5103128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SHRINKAGE LIMIT:</a:t>
            </a:r>
          </a:p>
          <a:p>
            <a:pPr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The mositure of the sample when further </a:t>
            </a:r>
          </a:p>
          <a:p>
            <a:pPr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Moisutre reduction does not results in </a:t>
            </a:r>
          </a:p>
          <a:p>
            <a:pPr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volume reduction</a:t>
            </a:r>
          </a:p>
          <a:p>
            <a:pPr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– several atempts during drying </a:t>
            </a:r>
          </a:p>
          <a:p>
            <a:pPr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and sample volume measurement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40276" r="12297" b="23814"/>
          <a:stretch>
            <a:fillRect/>
          </a:stretch>
        </p:blipFill>
        <p:spPr bwMode="auto">
          <a:xfrm>
            <a:off x="5935357" y="3722159"/>
            <a:ext cx="33131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D4EBFD5C-130F-451E-8256-A6B1BCCBC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8" y="11509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b="1" dirty="0" err="1" smtClean="0"/>
              <a:t>Shrinkage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limit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determination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4086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/>
              <a:t>I</a:t>
            </a:r>
            <a:r>
              <a:rPr lang="it-IT" sz="4000" b="1" dirty="0" err="1" smtClean="0"/>
              <a:t>ndex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parameters</a:t>
            </a:r>
            <a:r>
              <a:rPr lang="it-IT" sz="4000" b="1" dirty="0" smtClean="0"/>
              <a:t> for </a:t>
            </a:r>
            <a:r>
              <a:rPr lang="it-IT" sz="4000" b="1" dirty="0" err="1" smtClean="0"/>
              <a:t>cohessive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soil</a:t>
            </a:r>
            <a:endParaRPr lang="en-US" sz="4000" b="1" dirty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60DCC967-3332-427F-8355-6F0EED265019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84313" y="1274764"/>
            <a:ext cx="8229600" cy="4205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/>
              <a:t>Plasticity index</a:t>
            </a:r>
            <a:r>
              <a:rPr lang="en-AU" altLang="sr-Latn-RS" dirty="0"/>
              <a:t>:	</a:t>
            </a:r>
            <a:r>
              <a:rPr lang="hr-HR" altLang="sr-Latn-RS" dirty="0"/>
              <a:t>	</a:t>
            </a:r>
            <a:r>
              <a:rPr lang="en-AU" altLang="sr-Latn-RS" dirty="0">
                <a:solidFill>
                  <a:srgbClr val="000099"/>
                </a:solidFill>
              </a:rPr>
              <a:t>I</a:t>
            </a:r>
            <a:r>
              <a:rPr lang="en-AU" altLang="sr-Latn-RS" baseline="-25000" dirty="0">
                <a:solidFill>
                  <a:srgbClr val="000099"/>
                </a:solidFill>
              </a:rPr>
              <a:t>p</a:t>
            </a:r>
            <a:r>
              <a:rPr lang="en-AU" altLang="sr-Latn-RS" dirty="0">
                <a:solidFill>
                  <a:srgbClr val="000099"/>
                </a:solidFill>
              </a:rPr>
              <a:t>=</a:t>
            </a:r>
            <a:r>
              <a:rPr lang="en-AU" altLang="sr-Latn-RS" dirty="0" err="1">
                <a:solidFill>
                  <a:srgbClr val="000099"/>
                </a:solidFill>
              </a:rPr>
              <a:t>w</a:t>
            </a:r>
            <a:r>
              <a:rPr lang="en-AU" altLang="sr-Latn-RS" baseline="-25000" dirty="0" err="1">
                <a:solidFill>
                  <a:srgbClr val="000099"/>
                </a:solidFill>
              </a:rPr>
              <a:t>L</a:t>
            </a:r>
            <a:r>
              <a:rPr lang="en-AU" altLang="sr-Latn-RS" dirty="0" err="1">
                <a:solidFill>
                  <a:srgbClr val="000099"/>
                </a:solidFill>
              </a:rPr>
              <a:t>-w</a:t>
            </a:r>
            <a:r>
              <a:rPr lang="en-AU" altLang="sr-Latn-RS" baseline="-25000" dirty="0" err="1">
                <a:solidFill>
                  <a:srgbClr val="000099"/>
                </a:solidFill>
              </a:rPr>
              <a:t>P</a:t>
            </a:r>
            <a:r>
              <a:rPr lang="en-AU" altLang="sr-Latn-RS" dirty="0">
                <a:solidFill>
                  <a:srgbClr val="000099"/>
                </a:solidFill>
              </a:rPr>
              <a:t> 	</a:t>
            </a:r>
            <a:endParaRPr lang="hr-HR" altLang="sr-Latn-RS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dirty="0"/>
              <a:t>Consistency index:</a:t>
            </a:r>
            <a:r>
              <a:rPr lang="en-AU" altLang="sr-Latn-RS" dirty="0">
                <a:solidFill>
                  <a:srgbClr val="FFFF66"/>
                </a:solidFill>
              </a:rPr>
              <a:t>	</a:t>
            </a:r>
            <a:r>
              <a:rPr lang="en-AU" altLang="sr-Latn-RS" dirty="0" err="1">
                <a:solidFill>
                  <a:srgbClr val="000099"/>
                </a:solidFill>
              </a:rPr>
              <a:t>I</a:t>
            </a:r>
            <a:r>
              <a:rPr lang="en-AU" altLang="sr-Latn-RS" baseline="-25000" dirty="0" err="1">
                <a:solidFill>
                  <a:srgbClr val="000099"/>
                </a:solidFill>
              </a:rPr>
              <a:t>c</a:t>
            </a:r>
            <a:r>
              <a:rPr lang="en-AU" altLang="sr-Latn-RS" dirty="0">
                <a:solidFill>
                  <a:srgbClr val="000099"/>
                </a:solidFill>
              </a:rPr>
              <a:t>=(w</a:t>
            </a:r>
            <a:r>
              <a:rPr lang="en-AU" altLang="sr-Latn-RS" baseline="-25000" dirty="0">
                <a:solidFill>
                  <a:srgbClr val="000099"/>
                </a:solidFill>
              </a:rPr>
              <a:t>L</a:t>
            </a:r>
            <a:r>
              <a:rPr lang="en-AU" altLang="sr-Latn-RS" dirty="0">
                <a:solidFill>
                  <a:srgbClr val="000099"/>
                </a:solidFill>
              </a:rPr>
              <a:t>-w</a:t>
            </a:r>
            <a:r>
              <a:rPr lang="en-AU" altLang="sr-Latn-RS" baseline="-25000" dirty="0">
                <a:solidFill>
                  <a:srgbClr val="000099"/>
                </a:solidFill>
              </a:rPr>
              <a:t>0</a:t>
            </a:r>
            <a:r>
              <a:rPr lang="en-AU" altLang="sr-Latn-RS" dirty="0">
                <a:solidFill>
                  <a:srgbClr val="000099"/>
                </a:solidFill>
              </a:rPr>
              <a:t>)/I</a:t>
            </a:r>
            <a:r>
              <a:rPr lang="en-AU" altLang="sr-Latn-RS" baseline="-25000" dirty="0">
                <a:solidFill>
                  <a:srgbClr val="000099"/>
                </a:solidFill>
              </a:rPr>
              <a:t>p</a:t>
            </a:r>
            <a:r>
              <a:rPr lang="en-AU" altLang="sr-Latn-RS" dirty="0"/>
              <a:t>	</a:t>
            </a:r>
            <a:r>
              <a:rPr lang="hr-HR" altLang="sr-Latn-RS" dirty="0"/>
              <a:t>        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hr-HR" altLang="sr-Latn-RS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dirty="0"/>
              <a:t>I</a:t>
            </a:r>
            <a:r>
              <a:rPr lang="hr-HR" altLang="sr-Latn-RS" baseline="-25000" dirty="0"/>
              <a:t>c</a:t>
            </a:r>
            <a:r>
              <a:rPr lang="hr-HR" altLang="sr-Latn-RS" dirty="0"/>
              <a:t> and consitency:     	&lt; 0,25 	– very soft;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sr-Latn-RS" dirty="0"/>
              <a:t>					0,25-0,50  	– soft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sr-Latn-RS" sz="2800" dirty="0"/>
              <a:t>				0,50-0,75 	– firm,  				0,75-1,0 	– stiff 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sr-Latn-RS" sz="2800" dirty="0"/>
              <a:t>				&gt; 1,0 	 	– very stiff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sr-Latn-RS" sz="2800" dirty="0"/>
              <a:t>				(ISO 14688)</a:t>
            </a:r>
            <a:endParaRPr lang="en-US" alt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61427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83563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b="1" dirty="0" smtClean="0"/>
              <a:t>Index </a:t>
            </a:r>
            <a:r>
              <a:rPr lang="it-IT" sz="4000" b="1" dirty="0" err="1" smtClean="0"/>
              <a:t>parameters</a:t>
            </a:r>
            <a:r>
              <a:rPr lang="it-IT" sz="4000" b="1" dirty="0" smtClean="0"/>
              <a:t> </a:t>
            </a:r>
            <a:r>
              <a:rPr lang="hr-HR" sz="4000" b="1" dirty="0" smtClean="0"/>
              <a:t>– </a:t>
            </a:r>
            <a:r>
              <a:rPr lang="it-IT" sz="4000" b="1" dirty="0" smtClean="0"/>
              <a:t>non </a:t>
            </a:r>
            <a:r>
              <a:rPr lang="it-IT" sz="4000" b="1" dirty="0" err="1" smtClean="0"/>
              <a:t>cohessive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soil</a:t>
            </a:r>
            <a:endParaRPr lang="en-US" sz="4000" b="1" dirty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86672BCD-B378-4994-8FF2-3D6A27C0C99A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02305" y="1050925"/>
            <a:ext cx="8183562" cy="478442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hr-HR" altLang="sr-Latn-RS" sz="2200" dirty="0"/>
              <a:t>Relative density</a:t>
            </a:r>
            <a:r>
              <a:rPr lang="en-AU" altLang="sr-Latn-RS" sz="2200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200" dirty="0"/>
              <a:t>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200" dirty="0"/>
              <a:t>			</a:t>
            </a:r>
            <a:r>
              <a:rPr lang="en-AU" altLang="sr-Latn-RS" sz="2200" dirty="0"/>
              <a:t>I</a:t>
            </a:r>
            <a:r>
              <a:rPr lang="en-AU" altLang="sr-Latn-RS" sz="2200" baseline="-25000" dirty="0"/>
              <a:t>D</a:t>
            </a:r>
            <a:r>
              <a:rPr lang="en-AU" altLang="sr-Latn-RS" sz="2200" dirty="0"/>
              <a:t>= (e</a:t>
            </a:r>
            <a:r>
              <a:rPr lang="en-AU" altLang="sr-Latn-RS" sz="2200" baseline="-25000" dirty="0"/>
              <a:t>max</a:t>
            </a:r>
            <a:r>
              <a:rPr lang="en-AU" altLang="sr-Latn-RS" sz="2200" dirty="0"/>
              <a:t>-e</a:t>
            </a:r>
            <a:r>
              <a:rPr lang="en-AU" altLang="sr-Latn-RS" sz="2200" baseline="-25000" dirty="0"/>
              <a:t>0</a:t>
            </a:r>
            <a:r>
              <a:rPr lang="en-AU" altLang="sr-Latn-RS" sz="2200" dirty="0"/>
              <a:t>)/(</a:t>
            </a:r>
            <a:r>
              <a:rPr lang="en-AU" altLang="sr-Latn-RS" sz="2200" dirty="0" err="1"/>
              <a:t>e</a:t>
            </a:r>
            <a:r>
              <a:rPr lang="en-AU" altLang="sr-Latn-RS" sz="2200" baseline="-25000" dirty="0" err="1"/>
              <a:t>max</a:t>
            </a:r>
            <a:r>
              <a:rPr lang="en-AU" altLang="sr-Latn-RS" sz="2200" dirty="0" err="1"/>
              <a:t>-e</a:t>
            </a:r>
            <a:r>
              <a:rPr lang="en-AU" altLang="sr-Latn-RS" sz="2200" baseline="-25000" dirty="0" err="1"/>
              <a:t>min</a:t>
            </a:r>
            <a:r>
              <a:rPr lang="en-AU" altLang="sr-Latn-RS" sz="2200" dirty="0"/>
              <a:t>)</a:t>
            </a:r>
            <a:endParaRPr lang="hr-HR" altLang="sr-Latn-RS" sz="2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sr-Latn-RS" sz="22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AU" altLang="sr-Latn-RS" sz="1600" dirty="0" err="1"/>
              <a:t>e</a:t>
            </a:r>
            <a:r>
              <a:rPr lang="en-AU" altLang="sr-Latn-RS" sz="1600" baseline="-25000" dirty="0" err="1"/>
              <a:t>max</a:t>
            </a:r>
            <a:r>
              <a:rPr lang="en-AU" altLang="sr-Latn-RS" sz="1600" dirty="0"/>
              <a:t>=</a:t>
            </a:r>
            <a:r>
              <a:rPr lang="hr-HR" altLang="sr-Latn-RS" sz="1600" dirty="0"/>
              <a:t>maximal porosity</a:t>
            </a:r>
            <a:r>
              <a:rPr lang="en-AU" altLang="sr-Latn-RS" sz="1600" dirty="0"/>
              <a:t>, </a:t>
            </a:r>
            <a:r>
              <a:rPr lang="en-AU" altLang="sr-Latn-RS" sz="1600" dirty="0" err="1"/>
              <a:t>e</a:t>
            </a:r>
            <a:r>
              <a:rPr lang="en-AU" altLang="sr-Latn-RS" sz="1600" baseline="-25000" dirty="0" err="1"/>
              <a:t>min</a:t>
            </a:r>
            <a:r>
              <a:rPr lang="en-AU" altLang="sr-Latn-RS" sz="1600" dirty="0"/>
              <a:t>=</a:t>
            </a:r>
            <a:r>
              <a:rPr lang="hr-HR" altLang="sr-Latn-RS" sz="1600" dirty="0"/>
              <a:t>minimal porosity</a:t>
            </a:r>
            <a:r>
              <a:rPr lang="en-AU" altLang="sr-Latn-RS" sz="1600" dirty="0"/>
              <a:t>, </a:t>
            </a:r>
            <a:r>
              <a:rPr lang="en-AU" altLang="sr-Latn-RS" sz="1600" dirty="0" err="1"/>
              <a:t>e</a:t>
            </a:r>
            <a:r>
              <a:rPr lang="en-AU" altLang="sr-Latn-RS" sz="1600" baseline="-25000" dirty="0" err="1"/>
              <a:t>o</a:t>
            </a:r>
            <a:r>
              <a:rPr lang="en-AU" altLang="sr-Latn-RS" sz="1600" dirty="0"/>
              <a:t>=</a:t>
            </a:r>
            <a:r>
              <a:rPr lang="hr-HR" altLang="sr-Latn-RS" sz="1600" dirty="0"/>
              <a:t> actual porosity</a:t>
            </a:r>
            <a:r>
              <a:rPr lang="en-AU" altLang="sr-Latn-RS" sz="1600" dirty="0"/>
              <a:t> (</a:t>
            </a:r>
            <a:r>
              <a:rPr lang="hr-HR" altLang="sr-Latn-RS" sz="1600" dirty="0"/>
              <a:t>natural, insitu</a:t>
            </a:r>
            <a:r>
              <a:rPr lang="en-AU" altLang="sr-Latn-RS" sz="1600" dirty="0"/>
              <a:t>)</a:t>
            </a:r>
            <a:r>
              <a:rPr lang="hr-HR" altLang="sr-Latn-RS" sz="1600" dirty="0"/>
              <a:t>, </a:t>
            </a:r>
            <a:r>
              <a:rPr lang="en-AU" altLang="sr-Latn-RS" sz="1600" dirty="0"/>
              <a:t>min</a:t>
            </a:r>
            <a:r>
              <a:rPr lang="hr-HR" altLang="sr-Latn-RS" sz="1600" dirty="0"/>
              <a:t>.</a:t>
            </a:r>
            <a:r>
              <a:rPr lang="en-AU" altLang="sr-Latn-RS" sz="1600" dirty="0"/>
              <a:t> </a:t>
            </a:r>
            <a:r>
              <a:rPr lang="hr-HR" altLang="sr-Latn-RS" sz="1600" dirty="0"/>
              <a:t>and</a:t>
            </a:r>
            <a:r>
              <a:rPr lang="en-AU" altLang="sr-Latn-RS" sz="1600" dirty="0"/>
              <a:t> max</a:t>
            </a:r>
            <a:r>
              <a:rPr lang="hr-HR" altLang="sr-Latn-RS" sz="1600" dirty="0"/>
              <a:t>.</a:t>
            </a:r>
            <a:r>
              <a:rPr lang="en-AU" altLang="sr-Latn-RS" sz="1600" dirty="0"/>
              <a:t> </a:t>
            </a:r>
            <a:r>
              <a:rPr lang="hr-HR" altLang="sr-Latn-RS" sz="1600" dirty="0"/>
              <a:t>porosities</a:t>
            </a:r>
            <a:r>
              <a:rPr lang="en-AU" altLang="sr-Latn-RS" sz="1600" dirty="0"/>
              <a:t> </a:t>
            </a:r>
            <a:r>
              <a:rPr lang="hr-HR" altLang="sr-Latn-RS" sz="1600" dirty="0"/>
              <a:t>are determined using lab. tests</a:t>
            </a:r>
            <a:r>
              <a:rPr lang="en-AU" altLang="sr-Latn-RS" sz="1600" dirty="0"/>
              <a:t>)</a:t>
            </a:r>
            <a:endParaRPr lang="hr-HR" altLang="sr-Latn-RS" sz="16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AU" altLang="sr-Latn-RS" sz="16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r-HR" altLang="sr-Latn-RS" sz="2200" dirty="0"/>
              <a:t>Correlation to relative density (ISO 14688)</a:t>
            </a:r>
            <a:r>
              <a:rPr lang="en-AU" altLang="sr-Latn-RS" sz="2200" dirty="0"/>
              <a:t>:</a:t>
            </a:r>
          </a:p>
          <a:p>
            <a:pPr lvl="1" eaLnBrk="1" hangingPunct="1"/>
            <a:r>
              <a:rPr lang="en-AU" altLang="sr-Latn-RS" sz="1800" dirty="0"/>
              <a:t>I</a:t>
            </a:r>
            <a:r>
              <a:rPr lang="en-AU" altLang="sr-Latn-RS" sz="1800" baseline="-25000" dirty="0"/>
              <a:t>D</a:t>
            </a:r>
            <a:r>
              <a:rPr lang="en-AU" altLang="sr-Latn-RS" sz="1800" dirty="0"/>
              <a:t>=0-0.</a:t>
            </a:r>
            <a:r>
              <a:rPr lang="hr-HR" altLang="sr-Latn-RS" sz="1800" dirty="0"/>
              <a:t>15</a:t>
            </a:r>
            <a:r>
              <a:rPr lang="en-AU" altLang="sr-Latn-RS" sz="1800" dirty="0"/>
              <a:t>	</a:t>
            </a:r>
            <a:r>
              <a:rPr lang="hr-HR" altLang="sr-Latn-RS" sz="1800" dirty="0"/>
              <a:t>	</a:t>
            </a:r>
            <a:r>
              <a:rPr lang="en-AU" altLang="sr-Latn-RS" sz="1800" dirty="0"/>
              <a:t>- </a:t>
            </a:r>
            <a:r>
              <a:rPr lang="hr-HR" altLang="sr-Latn-RS" sz="1800" dirty="0"/>
              <a:t>very loose</a:t>
            </a:r>
            <a:endParaRPr lang="en-AU" altLang="sr-Latn-RS" sz="1800" dirty="0"/>
          </a:p>
          <a:p>
            <a:pPr lvl="1" eaLnBrk="1" hangingPunct="1"/>
            <a:r>
              <a:rPr lang="en-AU" altLang="sr-Latn-RS" sz="1800" dirty="0"/>
              <a:t>I</a:t>
            </a:r>
            <a:r>
              <a:rPr lang="en-AU" altLang="sr-Latn-RS" sz="1800" baseline="-25000" dirty="0"/>
              <a:t>D</a:t>
            </a:r>
            <a:r>
              <a:rPr lang="en-AU" altLang="sr-Latn-RS" sz="1800" dirty="0"/>
              <a:t>=0.</a:t>
            </a:r>
            <a:r>
              <a:rPr lang="hr-HR" altLang="sr-Latn-RS" sz="1800" dirty="0"/>
              <a:t>15</a:t>
            </a:r>
            <a:r>
              <a:rPr lang="en-AU" altLang="sr-Latn-RS" sz="1800" dirty="0"/>
              <a:t>-0.</a:t>
            </a:r>
            <a:r>
              <a:rPr lang="hr-HR" altLang="sr-Latn-RS" sz="1800" dirty="0"/>
              <a:t>35</a:t>
            </a:r>
            <a:r>
              <a:rPr lang="en-AU" altLang="sr-Latn-RS" sz="1800" dirty="0"/>
              <a:t>	- </a:t>
            </a:r>
            <a:r>
              <a:rPr lang="hr-HR" altLang="sr-Latn-RS" sz="1800" dirty="0"/>
              <a:t>loose</a:t>
            </a:r>
            <a:endParaRPr lang="en-AU" altLang="sr-Latn-RS" sz="1800" dirty="0"/>
          </a:p>
          <a:p>
            <a:pPr lvl="1" eaLnBrk="1" hangingPunct="1"/>
            <a:r>
              <a:rPr lang="en-AU" altLang="sr-Latn-RS" sz="1800" dirty="0"/>
              <a:t>I</a:t>
            </a:r>
            <a:r>
              <a:rPr lang="en-AU" altLang="sr-Latn-RS" sz="1800" baseline="-25000" dirty="0"/>
              <a:t>D</a:t>
            </a:r>
            <a:r>
              <a:rPr lang="en-AU" altLang="sr-Latn-RS" sz="1800" dirty="0"/>
              <a:t>=</a:t>
            </a:r>
            <a:r>
              <a:rPr lang="hr-HR" altLang="sr-Latn-RS" sz="1800" dirty="0"/>
              <a:t>0.35</a:t>
            </a:r>
            <a:r>
              <a:rPr lang="en-AU" altLang="sr-Latn-RS" sz="1800" dirty="0"/>
              <a:t>-</a:t>
            </a:r>
            <a:r>
              <a:rPr lang="hr-HR" altLang="sr-Latn-RS" sz="1800" dirty="0"/>
              <a:t>0.65</a:t>
            </a:r>
            <a:r>
              <a:rPr lang="en-AU" altLang="sr-Latn-RS" sz="1800" dirty="0"/>
              <a:t>	- </a:t>
            </a:r>
            <a:r>
              <a:rPr lang="hr-HR" altLang="sr-Latn-RS" sz="1800" dirty="0"/>
              <a:t>medium dense</a:t>
            </a:r>
          </a:p>
          <a:p>
            <a:pPr lvl="1" eaLnBrk="1" hangingPunct="1"/>
            <a:r>
              <a:rPr lang="en-AU" altLang="sr-Latn-RS" sz="1800" dirty="0"/>
              <a:t>I</a:t>
            </a:r>
            <a:r>
              <a:rPr lang="en-AU" altLang="sr-Latn-RS" sz="1800" baseline="-25000" dirty="0"/>
              <a:t>D</a:t>
            </a:r>
            <a:r>
              <a:rPr lang="en-AU" altLang="sr-Latn-RS" sz="1800" dirty="0"/>
              <a:t>=</a:t>
            </a:r>
            <a:r>
              <a:rPr lang="hr-HR" altLang="sr-Latn-RS" sz="1800" dirty="0"/>
              <a:t>0.65</a:t>
            </a:r>
            <a:r>
              <a:rPr lang="en-AU" altLang="sr-Latn-RS" sz="1800" dirty="0"/>
              <a:t>-</a:t>
            </a:r>
            <a:r>
              <a:rPr lang="hr-HR" altLang="sr-Latn-RS" sz="1800" dirty="0"/>
              <a:t>0.85	- dense</a:t>
            </a:r>
          </a:p>
          <a:p>
            <a:pPr lvl="1" eaLnBrk="1" hangingPunct="1"/>
            <a:r>
              <a:rPr lang="en-AU" altLang="sr-Latn-RS" sz="1800" dirty="0"/>
              <a:t>I</a:t>
            </a:r>
            <a:r>
              <a:rPr lang="en-AU" altLang="sr-Latn-RS" sz="1800" baseline="-25000" dirty="0"/>
              <a:t>D</a:t>
            </a:r>
            <a:r>
              <a:rPr lang="en-AU" altLang="sr-Latn-RS" sz="1800" dirty="0"/>
              <a:t>=</a:t>
            </a:r>
            <a:r>
              <a:rPr lang="hr-HR" altLang="sr-Latn-RS" sz="1800" dirty="0"/>
              <a:t>0.85</a:t>
            </a:r>
            <a:r>
              <a:rPr lang="en-AU" altLang="sr-Latn-RS" sz="1800" dirty="0"/>
              <a:t>-</a:t>
            </a:r>
            <a:r>
              <a:rPr lang="hr-HR" altLang="sr-Latn-RS" sz="1800" dirty="0"/>
              <a:t>1.00	- very dense</a:t>
            </a:r>
            <a:endParaRPr lang="en-US" altLang="sr-Latn-RS" sz="1800" dirty="0"/>
          </a:p>
        </p:txBody>
      </p:sp>
    </p:spTree>
    <p:extLst>
      <p:ext uri="{BB962C8B-B14F-4D97-AF65-F5344CB8AC3E}">
        <p14:creationId xmlns:p14="http://schemas.microsoft.com/office/powerpoint/2010/main" val="247362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 smtClean="0"/>
              <a:t>S</a:t>
            </a:r>
            <a:r>
              <a:rPr lang="it-IT" b="1" dirty="0" err="1" smtClean="0"/>
              <a:t>oil</a:t>
            </a:r>
            <a:r>
              <a:rPr lang="hr-HR" b="1" dirty="0" smtClean="0"/>
              <a:t> </a:t>
            </a:r>
            <a:r>
              <a:rPr lang="it-IT" b="1" dirty="0" err="1" smtClean="0"/>
              <a:t>Classification</a:t>
            </a:r>
            <a:r>
              <a:rPr lang="hr-HR" b="1" dirty="0" smtClean="0"/>
              <a:t> </a:t>
            </a:r>
            <a:r>
              <a:rPr lang="hr-HR" b="1" dirty="0"/>
              <a:t>(USCS </a:t>
            </a:r>
            <a:r>
              <a:rPr lang="hr-HR" sz="2200" b="1" dirty="0"/>
              <a:t>–ASTM D2487-6</a:t>
            </a:r>
            <a:r>
              <a:rPr lang="hr-HR" b="1" dirty="0"/>
              <a:t>)</a:t>
            </a:r>
            <a:endParaRPr lang="en-US" b="1" dirty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AF5701C9-F10F-43AF-B51F-21E0F43F4075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3772" y="918634"/>
            <a:ext cx="8183562" cy="41878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hr-HR" sz="2000" dirty="0"/>
              <a:t>Noncohessive soil – gravel G, sand S</a:t>
            </a:r>
          </a:p>
          <a:p>
            <a:pPr marL="320040" indent="-320040">
              <a:buNone/>
              <a:defRPr/>
            </a:pPr>
            <a:endParaRPr lang="hr-HR" sz="2000" dirty="0"/>
          </a:p>
          <a:p>
            <a:pPr marL="320040" indent="-320040">
              <a:buNone/>
              <a:defRPr/>
            </a:pPr>
            <a:r>
              <a:rPr lang="hr-HR" sz="2000" dirty="0"/>
              <a:t>		well-graduated – W, poor-graduated P</a:t>
            </a:r>
          </a:p>
          <a:p>
            <a:pPr marL="320040" indent="-320040">
              <a:buNone/>
              <a:defRPr/>
            </a:pPr>
            <a:r>
              <a:rPr lang="hr-HR" sz="2000" dirty="0"/>
              <a:t>			GW, GP, SW, SP  </a:t>
            </a:r>
          </a:p>
          <a:p>
            <a:pPr marL="320040" indent="-320040">
              <a:buNone/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Cohessive soil – clay C, silt M </a:t>
            </a:r>
          </a:p>
          <a:p>
            <a:pPr marL="320040" indent="-320040">
              <a:buNone/>
              <a:defRPr/>
            </a:pPr>
            <a:endParaRPr lang="hr-HR" sz="2000" dirty="0"/>
          </a:p>
          <a:p>
            <a:pPr marL="320040" indent="-320040">
              <a:buNone/>
              <a:defRPr/>
            </a:pPr>
            <a:r>
              <a:rPr lang="hr-HR" sz="2000" dirty="0"/>
              <a:t>		High plasticity, low plasticity</a:t>
            </a:r>
          </a:p>
          <a:p>
            <a:pPr marL="320040" indent="-320040">
              <a:buNone/>
              <a:defRPr/>
            </a:pPr>
            <a:r>
              <a:rPr lang="hr-HR" sz="2000" dirty="0"/>
              <a:t>		Plasticity chart:  w</a:t>
            </a:r>
            <a:r>
              <a:rPr lang="hr-HR" sz="2000" baseline="-25000" dirty="0"/>
              <a:t>l</a:t>
            </a:r>
            <a:r>
              <a:rPr lang="hr-HR" sz="2000" dirty="0"/>
              <a:t> – I</a:t>
            </a:r>
            <a:r>
              <a:rPr lang="hr-HR" sz="2000" baseline="-25000" dirty="0"/>
              <a:t>p</a:t>
            </a:r>
          </a:p>
          <a:p>
            <a:pPr marL="320040" indent="-320040">
              <a:buNone/>
              <a:defRPr/>
            </a:pPr>
            <a:r>
              <a:rPr lang="hr-HR" sz="2000" dirty="0"/>
              <a:t>		CH, CL,  MH, ML </a:t>
            </a:r>
          </a:p>
          <a:p>
            <a:pPr marL="320040" indent="-320040">
              <a:buNone/>
              <a:defRPr/>
            </a:pPr>
            <a:endParaRPr lang="hr-HR" sz="2000" dirty="0"/>
          </a:p>
          <a:p>
            <a:pPr marL="320040" indent="-320040">
              <a:buNone/>
              <a:defRPr/>
            </a:pPr>
            <a:r>
              <a:rPr lang="hr-HR" sz="2000" dirty="0"/>
              <a:t>Combinations noncohessive-cohessive soils:  GW-GC, SP-SM...</a:t>
            </a:r>
          </a:p>
          <a:p>
            <a:pPr marL="320040" indent="-32004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9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7" y="0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/>
              <a:t>C</a:t>
            </a:r>
            <a:r>
              <a:rPr lang="it-IT" sz="4000" b="1" dirty="0" err="1" smtClean="0"/>
              <a:t>lassification</a:t>
            </a:r>
            <a:r>
              <a:rPr lang="it-IT" sz="4000" b="1" dirty="0" smtClean="0"/>
              <a:t> of non </a:t>
            </a:r>
            <a:r>
              <a:rPr lang="it-IT" sz="4000" b="1" dirty="0" err="1" smtClean="0"/>
              <a:t>cohessive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soil</a:t>
            </a:r>
            <a:endParaRPr lang="en-US" sz="4000" b="1" dirty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7266" y="578908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6760E9E8-4163-4162-AB28-C5A0B871E13E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00729" y="1147234"/>
            <a:ext cx="8183562" cy="4187825"/>
          </a:xfrm>
        </p:spPr>
        <p:txBody>
          <a:bodyPr/>
          <a:lstStyle/>
          <a:p>
            <a:pPr eaLnBrk="1" hangingPunct="1"/>
            <a:r>
              <a:rPr lang="hr-HR" altLang="sr-Latn-RS" sz="2400" dirty="0"/>
              <a:t>Noncohessive soils – </a:t>
            </a:r>
            <a:r>
              <a:rPr lang="hr-HR" altLang="sr-Latn-RS" sz="2400" dirty="0">
                <a:solidFill>
                  <a:srgbClr val="000099"/>
                </a:solidFill>
              </a:rPr>
              <a:t>well-graduated (W),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r-HR" altLang="sr-Latn-RS" sz="2400" dirty="0">
                <a:solidFill>
                  <a:srgbClr val="000099"/>
                </a:solidFill>
              </a:rPr>
              <a:t>				</a:t>
            </a:r>
            <a:r>
              <a:rPr lang="hr-HR" altLang="sr-Latn-RS" sz="2400" dirty="0">
                <a:solidFill>
                  <a:srgbClr val="FF3300"/>
                </a:solidFill>
              </a:rPr>
              <a:t>poor-graduated  (P),</a:t>
            </a:r>
            <a:r>
              <a:rPr lang="hr-HR" altLang="sr-Latn-RS" sz="2400" dirty="0">
                <a:solidFill>
                  <a:srgbClr val="000099"/>
                </a:solidFill>
              </a:rPr>
              <a:t> 						</a:t>
            </a:r>
            <a:r>
              <a:rPr lang="hr-HR" altLang="sr-Latn-RS" sz="2400" dirty="0">
                <a:solidFill>
                  <a:srgbClr val="00B050"/>
                </a:solidFill>
              </a:rPr>
              <a:t>uniformly-graduated (U). </a:t>
            </a:r>
            <a:endParaRPr lang="en-US" altLang="sr-Latn-RS" sz="2400" dirty="0">
              <a:solidFill>
                <a:srgbClr val="FF3300"/>
              </a:solidFill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483380" y="2987146"/>
            <a:ext cx="1800225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sr-Latn-CS" altLang="sr-Latn-R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283604" y="2987146"/>
            <a:ext cx="1871662" cy="2089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6155267" y="2987146"/>
            <a:ext cx="1655763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7811030" y="2987146"/>
            <a:ext cx="1081087" cy="2089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1815041" y="4881034"/>
            <a:ext cx="54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0 %</a:t>
            </a:r>
            <a:endParaRPr lang="en-US" altLang="sr-Latn-RS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1835679" y="2915709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100%</a:t>
            </a:r>
            <a:endParaRPr lang="en-US" altLang="sr-Latn-RS"/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2770716" y="2555346"/>
            <a:ext cx="109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GRAVEL</a:t>
            </a:r>
            <a:endParaRPr lang="en-US" altLang="sr-Latn-RS" dirty="0"/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15608" y="2566458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SAND</a:t>
            </a:r>
            <a:endParaRPr lang="en-US" altLang="sr-Latn-RS" dirty="0"/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6593417" y="2566458"/>
            <a:ext cx="65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SILT</a:t>
            </a:r>
            <a:endParaRPr lang="en-US" altLang="sr-Latn-RS" dirty="0"/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7920567" y="2566458"/>
            <a:ext cx="79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CLAY</a:t>
            </a:r>
            <a:endParaRPr lang="en-US" altLang="sr-Latn-RS" dirty="0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4983386" y="5352521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dirty="0"/>
              <a:t>Log D  (mm)</a:t>
            </a:r>
            <a:endParaRPr lang="en-US" altLang="sr-Latn-RS" dirty="0"/>
          </a:p>
        </p:txBody>
      </p:sp>
      <p:sp>
        <p:nvSpPr>
          <p:cNvPr id="37904" name="Freeform 15"/>
          <p:cNvSpPr>
            <a:spLocks/>
          </p:cNvSpPr>
          <p:nvPr/>
        </p:nvSpPr>
        <p:spPr bwMode="auto">
          <a:xfrm>
            <a:off x="2983441" y="2995084"/>
            <a:ext cx="5607050" cy="2074863"/>
          </a:xfrm>
          <a:custGeom>
            <a:avLst/>
            <a:gdLst>
              <a:gd name="T0" fmla="*/ 0 w 3532"/>
              <a:gd name="T1" fmla="*/ 0 h 1307"/>
              <a:gd name="T2" fmla="*/ 2147483646 w 3532"/>
              <a:gd name="T3" fmla="*/ 2147483646 h 1307"/>
              <a:gd name="T4" fmla="*/ 2147483646 w 3532"/>
              <a:gd name="T5" fmla="*/ 2147483646 h 1307"/>
              <a:gd name="T6" fmla="*/ 2147483646 w 3532"/>
              <a:gd name="T7" fmla="*/ 2147483646 h 1307"/>
              <a:gd name="T8" fmla="*/ 2147483646 w 3532"/>
              <a:gd name="T9" fmla="*/ 2147483646 h 1307"/>
              <a:gd name="T10" fmla="*/ 2147483646 w 3532"/>
              <a:gd name="T11" fmla="*/ 2147483646 h 1307"/>
              <a:gd name="T12" fmla="*/ 2147483646 w 3532"/>
              <a:gd name="T13" fmla="*/ 2147483646 h 1307"/>
              <a:gd name="T14" fmla="*/ 2147483646 w 3532"/>
              <a:gd name="T15" fmla="*/ 2147483646 h 1307"/>
              <a:gd name="T16" fmla="*/ 2147483646 w 3532"/>
              <a:gd name="T17" fmla="*/ 2147483646 h 1307"/>
              <a:gd name="T18" fmla="*/ 2147483646 w 3532"/>
              <a:gd name="T19" fmla="*/ 2147483646 h 1307"/>
              <a:gd name="T20" fmla="*/ 2147483646 w 3532"/>
              <a:gd name="T21" fmla="*/ 2147483646 h 1307"/>
              <a:gd name="T22" fmla="*/ 2147483646 w 3532"/>
              <a:gd name="T23" fmla="*/ 2147483646 h 1307"/>
              <a:gd name="T24" fmla="*/ 2147483646 w 3532"/>
              <a:gd name="T25" fmla="*/ 2147483646 h 1307"/>
              <a:gd name="T26" fmla="*/ 2147483646 w 3532"/>
              <a:gd name="T27" fmla="*/ 2147483646 h 1307"/>
              <a:gd name="T28" fmla="*/ 2147483646 w 3532"/>
              <a:gd name="T29" fmla="*/ 2147483646 h 1307"/>
              <a:gd name="T30" fmla="*/ 2147483646 w 3532"/>
              <a:gd name="T31" fmla="*/ 2147483646 h 1307"/>
              <a:gd name="T32" fmla="*/ 2147483646 w 3532"/>
              <a:gd name="T33" fmla="*/ 2147483646 h 1307"/>
              <a:gd name="T34" fmla="*/ 2147483646 w 3532"/>
              <a:gd name="T35" fmla="*/ 2147483646 h 1307"/>
              <a:gd name="T36" fmla="*/ 2147483646 w 3532"/>
              <a:gd name="T37" fmla="*/ 2147483646 h 1307"/>
              <a:gd name="T38" fmla="*/ 2147483646 w 3532"/>
              <a:gd name="T39" fmla="*/ 2147483646 h 1307"/>
              <a:gd name="T40" fmla="*/ 2147483646 w 3532"/>
              <a:gd name="T41" fmla="*/ 2147483646 h 1307"/>
              <a:gd name="T42" fmla="*/ 2147483646 w 3532"/>
              <a:gd name="T43" fmla="*/ 2147483646 h 1307"/>
              <a:gd name="T44" fmla="*/ 2147483646 w 3532"/>
              <a:gd name="T45" fmla="*/ 2147483646 h 1307"/>
              <a:gd name="T46" fmla="*/ 2147483646 w 3532"/>
              <a:gd name="T47" fmla="*/ 2147483646 h 1307"/>
              <a:gd name="T48" fmla="*/ 2147483646 w 3532"/>
              <a:gd name="T49" fmla="*/ 2147483646 h 1307"/>
              <a:gd name="T50" fmla="*/ 2147483646 w 3532"/>
              <a:gd name="T51" fmla="*/ 2147483646 h 1307"/>
              <a:gd name="T52" fmla="*/ 2147483646 w 3532"/>
              <a:gd name="T53" fmla="*/ 2147483646 h 1307"/>
              <a:gd name="T54" fmla="*/ 2147483646 w 3532"/>
              <a:gd name="T55" fmla="*/ 2147483646 h 1307"/>
              <a:gd name="T56" fmla="*/ 2147483646 w 3532"/>
              <a:gd name="T57" fmla="*/ 2147483646 h 1307"/>
              <a:gd name="T58" fmla="*/ 2147483646 w 3532"/>
              <a:gd name="T59" fmla="*/ 2147483646 h 1307"/>
              <a:gd name="T60" fmla="*/ 2147483646 w 3532"/>
              <a:gd name="T61" fmla="*/ 2147483646 h 1307"/>
              <a:gd name="T62" fmla="*/ 2147483646 w 3532"/>
              <a:gd name="T63" fmla="*/ 2147483646 h 1307"/>
              <a:gd name="T64" fmla="*/ 2147483646 w 3532"/>
              <a:gd name="T65" fmla="*/ 2147483646 h 13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532"/>
              <a:gd name="T100" fmla="*/ 0 h 1307"/>
              <a:gd name="T101" fmla="*/ 3532 w 3532"/>
              <a:gd name="T102" fmla="*/ 1307 h 13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532" h="1307">
                <a:moveTo>
                  <a:pt x="0" y="0"/>
                </a:moveTo>
                <a:cubicBezTo>
                  <a:pt x="81" y="29"/>
                  <a:pt x="131" y="24"/>
                  <a:pt x="230" y="29"/>
                </a:cubicBezTo>
                <a:cubicBezTo>
                  <a:pt x="300" y="37"/>
                  <a:pt x="362" y="50"/>
                  <a:pt x="432" y="58"/>
                </a:cubicBezTo>
                <a:cubicBezTo>
                  <a:pt x="457" y="68"/>
                  <a:pt x="482" y="81"/>
                  <a:pt x="508" y="87"/>
                </a:cubicBezTo>
                <a:cubicBezTo>
                  <a:pt x="521" y="90"/>
                  <a:pt x="534" y="92"/>
                  <a:pt x="547" y="96"/>
                </a:cubicBezTo>
                <a:cubicBezTo>
                  <a:pt x="566" y="102"/>
                  <a:pt x="604" y="116"/>
                  <a:pt x="604" y="116"/>
                </a:cubicBezTo>
                <a:cubicBezTo>
                  <a:pt x="636" y="146"/>
                  <a:pt x="678" y="144"/>
                  <a:pt x="710" y="173"/>
                </a:cubicBezTo>
                <a:cubicBezTo>
                  <a:pt x="762" y="219"/>
                  <a:pt x="772" y="254"/>
                  <a:pt x="835" y="269"/>
                </a:cubicBezTo>
                <a:cubicBezTo>
                  <a:pt x="859" y="305"/>
                  <a:pt x="898" y="323"/>
                  <a:pt x="940" y="336"/>
                </a:cubicBezTo>
                <a:cubicBezTo>
                  <a:pt x="950" y="343"/>
                  <a:pt x="958" y="351"/>
                  <a:pt x="969" y="356"/>
                </a:cubicBezTo>
                <a:cubicBezTo>
                  <a:pt x="978" y="361"/>
                  <a:pt x="990" y="359"/>
                  <a:pt x="998" y="365"/>
                </a:cubicBezTo>
                <a:cubicBezTo>
                  <a:pt x="1042" y="394"/>
                  <a:pt x="1037" y="408"/>
                  <a:pt x="1094" y="423"/>
                </a:cubicBezTo>
                <a:cubicBezTo>
                  <a:pt x="1129" y="446"/>
                  <a:pt x="1169" y="468"/>
                  <a:pt x="1209" y="480"/>
                </a:cubicBezTo>
                <a:cubicBezTo>
                  <a:pt x="1248" y="506"/>
                  <a:pt x="1289" y="543"/>
                  <a:pt x="1334" y="557"/>
                </a:cubicBezTo>
                <a:cubicBezTo>
                  <a:pt x="1383" y="589"/>
                  <a:pt x="1392" y="619"/>
                  <a:pt x="1449" y="634"/>
                </a:cubicBezTo>
                <a:cubicBezTo>
                  <a:pt x="1470" y="648"/>
                  <a:pt x="1496" y="656"/>
                  <a:pt x="1516" y="672"/>
                </a:cubicBezTo>
                <a:cubicBezTo>
                  <a:pt x="1525" y="679"/>
                  <a:pt x="1527" y="694"/>
                  <a:pt x="1536" y="701"/>
                </a:cubicBezTo>
                <a:cubicBezTo>
                  <a:pt x="1544" y="707"/>
                  <a:pt x="1555" y="706"/>
                  <a:pt x="1564" y="711"/>
                </a:cubicBezTo>
                <a:cubicBezTo>
                  <a:pt x="1584" y="722"/>
                  <a:pt x="1606" y="733"/>
                  <a:pt x="1622" y="749"/>
                </a:cubicBezTo>
                <a:cubicBezTo>
                  <a:pt x="1632" y="759"/>
                  <a:pt x="1639" y="771"/>
                  <a:pt x="1651" y="778"/>
                </a:cubicBezTo>
                <a:cubicBezTo>
                  <a:pt x="1694" y="802"/>
                  <a:pt x="1749" y="806"/>
                  <a:pt x="1795" y="826"/>
                </a:cubicBezTo>
                <a:cubicBezTo>
                  <a:pt x="1840" y="845"/>
                  <a:pt x="1873" y="879"/>
                  <a:pt x="1920" y="893"/>
                </a:cubicBezTo>
                <a:cubicBezTo>
                  <a:pt x="1977" y="932"/>
                  <a:pt x="2012" y="965"/>
                  <a:pt x="2083" y="980"/>
                </a:cubicBezTo>
                <a:cubicBezTo>
                  <a:pt x="2128" y="1013"/>
                  <a:pt x="2175" y="1020"/>
                  <a:pt x="2227" y="1037"/>
                </a:cubicBezTo>
                <a:cubicBezTo>
                  <a:pt x="2285" y="1056"/>
                  <a:pt x="2341" y="1083"/>
                  <a:pt x="2400" y="1095"/>
                </a:cubicBezTo>
                <a:cubicBezTo>
                  <a:pt x="2515" y="1153"/>
                  <a:pt x="2460" y="1133"/>
                  <a:pt x="2668" y="1143"/>
                </a:cubicBezTo>
                <a:cubicBezTo>
                  <a:pt x="2702" y="1151"/>
                  <a:pt x="2742" y="1156"/>
                  <a:pt x="2774" y="1172"/>
                </a:cubicBezTo>
                <a:cubicBezTo>
                  <a:pt x="2784" y="1177"/>
                  <a:pt x="2794" y="1184"/>
                  <a:pt x="2803" y="1191"/>
                </a:cubicBezTo>
                <a:cubicBezTo>
                  <a:pt x="2814" y="1200"/>
                  <a:pt x="2820" y="1213"/>
                  <a:pt x="2832" y="1220"/>
                </a:cubicBezTo>
                <a:cubicBezTo>
                  <a:pt x="2838" y="1223"/>
                  <a:pt x="2900" y="1243"/>
                  <a:pt x="2918" y="1248"/>
                </a:cubicBezTo>
                <a:cubicBezTo>
                  <a:pt x="2985" y="1269"/>
                  <a:pt x="3059" y="1255"/>
                  <a:pt x="3129" y="1258"/>
                </a:cubicBezTo>
                <a:cubicBezTo>
                  <a:pt x="3224" y="1289"/>
                  <a:pt x="3167" y="1275"/>
                  <a:pt x="3302" y="1287"/>
                </a:cubicBezTo>
                <a:cubicBezTo>
                  <a:pt x="3410" y="1307"/>
                  <a:pt x="3334" y="1296"/>
                  <a:pt x="3532" y="1296"/>
                </a:cubicBezTo>
              </a:path>
            </a:pathLst>
          </a:custGeom>
          <a:noFill/>
          <a:ln w="508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2462741" y="5096934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60</a:t>
            </a:r>
            <a:endParaRPr lang="en-US" altLang="sr-Latn-RS"/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4118504" y="5128684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2</a:t>
            </a:r>
            <a:endParaRPr lang="en-US" altLang="sr-Latn-RS"/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6279091" y="5168371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0.06</a:t>
            </a:r>
            <a:endParaRPr lang="en-US" altLang="sr-Latn-RS"/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7739591" y="5200121"/>
            <a:ext cx="698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/>
              <a:t>0.002</a:t>
            </a:r>
            <a:endParaRPr lang="en-US" altLang="sr-Latn-R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4750330" y="3015721"/>
            <a:ext cx="655637" cy="2057400"/>
          </a:xfrm>
          <a:custGeom>
            <a:avLst/>
            <a:gdLst>
              <a:gd name="T0" fmla="*/ 0 w 413"/>
              <a:gd name="T1" fmla="*/ 0 h 1296"/>
              <a:gd name="T2" fmla="*/ 2147483646 w 413"/>
              <a:gd name="T3" fmla="*/ 2147483646 h 1296"/>
              <a:gd name="T4" fmla="*/ 2147483646 w 413"/>
              <a:gd name="T5" fmla="*/ 2147483646 h 1296"/>
              <a:gd name="T6" fmla="*/ 2147483646 w 413"/>
              <a:gd name="T7" fmla="*/ 2147483646 h 1296"/>
              <a:gd name="T8" fmla="*/ 2147483646 w 413"/>
              <a:gd name="T9" fmla="*/ 2147483646 h 1296"/>
              <a:gd name="T10" fmla="*/ 2147483646 w 413"/>
              <a:gd name="T11" fmla="*/ 2147483646 h 1296"/>
              <a:gd name="T12" fmla="*/ 2147483646 w 413"/>
              <a:gd name="T13" fmla="*/ 2147483646 h 1296"/>
              <a:gd name="T14" fmla="*/ 2147483646 w 413"/>
              <a:gd name="T15" fmla="*/ 2147483646 h 1296"/>
              <a:gd name="T16" fmla="*/ 2147483646 w 413"/>
              <a:gd name="T17" fmla="*/ 2147483646 h 1296"/>
              <a:gd name="T18" fmla="*/ 2147483646 w 413"/>
              <a:gd name="T19" fmla="*/ 2147483646 h 1296"/>
              <a:gd name="T20" fmla="*/ 2147483646 w 413"/>
              <a:gd name="T21" fmla="*/ 2147483646 h 12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3"/>
              <a:gd name="T34" fmla="*/ 0 h 1296"/>
              <a:gd name="T35" fmla="*/ 413 w 413"/>
              <a:gd name="T36" fmla="*/ 1296 h 12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3" h="1296">
                <a:moveTo>
                  <a:pt x="0" y="0"/>
                </a:moveTo>
                <a:cubicBezTo>
                  <a:pt x="3" y="1"/>
                  <a:pt x="55" y="17"/>
                  <a:pt x="58" y="19"/>
                </a:cubicBezTo>
                <a:cubicBezTo>
                  <a:pt x="82" y="38"/>
                  <a:pt x="85" y="74"/>
                  <a:pt x="106" y="96"/>
                </a:cubicBezTo>
                <a:cubicBezTo>
                  <a:pt x="116" y="128"/>
                  <a:pt x="124" y="160"/>
                  <a:pt x="135" y="192"/>
                </a:cubicBezTo>
                <a:cubicBezTo>
                  <a:pt x="149" y="385"/>
                  <a:pt x="154" y="511"/>
                  <a:pt x="163" y="729"/>
                </a:cubicBezTo>
                <a:cubicBezTo>
                  <a:pt x="165" y="788"/>
                  <a:pt x="176" y="854"/>
                  <a:pt x="192" y="912"/>
                </a:cubicBezTo>
                <a:cubicBezTo>
                  <a:pt x="201" y="943"/>
                  <a:pt x="250" y="988"/>
                  <a:pt x="250" y="988"/>
                </a:cubicBezTo>
                <a:cubicBezTo>
                  <a:pt x="258" y="1037"/>
                  <a:pt x="282" y="1115"/>
                  <a:pt x="317" y="1152"/>
                </a:cubicBezTo>
                <a:cubicBezTo>
                  <a:pt x="330" y="1188"/>
                  <a:pt x="343" y="1198"/>
                  <a:pt x="375" y="1219"/>
                </a:cubicBezTo>
                <a:cubicBezTo>
                  <a:pt x="377" y="1225"/>
                  <a:pt x="390" y="1270"/>
                  <a:pt x="394" y="1276"/>
                </a:cubicBezTo>
                <a:cubicBezTo>
                  <a:pt x="399" y="1284"/>
                  <a:pt x="413" y="1296"/>
                  <a:pt x="413" y="1296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3013604" y="2999847"/>
            <a:ext cx="5181600" cy="1997075"/>
          </a:xfrm>
          <a:custGeom>
            <a:avLst/>
            <a:gdLst>
              <a:gd name="T0" fmla="*/ 0 w 3264"/>
              <a:gd name="T1" fmla="*/ 0 h 1258"/>
              <a:gd name="T2" fmla="*/ 2147483646 w 3264"/>
              <a:gd name="T3" fmla="*/ 2147483646 h 1258"/>
              <a:gd name="T4" fmla="*/ 2147483646 w 3264"/>
              <a:gd name="T5" fmla="*/ 2147483646 h 1258"/>
              <a:gd name="T6" fmla="*/ 2147483646 w 3264"/>
              <a:gd name="T7" fmla="*/ 2147483646 h 1258"/>
              <a:gd name="T8" fmla="*/ 2147483646 w 3264"/>
              <a:gd name="T9" fmla="*/ 2147483646 h 1258"/>
              <a:gd name="T10" fmla="*/ 2147483646 w 3264"/>
              <a:gd name="T11" fmla="*/ 2147483646 h 1258"/>
              <a:gd name="T12" fmla="*/ 2147483646 w 3264"/>
              <a:gd name="T13" fmla="*/ 2147483646 h 1258"/>
              <a:gd name="T14" fmla="*/ 2147483646 w 3264"/>
              <a:gd name="T15" fmla="*/ 2147483646 h 1258"/>
              <a:gd name="T16" fmla="*/ 2147483646 w 3264"/>
              <a:gd name="T17" fmla="*/ 2147483646 h 1258"/>
              <a:gd name="T18" fmla="*/ 2147483646 w 3264"/>
              <a:gd name="T19" fmla="*/ 2147483646 h 1258"/>
              <a:gd name="T20" fmla="*/ 2147483646 w 3264"/>
              <a:gd name="T21" fmla="*/ 2147483646 h 1258"/>
              <a:gd name="T22" fmla="*/ 2147483646 w 3264"/>
              <a:gd name="T23" fmla="*/ 2147483646 h 1258"/>
              <a:gd name="T24" fmla="*/ 2147483646 w 3264"/>
              <a:gd name="T25" fmla="*/ 2147483646 h 1258"/>
              <a:gd name="T26" fmla="*/ 2147483646 w 3264"/>
              <a:gd name="T27" fmla="*/ 2147483646 h 1258"/>
              <a:gd name="T28" fmla="*/ 2147483646 w 3264"/>
              <a:gd name="T29" fmla="*/ 2147483646 h 1258"/>
              <a:gd name="T30" fmla="*/ 2147483646 w 3264"/>
              <a:gd name="T31" fmla="*/ 2147483646 h 1258"/>
              <a:gd name="T32" fmla="*/ 2147483646 w 3264"/>
              <a:gd name="T33" fmla="*/ 2147483646 h 1258"/>
              <a:gd name="T34" fmla="*/ 2147483646 w 3264"/>
              <a:gd name="T35" fmla="*/ 2147483646 h 1258"/>
              <a:gd name="T36" fmla="*/ 2147483646 w 3264"/>
              <a:gd name="T37" fmla="*/ 2147483646 h 1258"/>
              <a:gd name="T38" fmla="*/ 2147483646 w 3264"/>
              <a:gd name="T39" fmla="*/ 2147483646 h 1258"/>
              <a:gd name="T40" fmla="*/ 2147483646 w 3264"/>
              <a:gd name="T41" fmla="*/ 2147483646 h 1258"/>
              <a:gd name="T42" fmla="*/ 2147483646 w 3264"/>
              <a:gd name="T43" fmla="*/ 2147483646 h 1258"/>
              <a:gd name="T44" fmla="*/ 2147483646 w 3264"/>
              <a:gd name="T45" fmla="*/ 2147483646 h 1258"/>
              <a:gd name="T46" fmla="*/ 2147483646 w 3264"/>
              <a:gd name="T47" fmla="*/ 2147483646 h 1258"/>
              <a:gd name="T48" fmla="*/ 2147483646 w 3264"/>
              <a:gd name="T49" fmla="*/ 2147483646 h 1258"/>
              <a:gd name="T50" fmla="*/ 2147483646 w 3264"/>
              <a:gd name="T51" fmla="*/ 2147483646 h 1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64"/>
              <a:gd name="T79" fmla="*/ 0 h 1258"/>
              <a:gd name="T80" fmla="*/ 3264 w 3264"/>
              <a:gd name="T81" fmla="*/ 1258 h 12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64" h="1258">
                <a:moveTo>
                  <a:pt x="0" y="0"/>
                </a:moveTo>
                <a:cubicBezTo>
                  <a:pt x="6" y="10"/>
                  <a:pt x="10" y="22"/>
                  <a:pt x="19" y="29"/>
                </a:cubicBezTo>
                <a:cubicBezTo>
                  <a:pt x="27" y="35"/>
                  <a:pt x="42" y="30"/>
                  <a:pt x="48" y="38"/>
                </a:cubicBezTo>
                <a:cubicBezTo>
                  <a:pt x="56" y="48"/>
                  <a:pt x="50" y="65"/>
                  <a:pt x="57" y="77"/>
                </a:cubicBezTo>
                <a:cubicBezTo>
                  <a:pt x="64" y="89"/>
                  <a:pt x="76" y="96"/>
                  <a:pt x="86" y="106"/>
                </a:cubicBezTo>
                <a:cubicBezTo>
                  <a:pt x="108" y="169"/>
                  <a:pt x="168" y="205"/>
                  <a:pt x="221" y="240"/>
                </a:cubicBezTo>
                <a:cubicBezTo>
                  <a:pt x="230" y="246"/>
                  <a:pt x="240" y="253"/>
                  <a:pt x="249" y="259"/>
                </a:cubicBezTo>
                <a:cubicBezTo>
                  <a:pt x="259" y="265"/>
                  <a:pt x="278" y="278"/>
                  <a:pt x="278" y="278"/>
                </a:cubicBezTo>
                <a:cubicBezTo>
                  <a:pt x="313" y="331"/>
                  <a:pt x="367" y="353"/>
                  <a:pt x="413" y="394"/>
                </a:cubicBezTo>
                <a:cubicBezTo>
                  <a:pt x="413" y="394"/>
                  <a:pt x="478" y="459"/>
                  <a:pt x="489" y="470"/>
                </a:cubicBezTo>
                <a:cubicBezTo>
                  <a:pt x="496" y="477"/>
                  <a:pt x="509" y="475"/>
                  <a:pt x="518" y="480"/>
                </a:cubicBezTo>
                <a:cubicBezTo>
                  <a:pt x="548" y="497"/>
                  <a:pt x="597" y="546"/>
                  <a:pt x="633" y="557"/>
                </a:cubicBezTo>
                <a:cubicBezTo>
                  <a:pt x="671" y="569"/>
                  <a:pt x="713" y="568"/>
                  <a:pt x="749" y="586"/>
                </a:cubicBezTo>
                <a:cubicBezTo>
                  <a:pt x="809" y="616"/>
                  <a:pt x="867" y="641"/>
                  <a:pt x="931" y="662"/>
                </a:cubicBezTo>
                <a:cubicBezTo>
                  <a:pt x="1183" y="745"/>
                  <a:pt x="1462" y="669"/>
                  <a:pt x="1728" y="672"/>
                </a:cubicBezTo>
                <a:cubicBezTo>
                  <a:pt x="1794" y="694"/>
                  <a:pt x="1852" y="706"/>
                  <a:pt x="1920" y="720"/>
                </a:cubicBezTo>
                <a:cubicBezTo>
                  <a:pt x="1957" y="738"/>
                  <a:pt x="1978" y="765"/>
                  <a:pt x="2016" y="778"/>
                </a:cubicBezTo>
                <a:cubicBezTo>
                  <a:pt x="2048" y="801"/>
                  <a:pt x="2065" y="824"/>
                  <a:pt x="2102" y="835"/>
                </a:cubicBezTo>
                <a:cubicBezTo>
                  <a:pt x="2118" y="848"/>
                  <a:pt x="2133" y="862"/>
                  <a:pt x="2150" y="874"/>
                </a:cubicBezTo>
                <a:cubicBezTo>
                  <a:pt x="2165" y="885"/>
                  <a:pt x="2183" y="891"/>
                  <a:pt x="2198" y="902"/>
                </a:cubicBezTo>
                <a:cubicBezTo>
                  <a:pt x="2253" y="943"/>
                  <a:pt x="2282" y="982"/>
                  <a:pt x="2352" y="998"/>
                </a:cubicBezTo>
                <a:cubicBezTo>
                  <a:pt x="2409" y="1037"/>
                  <a:pt x="2478" y="1041"/>
                  <a:pt x="2544" y="1056"/>
                </a:cubicBezTo>
                <a:cubicBezTo>
                  <a:pt x="2602" y="1069"/>
                  <a:pt x="2641" y="1110"/>
                  <a:pt x="2697" y="1123"/>
                </a:cubicBezTo>
                <a:cubicBezTo>
                  <a:pt x="2757" y="1180"/>
                  <a:pt x="2848" y="1193"/>
                  <a:pt x="2928" y="1210"/>
                </a:cubicBezTo>
                <a:cubicBezTo>
                  <a:pt x="2996" y="1255"/>
                  <a:pt x="2938" y="1224"/>
                  <a:pt x="3091" y="1238"/>
                </a:cubicBezTo>
                <a:cubicBezTo>
                  <a:pt x="3150" y="1244"/>
                  <a:pt x="3204" y="1258"/>
                  <a:pt x="3264" y="1258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1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pPr eaLnBrk="1" hangingPunct="1"/>
            <a:r>
              <a:rPr lang="hr-HR" altLang="sr-Latn-RS" b="1" dirty="0"/>
              <a:t>Description of granulometric curve</a:t>
            </a:r>
            <a:endParaRPr lang="en-US" altLang="sr-Latn-RS" b="1" dirty="0"/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EB81CEA8-4CD7-44AE-A295-0497611C010C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39AACA-7F29-4E55-AF30-07B2D0DAB761}"/>
              </a:ext>
            </a:extLst>
          </p:cNvPr>
          <p:cNvSpPr/>
          <p:nvPr/>
        </p:nvSpPr>
        <p:spPr>
          <a:xfrm>
            <a:off x="296333" y="1120883"/>
            <a:ext cx="113876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 diameters for the description of the granulometric curve are: D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GB" sz="1200" dirty="0">
              <a:ea typeface="Times New Roman" panose="02020603050405020304" pitchFamily="18" charset="0"/>
            </a:endParaRPr>
          </a:p>
          <a:p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a typeface="Times New Roman" panose="02020603050405020304" pitchFamily="18" charset="0"/>
            </a:endParaRPr>
          </a:p>
          <a:p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granulometric composition curve for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noncohessive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soil is characterized by the following parameters:</a:t>
            </a:r>
            <a:endParaRPr lang="en-GB" sz="1200" dirty="0">
              <a:ea typeface="Times New Roman" panose="02020603050405020304" pitchFamily="18" charset="0"/>
            </a:endParaRPr>
          </a:p>
          <a:p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uniformity coefficient: C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D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D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sz="1200" dirty="0">
              <a:ea typeface="Times New Roman" panose="02020603050405020304" pitchFamily="18" charset="0"/>
            </a:endParaRPr>
          </a:p>
          <a:p>
            <a:pPr indent="457200"/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 of curvature: C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D30</a:t>
            </a:r>
            <a:r>
              <a:rPr lang="en-AU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(D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xD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200" dirty="0">
              <a:ea typeface="Times New Roman" panose="02020603050405020304" pitchFamily="18" charset="0"/>
            </a:endParaRPr>
          </a:p>
          <a:p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a typeface="Times New Roman" panose="02020603050405020304" pitchFamily="18" charset="0"/>
            </a:endParaRPr>
          </a:p>
          <a:p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the shape of the curve,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can be:</a:t>
            </a:r>
            <a:endParaRPr lang="hr-H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well-graduated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contains a wide range of grains of different diameters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gravel: 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4, and 1 &lt; C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3 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sand: 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6, and 1 &lt; C</a:t>
            </a:r>
            <a:r>
              <a:rPr lang="en-AU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4"/>
            <a:endParaRPr lang="en-GB" sz="12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poorly-graduated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particles of some diameters are 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</a:p>
          <a:p>
            <a:endParaRPr lang="en-GB" sz="12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uniformly graduated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not present in all classification systems - contains particles of predominantly narrow spectrum in diameter</a:t>
            </a:r>
            <a:endParaRPr lang="en-GB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2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/>
              <a:t>S</a:t>
            </a:r>
            <a:r>
              <a:rPr lang="it-IT" sz="4000" b="1" dirty="0" err="1" smtClean="0"/>
              <a:t>oil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classification</a:t>
            </a:r>
            <a:r>
              <a:rPr lang="it-IT" sz="4000" b="1" dirty="0" smtClean="0"/>
              <a:t> </a:t>
            </a:r>
            <a:r>
              <a:rPr lang="hr-HR" sz="4000" b="1" dirty="0" smtClean="0"/>
              <a:t>– C</a:t>
            </a:r>
            <a:r>
              <a:rPr lang="it-IT" sz="4000" b="1" dirty="0" err="1" smtClean="0"/>
              <a:t>ohessive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soil</a:t>
            </a:r>
            <a:r>
              <a:rPr lang="hr-HR" sz="4000" b="1" dirty="0" smtClean="0"/>
              <a:t> </a:t>
            </a:r>
            <a:r>
              <a:rPr lang="hr-HR" sz="4000" b="1" dirty="0"/>
              <a:t>(plasticity chart)</a:t>
            </a:r>
            <a:endParaRPr lang="en-US" sz="4000" b="1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09BB42F2-1FF9-4284-B7FC-7E1D4A9D56EF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33397D-66DA-4B7A-B36D-3EC603E4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2" y="1260706"/>
            <a:ext cx="785089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8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44FDBC1A-B059-4E79-82D5-753992C34D47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29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84" y="188888"/>
            <a:ext cx="78486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3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07" y="186533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b="1" dirty="0" err="1" smtClean="0"/>
              <a:t>Soil</a:t>
            </a:r>
            <a:r>
              <a:rPr lang="it-IT" b="1" dirty="0" smtClean="0"/>
              <a:t> </a:t>
            </a:r>
            <a:r>
              <a:rPr lang="it-IT" b="1" dirty="0" err="1" smtClean="0"/>
              <a:t>formation</a:t>
            </a:r>
            <a:endParaRPr lang="en-US" b="1" dirty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8477D34D-B887-4B06-86AB-226439CA3B94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7037" y="1027114"/>
            <a:ext cx="8183563" cy="435768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hr-HR" altLang="en-US" sz="2200" dirty="0"/>
              <a:t>DEGRADATION – DECOMPOSTION OF BASE ROCK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hr-HR" altLang="en-US" sz="2200" dirty="0"/>
              <a:t>TRANSPORTATIN – BY WATER, WIND OR ICE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hr-HR" altLang="en-US" sz="2200" dirty="0"/>
              <a:t>SEDIMENTATION (in water, influenced by chemystry, overburden)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hr-HR" altLang="en-US" sz="2200" dirty="0"/>
              <a:t>MINERALOGYCAL COMPOSITION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hr-HR" altLang="en-US" sz="2200" dirty="0"/>
              <a:t>HUMAN ACTIVITY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hr-HR" altLang="en-US" sz="2200" dirty="0"/>
              <a:t>SOIL FORMATION – particles</a:t>
            </a:r>
          </a:p>
          <a:p>
            <a:pPr lvl="2"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 sz="1700" dirty="0"/>
              <a:t>Honeycomb structure </a:t>
            </a:r>
            <a:endParaRPr lang="hr-HR" altLang="en-US" sz="1700" dirty="0"/>
          </a:p>
          <a:p>
            <a:pPr lvl="2"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 sz="1700" dirty="0"/>
              <a:t>Fluffy structure </a:t>
            </a:r>
            <a:endParaRPr lang="hr-HR" altLang="en-US" sz="1700" dirty="0"/>
          </a:p>
          <a:p>
            <a:pPr lvl="2"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 sz="1700" dirty="0"/>
              <a:t>Complex structure</a:t>
            </a:r>
            <a:endParaRPr lang="en-US" altLang="en-US" sz="2200" dirty="0"/>
          </a:p>
        </p:txBody>
      </p:sp>
      <p:pic>
        <p:nvPicPr>
          <p:cNvPr id="11269" name="Picture 8" descr="Image result for soil strati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2146301"/>
            <a:ext cx="36004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Image result for soil strati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82" y="3849688"/>
            <a:ext cx="36004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70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CC515A32-BFE2-4270-8EEB-B1034442A049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988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hr-HR" altLang="sr-Latn-RS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69850"/>
            <a:ext cx="820896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73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EE40B0E8-A319-4C96-8A94-04D398091413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hr-HR" dirty="0"/>
              <a:t>USCS </a:t>
            </a:r>
            <a:r>
              <a:rPr lang="hr-HR" dirty="0" smtClean="0"/>
              <a:t>C</a:t>
            </a:r>
            <a:r>
              <a:rPr lang="it-IT" dirty="0" err="1" smtClean="0"/>
              <a:t>lassification</a:t>
            </a:r>
            <a:r>
              <a:rPr lang="hr-HR" dirty="0" smtClean="0"/>
              <a:t> </a:t>
            </a:r>
            <a:r>
              <a:rPr lang="hr-HR" dirty="0"/>
              <a:t>- </a:t>
            </a:r>
            <a:r>
              <a:rPr lang="it-IT" dirty="0" err="1" smtClean="0"/>
              <a:t>Summary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BCD6D7-A320-4A8E-ACDD-3C0A9261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71" y="990600"/>
            <a:ext cx="5719572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r-HR" b="1" dirty="0"/>
              <a:t>ESCS classification </a:t>
            </a:r>
            <a:r>
              <a:rPr lang="hr-HR" sz="2000" b="1" dirty="0"/>
              <a:t>(</a:t>
            </a:r>
            <a:r>
              <a:rPr lang="en-GB" sz="2000" b="1" dirty="0"/>
              <a:t>EN ISO 14688-2:2018</a:t>
            </a:r>
            <a:r>
              <a:rPr lang="hr-HR" sz="2000" b="1" dirty="0"/>
              <a:t>) </a:t>
            </a:r>
            <a:endParaRPr lang="en-GB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defRPr/>
            </a:pPr>
            <a:fld id="{E94A203C-AA3C-4260-ABC3-A2801F809B27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12" y="917295"/>
            <a:ext cx="4680520" cy="525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592" y="2223762"/>
            <a:ext cx="4127105" cy="26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8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" y="0"/>
            <a:ext cx="8183562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dirty="0"/>
              <a:t>Field determination and classification</a:t>
            </a:r>
            <a:endParaRPr lang="en-US" b="1" dirty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557741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41521EC1-EE29-42C5-8F01-62D537EA85DC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5467" y="1366417"/>
            <a:ext cx="7517556" cy="4187825"/>
          </a:xfrm>
        </p:spPr>
        <p:txBody>
          <a:bodyPr/>
          <a:lstStyle/>
          <a:p>
            <a:pPr eaLnBrk="1" hangingPunct="1"/>
            <a:r>
              <a:rPr lang="hr-HR" altLang="sr-Latn-RS" dirty="0"/>
              <a:t>Field determination from bored soil core</a:t>
            </a:r>
          </a:p>
          <a:p>
            <a:pPr eaLnBrk="1" hangingPunct="1"/>
            <a:r>
              <a:rPr lang="hr-HR" altLang="sr-Latn-RS" dirty="0"/>
              <a:t>Important for overall soil description – fresh sample from soil mass </a:t>
            </a:r>
          </a:p>
          <a:p>
            <a:pPr eaLnBrk="1" hangingPunct="1"/>
            <a:r>
              <a:rPr lang="hr-HR" altLang="sr-Latn-RS" dirty="0"/>
              <a:t>Soil description: type of soil (predominant soil – estimate of granulometric content), plasticity, consistency, colour, gloss (waxy glow...), smell (, presence of organic content, particle shape, roundness</a:t>
            </a:r>
            <a:endParaRPr lang="en-US" altLang="sr-Latn-R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3BC594-85CD-41E3-8EBC-46BCE9757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32" y="917848"/>
            <a:ext cx="2400000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94D327-1A95-47EE-B0DC-8F0F45D69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4232" y="359813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7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55C15-09DA-4AD7-86CE-879BEF53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r-HR" b="1" dirty="0"/>
              <a:t>References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FAEDED-D9F2-41AE-8335-964DD2654F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1500" dirty="0"/>
              <a:t>Mitchell, J.K. and Soga, K. (2005) Fundamentals of Soil </a:t>
            </a:r>
            <a:r>
              <a:rPr lang="en-GB" sz="1500" dirty="0" err="1"/>
              <a:t>Behavior</a:t>
            </a:r>
            <a:r>
              <a:rPr lang="en-GB" sz="1500" dirty="0"/>
              <a:t>. 3rd Edition, John Wiley &amp; Sons, Hoboken.</a:t>
            </a:r>
            <a:endParaRPr lang="hr-HR" sz="1500" dirty="0"/>
          </a:p>
          <a:p>
            <a:r>
              <a:rPr lang="en-GB" sz="1500" dirty="0"/>
              <a:t>Engineering Properties of Soils Based on Laboratory Testing Prof. Krishna Reddy, UIC EXPERIMENT 6 GRAIN SIZE ANALYSIS (SIEVE AND HYDROMETER ANALYSIS</a:t>
            </a:r>
          </a:p>
          <a:p>
            <a:r>
              <a:rPr lang="hr-HR" sz="1500" dirty="0"/>
              <a:t>ASTM </a:t>
            </a:r>
            <a:r>
              <a:rPr lang="en-GB" sz="1500" dirty="0"/>
              <a:t>D 2487 – 06 Standard Practice for</a:t>
            </a:r>
            <a:r>
              <a:rPr lang="hr-HR" sz="1500" dirty="0"/>
              <a:t> </a:t>
            </a:r>
            <a:r>
              <a:rPr lang="en-GB" sz="1500" dirty="0"/>
              <a:t>Classification of Soils for Engineering Purposes (Unified</a:t>
            </a:r>
            <a:br>
              <a:rPr lang="en-GB" sz="1500" dirty="0"/>
            </a:br>
            <a:r>
              <a:rPr lang="en-GB" sz="1500" dirty="0"/>
              <a:t>Soil Classification System) </a:t>
            </a:r>
            <a:endParaRPr lang="hr-HR" sz="1500" dirty="0"/>
          </a:p>
          <a:p>
            <a:r>
              <a:rPr lang="en-GB" sz="1500" dirty="0"/>
              <a:t>EN ISO 14688-2:2018 Geotechnical investigation and testing -</a:t>
            </a:r>
            <a:r>
              <a:rPr lang="hr-HR" sz="1500" dirty="0"/>
              <a:t> </a:t>
            </a:r>
            <a:r>
              <a:rPr lang="en-GB" sz="1500" dirty="0"/>
              <a:t>Identification and classification of soil – Part</a:t>
            </a:r>
            <a:r>
              <a:rPr lang="hr-HR" sz="1500" dirty="0"/>
              <a:t> </a:t>
            </a:r>
            <a:r>
              <a:rPr lang="en-GB" sz="1500" dirty="0"/>
              <a:t>2: Principles for a classification</a:t>
            </a:r>
            <a:br>
              <a:rPr lang="en-GB" sz="1500" dirty="0"/>
            </a:br>
            <a:r>
              <a:rPr lang="en-GB" sz="1500" dirty="0"/>
              <a:t/>
            </a:r>
            <a:br>
              <a:rPr lang="en-GB" sz="15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hr-HR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C29963-BEEE-470C-888A-E3B62FF0D4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defRPr/>
            </a:pPr>
            <a:fld id="{E94A203C-AA3C-4260-ABC3-A2801F809B27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57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8BA9E783-1BF6-4CDE-B8C2-ED25B795F13B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2" y="1364979"/>
            <a:ext cx="4444180" cy="1527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/>
          <a:stretch>
            <a:fillRect/>
          </a:stretch>
        </p:blipFill>
        <p:spPr bwMode="auto">
          <a:xfrm>
            <a:off x="1822486" y="2769552"/>
            <a:ext cx="2735337" cy="3473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52" y="2492897"/>
            <a:ext cx="42656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4" y="137725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/>
              <a:t>Transportation and sedimentation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19536" y="2231286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Wind direction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848" y="1655266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Sand particles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051" y="3410789"/>
            <a:ext cx="812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0154" y="5123139"/>
            <a:ext cx="812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alluvion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2486" y="5935727"/>
            <a:ext cx="812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390" y="3718566"/>
            <a:ext cx="812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alluvion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2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5100" y="108506"/>
            <a:ext cx="8153400" cy="990600"/>
          </a:xfrm>
        </p:spPr>
        <p:txBody>
          <a:bodyPr/>
          <a:lstStyle/>
          <a:p>
            <a:pPr eaLnBrk="1" hangingPunct="1"/>
            <a:r>
              <a:rPr lang="hr-HR" altLang="sr-Latn-RS" b="1" dirty="0"/>
              <a:t>Minerals of sand and clay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41E7870C-129F-4CE7-8414-ECF783FF7620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497065"/>
            <a:ext cx="29273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570089"/>
            <a:ext cx="28082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3497065"/>
            <a:ext cx="28384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976314"/>
            <a:ext cx="5524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973138"/>
            <a:ext cx="27908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8768" y="30557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Sand minerals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98600" y="591482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Clay minerals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52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1046" y="110786"/>
            <a:ext cx="878497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b="1" dirty="0"/>
              <a:t>Particle associations and arrangements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50200" y="568748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BE2C7779-D8C1-494E-89C7-E50680BB94B5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340" name="Content Placeholder 4"/>
          <p:cNvSpPr>
            <a:spLocks noGrp="1"/>
          </p:cNvSpPr>
          <p:nvPr>
            <p:ph sz="quarter" idx="1"/>
          </p:nvPr>
        </p:nvSpPr>
        <p:spPr>
          <a:xfrm>
            <a:off x="1210988" y="1060844"/>
            <a:ext cx="2787675" cy="4495800"/>
          </a:xfrm>
        </p:spPr>
        <p:txBody>
          <a:bodyPr/>
          <a:lstStyle/>
          <a:p>
            <a:pPr eaLnBrk="1" hangingPunct="1"/>
            <a:r>
              <a:rPr lang="hr-HR" altLang="sr-Latn-RS" dirty="0"/>
              <a:t>Complexity of particle associations and arrangements</a:t>
            </a:r>
          </a:p>
          <a:p>
            <a:pPr eaLnBrk="1" hangingPunct="1"/>
            <a:r>
              <a:rPr lang="hr-HR" altLang="sr-Latn-RS" dirty="0"/>
              <a:t>Influence on physical and mechanical soil properties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68" y="959934"/>
            <a:ext cx="2562788" cy="50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56" y="895703"/>
            <a:ext cx="3240236" cy="52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7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15207763-DB5C-4043-9D8E-A66433DC813E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81" y="1209742"/>
            <a:ext cx="4968155" cy="48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657" y="143934"/>
            <a:ext cx="8496943" cy="990600"/>
          </a:xfrm>
        </p:spPr>
        <p:txBody>
          <a:bodyPr/>
          <a:lstStyle/>
          <a:p>
            <a:pPr eaLnBrk="1" hangingPunct="1"/>
            <a:r>
              <a:rPr lang="hr-HR" altLang="sr-Latn-RS" b="1" dirty="0"/>
              <a:t>Particle assemblage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1439588" y="1238645"/>
            <a:ext cx="2787675" cy="4495800"/>
          </a:xfrm>
        </p:spPr>
        <p:txBody>
          <a:bodyPr/>
          <a:lstStyle/>
          <a:p>
            <a:pPr eaLnBrk="1" hangingPunct="1"/>
            <a:r>
              <a:rPr lang="hr-HR" altLang="sr-Latn-RS" dirty="0"/>
              <a:t>Soil matrix is assembled as mixture of different type of soil particles </a:t>
            </a:r>
          </a:p>
          <a:p>
            <a:pPr eaLnBrk="1" hangingPunct="1"/>
            <a:r>
              <a:rPr lang="hr-HR" altLang="sr-Latn-RS" dirty="0"/>
              <a:t>Influence on physical and mechanical soil properties</a:t>
            </a:r>
          </a:p>
        </p:txBody>
      </p:sp>
    </p:spTree>
    <p:extLst>
      <p:ext uri="{BB962C8B-B14F-4D97-AF65-F5344CB8AC3E}">
        <p14:creationId xmlns:p14="http://schemas.microsoft.com/office/powerpoint/2010/main" val="256753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44" y="184666"/>
            <a:ext cx="8183563" cy="530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b="1" dirty="0" smtClean="0"/>
              <a:t>B</a:t>
            </a:r>
            <a:r>
              <a:rPr lang="it-IT" b="1" dirty="0" err="1" smtClean="0"/>
              <a:t>asic</a:t>
            </a:r>
            <a:r>
              <a:rPr lang="it-IT" b="1" dirty="0" smtClean="0"/>
              <a:t> </a:t>
            </a:r>
            <a:r>
              <a:rPr lang="hr-HR" b="1" dirty="0" smtClean="0"/>
              <a:t>physical </a:t>
            </a:r>
            <a:r>
              <a:rPr lang="hr-HR" b="1" dirty="0"/>
              <a:t>soil properties</a:t>
            </a:r>
            <a:endParaRPr lang="en-US" b="1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1" y="1084223"/>
            <a:ext cx="8429625" cy="4314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/>
              <a:t>Size and coposition of particles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/>
              <a:t>FINE GRAINED SOIL – </a:t>
            </a:r>
            <a:r>
              <a:rPr lang="hr-HR" altLang="sr-Latn-RS" b="1" dirty="0"/>
              <a:t>COHESSIVE SOILS </a:t>
            </a:r>
            <a:r>
              <a:rPr lang="hr-HR" altLang="sr-Latn-RS" dirty="0"/>
              <a:t>(clay and silt)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/>
              <a:t>COARSE GRAINED SOIL – </a:t>
            </a:r>
            <a:r>
              <a:rPr lang="hr-HR" altLang="sr-Latn-RS" b="1" dirty="0"/>
              <a:t>NONCOHESIVE SOILS </a:t>
            </a:r>
            <a:r>
              <a:rPr lang="hr-HR" altLang="sr-Latn-RS" dirty="0"/>
              <a:t>(sand and gravel)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sr-Latn-RS" dirty="0"/>
              <a:t/>
            </a:r>
            <a:br>
              <a:rPr lang="en-US" altLang="sr-Latn-RS" dirty="0"/>
            </a:br>
            <a:r>
              <a:rPr lang="hr-HR" altLang="sr-Latn-RS" dirty="0"/>
              <a:t>				         	</a:t>
            </a:r>
            <a:r>
              <a:rPr lang="hr-HR" altLang="sr-Latn-RS" sz="2400" b="1" dirty="0">
                <a:solidFill>
                  <a:srgbClr val="000099"/>
                </a:solidFill>
              </a:rPr>
              <a:t>Relative porosity</a:t>
            </a:r>
            <a:endParaRPr lang="en-AU" altLang="sr-Latn-RS" sz="2400" b="1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sr-Latn-RS" dirty="0"/>
              <a:t>				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hr-HR" altLang="sr-Latn-RS" dirty="0"/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sr-Latn-RS" dirty="0"/>
              <a:t>					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sr-Latn-RS" dirty="0"/>
              <a:t>					         	</a:t>
            </a:r>
            <a:r>
              <a:rPr lang="hr-HR" altLang="sr-Latn-RS" sz="2400" b="1" dirty="0">
                <a:solidFill>
                  <a:srgbClr val="000099"/>
                </a:solidFill>
              </a:rPr>
              <a:t>Void ratio</a:t>
            </a:r>
          </a:p>
          <a:p>
            <a:pPr lvl="2" eaLnBrk="1" hangingPunct="1">
              <a:lnSpc>
                <a:spcPct val="90000"/>
              </a:lnSpc>
            </a:pPr>
            <a:endParaRPr lang="en-AU" altLang="sr-Latn-RS" dirty="0"/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AU" altLang="sr-Latn-RS" dirty="0"/>
              <a:t> </a:t>
            </a:r>
            <a:endParaRPr lang="en-US" altLang="sr-Latn-R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84279"/>
              </p:ext>
            </p:extLst>
          </p:nvPr>
        </p:nvGraphicFramePr>
        <p:xfrm>
          <a:off x="7285037" y="3101935"/>
          <a:ext cx="12144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469900" imgH="469900" progId="Equation.3">
                  <p:embed/>
                </p:oleObj>
              </mc:Choice>
              <mc:Fallback>
                <p:oleObj name="Equation" r:id="rId3" imgW="469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7" y="3101935"/>
                        <a:ext cx="12144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graphicFrame>
        <p:nvGraphicFramePr>
          <p:cNvPr id="163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15725"/>
              </p:ext>
            </p:extLst>
          </p:nvPr>
        </p:nvGraphicFramePr>
        <p:xfrm>
          <a:off x="7356476" y="4678322"/>
          <a:ext cx="12080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469900" imgH="457200" progId="Equation.3">
                  <p:embed/>
                </p:oleObj>
              </mc:Choice>
              <mc:Fallback>
                <p:oleObj name="Equation" r:id="rId5" imgW="469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76" y="4678322"/>
                        <a:ext cx="12080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128713" y="24807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r-Latn-CS" altLang="sr-Latn-RS"/>
          </a:p>
        </p:txBody>
      </p:sp>
      <p:pic>
        <p:nvPicPr>
          <p:cNvPr id="1639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2566948"/>
            <a:ext cx="48021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04568" y="3011647"/>
            <a:ext cx="4320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0553" y="3897570"/>
            <a:ext cx="6480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6536" y="4881522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Solid particles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6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138114"/>
            <a:ext cx="8183562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/>
              <a:t>Soil density</a:t>
            </a:r>
            <a:endParaRPr lang="en-US" b="1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EC6B2D55-BA6F-4078-A5FC-10EF6E257BDC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85900" y="1534584"/>
            <a:ext cx="8496300" cy="3857625"/>
          </a:xfrm>
        </p:spPr>
        <p:txBody>
          <a:bodyPr>
            <a:normAutofit fontScale="85000" lnSpcReduction="10000"/>
          </a:bodyPr>
          <a:lstStyle/>
          <a:p>
            <a:pPr marL="265176" indent="-265176">
              <a:lnSpc>
                <a:spcPct val="160000"/>
              </a:lnSpc>
              <a:buFont typeface="Wingdings 2"/>
              <a:buChar char=""/>
              <a:defRPr/>
            </a:pPr>
            <a:r>
              <a:rPr lang="hr-HR" sz="2400" b="1" dirty="0">
                <a:latin typeface="Arial" charset="0"/>
              </a:rPr>
              <a:t>density</a:t>
            </a:r>
            <a:r>
              <a:rPr lang="en-AU" sz="2400" b="1" dirty="0">
                <a:latin typeface="Arial" charset="0"/>
              </a:rPr>
              <a:t> </a:t>
            </a:r>
            <a:r>
              <a:rPr lang="hr-HR" sz="2400" b="1" dirty="0">
                <a:latin typeface="Arial" charset="0"/>
              </a:rPr>
              <a:t>(of naturally) moist soil</a:t>
            </a:r>
            <a:r>
              <a:rPr lang="en-AU" sz="2400" b="1" dirty="0">
                <a:latin typeface="Arial" charset="0"/>
              </a:rPr>
              <a:t>:</a:t>
            </a:r>
            <a:r>
              <a:rPr lang="hr-HR" sz="2400" b="1" dirty="0">
                <a:latin typeface="Arial" charset="0"/>
              </a:rPr>
              <a:t>	</a:t>
            </a:r>
            <a:r>
              <a:rPr lang="en-AU" sz="2400" b="1" dirty="0">
                <a:latin typeface="Arial" charset="0"/>
                <a:sym typeface="Symbol" pitchFamily="18" charset="2"/>
              </a:rPr>
              <a:t></a:t>
            </a:r>
            <a:r>
              <a:rPr lang="en-AU" sz="2400" b="1" dirty="0">
                <a:latin typeface="Arial" charset="0"/>
              </a:rPr>
              <a:t> = M/V,  </a:t>
            </a:r>
          </a:p>
          <a:p>
            <a:pPr marL="265176" indent="-265176">
              <a:lnSpc>
                <a:spcPct val="160000"/>
              </a:lnSpc>
              <a:buFont typeface="Wingdings 2"/>
              <a:buChar char=""/>
              <a:defRPr/>
            </a:pPr>
            <a:r>
              <a:rPr lang="hr-HR" sz="2400" b="1" dirty="0">
                <a:latin typeface="Arial" charset="0"/>
              </a:rPr>
              <a:t>soil dry density</a:t>
            </a:r>
            <a:r>
              <a:rPr lang="en-AU" sz="2400" b="1" dirty="0">
                <a:latin typeface="Arial" charset="0"/>
              </a:rPr>
              <a:t>:     	</a:t>
            </a:r>
            <a:r>
              <a:rPr lang="hr-HR" sz="2400" b="1" dirty="0">
                <a:latin typeface="Arial" charset="0"/>
              </a:rPr>
              <a:t>	</a:t>
            </a:r>
            <a:r>
              <a:rPr lang="it-IT" sz="2400" b="1" dirty="0" smtClean="0">
                <a:latin typeface="Arial" charset="0"/>
              </a:rPr>
              <a:t>             </a:t>
            </a:r>
            <a:r>
              <a:rPr lang="en-AU" sz="2400" b="1" dirty="0" smtClean="0">
                <a:latin typeface="Arial" charset="0"/>
                <a:sym typeface="Symbol" pitchFamily="18" charset="2"/>
              </a:rPr>
              <a:t></a:t>
            </a:r>
            <a:r>
              <a:rPr lang="en-AU" sz="2400" b="1" baseline="-25000" dirty="0">
                <a:latin typeface="Arial" charset="0"/>
              </a:rPr>
              <a:t>d</a:t>
            </a:r>
            <a:r>
              <a:rPr lang="en-AU" sz="2400" b="1" dirty="0">
                <a:latin typeface="Arial" charset="0"/>
              </a:rPr>
              <a:t> = </a:t>
            </a:r>
            <a:r>
              <a:rPr lang="en-AU" sz="2400" b="1" dirty="0" err="1">
                <a:latin typeface="Arial" charset="0"/>
              </a:rPr>
              <a:t>Md</a:t>
            </a:r>
            <a:r>
              <a:rPr lang="en-AU" sz="2400" b="1" dirty="0">
                <a:latin typeface="Arial" charset="0"/>
              </a:rPr>
              <a:t>/V,   </a:t>
            </a:r>
          </a:p>
          <a:p>
            <a:pPr marL="265176" indent="-265176">
              <a:lnSpc>
                <a:spcPct val="160000"/>
              </a:lnSpc>
              <a:buFont typeface="Wingdings 2"/>
              <a:buChar char=""/>
              <a:defRPr/>
            </a:pPr>
            <a:r>
              <a:rPr lang="hr-HR" sz="2400" b="1" dirty="0">
                <a:latin typeface="Arial" charset="0"/>
              </a:rPr>
              <a:t>density of solid particles</a:t>
            </a:r>
            <a:r>
              <a:rPr lang="en-AU" sz="2400" b="1" dirty="0">
                <a:latin typeface="Arial" charset="0"/>
              </a:rPr>
              <a:t>:	</a:t>
            </a:r>
            <a:r>
              <a:rPr lang="hr-HR" sz="2400" b="1" dirty="0">
                <a:latin typeface="Arial" charset="0"/>
              </a:rPr>
              <a:t>	</a:t>
            </a:r>
            <a:r>
              <a:rPr lang="en-AU" sz="2400" b="1" dirty="0">
                <a:latin typeface="Arial" charset="0"/>
                <a:sym typeface="Symbol" pitchFamily="18" charset="2"/>
              </a:rPr>
              <a:t></a:t>
            </a:r>
            <a:r>
              <a:rPr lang="en-AU" sz="2400" b="1" baseline="-25000" dirty="0">
                <a:latin typeface="Arial" charset="0"/>
              </a:rPr>
              <a:t>s</a:t>
            </a:r>
            <a:r>
              <a:rPr lang="en-AU" sz="2400" b="1" dirty="0">
                <a:latin typeface="Arial" charset="0"/>
              </a:rPr>
              <a:t> = </a:t>
            </a:r>
            <a:r>
              <a:rPr lang="en-AU" sz="2400" b="1" dirty="0" err="1">
                <a:latin typeface="Arial" charset="0"/>
              </a:rPr>
              <a:t>Md/V</a:t>
            </a:r>
            <a:r>
              <a:rPr lang="en-AU" sz="2400" b="1" baseline="-25000" dirty="0" err="1">
                <a:latin typeface="Arial" charset="0"/>
              </a:rPr>
              <a:t>c</a:t>
            </a:r>
            <a:r>
              <a:rPr lang="en-US" sz="2400" b="1" dirty="0">
                <a:latin typeface="Arial" charset="0"/>
              </a:rPr>
              <a:t> </a:t>
            </a:r>
            <a:endParaRPr lang="hr-HR" sz="2400" b="1" dirty="0">
              <a:latin typeface="Arial" charset="0"/>
            </a:endParaRPr>
          </a:p>
          <a:p>
            <a:pPr marL="265176" indent="-265176">
              <a:lnSpc>
                <a:spcPct val="160000"/>
              </a:lnSpc>
              <a:buFont typeface="Wingdings 2"/>
              <a:buChar char=""/>
              <a:defRPr/>
            </a:pPr>
            <a:endParaRPr lang="hr-HR" sz="2400" b="1" dirty="0">
              <a:latin typeface="Arial" charset="0"/>
            </a:endParaRPr>
          </a:p>
          <a:p>
            <a:pPr marL="265176" indent="-265176">
              <a:lnSpc>
                <a:spcPct val="160000"/>
              </a:lnSpc>
              <a:buFont typeface="Wingdings 2"/>
              <a:buChar char=""/>
              <a:defRPr/>
            </a:pPr>
            <a:r>
              <a:rPr lang="hr-HR" sz="1900" dirty="0"/>
              <a:t>where</a:t>
            </a:r>
            <a:r>
              <a:rPr lang="en-AU" sz="1900" dirty="0"/>
              <a:t>: 	M=</a:t>
            </a:r>
            <a:r>
              <a:rPr lang="hr-HR" sz="1900" dirty="0"/>
              <a:t>mass of naturally moist soil sample</a:t>
            </a:r>
            <a:r>
              <a:rPr lang="en-AU" sz="1900" dirty="0"/>
              <a:t>,  </a:t>
            </a:r>
            <a:endParaRPr lang="hr-HR" sz="1900" dirty="0"/>
          </a:p>
          <a:p>
            <a:pPr marL="265176" indent="-265176">
              <a:lnSpc>
                <a:spcPct val="160000"/>
              </a:lnSpc>
              <a:buNone/>
              <a:defRPr/>
            </a:pPr>
            <a:r>
              <a:rPr lang="hr-HR" sz="1900" dirty="0"/>
              <a:t>			</a:t>
            </a:r>
            <a:r>
              <a:rPr lang="en-AU" sz="1900" dirty="0"/>
              <a:t>V = volume </a:t>
            </a:r>
            <a:r>
              <a:rPr lang="hr-HR" sz="1900" dirty="0"/>
              <a:t>of soil sample</a:t>
            </a:r>
            <a:r>
              <a:rPr lang="en-AU" sz="1900" dirty="0"/>
              <a:t>, </a:t>
            </a:r>
          </a:p>
          <a:p>
            <a:pPr marL="265176" indent="-265176">
              <a:lnSpc>
                <a:spcPct val="160000"/>
              </a:lnSpc>
              <a:buNone/>
              <a:defRPr/>
            </a:pPr>
            <a:r>
              <a:rPr lang="hr-HR" sz="1900" dirty="0"/>
              <a:t>	</a:t>
            </a:r>
            <a:r>
              <a:rPr lang="en-AU" sz="1900" dirty="0"/>
              <a:t>		</a:t>
            </a:r>
            <a:r>
              <a:rPr lang="en-AU" sz="1900" dirty="0" err="1"/>
              <a:t>M</a:t>
            </a:r>
            <a:r>
              <a:rPr lang="en-AU" sz="1900" baseline="-25000" dirty="0" err="1"/>
              <a:t>d</a:t>
            </a:r>
            <a:r>
              <a:rPr lang="en-AU" sz="1900" dirty="0"/>
              <a:t>= </a:t>
            </a:r>
            <a:r>
              <a:rPr lang="hr-HR" sz="1900" dirty="0"/>
              <a:t>mass of dry sample </a:t>
            </a:r>
            <a:r>
              <a:rPr lang="en-AU" sz="1900" dirty="0"/>
              <a:t>(</a:t>
            </a:r>
            <a:r>
              <a:rPr lang="hr-HR" sz="1900" dirty="0"/>
              <a:t>equal to mass of soil particless </a:t>
            </a:r>
            <a:r>
              <a:rPr lang="en-AU" sz="1900" dirty="0"/>
              <a:t>=M</a:t>
            </a:r>
            <a:r>
              <a:rPr lang="en-AU" sz="1900" baseline="-25000" dirty="0"/>
              <a:t>c</a:t>
            </a:r>
            <a:r>
              <a:rPr lang="en-AU" sz="1900" dirty="0"/>
              <a:t>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88541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740</Words>
  <Application>Microsoft Office PowerPoint</Application>
  <PresentationFormat>Widescreen</PresentationFormat>
  <Paragraphs>250</Paragraphs>
  <Slides>34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Tema di Office</vt:lpstr>
      <vt:lpstr>Equation</vt:lpstr>
      <vt:lpstr>Document</vt:lpstr>
      <vt:lpstr>Soil Mechanics</vt:lpstr>
      <vt:lpstr>Contents</vt:lpstr>
      <vt:lpstr>Soil formation</vt:lpstr>
      <vt:lpstr>Transportation and sedimentation</vt:lpstr>
      <vt:lpstr>Minerals of sand and clay</vt:lpstr>
      <vt:lpstr>Particle associations and arrangements</vt:lpstr>
      <vt:lpstr>Particle assemblage</vt:lpstr>
      <vt:lpstr>Basic physical soil properties</vt:lpstr>
      <vt:lpstr>Soil density</vt:lpstr>
      <vt:lpstr>Determination of soil particles density</vt:lpstr>
      <vt:lpstr>Soil moisture content</vt:lpstr>
      <vt:lpstr>Typical values</vt:lpstr>
      <vt:lpstr>Soil granulometric content</vt:lpstr>
      <vt:lpstr>Sieving – gravel and sand</vt:lpstr>
      <vt:lpstr>Hydrometric analysis– principle</vt:lpstr>
      <vt:lpstr>The hydrometric analysis procedure</vt:lpstr>
      <vt:lpstr>Presentazione standard di PowerPoint</vt:lpstr>
      <vt:lpstr>Example of granulometric curve</vt:lpstr>
      <vt:lpstr>Silt and clay - consistency</vt:lpstr>
      <vt:lpstr>Liquid limit determination</vt:lpstr>
      <vt:lpstr>Plastic limit determination</vt:lpstr>
      <vt:lpstr>Shrinkage limit determination</vt:lpstr>
      <vt:lpstr>Index parameters for cohessive soil</vt:lpstr>
      <vt:lpstr>Index parameters – non cohessive soil</vt:lpstr>
      <vt:lpstr>Soil Classification (USCS –ASTM D2487-6)</vt:lpstr>
      <vt:lpstr>Classification of non cohessive soil</vt:lpstr>
      <vt:lpstr>Description of granulometric curve</vt:lpstr>
      <vt:lpstr>Soil classification – Cohessive soil (plasticity chart)</vt:lpstr>
      <vt:lpstr>Presentazione standard di PowerPoint</vt:lpstr>
      <vt:lpstr>Presentazione standard di PowerPoint</vt:lpstr>
      <vt:lpstr>USCS Classification - Summary</vt:lpstr>
      <vt:lpstr>ESCS classification (EN ISO 14688-2:2018) </vt:lpstr>
      <vt:lpstr>Field determination and classification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Rinaudo  Fulvio</dc:creator>
  <cp:lastModifiedBy>Fulvio Rinaudo</cp:lastModifiedBy>
  <cp:revision>23</cp:revision>
  <dcterms:created xsi:type="dcterms:W3CDTF">2021-12-17T08:53:42Z</dcterms:created>
  <dcterms:modified xsi:type="dcterms:W3CDTF">2022-03-29T14:10:17Z</dcterms:modified>
</cp:coreProperties>
</file>