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9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10" Type="http://schemas.openxmlformats.org/officeDocument/2006/relationships/image" Target="../media/image18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4.emf"/><Relationship Id="rId11" Type="http://schemas.openxmlformats.org/officeDocument/2006/relationships/image" Target="../media/image29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11" Type="http://schemas.openxmlformats.org/officeDocument/2006/relationships/image" Target="../media/image53.emf"/><Relationship Id="rId5" Type="http://schemas.openxmlformats.org/officeDocument/2006/relationships/image" Target="../media/image47.emf"/><Relationship Id="rId10" Type="http://schemas.openxmlformats.org/officeDocument/2006/relationships/image" Target="../media/image52.emf"/><Relationship Id="rId4" Type="http://schemas.openxmlformats.org/officeDocument/2006/relationships/image" Target="../media/image46.emf"/><Relationship Id="rId9" Type="http://schemas.openxmlformats.org/officeDocument/2006/relationships/image" Target="../media/image51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Relationship Id="rId9" Type="http://schemas.openxmlformats.org/officeDocument/2006/relationships/image" Target="../media/image62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image" Target="../media/image63.emf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3" Type="http://schemas.openxmlformats.org/officeDocument/2006/relationships/image" Target="../media/image73.emf"/><Relationship Id="rId7" Type="http://schemas.openxmlformats.org/officeDocument/2006/relationships/image" Target="../media/image77.emf"/><Relationship Id="rId2" Type="http://schemas.openxmlformats.org/officeDocument/2006/relationships/image" Target="../media/image72.emf"/><Relationship Id="rId1" Type="http://schemas.openxmlformats.org/officeDocument/2006/relationships/image" Target="../media/image71.emf"/><Relationship Id="rId6" Type="http://schemas.openxmlformats.org/officeDocument/2006/relationships/image" Target="../media/image76.emf"/><Relationship Id="rId5" Type="http://schemas.openxmlformats.org/officeDocument/2006/relationships/image" Target="../media/image75.emf"/><Relationship Id="rId10" Type="http://schemas.openxmlformats.org/officeDocument/2006/relationships/image" Target="../media/image80.emf"/><Relationship Id="rId4" Type="http://schemas.openxmlformats.org/officeDocument/2006/relationships/image" Target="../media/image74.emf"/><Relationship Id="rId9" Type="http://schemas.openxmlformats.org/officeDocument/2006/relationships/image" Target="../media/image7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2" Type="http://schemas.openxmlformats.org/officeDocument/2006/relationships/image" Target="../media/image82.emf"/><Relationship Id="rId1" Type="http://schemas.openxmlformats.org/officeDocument/2006/relationships/image" Target="../media/image81.emf"/><Relationship Id="rId6" Type="http://schemas.openxmlformats.org/officeDocument/2006/relationships/image" Target="../media/image86.emf"/><Relationship Id="rId5" Type="http://schemas.openxmlformats.org/officeDocument/2006/relationships/image" Target="../media/image85.emf"/><Relationship Id="rId4" Type="http://schemas.openxmlformats.org/officeDocument/2006/relationships/image" Target="../media/image8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7492-CB44-4143-830A-FCE04787BDE5}" type="datetimeFigureOut">
              <a:rPr lang="it-IT" smtClean="0"/>
              <a:t>31/03/2022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83B2-85C8-4ADB-8FDE-58B16515DE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45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4882815-096D-428E-BF3D-12E0FC1AD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ECF1574-465F-437A-960D-53AFBAACE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0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6991EE-B6DB-4807-916B-5423203A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1173A91-B7FE-428B-8B91-B1BD625FE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3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B8A81C57-E037-4292-8875-00C71F8B1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EFE883D-904D-45B7-A1F0-3AAC02C56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5ED4A39-44BB-493A-87E9-6DB313F4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04EFF5F-FD63-4E42-BF98-8B31BC616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4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A1B925-90F6-4122-821A-CE9FC141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19079C1-DE8E-4EE3-8FB0-DF0FEA6F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9409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E4FBAB2-A9AF-43CF-9EB8-5997B5EA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D0CBEDE-BFA4-4E18-9154-1975453AF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0017E19-4B71-4C6B-B152-1E73A84A0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9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618EF-B2B9-42DC-8E51-91EE4C40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A0B8F58-4412-4063-8C25-9B836DDF2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DFA571E-BA86-41E9-8FCA-72A3124E6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A83D3E0A-98BF-432F-A457-64A0FEB8B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8D8A31CE-5C71-4C5D-B4BC-F179AE6FE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09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9B8E4FE-65F4-4C95-B806-A0F45776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4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11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E7331CB-9B2C-41E9-811E-8A6EC623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23DF8D9-659D-4FE8-AE05-44E4393F4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00B1CACF-0880-44C3-A126-CEAAE9418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3149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096FD22-AEF5-483F-A55D-0850177A9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177875EB-B25D-4B81-A2E6-1B4D3D366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4666825-C778-4702-B50D-77B25763D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174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6565EE7C-1B27-4756-B65E-5552018C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8941C0A-6F88-43FE-BF47-448A3050F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grpSp>
        <p:nvGrpSpPr>
          <p:cNvPr id="8" name="Gruppo 7"/>
          <p:cNvGrpSpPr/>
          <p:nvPr userDrawn="1"/>
        </p:nvGrpSpPr>
        <p:grpSpPr>
          <a:xfrm>
            <a:off x="0" y="6210300"/>
            <a:ext cx="12192000" cy="647700"/>
            <a:chOff x="0" y="6217136"/>
            <a:chExt cx="12192000" cy="647700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xmlns="" id="{59696F11-8B4A-41A0-A813-51CEC2A007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311" y="6346825"/>
              <a:ext cx="725805" cy="374650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B13A78CD-4F2D-44F4-8013-AC69EC4B4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41" t="15483" r="3004" b="14543"/>
            <a:stretch>
              <a:fillRect/>
            </a:stretch>
          </p:blipFill>
          <p:spPr bwMode="auto">
            <a:xfrm>
              <a:off x="1524000" y="6477000"/>
              <a:ext cx="1109345" cy="244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magine 10" descr="Bandiera d'Italia">
              <a:extLst>
                <a:ext uri="{FF2B5EF4-FFF2-40B4-BE49-F238E27FC236}">
                  <a16:creationId xmlns:a16="http://schemas.microsoft.com/office/drawing/2014/main" xmlns="" id="{1F84D92F-3F87-4808-BC74-CE17BE340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1008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Bandiera della Germania">
              <a:extLst>
                <a:ext uri="{FF2B5EF4-FFF2-40B4-BE49-F238E27FC236}">
                  <a16:creationId xmlns:a16="http://schemas.microsoft.com/office/drawing/2014/main" xmlns="" id="{FB94927A-D5D3-4918-89A1-986991AB25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7914" y="6476431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 descr="Bandiera della Croazia">
              <a:extLst>
                <a:ext uri="{FF2B5EF4-FFF2-40B4-BE49-F238E27FC236}">
                  <a16:creationId xmlns:a16="http://schemas.microsoft.com/office/drawing/2014/main" xmlns="" id="{8D3D18EF-DA7D-4E79-8886-0F7DC26D36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820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 descr="Bandiera dell'Uzbekistan">
              <a:extLst>
                <a:ext uri="{FF2B5EF4-FFF2-40B4-BE49-F238E27FC236}">
                  <a16:creationId xmlns:a16="http://schemas.microsoft.com/office/drawing/2014/main" xmlns="" id="{CF8AEF51-71A1-43B6-B031-BB2C9350E9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5569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magine 14" descr="Bandiera del Tagikistan">
              <a:extLst>
                <a:ext uri="{FF2B5EF4-FFF2-40B4-BE49-F238E27FC236}">
                  <a16:creationId xmlns:a16="http://schemas.microsoft.com/office/drawing/2014/main" xmlns="" id="{ECB244DA-D0AD-4E87-998D-54B6EEEB60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4187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CasellaDiTesto 21">
              <a:extLst>
                <a:ext uri="{FF2B5EF4-FFF2-40B4-BE49-F238E27FC236}">
                  <a16:creationId xmlns:a16="http://schemas.microsoft.com/office/drawing/2014/main" xmlns="" id="{00BC04EF-627F-46DB-87F6-F5CDABAD9791}"/>
                </a:ext>
              </a:extLst>
            </p:cNvPr>
            <p:cNvSpPr txBox="1"/>
            <p:nvPr userDrawn="1"/>
          </p:nvSpPr>
          <p:spPr>
            <a:xfrm>
              <a:off x="6415525" y="6424084"/>
              <a:ext cx="3901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dirty="0"/>
                <a:t>Environmental Risk Assessment and Mitigation on Cultural Heritage Assets in Central Asia</a:t>
              </a:r>
            </a:p>
          </p:txBody>
        </p:sp>
        <p:pic>
          <p:nvPicPr>
            <p:cNvPr id="17" name="Picture 66">
              <a:extLst>
                <a:ext uri="{FF2B5EF4-FFF2-40B4-BE49-F238E27FC236}">
                  <a16:creationId xmlns:a16="http://schemas.microsoft.com/office/drawing/2014/main" xmlns="" id="{88502879-7414-4B48-8616-966D06C4051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614" b="42873"/>
            <a:stretch/>
          </p:blipFill>
          <p:spPr bwMode="auto">
            <a:xfrm>
              <a:off x="10447721" y="6217136"/>
              <a:ext cx="906079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Connettore 1 17"/>
            <p:cNvCxnSpPr/>
            <p:nvPr userDrawn="1"/>
          </p:nvCxnSpPr>
          <p:spPr>
            <a:xfrm>
              <a:off x="0" y="6217136"/>
              <a:ext cx="12192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264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5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7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2.e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84.emf"/><Relationship Id="rId4" Type="http://schemas.openxmlformats.org/officeDocument/2006/relationships/image" Target="../media/image81.e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6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emf"/><Relationship Id="rId20" Type="http://schemas.openxmlformats.org/officeDocument/2006/relationships/image" Target="../media/image1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2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emf"/><Relationship Id="rId22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6.e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9.e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22.e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emf"/><Relationship Id="rId22" Type="http://schemas.openxmlformats.org/officeDocument/2006/relationships/image" Target="../media/image2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9.e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50.e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7.e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emf"/><Relationship Id="rId20" Type="http://schemas.openxmlformats.org/officeDocument/2006/relationships/image" Target="../media/image51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53.e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43.e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8.emf"/><Relationship Id="rId22" Type="http://schemas.openxmlformats.org/officeDocument/2006/relationships/image" Target="../media/image5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61.e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8.e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emf"/><Relationship Id="rId20" Type="http://schemas.openxmlformats.org/officeDocument/2006/relationships/image" Target="../media/image62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7.e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54.e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70.e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7.e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4.e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6.emf"/><Relationship Id="rId4" Type="http://schemas.openxmlformats.org/officeDocument/2006/relationships/image" Target="../media/image63.e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78.e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5.e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emf"/><Relationship Id="rId20" Type="http://schemas.openxmlformats.org/officeDocument/2006/relationships/image" Target="../media/image79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2.e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74.e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71.e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6.emf"/><Relationship Id="rId22" Type="http://schemas.openxmlformats.org/officeDocument/2006/relationships/image" Target="../media/image8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7156738-9880-437C-A964-1C00483F7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Earthquake </a:t>
            </a:r>
            <a:r>
              <a:rPr lang="en-GB" dirty="0" smtClean="0"/>
              <a:t>Engineering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Lesson 5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AAE2790-820C-4B73-8EB2-85851BCD8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Prof. Rosario </a:t>
            </a:r>
            <a:r>
              <a:rPr lang="en-GB" dirty="0" err="1"/>
              <a:t>Ceravolo</a:t>
            </a:r>
            <a:r>
              <a:rPr lang="en-GB" dirty="0"/>
              <a:t> – Eng. Gaetano </a:t>
            </a:r>
            <a:r>
              <a:rPr lang="en-GB" dirty="0" err="1"/>
              <a:t>Miraglia</a:t>
            </a:r>
            <a:endParaRPr lang="en-GB" dirty="0"/>
          </a:p>
          <a:p>
            <a:r>
              <a:rPr lang="en-GB" dirty="0" err="1"/>
              <a:t>Politecnico</a:t>
            </a:r>
            <a:r>
              <a:rPr lang="en-GB" dirty="0"/>
              <a:t> di Torino</a:t>
            </a:r>
          </a:p>
        </p:txBody>
      </p:sp>
    </p:spTree>
    <p:extLst>
      <p:ext uri="{BB962C8B-B14F-4D97-AF65-F5344CB8AC3E}">
        <p14:creationId xmlns:p14="http://schemas.microsoft.com/office/powerpoint/2010/main" val="416150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>
            <a:extLst>
              <a:ext uri="{FF2B5EF4-FFF2-40B4-BE49-F238E27FC236}">
                <a16:creationId xmlns:a16="http://schemas.microsoft.com/office/drawing/2014/main" xmlns="" id="{F396D03B-6CC0-42FE-86C1-E0F1F4ED2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110" y="0"/>
            <a:ext cx="23138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 b="1">
                <a:solidFill>
                  <a:srgbClr val="000066"/>
                </a:solidFill>
              </a:rPr>
              <a:t>Results given by MATLAB</a:t>
            </a:r>
          </a:p>
        </p:txBody>
      </p:sp>
      <p:graphicFrame>
        <p:nvGraphicFramePr>
          <p:cNvPr id="13319" name="Object 7">
            <a:extLst>
              <a:ext uri="{FF2B5EF4-FFF2-40B4-BE49-F238E27FC236}">
                <a16:creationId xmlns:a16="http://schemas.microsoft.com/office/drawing/2014/main" xmlns="" id="{67664ABF-4E09-490C-8962-3D45768D40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063313"/>
              </p:ext>
            </p:extLst>
          </p:nvPr>
        </p:nvGraphicFramePr>
        <p:xfrm>
          <a:off x="2422609" y="647701"/>
          <a:ext cx="13208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3" imgW="1320480" imgH="583920" progId="Equation.3">
                  <p:embed/>
                </p:oleObj>
              </mc:Choice>
              <mc:Fallback>
                <p:oleObj name="Equation" r:id="rId3" imgW="1320480" imgH="583920" progId="Equation.3">
                  <p:embed/>
                  <p:pic>
                    <p:nvPicPr>
                      <p:cNvPr id="13319" name="Object 7">
                        <a:extLst>
                          <a:ext uri="{FF2B5EF4-FFF2-40B4-BE49-F238E27FC236}">
                            <a16:creationId xmlns:a16="http://schemas.microsoft.com/office/drawing/2014/main" xmlns="" id="{67664ABF-4E09-490C-8962-3D45768D40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609" y="647701"/>
                        <a:ext cx="13208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xmlns="" id="{9ED7AD78-F70B-4065-8E34-12E43C2FB8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087589"/>
              </p:ext>
            </p:extLst>
          </p:nvPr>
        </p:nvGraphicFramePr>
        <p:xfrm>
          <a:off x="5159459" y="647701"/>
          <a:ext cx="13335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5" imgW="1333440" imgH="583920" progId="Equation.3">
                  <p:embed/>
                </p:oleObj>
              </mc:Choice>
              <mc:Fallback>
                <p:oleObj name="Equation" r:id="rId5" imgW="1333440" imgH="583920" progId="Equation.3">
                  <p:embed/>
                  <p:pic>
                    <p:nvPicPr>
                      <p:cNvPr id="13320" name="Object 8">
                        <a:extLst>
                          <a:ext uri="{FF2B5EF4-FFF2-40B4-BE49-F238E27FC236}">
                            <a16:creationId xmlns:a16="http://schemas.microsoft.com/office/drawing/2014/main" xmlns="" id="{9ED7AD78-F70B-4065-8E34-12E43C2FB8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459" y="647701"/>
                        <a:ext cx="13335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>
            <a:extLst>
              <a:ext uri="{FF2B5EF4-FFF2-40B4-BE49-F238E27FC236}">
                <a16:creationId xmlns:a16="http://schemas.microsoft.com/office/drawing/2014/main" xmlns="" id="{EA3C3E9D-7108-4C76-9456-E125F220C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208182"/>
              </p:ext>
            </p:extLst>
          </p:nvPr>
        </p:nvGraphicFramePr>
        <p:xfrm>
          <a:off x="8112209" y="647701"/>
          <a:ext cx="13589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7" imgW="1358640" imgH="583920" progId="Equation.3">
                  <p:embed/>
                </p:oleObj>
              </mc:Choice>
              <mc:Fallback>
                <p:oleObj name="Equation" r:id="rId7" imgW="1358640" imgH="583920" progId="Equation.3">
                  <p:embed/>
                  <p:pic>
                    <p:nvPicPr>
                      <p:cNvPr id="13321" name="Object 9">
                        <a:extLst>
                          <a:ext uri="{FF2B5EF4-FFF2-40B4-BE49-F238E27FC236}">
                            <a16:creationId xmlns:a16="http://schemas.microsoft.com/office/drawing/2014/main" xmlns="" id="{EA3C3E9D-7108-4C76-9456-E125F220C8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209" y="647701"/>
                        <a:ext cx="13589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>
            <a:extLst>
              <a:ext uri="{FF2B5EF4-FFF2-40B4-BE49-F238E27FC236}">
                <a16:creationId xmlns:a16="http://schemas.microsoft.com/office/drawing/2014/main" xmlns="" id="{733FCDCF-4512-40B7-853F-7B7CB16A8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53085"/>
              </p:ext>
            </p:extLst>
          </p:nvPr>
        </p:nvGraphicFramePr>
        <p:xfrm>
          <a:off x="2470234" y="1439863"/>
          <a:ext cx="1155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9" imgW="1155600" imgH="914400" progId="Equation.3">
                  <p:embed/>
                </p:oleObj>
              </mc:Choice>
              <mc:Fallback>
                <p:oleObj name="Equation" r:id="rId9" imgW="1155600" imgH="914400" progId="Equation.3">
                  <p:embed/>
                  <p:pic>
                    <p:nvPicPr>
                      <p:cNvPr id="13322" name="Object 10">
                        <a:extLst>
                          <a:ext uri="{FF2B5EF4-FFF2-40B4-BE49-F238E27FC236}">
                            <a16:creationId xmlns:a16="http://schemas.microsoft.com/office/drawing/2014/main" xmlns="" id="{733FCDCF-4512-40B7-853F-7B7CB16A84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234" y="1439863"/>
                        <a:ext cx="11557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>
            <a:extLst>
              <a:ext uri="{FF2B5EF4-FFF2-40B4-BE49-F238E27FC236}">
                <a16:creationId xmlns:a16="http://schemas.microsoft.com/office/drawing/2014/main" xmlns="" id="{362A6D3C-2C03-44F1-A338-78E6815CD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369088"/>
              </p:ext>
            </p:extLst>
          </p:nvPr>
        </p:nvGraphicFramePr>
        <p:xfrm>
          <a:off x="5127709" y="1439863"/>
          <a:ext cx="1333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11" imgW="1333440" imgH="914400" progId="Equation.3">
                  <p:embed/>
                </p:oleObj>
              </mc:Choice>
              <mc:Fallback>
                <p:oleObj name="Equation" r:id="rId11" imgW="1333440" imgH="914400" progId="Equation.3">
                  <p:embed/>
                  <p:pic>
                    <p:nvPicPr>
                      <p:cNvPr id="13323" name="Object 11">
                        <a:extLst>
                          <a:ext uri="{FF2B5EF4-FFF2-40B4-BE49-F238E27FC236}">
                            <a16:creationId xmlns:a16="http://schemas.microsoft.com/office/drawing/2014/main" xmlns="" id="{362A6D3C-2C03-44F1-A338-78E6815CD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709" y="1439863"/>
                        <a:ext cx="1333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>
            <a:extLst>
              <a:ext uri="{FF2B5EF4-FFF2-40B4-BE49-F238E27FC236}">
                <a16:creationId xmlns:a16="http://schemas.microsoft.com/office/drawing/2014/main" xmlns="" id="{3C35F493-5FCF-43C8-B0D8-9CC19EB0C0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415292"/>
              </p:ext>
            </p:extLst>
          </p:nvPr>
        </p:nvGraphicFramePr>
        <p:xfrm>
          <a:off x="8151896" y="1439863"/>
          <a:ext cx="1333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13" imgW="1333440" imgH="914400" progId="Equation.3">
                  <p:embed/>
                </p:oleObj>
              </mc:Choice>
              <mc:Fallback>
                <p:oleObj name="Equation" r:id="rId13" imgW="1333440" imgH="914400" progId="Equation.3">
                  <p:embed/>
                  <p:pic>
                    <p:nvPicPr>
                      <p:cNvPr id="13324" name="Object 12">
                        <a:extLst>
                          <a:ext uri="{FF2B5EF4-FFF2-40B4-BE49-F238E27FC236}">
                            <a16:creationId xmlns:a16="http://schemas.microsoft.com/office/drawing/2014/main" xmlns="" id="{3C35F493-5FCF-43C8-B0D8-9CC19EB0C0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96" y="1439863"/>
                        <a:ext cx="1333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>
            <a:extLst>
              <a:ext uri="{FF2B5EF4-FFF2-40B4-BE49-F238E27FC236}">
                <a16:creationId xmlns:a16="http://schemas.microsoft.com/office/drawing/2014/main" xmlns="" id="{87D550D9-F290-4550-8555-3066F9216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996153"/>
              </p:ext>
            </p:extLst>
          </p:nvPr>
        </p:nvGraphicFramePr>
        <p:xfrm>
          <a:off x="1847934" y="2592388"/>
          <a:ext cx="7510462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VISIO" r:id="rId15" imgW="7511040" imgH="2228040" progId="Visio.Drawing.6">
                  <p:embed/>
                </p:oleObj>
              </mc:Choice>
              <mc:Fallback>
                <p:oleObj name="VISIO" r:id="rId15" imgW="7511040" imgH="2228040" progId="Visio.Drawing.6">
                  <p:embed/>
                  <p:pic>
                    <p:nvPicPr>
                      <p:cNvPr id="13327" name="Object 15">
                        <a:extLst>
                          <a:ext uri="{FF2B5EF4-FFF2-40B4-BE49-F238E27FC236}">
                            <a16:creationId xmlns:a16="http://schemas.microsoft.com/office/drawing/2014/main" xmlns="" id="{87D550D9-F290-4550-8555-3066F92165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934" y="2592388"/>
                        <a:ext cx="7510462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Text Box 18">
            <a:extLst>
              <a:ext uri="{FF2B5EF4-FFF2-40B4-BE49-F238E27FC236}">
                <a16:creationId xmlns:a16="http://schemas.microsoft.com/office/drawing/2014/main" xmlns="" id="{BB5D2C1C-B77B-4667-A887-5984F0DFB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21" y="4841459"/>
            <a:ext cx="37853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 b="1" dirty="0">
                <a:solidFill>
                  <a:srgbClr val="000066"/>
                </a:solidFill>
              </a:rPr>
              <a:t>Physical interpretation of the eigenmodes </a:t>
            </a:r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xmlns="" id="{AE330408-0CAD-4C58-8C40-D5255984B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1" y="5247942"/>
            <a:ext cx="11734800" cy="89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10000"/>
              </a:lnSpc>
            </a:pPr>
            <a:r>
              <a:rPr lang="en-GB" altLang="it-IT" sz="1600" dirty="0">
                <a:solidFill>
                  <a:srgbClr val="000066"/>
                </a:solidFill>
              </a:rPr>
              <a:t>If free vibration is initiated by imposed displacements corresponding to the eigenmode </a:t>
            </a:r>
            <a:r>
              <a:rPr lang="en-GB" altLang="it-IT" sz="1600" i="1" dirty="0">
                <a:solidFill>
                  <a:srgbClr val="000066"/>
                </a:solidFill>
              </a:rPr>
              <a:t>k</a:t>
            </a:r>
            <a:r>
              <a:rPr lang="en-GB" altLang="it-IT" sz="1600" dirty="0">
                <a:solidFill>
                  <a:srgbClr val="000066"/>
                </a:solidFill>
              </a:rPr>
              <a:t>, the vibration of each story will be harmonic with frequency </a:t>
            </a:r>
            <a:r>
              <a:rPr lang="en-GB" altLang="it-IT" sz="1600" i="1" dirty="0" err="1">
                <a:solidFill>
                  <a:srgbClr val="000066"/>
                </a:solidFill>
              </a:rPr>
              <a:t>f</a:t>
            </a:r>
            <a:r>
              <a:rPr lang="en-GB" altLang="it-IT" sz="1600" i="1" baseline="-25000" dirty="0" err="1">
                <a:solidFill>
                  <a:srgbClr val="000066"/>
                </a:solidFill>
              </a:rPr>
              <a:t>k</a:t>
            </a:r>
            <a:r>
              <a:rPr lang="en-GB" altLang="it-IT" sz="1600" dirty="0">
                <a:solidFill>
                  <a:srgbClr val="000066"/>
                </a:solidFill>
              </a:rPr>
              <a:t> and the structure will vibrate with a constant deflected shape corresponding to the eigenmode </a:t>
            </a:r>
            <a:r>
              <a:rPr lang="en-GB" altLang="it-IT" sz="1600" i="1" dirty="0">
                <a:solidFill>
                  <a:srgbClr val="000066"/>
                </a:solidFill>
              </a:rPr>
              <a:t>k. </a:t>
            </a:r>
            <a:r>
              <a:rPr lang="en-GB" altLang="it-IT" sz="1600" dirty="0">
                <a:solidFill>
                  <a:srgbClr val="000066"/>
                </a:solidFill>
              </a:rPr>
              <a:t>In the general case, the total vibration will result from the superposition of the vibration associated to each mode.</a:t>
            </a:r>
          </a:p>
        </p:txBody>
      </p:sp>
      <p:sp>
        <p:nvSpPr>
          <p:cNvPr id="13332" name="Rectangle 20">
            <a:extLst>
              <a:ext uri="{FF2B5EF4-FFF2-40B4-BE49-F238E27FC236}">
                <a16:creationId xmlns:a16="http://schemas.microsoft.com/office/drawing/2014/main" xmlns="" id="{689B34AE-7533-47BC-9EA7-93B2CCE3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1" y="4887579"/>
            <a:ext cx="11790947" cy="1251633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5">
            <a:extLst>
              <a:ext uri="{FF2B5EF4-FFF2-40B4-BE49-F238E27FC236}">
                <a16:creationId xmlns:a16="http://schemas.microsoft.com/office/drawing/2014/main" xmlns="" id="{1B7C6226-501D-4F2D-B310-D53238BC7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5444" y="39522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xmlns="" id="{71481D6D-CBDF-4041-A10D-E267C4A62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344" y="83971"/>
            <a:ext cx="26829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2000" b="1">
                <a:solidFill>
                  <a:srgbClr val="000066"/>
                </a:solidFill>
              </a:rPr>
              <a:t>MDF – FREE VIBRATION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xmlns="" id="{B8C9AA58-7E6D-4C72-8041-479B47AB7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82" y="804696"/>
            <a:ext cx="41243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Free vibration of multi degree of freedom discrete systems are studied.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xmlns="" id="{D6AEF54A-B6AA-4013-814C-BBADCA0DB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82" y="1739733"/>
            <a:ext cx="20409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>
                <a:solidFill>
                  <a:srgbClr val="000066"/>
                </a:solidFill>
              </a:rPr>
              <a:t>EXAMPLE 1 - TRAIN</a:t>
            </a:r>
          </a:p>
        </p:txBody>
      </p:sp>
      <p:graphicFrame>
        <p:nvGraphicFramePr>
          <p:cNvPr id="6154" name="Object 10">
            <a:extLst>
              <a:ext uri="{FF2B5EF4-FFF2-40B4-BE49-F238E27FC236}">
                <a16:creationId xmlns:a16="http://schemas.microsoft.com/office/drawing/2014/main" xmlns="" id="{724561DB-AFB8-4445-BC2B-850BC4377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859830"/>
              </p:ext>
            </p:extLst>
          </p:nvPr>
        </p:nvGraphicFramePr>
        <p:xfrm>
          <a:off x="1550320" y="2315997"/>
          <a:ext cx="329882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VISIO" r:id="rId3" imgW="3299040" imgH="1049040" progId="Visio.Drawing.6">
                  <p:embed/>
                </p:oleObj>
              </mc:Choice>
              <mc:Fallback>
                <p:oleObj name="VISIO" r:id="rId3" imgW="3299040" imgH="1049040" progId="Visio.Drawing.6">
                  <p:embed/>
                  <p:pic>
                    <p:nvPicPr>
                      <p:cNvPr id="6154" name="Object 10">
                        <a:extLst>
                          <a:ext uri="{FF2B5EF4-FFF2-40B4-BE49-F238E27FC236}">
                            <a16:creationId xmlns:a16="http://schemas.microsoft.com/office/drawing/2014/main" xmlns="" id="{724561DB-AFB8-4445-BC2B-850BC4377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320" y="2315997"/>
                        <a:ext cx="3298825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>
            <a:extLst>
              <a:ext uri="{FF2B5EF4-FFF2-40B4-BE49-F238E27FC236}">
                <a16:creationId xmlns:a16="http://schemas.microsoft.com/office/drawing/2014/main" xmlns="" id="{CFDDEA0D-BBBD-44B7-8BEE-7994D390F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481" y="515771"/>
            <a:ext cx="2268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>
                <a:solidFill>
                  <a:srgbClr val="000066"/>
                </a:solidFill>
              </a:rPr>
              <a:t>Differential equations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xmlns="" id="{61672950-DA24-40D8-A947-58C2AE9B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481" y="1019008"/>
            <a:ext cx="43731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The equilibrium equation is written for each coach</a:t>
            </a:r>
          </a:p>
        </p:txBody>
      </p:sp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xmlns="" id="{43712CDE-FBEB-48F4-B331-B5A6547FA0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673974"/>
              </p:ext>
            </p:extLst>
          </p:nvPr>
        </p:nvGraphicFramePr>
        <p:xfrm>
          <a:off x="6673181" y="3468521"/>
          <a:ext cx="24130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5" imgW="2412720" imgH="711000" progId="Equation.3">
                  <p:embed/>
                </p:oleObj>
              </mc:Choice>
              <mc:Fallback>
                <p:oleObj name="Equation" r:id="rId5" imgW="2412720" imgH="711000" progId="Equation.3">
                  <p:embed/>
                  <p:pic>
                    <p:nvPicPr>
                      <p:cNvPr id="6157" name="Object 13">
                        <a:extLst>
                          <a:ext uri="{FF2B5EF4-FFF2-40B4-BE49-F238E27FC236}">
                            <a16:creationId xmlns:a16="http://schemas.microsoft.com/office/drawing/2014/main" xmlns="" id="{43712CDE-FBEB-48F4-B331-B5A6547FA0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181" y="3468521"/>
                        <a:ext cx="241300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>
            <a:extLst>
              <a:ext uri="{FF2B5EF4-FFF2-40B4-BE49-F238E27FC236}">
                <a16:creationId xmlns:a16="http://schemas.microsoft.com/office/drawing/2014/main" xmlns="" id="{021B678F-0035-4210-957E-8A026F401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38465"/>
              </p:ext>
            </p:extLst>
          </p:nvPr>
        </p:nvGraphicFramePr>
        <p:xfrm>
          <a:off x="6303294" y="4476584"/>
          <a:ext cx="25527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7" imgW="2552400" imgH="711000" progId="Equation.3">
                  <p:embed/>
                </p:oleObj>
              </mc:Choice>
              <mc:Fallback>
                <p:oleObj name="Equation" r:id="rId7" imgW="2552400" imgH="711000" progId="Equation.3">
                  <p:embed/>
                  <p:pic>
                    <p:nvPicPr>
                      <p:cNvPr id="6158" name="Object 14">
                        <a:extLst>
                          <a:ext uri="{FF2B5EF4-FFF2-40B4-BE49-F238E27FC236}">
                            <a16:creationId xmlns:a16="http://schemas.microsoft.com/office/drawing/2014/main" xmlns="" id="{021B678F-0035-4210-957E-8A026F4016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294" y="4476584"/>
                        <a:ext cx="25527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97" name="Group 53">
            <a:extLst>
              <a:ext uri="{FF2B5EF4-FFF2-40B4-BE49-F238E27FC236}">
                <a16:creationId xmlns:a16="http://schemas.microsoft.com/office/drawing/2014/main" xmlns="" id="{4187C535-7917-42B7-837E-A661046A6F4A}"/>
              </a:ext>
            </a:extLst>
          </p:cNvPr>
          <p:cNvGrpSpPr>
            <a:grpSpLocks/>
          </p:cNvGrpSpPr>
          <p:nvPr/>
        </p:nvGrpSpPr>
        <p:grpSpPr bwMode="auto">
          <a:xfrm>
            <a:off x="1550320" y="4116221"/>
            <a:ext cx="3563937" cy="914400"/>
            <a:chOff x="3528" y="2160"/>
            <a:chExt cx="2245" cy="576"/>
          </a:xfrm>
        </p:grpSpPr>
        <p:graphicFrame>
          <p:nvGraphicFramePr>
            <p:cNvPr id="6174" name="Object 30">
              <a:extLst>
                <a:ext uri="{FF2B5EF4-FFF2-40B4-BE49-F238E27FC236}">
                  <a16:creationId xmlns:a16="http://schemas.microsoft.com/office/drawing/2014/main" xmlns="" id="{94AF4120-DB37-4AE2-8ED4-B444934F7C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28" y="2160"/>
            <a:ext cx="664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7" name="Equation" r:id="rId9" imgW="1054080" imgH="266400" progId="Equation.3">
                    <p:embed/>
                  </p:oleObj>
                </mc:Choice>
                <mc:Fallback>
                  <p:oleObj name="Equation" r:id="rId9" imgW="1054080" imgH="266400" progId="Equation.3">
                    <p:embed/>
                    <p:pic>
                      <p:nvPicPr>
                        <p:cNvPr id="6174" name="Object 30">
                          <a:extLst>
                            <a:ext uri="{FF2B5EF4-FFF2-40B4-BE49-F238E27FC236}">
                              <a16:creationId xmlns:a16="http://schemas.microsoft.com/office/drawing/2014/main" xmlns="" id="{94AF4120-DB37-4AE2-8ED4-B444934F7C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8" y="2160"/>
                          <a:ext cx="664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Rectangle 31">
              <a:extLst>
                <a:ext uri="{FF2B5EF4-FFF2-40B4-BE49-F238E27FC236}">
                  <a16:creationId xmlns:a16="http://schemas.microsoft.com/office/drawing/2014/main" xmlns="" id="{8CD5FCAC-8AAD-431C-924A-29A3AC9E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302"/>
              <a:ext cx="339" cy="227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76" name="Freeform 32">
              <a:extLst>
                <a:ext uri="{FF2B5EF4-FFF2-40B4-BE49-F238E27FC236}">
                  <a16:creationId xmlns:a16="http://schemas.microsoft.com/office/drawing/2014/main" xmlns="" id="{3C454221-AD97-4FB1-A075-44F198000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" y="2534"/>
              <a:ext cx="48" cy="47"/>
            </a:xfrm>
            <a:custGeom>
              <a:avLst/>
              <a:gdLst>
                <a:gd name="T0" fmla="*/ 0 w 48"/>
                <a:gd name="T1" fmla="*/ 24 h 47"/>
                <a:gd name="T2" fmla="*/ 2 w 48"/>
                <a:gd name="T3" fmla="*/ 14 h 47"/>
                <a:gd name="T4" fmla="*/ 7 w 48"/>
                <a:gd name="T5" fmla="*/ 6 h 47"/>
                <a:gd name="T6" fmla="*/ 15 w 48"/>
                <a:gd name="T7" fmla="*/ 2 h 47"/>
                <a:gd name="T8" fmla="*/ 24 w 48"/>
                <a:gd name="T9" fmla="*/ 0 h 47"/>
                <a:gd name="T10" fmla="*/ 33 w 48"/>
                <a:gd name="T11" fmla="*/ 2 h 47"/>
                <a:gd name="T12" fmla="*/ 41 w 48"/>
                <a:gd name="T13" fmla="*/ 6 h 47"/>
                <a:gd name="T14" fmla="*/ 46 w 48"/>
                <a:gd name="T15" fmla="*/ 14 h 47"/>
                <a:gd name="T16" fmla="*/ 48 w 48"/>
                <a:gd name="T17" fmla="*/ 24 h 47"/>
                <a:gd name="T18" fmla="*/ 46 w 48"/>
                <a:gd name="T19" fmla="*/ 32 h 47"/>
                <a:gd name="T20" fmla="*/ 41 w 48"/>
                <a:gd name="T21" fmla="*/ 40 h 47"/>
                <a:gd name="T22" fmla="*/ 33 w 48"/>
                <a:gd name="T23" fmla="*/ 46 h 47"/>
                <a:gd name="T24" fmla="*/ 24 w 48"/>
                <a:gd name="T25" fmla="*/ 47 h 47"/>
                <a:gd name="T26" fmla="*/ 15 w 48"/>
                <a:gd name="T27" fmla="*/ 46 h 47"/>
                <a:gd name="T28" fmla="*/ 7 w 48"/>
                <a:gd name="T29" fmla="*/ 40 h 47"/>
                <a:gd name="T30" fmla="*/ 2 w 48"/>
                <a:gd name="T31" fmla="*/ 32 h 47"/>
                <a:gd name="T32" fmla="*/ 0 w 48"/>
                <a:gd name="T33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47">
                  <a:moveTo>
                    <a:pt x="0" y="24"/>
                  </a:moveTo>
                  <a:lnTo>
                    <a:pt x="2" y="14"/>
                  </a:lnTo>
                  <a:lnTo>
                    <a:pt x="7" y="6"/>
                  </a:lnTo>
                  <a:lnTo>
                    <a:pt x="15" y="2"/>
                  </a:lnTo>
                  <a:lnTo>
                    <a:pt x="24" y="0"/>
                  </a:lnTo>
                  <a:lnTo>
                    <a:pt x="33" y="2"/>
                  </a:lnTo>
                  <a:lnTo>
                    <a:pt x="41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1" y="40"/>
                  </a:lnTo>
                  <a:lnTo>
                    <a:pt x="33" y="46"/>
                  </a:lnTo>
                  <a:lnTo>
                    <a:pt x="24" y="47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2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7" name="Freeform 33">
              <a:extLst>
                <a:ext uri="{FF2B5EF4-FFF2-40B4-BE49-F238E27FC236}">
                  <a16:creationId xmlns:a16="http://schemas.microsoft.com/office/drawing/2014/main" xmlns="" id="{D4F043A6-C5F0-4E8B-9195-C782B96D2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" y="2534"/>
              <a:ext cx="47" cy="47"/>
            </a:xfrm>
            <a:custGeom>
              <a:avLst/>
              <a:gdLst>
                <a:gd name="T0" fmla="*/ 0 w 47"/>
                <a:gd name="T1" fmla="*/ 24 h 47"/>
                <a:gd name="T2" fmla="*/ 2 w 47"/>
                <a:gd name="T3" fmla="*/ 14 h 47"/>
                <a:gd name="T4" fmla="*/ 7 w 47"/>
                <a:gd name="T5" fmla="*/ 6 h 47"/>
                <a:gd name="T6" fmla="*/ 15 w 47"/>
                <a:gd name="T7" fmla="*/ 2 h 47"/>
                <a:gd name="T8" fmla="*/ 24 w 47"/>
                <a:gd name="T9" fmla="*/ 0 h 47"/>
                <a:gd name="T10" fmla="*/ 33 w 47"/>
                <a:gd name="T11" fmla="*/ 2 h 47"/>
                <a:gd name="T12" fmla="*/ 41 w 47"/>
                <a:gd name="T13" fmla="*/ 6 h 47"/>
                <a:gd name="T14" fmla="*/ 45 w 47"/>
                <a:gd name="T15" fmla="*/ 14 h 47"/>
                <a:gd name="T16" fmla="*/ 47 w 47"/>
                <a:gd name="T17" fmla="*/ 24 h 47"/>
                <a:gd name="T18" fmla="*/ 45 w 47"/>
                <a:gd name="T19" fmla="*/ 32 h 47"/>
                <a:gd name="T20" fmla="*/ 41 w 47"/>
                <a:gd name="T21" fmla="*/ 40 h 47"/>
                <a:gd name="T22" fmla="*/ 33 w 47"/>
                <a:gd name="T23" fmla="*/ 46 h 47"/>
                <a:gd name="T24" fmla="*/ 24 w 47"/>
                <a:gd name="T25" fmla="*/ 47 h 47"/>
                <a:gd name="T26" fmla="*/ 15 w 47"/>
                <a:gd name="T27" fmla="*/ 46 h 47"/>
                <a:gd name="T28" fmla="*/ 7 w 47"/>
                <a:gd name="T29" fmla="*/ 40 h 47"/>
                <a:gd name="T30" fmla="*/ 2 w 47"/>
                <a:gd name="T31" fmla="*/ 32 h 47"/>
                <a:gd name="T32" fmla="*/ 0 w 47"/>
                <a:gd name="T33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47">
                  <a:moveTo>
                    <a:pt x="0" y="24"/>
                  </a:moveTo>
                  <a:lnTo>
                    <a:pt x="2" y="14"/>
                  </a:lnTo>
                  <a:lnTo>
                    <a:pt x="7" y="6"/>
                  </a:lnTo>
                  <a:lnTo>
                    <a:pt x="15" y="2"/>
                  </a:lnTo>
                  <a:lnTo>
                    <a:pt x="24" y="0"/>
                  </a:lnTo>
                  <a:lnTo>
                    <a:pt x="33" y="2"/>
                  </a:lnTo>
                  <a:lnTo>
                    <a:pt x="41" y="6"/>
                  </a:lnTo>
                  <a:lnTo>
                    <a:pt x="45" y="14"/>
                  </a:lnTo>
                  <a:lnTo>
                    <a:pt x="47" y="24"/>
                  </a:lnTo>
                  <a:lnTo>
                    <a:pt x="45" y="32"/>
                  </a:lnTo>
                  <a:lnTo>
                    <a:pt x="41" y="40"/>
                  </a:lnTo>
                  <a:lnTo>
                    <a:pt x="33" y="46"/>
                  </a:lnTo>
                  <a:lnTo>
                    <a:pt x="24" y="47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2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8" name="Line 34">
              <a:extLst>
                <a:ext uri="{FF2B5EF4-FFF2-40B4-BE49-F238E27FC236}">
                  <a16:creationId xmlns:a16="http://schemas.microsoft.com/office/drawing/2014/main" xmlns="" id="{C0E2CDDD-3D38-4A15-984E-B535D8B4C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3" y="2415"/>
              <a:ext cx="5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179" name="Group 35">
              <a:extLst>
                <a:ext uri="{FF2B5EF4-FFF2-40B4-BE49-F238E27FC236}">
                  <a16:creationId xmlns:a16="http://schemas.microsoft.com/office/drawing/2014/main" xmlns="" id="{E4C84121-039D-4A95-ADFE-AAFD826928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2370"/>
              <a:ext cx="508" cy="91"/>
              <a:chOff x="3696" y="2370"/>
              <a:chExt cx="508" cy="91"/>
            </a:xfrm>
          </p:grpSpPr>
          <p:sp>
            <p:nvSpPr>
              <p:cNvPr id="6180" name="Line 36">
                <a:extLst>
                  <a:ext uri="{FF2B5EF4-FFF2-40B4-BE49-F238E27FC236}">
                    <a16:creationId xmlns:a16="http://schemas.microsoft.com/office/drawing/2014/main" xmlns="" id="{0810D49E-2602-4320-8F9E-81A952BE0A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46" y="2415"/>
                <a:ext cx="5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81" name="Freeform 37">
                <a:extLst>
                  <a:ext uri="{FF2B5EF4-FFF2-40B4-BE49-F238E27FC236}">
                    <a16:creationId xmlns:a16="http://schemas.microsoft.com/office/drawing/2014/main" xmlns="" id="{D04BD5F4-B676-43D6-962B-419FD4E215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2370"/>
                <a:ext cx="450" cy="91"/>
              </a:xfrm>
              <a:custGeom>
                <a:avLst/>
                <a:gdLst>
                  <a:gd name="T0" fmla="*/ 0 w 450"/>
                  <a:gd name="T1" fmla="*/ 45 h 91"/>
                  <a:gd name="T2" fmla="*/ 12 w 450"/>
                  <a:gd name="T3" fmla="*/ 0 h 91"/>
                  <a:gd name="T4" fmla="*/ 43 w 450"/>
                  <a:gd name="T5" fmla="*/ 91 h 91"/>
                  <a:gd name="T6" fmla="*/ 74 w 450"/>
                  <a:gd name="T7" fmla="*/ 0 h 91"/>
                  <a:gd name="T8" fmla="*/ 103 w 450"/>
                  <a:gd name="T9" fmla="*/ 91 h 91"/>
                  <a:gd name="T10" fmla="*/ 134 w 450"/>
                  <a:gd name="T11" fmla="*/ 0 h 91"/>
                  <a:gd name="T12" fmla="*/ 165 w 450"/>
                  <a:gd name="T13" fmla="*/ 91 h 91"/>
                  <a:gd name="T14" fmla="*/ 195 w 450"/>
                  <a:gd name="T15" fmla="*/ 0 h 91"/>
                  <a:gd name="T16" fmla="*/ 225 w 450"/>
                  <a:gd name="T17" fmla="*/ 91 h 91"/>
                  <a:gd name="T18" fmla="*/ 256 w 450"/>
                  <a:gd name="T19" fmla="*/ 0 h 91"/>
                  <a:gd name="T20" fmla="*/ 286 w 450"/>
                  <a:gd name="T21" fmla="*/ 91 h 91"/>
                  <a:gd name="T22" fmla="*/ 317 w 450"/>
                  <a:gd name="T23" fmla="*/ 0 h 91"/>
                  <a:gd name="T24" fmla="*/ 347 w 450"/>
                  <a:gd name="T25" fmla="*/ 91 h 91"/>
                  <a:gd name="T26" fmla="*/ 378 w 450"/>
                  <a:gd name="T27" fmla="*/ 0 h 91"/>
                  <a:gd name="T28" fmla="*/ 408 w 450"/>
                  <a:gd name="T29" fmla="*/ 91 h 91"/>
                  <a:gd name="T30" fmla="*/ 439 w 450"/>
                  <a:gd name="T31" fmla="*/ 0 h 91"/>
                  <a:gd name="T32" fmla="*/ 450 w 450"/>
                  <a:gd name="T33" fmla="*/ 4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0" h="91">
                    <a:moveTo>
                      <a:pt x="0" y="45"/>
                    </a:moveTo>
                    <a:lnTo>
                      <a:pt x="12" y="0"/>
                    </a:lnTo>
                    <a:lnTo>
                      <a:pt x="43" y="91"/>
                    </a:lnTo>
                    <a:lnTo>
                      <a:pt x="74" y="0"/>
                    </a:lnTo>
                    <a:lnTo>
                      <a:pt x="103" y="91"/>
                    </a:lnTo>
                    <a:lnTo>
                      <a:pt x="134" y="0"/>
                    </a:lnTo>
                    <a:lnTo>
                      <a:pt x="165" y="91"/>
                    </a:lnTo>
                    <a:lnTo>
                      <a:pt x="195" y="0"/>
                    </a:lnTo>
                    <a:lnTo>
                      <a:pt x="225" y="91"/>
                    </a:lnTo>
                    <a:lnTo>
                      <a:pt x="256" y="0"/>
                    </a:lnTo>
                    <a:lnTo>
                      <a:pt x="286" y="91"/>
                    </a:lnTo>
                    <a:lnTo>
                      <a:pt x="317" y="0"/>
                    </a:lnTo>
                    <a:lnTo>
                      <a:pt x="347" y="91"/>
                    </a:lnTo>
                    <a:lnTo>
                      <a:pt x="378" y="0"/>
                    </a:lnTo>
                    <a:lnTo>
                      <a:pt x="408" y="91"/>
                    </a:lnTo>
                    <a:lnTo>
                      <a:pt x="439" y="0"/>
                    </a:lnTo>
                    <a:lnTo>
                      <a:pt x="450" y="45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82" name="Line 38">
                <a:extLst>
                  <a:ext uri="{FF2B5EF4-FFF2-40B4-BE49-F238E27FC236}">
                    <a16:creationId xmlns:a16="http://schemas.microsoft.com/office/drawing/2014/main" xmlns="" id="{77F703D8-9E6A-4375-8BFC-D53039F36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78" y="2415"/>
                <a:ext cx="126" cy="1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83" name="Freeform 39">
                <a:extLst>
                  <a:ext uri="{FF2B5EF4-FFF2-40B4-BE49-F238E27FC236}">
                    <a16:creationId xmlns:a16="http://schemas.microsoft.com/office/drawing/2014/main" xmlns="" id="{278BB01C-B24A-42F5-9B14-BB9E19B9E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" y="2386"/>
                <a:ext cx="60" cy="59"/>
              </a:xfrm>
              <a:custGeom>
                <a:avLst/>
                <a:gdLst>
                  <a:gd name="T0" fmla="*/ 0 w 60"/>
                  <a:gd name="T1" fmla="*/ 29 h 59"/>
                  <a:gd name="T2" fmla="*/ 60 w 60"/>
                  <a:gd name="T3" fmla="*/ 0 h 59"/>
                  <a:gd name="T4" fmla="*/ 59 w 60"/>
                  <a:gd name="T5" fmla="*/ 3 h 59"/>
                  <a:gd name="T6" fmla="*/ 57 w 60"/>
                  <a:gd name="T7" fmla="*/ 6 h 59"/>
                  <a:gd name="T8" fmla="*/ 56 w 60"/>
                  <a:gd name="T9" fmla="*/ 10 h 59"/>
                  <a:gd name="T10" fmla="*/ 55 w 60"/>
                  <a:gd name="T11" fmla="*/ 13 h 59"/>
                  <a:gd name="T12" fmla="*/ 54 w 60"/>
                  <a:gd name="T13" fmla="*/ 17 h 59"/>
                  <a:gd name="T14" fmla="*/ 54 w 60"/>
                  <a:gd name="T15" fmla="*/ 21 h 59"/>
                  <a:gd name="T16" fmla="*/ 53 w 60"/>
                  <a:gd name="T17" fmla="*/ 24 h 59"/>
                  <a:gd name="T18" fmla="*/ 53 w 60"/>
                  <a:gd name="T19" fmla="*/ 28 h 59"/>
                  <a:gd name="T20" fmla="*/ 53 w 60"/>
                  <a:gd name="T21" fmla="*/ 31 h 59"/>
                  <a:gd name="T22" fmla="*/ 53 w 60"/>
                  <a:gd name="T23" fmla="*/ 35 h 59"/>
                  <a:gd name="T24" fmla="*/ 54 w 60"/>
                  <a:gd name="T25" fmla="*/ 38 h 59"/>
                  <a:gd name="T26" fmla="*/ 54 w 60"/>
                  <a:gd name="T27" fmla="*/ 42 h 59"/>
                  <a:gd name="T28" fmla="*/ 55 w 60"/>
                  <a:gd name="T29" fmla="*/ 46 h 59"/>
                  <a:gd name="T30" fmla="*/ 56 w 60"/>
                  <a:gd name="T31" fmla="*/ 49 h 59"/>
                  <a:gd name="T32" fmla="*/ 57 w 60"/>
                  <a:gd name="T33" fmla="*/ 52 h 59"/>
                  <a:gd name="T34" fmla="*/ 59 w 60"/>
                  <a:gd name="T35" fmla="*/ 56 h 59"/>
                  <a:gd name="T36" fmla="*/ 60 w 60"/>
                  <a:gd name="T37" fmla="*/ 59 h 59"/>
                  <a:gd name="T38" fmla="*/ 0 w 60"/>
                  <a:gd name="T39" fmla="*/ 2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59">
                    <a:moveTo>
                      <a:pt x="0" y="29"/>
                    </a:moveTo>
                    <a:lnTo>
                      <a:pt x="60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56" y="10"/>
                    </a:lnTo>
                    <a:lnTo>
                      <a:pt x="55" y="13"/>
                    </a:lnTo>
                    <a:lnTo>
                      <a:pt x="54" y="17"/>
                    </a:lnTo>
                    <a:lnTo>
                      <a:pt x="54" y="21"/>
                    </a:lnTo>
                    <a:lnTo>
                      <a:pt x="53" y="24"/>
                    </a:lnTo>
                    <a:lnTo>
                      <a:pt x="53" y="28"/>
                    </a:lnTo>
                    <a:lnTo>
                      <a:pt x="53" y="31"/>
                    </a:lnTo>
                    <a:lnTo>
                      <a:pt x="53" y="35"/>
                    </a:lnTo>
                    <a:lnTo>
                      <a:pt x="54" y="38"/>
                    </a:lnTo>
                    <a:lnTo>
                      <a:pt x="54" y="42"/>
                    </a:lnTo>
                    <a:lnTo>
                      <a:pt x="55" y="46"/>
                    </a:lnTo>
                    <a:lnTo>
                      <a:pt x="56" y="49"/>
                    </a:lnTo>
                    <a:lnTo>
                      <a:pt x="57" y="52"/>
                    </a:lnTo>
                    <a:lnTo>
                      <a:pt x="59" y="56"/>
                    </a:lnTo>
                    <a:lnTo>
                      <a:pt x="60" y="5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184" name="Group 40">
              <a:extLst>
                <a:ext uri="{FF2B5EF4-FFF2-40B4-BE49-F238E27FC236}">
                  <a16:creationId xmlns:a16="http://schemas.microsoft.com/office/drawing/2014/main" xmlns="" id="{4560D738-183D-49D8-8D70-D135AD41FE7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526" y="2387"/>
              <a:ext cx="508" cy="91"/>
              <a:chOff x="3696" y="2370"/>
              <a:chExt cx="508" cy="91"/>
            </a:xfrm>
          </p:grpSpPr>
          <p:sp>
            <p:nvSpPr>
              <p:cNvPr id="6185" name="Line 41">
                <a:extLst>
                  <a:ext uri="{FF2B5EF4-FFF2-40B4-BE49-F238E27FC236}">
                    <a16:creationId xmlns:a16="http://schemas.microsoft.com/office/drawing/2014/main" xmlns="" id="{7A73C1C3-FF08-4C78-9580-FBB405128E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46" y="2415"/>
                <a:ext cx="5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86" name="Freeform 42">
                <a:extLst>
                  <a:ext uri="{FF2B5EF4-FFF2-40B4-BE49-F238E27FC236}">
                    <a16:creationId xmlns:a16="http://schemas.microsoft.com/office/drawing/2014/main" xmlns="" id="{A9A37313-3881-40D8-B5B6-DF0C2D7CB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2370"/>
                <a:ext cx="450" cy="91"/>
              </a:xfrm>
              <a:custGeom>
                <a:avLst/>
                <a:gdLst>
                  <a:gd name="T0" fmla="*/ 0 w 450"/>
                  <a:gd name="T1" fmla="*/ 45 h 91"/>
                  <a:gd name="T2" fmla="*/ 12 w 450"/>
                  <a:gd name="T3" fmla="*/ 0 h 91"/>
                  <a:gd name="T4" fmla="*/ 43 w 450"/>
                  <a:gd name="T5" fmla="*/ 91 h 91"/>
                  <a:gd name="T6" fmla="*/ 74 w 450"/>
                  <a:gd name="T7" fmla="*/ 0 h 91"/>
                  <a:gd name="T8" fmla="*/ 103 w 450"/>
                  <a:gd name="T9" fmla="*/ 91 h 91"/>
                  <a:gd name="T10" fmla="*/ 134 w 450"/>
                  <a:gd name="T11" fmla="*/ 0 h 91"/>
                  <a:gd name="T12" fmla="*/ 165 w 450"/>
                  <a:gd name="T13" fmla="*/ 91 h 91"/>
                  <a:gd name="T14" fmla="*/ 195 w 450"/>
                  <a:gd name="T15" fmla="*/ 0 h 91"/>
                  <a:gd name="T16" fmla="*/ 225 w 450"/>
                  <a:gd name="T17" fmla="*/ 91 h 91"/>
                  <a:gd name="T18" fmla="*/ 256 w 450"/>
                  <a:gd name="T19" fmla="*/ 0 h 91"/>
                  <a:gd name="T20" fmla="*/ 286 w 450"/>
                  <a:gd name="T21" fmla="*/ 91 h 91"/>
                  <a:gd name="T22" fmla="*/ 317 w 450"/>
                  <a:gd name="T23" fmla="*/ 0 h 91"/>
                  <a:gd name="T24" fmla="*/ 347 w 450"/>
                  <a:gd name="T25" fmla="*/ 91 h 91"/>
                  <a:gd name="T26" fmla="*/ 378 w 450"/>
                  <a:gd name="T27" fmla="*/ 0 h 91"/>
                  <a:gd name="T28" fmla="*/ 408 w 450"/>
                  <a:gd name="T29" fmla="*/ 91 h 91"/>
                  <a:gd name="T30" fmla="*/ 439 w 450"/>
                  <a:gd name="T31" fmla="*/ 0 h 91"/>
                  <a:gd name="T32" fmla="*/ 450 w 450"/>
                  <a:gd name="T33" fmla="*/ 4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0" h="91">
                    <a:moveTo>
                      <a:pt x="0" y="45"/>
                    </a:moveTo>
                    <a:lnTo>
                      <a:pt x="12" y="0"/>
                    </a:lnTo>
                    <a:lnTo>
                      <a:pt x="43" y="91"/>
                    </a:lnTo>
                    <a:lnTo>
                      <a:pt x="74" y="0"/>
                    </a:lnTo>
                    <a:lnTo>
                      <a:pt x="103" y="91"/>
                    </a:lnTo>
                    <a:lnTo>
                      <a:pt x="134" y="0"/>
                    </a:lnTo>
                    <a:lnTo>
                      <a:pt x="165" y="91"/>
                    </a:lnTo>
                    <a:lnTo>
                      <a:pt x="195" y="0"/>
                    </a:lnTo>
                    <a:lnTo>
                      <a:pt x="225" y="91"/>
                    </a:lnTo>
                    <a:lnTo>
                      <a:pt x="256" y="0"/>
                    </a:lnTo>
                    <a:lnTo>
                      <a:pt x="286" y="91"/>
                    </a:lnTo>
                    <a:lnTo>
                      <a:pt x="317" y="0"/>
                    </a:lnTo>
                    <a:lnTo>
                      <a:pt x="347" y="91"/>
                    </a:lnTo>
                    <a:lnTo>
                      <a:pt x="378" y="0"/>
                    </a:lnTo>
                    <a:lnTo>
                      <a:pt x="408" y="91"/>
                    </a:lnTo>
                    <a:lnTo>
                      <a:pt x="439" y="0"/>
                    </a:lnTo>
                    <a:lnTo>
                      <a:pt x="450" y="45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87" name="Line 43">
                <a:extLst>
                  <a:ext uri="{FF2B5EF4-FFF2-40B4-BE49-F238E27FC236}">
                    <a16:creationId xmlns:a16="http://schemas.microsoft.com/office/drawing/2014/main" xmlns="" id="{6E3FD4CC-E4EB-4BD6-9D69-2EB03A68DB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78" y="2415"/>
                <a:ext cx="126" cy="1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88" name="Freeform 44">
                <a:extLst>
                  <a:ext uri="{FF2B5EF4-FFF2-40B4-BE49-F238E27FC236}">
                    <a16:creationId xmlns:a16="http://schemas.microsoft.com/office/drawing/2014/main" xmlns="" id="{D16A77A9-7436-49AE-9AC9-483171AAC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" y="2386"/>
                <a:ext cx="60" cy="59"/>
              </a:xfrm>
              <a:custGeom>
                <a:avLst/>
                <a:gdLst>
                  <a:gd name="T0" fmla="*/ 0 w 60"/>
                  <a:gd name="T1" fmla="*/ 29 h 59"/>
                  <a:gd name="T2" fmla="*/ 60 w 60"/>
                  <a:gd name="T3" fmla="*/ 0 h 59"/>
                  <a:gd name="T4" fmla="*/ 59 w 60"/>
                  <a:gd name="T5" fmla="*/ 3 h 59"/>
                  <a:gd name="T6" fmla="*/ 57 w 60"/>
                  <a:gd name="T7" fmla="*/ 6 h 59"/>
                  <a:gd name="T8" fmla="*/ 56 w 60"/>
                  <a:gd name="T9" fmla="*/ 10 h 59"/>
                  <a:gd name="T10" fmla="*/ 55 w 60"/>
                  <a:gd name="T11" fmla="*/ 13 h 59"/>
                  <a:gd name="T12" fmla="*/ 54 w 60"/>
                  <a:gd name="T13" fmla="*/ 17 h 59"/>
                  <a:gd name="T14" fmla="*/ 54 w 60"/>
                  <a:gd name="T15" fmla="*/ 21 h 59"/>
                  <a:gd name="T16" fmla="*/ 53 w 60"/>
                  <a:gd name="T17" fmla="*/ 24 h 59"/>
                  <a:gd name="T18" fmla="*/ 53 w 60"/>
                  <a:gd name="T19" fmla="*/ 28 h 59"/>
                  <a:gd name="T20" fmla="*/ 53 w 60"/>
                  <a:gd name="T21" fmla="*/ 31 h 59"/>
                  <a:gd name="T22" fmla="*/ 53 w 60"/>
                  <a:gd name="T23" fmla="*/ 35 h 59"/>
                  <a:gd name="T24" fmla="*/ 54 w 60"/>
                  <a:gd name="T25" fmla="*/ 38 h 59"/>
                  <a:gd name="T26" fmla="*/ 54 w 60"/>
                  <a:gd name="T27" fmla="*/ 42 h 59"/>
                  <a:gd name="T28" fmla="*/ 55 w 60"/>
                  <a:gd name="T29" fmla="*/ 46 h 59"/>
                  <a:gd name="T30" fmla="*/ 56 w 60"/>
                  <a:gd name="T31" fmla="*/ 49 h 59"/>
                  <a:gd name="T32" fmla="*/ 57 w 60"/>
                  <a:gd name="T33" fmla="*/ 52 h 59"/>
                  <a:gd name="T34" fmla="*/ 59 w 60"/>
                  <a:gd name="T35" fmla="*/ 56 h 59"/>
                  <a:gd name="T36" fmla="*/ 60 w 60"/>
                  <a:gd name="T37" fmla="*/ 59 h 59"/>
                  <a:gd name="T38" fmla="*/ 0 w 60"/>
                  <a:gd name="T39" fmla="*/ 2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59">
                    <a:moveTo>
                      <a:pt x="0" y="29"/>
                    </a:moveTo>
                    <a:lnTo>
                      <a:pt x="60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56" y="10"/>
                    </a:lnTo>
                    <a:lnTo>
                      <a:pt x="55" y="13"/>
                    </a:lnTo>
                    <a:lnTo>
                      <a:pt x="54" y="17"/>
                    </a:lnTo>
                    <a:lnTo>
                      <a:pt x="54" y="21"/>
                    </a:lnTo>
                    <a:lnTo>
                      <a:pt x="53" y="24"/>
                    </a:lnTo>
                    <a:lnTo>
                      <a:pt x="53" y="28"/>
                    </a:lnTo>
                    <a:lnTo>
                      <a:pt x="53" y="31"/>
                    </a:lnTo>
                    <a:lnTo>
                      <a:pt x="53" y="35"/>
                    </a:lnTo>
                    <a:lnTo>
                      <a:pt x="54" y="38"/>
                    </a:lnTo>
                    <a:lnTo>
                      <a:pt x="54" y="42"/>
                    </a:lnTo>
                    <a:lnTo>
                      <a:pt x="55" y="46"/>
                    </a:lnTo>
                    <a:lnTo>
                      <a:pt x="56" y="49"/>
                    </a:lnTo>
                    <a:lnTo>
                      <a:pt x="57" y="52"/>
                    </a:lnTo>
                    <a:lnTo>
                      <a:pt x="59" y="56"/>
                    </a:lnTo>
                    <a:lnTo>
                      <a:pt x="60" y="5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aphicFrame>
          <p:nvGraphicFramePr>
            <p:cNvPr id="6189" name="Object 45">
              <a:extLst>
                <a:ext uri="{FF2B5EF4-FFF2-40B4-BE49-F238E27FC236}">
                  <a16:creationId xmlns:a16="http://schemas.microsoft.com/office/drawing/2014/main" xmlns="" id="{EB9BC79E-6F7C-46C3-AE7E-5AFEBD33A0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24" y="2160"/>
            <a:ext cx="760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8" name="Equation" r:id="rId11" imgW="1206360" imgH="266400" progId="Equation.3">
                    <p:embed/>
                  </p:oleObj>
                </mc:Choice>
                <mc:Fallback>
                  <p:oleObj name="Equation" r:id="rId11" imgW="1206360" imgH="266400" progId="Equation.3">
                    <p:embed/>
                    <p:pic>
                      <p:nvPicPr>
                        <p:cNvPr id="6189" name="Object 45">
                          <a:extLst>
                            <a:ext uri="{FF2B5EF4-FFF2-40B4-BE49-F238E27FC236}">
                              <a16:creationId xmlns:a16="http://schemas.microsoft.com/office/drawing/2014/main" xmlns="" id="{EB9BC79E-6F7C-46C3-AE7E-5AFEBD33A0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4" y="2160"/>
                          <a:ext cx="760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90" name="Group 46">
              <a:extLst>
                <a:ext uri="{FF2B5EF4-FFF2-40B4-BE49-F238E27FC236}">
                  <a16:creationId xmlns:a16="http://schemas.microsoft.com/office/drawing/2014/main" xmlns="" id="{02BFC375-7CC4-4270-B932-4AE8146209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4" y="2387"/>
              <a:ext cx="171" cy="59"/>
              <a:chOff x="4183" y="2811"/>
              <a:chExt cx="171" cy="59"/>
            </a:xfrm>
          </p:grpSpPr>
          <p:sp>
            <p:nvSpPr>
              <p:cNvPr id="6191" name="Line 47">
                <a:extLst>
                  <a:ext uri="{FF2B5EF4-FFF2-40B4-BE49-F238E27FC236}">
                    <a16:creationId xmlns:a16="http://schemas.microsoft.com/office/drawing/2014/main" xmlns="" id="{111CC293-1C35-4C3D-A21A-FF9B5A817B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6" y="2840"/>
                <a:ext cx="5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92" name="Line 48">
                <a:extLst>
                  <a:ext uri="{FF2B5EF4-FFF2-40B4-BE49-F238E27FC236}">
                    <a16:creationId xmlns:a16="http://schemas.microsoft.com/office/drawing/2014/main" xmlns="" id="{6AC563F0-445F-4403-815E-6D36F16A6B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8" y="2840"/>
                <a:ext cx="126" cy="1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93" name="Freeform 49">
                <a:extLst>
                  <a:ext uri="{FF2B5EF4-FFF2-40B4-BE49-F238E27FC236}">
                    <a16:creationId xmlns:a16="http://schemas.microsoft.com/office/drawing/2014/main" xmlns="" id="{C25263E9-A6E5-4B7A-9407-0331ACFBB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" y="2811"/>
                <a:ext cx="60" cy="59"/>
              </a:xfrm>
              <a:custGeom>
                <a:avLst/>
                <a:gdLst>
                  <a:gd name="T0" fmla="*/ 0 w 60"/>
                  <a:gd name="T1" fmla="*/ 29 h 59"/>
                  <a:gd name="T2" fmla="*/ 60 w 60"/>
                  <a:gd name="T3" fmla="*/ 0 h 59"/>
                  <a:gd name="T4" fmla="*/ 59 w 60"/>
                  <a:gd name="T5" fmla="*/ 3 h 59"/>
                  <a:gd name="T6" fmla="*/ 57 w 60"/>
                  <a:gd name="T7" fmla="*/ 6 h 59"/>
                  <a:gd name="T8" fmla="*/ 56 w 60"/>
                  <a:gd name="T9" fmla="*/ 10 h 59"/>
                  <a:gd name="T10" fmla="*/ 55 w 60"/>
                  <a:gd name="T11" fmla="*/ 13 h 59"/>
                  <a:gd name="T12" fmla="*/ 54 w 60"/>
                  <a:gd name="T13" fmla="*/ 17 h 59"/>
                  <a:gd name="T14" fmla="*/ 54 w 60"/>
                  <a:gd name="T15" fmla="*/ 21 h 59"/>
                  <a:gd name="T16" fmla="*/ 53 w 60"/>
                  <a:gd name="T17" fmla="*/ 24 h 59"/>
                  <a:gd name="T18" fmla="*/ 53 w 60"/>
                  <a:gd name="T19" fmla="*/ 28 h 59"/>
                  <a:gd name="T20" fmla="*/ 53 w 60"/>
                  <a:gd name="T21" fmla="*/ 31 h 59"/>
                  <a:gd name="T22" fmla="*/ 53 w 60"/>
                  <a:gd name="T23" fmla="*/ 35 h 59"/>
                  <a:gd name="T24" fmla="*/ 54 w 60"/>
                  <a:gd name="T25" fmla="*/ 38 h 59"/>
                  <a:gd name="T26" fmla="*/ 54 w 60"/>
                  <a:gd name="T27" fmla="*/ 42 h 59"/>
                  <a:gd name="T28" fmla="*/ 55 w 60"/>
                  <a:gd name="T29" fmla="*/ 46 h 59"/>
                  <a:gd name="T30" fmla="*/ 56 w 60"/>
                  <a:gd name="T31" fmla="*/ 49 h 59"/>
                  <a:gd name="T32" fmla="*/ 57 w 60"/>
                  <a:gd name="T33" fmla="*/ 52 h 59"/>
                  <a:gd name="T34" fmla="*/ 59 w 60"/>
                  <a:gd name="T35" fmla="*/ 56 h 59"/>
                  <a:gd name="T36" fmla="*/ 60 w 60"/>
                  <a:gd name="T37" fmla="*/ 59 h 59"/>
                  <a:gd name="T38" fmla="*/ 0 w 60"/>
                  <a:gd name="T39" fmla="*/ 2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59">
                    <a:moveTo>
                      <a:pt x="0" y="29"/>
                    </a:moveTo>
                    <a:lnTo>
                      <a:pt x="60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56" y="10"/>
                    </a:lnTo>
                    <a:lnTo>
                      <a:pt x="55" y="13"/>
                    </a:lnTo>
                    <a:lnTo>
                      <a:pt x="54" y="17"/>
                    </a:lnTo>
                    <a:lnTo>
                      <a:pt x="54" y="21"/>
                    </a:lnTo>
                    <a:lnTo>
                      <a:pt x="53" y="24"/>
                    </a:lnTo>
                    <a:lnTo>
                      <a:pt x="53" y="28"/>
                    </a:lnTo>
                    <a:lnTo>
                      <a:pt x="53" y="31"/>
                    </a:lnTo>
                    <a:lnTo>
                      <a:pt x="53" y="35"/>
                    </a:lnTo>
                    <a:lnTo>
                      <a:pt x="54" y="38"/>
                    </a:lnTo>
                    <a:lnTo>
                      <a:pt x="54" y="42"/>
                    </a:lnTo>
                    <a:lnTo>
                      <a:pt x="55" y="46"/>
                    </a:lnTo>
                    <a:lnTo>
                      <a:pt x="56" y="49"/>
                    </a:lnTo>
                    <a:lnTo>
                      <a:pt x="57" y="52"/>
                    </a:lnTo>
                    <a:lnTo>
                      <a:pt x="59" y="56"/>
                    </a:lnTo>
                    <a:lnTo>
                      <a:pt x="60" y="5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194" name="Line 50">
              <a:extLst>
                <a:ext uri="{FF2B5EF4-FFF2-40B4-BE49-F238E27FC236}">
                  <a16:creationId xmlns:a16="http://schemas.microsoft.com/office/drawing/2014/main" xmlns="" id="{055178D2-2EB7-48EA-91D3-61E82E817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0" y="2432"/>
              <a:ext cx="4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95" name="Line 51">
              <a:extLst>
                <a:ext uri="{FF2B5EF4-FFF2-40B4-BE49-F238E27FC236}">
                  <a16:creationId xmlns:a16="http://schemas.microsoft.com/office/drawing/2014/main" xmlns="" id="{1B0BCB1F-F4B8-4B00-B52B-E00A0B949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5" y="2659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6196" name="Object 52">
              <a:extLst>
                <a:ext uri="{FF2B5EF4-FFF2-40B4-BE49-F238E27FC236}">
                  <a16:creationId xmlns:a16="http://schemas.microsoft.com/office/drawing/2014/main" xmlns="" id="{896F1D44-4C4D-4DBF-A011-5BD7EDD7A7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69" y="2568"/>
            <a:ext cx="1104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9" name="Equation" r:id="rId13" imgW="1752480" imgH="266400" progId="Equation.3">
                    <p:embed/>
                  </p:oleObj>
                </mc:Choice>
                <mc:Fallback>
                  <p:oleObj name="Equation" r:id="rId13" imgW="1752480" imgH="266400" progId="Equation.3">
                    <p:embed/>
                    <p:pic>
                      <p:nvPicPr>
                        <p:cNvPr id="6196" name="Object 52">
                          <a:extLst>
                            <a:ext uri="{FF2B5EF4-FFF2-40B4-BE49-F238E27FC236}">
                              <a16:creationId xmlns:a16="http://schemas.microsoft.com/office/drawing/2014/main" xmlns="" id="{896F1D44-4C4D-4DBF-A011-5BD7EDD7A7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9" y="2568"/>
                          <a:ext cx="1104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98" name="Object 54">
            <a:extLst>
              <a:ext uri="{FF2B5EF4-FFF2-40B4-BE49-F238E27FC236}">
                <a16:creationId xmlns:a16="http://schemas.microsoft.com/office/drawing/2014/main" xmlns="" id="{E350AB4A-5AD3-45C9-98F6-73E5DDCA5E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881767"/>
              </p:ext>
            </p:extLst>
          </p:nvPr>
        </p:nvGraphicFramePr>
        <p:xfrm>
          <a:off x="6231856" y="1668297"/>
          <a:ext cx="38989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15" imgW="3898800" imgH="634680" progId="Equation.3">
                  <p:embed/>
                </p:oleObj>
              </mc:Choice>
              <mc:Fallback>
                <p:oleObj name="Equation" r:id="rId15" imgW="3898800" imgH="634680" progId="Equation.3">
                  <p:embed/>
                  <p:pic>
                    <p:nvPicPr>
                      <p:cNvPr id="6198" name="Object 54">
                        <a:extLst>
                          <a:ext uri="{FF2B5EF4-FFF2-40B4-BE49-F238E27FC236}">
                            <a16:creationId xmlns:a16="http://schemas.microsoft.com/office/drawing/2014/main" xmlns="" id="{E350AB4A-5AD3-45C9-98F6-73E5DDCA5E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856" y="1668297"/>
                        <a:ext cx="38989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35" name="Text Box 91">
            <a:extLst>
              <a:ext uri="{FF2B5EF4-FFF2-40B4-BE49-F238E27FC236}">
                <a16:creationId xmlns:a16="http://schemas.microsoft.com/office/drawing/2014/main" xmlns="" id="{E0185EDB-F95A-4953-9CA0-046703FFF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481" y="2820821"/>
            <a:ext cx="29286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In this example </a:t>
            </a:r>
            <a:r>
              <a:rPr lang="en-US" altLang="it-IT" sz="1600" i="1">
                <a:solidFill>
                  <a:srgbClr val="000066"/>
                </a:solidFill>
              </a:rPr>
              <a:t>k</a:t>
            </a:r>
            <a:r>
              <a:rPr lang="en-US" altLang="it-IT" sz="1600" baseline="-25000">
                <a:solidFill>
                  <a:srgbClr val="000066"/>
                </a:solidFill>
              </a:rPr>
              <a:t>1</a:t>
            </a:r>
            <a:r>
              <a:rPr lang="en-US" altLang="it-IT" sz="1600">
                <a:solidFill>
                  <a:srgbClr val="000066"/>
                </a:solidFill>
              </a:rPr>
              <a:t>=</a:t>
            </a:r>
            <a:r>
              <a:rPr lang="en-US" altLang="it-IT" sz="1600" i="1">
                <a:solidFill>
                  <a:srgbClr val="000066"/>
                </a:solidFill>
              </a:rPr>
              <a:t>k</a:t>
            </a:r>
            <a:r>
              <a:rPr lang="en-US" altLang="it-IT" sz="1600" baseline="-25000">
                <a:solidFill>
                  <a:srgbClr val="000066"/>
                </a:solidFill>
              </a:rPr>
              <a:t>2</a:t>
            </a:r>
            <a:r>
              <a:rPr lang="en-US" altLang="it-IT" sz="1600">
                <a:solidFill>
                  <a:srgbClr val="000066"/>
                </a:solidFill>
              </a:rPr>
              <a:t>= </a:t>
            </a:r>
            <a:r>
              <a:rPr lang="en-US" altLang="it-IT" sz="1600" i="1">
                <a:solidFill>
                  <a:srgbClr val="000066"/>
                </a:solidFill>
              </a:rPr>
              <a:t>k</a:t>
            </a:r>
            <a:r>
              <a:rPr lang="en-US" altLang="it-IT" sz="1600" baseline="-25000">
                <a:solidFill>
                  <a:srgbClr val="000066"/>
                </a:solidFill>
              </a:rPr>
              <a:t>3</a:t>
            </a:r>
            <a:r>
              <a:rPr lang="en-US" altLang="it-IT" sz="1600">
                <a:solidFill>
                  <a:srgbClr val="000066"/>
                </a:solidFill>
              </a:rPr>
              <a:t>= </a:t>
            </a:r>
            <a:r>
              <a:rPr lang="en-US" altLang="it-IT" sz="1600" i="1">
                <a:solidFill>
                  <a:srgbClr val="000066"/>
                </a:solidFill>
              </a:rPr>
              <a:t>k</a:t>
            </a:r>
            <a:r>
              <a:rPr lang="en-US" altLang="it-IT" sz="1600">
                <a:solidFill>
                  <a:srgbClr val="000066"/>
                </a:solidFill>
              </a:rPr>
              <a:t>, thus</a:t>
            </a:r>
          </a:p>
        </p:txBody>
      </p:sp>
      <p:graphicFrame>
        <p:nvGraphicFramePr>
          <p:cNvPr id="6236" name="Object 92">
            <a:extLst>
              <a:ext uri="{FF2B5EF4-FFF2-40B4-BE49-F238E27FC236}">
                <a16:creationId xmlns:a16="http://schemas.microsoft.com/office/drawing/2014/main" xmlns="" id="{CFA6C467-3012-4589-8606-50CFF4CB4E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017573"/>
              </p:ext>
            </p:extLst>
          </p:nvPr>
        </p:nvGraphicFramePr>
        <p:xfrm>
          <a:off x="1694781" y="5340184"/>
          <a:ext cx="34798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17" imgW="3479760" imgH="266400" progId="Equation.3">
                  <p:embed/>
                </p:oleObj>
              </mc:Choice>
              <mc:Fallback>
                <p:oleObj name="Equation" r:id="rId17" imgW="3479760" imgH="266400" progId="Equation.3">
                  <p:embed/>
                  <p:pic>
                    <p:nvPicPr>
                      <p:cNvPr id="6236" name="Object 92">
                        <a:extLst>
                          <a:ext uri="{FF2B5EF4-FFF2-40B4-BE49-F238E27FC236}">
                            <a16:creationId xmlns:a16="http://schemas.microsoft.com/office/drawing/2014/main" xmlns="" id="{CFA6C467-3012-4589-8606-50CFF4CB4E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781" y="5340184"/>
                        <a:ext cx="34798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37" name="Object 93">
            <a:extLst>
              <a:ext uri="{FF2B5EF4-FFF2-40B4-BE49-F238E27FC236}">
                <a16:creationId xmlns:a16="http://schemas.microsoft.com/office/drawing/2014/main" xmlns="" id="{ECF2FFFD-9ADF-40B2-B88A-FF9EEFCBA3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475085"/>
              </p:ext>
            </p:extLst>
          </p:nvPr>
        </p:nvGraphicFramePr>
        <p:xfrm>
          <a:off x="1374106" y="5771984"/>
          <a:ext cx="39497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19" imgW="3949560" imgH="266400" progId="Equation.3">
                  <p:embed/>
                </p:oleObj>
              </mc:Choice>
              <mc:Fallback>
                <p:oleObj name="Equation" r:id="rId19" imgW="3949560" imgH="266400" progId="Equation.3">
                  <p:embed/>
                  <p:pic>
                    <p:nvPicPr>
                      <p:cNvPr id="6237" name="Object 93">
                        <a:extLst>
                          <a:ext uri="{FF2B5EF4-FFF2-40B4-BE49-F238E27FC236}">
                            <a16:creationId xmlns:a16="http://schemas.microsoft.com/office/drawing/2014/main" xmlns="" id="{ECF2FFFD-9ADF-40B2-B88A-FF9EEFCBA3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106" y="5771984"/>
                        <a:ext cx="39497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38" name="Object 94">
            <a:extLst>
              <a:ext uri="{FF2B5EF4-FFF2-40B4-BE49-F238E27FC236}">
                <a16:creationId xmlns:a16="http://schemas.microsoft.com/office/drawing/2014/main" xmlns="" id="{82A3E3A1-1CB1-4714-B658-C544926506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140784"/>
              </p:ext>
            </p:extLst>
          </p:nvPr>
        </p:nvGraphicFramePr>
        <p:xfrm>
          <a:off x="6303294" y="5484646"/>
          <a:ext cx="41402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Equation" r:id="rId21" imgW="4140000" imgH="609480" progId="Equation.3">
                  <p:embed/>
                </p:oleObj>
              </mc:Choice>
              <mc:Fallback>
                <p:oleObj name="Equation" r:id="rId21" imgW="4140000" imgH="609480" progId="Equation.3">
                  <p:embed/>
                  <p:pic>
                    <p:nvPicPr>
                      <p:cNvPr id="6238" name="Object 94">
                        <a:extLst>
                          <a:ext uri="{FF2B5EF4-FFF2-40B4-BE49-F238E27FC236}">
                            <a16:creationId xmlns:a16="http://schemas.microsoft.com/office/drawing/2014/main" xmlns="" id="{82A3E3A1-1CB1-4714-B658-C544926506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294" y="5484646"/>
                        <a:ext cx="41402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Line 5">
            <a:extLst>
              <a:ext uri="{FF2B5EF4-FFF2-40B4-BE49-F238E27FC236}">
                <a16:creationId xmlns:a16="http://schemas.microsoft.com/office/drawing/2014/main" xmlns="" id="{ECA06E8E-0D4B-4B9D-A46E-685E8F5DA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392" y="119815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xmlns="" id="{E844C205-98C7-4DBB-9C39-4C40C0A9F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771" y="119815"/>
            <a:ext cx="2837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>
                <a:solidFill>
                  <a:srgbClr val="000066"/>
                </a:solidFill>
              </a:rPr>
              <a:t>Mass and Stiffness matrices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xmlns="" id="{111E468B-7464-48A5-A5BA-9A6F2393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484" y="748465"/>
            <a:ext cx="3843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The differential equations can be written as </a:t>
            </a:r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xmlns="" id="{7206B943-48E1-469D-8CE1-C602266A6F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333309"/>
              </p:ext>
            </p:extLst>
          </p:nvPr>
        </p:nvGraphicFramePr>
        <p:xfrm>
          <a:off x="2014120" y="1540628"/>
          <a:ext cx="33909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7176" name="Object 8">
                        <a:extLst>
                          <a:ext uri="{FF2B5EF4-FFF2-40B4-BE49-F238E27FC236}">
                            <a16:creationId xmlns:a16="http://schemas.microsoft.com/office/drawing/2014/main" xmlns="" id="{7206B943-48E1-469D-8CE1-C602266A6F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120" y="1540628"/>
                        <a:ext cx="33909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Line 10">
            <a:extLst>
              <a:ext uri="{FF2B5EF4-FFF2-40B4-BE49-F238E27FC236}">
                <a16:creationId xmlns:a16="http://schemas.microsoft.com/office/drawing/2014/main" xmlns="" id="{5001B597-1A40-49EF-8F7B-24B23DCAF5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0620" y="2259765"/>
            <a:ext cx="431800" cy="4318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xmlns="" id="{83C2B04E-7DA7-446F-BA1B-64A345CBE8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6745" y="2259765"/>
            <a:ext cx="287338" cy="4318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xmlns="" id="{00D7AE32-E52A-444E-99AB-2F38AB12F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920" y="2764591"/>
            <a:ext cx="11878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mass matrix</a:t>
            </a:r>
          </a:p>
          <a:p>
            <a:endParaRPr lang="en-US" altLang="it-IT" sz="1600">
              <a:solidFill>
                <a:srgbClr val="000066"/>
              </a:solidFill>
            </a:endParaRP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xmlns="" id="{59E514BE-4A0D-4425-AF41-E0039F2FC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408" y="2764590"/>
            <a:ext cx="14528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stiffness matrix</a:t>
            </a:r>
          </a:p>
        </p:txBody>
      </p:sp>
      <p:graphicFrame>
        <p:nvGraphicFramePr>
          <p:cNvPr id="7185" name="Object 17">
            <a:extLst>
              <a:ext uri="{FF2B5EF4-FFF2-40B4-BE49-F238E27FC236}">
                <a16:creationId xmlns:a16="http://schemas.microsoft.com/office/drawing/2014/main" xmlns="" id="{09A6A599-C591-4C2E-9664-486D2EA477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27013"/>
              </p:ext>
            </p:extLst>
          </p:nvPr>
        </p:nvGraphicFramePr>
        <p:xfrm>
          <a:off x="2599908" y="2836028"/>
          <a:ext cx="381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Equation" r:id="rId5" imgW="380880" imgH="266400" progId="Equation.3">
                  <p:embed/>
                </p:oleObj>
              </mc:Choice>
              <mc:Fallback>
                <p:oleObj name="Equation" r:id="rId5" imgW="380880" imgH="266400" progId="Equation.3">
                  <p:embed/>
                  <p:pic>
                    <p:nvPicPr>
                      <p:cNvPr id="7185" name="Object 17">
                        <a:extLst>
                          <a:ext uri="{FF2B5EF4-FFF2-40B4-BE49-F238E27FC236}">
                            <a16:creationId xmlns:a16="http://schemas.microsoft.com/office/drawing/2014/main" xmlns="" id="{09A6A599-C591-4C2E-9664-486D2EA477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908" y="2836028"/>
                        <a:ext cx="381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>
            <a:extLst>
              <a:ext uri="{FF2B5EF4-FFF2-40B4-BE49-F238E27FC236}">
                <a16:creationId xmlns:a16="http://schemas.microsoft.com/office/drawing/2014/main" xmlns="" id="{6DC69DD5-7905-408D-AC7D-2B5F948224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41746"/>
              </p:ext>
            </p:extLst>
          </p:nvPr>
        </p:nvGraphicFramePr>
        <p:xfrm>
          <a:off x="5263733" y="2836028"/>
          <a:ext cx="292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7" imgW="291960" imgH="266400" progId="Equation.3">
                  <p:embed/>
                </p:oleObj>
              </mc:Choice>
              <mc:Fallback>
                <p:oleObj name="Equation" r:id="rId7" imgW="291960" imgH="266400" progId="Equation.3">
                  <p:embed/>
                  <p:pic>
                    <p:nvPicPr>
                      <p:cNvPr id="7186" name="Object 18">
                        <a:extLst>
                          <a:ext uri="{FF2B5EF4-FFF2-40B4-BE49-F238E27FC236}">
                            <a16:creationId xmlns:a16="http://schemas.microsoft.com/office/drawing/2014/main" xmlns="" id="{6DC69DD5-7905-408D-AC7D-2B5F948224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733" y="2836028"/>
                        <a:ext cx="2921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0">
            <a:extLst>
              <a:ext uri="{FF2B5EF4-FFF2-40B4-BE49-F238E27FC236}">
                <a16:creationId xmlns:a16="http://schemas.microsoft.com/office/drawing/2014/main" xmlns="" id="{3211D34A-68C1-4376-A20A-8B18FF8BC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921" y="4133015"/>
            <a:ext cx="4341813" cy="17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The stiffness matrix can be determined by the classical way. As an example, the components of first column of 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</a:t>
            </a:r>
            <a:r>
              <a:rPr lang="en-US" altLang="it-IT" sz="1600" b="1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</a:t>
            </a:r>
            <a:r>
              <a:rPr lang="en-US" altLang="it-IT" sz="1600">
                <a:solidFill>
                  <a:srgbClr val="000066"/>
                </a:solidFill>
              </a:rPr>
              <a:t> are the external forces that must be applied to the masses in order to keep the system in equilibrium when a unit displacement </a:t>
            </a:r>
            <a:r>
              <a:rPr lang="en-US" altLang="it-IT" sz="1600" i="1">
                <a:solidFill>
                  <a:srgbClr val="000066"/>
                </a:solidFill>
              </a:rPr>
              <a:t>u</a:t>
            </a:r>
            <a:r>
              <a:rPr lang="en-US" altLang="it-IT" sz="1600" baseline="-25000">
                <a:solidFill>
                  <a:srgbClr val="000066"/>
                </a:solidFill>
              </a:rPr>
              <a:t>1</a:t>
            </a:r>
            <a:r>
              <a:rPr lang="en-US" altLang="it-IT" sz="1600">
                <a:solidFill>
                  <a:srgbClr val="000066"/>
                </a:solidFill>
              </a:rPr>
              <a:t>=1 is applied. </a:t>
            </a:r>
          </a:p>
        </p:txBody>
      </p:sp>
      <p:graphicFrame>
        <p:nvGraphicFramePr>
          <p:cNvPr id="7190" name="Object 22">
            <a:extLst>
              <a:ext uri="{FF2B5EF4-FFF2-40B4-BE49-F238E27FC236}">
                <a16:creationId xmlns:a16="http://schemas.microsoft.com/office/drawing/2014/main" xmlns="" id="{36EDA4A5-A4BE-4E09-AC24-AAB752DB1F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646870"/>
              </p:ext>
            </p:extLst>
          </p:nvPr>
        </p:nvGraphicFramePr>
        <p:xfrm>
          <a:off x="6919496" y="1612066"/>
          <a:ext cx="3298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VISIO" r:id="rId9" imgW="3299040" imgH="1229040" progId="Visio.Drawing.6">
                  <p:embed/>
                </p:oleObj>
              </mc:Choice>
              <mc:Fallback>
                <p:oleObj name="VISIO" r:id="rId9" imgW="3299040" imgH="1229040" progId="Visio.Drawing.6">
                  <p:embed/>
                  <p:pic>
                    <p:nvPicPr>
                      <p:cNvPr id="7190" name="Object 22">
                        <a:extLst>
                          <a:ext uri="{FF2B5EF4-FFF2-40B4-BE49-F238E27FC236}">
                            <a16:creationId xmlns:a16="http://schemas.microsoft.com/office/drawing/2014/main" xmlns="" id="{36EDA4A5-A4BE-4E09-AC24-AAB752DB1F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496" y="1612066"/>
                        <a:ext cx="32988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23">
            <a:extLst>
              <a:ext uri="{FF2B5EF4-FFF2-40B4-BE49-F238E27FC236}">
                <a16:creationId xmlns:a16="http://schemas.microsoft.com/office/drawing/2014/main" xmlns="" id="{9A7A0E0C-0A09-45D7-8F37-5293A09EB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969284"/>
              </p:ext>
            </p:extLst>
          </p:nvPr>
        </p:nvGraphicFramePr>
        <p:xfrm>
          <a:off x="6919496" y="4636254"/>
          <a:ext cx="3298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VISIO" r:id="rId11" imgW="3299040" imgH="1229040" progId="Visio.Drawing.6">
                  <p:embed/>
                </p:oleObj>
              </mc:Choice>
              <mc:Fallback>
                <p:oleObj name="VISIO" r:id="rId11" imgW="3299040" imgH="1229040" progId="Visio.Drawing.6">
                  <p:embed/>
                  <p:pic>
                    <p:nvPicPr>
                      <p:cNvPr id="7191" name="Object 23">
                        <a:extLst>
                          <a:ext uri="{FF2B5EF4-FFF2-40B4-BE49-F238E27FC236}">
                            <a16:creationId xmlns:a16="http://schemas.microsoft.com/office/drawing/2014/main" xmlns="" id="{9A7A0E0C-0A09-45D7-8F37-5293A09EBE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496" y="4636254"/>
                        <a:ext cx="32988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24">
            <a:extLst>
              <a:ext uri="{FF2B5EF4-FFF2-40B4-BE49-F238E27FC236}">
                <a16:creationId xmlns:a16="http://schemas.microsoft.com/office/drawing/2014/main" xmlns="" id="{C25B49CB-CD6C-4F9D-9086-3626DFC4A0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144130"/>
              </p:ext>
            </p:extLst>
          </p:nvPr>
        </p:nvGraphicFramePr>
        <p:xfrm>
          <a:off x="8000583" y="2116890"/>
          <a:ext cx="266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13" imgW="266400" imgH="203040" progId="Equation.3">
                  <p:embed/>
                </p:oleObj>
              </mc:Choice>
              <mc:Fallback>
                <p:oleObj name="Equation" r:id="rId13" imgW="266400" imgH="203040" progId="Equation.3">
                  <p:embed/>
                  <p:pic>
                    <p:nvPicPr>
                      <p:cNvPr id="7192" name="Object 24">
                        <a:extLst>
                          <a:ext uri="{FF2B5EF4-FFF2-40B4-BE49-F238E27FC236}">
                            <a16:creationId xmlns:a16="http://schemas.microsoft.com/office/drawing/2014/main" xmlns="" id="{C25B49CB-CD6C-4F9D-9086-3626DFC4A0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583" y="2116890"/>
                        <a:ext cx="2667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3" name="Object 25">
            <a:extLst>
              <a:ext uri="{FF2B5EF4-FFF2-40B4-BE49-F238E27FC236}">
                <a16:creationId xmlns:a16="http://schemas.microsoft.com/office/drawing/2014/main" xmlns="" id="{EDAE962D-F794-452E-9951-2559258F1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45630"/>
              </p:ext>
            </p:extLst>
          </p:nvPr>
        </p:nvGraphicFramePr>
        <p:xfrm>
          <a:off x="7856120" y="5141078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15" imgW="164880" imgH="203040" progId="Equation.3">
                  <p:embed/>
                </p:oleObj>
              </mc:Choice>
              <mc:Fallback>
                <p:oleObj name="Equation" r:id="rId15" imgW="164880" imgH="203040" progId="Equation.3">
                  <p:embed/>
                  <p:pic>
                    <p:nvPicPr>
                      <p:cNvPr id="7193" name="Object 25">
                        <a:extLst>
                          <a:ext uri="{FF2B5EF4-FFF2-40B4-BE49-F238E27FC236}">
                            <a16:creationId xmlns:a16="http://schemas.microsoft.com/office/drawing/2014/main" xmlns="" id="{EDAE962D-F794-452E-9951-2559258F1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120" y="5141078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26">
            <a:extLst>
              <a:ext uri="{FF2B5EF4-FFF2-40B4-BE49-F238E27FC236}">
                <a16:creationId xmlns:a16="http://schemas.microsoft.com/office/drawing/2014/main" xmlns="" id="{60070F29-D3AA-4F1D-830D-A6EBA59FFC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059282"/>
              </p:ext>
            </p:extLst>
          </p:nvPr>
        </p:nvGraphicFramePr>
        <p:xfrm>
          <a:off x="9224545" y="5141078"/>
          <a:ext cx="266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17" imgW="266400" imgH="203040" progId="Equation.3">
                  <p:embed/>
                </p:oleObj>
              </mc:Choice>
              <mc:Fallback>
                <p:oleObj name="Equation" r:id="rId17" imgW="266400" imgH="203040" progId="Equation.3">
                  <p:embed/>
                  <p:pic>
                    <p:nvPicPr>
                      <p:cNvPr id="7194" name="Object 26">
                        <a:extLst>
                          <a:ext uri="{FF2B5EF4-FFF2-40B4-BE49-F238E27FC236}">
                            <a16:creationId xmlns:a16="http://schemas.microsoft.com/office/drawing/2014/main" xmlns="" id="{60070F29-D3AA-4F1D-830D-A6EBA59FFC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4545" y="5141078"/>
                        <a:ext cx="2667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5" name="Object 27">
            <a:extLst>
              <a:ext uri="{FF2B5EF4-FFF2-40B4-BE49-F238E27FC236}">
                <a16:creationId xmlns:a16="http://schemas.microsoft.com/office/drawing/2014/main" xmlns="" id="{303D96DC-0D2E-4918-8B86-9278B848D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546569"/>
              </p:ext>
            </p:extLst>
          </p:nvPr>
        </p:nvGraphicFramePr>
        <p:xfrm>
          <a:off x="9151520" y="2116890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19" imgW="164880" imgH="203040" progId="Equation.3">
                  <p:embed/>
                </p:oleObj>
              </mc:Choice>
              <mc:Fallback>
                <p:oleObj name="Equation" r:id="rId19" imgW="164880" imgH="203040" progId="Equation.3">
                  <p:embed/>
                  <p:pic>
                    <p:nvPicPr>
                      <p:cNvPr id="7195" name="Object 27">
                        <a:extLst>
                          <a:ext uri="{FF2B5EF4-FFF2-40B4-BE49-F238E27FC236}">
                            <a16:creationId xmlns:a16="http://schemas.microsoft.com/office/drawing/2014/main" xmlns="" id="{303D96DC-0D2E-4918-8B86-9278B848DB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1520" y="2116890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6" name="Object 28">
            <a:extLst>
              <a:ext uri="{FF2B5EF4-FFF2-40B4-BE49-F238E27FC236}">
                <a16:creationId xmlns:a16="http://schemas.microsoft.com/office/drawing/2014/main" xmlns="" id="{1487A02E-A9B3-41D6-8BD3-2E171F751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859852"/>
              </p:ext>
            </p:extLst>
          </p:nvPr>
        </p:nvGraphicFramePr>
        <p:xfrm>
          <a:off x="8503820" y="604003"/>
          <a:ext cx="48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21" imgW="482400" imgH="583920" progId="Equation.3">
                  <p:embed/>
                </p:oleObj>
              </mc:Choice>
              <mc:Fallback>
                <p:oleObj name="Equation" r:id="rId21" imgW="482400" imgH="583920" progId="Equation.3">
                  <p:embed/>
                  <p:pic>
                    <p:nvPicPr>
                      <p:cNvPr id="7196" name="Object 28">
                        <a:extLst>
                          <a:ext uri="{FF2B5EF4-FFF2-40B4-BE49-F238E27FC236}">
                            <a16:creationId xmlns:a16="http://schemas.microsoft.com/office/drawing/2014/main" xmlns="" id="{1487A02E-A9B3-41D6-8BD3-2E171F7511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3820" y="604003"/>
                        <a:ext cx="482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7" name="Object 29">
            <a:extLst>
              <a:ext uri="{FF2B5EF4-FFF2-40B4-BE49-F238E27FC236}">
                <a16:creationId xmlns:a16="http://schemas.microsoft.com/office/drawing/2014/main" xmlns="" id="{8E2DF850-8FA0-49EB-BDEE-8319ACE87A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675082"/>
              </p:ext>
            </p:extLst>
          </p:nvPr>
        </p:nvGraphicFramePr>
        <p:xfrm>
          <a:off x="8503820" y="3556753"/>
          <a:ext cx="48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23" imgW="482400" imgH="583920" progId="Equation.3">
                  <p:embed/>
                </p:oleObj>
              </mc:Choice>
              <mc:Fallback>
                <p:oleObj name="Equation" r:id="rId23" imgW="482400" imgH="583920" progId="Equation.3">
                  <p:embed/>
                  <p:pic>
                    <p:nvPicPr>
                      <p:cNvPr id="7197" name="Object 29">
                        <a:extLst>
                          <a:ext uri="{FF2B5EF4-FFF2-40B4-BE49-F238E27FC236}">
                            <a16:creationId xmlns:a16="http://schemas.microsoft.com/office/drawing/2014/main" xmlns="" id="{8E2DF850-8FA0-49EB-BDEE-8319ACE87A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3820" y="3556753"/>
                        <a:ext cx="482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30">
            <a:extLst>
              <a:ext uri="{FF2B5EF4-FFF2-40B4-BE49-F238E27FC236}">
                <a16:creationId xmlns:a16="http://schemas.microsoft.com/office/drawing/2014/main" xmlns="" id="{8AE5AA76-AF4A-4D52-858B-E175A75E1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233" y="748465"/>
            <a:ext cx="17207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first column of 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</a:t>
            </a:r>
            <a:r>
              <a:rPr lang="en-US" altLang="it-IT" sz="1600" b="1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</a:t>
            </a:r>
            <a:r>
              <a:rPr lang="en-US" altLang="it-IT" sz="1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xmlns="" id="{3A7A5C53-5FA7-482F-93D7-CF3249E80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233" y="3701215"/>
            <a:ext cx="19877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second column of 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</a:t>
            </a:r>
            <a:r>
              <a:rPr lang="en-US" altLang="it-IT" sz="1600" b="1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</a:t>
            </a:r>
            <a:r>
              <a:rPr lang="en-US" altLang="it-IT" sz="1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201" name="Rectangle 33">
            <a:extLst>
              <a:ext uri="{FF2B5EF4-FFF2-40B4-BE49-F238E27FC236}">
                <a16:creationId xmlns:a16="http://schemas.microsoft.com/office/drawing/2014/main" xmlns="" id="{E02D7FF5-84CE-4E2A-887A-C00E311C3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920" y="1324728"/>
            <a:ext cx="4592638" cy="1871662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xmlns="" id="{C67C1E1E-87B4-40D2-942E-8DBED804B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920" y="3412291"/>
            <a:ext cx="42481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it-IT" sz="1600">
                <a:solidFill>
                  <a:srgbClr val="000066"/>
                </a:solidFill>
              </a:rPr>
              <a:t>If masses are lumped [</a:t>
            </a:r>
            <a:r>
              <a:rPr lang="en-US" altLang="it-IT" sz="1600" b="1">
                <a:solidFill>
                  <a:srgbClr val="000066"/>
                </a:solidFill>
              </a:rPr>
              <a:t>m</a:t>
            </a:r>
            <a:r>
              <a:rPr lang="en-US" altLang="it-IT" sz="1600">
                <a:solidFill>
                  <a:srgbClr val="000066"/>
                </a:solidFill>
              </a:rPr>
              <a:t>] is diagonal. [</a:t>
            </a:r>
            <a:r>
              <a:rPr lang="en-US" altLang="it-IT" sz="1600" b="1">
                <a:solidFill>
                  <a:srgbClr val="000066"/>
                </a:solidFill>
              </a:rPr>
              <a:t>k</a:t>
            </a:r>
            <a:r>
              <a:rPr lang="en-US" altLang="it-IT" sz="1600">
                <a:solidFill>
                  <a:srgbClr val="000066"/>
                </a:solidFill>
              </a:rPr>
              <a:t>] is symmetric (Betti’s theorem)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>
            <a:extLst>
              <a:ext uri="{FF2B5EF4-FFF2-40B4-BE49-F238E27FC236}">
                <a16:creationId xmlns:a16="http://schemas.microsoft.com/office/drawing/2014/main" xmlns="" id="{0031EAAF-C691-448E-B8DE-FD1A27737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329" y="-44449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xmlns="" id="{A96B38AD-ED5B-4899-90A2-B9DE36224D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443271"/>
              </p:ext>
            </p:extLst>
          </p:nvPr>
        </p:nvGraphicFramePr>
        <p:xfrm>
          <a:off x="1879266" y="792163"/>
          <a:ext cx="33909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8198" name="Object 6">
                        <a:extLst>
                          <a:ext uri="{FF2B5EF4-FFF2-40B4-BE49-F238E27FC236}">
                            <a16:creationId xmlns:a16="http://schemas.microsoft.com/office/drawing/2014/main" xmlns="" id="{A96B38AD-ED5B-4899-90A2-B9DE36224D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266" y="792163"/>
                        <a:ext cx="33909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>
            <a:extLst>
              <a:ext uri="{FF2B5EF4-FFF2-40B4-BE49-F238E27FC236}">
                <a16:creationId xmlns:a16="http://schemas.microsoft.com/office/drawing/2014/main" xmlns="" id="{8B83177E-B25C-497F-8FA8-1BFF1044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966" y="1800225"/>
            <a:ext cx="35734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The solution of this system is of the form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xmlns="" id="{2F22A01C-B109-4A8D-B362-8F2759240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942" y="4176713"/>
            <a:ext cx="45370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Since </a:t>
            </a:r>
            <a:r>
              <a:rPr lang="en-US" altLang="it-IT" sz="1600" i="1">
                <a:solidFill>
                  <a:srgbClr val="000066"/>
                </a:solidFill>
                <a:sym typeface="Symbol" panose="05050102010706020507" pitchFamily="18" charset="2"/>
              </a:rPr>
              <a:t></a:t>
            </a:r>
            <a:r>
              <a:rPr lang="en-US" altLang="it-IT" sz="1600" baseline="-25000">
                <a:solidFill>
                  <a:srgbClr val="000066"/>
                </a:solidFill>
                <a:sym typeface="Symbol" panose="05050102010706020507" pitchFamily="18" charset="2"/>
              </a:rPr>
              <a:t>1 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, </a:t>
            </a:r>
            <a:r>
              <a:rPr lang="en-US" altLang="it-IT" sz="1600" i="1">
                <a:solidFill>
                  <a:srgbClr val="000066"/>
                </a:solidFill>
                <a:sym typeface="Symbol" panose="05050102010706020507" pitchFamily="18" charset="2"/>
              </a:rPr>
              <a:t></a:t>
            </a:r>
            <a:r>
              <a:rPr lang="en-US" altLang="it-IT" sz="1600" baseline="-25000">
                <a:solidFill>
                  <a:srgbClr val="000066"/>
                </a:solidFill>
                <a:sym typeface="Symbol" panose="05050102010706020507" pitchFamily="18" charset="2"/>
              </a:rPr>
              <a:t>2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, </a:t>
            </a:r>
            <a:r>
              <a:rPr lang="en-US" altLang="it-IT" sz="1600" i="1">
                <a:solidFill>
                  <a:srgbClr val="000066"/>
                </a:solidFill>
                <a:sym typeface="Symbol" panose="05050102010706020507" pitchFamily="18" charset="2"/>
              </a:rPr>
              <a:t></a:t>
            </a:r>
            <a:r>
              <a:rPr lang="en-US" altLang="it-IT" sz="1600" i="1" baseline="-25000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 are constants, derivation gives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xmlns="" id="{18DCEC0F-29E7-434D-A759-C898C40F3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967" y="5545137"/>
            <a:ext cx="41243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By introducing the two expressions above in the system, it is obtained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xmlns="" id="{36323237-4DEA-453C-9261-838E1ED89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405" y="0"/>
            <a:ext cx="20706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>
                <a:solidFill>
                  <a:srgbClr val="000066"/>
                </a:solidFill>
              </a:rPr>
              <a:t>Eigenvalue problem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xmlns="" id="{6801815C-5C65-47A7-8D51-B0238F863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9817" y="2160587"/>
            <a:ext cx="40591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This equation is valid for every </a:t>
            </a:r>
            <a:r>
              <a:rPr lang="en-US" altLang="it-IT" sz="1600" i="1">
                <a:solidFill>
                  <a:srgbClr val="000066"/>
                </a:solidFill>
              </a:rPr>
              <a:t>t</a:t>
            </a:r>
            <a:r>
              <a:rPr lang="en-US" altLang="it-IT" sz="1600">
                <a:solidFill>
                  <a:srgbClr val="000066"/>
                </a:solidFill>
              </a:rPr>
              <a:t>, which implies</a:t>
            </a:r>
          </a:p>
        </p:txBody>
      </p:sp>
      <p:graphicFrame>
        <p:nvGraphicFramePr>
          <p:cNvPr id="8207" name="Object 15">
            <a:extLst>
              <a:ext uri="{FF2B5EF4-FFF2-40B4-BE49-F238E27FC236}">
                <a16:creationId xmlns:a16="http://schemas.microsoft.com/office/drawing/2014/main" xmlns="" id="{77070A1C-9ED6-4C29-9D9F-B49D5F12D3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22486"/>
              </p:ext>
            </p:extLst>
          </p:nvPr>
        </p:nvGraphicFramePr>
        <p:xfrm>
          <a:off x="6457616" y="2952750"/>
          <a:ext cx="24765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5" imgW="2476440" imgH="609480" progId="Equation.3">
                  <p:embed/>
                </p:oleObj>
              </mc:Choice>
              <mc:Fallback>
                <p:oleObj name="Equation" r:id="rId5" imgW="2476440" imgH="609480" progId="Equation.3">
                  <p:embed/>
                  <p:pic>
                    <p:nvPicPr>
                      <p:cNvPr id="8207" name="Object 15">
                        <a:extLst>
                          <a:ext uri="{FF2B5EF4-FFF2-40B4-BE49-F238E27FC236}">
                            <a16:creationId xmlns:a16="http://schemas.microsoft.com/office/drawing/2014/main" xmlns="" id="{77070A1C-9ED6-4C29-9D9F-B49D5F12D3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616" y="2952750"/>
                        <a:ext cx="24765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>
            <a:extLst>
              <a:ext uri="{FF2B5EF4-FFF2-40B4-BE49-F238E27FC236}">
                <a16:creationId xmlns:a16="http://schemas.microsoft.com/office/drawing/2014/main" xmlns="" id="{60922686-71B2-49C5-ACD1-4CA325489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7030" y="2952751"/>
            <a:ext cx="11255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eigenvalue </a:t>
            </a:r>
          </a:p>
          <a:p>
            <a:r>
              <a:rPr lang="en-US" altLang="it-IT" sz="1600">
                <a:solidFill>
                  <a:srgbClr val="000066"/>
                </a:solidFill>
              </a:rPr>
              <a:t>  problem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xmlns="" id="{7F03449D-820F-486E-BC18-6D1FD8025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279" y="2808287"/>
            <a:ext cx="4176712" cy="86360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xmlns="" id="{72C07470-B31B-44EE-ACE4-47B2F507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380" y="3960812"/>
            <a:ext cx="4618037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This system has one trivial solution (</a:t>
            </a:r>
            <a:r>
              <a:rPr lang="en-US" altLang="it-IT" i="1">
                <a:solidFill>
                  <a:srgbClr val="000066"/>
                </a:solidFill>
                <a:sym typeface="Symbol" panose="05050102010706020507" pitchFamily="18" charset="2"/>
              </a:rPr>
              <a:t></a:t>
            </a:r>
            <a:r>
              <a:rPr lang="en-US" altLang="it-IT" baseline="-25000">
                <a:solidFill>
                  <a:srgbClr val="000066"/>
                </a:solidFill>
                <a:sym typeface="Symbol" panose="05050102010706020507" pitchFamily="18" charset="2"/>
              </a:rPr>
              <a:t>1</a:t>
            </a:r>
            <a:r>
              <a:rPr lang="en-US" altLang="it-IT">
                <a:solidFill>
                  <a:srgbClr val="000066"/>
                </a:solidFill>
                <a:sym typeface="Symbol" panose="05050102010706020507" pitchFamily="18" charset="2"/>
              </a:rPr>
              <a:t> = </a:t>
            </a:r>
            <a:r>
              <a:rPr lang="en-US" altLang="it-IT" i="1">
                <a:solidFill>
                  <a:srgbClr val="000066"/>
                </a:solidFill>
                <a:sym typeface="Symbol" panose="05050102010706020507" pitchFamily="18" charset="2"/>
              </a:rPr>
              <a:t></a:t>
            </a:r>
            <a:r>
              <a:rPr lang="en-US" altLang="it-IT" baseline="-25000">
                <a:solidFill>
                  <a:srgbClr val="000066"/>
                </a:solidFill>
                <a:sym typeface="Symbol" panose="05050102010706020507" pitchFamily="18" charset="2"/>
              </a:rPr>
              <a:t>2 </a:t>
            </a:r>
            <a:r>
              <a:rPr lang="en-US" altLang="it-IT">
                <a:solidFill>
                  <a:srgbClr val="000066"/>
                </a:solidFill>
                <a:sym typeface="Symbol" panose="05050102010706020507" pitchFamily="18" charset="2"/>
              </a:rPr>
              <a:t>= 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0</a:t>
            </a:r>
            <a:r>
              <a:rPr lang="en-US" altLang="it-IT" sz="1600">
                <a:solidFill>
                  <a:srgbClr val="000066"/>
                </a:solidFill>
              </a:rPr>
              <a:t>)</a:t>
            </a:r>
          </a:p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which corresponds to equilibrium without motion.</a:t>
            </a:r>
          </a:p>
          <a:p>
            <a:pPr algn="just">
              <a:lnSpc>
                <a:spcPct val="110000"/>
              </a:lnSpc>
            </a:pPr>
            <a:endParaRPr lang="en-US" altLang="it-IT" sz="800">
              <a:solidFill>
                <a:srgbClr val="00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Other solutions can be found if the following condition is respected: </a:t>
            </a:r>
          </a:p>
        </p:txBody>
      </p:sp>
      <p:graphicFrame>
        <p:nvGraphicFramePr>
          <p:cNvPr id="8211" name="Object 19">
            <a:extLst>
              <a:ext uri="{FF2B5EF4-FFF2-40B4-BE49-F238E27FC236}">
                <a16:creationId xmlns:a16="http://schemas.microsoft.com/office/drawing/2014/main" xmlns="" id="{16FB7471-6112-470F-967A-1ABA0ED99E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847737"/>
              </p:ext>
            </p:extLst>
          </p:nvPr>
        </p:nvGraphicFramePr>
        <p:xfrm>
          <a:off x="7325979" y="5610225"/>
          <a:ext cx="21082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7" imgW="2108160" imgH="317160" progId="Equation.3">
                  <p:embed/>
                </p:oleObj>
              </mc:Choice>
              <mc:Fallback>
                <p:oleObj name="Equation" r:id="rId7" imgW="2108160" imgH="317160" progId="Equation.3">
                  <p:embed/>
                  <p:pic>
                    <p:nvPicPr>
                      <p:cNvPr id="8211" name="Object 19">
                        <a:extLst>
                          <a:ext uri="{FF2B5EF4-FFF2-40B4-BE49-F238E27FC236}">
                            <a16:creationId xmlns:a16="http://schemas.microsoft.com/office/drawing/2014/main" xmlns="" id="{16FB7471-6112-470F-967A-1ABA0ED99E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5979" y="5610225"/>
                        <a:ext cx="21082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Rectangle 20">
            <a:extLst>
              <a:ext uri="{FF2B5EF4-FFF2-40B4-BE49-F238E27FC236}">
                <a16:creationId xmlns:a16="http://schemas.microsoft.com/office/drawing/2014/main" xmlns="" id="{2F43982C-9D08-4F69-9BFB-4C7A837A4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6442" y="5472112"/>
            <a:ext cx="2752725" cy="64770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xmlns="" id="{670A5351-4BAE-4B6C-B497-584EFE3E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641" y="3095625"/>
            <a:ext cx="4138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(1)</a:t>
            </a:r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xmlns="" id="{14B3E1EB-849E-4F82-836A-9E042F309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5929" y="5610225"/>
            <a:ext cx="4138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(2)</a:t>
            </a:r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xmlns="" id="{F0F6FFC7-0DBA-4467-9428-1FF96457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942" y="3308351"/>
            <a:ext cx="453707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it-IT" sz="1600">
                <a:solidFill>
                  <a:srgbClr val="000066"/>
                </a:solidFill>
              </a:rPr>
              <a:t>where </a:t>
            </a:r>
            <a:r>
              <a:rPr lang="en-US" altLang="it-IT" sz="1600">
                <a:solidFill>
                  <a:srgbClr val="000066"/>
                </a:solidFill>
                <a:cs typeface="Arial" panose="020B0604020202020204" pitchFamily="34" charset="0"/>
              </a:rPr>
              <a:t>{</a:t>
            </a:r>
            <a:r>
              <a:rPr lang="en-US" altLang="it-IT">
                <a:solidFill>
                  <a:srgbClr val="000066"/>
                </a:solidFill>
                <a:sym typeface="Symbol" panose="05050102010706020507" pitchFamily="18" charset="2"/>
              </a:rPr>
              <a:t>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 is a spatial function and </a:t>
            </a:r>
            <a:r>
              <a:rPr lang="en-US" altLang="it-IT" sz="1600" i="1">
                <a:solidFill>
                  <a:srgbClr val="000066"/>
                </a:solidFill>
                <a:sym typeface="Symbol" panose="05050102010706020507" pitchFamily="18" charset="2"/>
              </a:rPr>
              <a:t>e</a:t>
            </a:r>
            <a:r>
              <a:rPr lang="en-US" altLang="it-IT" sz="1600" i="1" baseline="30000">
                <a:solidFill>
                  <a:srgbClr val="000066"/>
                </a:solidFill>
                <a:sym typeface="Symbol" panose="05050102010706020507" pitchFamily="18" charset="2"/>
              </a:rPr>
              <a:t>j</a:t>
            </a:r>
            <a:r>
              <a:rPr lang="en-US" altLang="it-IT" sz="1000" i="1" baseline="30000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 sz="1600" i="1" baseline="30000">
                <a:solidFill>
                  <a:srgbClr val="000066"/>
                </a:solidFill>
                <a:sym typeface="Symbol" panose="05050102010706020507" pitchFamily="18" charset="2"/>
              </a:rPr>
              <a:t>t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 a  temporal one.</a:t>
            </a:r>
            <a:endParaRPr lang="en-US" altLang="it-IT" sz="1600">
              <a:solidFill>
                <a:srgbClr val="000066"/>
              </a:solidFill>
            </a:endParaRPr>
          </a:p>
        </p:txBody>
      </p:sp>
      <p:graphicFrame>
        <p:nvGraphicFramePr>
          <p:cNvPr id="8217" name="Object 25">
            <a:extLst>
              <a:ext uri="{FF2B5EF4-FFF2-40B4-BE49-F238E27FC236}">
                <a16:creationId xmlns:a16="http://schemas.microsoft.com/office/drawing/2014/main" xmlns="" id="{44ED496E-2EF8-4448-9727-5F39F4EBA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709343"/>
              </p:ext>
            </p:extLst>
          </p:nvPr>
        </p:nvGraphicFramePr>
        <p:xfrm>
          <a:off x="1815766" y="2303462"/>
          <a:ext cx="367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9" imgW="3670200" imgH="609480" progId="Equation.3">
                  <p:embed/>
                </p:oleObj>
              </mc:Choice>
              <mc:Fallback>
                <p:oleObj name="Equation" r:id="rId9" imgW="3670200" imgH="609480" progId="Equation.3">
                  <p:embed/>
                  <p:pic>
                    <p:nvPicPr>
                      <p:cNvPr id="8217" name="Object 25">
                        <a:extLst>
                          <a:ext uri="{FF2B5EF4-FFF2-40B4-BE49-F238E27FC236}">
                            <a16:creationId xmlns:a16="http://schemas.microsoft.com/office/drawing/2014/main" xmlns="" id="{44ED496E-2EF8-4448-9727-5F39F4EBA8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766" y="2303462"/>
                        <a:ext cx="367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>
            <a:extLst>
              <a:ext uri="{FF2B5EF4-FFF2-40B4-BE49-F238E27FC236}">
                <a16:creationId xmlns:a16="http://schemas.microsoft.com/office/drawing/2014/main" xmlns="" id="{25A333A0-1609-47C8-BD72-BAA0AA389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987426"/>
              </p:ext>
            </p:extLst>
          </p:nvPr>
        </p:nvGraphicFramePr>
        <p:xfrm>
          <a:off x="2392029" y="4679950"/>
          <a:ext cx="21717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11" imgW="2171520" imgH="609480" progId="Equation.3">
                  <p:embed/>
                </p:oleObj>
              </mc:Choice>
              <mc:Fallback>
                <p:oleObj name="Equation" r:id="rId11" imgW="2171520" imgH="609480" progId="Equation.3">
                  <p:embed/>
                  <p:pic>
                    <p:nvPicPr>
                      <p:cNvPr id="8218" name="Object 26">
                        <a:extLst>
                          <a:ext uri="{FF2B5EF4-FFF2-40B4-BE49-F238E27FC236}">
                            <a16:creationId xmlns:a16="http://schemas.microsoft.com/office/drawing/2014/main" xmlns="" id="{25A333A0-1609-47C8-BD72-BAA0AA3899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029" y="4679950"/>
                        <a:ext cx="21717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>
            <a:extLst>
              <a:ext uri="{FF2B5EF4-FFF2-40B4-BE49-F238E27FC236}">
                <a16:creationId xmlns:a16="http://schemas.microsoft.com/office/drawing/2014/main" xmlns="" id="{9F4A0E54-C805-465A-8DF3-85FFAF74D2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678142"/>
              </p:ext>
            </p:extLst>
          </p:nvPr>
        </p:nvGraphicFramePr>
        <p:xfrm>
          <a:off x="6633829" y="487362"/>
          <a:ext cx="383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13" imgW="3835080" imgH="1295280" progId="Equation.DSMT4">
                  <p:embed/>
                </p:oleObj>
              </mc:Choice>
              <mc:Fallback>
                <p:oleObj name="Equation" r:id="rId13" imgW="3835080" imgH="1295280" progId="Equation.DSMT4">
                  <p:embed/>
                  <p:pic>
                    <p:nvPicPr>
                      <p:cNvPr id="8219" name="Object 27">
                        <a:extLst>
                          <a:ext uri="{FF2B5EF4-FFF2-40B4-BE49-F238E27FC236}">
                            <a16:creationId xmlns:a16="http://schemas.microsoft.com/office/drawing/2014/main" xmlns="" id="{9F4A0E54-C805-465A-8DF3-85FFAF74D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3829" y="487362"/>
                        <a:ext cx="3835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Line 5">
            <a:extLst>
              <a:ext uri="{FF2B5EF4-FFF2-40B4-BE49-F238E27FC236}">
                <a16:creationId xmlns:a16="http://schemas.microsoft.com/office/drawing/2014/main" xmlns="" id="{097BB34E-F038-4970-BBCD-4C54C0BF7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2224" y="31500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xmlns="" id="{46828D4A-7A43-47A8-B8FC-416E20719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661" y="3931987"/>
            <a:ext cx="4268788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Two values of </a:t>
            </a:r>
            <a:r>
              <a:rPr lang="en-US" altLang="it-IT" sz="1600" i="1">
                <a:solidFill>
                  <a:srgbClr val="000066"/>
                </a:solidFill>
                <a:sym typeface="Symbol" panose="05050102010706020507" pitchFamily="18" charset="2"/>
              </a:rPr>
              <a:t></a:t>
            </a:r>
            <a:r>
              <a:rPr lang="en-US" altLang="it-IT" sz="1600" i="1" baseline="30000">
                <a:solidFill>
                  <a:srgbClr val="000066"/>
                </a:solidFill>
                <a:sym typeface="Symbol" panose="05050102010706020507" pitchFamily="18" charset="2"/>
              </a:rPr>
              <a:t>2</a:t>
            </a:r>
            <a:r>
              <a:rPr lang="en-US" altLang="it-IT" sz="1600" i="1" baseline="-25000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have been found (four solutions in all). For each of them, </a:t>
            </a:r>
            <a:r>
              <a:rPr lang="en-US" altLang="it-IT" sz="1600" baseline="-25000">
                <a:solidFill>
                  <a:srgbClr val="000066"/>
                </a:solidFill>
                <a:sym typeface="Symbol" panose="05050102010706020507" pitchFamily="18" charset="2"/>
              </a:rPr>
              <a:t>1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</a:t>
            </a:r>
            <a:r>
              <a:rPr lang="en-US" altLang="it-IT" sz="1600" baseline="-25000">
                <a:solidFill>
                  <a:srgbClr val="000066"/>
                </a:solidFill>
                <a:sym typeface="Symbol" panose="05050102010706020507" pitchFamily="18" charset="2"/>
              </a:rPr>
              <a:t>2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can be determined by introducing the value of </a:t>
            </a:r>
            <a:r>
              <a:rPr lang="en-US" altLang="it-IT" i="1">
                <a:solidFill>
                  <a:srgbClr val="000066"/>
                </a:solidFill>
                <a:sym typeface="Symbol" panose="05050102010706020507" pitchFamily="18" charset="2"/>
              </a:rPr>
              <a:t></a:t>
            </a:r>
            <a:r>
              <a:rPr lang="en-US" altLang="it-IT" i="1" baseline="30000">
                <a:solidFill>
                  <a:srgbClr val="000066"/>
                </a:solidFill>
                <a:sym typeface="Symbol" panose="05050102010706020507" pitchFamily="18" charset="2"/>
              </a:rPr>
              <a:t>2</a:t>
            </a:r>
            <a:r>
              <a:rPr lang="en-US" altLang="it-IT" i="1" baseline="-25000">
                <a:solidFill>
                  <a:srgbClr val="000066"/>
                </a:solidFill>
                <a:sym typeface="Symbol" panose="05050102010706020507" pitchFamily="18" charset="2"/>
              </a:rPr>
              <a:t>k</a:t>
            </a:r>
            <a:r>
              <a:rPr lang="en-US" altLang="it-IT">
                <a:sym typeface="Symbol" panose="05050102010706020507" pitchFamily="18" charset="2"/>
              </a:rPr>
              <a:t> 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in the system (1).</a:t>
            </a:r>
          </a:p>
        </p:txBody>
      </p:sp>
      <p:graphicFrame>
        <p:nvGraphicFramePr>
          <p:cNvPr id="9225" name="Object 9">
            <a:extLst>
              <a:ext uri="{FF2B5EF4-FFF2-40B4-BE49-F238E27FC236}">
                <a16:creationId xmlns:a16="http://schemas.microsoft.com/office/drawing/2014/main" xmlns="" id="{55C3DD04-43FD-4930-A0FC-6174B87D1F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00741"/>
              </p:ext>
            </p:extLst>
          </p:nvPr>
        </p:nvGraphicFramePr>
        <p:xfrm>
          <a:off x="2097924" y="5187699"/>
          <a:ext cx="24765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3" imgW="2476440" imgH="609480" progId="Equation.3">
                  <p:embed/>
                </p:oleObj>
              </mc:Choice>
              <mc:Fallback>
                <p:oleObj name="Equation" r:id="rId3" imgW="2476440" imgH="609480" progId="Equation.3">
                  <p:embed/>
                  <p:pic>
                    <p:nvPicPr>
                      <p:cNvPr id="9225" name="Object 9">
                        <a:extLst>
                          <a:ext uri="{FF2B5EF4-FFF2-40B4-BE49-F238E27FC236}">
                            <a16:creationId xmlns:a16="http://schemas.microsoft.com/office/drawing/2014/main" xmlns="" id="{55C3DD04-43FD-4930-A0FC-6174B87D1F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24" y="5187699"/>
                        <a:ext cx="24765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>
            <a:extLst>
              <a:ext uri="{FF2B5EF4-FFF2-40B4-BE49-F238E27FC236}">
                <a16:creationId xmlns:a16="http://schemas.microsoft.com/office/drawing/2014/main" xmlns="" id="{68690AD7-FBBF-465C-9913-85F888E4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411" y="5260724"/>
            <a:ext cx="4138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(1)</a:t>
            </a:r>
          </a:p>
        </p:txBody>
      </p:sp>
      <p:graphicFrame>
        <p:nvGraphicFramePr>
          <p:cNvPr id="9228" name="Object 12">
            <a:extLst>
              <a:ext uri="{FF2B5EF4-FFF2-40B4-BE49-F238E27FC236}">
                <a16:creationId xmlns:a16="http://schemas.microsoft.com/office/drawing/2014/main" xmlns="" id="{8AF668CA-2B3A-4FDD-956C-628C81DD58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330556"/>
              </p:ext>
            </p:extLst>
          </p:nvPr>
        </p:nvGraphicFramePr>
        <p:xfrm>
          <a:off x="6744536" y="868112"/>
          <a:ext cx="30099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5" imgW="3009600" imgH="609480" progId="Equation.3">
                  <p:embed/>
                </p:oleObj>
              </mc:Choice>
              <mc:Fallback>
                <p:oleObj name="Equation" r:id="rId5" imgW="3009600" imgH="609480" progId="Equation.3">
                  <p:embed/>
                  <p:pic>
                    <p:nvPicPr>
                      <p:cNvPr id="9228" name="Object 12">
                        <a:extLst>
                          <a:ext uri="{FF2B5EF4-FFF2-40B4-BE49-F238E27FC236}">
                            <a16:creationId xmlns:a16="http://schemas.microsoft.com/office/drawing/2014/main" xmlns="" id="{8AF668CA-2B3A-4FDD-956C-628C81DD58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4536" y="868112"/>
                        <a:ext cx="30099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>
            <a:extLst>
              <a:ext uri="{FF2B5EF4-FFF2-40B4-BE49-F238E27FC236}">
                <a16:creationId xmlns:a16="http://schemas.microsoft.com/office/drawing/2014/main" xmlns="" id="{F539370A-FD80-47CC-B8F3-4CE401FA3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55231"/>
              </p:ext>
            </p:extLst>
          </p:nvPr>
        </p:nvGraphicFramePr>
        <p:xfrm>
          <a:off x="7824036" y="2236537"/>
          <a:ext cx="11049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7" imgW="1104840" imgH="609480" progId="Equation.3">
                  <p:embed/>
                </p:oleObj>
              </mc:Choice>
              <mc:Fallback>
                <p:oleObj name="Equation" r:id="rId7" imgW="1104840" imgH="609480" progId="Equation.3">
                  <p:embed/>
                  <p:pic>
                    <p:nvPicPr>
                      <p:cNvPr id="9229" name="Object 13">
                        <a:extLst>
                          <a:ext uri="{FF2B5EF4-FFF2-40B4-BE49-F238E27FC236}">
                            <a16:creationId xmlns:a16="http://schemas.microsoft.com/office/drawing/2014/main" xmlns="" id="{F539370A-FD80-47CC-B8F3-4CE401FA35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036" y="2236537"/>
                        <a:ext cx="11049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 Box 14">
            <a:extLst>
              <a:ext uri="{FF2B5EF4-FFF2-40B4-BE49-F238E27FC236}">
                <a16:creationId xmlns:a16="http://schemas.microsoft.com/office/drawing/2014/main" xmlns="" id="{D099DFE1-FF7B-4107-AF1E-6F5F7A371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250" y="1587249"/>
            <a:ext cx="46815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This system has an infinite number of solutions, one of them is </a:t>
            </a:r>
          </a:p>
        </p:txBody>
      </p:sp>
      <p:graphicFrame>
        <p:nvGraphicFramePr>
          <p:cNvPr id="9232" name="Object 16">
            <a:extLst>
              <a:ext uri="{FF2B5EF4-FFF2-40B4-BE49-F238E27FC236}">
                <a16:creationId xmlns:a16="http://schemas.microsoft.com/office/drawing/2014/main" xmlns="" id="{2B01549C-F3D8-468F-8F26-4078ECFAAA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380436"/>
              </p:ext>
            </p:extLst>
          </p:nvPr>
        </p:nvGraphicFramePr>
        <p:xfrm>
          <a:off x="7574799" y="4498432"/>
          <a:ext cx="29464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9" imgW="2946240" imgH="1549080" progId="Equation.3">
                  <p:embed/>
                </p:oleObj>
              </mc:Choice>
              <mc:Fallback>
                <p:oleObj name="Equation" r:id="rId9" imgW="2946240" imgH="1549080" progId="Equation.3">
                  <p:embed/>
                  <p:pic>
                    <p:nvPicPr>
                      <p:cNvPr id="9232" name="Object 16">
                        <a:extLst>
                          <a:ext uri="{FF2B5EF4-FFF2-40B4-BE49-F238E27FC236}">
                            <a16:creationId xmlns:a16="http://schemas.microsoft.com/office/drawing/2014/main" xmlns="" id="{2B01549C-F3D8-468F-8F26-4078ECFAAA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4799" y="4498432"/>
                        <a:ext cx="2946400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Rectangle 17">
            <a:extLst>
              <a:ext uri="{FF2B5EF4-FFF2-40B4-BE49-F238E27FC236}">
                <a16:creationId xmlns:a16="http://schemas.microsoft.com/office/drawing/2014/main" xmlns="" id="{59223061-B7B7-463E-A0D3-FDB4148A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774" y="128336"/>
            <a:ext cx="1008062" cy="649288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xmlns="" id="{3AE87065-4B84-449D-8EC2-3780062D5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424" y="3873250"/>
            <a:ext cx="1008062" cy="649287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xmlns="" id="{068009D9-67D6-4D56-8B24-8D0BEBB29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1161" y="2092075"/>
            <a:ext cx="1366838" cy="865187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xmlns="" id="{7930D7C6-AC84-44A9-970E-3AACF3BF0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7324" y="5290596"/>
            <a:ext cx="1512888" cy="865187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9238" name="Object 22">
            <a:extLst>
              <a:ext uri="{FF2B5EF4-FFF2-40B4-BE49-F238E27FC236}">
                <a16:creationId xmlns:a16="http://schemas.microsoft.com/office/drawing/2014/main" xmlns="" id="{8492B00F-A3B3-4097-8482-072CCF464E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287116"/>
              </p:ext>
            </p:extLst>
          </p:nvPr>
        </p:nvGraphicFramePr>
        <p:xfrm>
          <a:off x="6455611" y="220412"/>
          <a:ext cx="2336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11" imgW="2336760" imgH="507960" progId="Equation.3">
                  <p:embed/>
                </p:oleObj>
              </mc:Choice>
              <mc:Fallback>
                <p:oleObj name="Equation" r:id="rId11" imgW="2336760" imgH="507960" progId="Equation.3">
                  <p:embed/>
                  <p:pic>
                    <p:nvPicPr>
                      <p:cNvPr id="9238" name="Object 22">
                        <a:extLst>
                          <a:ext uri="{FF2B5EF4-FFF2-40B4-BE49-F238E27FC236}">
                            <a16:creationId xmlns:a16="http://schemas.microsoft.com/office/drawing/2014/main" xmlns="" id="{8492B00F-A3B3-4097-8482-072CCF464E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611" y="220412"/>
                        <a:ext cx="23368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>
            <a:extLst>
              <a:ext uri="{FF2B5EF4-FFF2-40B4-BE49-F238E27FC236}">
                <a16:creationId xmlns:a16="http://schemas.microsoft.com/office/drawing/2014/main" xmlns="" id="{19520CD4-648C-4144-BC00-E5A5EB8FB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206215"/>
              </p:ext>
            </p:extLst>
          </p:nvPr>
        </p:nvGraphicFramePr>
        <p:xfrm>
          <a:off x="6455611" y="3963737"/>
          <a:ext cx="2514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13" imgW="2514600" imgH="507960" progId="Equation.3">
                  <p:embed/>
                </p:oleObj>
              </mc:Choice>
              <mc:Fallback>
                <p:oleObj name="Equation" r:id="rId13" imgW="2514600" imgH="507960" progId="Equation.3">
                  <p:embed/>
                  <p:pic>
                    <p:nvPicPr>
                      <p:cNvPr id="9239" name="Object 23">
                        <a:extLst>
                          <a:ext uri="{FF2B5EF4-FFF2-40B4-BE49-F238E27FC236}">
                            <a16:creationId xmlns:a16="http://schemas.microsoft.com/office/drawing/2014/main" xmlns="" id="{19520CD4-648C-4144-BC00-E5A5EB8FB8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611" y="3963737"/>
                        <a:ext cx="25146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Text Box 24">
            <a:extLst>
              <a:ext uri="{FF2B5EF4-FFF2-40B4-BE49-F238E27FC236}">
                <a16:creationId xmlns:a16="http://schemas.microsoft.com/office/drawing/2014/main" xmlns="" id="{9BCE0982-7683-48A5-8E3A-BA25CBB55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249" y="2955674"/>
            <a:ext cx="46085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The other solutions are obtained through multiplication by  a constant. </a:t>
            </a:r>
          </a:p>
        </p:txBody>
      </p:sp>
      <p:graphicFrame>
        <p:nvGraphicFramePr>
          <p:cNvPr id="9241" name="Object 25">
            <a:extLst>
              <a:ext uri="{FF2B5EF4-FFF2-40B4-BE49-F238E27FC236}">
                <a16:creationId xmlns:a16="http://schemas.microsoft.com/office/drawing/2014/main" xmlns="" id="{16C2CB9E-A6F5-48E5-A459-69D48ED60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53567"/>
              </p:ext>
            </p:extLst>
          </p:nvPr>
        </p:nvGraphicFramePr>
        <p:xfrm>
          <a:off x="1239086" y="250574"/>
          <a:ext cx="42799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15" imgW="4279680" imgH="3200400" progId="Equation.3">
                  <p:embed/>
                </p:oleObj>
              </mc:Choice>
              <mc:Fallback>
                <p:oleObj name="Equation" r:id="rId15" imgW="4279680" imgH="3200400" progId="Equation.3">
                  <p:embed/>
                  <p:pic>
                    <p:nvPicPr>
                      <p:cNvPr id="9241" name="Object 25">
                        <a:extLst>
                          <a:ext uri="{FF2B5EF4-FFF2-40B4-BE49-F238E27FC236}">
                            <a16:creationId xmlns:a16="http://schemas.microsoft.com/office/drawing/2014/main" xmlns="" id="{16C2CB9E-A6F5-48E5-A459-69D48ED60A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086" y="250574"/>
                        <a:ext cx="42799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Rectangle 26">
            <a:extLst>
              <a:ext uri="{FF2B5EF4-FFF2-40B4-BE49-F238E27FC236}">
                <a16:creationId xmlns:a16="http://schemas.microsoft.com/office/drawing/2014/main" xmlns="" id="{9C42C58C-7A19-47A4-AB0F-F9AB63445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024" y="2812799"/>
            <a:ext cx="2735262" cy="792162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Line 5">
            <a:extLst>
              <a:ext uri="{FF2B5EF4-FFF2-40B4-BE49-F238E27FC236}">
                <a16:creationId xmlns:a16="http://schemas.microsoft.com/office/drawing/2014/main" xmlns="" id="{9487E148-49B5-400E-878F-47AF101FC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9221" y="-71439"/>
            <a:ext cx="0" cy="6072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xmlns="" id="{BDE563B0-BA68-47DC-93FD-07F70CA4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247" y="0"/>
            <a:ext cx="4119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 b="1">
                <a:solidFill>
                  <a:srgbClr val="000066"/>
                </a:solidFill>
              </a:rPr>
              <a:t>Conclusion :</a:t>
            </a:r>
            <a:r>
              <a:rPr lang="en-US" altLang="it-IT" sz="1600">
                <a:solidFill>
                  <a:srgbClr val="000066"/>
                </a:solidFill>
              </a:rPr>
              <a:t> Two couples of complex conjugate</a:t>
            </a:r>
          </a:p>
          <a:p>
            <a:r>
              <a:rPr lang="en-US" altLang="it-IT" sz="1600">
                <a:solidFill>
                  <a:srgbClr val="000066"/>
                </a:solidFill>
              </a:rPr>
              <a:t>solutions have been found</a:t>
            </a:r>
          </a:p>
        </p:txBody>
      </p:sp>
      <p:graphicFrame>
        <p:nvGraphicFramePr>
          <p:cNvPr id="10260" name="Object 20">
            <a:extLst>
              <a:ext uri="{FF2B5EF4-FFF2-40B4-BE49-F238E27FC236}">
                <a16:creationId xmlns:a16="http://schemas.microsoft.com/office/drawing/2014/main" xmlns="" id="{F9199F83-7383-4A59-9762-B25A5A325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833125"/>
              </p:ext>
            </p:extLst>
          </p:nvPr>
        </p:nvGraphicFramePr>
        <p:xfrm>
          <a:off x="1695534" y="3649662"/>
          <a:ext cx="6858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3" imgW="685800" imgH="266400" progId="Equation.3">
                  <p:embed/>
                </p:oleObj>
              </mc:Choice>
              <mc:Fallback>
                <p:oleObj name="Equation" r:id="rId3" imgW="685800" imgH="266400" progId="Equation.3">
                  <p:embed/>
                  <p:pic>
                    <p:nvPicPr>
                      <p:cNvPr id="10260" name="Object 20">
                        <a:extLst>
                          <a:ext uri="{FF2B5EF4-FFF2-40B4-BE49-F238E27FC236}">
                            <a16:creationId xmlns:a16="http://schemas.microsoft.com/office/drawing/2014/main" xmlns="" id="{F9199F83-7383-4A59-9762-B25A5A3252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534" y="3649662"/>
                        <a:ext cx="6858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>
            <a:extLst>
              <a:ext uri="{FF2B5EF4-FFF2-40B4-BE49-F238E27FC236}">
                <a16:creationId xmlns:a16="http://schemas.microsoft.com/office/drawing/2014/main" xmlns="" id="{AD1A4EE2-4806-45A7-8B57-5CFBC18B79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703154"/>
              </p:ext>
            </p:extLst>
          </p:nvPr>
        </p:nvGraphicFramePr>
        <p:xfrm>
          <a:off x="1609809" y="4129087"/>
          <a:ext cx="8509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5" imgW="850680" imgH="266400" progId="Equation.3">
                  <p:embed/>
                </p:oleObj>
              </mc:Choice>
              <mc:Fallback>
                <p:oleObj name="Equation" r:id="rId5" imgW="850680" imgH="266400" progId="Equation.3">
                  <p:embed/>
                  <p:pic>
                    <p:nvPicPr>
                      <p:cNvPr id="10261" name="Object 21">
                        <a:extLst>
                          <a:ext uri="{FF2B5EF4-FFF2-40B4-BE49-F238E27FC236}">
                            <a16:creationId xmlns:a16="http://schemas.microsoft.com/office/drawing/2014/main" xmlns="" id="{AD1A4EE2-4806-45A7-8B57-5CFBC18B79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809" y="4129087"/>
                        <a:ext cx="8509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Text Box 22">
            <a:extLst>
              <a:ext uri="{FF2B5EF4-FFF2-40B4-BE49-F238E27FC236}">
                <a16:creationId xmlns:a16="http://schemas.microsoft.com/office/drawing/2014/main" xmlns="" id="{72C16C25-F8D4-4661-9F71-FE3EB99D6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109" y="3600450"/>
            <a:ext cx="27220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: natural circular frequencies</a:t>
            </a:r>
          </a:p>
          <a:p>
            <a:endParaRPr lang="en-US" altLang="it-IT" sz="1600">
              <a:solidFill>
                <a:srgbClr val="000066"/>
              </a:solidFill>
            </a:endParaRPr>
          </a:p>
          <a:p>
            <a:r>
              <a:rPr lang="en-US" altLang="it-IT" sz="1600">
                <a:solidFill>
                  <a:srgbClr val="000066"/>
                </a:solidFill>
              </a:rPr>
              <a:t>: eigenmodes or modal shapes</a:t>
            </a:r>
          </a:p>
        </p:txBody>
      </p:sp>
      <p:sp>
        <p:nvSpPr>
          <p:cNvPr id="10264" name="Rectangle 24">
            <a:extLst>
              <a:ext uri="{FF2B5EF4-FFF2-40B4-BE49-F238E27FC236}">
                <a16:creationId xmlns:a16="http://schemas.microsoft.com/office/drawing/2014/main" xmlns="" id="{80675F2B-952D-4501-B9C1-D02E696BF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047" y="3529012"/>
            <a:ext cx="3960813" cy="1008063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5" name="Text Box 25">
            <a:extLst>
              <a:ext uri="{FF2B5EF4-FFF2-40B4-BE49-F238E27FC236}">
                <a16:creationId xmlns:a16="http://schemas.microsoft.com/office/drawing/2014/main" xmlns="" id="{070B9A91-F2B9-4F4D-A3DE-5EF522ABE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84" y="3455987"/>
            <a:ext cx="4608512" cy="11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A similar expression is found for the second natural frequency. Every linear combination of this two solutions is also a solution of the free vibration problem. The general solution can be written as</a:t>
            </a:r>
          </a:p>
        </p:txBody>
      </p:sp>
      <p:sp>
        <p:nvSpPr>
          <p:cNvPr id="10277" name="Text Box 37">
            <a:extLst>
              <a:ext uri="{FF2B5EF4-FFF2-40B4-BE49-F238E27FC236}">
                <a16:creationId xmlns:a16="http://schemas.microsoft.com/office/drawing/2014/main" xmlns="" id="{38450BBD-8375-4F64-9651-7278A1975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810" y="4968874"/>
            <a:ext cx="44684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The solution related to the first natural frequency is</a:t>
            </a:r>
          </a:p>
        </p:txBody>
      </p:sp>
      <p:sp>
        <p:nvSpPr>
          <p:cNvPr id="10279" name="Text Box 39">
            <a:extLst>
              <a:ext uri="{FF2B5EF4-FFF2-40B4-BE49-F238E27FC236}">
                <a16:creationId xmlns:a16="http://schemas.microsoft.com/office/drawing/2014/main" xmlns="" id="{84E44AE3-A93E-4B7C-A432-C92DFA16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122" y="71437"/>
            <a:ext cx="44116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In order to obtain a real solution we choose:</a:t>
            </a:r>
          </a:p>
        </p:txBody>
      </p:sp>
      <p:sp>
        <p:nvSpPr>
          <p:cNvPr id="10281" name="Text Box 41">
            <a:extLst>
              <a:ext uri="{FF2B5EF4-FFF2-40B4-BE49-F238E27FC236}">
                <a16:creationId xmlns:a16="http://schemas.microsoft.com/office/drawing/2014/main" xmlns="" id="{A317D2A1-7748-41CC-8BAF-D9D0E86D3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122" y="1152524"/>
            <a:ext cx="44116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Hence:</a:t>
            </a:r>
          </a:p>
        </p:txBody>
      </p:sp>
      <p:graphicFrame>
        <p:nvGraphicFramePr>
          <p:cNvPr id="10283" name="Object 43">
            <a:extLst>
              <a:ext uri="{FF2B5EF4-FFF2-40B4-BE49-F238E27FC236}">
                <a16:creationId xmlns:a16="http://schemas.microsoft.com/office/drawing/2014/main" xmlns="" id="{C5621B86-E7CD-4384-A865-791A61FF0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712191"/>
              </p:ext>
            </p:extLst>
          </p:nvPr>
        </p:nvGraphicFramePr>
        <p:xfrm>
          <a:off x="1911434" y="1223961"/>
          <a:ext cx="240030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7" imgW="2400120" imgH="1498320" progId="Equation.3">
                  <p:embed/>
                </p:oleObj>
              </mc:Choice>
              <mc:Fallback>
                <p:oleObj name="Equation" r:id="rId7" imgW="2400120" imgH="1498320" progId="Equation.3">
                  <p:embed/>
                  <p:pic>
                    <p:nvPicPr>
                      <p:cNvPr id="10283" name="Object 43">
                        <a:extLst>
                          <a:ext uri="{FF2B5EF4-FFF2-40B4-BE49-F238E27FC236}">
                            <a16:creationId xmlns:a16="http://schemas.microsoft.com/office/drawing/2014/main" xmlns="" id="{C5621B86-E7CD-4384-A865-791A61FF05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434" y="1223961"/>
                        <a:ext cx="2400300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4" name="Object 44">
            <a:extLst>
              <a:ext uri="{FF2B5EF4-FFF2-40B4-BE49-F238E27FC236}">
                <a16:creationId xmlns:a16="http://schemas.microsoft.com/office/drawing/2014/main" xmlns="" id="{3D05FDD5-4867-48E2-8C3B-8471662B5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010039"/>
              </p:ext>
            </p:extLst>
          </p:nvPr>
        </p:nvGraphicFramePr>
        <p:xfrm>
          <a:off x="4279984" y="765174"/>
          <a:ext cx="228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9" imgW="228600" imgH="266400" progId="Equation.3">
                  <p:embed/>
                </p:oleObj>
              </mc:Choice>
              <mc:Fallback>
                <p:oleObj name="Equation" r:id="rId9" imgW="228600" imgH="266400" progId="Equation.3">
                  <p:embed/>
                  <p:pic>
                    <p:nvPicPr>
                      <p:cNvPr id="10284" name="Object 44">
                        <a:extLst>
                          <a:ext uri="{FF2B5EF4-FFF2-40B4-BE49-F238E27FC236}">
                            <a16:creationId xmlns:a16="http://schemas.microsoft.com/office/drawing/2014/main" xmlns="" id="{3D05FDD5-4867-48E2-8C3B-8471662B51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84" y="765174"/>
                        <a:ext cx="2286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5" name="Object 45">
            <a:extLst>
              <a:ext uri="{FF2B5EF4-FFF2-40B4-BE49-F238E27FC236}">
                <a16:creationId xmlns:a16="http://schemas.microsoft.com/office/drawing/2014/main" xmlns="" id="{276E3886-5E9E-46E5-8E1F-0172BF6D4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096181"/>
              </p:ext>
            </p:extLst>
          </p:nvPr>
        </p:nvGraphicFramePr>
        <p:xfrm>
          <a:off x="4495884" y="2565399"/>
          <a:ext cx="254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11" imgW="253800" imgH="266400" progId="Equation.3">
                  <p:embed/>
                </p:oleObj>
              </mc:Choice>
              <mc:Fallback>
                <p:oleObj name="Equation" r:id="rId11" imgW="253800" imgH="266400" progId="Equation.3">
                  <p:embed/>
                  <p:pic>
                    <p:nvPicPr>
                      <p:cNvPr id="10285" name="Object 45">
                        <a:extLst>
                          <a:ext uri="{FF2B5EF4-FFF2-40B4-BE49-F238E27FC236}">
                            <a16:creationId xmlns:a16="http://schemas.microsoft.com/office/drawing/2014/main" xmlns="" id="{276E3886-5E9E-46E5-8E1F-0172BF6D46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84" y="2565399"/>
                        <a:ext cx="254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46">
            <a:extLst>
              <a:ext uri="{FF2B5EF4-FFF2-40B4-BE49-F238E27FC236}">
                <a16:creationId xmlns:a16="http://schemas.microsoft.com/office/drawing/2014/main" xmlns="" id="{83E094B8-48FD-4209-8C7A-1EEDDDB42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566915"/>
              </p:ext>
            </p:extLst>
          </p:nvPr>
        </p:nvGraphicFramePr>
        <p:xfrm>
          <a:off x="2184484" y="692149"/>
          <a:ext cx="381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13" imgW="380880" imgH="266400" progId="Equation.3">
                  <p:embed/>
                </p:oleObj>
              </mc:Choice>
              <mc:Fallback>
                <p:oleObj name="Equation" r:id="rId13" imgW="380880" imgH="266400" progId="Equation.3">
                  <p:embed/>
                  <p:pic>
                    <p:nvPicPr>
                      <p:cNvPr id="10286" name="Object 46">
                        <a:extLst>
                          <a:ext uri="{FF2B5EF4-FFF2-40B4-BE49-F238E27FC236}">
                            <a16:creationId xmlns:a16="http://schemas.microsoft.com/office/drawing/2014/main" xmlns="" id="{83E094B8-48FD-4209-8C7A-1EEDDDB427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84" y="692149"/>
                        <a:ext cx="381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7" name="Object 47">
            <a:extLst>
              <a:ext uri="{FF2B5EF4-FFF2-40B4-BE49-F238E27FC236}">
                <a16:creationId xmlns:a16="http://schemas.microsoft.com/office/drawing/2014/main" xmlns="" id="{A95CF964-F6F8-4452-B61B-E2A2EEF5A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213577"/>
              </p:ext>
            </p:extLst>
          </p:nvPr>
        </p:nvGraphicFramePr>
        <p:xfrm>
          <a:off x="2184484" y="2997199"/>
          <a:ext cx="406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15" imgW="406080" imgH="266400" progId="Equation.3">
                  <p:embed/>
                </p:oleObj>
              </mc:Choice>
              <mc:Fallback>
                <p:oleObj name="Equation" r:id="rId15" imgW="406080" imgH="266400" progId="Equation.3">
                  <p:embed/>
                  <p:pic>
                    <p:nvPicPr>
                      <p:cNvPr id="10287" name="Object 47">
                        <a:extLst>
                          <a:ext uri="{FF2B5EF4-FFF2-40B4-BE49-F238E27FC236}">
                            <a16:creationId xmlns:a16="http://schemas.microsoft.com/office/drawing/2014/main" xmlns="" id="{A95CF964-F6F8-4452-B61B-E2A2EEF5A2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84" y="2997199"/>
                        <a:ext cx="406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8" name="Line 48">
            <a:extLst>
              <a:ext uri="{FF2B5EF4-FFF2-40B4-BE49-F238E27FC236}">
                <a16:creationId xmlns:a16="http://schemas.microsoft.com/office/drawing/2014/main" xmlns="" id="{0C548243-65DF-4507-85FC-570FC4787B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1059" y="1052511"/>
            <a:ext cx="215900" cy="2159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9" name="Line 49">
            <a:extLst>
              <a:ext uri="{FF2B5EF4-FFF2-40B4-BE49-F238E27FC236}">
                <a16:creationId xmlns:a16="http://schemas.microsoft.com/office/drawing/2014/main" xmlns="" id="{2EF175E8-0295-4101-809C-E0F9917BF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4221" y="981074"/>
            <a:ext cx="215900" cy="2159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0" name="Line 50">
            <a:extLst>
              <a:ext uri="{FF2B5EF4-FFF2-40B4-BE49-F238E27FC236}">
                <a16:creationId xmlns:a16="http://schemas.microsoft.com/office/drawing/2014/main" xmlns="" id="{91E81AE4-D89A-457A-A966-CFF0831662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5659" y="2781299"/>
            <a:ext cx="215900" cy="2159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1" name="Line 51">
            <a:extLst>
              <a:ext uri="{FF2B5EF4-FFF2-40B4-BE49-F238E27FC236}">
                <a16:creationId xmlns:a16="http://schemas.microsoft.com/office/drawing/2014/main" xmlns="" id="{9839AAF3-DE9F-4BF9-9B84-F00E02AAFD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79984" y="2420936"/>
            <a:ext cx="215900" cy="2159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292" name="Object 52">
            <a:extLst>
              <a:ext uri="{FF2B5EF4-FFF2-40B4-BE49-F238E27FC236}">
                <a16:creationId xmlns:a16="http://schemas.microsoft.com/office/drawing/2014/main" xmlns="" id="{CA083C98-8CF4-4255-B86C-027C9A11BD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65253"/>
              </p:ext>
            </p:extLst>
          </p:nvPr>
        </p:nvGraphicFramePr>
        <p:xfrm>
          <a:off x="1538371" y="5440362"/>
          <a:ext cx="36830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17" imgW="3682800" imgH="672840" progId="Equation.3">
                  <p:embed/>
                </p:oleObj>
              </mc:Choice>
              <mc:Fallback>
                <p:oleObj name="Equation" r:id="rId17" imgW="3682800" imgH="672840" progId="Equation.3">
                  <p:embed/>
                  <p:pic>
                    <p:nvPicPr>
                      <p:cNvPr id="10292" name="Object 52">
                        <a:extLst>
                          <a:ext uri="{FF2B5EF4-FFF2-40B4-BE49-F238E27FC236}">
                            <a16:creationId xmlns:a16="http://schemas.microsoft.com/office/drawing/2014/main" xmlns="" id="{CA083C98-8CF4-4255-B86C-027C9A11BD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371" y="5440362"/>
                        <a:ext cx="36830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3" name="Object 53">
            <a:extLst>
              <a:ext uri="{FF2B5EF4-FFF2-40B4-BE49-F238E27FC236}">
                <a16:creationId xmlns:a16="http://schemas.microsoft.com/office/drawing/2014/main" xmlns="" id="{46FD2392-9450-41F7-91DE-73FABD241E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07132"/>
              </p:ext>
            </p:extLst>
          </p:nvPr>
        </p:nvGraphicFramePr>
        <p:xfrm>
          <a:off x="6934284" y="576261"/>
          <a:ext cx="2184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19" imgW="2184120" imgH="393480" progId="Equation.3">
                  <p:embed/>
                </p:oleObj>
              </mc:Choice>
              <mc:Fallback>
                <p:oleObj name="Equation" r:id="rId19" imgW="2184120" imgH="393480" progId="Equation.3">
                  <p:embed/>
                  <p:pic>
                    <p:nvPicPr>
                      <p:cNvPr id="10293" name="Object 53">
                        <a:extLst>
                          <a:ext uri="{FF2B5EF4-FFF2-40B4-BE49-F238E27FC236}">
                            <a16:creationId xmlns:a16="http://schemas.microsoft.com/office/drawing/2014/main" xmlns="" id="{46FD2392-9450-41F7-91DE-73FABD241E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84" y="576261"/>
                        <a:ext cx="2184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4" name="Object 54">
            <a:extLst>
              <a:ext uri="{FF2B5EF4-FFF2-40B4-BE49-F238E27FC236}">
                <a16:creationId xmlns:a16="http://schemas.microsoft.com/office/drawing/2014/main" xmlns="" id="{AEE4D70D-D722-475A-894C-524B40C071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36949"/>
              </p:ext>
            </p:extLst>
          </p:nvPr>
        </p:nvGraphicFramePr>
        <p:xfrm>
          <a:off x="6008771" y="1674812"/>
          <a:ext cx="42037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21" imgW="4203360" imgH="1396800" progId="Equation.3">
                  <p:embed/>
                </p:oleObj>
              </mc:Choice>
              <mc:Fallback>
                <p:oleObj name="Equation" r:id="rId21" imgW="4203360" imgH="1396800" progId="Equation.3">
                  <p:embed/>
                  <p:pic>
                    <p:nvPicPr>
                      <p:cNvPr id="10294" name="Object 54">
                        <a:extLst>
                          <a:ext uri="{FF2B5EF4-FFF2-40B4-BE49-F238E27FC236}">
                            <a16:creationId xmlns:a16="http://schemas.microsoft.com/office/drawing/2014/main" xmlns="" id="{AEE4D70D-D722-475A-894C-524B40C071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771" y="1674812"/>
                        <a:ext cx="42037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5" name="Object 55">
            <a:extLst>
              <a:ext uri="{FF2B5EF4-FFF2-40B4-BE49-F238E27FC236}">
                <a16:creationId xmlns:a16="http://schemas.microsoft.com/office/drawing/2014/main" xmlns="" id="{28AA761F-A646-4B15-99A4-4272C9E814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8688"/>
              </p:ext>
            </p:extLst>
          </p:nvPr>
        </p:nvGraphicFramePr>
        <p:xfrm>
          <a:off x="5943685" y="5111750"/>
          <a:ext cx="46815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23" imgW="5092560" imgH="609480" progId="Equation.3">
                  <p:embed/>
                </p:oleObj>
              </mc:Choice>
              <mc:Fallback>
                <p:oleObj name="Equation" r:id="rId23" imgW="5092560" imgH="609480" progId="Equation.3">
                  <p:embed/>
                  <p:pic>
                    <p:nvPicPr>
                      <p:cNvPr id="10295" name="Object 55">
                        <a:extLst>
                          <a:ext uri="{FF2B5EF4-FFF2-40B4-BE49-F238E27FC236}">
                            <a16:creationId xmlns:a16="http://schemas.microsoft.com/office/drawing/2014/main" xmlns="" id="{28AA761F-A646-4B15-99A4-4272C9E814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85" y="5111750"/>
                        <a:ext cx="46815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>
            <a:extLst>
              <a:ext uri="{FF2B5EF4-FFF2-40B4-BE49-F238E27FC236}">
                <a16:creationId xmlns:a16="http://schemas.microsoft.com/office/drawing/2014/main" xmlns="" id="{893BFCD1-4B51-4443-927F-4710CCF09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3886" y="-95833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xmlns="" id="{F4DA1DA6-CD5D-4BAB-AE88-B9C91B38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498" y="20053"/>
            <a:ext cx="42269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>
                <a:solidFill>
                  <a:srgbClr val="000066"/>
                </a:solidFill>
              </a:rPr>
              <a:t>Physical interpretation of the eigenmodes 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xmlns="" id="{2359DF3C-039F-4FB2-A3A1-413423047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211" y="596316"/>
            <a:ext cx="4413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Free vibration is initiated by an initial deflection corresponding to eigenmode 1:</a:t>
            </a:r>
          </a:p>
        </p:txBody>
      </p:sp>
      <p:graphicFrame>
        <p:nvGraphicFramePr>
          <p:cNvPr id="16406" name="Object 22">
            <a:extLst>
              <a:ext uri="{FF2B5EF4-FFF2-40B4-BE49-F238E27FC236}">
                <a16:creationId xmlns:a16="http://schemas.microsoft.com/office/drawing/2014/main" xmlns="" id="{E0B61B1E-AFAF-4317-9BF4-111D8A7016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186200"/>
              </p:ext>
            </p:extLst>
          </p:nvPr>
        </p:nvGraphicFramePr>
        <p:xfrm>
          <a:off x="1560011" y="1388479"/>
          <a:ext cx="38735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3" imgW="3873240" imgH="266400" progId="Equation.3">
                  <p:embed/>
                </p:oleObj>
              </mc:Choice>
              <mc:Fallback>
                <p:oleObj name="Equation" r:id="rId3" imgW="3873240" imgH="266400" progId="Equation.3">
                  <p:embed/>
                  <p:pic>
                    <p:nvPicPr>
                      <p:cNvPr id="16406" name="Object 22">
                        <a:extLst>
                          <a:ext uri="{FF2B5EF4-FFF2-40B4-BE49-F238E27FC236}">
                            <a16:creationId xmlns:a16="http://schemas.microsoft.com/office/drawing/2014/main" xmlns="" id="{E0B61B1E-AFAF-4317-9BF4-111D8A701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011" y="1388479"/>
                        <a:ext cx="38735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Text Box 23">
            <a:extLst>
              <a:ext uri="{FF2B5EF4-FFF2-40B4-BE49-F238E27FC236}">
                <a16:creationId xmlns:a16="http://schemas.microsoft.com/office/drawing/2014/main" xmlns="" id="{0D8572A4-9A88-41B2-B3C7-89009C4FB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212" y="2036178"/>
            <a:ext cx="432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it-IT" sz="1600">
                <a:solidFill>
                  <a:srgbClr val="000066"/>
                </a:solidFill>
              </a:rPr>
              <a:t>With these initial conditions, the response is</a:t>
            </a:r>
          </a:p>
        </p:txBody>
      </p:sp>
      <p:graphicFrame>
        <p:nvGraphicFramePr>
          <p:cNvPr id="16408" name="Object 24">
            <a:extLst>
              <a:ext uri="{FF2B5EF4-FFF2-40B4-BE49-F238E27FC236}">
                <a16:creationId xmlns:a16="http://schemas.microsoft.com/office/drawing/2014/main" xmlns="" id="{970674FE-D3F1-4E3A-87E8-9EF5EB1A9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33848"/>
              </p:ext>
            </p:extLst>
          </p:nvPr>
        </p:nvGraphicFramePr>
        <p:xfrm>
          <a:off x="2458536" y="2541004"/>
          <a:ext cx="22733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5" imgW="2273040" imgH="609480" progId="Equation.3">
                  <p:embed/>
                </p:oleObj>
              </mc:Choice>
              <mc:Fallback>
                <p:oleObj name="Equation" r:id="rId5" imgW="2273040" imgH="609480" progId="Equation.3">
                  <p:embed/>
                  <p:pic>
                    <p:nvPicPr>
                      <p:cNvPr id="16408" name="Object 24">
                        <a:extLst>
                          <a:ext uri="{FF2B5EF4-FFF2-40B4-BE49-F238E27FC236}">
                            <a16:creationId xmlns:a16="http://schemas.microsoft.com/office/drawing/2014/main" xmlns="" id="{970674FE-D3F1-4E3A-87E8-9EF5EB1A9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8536" y="2541004"/>
                        <a:ext cx="22733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Text Box 25">
            <a:extLst>
              <a:ext uri="{FF2B5EF4-FFF2-40B4-BE49-F238E27FC236}">
                <a16:creationId xmlns:a16="http://schemas.microsoft.com/office/drawing/2014/main" xmlns="" id="{692365A6-C001-4806-828F-5DA0F85D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112" y="3476041"/>
            <a:ext cx="4249737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Tx/>
              <a:buChar char="•"/>
            </a:pPr>
            <a:r>
              <a:rPr lang="en-US" altLang="it-IT" sz="1600">
                <a:solidFill>
                  <a:srgbClr val="000066"/>
                </a:solidFill>
              </a:rPr>
              <a:t>  The motion of both masses is harmonic with   </a:t>
            </a:r>
            <a:r>
              <a:rPr lang="en-US" altLang="it-IT" sz="1600" i="1">
                <a:solidFill>
                  <a:srgbClr val="000066"/>
                </a:solidFill>
                <a:sym typeface="Symbol" panose="05050102010706020507" pitchFamily="18" charset="2"/>
              </a:rPr>
              <a:t></a:t>
            </a:r>
            <a:r>
              <a:rPr lang="en-US" altLang="it-IT" sz="1600" baseline="-25000">
                <a:solidFill>
                  <a:srgbClr val="000066"/>
                </a:solidFill>
                <a:sym typeface="Symbol" panose="05050102010706020507" pitchFamily="18" charset="2"/>
              </a:rPr>
              <a:t>1</a:t>
            </a: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for circular frequency.</a:t>
            </a:r>
          </a:p>
          <a:p>
            <a:pPr algn="just">
              <a:lnSpc>
                <a:spcPct val="110000"/>
              </a:lnSpc>
            </a:pPr>
            <a:endParaRPr lang="en-US" altLang="it-IT" sz="1000">
              <a:solidFill>
                <a:srgbClr val="0000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en-US" altLang="it-IT" sz="1600">
                <a:solidFill>
                  <a:srgbClr val="000066"/>
                </a:solidFill>
                <a:sym typeface="Symbol" panose="05050102010706020507" pitchFamily="18" charset="2"/>
              </a:rPr>
              <a:t>  The deflected shape is constant in time and corresponds to eigenmode 1.</a:t>
            </a:r>
          </a:p>
        </p:txBody>
      </p:sp>
      <p:sp>
        <p:nvSpPr>
          <p:cNvPr id="16410" name="Rectangle 26">
            <a:extLst>
              <a:ext uri="{FF2B5EF4-FFF2-40B4-BE49-F238E27FC236}">
                <a16:creationId xmlns:a16="http://schemas.microsoft.com/office/drawing/2014/main" xmlns="" id="{DD11EE2A-2665-49F5-A54C-DE471FFCF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674" y="3436354"/>
            <a:ext cx="4392613" cy="1408113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411" name="Line 27">
            <a:extLst>
              <a:ext uri="{FF2B5EF4-FFF2-40B4-BE49-F238E27FC236}">
                <a16:creationId xmlns:a16="http://schemas.microsoft.com/office/drawing/2014/main" xmlns="" id="{35A3DAA1-DCB5-416E-A572-CFA17DCF5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3886" y="-95833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xmlns="" id="{0D076EF8-7C93-4880-B87B-FA6CC0C30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274" y="20053"/>
            <a:ext cx="33878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000066"/>
                </a:solidFill>
              </a:rPr>
              <a:t>EXAMPLE 2 – SHEAR TYPE FRAME</a:t>
            </a:r>
          </a:p>
        </p:txBody>
      </p:sp>
      <p:grpSp>
        <p:nvGrpSpPr>
          <p:cNvPr id="16413" name="Group 29">
            <a:extLst>
              <a:ext uri="{FF2B5EF4-FFF2-40B4-BE49-F238E27FC236}">
                <a16:creationId xmlns:a16="http://schemas.microsoft.com/office/drawing/2014/main" xmlns="" id="{2F24AFDA-21EB-4781-AD01-0AC3666810D0}"/>
              </a:ext>
            </a:extLst>
          </p:cNvPr>
          <p:cNvGrpSpPr>
            <a:grpSpLocks/>
          </p:cNvGrpSpPr>
          <p:nvPr/>
        </p:nvGrpSpPr>
        <p:grpSpPr bwMode="auto">
          <a:xfrm>
            <a:off x="5966911" y="812216"/>
            <a:ext cx="1771650" cy="2914650"/>
            <a:chOff x="3347" y="890"/>
            <a:chExt cx="1116" cy="1836"/>
          </a:xfrm>
        </p:grpSpPr>
        <p:sp>
          <p:nvSpPr>
            <p:cNvPr id="16414" name="Rectangle 30">
              <a:extLst>
                <a:ext uri="{FF2B5EF4-FFF2-40B4-BE49-F238E27FC236}">
                  <a16:creationId xmlns:a16="http://schemas.microsoft.com/office/drawing/2014/main" xmlns="" id="{546B7692-15E7-4757-BE55-CAD276E2A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2270"/>
              <a:ext cx="598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5" name="Rectangle 31">
              <a:extLst>
                <a:ext uri="{FF2B5EF4-FFF2-40B4-BE49-F238E27FC236}">
                  <a16:creationId xmlns:a16="http://schemas.microsoft.com/office/drawing/2014/main" xmlns="" id="{1A70D9CF-5420-42E4-A90F-F8647C3B7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1549"/>
              <a:ext cx="598" cy="2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6" name="Line 32">
              <a:extLst>
                <a:ext uri="{FF2B5EF4-FFF2-40B4-BE49-F238E27FC236}">
                  <a16:creationId xmlns:a16="http://schemas.microsoft.com/office/drawing/2014/main" xmlns="" id="{8C3E3EED-7658-4E2A-A63E-051522700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7" y="2630"/>
              <a:ext cx="25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7" name="Line 33">
              <a:extLst>
                <a:ext uri="{FF2B5EF4-FFF2-40B4-BE49-F238E27FC236}">
                  <a16:creationId xmlns:a16="http://schemas.microsoft.com/office/drawing/2014/main" xmlns="" id="{7483CFDB-67E7-43D3-A9B9-6FD7DB6EAB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6" y="2630"/>
              <a:ext cx="43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8" name="Line 34">
              <a:extLst>
                <a:ext uri="{FF2B5EF4-FFF2-40B4-BE49-F238E27FC236}">
                  <a16:creationId xmlns:a16="http://schemas.microsoft.com/office/drawing/2014/main" xmlns="" id="{C050A2E1-7B6D-48AC-8C1D-3474DDB7B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3" y="2630"/>
              <a:ext cx="43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9" name="Line 35">
              <a:extLst>
                <a:ext uri="{FF2B5EF4-FFF2-40B4-BE49-F238E27FC236}">
                  <a16:creationId xmlns:a16="http://schemas.microsoft.com/office/drawing/2014/main" xmlns="" id="{37520941-6CCA-45FB-8ABA-C53596A26F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0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0" name="Line 36">
              <a:extLst>
                <a:ext uri="{FF2B5EF4-FFF2-40B4-BE49-F238E27FC236}">
                  <a16:creationId xmlns:a16="http://schemas.microsoft.com/office/drawing/2014/main" xmlns="" id="{812BBD2A-D39E-4314-9652-4D2F45A2D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7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1" name="Line 37">
              <a:extLst>
                <a:ext uri="{FF2B5EF4-FFF2-40B4-BE49-F238E27FC236}">
                  <a16:creationId xmlns:a16="http://schemas.microsoft.com/office/drawing/2014/main" xmlns="" id="{CEA79788-D448-4206-A742-60D6BE2CF4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4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2" name="Line 38">
              <a:extLst>
                <a:ext uri="{FF2B5EF4-FFF2-40B4-BE49-F238E27FC236}">
                  <a16:creationId xmlns:a16="http://schemas.microsoft.com/office/drawing/2014/main" xmlns="" id="{C997A2F7-C1A1-4A2A-9E5D-A76189FCE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1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3" name="Line 39">
              <a:extLst>
                <a:ext uri="{FF2B5EF4-FFF2-40B4-BE49-F238E27FC236}">
                  <a16:creationId xmlns:a16="http://schemas.microsoft.com/office/drawing/2014/main" xmlns="" id="{3FE0E0DB-BEE1-4A70-B9A5-7E1512F805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7" y="2630"/>
              <a:ext cx="43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4" name="Line 40">
              <a:extLst>
                <a:ext uri="{FF2B5EF4-FFF2-40B4-BE49-F238E27FC236}">
                  <a16:creationId xmlns:a16="http://schemas.microsoft.com/office/drawing/2014/main" xmlns="" id="{19F57FD3-C6EA-48E4-BBB9-AB394B808D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4" y="2647"/>
              <a:ext cx="25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5" name="Line 41">
              <a:extLst>
                <a:ext uri="{FF2B5EF4-FFF2-40B4-BE49-F238E27FC236}">
                  <a16:creationId xmlns:a16="http://schemas.microsoft.com/office/drawing/2014/main" xmlns="" id="{F91C9AAD-9ED4-464D-A7B9-64C751172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6" y="2630"/>
              <a:ext cx="17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6" name="Line 42">
              <a:extLst>
                <a:ext uri="{FF2B5EF4-FFF2-40B4-BE49-F238E27FC236}">
                  <a16:creationId xmlns:a16="http://schemas.microsoft.com/office/drawing/2014/main" xmlns="" id="{E61F2222-960E-41A6-A31A-D33389701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7" y="2630"/>
              <a:ext cx="43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7" name="Line 43">
              <a:extLst>
                <a:ext uri="{FF2B5EF4-FFF2-40B4-BE49-F238E27FC236}">
                  <a16:creationId xmlns:a16="http://schemas.microsoft.com/office/drawing/2014/main" xmlns="" id="{52B86B19-FF7D-4263-98BB-E067AD5FB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4" y="2630"/>
              <a:ext cx="43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8" name="Line 44">
              <a:extLst>
                <a:ext uri="{FF2B5EF4-FFF2-40B4-BE49-F238E27FC236}">
                  <a16:creationId xmlns:a16="http://schemas.microsoft.com/office/drawing/2014/main" xmlns="" id="{0269938E-F26C-4D98-8DEC-B27AB6391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1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29" name="Line 45">
              <a:extLst>
                <a:ext uri="{FF2B5EF4-FFF2-40B4-BE49-F238E27FC236}">
                  <a16:creationId xmlns:a16="http://schemas.microsoft.com/office/drawing/2014/main" xmlns="" id="{93A1A2DA-018D-43C5-86B7-0E66766BBB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8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0" name="Line 46">
              <a:extLst>
                <a:ext uri="{FF2B5EF4-FFF2-40B4-BE49-F238E27FC236}">
                  <a16:creationId xmlns:a16="http://schemas.microsoft.com/office/drawing/2014/main" xmlns="" id="{A3D72D8F-0A9D-43BD-B508-4003AADD93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5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1" name="Line 47">
              <a:extLst>
                <a:ext uri="{FF2B5EF4-FFF2-40B4-BE49-F238E27FC236}">
                  <a16:creationId xmlns:a16="http://schemas.microsoft.com/office/drawing/2014/main" xmlns="" id="{4773CD18-BFF9-479B-9DCB-7763EF30FE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2" y="2630"/>
              <a:ext cx="4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2" name="Line 48">
              <a:extLst>
                <a:ext uri="{FF2B5EF4-FFF2-40B4-BE49-F238E27FC236}">
                  <a16:creationId xmlns:a16="http://schemas.microsoft.com/office/drawing/2014/main" xmlns="" id="{C6BE2284-EF91-4EBF-9481-07F7E7842D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8" y="2630"/>
              <a:ext cx="43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3" name="Line 49">
              <a:extLst>
                <a:ext uri="{FF2B5EF4-FFF2-40B4-BE49-F238E27FC236}">
                  <a16:creationId xmlns:a16="http://schemas.microsoft.com/office/drawing/2014/main" xmlns="" id="{3816CE10-BB69-416A-A42F-C627D6FBC4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5" y="2640"/>
              <a:ext cx="32" cy="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4" name="Line 50">
              <a:extLst>
                <a:ext uri="{FF2B5EF4-FFF2-40B4-BE49-F238E27FC236}">
                  <a16:creationId xmlns:a16="http://schemas.microsoft.com/office/drawing/2014/main" xmlns="" id="{2CB968B4-C9A4-4B06-AA3A-7134A43A3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2" y="2667"/>
              <a:ext cx="5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5" name="Line 51">
              <a:extLst>
                <a:ext uri="{FF2B5EF4-FFF2-40B4-BE49-F238E27FC236}">
                  <a16:creationId xmlns:a16="http://schemas.microsoft.com/office/drawing/2014/main" xmlns="" id="{DAB53BFE-7B25-4C2D-BFD1-93B75997C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4" y="2630"/>
              <a:ext cx="2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6" name="Line 52">
              <a:extLst>
                <a:ext uri="{FF2B5EF4-FFF2-40B4-BE49-F238E27FC236}">
                  <a16:creationId xmlns:a16="http://schemas.microsoft.com/office/drawing/2014/main" xmlns="" id="{08929D3A-2BE2-457F-BBC3-5B63F5CC0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6" y="2630"/>
              <a:ext cx="2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7" name="Rectangle 53">
              <a:extLst>
                <a:ext uri="{FF2B5EF4-FFF2-40B4-BE49-F238E27FC236}">
                  <a16:creationId xmlns:a16="http://schemas.microsoft.com/office/drawing/2014/main" xmlns="" id="{515CC8E5-181D-48BD-A57B-24BEC6FB5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892"/>
              <a:ext cx="598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8" name="Freeform 54">
              <a:extLst>
                <a:ext uri="{FF2B5EF4-FFF2-40B4-BE49-F238E27FC236}">
                  <a16:creationId xmlns:a16="http://schemas.microsoft.com/office/drawing/2014/main" xmlns="" id="{97E26720-435D-4C22-964B-D0ACA66CC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2"/>
              <a:ext cx="598" cy="12"/>
            </a:xfrm>
            <a:custGeom>
              <a:avLst/>
              <a:gdLst>
                <a:gd name="T0" fmla="*/ 5983 w 5983"/>
                <a:gd name="T1" fmla="*/ 0 h 120"/>
                <a:gd name="T2" fmla="*/ 0 w 5983"/>
                <a:gd name="T3" fmla="*/ 0 h 120"/>
                <a:gd name="T4" fmla="*/ 5983 w 5983"/>
                <a:gd name="T5" fmla="*/ 120 h 120"/>
                <a:gd name="T6" fmla="*/ 5983 w 5983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5983" y="0"/>
                  </a:moveTo>
                  <a:lnTo>
                    <a:pt x="0" y="0"/>
                  </a:lnTo>
                  <a:lnTo>
                    <a:pt x="5983" y="120"/>
                  </a:lnTo>
                  <a:lnTo>
                    <a:pt x="59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39" name="Freeform 55">
              <a:extLst>
                <a:ext uri="{FF2B5EF4-FFF2-40B4-BE49-F238E27FC236}">
                  <a16:creationId xmlns:a16="http://schemas.microsoft.com/office/drawing/2014/main" xmlns="" id="{C4C0268C-9647-4F31-9692-2DB9AE042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0"/>
              <a:ext cx="598" cy="4"/>
            </a:xfrm>
            <a:custGeom>
              <a:avLst/>
              <a:gdLst>
                <a:gd name="T0" fmla="*/ 5983 w 5983"/>
                <a:gd name="T1" fmla="*/ 38 h 38"/>
                <a:gd name="T2" fmla="*/ 5983 w 5983"/>
                <a:gd name="T3" fmla="*/ 19 h 38"/>
                <a:gd name="T4" fmla="*/ 5983 w 5983"/>
                <a:gd name="T5" fmla="*/ 0 h 38"/>
                <a:gd name="T6" fmla="*/ 0 w 5983"/>
                <a:gd name="T7" fmla="*/ 0 h 38"/>
                <a:gd name="T8" fmla="*/ 0 w 5983"/>
                <a:gd name="T9" fmla="*/ 19 h 38"/>
                <a:gd name="T10" fmla="*/ 0 w 5983"/>
                <a:gd name="T11" fmla="*/ 38 h 38"/>
                <a:gd name="T12" fmla="*/ 5983 w 5983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38">
                  <a:moveTo>
                    <a:pt x="5983" y="38"/>
                  </a:moveTo>
                  <a:lnTo>
                    <a:pt x="5983" y="19"/>
                  </a:lnTo>
                  <a:lnTo>
                    <a:pt x="598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5983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0" name="Freeform 56">
              <a:extLst>
                <a:ext uri="{FF2B5EF4-FFF2-40B4-BE49-F238E27FC236}">
                  <a16:creationId xmlns:a16="http://schemas.microsoft.com/office/drawing/2014/main" xmlns="" id="{40057F92-67BE-4903-98BE-C5F051DC5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0"/>
              <a:ext cx="598" cy="4"/>
            </a:xfrm>
            <a:custGeom>
              <a:avLst/>
              <a:gdLst>
                <a:gd name="T0" fmla="*/ 5983 w 5983"/>
                <a:gd name="T1" fmla="*/ 38 h 38"/>
                <a:gd name="T2" fmla="*/ 5983 w 5983"/>
                <a:gd name="T3" fmla="*/ 19 h 38"/>
                <a:gd name="T4" fmla="*/ 5983 w 5983"/>
                <a:gd name="T5" fmla="*/ 0 h 38"/>
                <a:gd name="T6" fmla="*/ 0 w 5983"/>
                <a:gd name="T7" fmla="*/ 0 h 38"/>
                <a:gd name="T8" fmla="*/ 0 w 5983"/>
                <a:gd name="T9" fmla="*/ 19 h 38"/>
                <a:gd name="T10" fmla="*/ 0 w 5983"/>
                <a:gd name="T11" fmla="*/ 38 h 38"/>
                <a:gd name="T12" fmla="*/ 5983 w 5983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38">
                  <a:moveTo>
                    <a:pt x="5983" y="38"/>
                  </a:moveTo>
                  <a:lnTo>
                    <a:pt x="5983" y="19"/>
                  </a:lnTo>
                  <a:lnTo>
                    <a:pt x="598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5983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1" name="Line 57">
              <a:extLst>
                <a:ext uri="{FF2B5EF4-FFF2-40B4-BE49-F238E27FC236}">
                  <a16:creationId xmlns:a16="http://schemas.microsoft.com/office/drawing/2014/main" xmlns="" id="{DA6E9A95-3648-4AE6-B543-99E74B88E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3" y="890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2" name="Freeform 58">
              <a:extLst>
                <a:ext uri="{FF2B5EF4-FFF2-40B4-BE49-F238E27FC236}">
                  <a16:creationId xmlns:a16="http://schemas.microsoft.com/office/drawing/2014/main" xmlns="" id="{9BE7566D-E78C-4CD6-96B3-E1B3B77C2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0"/>
              <a:ext cx="598" cy="15"/>
            </a:xfrm>
            <a:custGeom>
              <a:avLst/>
              <a:gdLst>
                <a:gd name="T0" fmla="*/ 0 w 5983"/>
                <a:gd name="T1" fmla="*/ 0 h 158"/>
                <a:gd name="T2" fmla="*/ 0 w 5983"/>
                <a:gd name="T3" fmla="*/ 19 h 158"/>
                <a:gd name="T4" fmla="*/ 0 w 5983"/>
                <a:gd name="T5" fmla="*/ 38 h 158"/>
                <a:gd name="T6" fmla="*/ 5983 w 5983"/>
                <a:gd name="T7" fmla="*/ 158 h 158"/>
                <a:gd name="T8" fmla="*/ 5983 w 5983"/>
                <a:gd name="T9" fmla="*/ 139 h 158"/>
                <a:gd name="T10" fmla="*/ 5983 w 5983"/>
                <a:gd name="T11" fmla="*/ 120 h 158"/>
                <a:gd name="T12" fmla="*/ 0 w 5983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158">
                  <a:moveTo>
                    <a:pt x="0" y="0"/>
                  </a:moveTo>
                  <a:lnTo>
                    <a:pt x="0" y="19"/>
                  </a:lnTo>
                  <a:lnTo>
                    <a:pt x="0" y="38"/>
                  </a:lnTo>
                  <a:lnTo>
                    <a:pt x="5983" y="158"/>
                  </a:lnTo>
                  <a:lnTo>
                    <a:pt x="5983" y="139"/>
                  </a:lnTo>
                  <a:lnTo>
                    <a:pt x="5983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3" name="Freeform 59">
              <a:extLst>
                <a:ext uri="{FF2B5EF4-FFF2-40B4-BE49-F238E27FC236}">
                  <a16:creationId xmlns:a16="http://schemas.microsoft.com/office/drawing/2014/main" xmlns="" id="{813E9B11-C9AC-43D3-9800-04D4D4E9A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0"/>
              <a:ext cx="598" cy="15"/>
            </a:xfrm>
            <a:custGeom>
              <a:avLst/>
              <a:gdLst>
                <a:gd name="T0" fmla="*/ 0 w 5983"/>
                <a:gd name="T1" fmla="*/ 0 h 158"/>
                <a:gd name="T2" fmla="*/ 0 w 5983"/>
                <a:gd name="T3" fmla="*/ 19 h 158"/>
                <a:gd name="T4" fmla="*/ 0 w 5983"/>
                <a:gd name="T5" fmla="*/ 38 h 158"/>
                <a:gd name="T6" fmla="*/ 5983 w 5983"/>
                <a:gd name="T7" fmla="*/ 158 h 158"/>
                <a:gd name="T8" fmla="*/ 5983 w 5983"/>
                <a:gd name="T9" fmla="*/ 139 h 158"/>
                <a:gd name="T10" fmla="*/ 5983 w 5983"/>
                <a:gd name="T11" fmla="*/ 120 h 158"/>
                <a:gd name="T12" fmla="*/ 0 w 5983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158">
                  <a:moveTo>
                    <a:pt x="0" y="0"/>
                  </a:moveTo>
                  <a:lnTo>
                    <a:pt x="0" y="19"/>
                  </a:lnTo>
                  <a:lnTo>
                    <a:pt x="0" y="38"/>
                  </a:lnTo>
                  <a:lnTo>
                    <a:pt x="5983" y="158"/>
                  </a:lnTo>
                  <a:lnTo>
                    <a:pt x="5983" y="139"/>
                  </a:lnTo>
                  <a:lnTo>
                    <a:pt x="5983" y="12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4" name="Freeform 60">
              <a:extLst>
                <a:ext uri="{FF2B5EF4-FFF2-40B4-BE49-F238E27FC236}">
                  <a16:creationId xmlns:a16="http://schemas.microsoft.com/office/drawing/2014/main" xmlns="" id="{47F0D3F6-52ED-43CA-94B2-AD01B8F45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" y="904"/>
              <a:ext cx="2" cy="1"/>
            </a:xfrm>
            <a:custGeom>
              <a:avLst/>
              <a:gdLst>
                <a:gd name="T0" fmla="*/ 0 w 19"/>
                <a:gd name="T1" fmla="*/ 19 h 19"/>
                <a:gd name="T2" fmla="*/ 19 w 19"/>
                <a:gd name="T3" fmla="*/ 19 h 19"/>
                <a:gd name="T4" fmla="*/ 19 w 1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0" y="19"/>
                  </a:moveTo>
                  <a:lnTo>
                    <a:pt x="19" y="19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5" name="Freeform 61">
              <a:extLst>
                <a:ext uri="{FF2B5EF4-FFF2-40B4-BE49-F238E27FC236}">
                  <a16:creationId xmlns:a16="http://schemas.microsoft.com/office/drawing/2014/main" xmlns="" id="{73419291-E9FD-4838-8EE7-E3AE94FF0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" y="892"/>
              <a:ext cx="4" cy="12"/>
            </a:xfrm>
            <a:custGeom>
              <a:avLst/>
              <a:gdLst>
                <a:gd name="T0" fmla="*/ 0 w 38"/>
                <a:gd name="T1" fmla="*/ 120 h 120"/>
                <a:gd name="T2" fmla="*/ 19 w 38"/>
                <a:gd name="T3" fmla="*/ 120 h 120"/>
                <a:gd name="T4" fmla="*/ 38 w 38"/>
                <a:gd name="T5" fmla="*/ 120 h 120"/>
                <a:gd name="T6" fmla="*/ 38 w 38"/>
                <a:gd name="T7" fmla="*/ 0 h 120"/>
                <a:gd name="T8" fmla="*/ 19 w 38"/>
                <a:gd name="T9" fmla="*/ 0 h 120"/>
                <a:gd name="T10" fmla="*/ 0 w 38"/>
                <a:gd name="T11" fmla="*/ 0 h 120"/>
                <a:gd name="T12" fmla="*/ 0 w 38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20">
                  <a:moveTo>
                    <a:pt x="0" y="120"/>
                  </a:moveTo>
                  <a:lnTo>
                    <a:pt x="19" y="120"/>
                  </a:lnTo>
                  <a:lnTo>
                    <a:pt x="38" y="12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6" name="Freeform 62">
              <a:extLst>
                <a:ext uri="{FF2B5EF4-FFF2-40B4-BE49-F238E27FC236}">
                  <a16:creationId xmlns:a16="http://schemas.microsoft.com/office/drawing/2014/main" xmlns="" id="{869EEC71-C854-4C18-A29A-06798F81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9" y="892"/>
              <a:ext cx="4" cy="12"/>
            </a:xfrm>
            <a:custGeom>
              <a:avLst/>
              <a:gdLst>
                <a:gd name="T0" fmla="*/ 0 w 38"/>
                <a:gd name="T1" fmla="*/ 120 h 120"/>
                <a:gd name="T2" fmla="*/ 19 w 38"/>
                <a:gd name="T3" fmla="*/ 120 h 120"/>
                <a:gd name="T4" fmla="*/ 38 w 38"/>
                <a:gd name="T5" fmla="*/ 120 h 120"/>
                <a:gd name="T6" fmla="*/ 38 w 38"/>
                <a:gd name="T7" fmla="*/ 0 h 120"/>
                <a:gd name="T8" fmla="*/ 19 w 38"/>
                <a:gd name="T9" fmla="*/ 0 h 120"/>
                <a:gd name="T10" fmla="*/ 0 w 38"/>
                <a:gd name="T11" fmla="*/ 0 h 120"/>
                <a:gd name="T12" fmla="*/ 0 w 38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20">
                  <a:moveTo>
                    <a:pt x="0" y="120"/>
                  </a:moveTo>
                  <a:lnTo>
                    <a:pt x="19" y="120"/>
                  </a:lnTo>
                  <a:lnTo>
                    <a:pt x="38" y="12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7" name="Freeform 63">
              <a:extLst>
                <a:ext uri="{FF2B5EF4-FFF2-40B4-BE49-F238E27FC236}">
                  <a16:creationId xmlns:a16="http://schemas.microsoft.com/office/drawing/2014/main" xmlns="" id="{F180D24E-627A-45AB-88B9-3236E8C30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1" y="890"/>
              <a:ext cx="2" cy="2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0 w 1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8" name="Freeform 64">
              <a:extLst>
                <a:ext uri="{FF2B5EF4-FFF2-40B4-BE49-F238E27FC236}">
                  <a16:creationId xmlns:a16="http://schemas.microsoft.com/office/drawing/2014/main" xmlns="" id="{BA57427D-27B0-4C90-B593-D804E048F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2"/>
              <a:ext cx="598" cy="24"/>
            </a:xfrm>
            <a:custGeom>
              <a:avLst/>
              <a:gdLst>
                <a:gd name="T0" fmla="*/ 0 w 5983"/>
                <a:gd name="T1" fmla="*/ 240 h 240"/>
                <a:gd name="T2" fmla="*/ 5983 w 5983"/>
                <a:gd name="T3" fmla="*/ 120 h 240"/>
                <a:gd name="T4" fmla="*/ 0 w 5983"/>
                <a:gd name="T5" fmla="*/ 0 h 240"/>
                <a:gd name="T6" fmla="*/ 0 w 5983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240">
                  <a:moveTo>
                    <a:pt x="0" y="240"/>
                  </a:moveTo>
                  <a:lnTo>
                    <a:pt x="5983" y="120"/>
                  </a:lnTo>
                  <a:lnTo>
                    <a:pt x="0" y="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49" name="Freeform 65">
              <a:extLst>
                <a:ext uri="{FF2B5EF4-FFF2-40B4-BE49-F238E27FC236}">
                  <a16:creationId xmlns:a16="http://schemas.microsoft.com/office/drawing/2014/main" xmlns="" id="{A879D9B5-FD49-4170-B6E7-04AF6413A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902"/>
              <a:ext cx="598" cy="15"/>
            </a:xfrm>
            <a:custGeom>
              <a:avLst/>
              <a:gdLst>
                <a:gd name="T0" fmla="*/ 0 w 5983"/>
                <a:gd name="T1" fmla="*/ 120 h 157"/>
                <a:gd name="T2" fmla="*/ 0 w 5983"/>
                <a:gd name="T3" fmla="*/ 139 h 157"/>
                <a:gd name="T4" fmla="*/ 0 w 5983"/>
                <a:gd name="T5" fmla="*/ 157 h 157"/>
                <a:gd name="T6" fmla="*/ 5983 w 5983"/>
                <a:gd name="T7" fmla="*/ 38 h 157"/>
                <a:gd name="T8" fmla="*/ 5983 w 5983"/>
                <a:gd name="T9" fmla="*/ 19 h 157"/>
                <a:gd name="T10" fmla="*/ 5983 w 5983"/>
                <a:gd name="T11" fmla="*/ 0 h 157"/>
                <a:gd name="T12" fmla="*/ 0 w 5983"/>
                <a:gd name="T13" fmla="*/ 12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157">
                  <a:moveTo>
                    <a:pt x="0" y="120"/>
                  </a:moveTo>
                  <a:lnTo>
                    <a:pt x="0" y="139"/>
                  </a:lnTo>
                  <a:lnTo>
                    <a:pt x="0" y="157"/>
                  </a:lnTo>
                  <a:lnTo>
                    <a:pt x="5983" y="38"/>
                  </a:lnTo>
                  <a:lnTo>
                    <a:pt x="5983" y="19"/>
                  </a:lnTo>
                  <a:lnTo>
                    <a:pt x="5983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0" name="Freeform 66">
              <a:extLst>
                <a:ext uri="{FF2B5EF4-FFF2-40B4-BE49-F238E27FC236}">
                  <a16:creationId xmlns:a16="http://schemas.microsoft.com/office/drawing/2014/main" xmlns="" id="{311D03E7-BDFB-4A1B-A8D5-AFF26D1C4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902"/>
              <a:ext cx="598" cy="15"/>
            </a:xfrm>
            <a:custGeom>
              <a:avLst/>
              <a:gdLst>
                <a:gd name="T0" fmla="*/ 0 w 5983"/>
                <a:gd name="T1" fmla="*/ 120 h 157"/>
                <a:gd name="T2" fmla="*/ 0 w 5983"/>
                <a:gd name="T3" fmla="*/ 139 h 157"/>
                <a:gd name="T4" fmla="*/ 0 w 5983"/>
                <a:gd name="T5" fmla="*/ 157 h 157"/>
                <a:gd name="T6" fmla="*/ 5983 w 5983"/>
                <a:gd name="T7" fmla="*/ 38 h 157"/>
                <a:gd name="T8" fmla="*/ 5983 w 5983"/>
                <a:gd name="T9" fmla="*/ 19 h 157"/>
                <a:gd name="T10" fmla="*/ 5983 w 5983"/>
                <a:gd name="T11" fmla="*/ 0 h 157"/>
                <a:gd name="T12" fmla="*/ 0 w 5983"/>
                <a:gd name="T13" fmla="*/ 12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157">
                  <a:moveTo>
                    <a:pt x="0" y="120"/>
                  </a:moveTo>
                  <a:lnTo>
                    <a:pt x="0" y="139"/>
                  </a:lnTo>
                  <a:lnTo>
                    <a:pt x="0" y="157"/>
                  </a:lnTo>
                  <a:lnTo>
                    <a:pt x="5983" y="38"/>
                  </a:lnTo>
                  <a:lnTo>
                    <a:pt x="5983" y="19"/>
                  </a:lnTo>
                  <a:lnTo>
                    <a:pt x="5983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1" name="Line 67">
              <a:extLst>
                <a:ext uri="{FF2B5EF4-FFF2-40B4-BE49-F238E27FC236}">
                  <a16:creationId xmlns:a16="http://schemas.microsoft.com/office/drawing/2014/main" xmlns="" id="{89497E7F-2C49-4DE9-91EC-2B4A2AC65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1" y="90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2" name="Freeform 68">
              <a:extLst>
                <a:ext uri="{FF2B5EF4-FFF2-40B4-BE49-F238E27FC236}">
                  <a16:creationId xmlns:a16="http://schemas.microsoft.com/office/drawing/2014/main" xmlns="" id="{40FBC0C8-5D54-4F04-943A-07E2BD3AB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0"/>
              <a:ext cx="598" cy="15"/>
            </a:xfrm>
            <a:custGeom>
              <a:avLst/>
              <a:gdLst>
                <a:gd name="T0" fmla="*/ 5983 w 5983"/>
                <a:gd name="T1" fmla="*/ 158 h 158"/>
                <a:gd name="T2" fmla="*/ 5983 w 5983"/>
                <a:gd name="T3" fmla="*/ 139 h 158"/>
                <a:gd name="T4" fmla="*/ 5983 w 5983"/>
                <a:gd name="T5" fmla="*/ 120 h 158"/>
                <a:gd name="T6" fmla="*/ 0 w 5983"/>
                <a:gd name="T7" fmla="*/ 0 h 158"/>
                <a:gd name="T8" fmla="*/ 0 w 5983"/>
                <a:gd name="T9" fmla="*/ 19 h 158"/>
                <a:gd name="T10" fmla="*/ 0 w 5983"/>
                <a:gd name="T11" fmla="*/ 38 h 158"/>
                <a:gd name="T12" fmla="*/ 5983 w 5983"/>
                <a:gd name="T1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158">
                  <a:moveTo>
                    <a:pt x="5983" y="158"/>
                  </a:moveTo>
                  <a:lnTo>
                    <a:pt x="5983" y="139"/>
                  </a:lnTo>
                  <a:lnTo>
                    <a:pt x="5983" y="12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5983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3" name="Freeform 69">
              <a:extLst>
                <a:ext uri="{FF2B5EF4-FFF2-40B4-BE49-F238E27FC236}">
                  <a16:creationId xmlns:a16="http://schemas.microsoft.com/office/drawing/2014/main" xmlns="" id="{D3816049-36C5-4C72-BBE9-E10E5FBF1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890"/>
              <a:ext cx="598" cy="15"/>
            </a:xfrm>
            <a:custGeom>
              <a:avLst/>
              <a:gdLst>
                <a:gd name="T0" fmla="*/ 5983 w 5983"/>
                <a:gd name="T1" fmla="*/ 158 h 158"/>
                <a:gd name="T2" fmla="*/ 5983 w 5983"/>
                <a:gd name="T3" fmla="*/ 139 h 158"/>
                <a:gd name="T4" fmla="*/ 5983 w 5983"/>
                <a:gd name="T5" fmla="*/ 120 h 158"/>
                <a:gd name="T6" fmla="*/ 0 w 5983"/>
                <a:gd name="T7" fmla="*/ 0 h 158"/>
                <a:gd name="T8" fmla="*/ 0 w 5983"/>
                <a:gd name="T9" fmla="*/ 19 h 158"/>
                <a:gd name="T10" fmla="*/ 0 w 5983"/>
                <a:gd name="T11" fmla="*/ 38 h 158"/>
                <a:gd name="T12" fmla="*/ 5983 w 5983"/>
                <a:gd name="T1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3" h="158">
                  <a:moveTo>
                    <a:pt x="5983" y="158"/>
                  </a:moveTo>
                  <a:lnTo>
                    <a:pt x="5983" y="139"/>
                  </a:lnTo>
                  <a:lnTo>
                    <a:pt x="5983" y="12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5983" y="1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4" name="Freeform 70">
              <a:extLst>
                <a:ext uri="{FF2B5EF4-FFF2-40B4-BE49-F238E27FC236}">
                  <a16:creationId xmlns:a16="http://schemas.microsoft.com/office/drawing/2014/main" xmlns="" id="{9AE271A2-9ADD-4130-82C9-70171ABBC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" y="890"/>
              <a:ext cx="2" cy="2"/>
            </a:xfrm>
            <a:custGeom>
              <a:avLst/>
              <a:gdLst>
                <a:gd name="T0" fmla="*/ 19 w 19"/>
                <a:gd name="T1" fmla="*/ 0 h 19"/>
                <a:gd name="T2" fmla="*/ 0 w 19"/>
                <a:gd name="T3" fmla="*/ 0 h 19"/>
                <a:gd name="T4" fmla="*/ 0 w 19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19" y="0"/>
                  </a:moveTo>
                  <a:lnTo>
                    <a:pt x="0" y="0"/>
                  </a:lnTo>
                  <a:lnTo>
                    <a:pt x="0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5" name="Freeform 71">
              <a:extLst>
                <a:ext uri="{FF2B5EF4-FFF2-40B4-BE49-F238E27FC236}">
                  <a16:creationId xmlns:a16="http://schemas.microsoft.com/office/drawing/2014/main" xmlns="" id="{33147E70-E6FA-4F81-8398-449F9C58E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" y="892"/>
              <a:ext cx="4" cy="24"/>
            </a:xfrm>
            <a:custGeom>
              <a:avLst/>
              <a:gdLst>
                <a:gd name="T0" fmla="*/ 38 w 38"/>
                <a:gd name="T1" fmla="*/ 0 h 240"/>
                <a:gd name="T2" fmla="*/ 19 w 38"/>
                <a:gd name="T3" fmla="*/ 0 h 240"/>
                <a:gd name="T4" fmla="*/ 0 w 38"/>
                <a:gd name="T5" fmla="*/ 0 h 240"/>
                <a:gd name="T6" fmla="*/ 0 w 38"/>
                <a:gd name="T7" fmla="*/ 240 h 240"/>
                <a:gd name="T8" fmla="*/ 19 w 38"/>
                <a:gd name="T9" fmla="*/ 240 h 240"/>
                <a:gd name="T10" fmla="*/ 38 w 38"/>
                <a:gd name="T11" fmla="*/ 240 h 240"/>
                <a:gd name="T12" fmla="*/ 38 w 38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40">
                  <a:moveTo>
                    <a:pt x="38" y="0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240"/>
                  </a:lnTo>
                  <a:lnTo>
                    <a:pt x="19" y="240"/>
                  </a:lnTo>
                  <a:lnTo>
                    <a:pt x="38" y="24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6" name="Freeform 72">
              <a:extLst>
                <a:ext uri="{FF2B5EF4-FFF2-40B4-BE49-F238E27FC236}">
                  <a16:creationId xmlns:a16="http://schemas.microsoft.com/office/drawing/2014/main" xmlns="" id="{9D174C4B-2EC5-4EC2-9662-A62B73E4B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" y="892"/>
              <a:ext cx="4" cy="24"/>
            </a:xfrm>
            <a:custGeom>
              <a:avLst/>
              <a:gdLst>
                <a:gd name="T0" fmla="*/ 38 w 38"/>
                <a:gd name="T1" fmla="*/ 0 h 240"/>
                <a:gd name="T2" fmla="*/ 19 w 38"/>
                <a:gd name="T3" fmla="*/ 0 h 240"/>
                <a:gd name="T4" fmla="*/ 0 w 38"/>
                <a:gd name="T5" fmla="*/ 0 h 240"/>
                <a:gd name="T6" fmla="*/ 0 w 38"/>
                <a:gd name="T7" fmla="*/ 240 h 240"/>
                <a:gd name="T8" fmla="*/ 19 w 38"/>
                <a:gd name="T9" fmla="*/ 240 h 240"/>
                <a:gd name="T10" fmla="*/ 38 w 38"/>
                <a:gd name="T11" fmla="*/ 240 h 240"/>
                <a:gd name="T12" fmla="*/ 38 w 38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40">
                  <a:moveTo>
                    <a:pt x="38" y="0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240"/>
                  </a:lnTo>
                  <a:lnTo>
                    <a:pt x="19" y="240"/>
                  </a:lnTo>
                  <a:lnTo>
                    <a:pt x="38" y="240"/>
                  </a:lnTo>
                  <a:lnTo>
                    <a:pt x="3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7" name="Freeform 73">
              <a:extLst>
                <a:ext uri="{FF2B5EF4-FFF2-40B4-BE49-F238E27FC236}">
                  <a16:creationId xmlns:a16="http://schemas.microsoft.com/office/drawing/2014/main" xmlns="" id="{7BEBE774-3760-4DF6-AA18-830858174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" y="916"/>
              <a:ext cx="2" cy="1"/>
            </a:xfrm>
            <a:custGeom>
              <a:avLst/>
              <a:gdLst>
                <a:gd name="T0" fmla="*/ 0 w 19"/>
                <a:gd name="T1" fmla="*/ 0 h 18"/>
                <a:gd name="T2" fmla="*/ 0 w 19"/>
                <a:gd name="T3" fmla="*/ 18 h 18"/>
                <a:gd name="T4" fmla="*/ 19 w 19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0" y="0"/>
                  </a:moveTo>
                  <a:lnTo>
                    <a:pt x="0" y="18"/>
                  </a:lnTo>
                  <a:lnTo>
                    <a:pt x="19" y="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8" name="Freeform 74">
              <a:extLst>
                <a:ext uri="{FF2B5EF4-FFF2-40B4-BE49-F238E27FC236}">
                  <a16:creationId xmlns:a16="http://schemas.microsoft.com/office/drawing/2014/main" xmlns="" id="{16396D44-120C-46B4-843B-7CA9E13FB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904"/>
              <a:ext cx="598" cy="12"/>
            </a:xfrm>
            <a:custGeom>
              <a:avLst/>
              <a:gdLst>
                <a:gd name="T0" fmla="*/ 5983 w 5983"/>
                <a:gd name="T1" fmla="*/ 0 h 120"/>
                <a:gd name="T2" fmla="*/ 0 w 5983"/>
                <a:gd name="T3" fmla="*/ 120 h 120"/>
                <a:gd name="T4" fmla="*/ 5983 w 5983"/>
                <a:gd name="T5" fmla="*/ 120 h 120"/>
                <a:gd name="T6" fmla="*/ 5983 w 5983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5983" y="0"/>
                  </a:moveTo>
                  <a:lnTo>
                    <a:pt x="0" y="120"/>
                  </a:lnTo>
                  <a:lnTo>
                    <a:pt x="5983" y="120"/>
                  </a:lnTo>
                  <a:lnTo>
                    <a:pt x="59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59" name="Freeform 75">
              <a:extLst>
                <a:ext uri="{FF2B5EF4-FFF2-40B4-BE49-F238E27FC236}">
                  <a16:creationId xmlns:a16="http://schemas.microsoft.com/office/drawing/2014/main" xmlns="" id="{3D87A0EE-6D1E-4465-8C55-138B988DF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904"/>
              <a:ext cx="598" cy="12"/>
            </a:xfrm>
            <a:custGeom>
              <a:avLst/>
              <a:gdLst>
                <a:gd name="T0" fmla="*/ 5983 w 5983"/>
                <a:gd name="T1" fmla="*/ 0 h 120"/>
                <a:gd name="T2" fmla="*/ 0 w 5983"/>
                <a:gd name="T3" fmla="*/ 120 h 120"/>
                <a:gd name="T4" fmla="*/ 5983 w 5983"/>
                <a:gd name="T5" fmla="*/ 120 h 120"/>
                <a:gd name="T6" fmla="*/ 5983 w 5983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5983" y="0"/>
                  </a:moveTo>
                  <a:lnTo>
                    <a:pt x="0" y="120"/>
                  </a:lnTo>
                  <a:lnTo>
                    <a:pt x="5983" y="120"/>
                  </a:lnTo>
                  <a:lnTo>
                    <a:pt x="598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0" name="Freeform 76">
              <a:extLst>
                <a:ext uri="{FF2B5EF4-FFF2-40B4-BE49-F238E27FC236}">
                  <a16:creationId xmlns:a16="http://schemas.microsoft.com/office/drawing/2014/main" xmlns="" id="{F4FE66F9-9BD0-494B-96C0-F3166C0AD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922"/>
              <a:ext cx="44" cy="180"/>
            </a:xfrm>
            <a:custGeom>
              <a:avLst/>
              <a:gdLst>
                <a:gd name="T0" fmla="*/ 439 w 439"/>
                <a:gd name="T1" fmla="*/ 0 h 1798"/>
                <a:gd name="T2" fmla="*/ 439 w 439"/>
                <a:gd name="T3" fmla="*/ 470 h 1798"/>
                <a:gd name="T4" fmla="*/ 375 w 439"/>
                <a:gd name="T5" fmla="*/ 937 h 1798"/>
                <a:gd name="T6" fmla="*/ 0 w 439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9" h="1798">
                  <a:moveTo>
                    <a:pt x="439" y="0"/>
                  </a:moveTo>
                  <a:lnTo>
                    <a:pt x="439" y="470"/>
                  </a:lnTo>
                  <a:lnTo>
                    <a:pt x="375" y="937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1" name="Freeform 77">
              <a:extLst>
                <a:ext uri="{FF2B5EF4-FFF2-40B4-BE49-F238E27FC236}">
                  <a16:creationId xmlns:a16="http://schemas.microsoft.com/office/drawing/2014/main" xmlns="" id="{7C279A7F-F88B-4F9B-ACB1-0F7F7AED8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102"/>
              <a:ext cx="41" cy="168"/>
            </a:xfrm>
            <a:custGeom>
              <a:avLst/>
              <a:gdLst>
                <a:gd name="T0" fmla="*/ 0 w 418"/>
                <a:gd name="T1" fmla="*/ 1680 h 1680"/>
                <a:gd name="T2" fmla="*/ 5 w 418"/>
                <a:gd name="T3" fmla="*/ 1421 h 1680"/>
                <a:gd name="T4" fmla="*/ 12 w 418"/>
                <a:gd name="T5" fmla="*/ 1225 h 1680"/>
                <a:gd name="T6" fmla="*/ 19 w 418"/>
                <a:gd name="T7" fmla="*/ 1081 h 1680"/>
                <a:gd name="T8" fmla="*/ 26 w 418"/>
                <a:gd name="T9" fmla="*/ 979 h 1680"/>
                <a:gd name="T10" fmla="*/ 44 w 418"/>
                <a:gd name="T11" fmla="*/ 860 h 1680"/>
                <a:gd name="T12" fmla="*/ 65 w 418"/>
                <a:gd name="T13" fmla="*/ 789 h 1680"/>
                <a:gd name="T14" fmla="*/ 176 w 418"/>
                <a:gd name="T15" fmla="*/ 523 h 1680"/>
                <a:gd name="T16" fmla="*/ 418 w 418"/>
                <a:gd name="T17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1680">
                  <a:moveTo>
                    <a:pt x="0" y="1680"/>
                  </a:moveTo>
                  <a:lnTo>
                    <a:pt x="5" y="1421"/>
                  </a:lnTo>
                  <a:lnTo>
                    <a:pt x="12" y="1225"/>
                  </a:lnTo>
                  <a:lnTo>
                    <a:pt x="19" y="1081"/>
                  </a:lnTo>
                  <a:lnTo>
                    <a:pt x="26" y="979"/>
                  </a:lnTo>
                  <a:lnTo>
                    <a:pt x="44" y="860"/>
                  </a:lnTo>
                  <a:lnTo>
                    <a:pt x="65" y="789"/>
                  </a:lnTo>
                  <a:lnTo>
                    <a:pt x="176" y="523"/>
                  </a:lnTo>
                  <a:lnTo>
                    <a:pt x="4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2" name="Freeform 78">
              <a:extLst>
                <a:ext uri="{FF2B5EF4-FFF2-40B4-BE49-F238E27FC236}">
                  <a16:creationId xmlns:a16="http://schemas.microsoft.com/office/drawing/2014/main" xmlns="" id="{5360E2F8-DB7D-4781-B298-275C41E0B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1910"/>
              <a:ext cx="299" cy="24"/>
            </a:xfrm>
            <a:custGeom>
              <a:avLst/>
              <a:gdLst>
                <a:gd name="T0" fmla="*/ 0 w 2991"/>
                <a:gd name="T1" fmla="*/ 120 h 239"/>
                <a:gd name="T2" fmla="*/ 2991 w 2991"/>
                <a:gd name="T3" fmla="*/ 239 h 239"/>
                <a:gd name="T4" fmla="*/ 2991 w 2991"/>
                <a:gd name="T5" fmla="*/ 0 h 239"/>
                <a:gd name="T6" fmla="*/ 0 w 2991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239">
                  <a:moveTo>
                    <a:pt x="0" y="120"/>
                  </a:moveTo>
                  <a:lnTo>
                    <a:pt x="2991" y="239"/>
                  </a:lnTo>
                  <a:lnTo>
                    <a:pt x="2991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3" name="Freeform 79">
              <a:extLst>
                <a:ext uri="{FF2B5EF4-FFF2-40B4-BE49-F238E27FC236}">
                  <a16:creationId xmlns:a16="http://schemas.microsoft.com/office/drawing/2014/main" xmlns="" id="{768777DC-6314-47F2-988B-331116480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1910"/>
              <a:ext cx="299" cy="24"/>
            </a:xfrm>
            <a:custGeom>
              <a:avLst/>
              <a:gdLst>
                <a:gd name="T0" fmla="*/ 0 w 2991"/>
                <a:gd name="T1" fmla="*/ 120 h 239"/>
                <a:gd name="T2" fmla="*/ 2991 w 2991"/>
                <a:gd name="T3" fmla="*/ 239 h 239"/>
                <a:gd name="T4" fmla="*/ 2991 w 2991"/>
                <a:gd name="T5" fmla="*/ 0 h 239"/>
                <a:gd name="T6" fmla="*/ 0 w 2991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239">
                  <a:moveTo>
                    <a:pt x="0" y="120"/>
                  </a:moveTo>
                  <a:lnTo>
                    <a:pt x="2991" y="239"/>
                  </a:lnTo>
                  <a:lnTo>
                    <a:pt x="2991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4" name="Freeform 80">
              <a:extLst>
                <a:ext uri="{FF2B5EF4-FFF2-40B4-BE49-F238E27FC236}">
                  <a16:creationId xmlns:a16="http://schemas.microsoft.com/office/drawing/2014/main" xmlns="" id="{09447E15-F75D-49E6-8D64-37C797E03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910"/>
              <a:ext cx="599" cy="12"/>
            </a:xfrm>
            <a:custGeom>
              <a:avLst/>
              <a:gdLst>
                <a:gd name="T0" fmla="*/ 2992 w 5983"/>
                <a:gd name="T1" fmla="*/ 120 h 120"/>
                <a:gd name="T2" fmla="*/ 5983 w 5983"/>
                <a:gd name="T3" fmla="*/ 0 h 120"/>
                <a:gd name="T4" fmla="*/ 0 w 5983"/>
                <a:gd name="T5" fmla="*/ 0 h 120"/>
                <a:gd name="T6" fmla="*/ 2992 w 5983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2992" y="120"/>
                  </a:moveTo>
                  <a:lnTo>
                    <a:pt x="5983" y="0"/>
                  </a:lnTo>
                  <a:lnTo>
                    <a:pt x="0" y="0"/>
                  </a:lnTo>
                  <a:lnTo>
                    <a:pt x="299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5" name="Freeform 81">
              <a:extLst>
                <a:ext uri="{FF2B5EF4-FFF2-40B4-BE49-F238E27FC236}">
                  <a16:creationId xmlns:a16="http://schemas.microsoft.com/office/drawing/2014/main" xmlns="" id="{EDE314B8-B941-4ED1-8EA6-09A4B7CEB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910"/>
              <a:ext cx="599" cy="12"/>
            </a:xfrm>
            <a:custGeom>
              <a:avLst/>
              <a:gdLst>
                <a:gd name="T0" fmla="*/ 2992 w 5983"/>
                <a:gd name="T1" fmla="*/ 120 h 120"/>
                <a:gd name="T2" fmla="*/ 5983 w 5983"/>
                <a:gd name="T3" fmla="*/ 0 h 120"/>
                <a:gd name="T4" fmla="*/ 0 w 5983"/>
                <a:gd name="T5" fmla="*/ 0 h 120"/>
                <a:gd name="T6" fmla="*/ 2992 w 5983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2992" y="120"/>
                  </a:moveTo>
                  <a:lnTo>
                    <a:pt x="5983" y="0"/>
                  </a:lnTo>
                  <a:lnTo>
                    <a:pt x="0" y="0"/>
                  </a:lnTo>
                  <a:lnTo>
                    <a:pt x="2992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6" name="Freeform 82">
              <a:extLst>
                <a:ext uri="{FF2B5EF4-FFF2-40B4-BE49-F238E27FC236}">
                  <a16:creationId xmlns:a16="http://schemas.microsoft.com/office/drawing/2014/main" xmlns="" id="{2FF17F05-B2C1-4DB4-B55C-11BAEC32E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910"/>
              <a:ext cx="300" cy="24"/>
            </a:xfrm>
            <a:custGeom>
              <a:avLst/>
              <a:gdLst>
                <a:gd name="T0" fmla="*/ 2992 w 2992"/>
                <a:gd name="T1" fmla="*/ 120 h 239"/>
                <a:gd name="T2" fmla="*/ 0 w 2992"/>
                <a:gd name="T3" fmla="*/ 0 h 239"/>
                <a:gd name="T4" fmla="*/ 0 w 2992"/>
                <a:gd name="T5" fmla="*/ 239 h 239"/>
                <a:gd name="T6" fmla="*/ 2992 w 2992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2" h="239">
                  <a:moveTo>
                    <a:pt x="2992" y="120"/>
                  </a:moveTo>
                  <a:lnTo>
                    <a:pt x="0" y="0"/>
                  </a:lnTo>
                  <a:lnTo>
                    <a:pt x="0" y="239"/>
                  </a:lnTo>
                  <a:lnTo>
                    <a:pt x="2992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7" name="Freeform 83">
              <a:extLst>
                <a:ext uri="{FF2B5EF4-FFF2-40B4-BE49-F238E27FC236}">
                  <a16:creationId xmlns:a16="http://schemas.microsoft.com/office/drawing/2014/main" xmlns="" id="{F16169E6-4917-4489-8513-C42DD4E5B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910"/>
              <a:ext cx="300" cy="24"/>
            </a:xfrm>
            <a:custGeom>
              <a:avLst/>
              <a:gdLst>
                <a:gd name="T0" fmla="*/ 2992 w 2992"/>
                <a:gd name="T1" fmla="*/ 120 h 239"/>
                <a:gd name="T2" fmla="*/ 0 w 2992"/>
                <a:gd name="T3" fmla="*/ 0 h 239"/>
                <a:gd name="T4" fmla="*/ 0 w 2992"/>
                <a:gd name="T5" fmla="*/ 239 h 239"/>
                <a:gd name="T6" fmla="*/ 2992 w 2992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2" h="239">
                  <a:moveTo>
                    <a:pt x="2992" y="120"/>
                  </a:moveTo>
                  <a:lnTo>
                    <a:pt x="0" y="0"/>
                  </a:lnTo>
                  <a:lnTo>
                    <a:pt x="0" y="239"/>
                  </a:lnTo>
                  <a:lnTo>
                    <a:pt x="2992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8" name="Freeform 84">
              <a:extLst>
                <a:ext uri="{FF2B5EF4-FFF2-40B4-BE49-F238E27FC236}">
                  <a16:creationId xmlns:a16="http://schemas.microsoft.com/office/drawing/2014/main" xmlns="" id="{34BAE485-88CD-4C86-B044-54D4A9AA3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922"/>
              <a:ext cx="599" cy="12"/>
            </a:xfrm>
            <a:custGeom>
              <a:avLst/>
              <a:gdLst>
                <a:gd name="T0" fmla="*/ 2992 w 5983"/>
                <a:gd name="T1" fmla="*/ 0 h 119"/>
                <a:gd name="T2" fmla="*/ 0 w 5983"/>
                <a:gd name="T3" fmla="*/ 119 h 119"/>
                <a:gd name="T4" fmla="*/ 5983 w 5983"/>
                <a:gd name="T5" fmla="*/ 119 h 119"/>
                <a:gd name="T6" fmla="*/ 2992 w 5983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19">
                  <a:moveTo>
                    <a:pt x="2992" y="0"/>
                  </a:moveTo>
                  <a:lnTo>
                    <a:pt x="0" y="119"/>
                  </a:lnTo>
                  <a:lnTo>
                    <a:pt x="5983" y="119"/>
                  </a:lnTo>
                  <a:lnTo>
                    <a:pt x="29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69" name="Freeform 85">
              <a:extLst>
                <a:ext uri="{FF2B5EF4-FFF2-40B4-BE49-F238E27FC236}">
                  <a16:creationId xmlns:a16="http://schemas.microsoft.com/office/drawing/2014/main" xmlns="" id="{EC6EAAE5-6052-4ADF-A605-BCF4D3A4A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922"/>
              <a:ext cx="599" cy="12"/>
            </a:xfrm>
            <a:custGeom>
              <a:avLst/>
              <a:gdLst>
                <a:gd name="T0" fmla="*/ 2992 w 5983"/>
                <a:gd name="T1" fmla="*/ 0 h 119"/>
                <a:gd name="T2" fmla="*/ 0 w 5983"/>
                <a:gd name="T3" fmla="*/ 119 h 119"/>
                <a:gd name="T4" fmla="*/ 5983 w 5983"/>
                <a:gd name="T5" fmla="*/ 119 h 119"/>
                <a:gd name="T6" fmla="*/ 2992 w 5983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19">
                  <a:moveTo>
                    <a:pt x="2992" y="0"/>
                  </a:moveTo>
                  <a:lnTo>
                    <a:pt x="0" y="119"/>
                  </a:lnTo>
                  <a:lnTo>
                    <a:pt x="5983" y="119"/>
                  </a:lnTo>
                  <a:lnTo>
                    <a:pt x="29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0" name="Line 86">
              <a:extLst>
                <a:ext uri="{FF2B5EF4-FFF2-40B4-BE49-F238E27FC236}">
                  <a16:creationId xmlns:a16="http://schemas.microsoft.com/office/drawing/2014/main" xmlns="" id="{AF81C592-8EEF-46A2-AE1C-92BFF331D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5" y="2102"/>
              <a:ext cx="2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1" name="Rectangle 87">
              <a:extLst>
                <a:ext uri="{FF2B5EF4-FFF2-40B4-BE49-F238E27FC236}">
                  <a16:creationId xmlns:a16="http://schemas.microsoft.com/office/drawing/2014/main" xmlns="" id="{DAFE31E3-902E-4912-8702-02B5EEC6A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1910"/>
              <a:ext cx="599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2" name="Line 88">
              <a:extLst>
                <a:ext uri="{FF2B5EF4-FFF2-40B4-BE49-F238E27FC236}">
                  <a16:creationId xmlns:a16="http://schemas.microsoft.com/office/drawing/2014/main" xmlns="" id="{F2D4C34C-A1BE-45BF-8FDD-2820863B86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8" y="2102"/>
              <a:ext cx="37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3" name="Line 89">
              <a:extLst>
                <a:ext uri="{FF2B5EF4-FFF2-40B4-BE49-F238E27FC236}">
                  <a16:creationId xmlns:a16="http://schemas.microsoft.com/office/drawing/2014/main" xmlns="" id="{41D3F831-F718-4C66-8F03-EFE60406C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079"/>
              <a:ext cx="1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4" name="Freeform 90">
              <a:extLst>
                <a:ext uri="{FF2B5EF4-FFF2-40B4-BE49-F238E27FC236}">
                  <a16:creationId xmlns:a16="http://schemas.microsoft.com/office/drawing/2014/main" xmlns="" id="{179C7D18-8A7A-4F8A-93C2-59EAF48F2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2079"/>
              <a:ext cx="60" cy="46"/>
            </a:xfrm>
            <a:custGeom>
              <a:avLst/>
              <a:gdLst>
                <a:gd name="T0" fmla="*/ 603 w 603"/>
                <a:gd name="T1" fmla="*/ 460 h 460"/>
                <a:gd name="T2" fmla="*/ 0 w 603"/>
                <a:gd name="T3" fmla="*/ 460 h 460"/>
                <a:gd name="T4" fmla="*/ 0 w 603"/>
                <a:gd name="T5" fmla="*/ 0 h 460"/>
                <a:gd name="T6" fmla="*/ 603 w 603"/>
                <a:gd name="T7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3" h="460">
                  <a:moveTo>
                    <a:pt x="603" y="460"/>
                  </a:moveTo>
                  <a:lnTo>
                    <a:pt x="0" y="460"/>
                  </a:lnTo>
                  <a:lnTo>
                    <a:pt x="0" y="0"/>
                  </a:lnTo>
                  <a:lnTo>
                    <a:pt x="6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5" name="Line 91">
              <a:extLst>
                <a:ext uri="{FF2B5EF4-FFF2-40B4-BE49-F238E27FC236}">
                  <a16:creationId xmlns:a16="http://schemas.microsoft.com/office/drawing/2014/main" xmlns="" id="{8C117C7C-BD6B-4F0D-AD23-05E8E0E83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102"/>
              <a:ext cx="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6" name="Line 92">
              <a:extLst>
                <a:ext uri="{FF2B5EF4-FFF2-40B4-BE49-F238E27FC236}">
                  <a16:creationId xmlns:a16="http://schemas.microsoft.com/office/drawing/2014/main" xmlns="" id="{D4FFA64C-36D8-4679-9D74-4AE372F10E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6" y="1934"/>
              <a:ext cx="37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7" name="Freeform 93">
              <a:extLst>
                <a:ext uri="{FF2B5EF4-FFF2-40B4-BE49-F238E27FC236}">
                  <a16:creationId xmlns:a16="http://schemas.microsoft.com/office/drawing/2014/main" xmlns="" id="{FF5682F1-800E-49F7-9E5B-609A98463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" y="2102"/>
              <a:ext cx="42" cy="168"/>
            </a:xfrm>
            <a:custGeom>
              <a:avLst/>
              <a:gdLst>
                <a:gd name="T0" fmla="*/ 0 w 418"/>
                <a:gd name="T1" fmla="*/ 1679 h 1679"/>
                <a:gd name="T2" fmla="*/ 5 w 418"/>
                <a:gd name="T3" fmla="*/ 1421 h 1679"/>
                <a:gd name="T4" fmla="*/ 11 w 418"/>
                <a:gd name="T5" fmla="*/ 1225 h 1679"/>
                <a:gd name="T6" fmla="*/ 19 w 418"/>
                <a:gd name="T7" fmla="*/ 1081 h 1679"/>
                <a:gd name="T8" fmla="*/ 25 w 418"/>
                <a:gd name="T9" fmla="*/ 979 h 1679"/>
                <a:gd name="T10" fmla="*/ 43 w 418"/>
                <a:gd name="T11" fmla="*/ 860 h 1679"/>
                <a:gd name="T12" fmla="*/ 64 w 418"/>
                <a:gd name="T13" fmla="*/ 789 h 1679"/>
                <a:gd name="T14" fmla="*/ 176 w 418"/>
                <a:gd name="T15" fmla="*/ 523 h 1679"/>
                <a:gd name="T16" fmla="*/ 418 w 418"/>
                <a:gd name="T17" fmla="*/ 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1679">
                  <a:moveTo>
                    <a:pt x="0" y="1679"/>
                  </a:moveTo>
                  <a:lnTo>
                    <a:pt x="5" y="1421"/>
                  </a:lnTo>
                  <a:lnTo>
                    <a:pt x="11" y="1225"/>
                  </a:lnTo>
                  <a:lnTo>
                    <a:pt x="19" y="1081"/>
                  </a:lnTo>
                  <a:lnTo>
                    <a:pt x="25" y="979"/>
                  </a:lnTo>
                  <a:lnTo>
                    <a:pt x="43" y="860"/>
                  </a:lnTo>
                  <a:lnTo>
                    <a:pt x="64" y="789"/>
                  </a:lnTo>
                  <a:lnTo>
                    <a:pt x="176" y="523"/>
                  </a:lnTo>
                  <a:lnTo>
                    <a:pt x="4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8" name="Freeform 94">
              <a:extLst>
                <a:ext uri="{FF2B5EF4-FFF2-40B4-BE49-F238E27FC236}">
                  <a16:creationId xmlns:a16="http://schemas.microsoft.com/office/drawing/2014/main" xmlns="" id="{23D1780D-3C40-4BF8-B5AD-E9B093062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2" y="1922"/>
              <a:ext cx="44" cy="180"/>
            </a:xfrm>
            <a:custGeom>
              <a:avLst/>
              <a:gdLst>
                <a:gd name="T0" fmla="*/ 439 w 439"/>
                <a:gd name="T1" fmla="*/ 0 h 1798"/>
                <a:gd name="T2" fmla="*/ 438 w 439"/>
                <a:gd name="T3" fmla="*/ 470 h 1798"/>
                <a:gd name="T4" fmla="*/ 375 w 439"/>
                <a:gd name="T5" fmla="*/ 936 h 1798"/>
                <a:gd name="T6" fmla="*/ 0 w 439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9" h="1798">
                  <a:moveTo>
                    <a:pt x="439" y="0"/>
                  </a:moveTo>
                  <a:lnTo>
                    <a:pt x="438" y="470"/>
                  </a:lnTo>
                  <a:lnTo>
                    <a:pt x="375" y="936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79" name="Freeform 95">
              <a:extLst>
                <a:ext uri="{FF2B5EF4-FFF2-40B4-BE49-F238E27FC236}">
                  <a16:creationId xmlns:a16="http://schemas.microsoft.com/office/drawing/2014/main" xmlns="" id="{FD1505AC-9360-4C4E-B99D-4183D53ED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1" y="2270"/>
              <a:ext cx="299" cy="24"/>
            </a:xfrm>
            <a:custGeom>
              <a:avLst/>
              <a:gdLst>
                <a:gd name="T0" fmla="*/ 0 w 2992"/>
                <a:gd name="T1" fmla="*/ 120 h 239"/>
                <a:gd name="T2" fmla="*/ 2992 w 2992"/>
                <a:gd name="T3" fmla="*/ 239 h 239"/>
                <a:gd name="T4" fmla="*/ 2992 w 2992"/>
                <a:gd name="T5" fmla="*/ 0 h 239"/>
                <a:gd name="T6" fmla="*/ 0 w 2992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2" h="239">
                  <a:moveTo>
                    <a:pt x="0" y="120"/>
                  </a:moveTo>
                  <a:lnTo>
                    <a:pt x="2992" y="239"/>
                  </a:lnTo>
                  <a:lnTo>
                    <a:pt x="2992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0" name="Freeform 96">
              <a:extLst>
                <a:ext uri="{FF2B5EF4-FFF2-40B4-BE49-F238E27FC236}">
                  <a16:creationId xmlns:a16="http://schemas.microsoft.com/office/drawing/2014/main" xmlns="" id="{23612D82-538A-4713-BB51-9121ED58F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1" y="2270"/>
              <a:ext cx="299" cy="24"/>
            </a:xfrm>
            <a:custGeom>
              <a:avLst/>
              <a:gdLst>
                <a:gd name="T0" fmla="*/ 0 w 2992"/>
                <a:gd name="T1" fmla="*/ 120 h 239"/>
                <a:gd name="T2" fmla="*/ 2992 w 2992"/>
                <a:gd name="T3" fmla="*/ 239 h 239"/>
                <a:gd name="T4" fmla="*/ 2992 w 2992"/>
                <a:gd name="T5" fmla="*/ 0 h 239"/>
                <a:gd name="T6" fmla="*/ 0 w 2992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2" h="239">
                  <a:moveTo>
                    <a:pt x="0" y="120"/>
                  </a:moveTo>
                  <a:lnTo>
                    <a:pt x="2992" y="239"/>
                  </a:lnTo>
                  <a:lnTo>
                    <a:pt x="2992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1" name="Freeform 97">
              <a:extLst>
                <a:ext uri="{FF2B5EF4-FFF2-40B4-BE49-F238E27FC236}">
                  <a16:creationId xmlns:a16="http://schemas.microsoft.com/office/drawing/2014/main" xmlns="" id="{3D3123FA-E9DF-4FF2-A701-C6CB1E678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270"/>
              <a:ext cx="598" cy="12"/>
            </a:xfrm>
            <a:custGeom>
              <a:avLst/>
              <a:gdLst>
                <a:gd name="T0" fmla="*/ 2991 w 5983"/>
                <a:gd name="T1" fmla="*/ 120 h 120"/>
                <a:gd name="T2" fmla="*/ 5983 w 5983"/>
                <a:gd name="T3" fmla="*/ 0 h 120"/>
                <a:gd name="T4" fmla="*/ 0 w 5983"/>
                <a:gd name="T5" fmla="*/ 0 h 120"/>
                <a:gd name="T6" fmla="*/ 2991 w 5983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2991" y="120"/>
                  </a:moveTo>
                  <a:lnTo>
                    <a:pt x="5983" y="0"/>
                  </a:lnTo>
                  <a:lnTo>
                    <a:pt x="0" y="0"/>
                  </a:lnTo>
                  <a:lnTo>
                    <a:pt x="2991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2" name="Freeform 98">
              <a:extLst>
                <a:ext uri="{FF2B5EF4-FFF2-40B4-BE49-F238E27FC236}">
                  <a16:creationId xmlns:a16="http://schemas.microsoft.com/office/drawing/2014/main" xmlns="" id="{801B40D1-C343-48A7-B96F-578131672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270"/>
              <a:ext cx="598" cy="12"/>
            </a:xfrm>
            <a:custGeom>
              <a:avLst/>
              <a:gdLst>
                <a:gd name="T0" fmla="*/ 2991 w 5983"/>
                <a:gd name="T1" fmla="*/ 120 h 120"/>
                <a:gd name="T2" fmla="*/ 5983 w 5983"/>
                <a:gd name="T3" fmla="*/ 0 h 120"/>
                <a:gd name="T4" fmla="*/ 0 w 5983"/>
                <a:gd name="T5" fmla="*/ 0 h 120"/>
                <a:gd name="T6" fmla="*/ 2991 w 5983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2991" y="120"/>
                  </a:moveTo>
                  <a:lnTo>
                    <a:pt x="5983" y="0"/>
                  </a:lnTo>
                  <a:lnTo>
                    <a:pt x="0" y="0"/>
                  </a:lnTo>
                  <a:lnTo>
                    <a:pt x="2991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3" name="Freeform 99">
              <a:extLst>
                <a:ext uri="{FF2B5EF4-FFF2-40B4-BE49-F238E27FC236}">
                  <a16:creationId xmlns:a16="http://schemas.microsoft.com/office/drawing/2014/main" xmlns="" id="{DDBC5D85-4A08-49E5-B71C-C03B5ED87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270"/>
              <a:ext cx="299" cy="24"/>
            </a:xfrm>
            <a:custGeom>
              <a:avLst/>
              <a:gdLst>
                <a:gd name="T0" fmla="*/ 2991 w 2991"/>
                <a:gd name="T1" fmla="*/ 120 h 239"/>
                <a:gd name="T2" fmla="*/ 0 w 2991"/>
                <a:gd name="T3" fmla="*/ 0 h 239"/>
                <a:gd name="T4" fmla="*/ 0 w 2991"/>
                <a:gd name="T5" fmla="*/ 239 h 239"/>
                <a:gd name="T6" fmla="*/ 2991 w 2991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239">
                  <a:moveTo>
                    <a:pt x="2991" y="120"/>
                  </a:moveTo>
                  <a:lnTo>
                    <a:pt x="0" y="0"/>
                  </a:lnTo>
                  <a:lnTo>
                    <a:pt x="0" y="239"/>
                  </a:lnTo>
                  <a:lnTo>
                    <a:pt x="2991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4" name="Freeform 100">
              <a:extLst>
                <a:ext uri="{FF2B5EF4-FFF2-40B4-BE49-F238E27FC236}">
                  <a16:creationId xmlns:a16="http://schemas.microsoft.com/office/drawing/2014/main" xmlns="" id="{9571F920-4977-41E1-98A3-F367429AC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270"/>
              <a:ext cx="299" cy="24"/>
            </a:xfrm>
            <a:custGeom>
              <a:avLst/>
              <a:gdLst>
                <a:gd name="T0" fmla="*/ 2991 w 2991"/>
                <a:gd name="T1" fmla="*/ 120 h 239"/>
                <a:gd name="T2" fmla="*/ 0 w 2991"/>
                <a:gd name="T3" fmla="*/ 0 h 239"/>
                <a:gd name="T4" fmla="*/ 0 w 2991"/>
                <a:gd name="T5" fmla="*/ 239 h 239"/>
                <a:gd name="T6" fmla="*/ 2991 w 2991"/>
                <a:gd name="T7" fmla="*/ 12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239">
                  <a:moveTo>
                    <a:pt x="2991" y="120"/>
                  </a:moveTo>
                  <a:lnTo>
                    <a:pt x="0" y="0"/>
                  </a:lnTo>
                  <a:lnTo>
                    <a:pt x="0" y="239"/>
                  </a:lnTo>
                  <a:lnTo>
                    <a:pt x="2991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5" name="Freeform 101">
              <a:extLst>
                <a:ext uri="{FF2B5EF4-FFF2-40B4-BE49-F238E27FC236}">
                  <a16:creationId xmlns:a16="http://schemas.microsoft.com/office/drawing/2014/main" xmlns="" id="{A1C2A5E4-8589-466C-885E-7B3AD2AA2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282"/>
              <a:ext cx="598" cy="12"/>
            </a:xfrm>
            <a:custGeom>
              <a:avLst/>
              <a:gdLst>
                <a:gd name="T0" fmla="*/ 2991 w 5983"/>
                <a:gd name="T1" fmla="*/ 0 h 119"/>
                <a:gd name="T2" fmla="*/ 0 w 5983"/>
                <a:gd name="T3" fmla="*/ 119 h 119"/>
                <a:gd name="T4" fmla="*/ 5983 w 5983"/>
                <a:gd name="T5" fmla="*/ 119 h 119"/>
                <a:gd name="T6" fmla="*/ 2991 w 5983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19">
                  <a:moveTo>
                    <a:pt x="2991" y="0"/>
                  </a:moveTo>
                  <a:lnTo>
                    <a:pt x="0" y="119"/>
                  </a:lnTo>
                  <a:lnTo>
                    <a:pt x="5983" y="119"/>
                  </a:lnTo>
                  <a:lnTo>
                    <a:pt x="29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6" name="Freeform 102">
              <a:extLst>
                <a:ext uri="{FF2B5EF4-FFF2-40B4-BE49-F238E27FC236}">
                  <a16:creationId xmlns:a16="http://schemas.microsoft.com/office/drawing/2014/main" xmlns="" id="{FC9FB8A3-6F99-404E-AAA7-D5E6AF68A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282"/>
              <a:ext cx="598" cy="12"/>
            </a:xfrm>
            <a:custGeom>
              <a:avLst/>
              <a:gdLst>
                <a:gd name="T0" fmla="*/ 2991 w 5983"/>
                <a:gd name="T1" fmla="*/ 0 h 119"/>
                <a:gd name="T2" fmla="*/ 0 w 5983"/>
                <a:gd name="T3" fmla="*/ 119 h 119"/>
                <a:gd name="T4" fmla="*/ 5983 w 5983"/>
                <a:gd name="T5" fmla="*/ 119 h 119"/>
                <a:gd name="T6" fmla="*/ 2991 w 5983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19">
                  <a:moveTo>
                    <a:pt x="2991" y="0"/>
                  </a:moveTo>
                  <a:lnTo>
                    <a:pt x="0" y="119"/>
                  </a:lnTo>
                  <a:lnTo>
                    <a:pt x="5983" y="119"/>
                  </a:lnTo>
                  <a:lnTo>
                    <a:pt x="29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7" name="Freeform 103">
              <a:extLst>
                <a:ext uri="{FF2B5EF4-FFF2-40B4-BE49-F238E27FC236}">
                  <a16:creationId xmlns:a16="http://schemas.microsoft.com/office/drawing/2014/main" xmlns="" id="{70F1C022-76C9-425E-AD0A-65ECBB37C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1548"/>
              <a:ext cx="299" cy="24"/>
            </a:xfrm>
            <a:custGeom>
              <a:avLst/>
              <a:gdLst>
                <a:gd name="T0" fmla="*/ 0 w 2992"/>
                <a:gd name="T1" fmla="*/ 120 h 241"/>
                <a:gd name="T2" fmla="*/ 2992 w 2992"/>
                <a:gd name="T3" fmla="*/ 241 h 241"/>
                <a:gd name="T4" fmla="*/ 2992 w 2992"/>
                <a:gd name="T5" fmla="*/ 0 h 241"/>
                <a:gd name="T6" fmla="*/ 0 w 2992"/>
                <a:gd name="T7" fmla="*/ 12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2" h="241">
                  <a:moveTo>
                    <a:pt x="0" y="120"/>
                  </a:moveTo>
                  <a:lnTo>
                    <a:pt x="2992" y="241"/>
                  </a:lnTo>
                  <a:lnTo>
                    <a:pt x="2992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8" name="Freeform 104">
              <a:extLst>
                <a:ext uri="{FF2B5EF4-FFF2-40B4-BE49-F238E27FC236}">
                  <a16:creationId xmlns:a16="http://schemas.microsoft.com/office/drawing/2014/main" xmlns="" id="{8434F3A2-FE6E-4054-B7E8-BCCD2D057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1548"/>
              <a:ext cx="299" cy="24"/>
            </a:xfrm>
            <a:custGeom>
              <a:avLst/>
              <a:gdLst>
                <a:gd name="T0" fmla="*/ 0 w 2992"/>
                <a:gd name="T1" fmla="*/ 120 h 241"/>
                <a:gd name="T2" fmla="*/ 2992 w 2992"/>
                <a:gd name="T3" fmla="*/ 241 h 241"/>
                <a:gd name="T4" fmla="*/ 2992 w 2992"/>
                <a:gd name="T5" fmla="*/ 0 h 241"/>
                <a:gd name="T6" fmla="*/ 0 w 2992"/>
                <a:gd name="T7" fmla="*/ 12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2" h="241">
                  <a:moveTo>
                    <a:pt x="0" y="120"/>
                  </a:moveTo>
                  <a:lnTo>
                    <a:pt x="2992" y="241"/>
                  </a:lnTo>
                  <a:lnTo>
                    <a:pt x="2992" y="0"/>
                  </a:lnTo>
                  <a:lnTo>
                    <a:pt x="0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89" name="Freeform 105">
              <a:extLst>
                <a:ext uri="{FF2B5EF4-FFF2-40B4-BE49-F238E27FC236}">
                  <a16:creationId xmlns:a16="http://schemas.microsoft.com/office/drawing/2014/main" xmlns="" id="{DD77E86A-AD4A-4213-B478-1BAC19966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48"/>
              <a:ext cx="598" cy="12"/>
            </a:xfrm>
            <a:custGeom>
              <a:avLst/>
              <a:gdLst>
                <a:gd name="T0" fmla="*/ 2991 w 5983"/>
                <a:gd name="T1" fmla="*/ 120 h 120"/>
                <a:gd name="T2" fmla="*/ 5983 w 5983"/>
                <a:gd name="T3" fmla="*/ 0 h 120"/>
                <a:gd name="T4" fmla="*/ 0 w 5983"/>
                <a:gd name="T5" fmla="*/ 0 h 120"/>
                <a:gd name="T6" fmla="*/ 2991 w 5983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2991" y="120"/>
                  </a:moveTo>
                  <a:lnTo>
                    <a:pt x="5983" y="0"/>
                  </a:lnTo>
                  <a:lnTo>
                    <a:pt x="0" y="0"/>
                  </a:lnTo>
                  <a:lnTo>
                    <a:pt x="2991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0" name="Freeform 106">
              <a:extLst>
                <a:ext uri="{FF2B5EF4-FFF2-40B4-BE49-F238E27FC236}">
                  <a16:creationId xmlns:a16="http://schemas.microsoft.com/office/drawing/2014/main" xmlns="" id="{04F942A0-C0BD-4458-9C50-6CD2A699C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48"/>
              <a:ext cx="598" cy="12"/>
            </a:xfrm>
            <a:custGeom>
              <a:avLst/>
              <a:gdLst>
                <a:gd name="T0" fmla="*/ 2991 w 5983"/>
                <a:gd name="T1" fmla="*/ 120 h 120"/>
                <a:gd name="T2" fmla="*/ 5983 w 5983"/>
                <a:gd name="T3" fmla="*/ 0 h 120"/>
                <a:gd name="T4" fmla="*/ 0 w 5983"/>
                <a:gd name="T5" fmla="*/ 0 h 120"/>
                <a:gd name="T6" fmla="*/ 2991 w 5983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0">
                  <a:moveTo>
                    <a:pt x="2991" y="120"/>
                  </a:moveTo>
                  <a:lnTo>
                    <a:pt x="5983" y="0"/>
                  </a:lnTo>
                  <a:lnTo>
                    <a:pt x="0" y="0"/>
                  </a:lnTo>
                  <a:lnTo>
                    <a:pt x="2991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1" name="Freeform 107">
              <a:extLst>
                <a:ext uri="{FF2B5EF4-FFF2-40B4-BE49-F238E27FC236}">
                  <a16:creationId xmlns:a16="http://schemas.microsoft.com/office/drawing/2014/main" xmlns="" id="{9C03669B-DF90-41E8-A87E-334813739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48"/>
              <a:ext cx="299" cy="24"/>
            </a:xfrm>
            <a:custGeom>
              <a:avLst/>
              <a:gdLst>
                <a:gd name="T0" fmla="*/ 2991 w 2991"/>
                <a:gd name="T1" fmla="*/ 120 h 241"/>
                <a:gd name="T2" fmla="*/ 0 w 2991"/>
                <a:gd name="T3" fmla="*/ 0 h 241"/>
                <a:gd name="T4" fmla="*/ 0 w 2991"/>
                <a:gd name="T5" fmla="*/ 241 h 241"/>
                <a:gd name="T6" fmla="*/ 2991 w 2991"/>
                <a:gd name="T7" fmla="*/ 12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241">
                  <a:moveTo>
                    <a:pt x="2991" y="120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2991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2" name="Freeform 108">
              <a:extLst>
                <a:ext uri="{FF2B5EF4-FFF2-40B4-BE49-F238E27FC236}">
                  <a16:creationId xmlns:a16="http://schemas.microsoft.com/office/drawing/2014/main" xmlns="" id="{CCE91F9C-B50D-4EFD-ACAD-40FCBEE64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48"/>
              <a:ext cx="299" cy="24"/>
            </a:xfrm>
            <a:custGeom>
              <a:avLst/>
              <a:gdLst>
                <a:gd name="T0" fmla="*/ 2991 w 2991"/>
                <a:gd name="T1" fmla="*/ 120 h 241"/>
                <a:gd name="T2" fmla="*/ 0 w 2991"/>
                <a:gd name="T3" fmla="*/ 0 h 241"/>
                <a:gd name="T4" fmla="*/ 0 w 2991"/>
                <a:gd name="T5" fmla="*/ 241 h 241"/>
                <a:gd name="T6" fmla="*/ 2991 w 2991"/>
                <a:gd name="T7" fmla="*/ 12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241">
                  <a:moveTo>
                    <a:pt x="2991" y="120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2991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3" name="Freeform 109">
              <a:extLst>
                <a:ext uri="{FF2B5EF4-FFF2-40B4-BE49-F238E27FC236}">
                  <a16:creationId xmlns:a16="http://schemas.microsoft.com/office/drawing/2014/main" xmlns="" id="{C59210C5-5F43-45B0-8FA3-93EC20A2B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60"/>
              <a:ext cx="598" cy="12"/>
            </a:xfrm>
            <a:custGeom>
              <a:avLst/>
              <a:gdLst>
                <a:gd name="T0" fmla="*/ 2991 w 5983"/>
                <a:gd name="T1" fmla="*/ 0 h 121"/>
                <a:gd name="T2" fmla="*/ 0 w 5983"/>
                <a:gd name="T3" fmla="*/ 121 h 121"/>
                <a:gd name="T4" fmla="*/ 5983 w 5983"/>
                <a:gd name="T5" fmla="*/ 121 h 121"/>
                <a:gd name="T6" fmla="*/ 2991 w 5983"/>
                <a:gd name="T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1">
                  <a:moveTo>
                    <a:pt x="2991" y="0"/>
                  </a:moveTo>
                  <a:lnTo>
                    <a:pt x="0" y="121"/>
                  </a:lnTo>
                  <a:lnTo>
                    <a:pt x="5983" y="121"/>
                  </a:lnTo>
                  <a:lnTo>
                    <a:pt x="29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4" name="Freeform 110">
              <a:extLst>
                <a:ext uri="{FF2B5EF4-FFF2-40B4-BE49-F238E27FC236}">
                  <a16:creationId xmlns:a16="http://schemas.microsoft.com/office/drawing/2014/main" xmlns="" id="{E007AC49-BDC5-4B12-AD54-AF45B095E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60"/>
              <a:ext cx="598" cy="12"/>
            </a:xfrm>
            <a:custGeom>
              <a:avLst/>
              <a:gdLst>
                <a:gd name="T0" fmla="*/ 2991 w 5983"/>
                <a:gd name="T1" fmla="*/ 0 h 121"/>
                <a:gd name="T2" fmla="*/ 0 w 5983"/>
                <a:gd name="T3" fmla="*/ 121 h 121"/>
                <a:gd name="T4" fmla="*/ 5983 w 5983"/>
                <a:gd name="T5" fmla="*/ 121 h 121"/>
                <a:gd name="T6" fmla="*/ 2991 w 5983"/>
                <a:gd name="T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3" h="121">
                  <a:moveTo>
                    <a:pt x="2991" y="0"/>
                  </a:moveTo>
                  <a:lnTo>
                    <a:pt x="0" y="121"/>
                  </a:lnTo>
                  <a:lnTo>
                    <a:pt x="5983" y="121"/>
                  </a:lnTo>
                  <a:lnTo>
                    <a:pt x="29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5" name="Freeform 111">
              <a:extLst>
                <a:ext uri="{FF2B5EF4-FFF2-40B4-BE49-F238E27FC236}">
                  <a16:creationId xmlns:a16="http://schemas.microsoft.com/office/drawing/2014/main" xmlns="" id="{23FCEED4-3A48-4927-976F-1C801D154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6" y="2282"/>
              <a:ext cx="44" cy="180"/>
            </a:xfrm>
            <a:custGeom>
              <a:avLst/>
              <a:gdLst>
                <a:gd name="T0" fmla="*/ 441 w 441"/>
                <a:gd name="T1" fmla="*/ 0 h 1798"/>
                <a:gd name="T2" fmla="*/ 440 w 441"/>
                <a:gd name="T3" fmla="*/ 470 h 1798"/>
                <a:gd name="T4" fmla="*/ 375 w 441"/>
                <a:gd name="T5" fmla="*/ 936 h 1798"/>
                <a:gd name="T6" fmla="*/ 0 w 441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1" h="1798">
                  <a:moveTo>
                    <a:pt x="441" y="0"/>
                  </a:moveTo>
                  <a:lnTo>
                    <a:pt x="440" y="470"/>
                  </a:lnTo>
                  <a:lnTo>
                    <a:pt x="375" y="936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6" name="Freeform 112">
              <a:extLst>
                <a:ext uri="{FF2B5EF4-FFF2-40B4-BE49-F238E27FC236}">
                  <a16:creationId xmlns:a16="http://schemas.microsoft.com/office/drawing/2014/main" xmlns="" id="{65215AEF-F7E2-4C82-89FB-038E38240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2462"/>
              <a:ext cx="42" cy="168"/>
            </a:xfrm>
            <a:custGeom>
              <a:avLst/>
              <a:gdLst>
                <a:gd name="T0" fmla="*/ 0 w 417"/>
                <a:gd name="T1" fmla="*/ 1679 h 1679"/>
                <a:gd name="T2" fmla="*/ 5 w 417"/>
                <a:gd name="T3" fmla="*/ 1421 h 1679"/>
                <a:gd name="T4" fmla="*/ 11 w 417"/>
                <a:gd name="T5" fmla="*/ 1225 h 1679"/>
                <a:gd name="T6" fmla="*/ 18 w 417"/>
                <a:gd name="T7" fmla="*/ 1081 h 1679"/>
                <a:gd name="T8" fmla="*/ 26 w 417"/>
                <a:gd name="T9" fmla="*/ 979 h 1679"/>
                <a:gd name="T10" fmla="*/ 43 w 417"/>
                <a:gd name="T11" fmla="*/ 860 h 1679"/>
                <a:gd name="T12" fmla="*/ 64 w 417"/>
                <a:gd name="T13" fmla="*/ 789 h 1679"/>
                <a:gd name="T14" fmla="*/ 175 w 417"/>
                <a:gd name="T15" fmla="*/ 524 h 1679"/>
                <a:gd name="T16" fmla="*/ 417 w 417"/>
                <a:gd name="T17" fmla="*/ 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1679">
                  <a:moveTo>
                    <a:pt x="0" y="1679"/>
                  </a:moveTo>
                  <a:lnTo>
                    <a:pt x="5" y="1421"/>
                  </a:lnTo>
                  <a:lnTo>
                    <a:pt x="11" y="1225"/>
                  </a:lnTo>
                  <a:lnTo>
                    <a:pt x="18" y="1081"/>
                  </a:lnTo>
                  <a:lnTo>
                    <a:pt x="26" y="979"/>
                  </a:lnTo>
                  <a:lnTo>
                    <a:pt x="43" y="860"/>
                  </a:lnTo>
                  <a:lnTo>
                    <a:pt x="64" y="789"/>
                  </a:lnTo>
                  <a:lnTo>
                    <a:pt x="175" y="524"/>
                  </a:lnTo>
                  <a:lnTo>
                    <a:pt x="4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7" name="Freeform 113">
              <a:extLst>
                <a:ext uri="{FF2B5EF4-FFF2-40B4-BE49-F238E27FC236}">
                  <a16:creationId xmlns:a16="http://schemas.microsoft.com/office/drawing/2014/main" xmlns="" id="{EB2C63B9-87B4-48EB-9E26-DBC1DF51E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" y="2462"/>
              <a:ext cx="42" cy="168"/>
            </a:xfrm>
            <a:custGeom>
              <a:avLst/>
              <a:gdLst>
                <a:gd name="T0" fmla="*/ 0 w 417"/>
                <a:gd name="T1" fmla="*/ 1680 h 1680"/>
                <a:gd name="T2" fmla="*/ 6 w 417"/>
                <a:gd name="T3" fmla="*/ 1421 h 1680"/>
                <a:gd name="T4" fmla="*/ 11 w 417"/>
                <a:gd name="T5" fmla="*/ 1225 h 1680"/>
                <a:gd name="T6" fmla="*/ 18 w 417"/>
                <a:gd name="T7" fmla="*/ 1081 h 1680"/>
                <a:gd name="T8" fmla="*/ 26 w 417"/>
                <a:gd name="T9" fmla="*/ 979 h 1680"/>
                <a:gd name="T10" fmla="*/ 43 w 417"/>
                <a:gd name="T11" fmla="*/ 860 h 1680"/>
                <a:gd name="T12" fmla="*/ 64 w 417"/>
                <a:gd name="T13" fmla="*/ 789 h 1680"/>
                <a:gd name="T14" fmla="*/ 175 w 417"/>
                <a:gd name="T15" fmla="*/ 523 h 1680"/>
                <a:gd name="T16" fmla="*/ 417 w 417"/>
                <a:gd name="T17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1680">
                  <a:moveTo>
                    <a:pt x="0" y="1680"/>
                  </a:moveTo>
                  <a:lnTo>
                    <a:pt x="6" y="1421"/>
                  </a:lnTo>
                  <a:lnTo>
                    <a:pt x="11" y="1225"/>
                  </a:lnTo>
                  <a:lnTo>
                    <a:pt x="18" y="1081"/>
                  </a:lnTo>
                  <a:lnTo>
                    <a:pt x="26" y="979"/>
                  </a:lnTo>
                  <a:lnTo>
                    <a:pt x="43" y="860"/>
                  </a:lnTo>
                  <a:lnTo>
                    <a:pt x="64" y="789"/>
                  </a:lnTo>
                  <a:lnTo>
                    <a:pt x="175" y="523"/>
                  </a:lnTo>
                  <a:lnTo>
                    <a:pt x="4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8" name="Freeform 114">
              <a:extLst>
                <a:ext uri="{FF2B5EF4-FFF2-40B4-BE49-F238E27FC236}">
                  <a16:creationId xmlns:a16="http://schemas.microsoft.com/office/drawing/2014/main" xmlns="" id="{06EE6A3C-064C-4CBB-A34C-27C2D011B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282"/>
              <a:ext cx="44" cy="180"/>
            </a:xfrm>
            <a:custGeom>
              <a:avLst/>
              <a:gdLst>
                <a:gd name="T0" fmla="*/ 441 w 441"/>
                <a:gd name="T1" fmla="*/ 0 h 1798"/>
                <a:gd name="T2" fmla="*/ 440 w 441"/>
                <a:gd name="T3" fmla="*/ 470 h 1798"/>
                <a:gd name="T4" fmla="*/ 375 w 441"/>
                <a:gd name="T5" fmla="*/ 937 h 1798"/>
                <a:gd name="T6" fmla="*/ 0 w 441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1" h="1798">
                  <a:moveTo>
                    <a:pt x="441" y="0"/>
                  </a:moveTo>
                  <a:lnTo>
                    <a:pt x="440" y="470"/>
                  </a:lnTo>
                  <a:lnTo>
                    <a:pt x="375" y="937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99" name="Line 115">
              <a:extLst>
                <a:ext uri="{FF2B5EF4-FFF2-40B4-BE49-F238E27FC236}">
                  <a16:creationId xmlns:a16="http://schemas.microsoft.com/office/drawing/2014/main" xmlns="" id="{F1EFA52A-6B02-4620-863D-9F71430E0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9" y="2462"/>
              <a:ext cx="2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0" name="Line 116">
              <a:extLst>
                <a:ext uri="{FF2B5EF4-FFF2-40B4-BE49-F238E27FC236}">
                  <a16:creationId xmlns:a16="http://schemas.microsoft.com/office/drawing/2014/main" xmlns="" id="{5014DC00-9760-4285-A91D-655C07701C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3" y="2462"/>
              <a:ext cx="36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1" name="Line 117">
              <a:extLst>
                <a:ext uri="{FF2B5EF4-FFF2-40B4-BE49-F238E27FC236}">
                  <a16:creationId xmlns:a16="http://schemas.microsoft.com/office/drawing/2014/main" xmlns="" id="{876501BE-75EF-4017-9412-C7659652A5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0" y="2294"/>
              <a:ext cx="37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2" name="Line 118">
              <a:extLst>
                <a:ext uri="{FF2B5EF4-FFF2-40B4-BE49-F238E27FC236}">
                  <a16:creationId xmlns:a16="http://schemas.microsoft.com/office/drawing/2014/main" xmlns="" id="{4E58EBF0-CCAB-4BB8-808C-4DFD72BB5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6" y="2462"/>
              <a:ext cx="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3" name="Freeform 119">
              <a:extLst>
                <a:ext uri="{FF2B5EF4-FFF2-40B4-BE49-F238E27FC236}">
                  <a16:creationId xmlns:a16="http://schemas.microsoft.com/office/drawing/2014/main" xmlns="" id="{2B28A957-71C6-4F4B-A2F7-701276672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7" y="2439"/>
              <a:ext cx="60" cy="46"/>
            </a:xfrm>
            <a:custGeom>
              <a:avLst/>
              <a:gdLst>
                <a:gd name="T0" fmla="*/ 603 w 603"/>
                <a:gd name="T1" fmla="*/ 460 h 460"/>
                <a:gd name="T2" fmla="*/ 0 w 603"/>
                <a:gd name="T3" fmla="*/ 460 h 460"/>
                <a:gd name="T4" fmla="*/ 0 w 603"/>
                <a:gd name="T5" fmla="*/ 0 h 460"/>
                <a:gd name="T6" fmla="*/ 603 w 603"/>
                <a:gd name="T7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3" h="460">
                  <a:moveTo>
                    <a:pt x="603" y="460"/>
                  </a:moveTo>
                  <a:lnTo>
                    <a:pt x="0" y="460"/>
                  </a:lnTo>
                  <a:lnTo>
                    <a:pt x="0" y="0"/>
                  </a:lnTo>
                  <a:lnTo>
                    <a:pt x="6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4" name="Line 120">
              <a:extLst>
                <a:ext uri="{FF2B5EF4-FFF2-40B4-BE49-F238E27FC236}">
                  <a16:creationId xmlns:a16="http://schemas.microsoft.com/office/drawing/2014/main" xmlns="" id="{03050158-4AD1-4F11-BA44-8D2EB8D38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6" y="2439"/>
              <a:ext cx="1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5" name="Freeform 121">
              <a:extLst>
                <a:ext uri="{FF2B5EF4-FFF2-40B4-BE49-F238E27FC236}">
                  <a16:creationId xmlns:a16="http://schemas.microsoft.com/office/drawing/2014/main" xmlns="" id="{A70976A2-E32D-4225-B7AE-45842C1B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" y="1562"/>
              <a:ext cx="44" cy="180"/>
            </a:xfrm>
            <a:custGeom>
              <a:avLst/>
              <a:gdLst>
                <a:gd name="T0" fmla="*/ 441 w 441"/>
                <a:gd name="T1" fmla="*/ 0 h 1798"/>
                <a:gd name="T2" fmla="*/ 439 w 441"/>
                <a:gd name="T3" fmla="*/ 470 h 1798"/>
                <a:gd name="T4" fmla="*/ 376 w 441"/>
                <a:gd name="T5" fmla="*/ 936 h 1798"/>
                <a:gd name="T6" fmla="*/ 0 w 441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1" h="1798">
                  <a:moveTo>
                    <a:pt x="441" y="0"/>
                  </a:moveTo>
                  <a:lnTo>
                    <a:pt x="439" y="470"/>
                  </a:lnTo>
                  <a:lnTo>
                    <a:pt x="376" y="936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6" name="Freeform 122">
              <a:extLst>
                <a:ext uri="{FF2B5EF4-FFF2-40B4-BE49-F238E27FC236}">
                  <a16:creationId xmlns:a16="http://schemas.microsoft.com/office/drawing/2014/main" xmlns="" id="{64B0453D-F7D7-4F43-BEDA-1866B5CF9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" y="1742"/>
              <a:ext cx="41" cy="168"/>
            </a:xfrm>
            <a:custGeom>
              <a:avLst/>
              <a:gdLst>
                <a:gd name="T0" fmla="*/ 0 w 417"/>
                <a:gd name="T1" fmla="*/ 1679 h 1679"/>
                <a:gd name="T2" fmla="*/ 6 w 417"/>
                <a:gd name="T3" fmla="*/ 1421 h 1679"/>
                <a:gd name="T4" fmla="*/ 11 w 417"/>
                <a:gd name="T5" fmla="*/ 1225 h 1679"/>
                <a:gd name="T6" fmla="*/ 19 w 417"/>
                <a:gd name="T7" fmla="*/ 1081 h 1679"/>
                <a:gd name="T8" fmla="*/ 26 w 417"/>
                <a:gd name="T9" fmla="*/ 979 h 1679"/>
                <a:gd name="T10" fmla="*/ 43 w 417"/>
                <a:gd name="T11" fmla="*/ 860 h 1679"/>
                <a:gd name="T12" fmla="*/ 64 w 417"/>
                <a:gd name="T13" fmla="*/ 789 h 1679"/>
                <a:gd name="T14" fmla="*/ 176 w 417"/>
                <a:gd name="T15" fmla="*/ 523 h 1679"/>
                <a:gd name="T16" fmla="*/ 417 w 417"/>
                <a:gd name="T17" fmla="*/ 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1679">
                  <a:moveTo>
                    <a:pt x="0" y="1679"/>
                  </a:moveTo>
                  <a:lnTo>
                    <a:pt x="6" y="1421"/>
                  </a:lnTo>
                  <a:lnTo>
                    <a:pt x="11" y="1225"/>
                  </a:lnTo>
                  <a:lnTo>
                    <a:pt x="19" y="1081"/>
                  </a:lnTo>
                  <a:lnTo>
                    <a:pt x="26" y="979"/>
                  </a:lnTo>
                  <a:lnTo>
                    <a:pt x="43" y="860"/>
                  </a:lnTo>
                  <a:lnTo>
                    <a:pt x="64" y="789"/>
                  </a:lnTo>
                  <a:lnTo>
                    <a:pt x="176" y="523"/>
                  </a:lnTo>
                  <a:lnTo>
                    <a:pt x="4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7" name="Freeform 123">
              <a:extLst>
                <a:ext uri="{FF2B5EF4-FFF2-40B4-BE49-F238E27FC236}">
                  <a16:creationId xmlns:a16="http://schemas.microsoft.com/office/drawing/2014/main" xmlns="" id="{C38F35D4-A25A-4D27-9854-0B3223624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742"/>
              <a:ext cx="42" cy="168"/>
            </a:xfrm>
            <a:custGeom>
              <a:avLst/>
              <a:gdLst>
                <a:gd name="T0" fmla="*/ 0 w 418"/>
                <a:gd name="T1" fmla="*/ 1680 h 1680"/>
                <a:gd name="T2" fmla="*/ 6 w 418"/>
                <a:gd name="T3" fmla="*/ 1421 h 1680"/>
                <a:gd name="T4" fmla="*/ 12 w 418"/>
                <a:gd name="T5" fmla="*/ 1225 h 1680"/>
                <a:gd name="T6" fmla="*/ 19 w 418"/>
                <a:gd name="T7" fmla="*/ 1081 h 1680"/>
                <a:gd name="T8" fmla="*/ 27 w 418"/>
                <a:gd name="T9" fmla="*/ 979 h 1680"/>
                <a:gd name="T10" fmla="*/ 43 w 418"/>
                <a:gd name="T11" fmla="*/ 860 h 1680"/>
                <a:gd name="T12" fmla="*/ 65 w 418"/>
                <a:gd name="T13" fmla="*/ 789 h 1680"/>
                <a:gd name="T14" fmla="*/ 176 w 418"/>
                <a:gd name="T15" fmla="*/ 523 h 1680"/>
                <a:gd name="T16" fmla="*/ 418 w 418"/>
                <a:gd name="T17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1680">
                  <a:moveTo>
                    <a:pt x="0" y="1680"/>
                  </a:moveTo>
                  <a:lnTo>
                    <a:pt x="6" y="1421"/>
                  </a:lnTo>
                  <a:lnTo>
                    <a:pt x="12" y="1225"/>
                  </a:lnTo>
                  <a:lnTo>
                    <a:pt x="19" y="1081"/>
                  </a:lnTo>
                  <a:lnTo>
                    <a:pt x="27" y="979"/>
                  </a:lnTo>
                  <a:lnTo>
                    <a:pt x="43" y="860"/>
                  </a:lnTo>
                  <a:lnTo>
                    <a:pt x="65" y="789"/>
                  </a:lnTo>
                  <a:lnTo>
                    <a:pt x="176" y="523"/>
                  </a:lnTo>
                  <a:lnTo>
                    <a:pt x="4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8" name="Freeform 124">
              <a:extLst>
                <a:ext uri="{FF2B5EF4-FFF2-40B4-BE49-F238E27FC236}">
                  <a16:creationId xmlns:a16="http://schemas.microsoft.com/office/drawing/2014/main" xmlns="" id="{4F428D39-BA0C-4DAA-8564-33BF569A8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1562"/>
              <a:ext cx="44" cy="180"/>
            </a:xfrm>
            <a:custGeom>
              <a:avLst/>
              <a:gdLst>
                <a:gd name="T0" fmla="*/ 440 w 440"/>
                <a:gd name="T1" fmla="*/ 0 h 1798"/>
                <a:gd name="T2" fmla="*/ 440 w 440"/>
                <a:gd name="T3" fmla="*/ 469 h 1798"/>
                <a:gd name="T4" fmla="*/ 375 w 440"/>
                <a:gd name="T5" fmla="*/ 937 h 1798"/>
                <a:gd name="T6" fmla="*/ 0 w 440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798">
                  <a:moveTo>
                    <a:pt x="440" y="0"/>
                  </a:moveTo>
                  <a:lnTo>
                    <a:pt x="440" y="469"/>
                  </a:lnTo>
                  <a:lnTo>
                    <a:pt x="375" y="937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09" name="Line 125">
              <a:extLst>
                <a:ext uri="{FF2B5EF4-FFF2-40B4-BE49-F238E27FC236}">
                  <a16:creationId xmlns:a16="http://schemas.microsoft.com/office/drawing/2014/main" xmlns="" id="{947FD0C4-A7B6-4073-8B51-377A5DAB9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1" y="1742"/>
              <a:ext cx="2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0" name="Line 126">
              <a:extLst>
                <a:ext uri="{FF2B5EF4-FFF2-40B4-BE49-F238E27FC236}">
                  <a16:creationId xmlns:a16="http://schemas.microsoft.com/office/drawing/2014/main" xmlns="" id="{DBDF1581-163A-4E5E-8337-F5D4219CE5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4" y="1742"/>
              <a:ext cx="37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1" name="Line 127">
              <a:extLst>
                <a:ext uri="{FF2B5EF4-FFF2-40B4-BE49-F238E27FC236}">
                  <a16:creationId xmlns:a16="http://schemas.microsoft.com/office/drawing/2014/main" xmlns="" id="{D0D85FC3-5FCF-493A-86A9-A05B90D22F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2" y="1574"/>
              <a:ext cx="36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2" name="Line 128">
              <a:extLst>
                <a:ext uri="{FF2B5EF4-FFF2-40B4-BE49-F238E27FC236}">
                  <a16:creationId xmlns:a16="http://schemas.microsoft.com/office/drawing/2014/main" xmlns="" id="{01C1E9A9-7608-48B9-A97D-EB8C36884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8" y="1742"/>
              <a:ext cx="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3" name="Freeform 129">
              <a:extLst>
                <a:ext uri="{FF2B5EF4-FFF2-40B4-BE49-F238E27FC236}">
                  <a16:creationId xmlns:a16="http://schemas.microsoft.com/office/drawing/2014/main" xmlns="" id="{B32455BE-0D18-4F73-BBCF-E42941B2B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1719"/>
              <a:ext cx="60" cy="46"/>
            </a:xfrm>
            <a:custGeom>
              <a:avLst/>
              <a:gdLst>
                <a:gd name="T0" fmla="*/ 603 w 603"/>
                <a:gd name="T1" fmla="*/ 460 h 460"/>
                <a:gd name="T2" fmla="*/ 0 w 603"/>
                <a:gd name="T3" fmla="*/ 460 h 460"/>
                <a:gd name="T4" fmla="*/ 0 w 603"/>
                <a:gd name="T5" fmla="*/ 0 h 460"/>
                <a:gd name="T6" fmla="*/ 603 w 603"/>
                <a:gd name="T7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3" h="460">
                  <a:moveTo>
                    <a:pt x="603" y="460"/>
                  </a:moveTo>
                  <a:lnTo>
                    <a:pt x="0" y="460"/>
                  </a:lnTo>
                  <a:lnTo>
                    <a:pt x="0" y="0"/>
                  </a:lnTo>
                  <a:lnTo>
                    <a:pt x="6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4" name="Line 130">
              <a:extLst>
                <a:ext uri="{FF2B5EF4-FFF2-40B4-BE49-F238E27FC236}">
                  <a16:creationId xmlns:a16="http://schemas.microsoft.com/office/drawing/2014/main" xmlns="" id="{310F3101-1063-40B0-97A6-B1114830D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8" y="1719"/>
              <a:ext cx="1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5" name="Line 131">
              <a:extLst>
                <a:ext uri="{FF2B5EF4-FFF2-40B4-BE49-F238E27FC236}">
                  <a16:creationId xmlns:a16="http://schemas.microsoft.com/office/drawing/2014/main" xmlns="" id="{BC2865C4-138D-4E99-8B90-1D1D5096A8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0" y="1521"/>
              <a:ext cx="6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6" name="Line 132">
              <a:extLst>
                <a:ext uri="{FF2B5EF4-FFF2-40B4-BE49-F238E27FC236}">
                  <a16:creationId xmlns:a16="http://schemas.microsoft.com/office/drawing/2014/main" xmlns="" id="{ED80A7AE-7CCE-4AF3-B300-BFB9EB2BC6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8" y="1484"/>
              <a:ext cx="6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7" name="Freeform 133">
              <a:extLst>
                <a:ext uri="{FF2B5EF4-FFF2-40B4-BE49-F238E27FC236}">
                  <a16:creationId xmlns:a16="http://schemas.microsoft.com/office/drawing/2014/main" xmlns="" id="{CB32FF2D-6736-4BCB-B72B-137B71324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" y="1521"/>
              <a:ext cx="1" cy="28"/>
            </a:xfrm>
            <a:custGeom>
              <a:avLst/>
              <a:gdLst>
                <a:gd name="T0" fmla="*/ 0 w 5"/>
                <a:gd name="T1" fmla="*/ 271 h 271"/>
                <a:gd name="T2" fmla="*/ 1 w 5"/>
                <a:gd name="T3" fmla="*/ 209 h 271"/>
                <a:gd name="T4" fmla="*/ 2 w 5"/>
                <a:gd name="T5" fmla="*/ 152 h 271"/>
                <a:gd name="T6" fmla="*/ 3 w 5"/>
                <a:gd name="T7" fmla="*/ 96 h 271"/>
                <a:gd name="T8" fmla="*/ 4 w 5"/>
                <a:gd name="T9" fmla="*/ 44 h 271"/>
                <a:gd name="T10" fmla="*/ 5 w 5"/>
                <a:gd name="T1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71">
                  <a:moveTo>
                    <a:pt x="0" y="271"/>
                  </a:moveTo>
                  <a:lnTo>
                    <a:pt x="1" y="209"/>
                  </a:lnTo>
                  <a:lnTo>
                    <a:pt x="2" y="152"/>
                  </a:lnTo>
                  <a:lnTo>
                    <a:pt x="3" y="96"/>
                  </a:lnTo>
                  <a:lnTo>
                    <a:pt x="4" y="44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8" name="Freeform 134">
              <a:extLst>
                <a:ext uri="{FF2B5EF4-FFF2-40B4-BE49-F238E27FC236}">
                  <a16:creationId xmlns:a16="http://schemas.microsoft.com/office/drawing/2014/main" xmlns="" id="{E76D3265-15C3-4634-84E0-9EF512C91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" y="1484"/>
              <a:ext cx="1" cy="27"/>
            </a:xfrm>
            <a:custGeom>
              <a:avLst/>
              <a:gdLst>
                <a:gd name="T0" fmla="*/ 0 w 13"/>
                <a:gd name="T1" fmla="*/ 270 h 270"/>
                <a:gd name="T2" fmla="*/ 0 w 13"/>
                <a:gd name="T3" fmla="*/ 243 h 270"/>
                <a:gd name="T4" fmla="*/ 4 w 13"/>
                <a:gd name="T5" fmla="*/ 168 h 270"/>
                <a:gd name="T6" fmla="*/ 7 w 13"/>
                <a:gd name="T7" fmla="*/ 104 h 270"/>
                <a:gd name="T8" fmla="*/ 9 w 13"/>
                <a:gd name="T9" fmla="*/ 48 h 270"/>
                <a:gd name="T10" fmla="*/ 13 w 13"/>
                <a:gd name="T11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70">
                  <a:moveTo>
                    <a:pt x="0" y="270"/>
                  </a:moveTo>
                  <a:lnTo>
                    <a:pt x="0" y="243"/>
                  </a:lnTo>
                  <a:lnTo>
                    <a:pt x="4" y="168"/>
                  </a:lnTo>
                  <a:lnTo>
                    <a:pt x="7" y="104"/>
                  </a:lnTo>
                  <a:lnTo>
                    <a:pt x="9" y="48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19" name="Freeform 135">
              <a:extLst>
                <a:ext uri="{FF2B5EF4-FFF2-40B4-BE49-F238E27FC236}">
                  <a16:creationId xmlns:a16="http://schemas.microsoft.com/office/drawing/2014/main" xmlns="" id="{48554B1C-7254-41B7-9A36-3009FE468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521"/>
              <a:ext cx="1" cy="28"/>
            </a:xfrm>
            <a:custGeom>
              <a:avLst/>
              <a:gdLst>
                <a:gd name="T0" fmla="*/ 0 w 6"/>
                <a:gd name="T1" fmla="*/ 273 h 273"/>
                <a:gd name="T2" fmla="*/ 1 w 6"/>
                <a:gd name="T3" fmla="*/ 210 h 273"/>
                <a:gd name="T4" fmla="*/ 3 w 6"/>
                <a:gd name="T5" fmla="*/ 152 h 273"/>
                <a:gd name="T6" fmla="*/ 4 w 6"/>
                <a:gd name="T7" fmla="*/ 96 h 273"/>
                <a:gd name="T8" fmla="*/ 5 w 6"/>
                <a:gd name="T9" fmla="*/ 44 h 273"/>
                <a:gd name="T10" fmla="*/ 6 w 6"/>
                <a:gd name="T11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73">
                  <a:moveTo>
                    <a:pt x="0" y="273"/>
                  </a:moveTo>
                  <a:lnTo>
                    <a:pt x="1" y="210"/>
                  </a:lnTo>
                  <a:lnTo>
                    <a:pt x="3" y="152"/>
                  </a:lnTo>
                  <a:lnTo>
                    <a:pt x="4" y="96"/>
                  </a:lnTo>
                  <a:lnTo>
                    <a:pt x="5" y="44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0" name="Freeform 136">
              <a:extLst>
                <a:ext uri="{FF2B5EF4-FFF2-40B4-BE49-F238E27FC236}">
                  <a16:creationId xmlns:a16="http://schemas.microsoft.com/office/drawing/2014/main" xmlns="" id="{3AE8C3E7-697D-4561-BD47-432726431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1484"/>
              <a:ext cx="2" cy="27"/>
            </a:xfrm>
            <a:custGeom>
              <a:avLst/>
              <a:gdLst>
                <a:gd name="T0" fmla="*/ 0 w 14"/>
                <a:gd name="T1" fmla="*/ 271 h 271"/>
                <a:gd name="T2" fmla="*/ 1 w 14"/>
                <a:gd name="T3" fmla="*/ 243 h 271"/>
                <a:gd name="T4" fmla="*/ 5 w 14"/>
                <a:gd name="T5" fmla="*/ 168 h 271"/>
                <a:gd name="T6" fmla="*/ 7 w 14"/>
                <a:gd name="T7" fmla="*/ 104 h 271"/>
                <a:gd name="T8" fmla="*/ 10 w 14"/>
                <a:gd name="T9" fmla="*/ 48 h 271"/>
                <a:gd name="T10" fmla="*/ 14 w 14"/>
                <a:gd name="T1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71">
                  <a:moveTo>
                    <a:pt x="0" y="271"/>
                  </a:moveTo>
                  <a:lnTo>
                    <a:pt x="1" y="243"/>
                  </a:lnTo>
                  <a:lnTo>
                    <a:pt x="5" y="168"/>
                  </a:lnTo>
                  <a:lnTo>
                    <a:pt x="7" y="104"/>
                  </a:lnTo>
                  <a:lnTo>
                    <a:pt x="10" y="48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1" name="Line 137">
              <a:extLst>
                <a:ext uri="{FF2B5EF4-FFF2-40B4-BE49-F238E27FC236}">
                  <a16:creationId xmlns:a16="http://schemas.microsoft.com/office/drawing/2014/main" xmlns="" id="{55805ACC-0273-490D-9887-29CB8489C4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4" y="1085"/>
              <a:ext cx="36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2" name="Freeform 138">
              <a:extLst>
                <a:ext uri="{FF2B5EF4-FFF2-40B4-BE49-F238E27FC236}">
                  <a16:creationId xmlns:a16="http://schemas.microsoft.com/office/drawing/2014/main" xmlns="" id="{1F86D036-A1B3-45EA-9709-79A020D10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7" y="1085"/>
              <a:ext cx="42" cy="168"/>
            </a:xfrm>
            <a:custGeom>
              <a:avLst/>
              <a:gdLst>
                <a:gd name="T0" fmla="*/ 0 w 418"/>
                <a:gd name="T1" fmla="*/ 1680 h 1680"/>
                <a:gd name="T2" fmla="*/ 5 w 418"/>
                <a:gd name="T3" fmla="*/ 1421 h 1680"/>
                <a:gd name="T4" fmla="*/ 12 w 418"/>
                <a:gd name="T5" fmla="*/ 1225 h 1680"/>
                <a:gd name="T6" fmla="*/ 26 w 418"/>
                <a:gd name="T7" fmla="*/ 979 h 1680"/>
                <a:gd name="T8" fmla="*/ 44 w 418"/>
                <a:gd name="T9" fmla="*/ 860 h 1680"/>
                <a:gd name="T10" fmla="*/ 65 w 418"/>
                <a:gd name="T11" fmla="*/ 789 h 1680"/>
                <a:gd name="T12" fmla="*/ 175 w 418"/>
                <a:gd name="T13" fmla="*/ 523 h 1680"/>
                <a:gd name="T14" fmla="*/ 418 w 418"/>
                <a:gd name="T15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8" h="1680">
                  <a:moveTo>
                    <a:pt x="0" y="1680"/>
                  </a:moveTo>
                  <a:lnTo>
                    <a:pt x="5" y="1421"/>
                  </a:lnTo>
                  <a:lnTo>
                    <a:pt x="12" y="1225"/>
                  </a:lnTo>
                  <a:lnTo>
                    <a:pt x="26" y="979"/>
                  </a:lnTo>
                  <a:lnTo>
                    <a:pt x="44" y="860"/>
                  </a:lnTo>
                  <a:lnTo>
                    <a:pt x="65" y="789"/>
                  </a:lnTo>
                  <a:lnTo>
                    <a:pt x="175" y="523"/>
                  </a:lnTo>
                  <a:lnTo>
                    <a:pt x="4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3" name="Freeform 139">
              <a:extLst>
                <a:ext uri="{FF2B5EF4-FFF2-40B4-BE49-F238E27FC236}">
                  <a16:creationId xmlns:a16="http://schemas.microsoft.com/office/drawing/2014/main" xmlns="" id="{D94201F3-C6D8-4C12-BA17-FB8A85E26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1085"/>
              <a:ext cx="42" cy="168"/>
            </a:xfrm>
            <a:custGeom>
              <a:avLst/>
              <a:gdLst>
                <a:gd name="T0" fmla="*/ 0 w 418"/>
                <a:gd name="T1" fmla="*/ 1679 h 1679"/>
                <a:gd name="T2" fmla="*/ 5 w 418"/>
                <a:gd name="T3" fmla="*/ 1421 h 1679"/>
                <a:gd name="T4" fmla="*/ 12 w 418"/>
                <a:gd name="T5" fmla="*/ 1225 h 1679"/>
                <a:gd name="T6" fmla="*/ 25 w 418"/>
                <a:gd name="T7" fmla="*/ 979 h 1679"/>
                <a:gd name="T8" fmla="*/ 43 w 418"/>
                <a:gd name="T9" fmla="*/ 860 h 1679"/>
                <a:gd name="T10" fmla="*/ 64 w 418"/>
                <a:gd name="T11" fmla="*/ 789 h 1679"/>
                <a:gd name="T12" fmla="*/ 176 w 418"/>
                <a:gd name="T13" fmla="*/ 523 h 1679"/>
                <a:gd name="T14" fmla="*/ 418 w 418"/>
                <a:gd name="T15" fmla="*/ 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8" h="1679">
                  <a:moveTo>
                    <a:pt x="0" y="1679"/>
                  </a:moveTo>
                  <a:lnTo>
                    <a:pt x="5" y="1421"/>
                  </a:lnTo>
                  <a:lnTo>
                    <a:pt x="12" y="1225"/>
                  </a:lnTo>
                  <a:lnTo>
                    <a:pt x="25" y="979"/>
                  </a:lnTo>
                  <a:lnTo>
                    <a:pt x="43" y="860"/>
                  </a:lnTo>
                  <a:lnTo>
                    <a:pt x="64" y="789"/>
                  </a:lnTo>
                  <a:lnTo>
                    <a:pt x="176" y="523"/>
                  </a:lnTo>
                  <a:lnTo>
                    <a:pt x="4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4" name="Freeform 140">
              <a:extLst>
                <a:ext uri="{FF2B5EF4-FFF2-40B4-BE49-F238E27FC236}">
                  <a16:creationId xmlns:a16="http://schemas.microsoft.com/office/drawing/2014/main" xmlns="" id="{9AEB8A01-0591-4EBB-A3B8-B138DE08D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905"/>
              <a:ext cx="44" cy="180"/>
            </a:xfrm>
            <a:custGeom>
              <a:avLst/>
              <a:gdLst>
                <a:gd name="T0" fmla="*/ 439 w 439"/>
                <a:gd name="T1" fmla="*/ 0 h 1798"/>
                <a:gd name="T2" fmla="*/ 439 w 439"/>
                <a:gd name="T3" fmla="*/ 469 h 1798"/>
                <a:gd name="T4" fmla="*/ 375 w 439"/>
                <a:gd name="T5" fmla="*/ 937 h 1798"/>
                <a:gd name="T6" fmla="*/ 0 w 439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9" h="1798">
                  <a:moveTo>
                    <a:pt x="439" y="0"/>
                  </a:moveTo>
                  <a:lnTo>
                    <a:pt x="439" y="469"/>
                  </a:lnTo>
                  <a:lnTo>
                    <a:pt x="375" y="937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5" name="Freeform 141">
              <a:extLst>
                <a:ext uri="{FF2B5EF4-FFF2-40B4-BE49-F238E27FC236}">
                  <a16:creationId xmlns:a16="http://schemas.microsoft.com/office/drawing/2014/main" xmlns="" id="{134500A1-3EAC-4E2F-9EA2-BF1721D90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905"/>
              <a:ext cx="44" cy="180"/>
            </a:xfrm>
            <a:custGeom>
              <a:avLst/>
              <a:gdLst>
                <a:gd name="T0" fmla="*/ 439 w 439"/>
                <a:gd name="T1" fmla="*/ 0 h 1798"/>
                <a:gd name="T2" fmla="*/ 438 w 439"/>
                <a:gd name="T3" fmla="*/ 470 h 1798"/>
                <a:gd name="T4" fmla="*/ 375 w 439"/>
                <a:gd name="T5" fmla="*/ 936 h 1798"/>
                <a:gd name="T6" fmla="*/ 0 w 439"/>
                <a:gd name="T7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9" h="1798">
                  <a:moveTo>
                    <a:pt x="439" y="0"/>
                  </a:moveTo>
                  <a:lnTo>
                    <a:pt x="438" y="470"/>
                  </a:lnTo>
                  <a:lnTo>
                    <a:pt x="375" y="936"/>
                  </a:lnTo>
                  <a:lnTo>
                    <a:pt x="0" y="17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6" name="Line 142">
              <a:extLst>
                <a:ext uri="{FF2B5EF4-FFF2-40B4-BE49-F238E27FC236}">
                  <a16:creationId xmlns:a16="http://schemas.microsoft.com/office/drawing/2014/main" xmlns="" id="{1752622D-420D-48D3-B60F-52D3E61EC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0" y="1085"/>
              <a:ext cx="2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7" name="Line 143">
              <a:extLst>
                <a:ext uri="{FF2B5EF4-FFF2-40B4-BE49-F238E27FC236}">
                  <a16:creationId xmlns:a16="http://schemas.microsoft.com/office/drawing/2014/main" xmlns="" id="{EAE302E4-711D-4F06-B140-4A72F8E99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1062"/>
              <a:ext cx="1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8" name="Freeform 144">
              <a:extLst>
                <a:ext uri="{FF2B5EF4-FFF2-40B4-BE49-F238E27FC236}">
                  <a16:creationId xmlns:a16="http://schemas.microsoft.com/office/drawing/2014/main" xmlns="" id="{188C71AC-5833-4DED-B085-0CF8BDAF7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8" y="1062"/>
              <a:ext cx="60" cy="46"/>
            </a:xfrm>
            <a:custGeom>
              <a:avLst/>
              <a:gdLst>
                <a:gd name="T0" fmla="*/ 603 w 603"/>
                <a:gd name="T1" fmla="*/ 460 h 460"/>
                <a:gd name="T2" fmla="*/ 0 w 603"/>
                <a:gd name="T3" fmla="*/ 460 h 460"/>
                <a:gd name="T4" fmla="*/ 0 w 603"/>
                <a:gd name="T5" fmla="*/ 0 h 460"/>
                <a:gd name="T6" fmla="*/ 603 w 603"/>
                <a:gd name="T7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3" h="460">
                  <a:moveTo>
                    <a:pt x="603" y="460"/>
                  </a:moveTo>
                  <a:lnTo>
                    <a:pt x="0" y="460"/>
                  </a:lnTo>
                  <a:lnTo>
                    <a:pt x="0" y="0"/>
                  </a:lnTo>
                  <a:lnTo>
                    <a:pt x="60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29" name="Line 145">
              <a:extLst>
                <a:ext uri="{FF2B5EF4-FFF2-40B4-BE49-F238E27FC236}">
                  <a16:creationId xmlns:a16="http://schemas.microsoft.com/office/drawing/2014/main" xmlns="" id="{FA0A0400-6B9B-4C2C-A82F-AC455BC581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1085"/>
              <a:ext cx="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0" name="Line 146">
              <a:extLst>
                <a:ext uri="{FF2B5EF4-FFF2-40B4-BE49-F238E27FC236}">
                  <a16:creationId xmlns:a16="http://schemas.microsoft.com/office/drawing/2014/main" xmlns="" id="{900C9B41-9FE6-4D91-B908-11F224EB2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1" y="917"/>
              <a:ext cx="37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1" name="Line 147">
              <a:extLst>
                <a:ext uri="{FF2B5EF4-FFF2-40B4-BE49-F238E27FC236}">
                  <a16:creationId xmlns:a16="http://schemas.microsoft.com/office/drawing/2014/main" xmlns="" id="{9778BCC5-CED7-4E04-9127-E81F9BB2A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2693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2" name="Line 148">
              <a:extLst>
                <a:ext uri="{FF2B5EF4-FFF2-40B4-BE49-F238E27FC236}">
                  <a16:creationId xmlns:a16="http://schemas.microsoft.com/office/drawing/2014/main" xmlns="" id="{F42BEED8-9050-436D-A54B-CE16C772C3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2639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3" name="Line 149">
              <a:extLst>
                <a:ext uri="{FF2B5EF4-FFF2-40B4-BE49-F238E27FC236}">
                  <a16:creationId xmlns:a16="http://schemas.microsoft.com/office/drawing/2014/main" xmlns="" id="{5CE1DAB9-2606-4CB5-AFE8-2117079085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2585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4" name="Line 150">
              <a:extLst>
                <a:ext uri="{FF2B5EF4-FFF2-40B4-BE49-F238E27FC236}">
                  <a16:creationId xmlns:a16="http://schemas.microsoft.com/office/drawing/2014/main" xmlns="" id="{297E4387-6283-4F11-84CB-8DFCC31F71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2531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5" name="Line 151">
              <a:extLst>
                <a:ext uri="{FF2B5EF4-FFF2-40B4-BE49-F238E27FC236}">
                  <a16:creationId xmlns:a16="http://schemas.microsoft.com/office/drawing/2014/main" xmlns="" id="{2CB0290E-3DD3-4DAC-B434-3946DD37B0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2477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6" name="Line 152">
              <a:extLst>
                <a:ext uri="{FF2B5EF4-FFF2-40B4-BE49-F238E27FC236}">
                  <a16:creationId xmlns:a16="http://schemas.microsoft.com/office/drawing/2014/main" xmlns="" id="{D39B50A7-F13E-4D40-AA1F-4B2504B37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2433"/>
              <a:ext cx="1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37" name="Rectangle 153">
              <a:extLst>
                <a:ext uri="{FF2B5EF4-FFF2-40B4-BE49-F238E27FC236}">
                  <a16:creationId xmlns:a16="http://schemas.microsoft.com/office/drawing/2014/main" xmlns="" id="{6A9CE81B-51AB-48B2-821F-C0E91D71D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" y="1377"/>
              <a:ext cx="1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it-IT" altLang="it-IT" sz="1700" i="1">
                  <a:solidFill>
                    <a:srgbClr val="000000"/>
                  </a:solidFill>
                </a:rPr>
                <a:t>u</a:t>
              </a:r>
              <a:r>
                <a:rPr lang="it-IT" altLang="it-IT" sz="1700" i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6538" name="Rectangle 154">
              <a:extLst>
                <a:ext uri="{FF2B5EF4-FFF2-40B4-BE49-F238E27FC236}">
                  <a16:creationId xmlns:a16="http://schemas.microsoft.com/office/drawing/2014/main" xmlns="" id="{6BCA9644-313F-474C-B8B8-F9F0344C9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1475"/>
              <a:ext cx="2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endParaRPr lang="it-IT" altLang="it-IT"/>
            </a:p>
          </p:txBody>
        </p:sp>
        <p:sp>
          <p:nvSpPr>
            <p:cNvPr id="16539" name="Line 155">
              <a:extLst>
                <a:ext uri="{FF2B5EF4-FFF2-40B4-BE49-F238E27FC236}">
                  <a16:creationId xmlns:a16="http://schemas.microsoft.com/office/drawing/2014/main" xmlns="" id="{ADD1D9C9-6C82-413C-BC7B-914E85273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892"/>
              <a:ext cx="1" cy="1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0" name="Line 156">
              <a:extLst>
                <a:ext uri="{FF2B5EF4-FFF2-40B4-BE49-F238E27FC236}">
                  <a16:creationId xmlns:a16="http://schemas.microsoft.com/office/drawing/2014/main" xmlns="" id="{B046F1A6-36C7-4EF0-A338-400EDFFCA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1059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1" name="Line 157">
              <a:extLst>
                <a:ext uri="{FF2B5EF4-FFF2-40B4-BE49-F238E27FC236}">
                  <a16:creationId xmlns:a16="http://schemas.microsoft.com/office/drawing/2014/main" xmlns="" id="{CF7FC4CC-791C-4106-BE4C-DEA5E0C31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1239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2" name="Line 158">
              <a:extLst>
                <a:ext uri="{FF2B5EF4-FFF2-40B4-BE49-F238E27FC236}">
                  <a16:creationId xmlns:a16="http://schemas.microsoft.com/office/drawing/2014/main" xmlns="" id="{20204A4A-2BDD-48F7-8B9C-16637D155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1419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3" name="Line 159">
              <a:extLst>
                <a:ext uri="{FF2B5EF4-FFF2-40B4-BE49-F238E27FC236}">
                  <a16:creationId xmlns:a16="http://schemas.microsoft.com/office/drawing/2014/main" xmlns="" id="{65E6A865-2F2F-450C-8121-054C8C4A3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1599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4" name="Line 160">
              <a:extLst>
                <a:ext uri="{FF2B5EF4-FFF2-40B4-BE49-F238E27FC236}">
                  <a16:creationId xmlns:a16="http://schemas.microsoft.com/office/drawing/2014/main" xmlns="" id="{0503A839-147D-49FF-99B8-29E957F319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1779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5" name="Line 161">
              <a:extLst>
                <a:ext uri="{FF2B5EF4-FFF2-40B4-BE49-F238E27FC236}">
                  <a16:creationId xmlns:a16="http://schemas.microsoft.com/office/drawing/2014/main" xmlns="" id="{9927BCDF-2BC6-414A-933F-9B38538781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1959"/>
              <a:ext cx="1" cy="1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6" name="Line 162">
              <a:extLst>
                <a:ext uri="{FF2B5EF4-FFF2-40B4-BE49-F238E27FC236}">
                  <a16:creationId xmlns:a16="http://schemas.microsoft.com/office/drawing/2014/main" xmlns="" id="{A23B17E5-5B8F-4235-918E-5BD586940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2138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7" name="Line 163">
              <a:extLst>
                <a:ext uri="{FF2B5EF4-FFF2-40B4-BE49-F238E27FC236}">
                  <a16:creationId xmlns:a16="http://schemas.microsoft.com/office/drawing/2014/main" xmlns="" id="{0BD7B678-02F0-42F1-8CBD-E061A416D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2318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8" name="Line 164">
              <a:extLst>
                <a:ext uri="{FF2B5EF4-FFF2-40B4-BE49-F238E27FC236}">
                  <a16:creationId xmlns:a16="http://schemas.microsoft.com/office/drawing/2014/main" xmlns="" id="{6C51306E-9087-4EA9-A0A8-655E03BAD2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2498"/>
              <a:ext cx="1" cy="1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49" name="Line 165">
              <a:extLst>
                <a:ext uri="{FF2B5EF4-FFF2-40B4-BE49-F238E27FC236}">
                  <a16:creationId xmlns:a16="http://schemas.microsoft.com/office/drawing/2014/main" xmlns="" id="{936CF5B8-5ED0-4773-8DBA-73189429CB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55" y="1544"/>
              <a:ext cx="28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50" name="Line 166">
              <a:extLst>
                <a:ext uri="{FF2B5EF4-FFF2-40B4-BE49-F238E27FC236}">
                  <a16:creationId xmlns:a16="http://schemas.microsoft.com/office/drawing/2014/main" xmlns="" id="{7C8D7132-0BC4-4AF9-8635-4716BAD926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5" y="1560"/>
              <a:ext cx="28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51" name="Line 167">
              <a:extLst>
                <a:ext uri="{FF2B5EF4-FFF2-40B4-BE49-F238E27FC236}">
                  <a16:creationId xmlns:a16="http://schemas.microsoft.com/office/drawing/2014/main" xmlns="" id="{64FF6648-DD68-43B9-8E7E-D76F0D0DE1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1544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52" name="Line 168">
              <a:extLst>
                <a:ext uri="{FF2B5EF4-FFF2-40B4-BE49-F238E27FC236}">
                  <a16:creationId xmlns:a16="http://schemas.microsoft.com/office/drawing/2014/main" xmlns="" id="{427B8208-8D9C-4BD8-B637-1DD0460F7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6" y="1560"/>
              <a:ext cx="25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53" name="Rectangle 169">
              <a:extLst>
                <a:ext uri="{FF2B5EF4-FFF2-40B4-BE49-F238E27FC236}">
                  <a16:creationId xmlns:a16="http://schemas.microsoft.com/office/drawing/2014/main" xmlns="" id="{A8E85BAC-B46F-4763-B291-4AB3C30AA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1377"/>
              <a:ext cx="1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it-IT" altLang="it-IT" sz="1700" i="1">
                  <a:solidFill>
                    <a:srgbClr val="000000"/>
                  </a:solidFill>
                </a:rPr>
                <a:t>m</a:t>
              </a:r>
              <a:r>
                <a:rPr lang="it-IT" altLang="it-IT" sz="1700" i="1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6554" name="Rectangle 170">
              <a:extLst>
                <a:ext uri="{FF2B5EF4-FFF2-40B4-BE49-F238E27FC236}">
                  <a16:creationId xmlns:a16="http://schemas.microsoft.com/office/drawing/2014/main" xmlns="" id="{477D3814-B895-4340-AAAC-4437FBD9E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9" y="1661"/>
              <a:ext cx="1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it-IT" altLang="it-IT" sz="1700" i="1">
                  <a:solidFill>
                    <a:srgbClr val="000000"/>
                  </a:solidFill>
                </a:rPr>
                <a:t>k</a:t>
              </a:r>
              <a:r>
                <a:rPr lang="it-IT" altLang="it-IT" sz="1700" i="1" baseline="-25000">
                  <a:solidFill>
                    <a:srgbClr val="000000"/>
                  </a:solidFill>
                </a:rPr>
                <a:t>i</a:t>
              </a:r>
              <a:endParaRPr lang="it-IT" altLang="it-IT" sz="1700" baseline="-25000">
                <a:solidFill>
                  <a:srgbClr val="000000"/>
                </a:solidFill>
              </a:endParaRPr>
            </a:p>
          </p:txBody>
        </p:sp>
        <p:sp>
          <p:nvSpPr>
            <p:cNvPr id="16555" name="Rectangle 171">
              <a:extLst>
                <a:ext uri="{FF2B5EF4-FFF2-40B4-BE49-F238E27FC236}">
                  <a16:creationId xmlns:a16="http://schemas.microsoft.com/office/drawing/2014/main" xmlns="" id="{278ED4F9-CDC7-44DB-9BEF-E2A106C47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" y="1570"/>
              <a:ext cx="1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it-IT" altLang="it-IT" sz="1700" i="1">
                  <a:solidFill>
                    <a:srgbClr val="000000"/>
                  </a:solidFill>
                </a:rPr>
                <a:t>c</a:t>
              </a:r>
              <a:r>
                <a:rPr lang="it-IT" altLang="it-IT" sz="1700" i="1" baseline="-25000">
                  <a:solidFill>
                    <a:srgbClr val="000000"/>
                  </a:solidFill>
                </a:rPr>
                <a:t>i</a:t>
              </a:r>
              <a:endParaRPr lang="it-IT" altLang="it-IT" sz="1700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16556" name="Group 172">
            <a:extLst>
              <a:ext uri="{FF2B5EF4-FFF2-40B4-BE49-F238E27FC236}">
                <a16:creationId xmlns:a16="http://schemas.microsoft.com/office/drawing/2014/main" xmlns="" id="{246B5C1B-7853-4C7F-8DE0-526B654FD76B}"/>
              </a:ext>
            </a:extLst>
          </p:cNvPr>
          <p:cNvGrpSpPr>
            <a:grpSpLocks/>
          </p:cNvGrpSpPr>
          <p:nvPr/>
        </p:nvGrpSpPr>
        <p:grpSpPr bwMode="auto">
          <a:xfrm>
            <a:off x="7911599" y="1532942"/>
            <a:ext cx="2936875" cy="1368425"/>
            <a:chOff x="4390" y="1253"/>
            <a:chExt cx="1850" cy="862"/>
          </a:xfrm>
        </p:grpSpPr>
        <p:sp>
          <p:nvSpPr>
            <p:cNvPr id="16557" name="Rectangle 173">
              <a:extLst>
                <a:ext uri="{FF2B5EF4-FFF2-40B4-BE49-F238E27FC236}">
                  <a16:creationId xmlns:a16="http://schemas.microsoft.com/office/drawing/2014/main" xmlns="" id="{188B98A7-FD5A-494F-AA15-361A09A54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1" y="1639"/>
              <a:ext cx="1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600">
                  <a:solidFill>
                    <a:srgbClr val="000000"/>
                  </a:solidFill>
                </a:rPr>
                <a:t>i</a:t>
              </a:r>
              <a:endParaRPr lang="it-IT" altLang="it-IT"/>
            </a:p>
          </p:txBody>
        </p:sp>
        <p:sp>
          <p:nvSpPr>
            <p:cNvPr id="16558" name="Rectangle 174">
              <a:extLst>
                <a:ext uri="{FF2B5EF4-FFF2-40B4-BE49-F238E27FC236}">
                  <a16:creationId xmlns:a16="http://schemas.microsoft.com/office/drawing/2014/main" xmlns="" id="{A191ABC1-80A3-40DF-94C6-F2C067DC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" y="1648"/>
              <a:ext cx="1045" cy="3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59" name="Line 175">
              <a:extLst>
                <a:ext uri="{FF2B5EF4-FFF2-40B4-BE49-F238E27FC236}">
                  <a16:creationId xmlns:a16="http://schemas.microsoft.com/office/drawing/2014/main" xmlns="" id="{53D54CDC-FDDC-4F7F-B485-DF188EEAC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8" y="1385"/>
              <a:ext cx="4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0" name="Line 176">
              <a:extLst>
                <a:ext uri="{FF2B5EF4-FFF2-40B4-BE49-F238E27FC236}">
                  <a16:creationId xmlns:a16="http://schemas.microsoft.com/office/drawing/2014/main" xmlns="" id="{9DE0AB56-BDE0-4621-A343-CEF5CAFCC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9" y="1385"/>
              <a:ext cx="149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1" name="Line 177">
              <a:extLst>
                <a:ext uri="{FF2B5EF4-FFF2-40B4-BE49-F238E27FC236}">
                  <a16:creationId xmlns:a16="http://schemas.microsoft.com/office/drawing/2014/main" xmlns="" id="{1D16914D-8A06-4782-A46A-0F2055D2C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5" y="1385"/>
              <a:ext cx="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2" name="Line 178">
              <a:extLst>
                <a:ext uri="{FF2B5EF4-FFF2-40B4-BE49-F238E27FC236}">
                  <a16:creationId xmlns:a16="http://schemas.microsoft.com/office/drawing/2014/main" xmlns="" id="{34FE9982-583B-4B35-8D02-3032D2223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5" y="1349"/>
              <a:ext cx="1" cy="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3" name="Freeform 179">
              <a:extLst>
                <a:ext uri="{FF2B5EF4-FFF2-40B4-BE49-F238E27FC236}">
                  <a16:creationId xmlns:a16="http://schemas.microsoft.com/office/drawing/2014/main" xmlns="" id="{315FE4E7-3040-4FDA-926C-A7DA809E4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" y="1349"/>
              <a:ext cx="106" cy="72"/>
            </a:xfrm>
            <a:custGeom>
              <a:avLst/>
              <a:gdLst>
                <a:gd name="T0" fmla="*/ 1273 w 1273"/>
                <a:gd name="T1" fmla="*/ 969 h 969"/>
                <a:gd name="T2" fmla="*/ 0 w 1273"/>
                <a:gd name="T3" fmla="*/ 969 h 969"/>
                <a:gd name="T4" fmla="*/ 0 w 1273"/>
                <a:gd name="T5" fmla="*/ 0 h 969"/>
                <a:gd name="T6" fmla="*/ 1273 w 1273"/>
                <a:gd name="T7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3" h="969">
                  <a:moveTo>
                    <a:pt x="1273" y="969"/>
                  </a:moveTo>
                  <a:lnTo>
                    <a:pt x="0" y="969"/>
                  </a:lnTo>
                  <a:lnTo>
                    <a:pt x="0" y="0"/>
                  </a:lnTo>
                  <a:lnTo>
                    <a:pt x="127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4" name="Line 180">
              <a:extLst>
                <a:ext uri="{FF2B5EF4-FFF2-40B4-BE49-F238E27FC236}">
                  <a16:creationId xmlns:a16="http://schemas.microsoft.com/office/drawing/2014/main" xmlns="" id="{3FD05C0A-A78A-4AE4-9082-D9975DAE7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4" y="1253"/>
              <a:ext cx="53" cy="1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5" name="Freeform 181">
              <a:extLst>
                <a:ext uri="{FF2B5EF4-FFF2-40B4-BE49-F238E27FC236}">
                  <a16:creationId xmlns:a16="http://schemas.microsoft.com/office/drawing/2014/main" xmlns="" id="{2357B2A4-9957-498F-A924-E89FF63ED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8" y="1948"/>
              <a:ext cx="73" cy="167"/>
            </a:xfrm>
            <a:custGeom>
              <a:avLst/>
              <a:gdLst>
                <a:gd name="T0" fmla="*/ 0 w 880"/>
                <a:gd name="T1" fmla="*/ 2253 h 2253"/>
                <a:gd name="T2" fmla="*/ 136 w 880"/>
                <a:gd name="T3" fmla="*/ 1663 h 2253"/>
                <a:gd name="T4" fmla="*/ 370 w 880"/>
                <a:gd name="T5" fmla="*/ 1102 h 2253"/>
                <a:gd name="T6" fmla="*/ 880 w 880"/>
                <a:gd name="T7" fmla="*/ 0 h 2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0" h="2253">
                  <a:moveTo>
                    <a:pt x="0" y="2253"/>
                  </a:moveTo>
                  <a:lnTo>
                    <a:pt x="136" y="1663"/>
                  </a:lnTo>
                  <a:lnTo>
                    <a:pt x="370" y="1102"/>
                  </a:lnTo>
                  <a:lnTo>
                    <a:pt x="8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6" name="Freeform 182">
              <a:extLst>
                <a:ext uri="{FF2B5EF4-FFF2-40B4-BE49-F238E27FC236}">
                  <a16:creationId xmlns:a16="http://schemas.microsoft.com/office/drawing/2014/main" xmlns="" id="{61709128-2CCF-49B2-A8CC-2F525C040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" y="1666"/>
              <a:ext cx="78" cy="282"/>
            </a:xfrm>
            <a:custGeom>
              <a:avLst/>
              <a:gdLst>
                <a:gd name="T0" fmla="*/ 928 w 928"/>
                <a:gd name="T1" fmla="*/ 0 h 3791"/>
                <a:gd name="T2" fmla="*/ 927 w 928"/>
                <a:gd name="T3" fmla="*/ 992 h 3791"/>
                <a:gd name="T4" fmla="*/ 888 w 928"/>
                <a:gd name="T5" fmla="*/ 1488 h 3791"/>
                <a:gd name="T6" fmla="*/ 792 w 928"/>
                <a:gd name="T7" fmla="*/ 1975 h 3791"/>
                <a:gd name="T8" fmla="*/ 624 w 928"/>
                <a:gd name="T9" fmla="*/ 2439 h 3791"/>
                <a:gd name="T10" fmla="*/ 416 w 928"/>
                <a:gd name="T11" fmla="*/ 2891 h 3791"/>
                <a:gd name="T12" fmla="*/ 0 w 928"/>
                <a:gd name="T13" fmla="*/ 3791 h 3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3791">
                  <a:moveTo>
                    <a:pt x="928" y="0"/>
                  </a:moveTo>
                  <a:lnTo>
                    <a:pt x="927" y="992"/>
                  </a:lnTo>
                  <a:lnTo>
                    <a:pt x="888" y="1488"/>
                  </a:lnTo>
                  <a:lnTo>
                    <a:pt x="792" y="1975"/>
                  </a:lnTo>
                  <a:lnTo>
                    <a:pt x="624" y="2439"/>
                  </a:lnTo>
                  <a:lnTo>
                    <a:pt x="416" y="2891"/>
                  </a:lnTo>
                  <a:lnTo>
                    <a:pt x="0" y="37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7" name="Freeform 183">
              <a:extLst>
                <a:ext uri="{FF2B5EF4-FFF2-40B4-BE49-F238E27FC236}">
                  <a16:creationId xmlns:a16="http://schemas.microsoft.com/office/drawing/2014/main" xmlns="" id="{FF2A52A2-CE89-41CB-A296-81EE96EC8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4" y="1948"/>
              <a:ext cx="73" cy="167"/>
            </a:xfrm>
            <a:custGeom>
              <a:avLst/>
              <a:gdLst>
                <a:gd name="T0" fmla="*/ 0 w 880"/>
                <a:gd name="T1" fmla="*/ 2253 h 2253"/>
                <a:gd name="T2" fmla="*/ 136 w 880"/>
                <a:gd name="T3" fmla="*/ 1663 h 2253"/>
                <a:gd name="T4" fmla="*/ 369 w 880"/>
                <a:gd name="T5" fmla="*/ 1102 h 2253"/>
                <a:gd name="T6" fmla="*/ 880 w 880"/>
                <a:gd name="T7" fmla="*/ 0 h 2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0" h="2253">
                  <a:moveTo>
                    <a:pt x="0" y="2253"/>
                  </a:moveTo>
                  <a:lnTo>
                    <a:pt x="136" y="1663"/>
                  </a:lnTo>
                  <a:lnTo>
                    <a:pt x="369" y="1102"/>
                  </a:lnTo>
                  <a:lnTo>
                    <a:pt x="8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8" name="Freeform 184">
              <a:extLst>
                <a:ext uri="{FF2B5EF4-FFF2-40B4-BE49-F238E27FC236}">
                  <a16:creationId xmlns:a16="http://schemas.microsoft.com/office/drawing/2014/main" xmlns="" id="{BF7B2FBA-D8DD-4973-B026-F490490B4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" y="1666"/>
              <a:ext cx="77" cy="282"/>
            </a:xfrm>
            <a:custGeom>
              <a:avLst/>
              <a:gdLst>
                <a:gd name="T0" fmla="*/ 928 w 928"/>
                <a:gd name="T1" fmla="*/ 0 h 3791"/>
                <a:gd name="T2" fmla="*/ 926 w 928"/>
                <a:gd name="T3" fmla="*/ 992 h 3791"/>
                <a:gd name="T4" fmla="*/ 887 w 928"/>
                <a:gd name="T5" fmla="*/ 1488 h 3791"/>
                <a:gd name="T6" fmla="*/ 792 w 928"/>
                <a:gd name="T7" fmla="*/ 1975 h 3791"/>
                <a:gd name="T8" fmla="*/ 623 w 928"/>
                <a:gd name="T9" fmla="*/ 2439 h 3791"/>
                <a:gd name="T10" fmla="*/ 416 w 928"/>
                <a:gd name="T11" fmla="*/ 2891 h 3791"/>
                <a:gd name="T12" fmla="*/ 0 w 928"/>
                <a:gd name="T13" fmla="*/ 3791 h 3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3791">
                  <a:moveTo>
                    <a:pt x="928" y="0"/>
                  </a:moveTo>
                  <a:lnTo>
                    <a:pt x="926" y="992"/>
                  </a:lnTo>
                  <a:lnTo>
                    <a:pt x="887" y="1488"/>
                  </a:lnTo>
                  <a:lnTo>
                    <a:pt x="792" y="1975"/>
                  </a:lnTo>
                  <a:lnTo>
                    <a:pt x="623" y="2439"/>
                  </a:lnTo>
                  <a:lnTo>
                    <a:pt x="416" y="2891"/>
                  </a:lnTo>
                  <a:lnTo>
                    <a:pt x="0" y="37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69" name="Freeform 185">
              <a:extLst>
                <a:ext uri="{FF2B5EF4-FFF2-40B4-BE49-F238E27FC236}">
                  <a16:creationId xmlns:a16="http://schemas.microsoft.com/office/drawing/2014/main" xmlns="" id="{E0DB7EEA-7193-4637-8443-6D8F39CB5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385"/>
              <a:ext cx="76" cy="281"/>
            </a:xfrm>
            <a:custGeom>
              <a:avLst/>
              <a:gdLst>
                <a:gd name="T0" fmla="*/ 0 w 928"/>
                <a:gd name="T1" fmla="*/ 3791 h 3791"/>
                <a:gd name="T2" fmla="*/ 2 w 928"/>
                <a:gd name="T3" fmla="*/ 2800 h 3791"/>
                <a:gd name="T4" fmla="*/ 41 w 928"/>
                <a:gd name="T5" fmla="*/ 2302 h 3791"/>
                <a:gd name="T6" fmla="*/ 137 w 928"/>
                <a:gd name="T7" fmla="*/ 1816 h 3791"/>
                <a:gd name="T8" fmla="*/ 305 w 928"/>
                <a:gd name="T9" fmla="*/ 1351 h 3791"/>
                <a:gd name="T10" fmla="*/ 513 w 928"/>
                <a:gd name="T11" fmla="*/ 899 h 3791"/>
                <a:gd name="T12" fmla="*/ 928 w 928"/>
                <a:gd name="T13" fmla="*/ 0 h 3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3791">
                  <a:moveTo>
                    <a:pt x="0" y="3791"/>
                  </a:moveTo>
                  <a:lnTo>
                    <a:pt x="2" y="2800"/>
                  </a:lnTo>
                  <a:lnTo>
                    <a:pt x="41" y="2302"/>
                  </a:lnTo>
                  <a:lnTo>
                    <a:pt x="137" y="1816"/>
                  </a:lnTo>
                  <a:lnTo>
                    <a:pt x="305" y="1351"/>
                  </a:lnTo>
                  <a:lnTo>
                    <a:pt x="513" y="899"/>
                  </a:lnTo>
                  <a:lnTo>
                    <a:pt x="9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0" name="Freeform 186">
              <a:extLst>
                <a:ext uri="{FF2B5EF4-FFF2-40B4-BE49-F238E27FC236}">
                  <a16:creationId xmlns:a16="http://schemas.microsoft.com/office/drawing/2014/main" xmlns="" id="{0D7CBA80-1BA8-4DCB-9B4F-CDC5399BE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5" y="1253"/>
              <a:ext cx="65" cy="132"/>
            </a:xfrm>
            <a:custGeom>
              <a:avLst/>
              <a:gdLst>
                <a:gd name="T0" fmla="*/ 785 w 785"/>
                <a:gd name="T1" fmla="*/ 0 h 1788"/>
                <a:gd name="T2" fmla="*/ 410 w 785"/>
                <a:gd name="T3" fmla="*/ 901 h 1788"/>
                <a:gd name="T4" fmla="*/ 0 w 785"/>
                <a:gd name="T5" fmla="*/ 1788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5" h="1788">
                  <a:moveTo>
                    <a:pt x="785" y="0"/>
                  </a:moveTo>
                  <a:lnTo>
                    <a:pt x="410" y="901"/>
                  </a:lnTo>
                  <a:lnTo>
                    <a:pt x="0" y="17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1" name="Freeform 187">
              <a:extLst>
                <a:ext uri="{FF2B5EF4-FFF2-40B4-BE49-F238E27FC236}">
                  <a16:creationId xmlns:a16="http://schemas.microsoft.com/office/drawing/2014/main" xmlns="" id="{D753EBDC-A2BF-4064-A2BB-08E8646B0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" y="1385"/>
              <a:ext cx="76" cy="281"/>
            </a:xfrm>
            <a:custGeom>
              <a:avLst/>
              <a:gdLst>
                <a:gd name="T0" fmla="*/ 0 w 927"/>
                <a:gd name="T1" fmla="*/ 3791 h 3791"/>
                <a:gd name="T2" fmla="*/ 2 w 927"/>
                <a:gd name="T3" fmla="*/ 2800 h 3791"/>
                <a:gd name="T4" fmla="*/ 40 w 927"/>
                <a:gd name="T5" fmla="*/ 2302 h 3791"/>
                <a:gd name="T6" fmla="*/ 135 w 927"/>
                <a:gd name="T7" fmla="*/ 1816 h 3791"/>
                <a:gd name="T8" fmla="*/ 304 w 927"/>
                <a:gd name="T9" fmla="*/ 1351 h 3791"/>
                <a:gd name="T10" fmla="*/ 512 w 927"/>
                <a:gd name="T11" fmla="*/ 899 h 3791"/>
                <a:gd name="T12" fmla="*/ 927 w 927"/>
                <a:gd name="T13" fmla="*/ 0 h 3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3791">
                  <a:moveTo>
                    <a:pt x="0" y="3791"/>
                  </a:moveTo>
                  <a:lnTo>
                    <a:pt x="2" y="2800"/>
                  </a:lnTo>
                  <a:lnTo>
                    <a:pt x="40" y="2302"/>
                  </a:lnTo>
                  <a:lnTo>
                    <a:pt x="135" y="1816"/>
                  </a:lnTo>
                  <a:lnTo>
                    <a:pt x="304" y="1351"/>
                  </a:lnTo>
                  <a:lnTo>
                    <a:pt x="512" y="899"/>
                  </a:lnTo>
                  <a:lnTo>
                    <a:pt x="9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2" name="Freeform 188">
              <a:extLst>
                <a:ext uri="{FF2B5EF4-FFF2-40B4-BE49-F238E27FC236}">
                  <a16:creationId xmlns:a16="http://schemas.microsoft.com/office/drawing/2014/main" xmlns="" id="{6B217B20-CFA5-49F4-8163-BE89B29C5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0" y="1253"/>
              <a:ext cx="66" cy="132"/>
            </a:xfrm>
            <a:custGeom>
              <a:avLst/>
              <a:gdLst>
                <a:gd name="T0" fmla="*/ 784 w 784"/>
                <a:gd name="T1" fmla="*/ 0 h 1788"/>
                <a:gd name="T2" fmla="*/ 410 w 784"/>
                <a:gd name="T3" fmla="*/ 901 h 1788"/>
                <a:gd name="T4" fmla="*/ 0 w 784"/>
                <a:gd name="T5" fmla="*/ 1788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4" h="1788">
                  <a:moveTo>
                    <a:pt x="784" y="0"/>
                  </a:moveTo>
                  <a:lnTo>
                    <a:pt x="410" y="901"/>
                  </a:lnTo>
                  <a:lnTo>
                    <a:pt x="0" y="17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3" name="Line 189">
              <a:extLst>
                <a:ext uri="{FF2B5EF4-FFF2-40B4-BE49-F238E27FC236}">
                  <a16:creationId xmlns:a16="http://schemas.microsoft.com/office/drawing/2014/main" xmlns="" id="{4672F1AF-6BF9-4D7F-9DB2-7D97E9E272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11" y="1666"/>
              <a:ext cx="113" cy="2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4" name="Line 190">
              <a:extLst>
                <a:ext uri="{FF2B5EF4-FFF2-40B4-BE49-F238E27FC236}">
                  <a16:creationId xmlns:a16="http://schemas.microsoft.com/office/drawing/2014/main" xmlns="" id="{1E085D9C-4512-40F1-BEA7-0309C7281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1" y="1948"/>
              <a:ext cx="4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5" name="Freeform 191">
              <a:extLst>
                <a:ext uri="{FF2B5EF4-FFF2-40B4-BE49-F238E27FC236}">
                  <a16:creationId xmlns:a16="http://schemas.microsoft.com/office/drawing/2014/main" xmlns="" id="{EA76F9D8-5518-41C6-9EBF-4EDB76936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2" y="1912"/>
              <a:ext cx="105" cy="72"/>
            </a:xfrm>
            <a:custGeom>
              <a:avLst/>
              <a:gdLst>
                <a:gd name="T0" fmla="*/ 1273 w 1273"/>
                <a:gd name="T1" fmla="*/ 969 h 969"/>
                <a:gd name="T2" fmla="*/ 0 w 1273"/>
                <a:gd name="T3" fmla="*/ 969 h 969"/>
                <a:gd name="T4" fmla="*/ 0 w 1273"/>
                <a:gd name="T5" fmla="*/ 0 h 969"/>
                <a:gd name="T6" fmla="*/ 1273 w 1273"/>
                <a:gd name="T7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3" h="969">
                  <a:moveTo>
                    <a:pt x="1273" y="969"/>
                  </a:moveTo>
                  <a:lnTo>
                    <a:pt x="0" y="969"/>
                  </a:lnTo>
                  <a:lnTo>
                    <a:pt x="0" y="0"/>
                  </a:lnTo>
                  <a:lnTo>
                    <a:pt x="127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6" name="Line 192">
              <a:extLst>
                <a:ext uri="{FF2B5EF4-FFF2-40B4-BE49-F238E27FC236}">
                  <a16:creationId xmlns:a16="http://schemas.microsoft.com/office/drawing/2014/main" xmlns="" id="{1096CCD8-FAAF-4B7B-B05B-EA95989EA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1" y="1912"/>
              <a:ext cx="1" cy="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7" name="Line 193">
              <a:extLst>
                <a:ext uri="{FF2B5EF4-FFF2-40B4-BE49-F238E27FC236}">
                  <a16:creationId xmlns:a16="http://schemas.microsoft.com/office/drawing/2014/main" xmlns="" id="{F75B11D2-2C58-4666-A836-3D99BF6FC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4" y="1948"/>
              <a:ext cx="4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8" name="Line 194">
              <a:extLst>
                <a:ext uri="{FF2B5EF4-FFF2-40B4-BE49-F238E27FC236}">
                  <a16:creationId xmlns:a16="http://schemas.microsoft.com/office/drawing/2014/main" xmlns="" id="{804BDDA7-7BBA-42E6-ADB9-CC0B25AA7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6" y="1948"/>
              <a:ext cx="88" cy="1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79" name="Freeform 195">
              <a:extLst>
                <a:ext uri="{FF2B5EF4-FFF2-40B4-BE49-F238E27FC236}">
                  <a16:creationId xmlns:a16="http://schemas.microsoft.com/office/drawing/2014/main" xmlns="" id="{A3B84B9E-8A48-4EF4-AB25-881697FFD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1648"/>
              <a:ext cx="523" cy="37"/>
            </a:xfrm>
            <a:custGeom>
              <a:avLst/>
              <a:gdLst>
                <a:gd name="T0" fmla="*/ 0 w 6311"/>
                <a:gd name="T1" fmla="*/ 253 h 505"/>
                <a:gd name="T2" fmla="*/ 6311 w 6311"/>
                <a:gd name="T3" fmla="*/ 505 h 505"/>
                <a:gd name="T4" fmla="*/ 6311 w 6311"/>
                <a:gd name="T5" fmla="*/ 0 h 505"/>
                <a:gd name="T6" fmla="*/ 0 w 6311"/>
                <a:gd name="T7" fmla="*/ 253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1" h="505">
                  <a:moveTo>
                    <a:pt x="0" y="253"/>
                  </a:moveTo>
                  <a:lnTo>
                    <a:pt x="6311" y="505"/>
                  </a:lnTo>
                  <a:lnTo>
                    <a:pt x="6311" y="0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0" name="Freeform 196">
              <a:extLst>
                <a:ext uri="{FF2B5EF4-FFF2-40B4-BE49-F238E27FC236}">
                  <a16:creationId xmlns:a16="http://schemas.microsoft.com/office/drawing/2014/main" xmlns="" id="{94A06C9B-0D9E-4712-BC31-EEDA81F31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1648"/>
              <a:ext cx="523" cy="37"/>
            </a:xfrm>
            <a:custGeom>
              <a:avLst/>
              <a:gdLst>
                <a:gd name="T0" fmla="*/ 0 w 6311"/>
                <a:gd name="T1" fmla="*/ 253 h 505"/>
                <a:gd name="T2" fmla="*/ 6311 w 6311"/>
                <a:gd name="T3" fmla="*/ 505 h 505"/>
                <a:gd name="T4" fmla="*/ 6311 w 6311"/>
                <a:gd name="T5" fmla="*/ 0 h 505"/>
                <a:gd name="T6" fmla="*/ 0 w 6311"/>
                <a:gd name="T7" fmla="*/ 253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1" h="505">
                  <a:moveTo>
                    <a:pt x="0" y="253"/>
                  </a:moveTo>
                  <a:lnTo>
                    <a:pt x="6311" y="505"/>
                  </a:lnTo>
                  <a:lnTo>
                    <a:pt x="6311" y="0"/>
                  </a:lnTo>
                  <a:lnTo>
                    <a:pt x="0" y="2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1" name="Freeform 197">
              <a:extLst>
                <a:ext uri="{FF2B5EF4-FFF2-40B4-BE49-F238E27FC236}">
                  <a16:creationId xmlns:a16="http://schemas.microsoft.com/office/drawing/2014/main" xmlns="" id="{1D55C968-5428-4E99-BBF9-47590F587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648"/>
              <a:ext cx="1045" cy="18"/>
            </a:xfrm>
            <a:custGeom>
              <a:avLst/>
              <a:gdLst>
                <a:gd name="T0" fmla="*/ 6311 w 12622"/>
                <a:gd name="T1" fmla="*/ 253 h 253"/>
                <a:gd name="T2" fmla="*/ 12622 w 12622"/>
                <a:gd name="T3" fmla="*/ 0 h 253"/>
                <a:gd name="T4" fmla="*/ 0 w 12622"/>
                <a:gd name="T5" fmla="*/ 0 h 253"/>
                <a:gd name="T6" fmla="*/ 6311 w 12622"/>
                <a:gd name="T7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2" h="253">
                  <a:moveTo>
                    <a:pt x="6311" y="253"/>
                  </a:moveTo>
                  <a:lnTo>
                    <a:pt x="12622" y="0"/>
                  </a:lnTo>
                  <a:lnTo>
                    <a:pt x="0" y="0"/>
                  </a:lnTo>
                  <a:lnTo>
                    <a:pt x="6311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2" name="Freeform 198">
              <a:extLst>
                <a:ext uri="{FF2B5EF4-FFF2-40B4-BE49-F238E27FC236}">
                  <a16:creationId xmlns:a16="http://schemas.microsoft.com/office/drawing/2014/main" xmlns="" id="{6F4D70F5-8035-42B9-85BC-52F6D369D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648"/>
              <a:ext cx="1045" cy="18"/>
            </a:xfrm>
            <a:custGeom>
              <a:avLst/>
              <a:gdLst>
                <a:gd name="T0" fmla="*/ 6311 w 12622"/>
                <a:gd name="T1" fmla="*/ 253 h 253"/>
                <a:gd name="T2" fmla="*/ 12622 w 12622"/>
                <a:gd name="T3" fmla="*/ 0 h 253"/>
                <a:gd name="T4" fmla="*/ 0 w 12622"/>
                <a:gd name="T5" fmla="*/ 0 h 253"/>
                <a:gd name="T6" fmla="*/ 6311 w 12622"/>
                <a:gd name="T7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2" h="253">
                  <a:moveTo>
                    <a:pt x="6311" y="253"/>
                  </a:moveTo>
                  <a:lnTo>
                    <a:pt x="12622" y="0"/>
                  </a:lnTo>
                  <a:lnTo>
                    <a:pt x="0" y="0"/>
                  </a:lnTo>
                  <a:lnTo>
                    <a:pt x="6311" y="2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3" name="Freeform 199">
              <a:extLst>
                <a:ext uri="{FF2B5EF4-FFF2-40B4-BE49-F238E27FC236}">
                  <a16:creationId xmlns:a16="http://schemas.microsoft.com/office/drawing/2014/main" xmlns="" id="{8E3F9920-16ED-458B-8983-DB9CC27B4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648"/>
              <a:ext cx="522" cy="37"/>
            </a:xfrm>
            <a:custGeom>
              <a:avLst/>
              <a:gdLst>
                <a:gd name="T0" fmla="*/ 6311 w 6311"/>
                <a:gd name="T1" fmla="*/ 253 h 505"/>
                <a:gd name="T2" fmla="*/ 0 w 6311"/>
                <a:gd name="T3" fmla="*/ 0 h 505"/>
                <a:gd name="T4" fmla="*/ 0 w 6311"/>
                <a:gd name="T5" fmla="*/ 505 h 505"/>
                <a:gd name="T6" fmla="*/ 6311 w 6311"/>
                <a:gd name="T7" fmla="*/ 253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1" h="505">
                  <a:moveTo>
                    <a:pt x="6311" y="253"/>
                  </a:moveTo>
                  <a:lnTo>
                    <a:pt x="0" y="0"/>
                  </a:lnTo>
                  <a:lnTo>
                    <a:pt x="0" y="505"/>
                  </a:lnTo>
                  <a:lnTo>
                    <a:pt x="6311" y="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4" name="Freeform 200">
              <a:extLst>
                <a:ext uri="{FF2B5EF4-FFF2-40B4-BE49-F238E27FC236}">
                  <a16:creationId xmlns:a16="http://schemas.microsoft.com/office/drawing/2014/main" xmlns="" id="{5EDA31D8-15C1-4156-953B-0C6AAF921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648"/>
              <a:ext cx="522" cy="37"/>
            </a:xfrm>
            <a:custGeom>
              <a:avLst/>
              <a:gdLst>
                <a:gd name="T0" fmla="*/ 6311 w 6311"/>
                <a:gd name="T1" fmla="*/ 253 h 505"/>
                <a:gd name="T2" fmla="*/ 0 w 6311"/>
                <a:gd name="T3" fmla="*/ 0 h 505"/>
                <a:gd name="T4" fmla="*/ 0 w 6311"/>
                <a:gd name="T5" fmla="*/ 505 h 505"/>
                <a:gd name="T6" fmla="*/ 6311 w 6311"/>
                <a:gd name="T7" fmla="*/ 253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1" h="505">
                  <a:moveTo>
                    <a:pt x="6311" y="253"/>
                  </a:moveTo>
                  <a:lnTo>
                    <a:pt x="0" y="0"/>
                  </a:lnTo>
                  <a:lnTo>
                    <a:pt x="0" y="505"/>
                  </a:lnTo>
                  <a:lnTo>
                    <a:pt x="6311" y="2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5" name="Freeform 201">
              <a:extLst>
                <a:ext uri="{FF2B5EF4-FFF2-40B4-BE49-F238E27FC236}">
                  <a16:creationId xmlns:a16="http://schemas.microsoft.com/office/drawing/2014/main" xmlns="" id="{D35B5F3E-A04A-4E27-A982-DCB937326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666"/>
              <a:ext cx="1045" cy="19"/>
            </a:xfrm>
            <a:custGeom>
              <a:avLst/>
              <a:gdLst>
                <a:gd name="T0" fmla="*/ 6311 w 12622"/>
                <a:gd name="T1" fmla="*/ 0 h 252"/>
                <a:gd name="T2" fmla="*/ 0 w 12622"/>
                <a:gd name="T3" fmla="*/ 252 h 252"/>
                <a:gd name="T4" fmla="*/ 12622 w 12622"/>
                <a:gd name="T5" fmla="*/ 252 h 252"/>
                <a:gd name="T6" fmla="*/ 6311 w 12622"/>
                <a:gd name="T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2" h="252">
                  <a:moveTo>
                    <a:pt x="6311" y="0"/>
                  </a:moveTo>
                  <a:lnTo>
                    <a:pt x="0" y="252"/>
                  </a:lnTo>
                  <a:lnTo>
                    <a:pt x="12622" y="252"/>
                  </a:lnTo>
                  <a:lnTo>
                    <a:pt x="63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6" name="Freeform 202">
              <a:extLst>
                <a:ext uri="{FF2B5EF4-FFF2-40B4-BE49-F238E27FC236}">
                  <a16:creationId xmlns:a16="http://schemas.microsoft.com/office/drawing/2014/main" xmlns="" id="{5BD5DB9E-59E8-4569-898A-BA793DB67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1666"/>
              <a:ext cx="1045" cy="19"/>
            </a:xfrm>
            <a:custGeom>
              <a:avLst/>
              <a:gdLst>
                <a:gd name="T0" fmla="*/ 6311 w 12622"/>
                <a:gd name="T1" fmla="*/ 0 h 252"/>
                <a:gd name="T2" fmla="*/ 0 w 12622"/>
                <a:gd name="T3" fmla="*/ 252 h 252"/>
                <a:gd name="T4" fmla="*/ 12622 w 12622"/>
                <a:gd name="T5" fmla="*/ 252 h 252"/>
                <a:gd name="T6" fmla="*/ 6311 w 12622"/>
                <a:gd name="T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2" h="252">
                  <a:moveTo>
                    <a:pt x="6311" y="0"/>
                  </a:moveTo>
                  <a:lnTo>
                    <a:pt x="0" y="252"/>
                  </a:lnTo>
                  <a:lnTo>
                    <a:pt x="12622" y="252"/>
                  </a:lnTo>
                  <a:lnTo>
                    <a:pt x="63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7" name="Line 203">
              <a:extLst>
                <a:ext uri="{FF2B5EF4-FFF2-40B4-BE49-F238E27FC236}">
                  <a16:creationId xmlns:a16="http://schemas.microsoft.com/office/drawing/2014/main" xmlns="" id="{42CBB16D-D094-4DC7-95B7-84FB3C982B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35" y="1614"/>
              <a:ext cx="49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8" name="Line 204">
              <a:extLst>
                <a:ext uri="{FF2B5EF4-FFF2-40B4-BE49-F238E27FC236}">
                  <a16:creationId xmlns:a16="http://schemas.microsoft.com/office/drawing/2014/main" xmlns="" id="{037659B8-055A-4C59-B1E1-2BEFE82E13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435" y="1588"/>
              <a:ext cx="49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89" name="Line 205">
              <a:extLst>
                <a:ext uri="{FF2B5EF4-FFF2-40B4-BE49-F238E27FC236}">
                  <a16:creationId xmlns:a16="http://schemas.microsoft.com/office/drawing/2014/main" xmlns="" id="{81CB366D-D1B9-46A2-99CD-523CD7CD8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3" y="1614"/>
              <a:ext cx="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0" name="Line 206">
              <a:extLst>
                <a:ext uri="{FF2B5EF4-FFF2-40B4-BE49-F238E27FC236}">
                  <a16:creationId xmlns:a16="http://schemas.microsoft.com/office/drawing/2014/main" xmlns="" id="{E02F84AC-9C70-4C19-AABC-084DECE60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3" y="1553"/>
              <a:ext cx="49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1" name="Line 207">
              <a:extLst>
                <a:ext uri="{FF2B5EF4-FFF2-40B4-BE49-F238E27FC236}">
                  <a16:creationId xmlns:a16="http://schemas.microsoft.com/office/drawing/2014/main" xmlns="" id="{8AFD6A8C-E605-4123-AFCF-9857C51FBC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443" y="1528"/>
              <a:ext cx="49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2" name="Line 208">
              <a:extLst>
                <a:ext uri="{FF2B5EF4-FFF2-40B4-BE49-F238E27FC236}">
                  <a16:creationId xmlns:a16="http://schemas.microsoft.com/office/drawing/2014/main" xmlns="" id="{2736072E-A5BB-41F0-8163-AECA64403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3" y="1553"/>
              <a:ext cx="4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3" name="Line 209">
              <a:extLst>
                <a:ext uri="{FF2B5EF4-FFF2-40B4-BE49-F238E27FC236}">
                  <a16:creationId xmlns:a16="http://schemas.microsoft.com/office/drawing/2014/main" xmlns="" id="{77A7AD50-7F34-4B51-812C-249B813ADA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0" y="1715"/>
              <a:ext cx="49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4" name="Line 210">
              <a:extLst>
                <a:ext uri="{FF2B5EF4-FFF2-40B4-BE49-F238E27FC236}">
                  <a16:creationId xmlns:a16="http://schemas.microsoft.com/office/drawing/2014/main" xmlns="" id="{8DAA4E91-20A4-45CD-92D6-7571137CC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" y="1740"/>
              <a:ext cx="49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5" name="Line 211">
              <a:extLst>
                <a:ext uri="{FF2B5EF4-FFF2-40B4-BE49-F238E27FC236}">
                  <a16:creationId xmlns:a16="http://schemas.microsoft.com/office/drawing/2014/main" xmlns="" id="{3813CA0C-D481-4A04-8EFC-496B1DD99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0" y="1740"/>
              <a:ext cx="3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6" name="Line 212">
              <a:extLst>
                <a:ext uri="{FF2B5EF4-FFF2-40B4-BE49-F238E27FC236}">
                  <a16:creationId xmlns:a16="http://schemas.microsoft.com/office/drawing/2014/main" xmlns="" id="{5B4E43DC-670A-4E65-9327-14BB086E9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2" y="1812"/>
              <a:ext cx="4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7" name="Line 213">
              <a:extLst>
                <a:ext uri="{FF2B5EF4-FFF2-40B4-BE49-F238E27FC236}">
                  <a16:creationId xmlns:a16="http://schemas.microsoft.com/office/drawing/2014/main" xmlns="" id="{C7B13A3D-BE23-4ACF-9BC1-49480A704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812"/>
              <a:ext cx="49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598" name="Line 214">
              <a:extLst>
                <a:ext uri="{FF2B5EF4-FFF2-40B4-BE49-F238E27FC236}">
                  <a16:creationId xmlns:a16="http://schemas.microsoft.com/office/drawing/2014/main" xmlns="" id="{992FA326-4FC5-4DC0-811B-FDDCE60ABD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2" y="1787"/>
              <a:ext cx="49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16599" name="Object 215">
              <a:extLst>
                <a:ext uri="{FF2B5EF4-FFF2-40B4-BE49-F238E27FC236}">
                  <a16:creationId xmlns:a16="http://schemas.microsoft.com/office/drawing/2014/main" xmlns="" id="{90AC2DFF-9E46-4281-815B-B226E44652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48" y="1426"/>
            <a:ext cx="692" cy="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5" name="Equation" r:id="rId7" imgW="1206360" imgH="266400" progId="Equation.3">
                    <p:embed/>
                  </p:oleObj>
                </mc:Choice>
                <mc:Fallback>
                  <p:oleObj name="Equation" r:id="rId7" imgW="1206360" imgH="266400" progId="Equation.3">
                    <p:embed/>
                    <p:pic>
                      <p:nvPicPr>
                        <p:cNvPr id="16599" name="Object 215">
                          <a:extLst>
                            <a:ext uri="{FF2B5EF4-FFF2-40B4-BE49-F238E27FC236}">
                              <a16:creationId xmlns:a16="http://schemas.microsoft.com/office/drawing/2014/main" xmlns="" id="{90AC2DFF-9E46-4281-815B-B226E44652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8" y="1426"/>
                          <a:ext cx="692" cy="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00" name="Object 216">
              <a:extLst>
                <a:ext uri="{FF2B5EF4-FFF2-40B4-BE49-F238E27FC236}">
                  <a16:creationId xmlns:a16="http://schemas.microsoft.com/office/drawing/2014/main" xmlns="" id="{7F74BE51-BDB7-41E3-B42A-AFC13A9452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51" y="1537"/>
            <a:ext cx="685" cy="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6" name="Equation" r:id="rId9" imgW="1193760" imgH="266400" progId="Equation.3">
                    <p:embed/>
                  </p:oleObj>
                </mc:Choice>
                <mc:Fallback>
                  <p:oleObj name="Equation" r:id="rId9" imgW="1193760" imgH="266400" progId="Equation.3">
                    <p:embed/>
                    <p:pic>
                      <p:nvPicPr>
                        <p:cNvPr id="16600" name="Object 216">
                          <a:extLst>
                            <a:ext uri="{FF2B5EF4-FFF2-40B4-BE49-F238E27FC236}">
                              <a16:creationId xmlns:a16="http://schemas.microsoft.com/office/drawing/2014/main" xmlns="" id="{7F74BE51-BDB7-41E3-B42A-AFC13A9452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1" y="1537"/>
                          <a:ext cx="685" cy="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01" name="Object 217">
              <a:extLst>
                <a:ext uri="{FF2B5EF4-FFF2-40B4-BE49-F238E27FC236}">
                  <a16:creationId xmlns:a16="http://schemas.microsoft.com/office/drawing/2014/main" xmlns="" id="{2573A043-714A-4F71-AE67-7B13980015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90" y="1648"/>
            <a:ext cx="605" cy="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7" name="Equation" r:id="rId11" imgW="1054080" imgH="266400" progId="Equation.3">
                    <p:embed/>
                  </p:oleObj>
                </mc:Choice>
                <mc:Fallback>
                  <p:oleObj name="Equation" r:id="rId11" imgW="1054080" imgH="266400" progId="Equation.3">
                    <p:embed/>
                    <p:pic>
                      <p:nvPicPr>
                        <p:cNvPr id="16601" name="Object 217">
                          <a:extLst>
                            <a:ext uri="{FF2B5EF4-FFF2-40B4-BE49-F238E27FC236}">
                              <a16:creationId xmlns:a16="http://schemas.microsoft.com/office/drawing/2014/main" xmlns="" id="{2573A043-714A-4F71-AE67-7B139800155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0" y="1648"/>
                          <a:ext cx="605" cy="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02" name="Object 218">
              <a:extLst>
                <a:ext uri="{FF2B5EF4-FFF2-40B4-BE49-F238E27FC236}">
                  <a16:creationId xmlns:a16="http://schemas.microsoft.com/office/drawing/2014/main" xmlns="" id="{CEDBFC52-0811-416E-9372-C4A33CC6256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90" y="1759"/>
            <a:ext cx="605" cy="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8" name="Equation" r:id="rId13" imgW="1054080" imgH="266400" progId="Equation.3">
                    <p:embed/>
                  </p:oleObj>
                </mc:Choice>
                <mc:Fallback>
                  <p:oleObj name="Equation" r:id="rId13" imgW="1054080" imgH="266400" progId="Equation.3">
                    <p:embed/>
                    <p:pic>
                      <p:nvPicPr>
                        <p:cNvPr id="16602" name="Object 218">
                          <a:extLst>
                            <a:ext uri="{FF2B5EF4-FFF2-40B4-BE49-F238E27FC236}">
                              <a16:creationId xmlns:a16="http://schemas.microsoft.com/office/drawing/2014/main" xmlns="" id="{CEDBFC52-0811-416E-9372-C4A33CC6256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0" y="1759"/>
                          <a:ext cx="605" cy="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603" name="Object 219">
            <a:extLst>
              <a:ext uri="{FF2B5EF4-FFF2-40B4-BE49-F238E27FC236}">
                <a16:creationId xmlns:a16="http://schemas.microsoft.com/office/drawing/2014/main" xmlns="" id="{41940C01-EAA4-4948-BB78-E973651FDA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378655"/>
              </p:ext>
            </p:extLst>
          </p:nvPr>
        </p:nvGraphicFramePr>
        <p:xfrm>
          <a:off x="7597273" y="3115678"/>
          <a:ext cx="3263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15" imgW="3263760" imgH="634680" progId="Equation.3">
                  <p:embed/>
                </p:oleObj>
              </mc:Choice>
              <mc:Fallback>
                <p:oleObj name="Equation" r:id="rId15" imgW="3263760" imgH="634680" progId="Equation.3">
                  <p:embed/>
                  <p:pic>
                    <p:nvPicPr>
                      <p:cNvPr id="16603" name="Object 219">
                        <a:extLst>
                          <a:ext uri="{FF2B5EF4-FFF2-40B4-BE49-F238E27FC236}">
                            <a16:creationId xmlns:a16="http://schemas.microsoft.com/office/drawing/2014/main" xmlns="" id="{41940C01-EAA4-4948-BB78-E973651FDA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273" y="3115678"/>
                        <a:ext cx="32639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04" name="Text Box 220">
            <a:extLst>
              <a:ext uri="{FF2B5EF4-FFF2-40B4-BE49-F238E27FC236}">
                <a16:creationId xmlns:a16="http://schemas.microsoft.com/office/drawing/2014/main" xmlns="" id="{99BF41B7-3EAD-49DB-92ED-CA88A7F15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7861" y="669341"/>
            <a:ext cx="12426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000066"/>
                </a:solidFill>
              </a:rPr>
              <a:t>Rigid beams.</a:t>
            </a:r>
          </a:p>
        </p:txBody>
      </p:sp>
      <p:graphicFrame>
        <p:nvGraphicFramePr>
          <p:cNvPr id="16605" name="Object 221">
            <a:extLst>
              <a:ext uri="{FF2B5EF4-FFF2-40B4-BE49-F238E27FC236}">
                <a16:creationId xmlns:a16="http://schemas.microsoft.com/office/drawing/2014/main" xmlns="" id="{ECEABCA7-9050-4BBC-92AF-5A387108A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126143"/>
              </p:ext>
            </p:extLst>
          </p:nvPr>
        </p:nvGraphicFramePr>
        <p:xfrm>
          <a:off x="5966911" y="4084053"/>
          <a:ext cx="4881562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17" imgW="7480080" imgH="3124080" progId="Equation.3">
                  <p:embed/>
                </p:oleObj>
              </mc:Choice>
              <mc:Fallback>
                <p:oleObj name="Equation" r:id="rId17" imgW="7480080" imgH="3124080" progId="Equation.3">
                  <p:embed/>
                  <p:pic>
                    <p:nvPicPr>
                      <p:cNvPr id="16605" name="Object 221">
                        <a:extLst>
                          <a:ext uri="{FF2B5EF4-FFF2-40B4-BE49-F238E27FC236}">
                            <a16:creationId xmlns:a16="http://schemas.microsoft.com/office/drawing/2014/main" xmlns="" id="{ECEABCA7-9050-4BBC-92AF-5A387108AB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911" y="4084053"/>
                        <a:ext cx="4881562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06" name="Text Box 222">
            <a:extLst>
              <a:ext uri="{FF2B5EF4-FFF2-40B4-BE49-F238E27FC236}">
                <a16:creationId xmlns:a16="http://schemas.microsoft.com/office/drawing/2014/main" xmlns="" id="{24E16009-2490-45B7-AEFF-623F62E4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7011" y="5277853"/>
            <a:ext cx="14923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damping matrix</a:t>
            </a:r>
          </a:p>
        </p:txBody>
      </p:sp>
      <p:graphicFrame>
        <p:nvGraphicFramePr>
          <p:cNvPr id="16607" name="Object 223">
            <a:extLst>
              <a:ext uri="{FF2B5EF4-FFF2-40B4-BE49-F238E27FC236}">
                <a16:creationId xmlns:a16="http://schemas.microsoft.com/office/drawing/2014/main" xmlns="" id="{F1789155-0CA2-4AD0-A28B-527A9D44C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750399"/>
              </p:ext>
            </p:extLst>
          </p:nvPr>
        </p:nvGraphicFramePr>
        <p:xfrm>
          <a:off x="9927723" y="5565191"/>
          <a:ext cx="254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19" imgW="253800" imgH="266400" progId="Equation.3">
                  <p:embed/>
                </p:oleObj>
              </mc:Choice>
              <mc:Fallback>
                <p:oleObj name="Equation" r:id="rId19" imgW="253800" imgH="266400" progId="Equation.3">
                  <p:embed/>
                  <p:pic>
                    <p:nvPicPr>
                      <p:cNvPr id="16607" name="Object 223">
                        <a:extLst>
                          <a:ext uri="{FF2B5EF4-FFF2-40B4-BE49-F238E27FC236}">
                            <a16:creationId xmlns:a16="http://schemas.microsoft.com/office/drawing/2014/main" xmlns="" id="{F1789155-0CA2-4AD0-A28B-527A9D44C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7723" y="5565191"/>
                        <a:ext cx="254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08" name="Line 224">
            <a:extLst>
              <a:ext uri="{FF2B5EF4-FFF2-40B4-BE49-F238E27FC236}">
                <a16:creationId xmlns:a16="http://schemas.microsoft.com/office/drawing/2014/main" xmlns="" id="{A11E4759-D07F-43BD-86AF-A2B02A39CF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83261" y="5133391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Line 5">
            <a:extLst>
              <a:ext uri="{FF2B5EF4-FFF2-40B4-BE49-F238E27FC236}">
                <a16:creationId xmlns:a16="http://schemas.microsoft.com/office/drawing/2014/main" xmlns="" id="{0A44C51A-57D1-4874-96FF-133DACA3D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0140" y="-32668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xmlns="" id="{FBA03B58-D38F-432D-8788-7F24E42F89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31641"/>
              </p:ext>
            </p:extLst>
          </p:nvPr>
        </p:nvGraphicFramePr>
        <p:xfrm>
          <a:off x="3975602" y="875381"/>
          <a:ext cx="1104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3" imgW="1104840" imgH="609480" progId="Equation.3">
                  <p:embed/>
                </p:oleObj>
              </mc:Choice>
              <mc:Fallback>
                <p:oleObj name="Equation" r:id="rId3" imgW="1104840" imgH="609480" progId="Equation.3">
                  <p:embed/>
                  <p:pic>
                    <p:nvPicPr>
                      <p:cNvPr id="11272" name="Object 8">
                        <a:extLst>
                          <a:ext uri="{FF2B5EF4-FFF2-40B4-BE49-F238E27FC236}">
                            <a16:creationId xmlns:a16="http://schemas.microsoft.com/office/drawing/2014/main" xmlns="" id="{FBA03B58-D38F-432D-8788-7F24E42F8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602" y="875381"/>
                        <a:ext cx="1104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xmlns="" id="{88F41E1D-ED0B-4FE2-99E1-523038E10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058350"/>
              </p:ext>
            </p:extLst>
          </p:nvPr>
        </p:nvGraphicFramePr>
        <p:xfrm>
          <a:off x="3975602" y="2315243"/>
          <a:ext cx="1155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5" imgW="1155600" imgH="1028520" progId="Equation.3">
                  <p:embed/>
                </p:oleObj>
              </mc:Choice>
              <mc:Fallback>
                <p:oleObj name="Equation" r:id="rId5" imgW="1155600" imgH="1028520" progId="Equation.3">
                  <p:embed/>
                  <p:pic>
                    <p:nvPicPr>
                      <p:cNvPr id="11273" name="Object 9">
                        <a:extLst>
                          <a:ext uri="{FF2B5EF4-FFF2-40B4-BE49-F238E27FC236}">
                            <a16:creationId xmlns:a16="http://schemas.microsoft.com/office/drawing/2014/main" xmlns="" id="{88F41E1D-ED0B-4FE2-99E1-523038E10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602" y="2315243"/>
                        <a:ext cx="11557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>
            <a:extLst>
              <a:ext uri="{FF2B5EF4-FFF2-40B4-BE49-F238E27FC236}">
                <a16:creationId xmlns:a16="http://schemas.microsoft.com/office/drawing/2014/main" xmlns="" id="{ECE231CD-9058-434B-AD51-69979B9F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603" y="1812006"/>
            <a:ext cx="8834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columns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xmlns="" id="{71583196-896A-49E9-8687-F11288B3B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216" y="156244"/>
            <a:ext cx="4537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Numerical example: 4 columns per storey, no damping. </a:t>
            </a:r>
          </a:p>
        </p:txBody>
      </p:sp>
      <p:graphicFrame>
        <p:nvGraphicFramePr>
          <p:cNvPr id="11277" name="Object 13">
            <a:extLst>
              <a:ext uri="{FF2B5EF4-FFF2-40B4-BE49-F238E27FC236}">
                <a16:creationId xmlns:a16="http://schemas.microsoft.com/office/drawing/2014/main" xmlns="" id="{679A123E-684B-43C2-9F1F-CA22AC95A6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486516"/>
              </p:ext>
            </p:extLst>
          </p:nvPr>
        </p:nvGraphicFramePr>
        <p:xfrm>
          <a:off x="1254627" y="4691731"/>
          <a:ext cx="1866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7" imgW="1866600" imgH="914400" progId="Equation.3">
                  <p:embed/>
                </p:oleObj>
              </mc:Choice>
              <mc:Fallback>
                <p:oleObj name="Equation" r:id="rId7" imgW="1866600" imgH="914400" progId="Equation.3">
                  <p:embed/>
                  <p:pic>
                    <p:nvPicPr>
                      <p:cNvPr id="11277" name="Object 13">
                        <a:extLst>
                          <a:ext uri="{FF2B5EF4-FFF2-40B4-BE49-F238E27FC236}">
                            <a16:creationId xmlns:a16="http://schemas.microsoft.com/office/drawing/2014/main" xmlns="" id="{679A123E-684B-43C2-9F1F-CA22AC95A6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627" y="4691731"/>
                        <a:ext cx="1866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>
            <a:extLst>
              <a:ext uri="{FF2B5EF4-FFF2-40B4-BE49-F238E27FC236}">
                <a16:creationId xmlns:a16="http://schemas.microsoft.com/office/drawing/2014/main" xmlns="" id="{2A7C356F-9C6F-4FE5-8B4A-E6EB5A50D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11497"/>
              </p:ext>
            </p:extLst>
          </p:nvPr>
        </p:nvGraphicFramePr>
        <p:xfrm>
          <a:off x="3362827" y="4691731"/>
          <a:ext cx="2070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9" imgW="2070000" imgH="914400" progId="Equation.3">
                  <p:embed/>
                </p:oleObj>
              </mc:Choice>
              <mc:Fallback>
                <p:oleObj name="Equation" r:id="rId9" imgW="2070000" imgH="914400" progId="Equation.3">
                  <p:embed/>
                  <p:pic>
                    <p:nvPicPr>
                      <p:cNvPr id="11278" name="Object 14">
                        <a:extLst>
                          <a:ext uri="{FF2B5EF4-FFF2-40B4-BE49-F238E27FC236}">
                            <a16:creationId xmlns:a16="http://schemas.microsoft.com/office/drawing/2014/main" xmlns="" id="{2A7C356F-9C6F-4FE5-8B4A-E6EB5A50D4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827" y="4691731"/>
                        <a:ext cx="20701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>
            <a:extLst>
              <a:ext uri="{FF2B5EF4-FFF2-40B4-BE49-F238E27FC236}">
                <a16:creationId xmlns:a16="http://schemas.microsoft.com/office/drawing/2014/main" xmlns="" id="{B6D6D5FD-3429-4D6B-ADD7-90ED4A2546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49751"/>
              </p:ext>
            </p:extLst>
          </p:nvPr>
        </p:nvGraphicFramePr>
        <p:xfrm>
          <a:off x="3688265" y="3828131"/>
          <a:ext cx="1879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11" imgW="1879560" imgH="583920" progId="Equation.3">
                  <p:embed/>
                </p:oleObj>
              </mc:Choice>
              <mc:Fallback>
                <p:oleObj name="Equation" r:id="rId11" imgW="1879560" imgH="583920" progId="Equation.3">
                  <p:embed/>
                  <p:pic>
                    <p:nvPicPr>
                      <p:cNvPr id="11280" name="Object 16">
                        <a:extLst>
                          <a:ext uri="{FF2B5EF4-FFF2-40B4-BE49-F238E27FC236}">
                            <a16:creationId xmlns:a16="http://schemas.microsoft.com/office/drawing/2014/main" xmlns="" id="{B6D6D5FD-3429-4D6B-ADD7-90ED4A2546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265" y="3828131"/>
                        <a:ext cx="1879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Text Box 24">
            <a:extLst>
              <a:ext uri="{FF2B5EF4-FFF2-40B4-BE49-F238E27FC236}">
                <a16:creationId xmlns:a16="http://schemas.microsoft.com/office/drawing/2014/main" xmlns="" id="{06EC53E2-0576-4CEF-81D6-61239A46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803" y="5844256"/>
            <a:ext cx="17171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( [</a:t>
            </a:r>
            <a:r>
              <a:rPr lang="en-US" altLang="it-IT" sz="1600" b="1">
                <a:solidFill>
                  <a:srgbClr val="000066"/>
                </a:solidFill>
              </a:rPr>
              <a:t>k</a:t>
            </a:r>
            <a:r>
              <a:rPr lang="en-US" altLang="it-IT" sz="1600">
                <a:solidFill>
                  <a:srgbClr val="000066"/>
                </a:solidFill>
              </a:rPr>
              <a:t>] is symmetric )</a:t>
            </a:r>
          </a:p>
        </p:txBody>
      </p:sp>
      <p:grpSp>
        <p:nvGrpSpPr>
          <p:cNvPr id="11295" name="Group 31">
            <a:extLst>
              <a:ext uri="{FF2B5EF4-FFF2-40B4-BE49-F238E27FC236}">
                <a16:creationId xmlns:a16="http://schemas.microsoft.com/office/drawing/2014/main" xmlns="" id="{65490F9A-0402-41F6-8AD5-6771D7943EE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11777" y="781718"/>
            <a:ext cx="2255838" cy="2520950"/>
            <a:chOff x="172" y="740"/>
            <a:chExt cx="1421" cy="1588"/>
          </a:xfrm>
        </p:grpSpPr>
        <p:sp>
          <p:nvSpPr>
            <p:cNvPr id="11294" name="AutoShape 30">
              <a:extLst>
                <a:ext uri="{FF2B5EF4-FFF2-40B4-BE49-F238E27FC236}">
                  <a16:creationId xmlns:a16="http://schemas.microsoft.com/office/drawing/2014/main" xmlns="" id="{E79C3568-ED86-409A-A581-C9712A4D40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" y="754"/>
              <a:ext cx="1421" cy="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96" name="Rectangle 32">
              <a:extLst>
                <a:ext uri="{FF2B5EF4-FFF2-40B4-BE49-F238E27FC236}">
                  <a16:creationId xmlns:a16="http://schemas.microsoft.com/office/drawing/2014/main" xmlns="" id="{23FDB9F8-9C06-47BE-BFFC-555719481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883"/>
              <a:ext cx="566" cy="113"/>
            </a:xfrm>
            <a:prstGeom prst="rect">
              <a:avLst/>
            </a:prstGeom>
            <a:solidFill>
              <a:srgbClr val="C0C0C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97" name="Rectangle 33">
              <a:extLst>
                <a:ext uri="{FF2B5EF4-FFF2-40B4-BE49-F238E27FC236}">
                  <a16:creationId xmlns:a16="http://schemas.microsoft.com/office/drawing/2014/main" xmlns="" id="{78C9BEC1-C03E-4B20-A61E-ECF9CE837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1337"/>
              <a:ext cx="566" cy="113"/>
            </a:xfrm>
            <a:prstGeom prst="rect">
              <a:avLst/>
            </a:prstGeom>
            <a:solidFill>
              <a:srgbClr val="C0C0C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98" name="Rectangle 34">
              <a:extLst>
                <a:ext uri="{FF2B5EF4-FFF2-40B4-BE49-F238E27FC236}">
                  <a16:creationId xmlns:a16="http://schemas.microsoft.com/office/drawing/2014/main" xmlns="" id="{74878A56-8C9A-4A96-9746-83B998A88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1791"/>
              <a:ext cx="566" cy="114"/>
            </a:xfrm>
            <a:prstGeom prst="rect">
              <a:avLst/>
            </a:prstGeom>
            <a:solidFill>
              <a:srgbClr val="C0C0C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99" name="Line 35">
              <a:extLst>
                <a:ext uri="{FF2B5EF4-FFF2-40B4-BE49-F238E27FC236}">
                  <a16:creationId xmlns:a16="http://schemas.microsoft.com/office/drawing/2014/main" xmlns="" id="{AE98A1EB-0A24-4F81-B064-4D7114193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" y="996"/>
              <a:ext cx="1" cy="1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0" name="Line 36">
              <a:extLst>
                <a:ext uri="{FF2B5EF4-FFF2-40B4-BE49-F238E27FC236}">
                  <a16:creationId xmlns:a16="http://schemas.microsoft.com/office/drawing/2014/main" xmlns="" id="{2E311C31-D317-4EB5-BF31-A5F3D68BA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" y="996"/>
              <a:ext cx="1" cy="1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1" name="Line 37">
              <a:extLst>
                <a:ext uri="{FF2B5EF4-FFF2-40B4-BE49-F238E27FC236}">
                  <a16:creationId xmlns:a16="http://schemas.microsoft.com/office/drawing/2014/main" xmlns="" id="{4A0AF434-605B-4525-8784-5997D8202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" y="2246"/>
              <a:ext cx="22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2" name="Line 38">
              <a:extLst>
                <a:ext uri="{FF2B5EF4-FFF2-40B4-BE49-F238E27FC236}">
                  <a16:creationId xmlns:a16="http://schemas.microsoft.com/office/drawing/2014/main" xmlns="" id="{7CC8358F-A4C1-4822-A920-BA90CE1CC0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" y="2246"/>
              <a:ext cx="22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3" name="Line 39">
              <a:extLst>
                <a:ext uri="{FF2B5EF4-FFF2-40B4-BE49-F238E27FC236}">
                  <a16:creationId xmlns:a16="http://schemas.microsoft.com/office/drawing/2014/main" xmlns="" id="{0F5F1527-37B5-4ADA-A54A-3C0C56AF8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2" y="2246"/>
              <a:ext cx="56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4" name="Line 40">
              <a:extLst>
                <a:ext uri="{FF2B5EF4-FFF2-40B4-BE49-F238E27FC236}">
                  <a16:creationId xmlns:a16="http://schemas.microsoft.com/office/drawing/2014/main" xmlns="" id="{D72C47CA-5290-46A7-ACAF-AAB40EC3D0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8" y="2246"/>
              <a:ext cx="57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5" name="Line 41">
              <a:extLst>
                <a:ext uri="{FF2B5EF4-FFF2-40B4-BE49-F238E27FC236}">
                  <a16:creationId xmlns:a16="http://schemas.microsoft.com/office/drawing/2014/main" xmlns="" id="{E70ABB46-3E45-461B-ABDA-A20AC177D1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5" y="2246"/>
              <a:ext cx="56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6" name="Line 42">
              <a:extLst>
                <a:ext uri="{FF2B5EF4-FFF2-40B4-BE49-F238E27FC236}">
                  <a16:creationId xmlns:a16="http://schemas.microsoft.com/office/drawing/2014/main" xmlns="" id="{6B8268AE-88D8-4517-AAFE-6AC28A74A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" y="2246"/>
              <a:ext cx="57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7" name="Line 43">
              <a:extLst>
                <a:ext uri="{FF2B5EF4-FFF2-40B4-BE49-F238E27FC236}">
                  <a16:creationId xmlns:a16="http://schemas.microsoft.com/office/drawing/2014/main" xmlns="" id="{732B6476-A804-4E41-8C5D-029A2F694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48" y="2246"/>
              <a:ext cx="57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8" name="Line 44">
              <a:extLst>
                <a:ext uri="{FF2B5EF4-FFF2-40B4-BE49-F238E27FC236}">
                  <a16:creationId xmlns:a16="http://schemas.microsoft.com/office/drawing/2014/main" xmlns="" id="{1D534D20-5645-42B5-A766-84D4C779E4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5" y="2246"/>
              <a:ext cx="56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09" name="Line 45">
              <a:extLst>
                <a:ext uri="{FF2B5EF4-FFF2-40B4-BE49-F238E27FC236}">
                  <a16:creationId xmlns:a16="http://schemas.microsoft.com/office/drawing/2014/main" xmlns="" id="{1F17D42C-47EF-4355-8560-474D55E19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1" y="2246"/>
              <a:ext cx="57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0" name="Line 46">
              <a:extLst>
                <a:ext uri="{FF2B5EF4-FFF2-40B4-BE49-F238E27FC236}">
                  <a16:creationId xmlns:a16="http://schemas.microsoft.com/office/drawing/2014/main" xmlns="" id="{AFAC4D2C-DB50-4B51-9140-951909260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8" y="2246"/>
              <a:ext cx="57" cy="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1" name="Line 47">
              <a:extLst>
                <a:ext uri="{FF2B5EF4-FFF2-40B4-BE49-F238E27FC236}">
                  <a16:creationId xmlns:a16="http://schemas.microsoft.com/office/drawing/2014/main" xmlns="" id="{6FC39122-5AEE-4AC4-B5FD-18A25864D8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8" y="940"/>
              <a:ext cx="12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2" name="Freeform 48">
              <a:extLst>
                <a:ext uri="{FF2B5EF4-FFF2-40B4-BE49-F238E27FC236}">
                  <a16:creationId xmlns:a16="http://schemas.microsoft.com/office/drawing/2014/main" xmlns="" id="{5FDE4A9F-CADE-4E75-85EB-83091002E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" y="910"/>
              <a:ext cx="60" cy="59"/>
            </a:xfrm>
            <a:custGeom>
              <a:avLst/>
              <a:gdLst>
                <a:gd name="T0" fmla="*/ 60 w 60"/>
                <a:gd name="T1" fmla="*/ 30 h 59"/>
                <a:gd name="T2" fmla="*/ 0 w 60"/>
                <a:gd name="T3" fmla="*/ 59 h 59"/>
                <a:gd name="T4" fmla="*/ 2 w 60"/>
                <a:gd name="T5" fmla="*/ 55 h 59"/>
                <a:gd name="T6" fmla="*/ 3 w 60"/>
                <a:gd name="T7" fmla="*/ 53 h 59"/>
                <a:gd name="T8" fmla="*/ 4 w 60"/>
                <a:gd name="T9" fmla="*/ 49 h 59"/>
                <a:gd name="T10" fmla="*/ 5 w 60"/>
                <a:gd name="T11" fmla="*/ 45 h 59"/>
                <a:gd name="T12" fmla="*/ 6 w 60"/>
                <a:gd name="T13" fmla="*/ 42 h 59"/>
                <a:gd name="T14" fmla="*/ 7 w 60"/>
                <a:gd name="T15" fmla="*/ 38 h 59"/>
                <a:gd name="T16" fmla="*/ 7 w 60"/>
                <a:gd name="T17" fmla="*/ 34 h 59"/>
                <a:gd name="T18" fmla="*/ 7 w 60"/>
                <a:gd name="T19" fmla="*/ 31 h 59"/>
                <a:gd name="T20" fmla="*/ 7 w 60"/>
                <a:gd name="T21" fmla="*/ 28 h 59"/>
                <a:gd name="T22" fmla="*/ 7 w 60"/>
                <a:gd name="T23" fmla="*/ 24 h 59"/>
                <a:gd name="T24" fmla="*/ 7 w 60"/>
                <a:gd name="T25" fmla="*/ 20 h 59"/>
                <a:gd name="T26" fmla="*/ 6 w 60"/>
                <a:gd name="T27" fmla="*/ 16 h 59"/>
                <a:gd name="T28" fmla="*/ 5 w 60"/>
                <a:gd name="T29" fmla="*/ 13 h 59"/>
                <a:gd name="T30" fmla="*/ 4 w 60"/>
                <a:gd name="T31" fmla="*/ 9 h 59"/>
                <a:gd name="T32" fmla="*/ 3 w 60"/>
                <a:gd name="T33" fmla="*/ 6 h 59"/>
                <a:gd name="T34" fmla="*/ 2 w 60"/>
                <a:gd name="T35" fmla="*/ 3 h 59"/>
                <a:gd name="T36" fmla="*/ 0 w 60"/>
                <a:gd name="T37" fmla="*/ 0 h 59"/>
                <a:gd name="T38" fmla="*/ 60 w 60"/>
                <a:gd name="T3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0" y="59"/>
                  </a:lnTo>
                  <a:lnTo>
                    <a:pt x="2" y="55"/>
                  </a:lnTo>
                  <a:lnTo>
                    <a:pt x="3" y="53"/>
                  </a:lnTo>
                  <a:lnTo>
                    <a:pt x="4" y="49"/>
                  </a:lnTo>
                  <a:lnTo>
                    <a:pt x="5" y="45"/>
                  </a:lnTo>
                  <a:lnTo>
                    <a:pt x="6" y="42"/>
                  </a:lnTo>
                  <a:lnTo>
                    <a:pt x="7" y="38"/>
                  </a:lnTo>
                  <a:lnTo>
                    <a:pt x="7" y="34"/>
                  </a:lnTo>
                  <a:lnTo>
                    <a:pt x="7" y="31"/>
                  </a:lnTo>
                  <a:lnTo>
                    <a:pt x="7" y="28"/>
                  </a:lnTo>
                  <a:lnTo>
                    <a:pt x="7" y="24"/>
                  </a:lnTo>
                  <a:lnTo>
                    <a:pt x="7" y="20"/>
                  </a:lnTo>
                  <a:lnTo>
                    <a:pt x="6" y="16"/>
                  </a:lnTo>
                  <a:lnTo>
                    <a:pt x="5" y="13"/>
                  </a:lnTo>
                  <a:lnTo>
                    <a:pt x="4" y="9"/>
                  </a:lnTo>
                  <a:lnTo>
                    <a:pt x="3" y="6"/>
                  </a:lnTo>
                  <a:lnTo>
                    <a:pt x="2" y="3"/>
                  </a:lnTo>
                  <a:lnTo>
                    <a:pt x="0" y="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3" name="Line 49">
              <a:extLst>
                <a:ext uri="{FF2B5EF4-FFF2-40B4-BE49-F238E27FC236}">
                  <a16:creationId xmlns:a16="http://schemas.microsoft.com/office/drawing/2014/main" xmlns="" id="{6E254D97-9ADC-4F3D-9DE2-7EE297802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8" y="1393"/>
              <a:ext cx="12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4" name="Freeform 50">
              <a:extLst>
                <a:ext uri="{FF2B5EF4-FFF2-40B4-BE49-F238E27FC236}">
                  <a16:creationId xmlns:a16="http://schemas.microsoft.com/office/drawing/2014/main" xmlns="" id="{8FCCE28F-9873-419C-B5F3-87E84AC0C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" y="1363"/>
              <a:ext cx="60" cy="60"/>
            </a:xfrm>
            <a:custGeom>
              <a:avLst/>
              <a:gdLst>
                <a:gd name="T0" fmla="*/ 60 w 60"/>
                <a:gd name="T1" fmla="*/ 30 h 60"/>
                <a:gd name="T2" fmla="*/ 0 w 60"/>
                <a:gd name="T3" fmla="*/ 60 h 60"/>
                <a:gd name="T4" fmla="*/ 2 w 60"/>
                <a:gd name="T5" fmla="*/ 57 h 60"/>
                <a:gd name="T6" fmla="*/ 3 w 60"/>
                <a:gd name="T7" fmla="*/ 53 h 60"/>
                <a:gd name="T8" fmla="*/ 4 w 60"/>
                <a:gd name="T9" fmla="*/ 50 h 60"/>
                <a:gd name="T10" fmla="*/ 5 w 60"/>
                <a:gd name="T11" fmla="*/ 47 h 60"/>
                <a:gd name="T12" fmla="*/ 6 w 60"/>
                <a:gd name="T13" fmla="*/ 43 h 60"/>
                <a:gd name="T14" fmla="*/ 7 w 60"/>
                <a:gd name="T15" fmla="*/ 40 h 60"/>
                <a:gd name="T16" fmla="*/ 7 w 60"/>
                <a:gd name="T17" fmla="*/ 36 h 60"/>
                <a:gd name="T18" fmla="*/ 7 w 60"/>
                <a:gd name="T19" fmla="*/ 32 h 60"/>
                <a:gd name="T20" fmla="*/ 7 w 60"/>
                <a:gd name="T21" fmla="*/ 28 h 60"/>
                <a:gd name="T22" fmla="*/ 7 w 60"/>
                <a:gd name="T23" fmla="*/ 25 h 60"/>
                <a:gd name="T24" fmla="*/ 7 w 60"/>
                <a:gd name="T25" fmla="*/ 22 h 60"/>
                <a:gd name="T26" fmla="*/ 6 w 60"/>
                <a:gd name="T27" fmla="*/ 18 h 60"/>
                <a:gd name="T28" fmla="*/ 5 w 60"/>
                <a:gd name="T29" fmla="*/ 14 h 60"/>
                <a:gd name="T30" fmla="*/ 4 w 60"/>
                <a:gd name="T31" fmla="*/ 11 h 60"/>
                <a:gd name="T32" fmla="*/ 3 w 60"/>
                <a:gd name="T33" fmla="*/ 7 h 60"/>
                <a:gd name="T34" fmla="*/ 2 w 60"/>
                <a:gd name="T35" fmla="*/ 4 h 60"/>
                <a:gd name="T36" fmla="*/ 0 w 60"/>
                <a:gd name="T37" fmla="*/ 0 h 60"/>
                <a:gd name="T38" fmla="*/ 60 w 60"/>
                <a:gd name="T39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0" y="60"/>
                  </a:lnTo>
                  <a:lnTo>
                    <a:pt x="2" y="57"/>
                  </a:lnTo>
                  <a:lnTo>
                    <a:pt x="3" y="53"/>
                  </a:lnTo>
                  <a:lnTo>
                    <a:pt x="4" y="50"/>
                  </a:lnTo>
                  <a:lnTo>
                    <a:pt x="5" y="47"/>
                  </a:lnTo>
                  <a:lnTo>
                    <a:pt x="6" y="43"/>
                  </a:lnTo>
                  <a:lnTo>
                    <a:pt x="7" y="40"/>
                  </a:lnTo>
                  <a:lnTo>
                    <a:pt x="7" y="36"/>
                  </a:lnTo>
                  <a:lnTo>
                    <a:pt x="7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22"/>
                  </a:lnTo>
                  <a:lnTo>
                    <a:pt x="6" y="18"/>
                  </a:lnTo>
                  <a:lnTo>
                    <a:pt x="5" y="14"/>
                  </a:lnTo>
                  <a:lnTo>
                    <a:pt x="4" y="11"/>
                  </a:lnTo>
                  <a:lnTo>
                    <a:pt x="3" y="7"/>
                  </a:lnTo>
                  <a:lnTo>
                    <a:pt x="2" y="4"/>
                  </a:lnTo>
                  <a:lnTo>
                    <a:pt x="0" y="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5" name="Line 51">
              <a:extLst>
                <a:ext uri="{FF2B5EF4-FFF2-40B4-BE49-F238E27FC236}">
                  <a16:creationId xmlns:a16="http://schemas.microsoft.com/office/drawing/2014/main" xmlns="" id="{5DE8CFC7-740A-4878-9525-B139B59B3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8" y="1848"/>
              <a:ext cx="12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6" name="Freeform 52">
              <a:extLst>
                <a:ext uri="{FF2B5EF4-FFF2-40B4-BE49-F238E27FC236}">
                  <a16:creationId xmlns:a16="http://schemas.microsoft.com/office/drawing/2014/main" xmlns="" id="{E66327EB-91F3-4F66-8C40-01A437FF6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" y="1818"/>
              <a:ext cx="60" cy="60"/>
            </a:xfrm>
            <a:custGeom>
              <a:avLst/>
              <a:gdLst>
                <a:gd name="T0" fmla="*/ 60 w 60"/>
                <a:gd name="T1" fmla="*/ 30 h 60"/>
                <a:gd name="T2" fmla="*/ 0 w 60"/>
                <a:gd name="T3" fmla="*/ 60 h 60"/>
                <a:gd name="T4" fmla="*/ 2 w 60"/>
                <a:gd name="T5" fmla="*/ 57 h 60"/>
                <a:gd name="T6" fmla="*/ 3 w 60"/>
                <a:gd name="T7" fmla="*/ 53 h 60"/>
                <a:gd name="T8" fmla="*/ 4 w 60"/>
                <a:gd name="T9" fmla="*/ 49 h 60"/>
                <a:gd name="T10" fmla="*/ 5 w 60"/>
                <a:gd name="T11" fmla="*/ 46 h 60"/>
                <a:gd name="T12" fmla="*/ 6 w 60"/>
                <a:gd name="T13" fmla="*/ 42 h 60"/>
                <a:gd name="T14" fmla="*/ 7 w 60"/>
                <a:gd name="T15" fmla="*/ 39 h 60"/>
                <a:gd name="T16" fmla="*/ 7 w 60"/>
                <a:gd name="T17" fmla="*/ 36 h 60"/>
                <a:gd name="T18" fmla="*/ 7 w 60"/>
                <a:gd name="T19" fmla="*/ 32 h 60"/>
                <a:gd name="T20" fmla="*/ 7 w 60"/>
                <a:gd name="T21" fmla="*/ 28 h 60"/>
                <a:gd name="T22" fmla="*/ 7 w 60"/>
                <a:gd name="T23" fmla="*/ 24 h 60"/>
                <a:gd name="T24" fmla="*/ 7 w 60"/>
                <a:gd name="T25" fmla="*/ 21 h 60"/>
                <a:gd name="T26" fmla="*/ 6 w 60"/>
                <a:gd name="T27" fmla="*/ 17 h 60"/>
                <a:gd name="T28" fmla="*/ 5 w 60"/>
                <a:gd name="T29" fmla="*/ 14 h 60"/>
                <a:gd name="T30" fmla="*/ 4 w 60"/>
                <a:gd name="T31" fmla="*/ 10 h 60"/>
                <a:gd name="T32" fmla="*/ 3 w 60"/>
                <a:gd name="T33" fmla="*/ 7 h 60"/>
                <a:gd name="T34" fmla="*/ 2 w 60"/>
                <a:gd name="T35" fmla="*/ 3 h 60"/>
                <a:gd name="T36" fmla="*/ 0 w 60"/>
                <a:gd name="T37" fmla="*/ 0 h 60"/>
                <a:gd name="T38" fmla="*/ 60 w 60"/>
                <a:gd name="T39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0" y="60"/>
                  </a:lnTo>
                  <a:lnTo>
                    <a:pt x="2" y="57"/>
                  </a:lnTo>
                  <a:lnTo>
                    <a:pt x="3" y="53"/>
                  </a:lnTo>
                  <a:lnTo>
                    <a:pt x="4" y="49"/>
                  </a:lnTo>
                  <a:lnTo>
                    <a:pt x="5" y="46"/>
                  </a:lnTo>
                  <a:lnTo>
                    <a:pt x="6" y="42"/>
                  </a:lnTo>
                  <a:lnTo>
                    <a:pt x="7" y="39"/>
                  </a:lnTo>
                  <a:lnTo>
                    <a:pt x="7" y="36"/>
                  </a:lnTo>
                  <a:lnTo>
                    <a:pt x="7" y="32"/>
                  </a:lnTo>
                  <a:lnTo>
                    <a:pt x="7" y="28"/>
                  </a:lnTo>
                  <a:lnTo>
                    <a:pt x="7" y="24"/>
                  </a:lnTo>
                  <a:lnTo>
                    <a:pt x="7" y="21"/>
                  </a:lnTo>
                  <a:lnTo>
                    <a:pt x="6" y="17"/>
                  </a:lnTo>
                  <a:lnTo>
                    <a:pt x="5" y="14"/>
                  </a:lnTo>
                  <a:lnTo>
                    <a:pt x="4" y="10"/>
                  </a:lnTo>
                  <a:lnTo>
                    <a:pt x="3" y="7"/>
                  </a:lnTo>
                  <a:lnTo>
                    <a:pt x="2" y="3"/>
                  </a:lnTo>
                  <a:lnTo>
                    <a:pt x="0" y="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17" name="Rectangle 53">
              <a:extLst>
                <a:ext uri="{FF2B5EF4-FFF2-40B4-BE49-F238E27FC236}">
                  <a16:creationId xmlns:a16="http://schemas.microsoft.com/office/drawing/2014/main" xmlns="" id="{DE476665-CF3A-4115-A535-DC2F2B977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" y="921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it-IT" altLang="it-IT"/>
            </a:p>
          </p:txBody>
        </p:sp>
        <p:sp>
          <p:nvSpPr>
            <p:cNvPr id="11318" name="Rectangle 54">
              <a:extLst>
                <a:ext uri="{FF2B5EF4-FFF2-40B4-BE49-F238E27FC236}">
                  <a16:creationId xmlns:a16="http://schemas.microsoft.com/office/drawing/2014/main" xmlns="" id="{C1E688B0-29A5-41B7-967D-FEBB4F816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" y="860"/>
              <a:ext cx="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600" i="1">
                  <a:solidFill>
                    <a:srgbClr val="000000"/>
                  </a:solidFill>
                </a:rPr>
                <a:t>u</a:t>
              </a:r>
              <a:endParaRPr lang="it-IT" altLang="it-IT"/>
            </a:p>
          </p:txBody>
        </p:sp>
        <p:sp>
          <p:nvSpPr>
            <p:cNvPr id="11319" name="Rectangle 55">
              <a:extLst>
                <a:ext uri="{FF2B5EF4-FFF2-40B4-BE49-F238E27FC236}">
                  <a16:creationId xmlns:a16="http://schemas.microsoft.com/office/drawing/2014/main" xmlns="" id="{8DBEEAE8-9C4C-46D0-B743-4FE60A9F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" y="1376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it-IT" altLang="it-IT"/>
            </a:p>
          </p:txBody>
        </p:sp>
        <p:sp>
          <p:nvSpPr>
            <p:cNvPr id="11320" name="Rectangle 56">
              <a:extLst>
                <a:ext uri="{FF2B5EF4-FFF2-40B4-BE49-F238E27FC236}">
                  <a16:creationId xmlns:a16="http://schemas.microsoft.com/office/drawing/2014/main" xmlns="" id="{DF590529-6694-440F-93BC-515E9A080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" y="1315"/>
              <a:ext cx="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600" i="1">
                  <a:solidFill>
                    <a:srgbClr val="000000"/>
                  </a:solidFill>
                </a:rPr>
                <a:t>u</a:t>
              </a:r>
              <a:endParaRPr lang="it-IT" altLang="it-IT"/>
            </a:p>
          </p:txBody>
        </p:sp>
        <p:sp>
          <p:nvSpPr>
            <p:cNvPr id="11321" name="Rectangle 57">
              <a:extLst>
                <a:ext uri="{FF2B5EF4-FFF2-40B4-BE49-F238E27FC236}">
                  <a16:creationId xmlns:a16="http://schemas.microsoft.com/office/drawing/2014/main" xmlns="" id="{AAD171BB-9B71-4D13-90DE-64A273A24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827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it-IT" altLang="it-IT"/>
            </a:p>
          </p:txBody>
        </p:sp>
        <p:sp>
          <p:nvSpPr>
            <p:cNvPr id="11322" name="Rectangle 58">
              <a:extLst>
                <a:ext uri="{FF2B5EF4-FFF2-40B4-BE49-F238E27FC236}">
                  <a16:creationId xmlns:a16="http://schemas.microsoft.com/office/drawing/2014/main" xmlns="" id="{986ACE89-7D0E-43A1-B5D4-96FF4A965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1764"/>
              <a:ext cx="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600" i="1">
                  <a:solidFill>
                    <a:srgbClr val="000000"/>
                  </a:solidFill>
                </a:rPr>
                <a:t>u</a:t>
              </a:r>
              <a:endParaRPr lang="it-IT" altLang="it-IT"/>
            </a:p>
          </p:txBody>
        </p:sp>
        <p:sp>
          <p:nvSpPr>
            <p:cNvPr id="11323" name="Freeform 59">
              <a:extLst>
                <a:ext uri="{FF2B5EF4-FFF2-40B4-BE49-F238E27FC236}">
                  <a16:creationId xmlns:a16="http://schemas.microsoft.com/office/drawing/2014/main" xmlns="" id="{E5DD568C-CE82-40AE-92A1-F8A29B5F2F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" y="996"/>
              <a:ext cx="169" cy="341"/>
            </a:xfrm>
            <a:custGeom>
              <a:avLst/>
              <a:gdLst>
                <a:gd name="T0" fmla="*/ 0 w 169"/>
                <a:gd name="T1" fmla="*/ 341 h 341"/>
                <a:gd name="T2" fmla="*/ 169 w 169"/>
                <a:gd name="T3" fmla="*/ 341 h 341"/>
                <a:gd name="T4" fmla="*/ 0 w 169"/>
                <a:gd name="T5" fmla="*/ 341 h 341"/>
                <a:gd name="T6" fmla="*/ 0 w 169"/>
                <a:gd name="T7" fmla="*/ 0 h 341"/>
                <a:gd name="T8" fmla="*/ 169 w 169"/>
                <a:gd name="T9" fmla="*/ 0 h 341"/>
                <a:gd name="T10" fmla="*/ 0 w 169"/>
                <a:gd name="T11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341">
                  <a:moveTo>
                    <a:pt x="0" y="341"/>
                  </a:moveTo>
                  <a:lnTo>
                    <a:pt x="169" y="341"/>
                  </a:lnTo>
                  <a:lnTo>
                    <a:pt x="0" y="341"/>
                  </a:lnTo>
                  <a:close/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24" name="Freeform 60">
              <a:extLst>
                <a:ext uri="{FF2B5EF4-FFF2-40B4-BE49-F238E27FC236}">
                  <a16:creationId xmlns:a16="http://schemas.microsoft.com/office/drawing/2014/main" xmlns="" id="{E3A2182C-7EAA-400A-AE25-AE8A0D6A9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1337"/>
              <a:ext cx="169" cy="1"/>
            </a:xfrm>
            <a:custGeom>
              <a:avLst/>
              <a:gdLst>
                <a:gd name="T0" fmla="*/ 0 w 169"/>
                <a:gd name="T1" fmla="*/ 169 w 169"/>
                <a:gd name="T2" fmla="*/ 0 w 16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9"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25" name="Freeform 61">
              <a:extLst>
                <a:ext uri="{FF2B5EF4-FFF2-40B4-BE49-F238E27FC236}">
                  <a16:creationId xmlns:a16="http://schemas.microsoft.com/office/drawing/2014/main" xmlns="" id="{F57CC5FD-2069-4E0C-8D74-546EE10ED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996"/>
              <a:ext cx="169" cy="1"/>
            </a:xfrm>
            <a:custGeom>
              <a:avLst/>
              <a:gdLst>
                <a:gd name="T0" fmla="*/ 0 w 169"/>
                <a:gd name="T1" fmla="*/ 169 w 169"/>
                <a:gd name="T2" fmla="*/ 0 w 16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9"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26" name="Line 62">
              <a:extLst>
                <a:ext uri="{FF2B5EF4-FFF2-40B4-BE49-F238E27FC236}">
                  <a16:creationId xmlns:a16="http://schemas.microsoft.com/office/drawing/2014/main" xmlns="" id="{92D97F2B-D6F1-42AA-A551-50552D519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" y="1166"/>
              <a:ext cx="1" cy="10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27" name="Line 63">
              <a:extLst>
                <a:ext uri="{FF2B5EF4-FFF2-40B4-BE49-F238E27FC236}">
                  <a16:creationId xmlns:a16="http://schemas.microsoft.com/office/drawing/2014/main" xmlns="" id="{FEA6399A-BCD5-460B-B935-8645B5179A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" y="1062"/>
              <a:ext cx="1" cy="10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28" name="Freeform 64">
              <a:extLst>
                <a:ext uri="{FF2B5EF4-FFF2-40B4-BE49-F238E27FC236}">
                  <a16:creationId xmlns:a16="http://schemas.microsoft.com/office/drawing/2014/main" xmlns="" id="{90675112-A940-4A1B-89B2-6368E9746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264"/>
              <a:ext cx="48" cy="73"/>
            </a:xfrm>
            <a:custGeom>
              <a:avLst/>
              <a:gdLst>
                <a:gd name="T0" fmla="*/ 48 w 48"/>
                <a:gd name="T1" fmla="*/ 0 h 73"/>
                <a:gd name="T2" fmla="*/ 24 w 48"/>
                <a:gd name="T3" fmla="*/ 73 h 73"/>
                <a:gd name="T4" fmla="*/ 0 w 48"/>
                <a:gd name="T5" fmla="*/ 0 h 73"/>
                <a:gd name="T6" fmla="*/ 48 w 48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3">
                  <a:moveTo>
                    <a:pt x="48" y="0"/>
                  </a:moveTo>
                  <a:lnTo>
                    <a:pt x="24" y="73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29" name="Freeform 65">
              <a:extLst>
                <a:ext uri="{FF2B5EF4-FFF2-40B4-BE49-F238E27FC236}">
                  <a16:creationId xmlns:a16="http://schemas.microsoft.com/office/drawing/2014/main" xmlns="" id="{059885B8-3586-4005-BFF4-5B12D41C3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996"/>
              <a:ext cx="48" cy="72"/>
            </a:xfrm>
            <a:custGeom>
              <a:avLst/>
              <a:gdLst>
                <a:gd name="T0" fmla="*/ 0 w 48"/>
                <a:gd name="T1" fmla="*/ 72 h 72"/>
                <a:gd name="T2" fmla="*/ 24 w 48"/>
                <a:gd name="T3" fmla="*/ 0 h 72"/>
                <a:gd name="T4" fmla="*/ 48 w 48"/>
                <a:gd name="T5" fmla="*/ 72 h 72"/>
                <a:gd name="T6" fmla="*/ 0 w 48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2">
                  <a:moveTo>
                    <a:pt x="0" y="72"/>
                  </a:moveTo>
                  <a:lnTo>
                    <a:pt x="24" y="0"/>
                  </a:lnTo>
                  <a:lnTo>
                    <a:pt x="48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0" name="Rectangle 66">
              <a:extLst>
                <a:ext uri="{FF2B5EF4-FFF2-40B4-BE49-F238E27FC236}">
                  <a16:creationId xmlns:a16="http://schemas.microsoft.com/office/drawing/2014/main" xmlns="" id="{67473DEA-1E87-4AF8-952F-9EFDFB812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1127"/>
              <a:ext cx="142" cy="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1" name="Rectangle 67">
              <a:extLst>
                <a:ext uri="{FF2B5EF4-FFF2-40B4-BE49-F238E27FC236}">
                  <a16:creationId xmlns:a16="http://schemas.microsoft.com/office/drawing/2014/main" xmlns="" id="{99CD2BE2-C22F-4B18-87B8-E11EE2D35A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2" y="1073"/>
              <a:ext cx="4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400" i="1">
                  <a:solidFill>
                    <a:srgbClr val="000000"/>
                  </a:solidFill>
                </a:rPr>
                <a:t>L</a:t>
              </a:r>
              <a:endParaRPr lang="it-IT" altLang="it-IT"/>
            </a:p>
          </p:txBody>
        </p:sp>
        <p:sp>
          <p:nvSpPr>
            <p:cNvPr id="11332" name="Freeform 68">
              <a:extLst>
                <a:ext uri="{FF2B5EF4-FFF2-40B4-BE49-F238E27FC236}">
                  <a16:creationId xmlns:a16="http://schemas.microsoft.com/office/drawing/2014/main" xmlns="" id="{E6368B7F-A967-48BD-9F1D-FBB973717C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" y="1450"/>
              <a:ext cx="169" cy="341"/>
            </a:xfrm>
            <a:custGeom>
              <a:avLst/>
              <a:gdLst>
                <a:gd name="T0" fmla="*/ 0 w 169"/>
                <a:gd name="T1" fmla="*/ 341 h 341"/>
                <a:gd name="T2" fmla="*/ 169 w 169"/>
                <a:gd name="T3" fmla="*/ 341 h 341"/>
                <a:gd name="T4" fmla="*/ 0 w 169"/>
                <a:gd name="T5" fmla="*/ 341 h 341"/>
                <a:gd name="T6" fmla="*/ 0 w 169"/>
                <a:gd name="T7" fmla="*/ 0 h 341"/>
                <a:gd name="T8" fmla="*/ 169 w 169"/>
                <a:gd name="T9" fmla="*/ 0 h 341"/>
                <a:gd name="T10" fmla="*/ 0 w 169"/>
                <a:gd name="T11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341">
                  <a:moveTo>
                    <a:pt x="0" y="341"/>
                  </a:moveTo>
                  <a:lnTo>
                    <a:pt x="169" y="341"/>
                  </a:lnTo>
                  <a:lnTo>
                    <a:pt x="0" y="341"/>
                  </a:lnTo>
                  <a:close/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3" name="Freeform 69">
              <a:extLst>
                <a:ext uri="{FF2B5EF4-FFF2-40B4-BE49-F238E27FC236}">
                  <a16:creationId xmlns:a16="http://schemas.microsoft.com/office/drawing/2014/main" xmlns="" id="{5BFF977B-2DF4-426E-A207-9716BDC29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1791"/>
              <a:ext cx="169" cy="1"/>
            </a:xfrm>
            <a:custGeom>
              <a:avLst/>
              <a:gdLst>
                <a:gd name="T0" fmla="*/ 0 w 169"/>
                <a:gd name="T1" fmla="*/ 169 w 169"/>
                <a:gd name="T2" fmla="*/ 0 w 16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9"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4" name="Freeform 70">
              <a:extLst>
                <a:ext uri="{FF2B5EF4-FFF2-40B4-BE49-F238E27FC236}">
                  <a16:creationId xmlns:a16="http://schemas.microsoft.com/office/drawing/2014/main" xmlns="" id="{8F7AD869-622F-4A22-B569-33977EAC7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1450"/>
              <a:ext cx="169" cy="1"/>
            </a:xfrm>
            <a:custGeom>
              <a:avLst/>
              <a:gdLst>
                <a:gd name="T0" fmla="*/ 0 w 169"/>
                <a:gd name="T1" fmla="*/ 169 w 169"/>
                <a:gd name="T2" fmla="*/ 0 w 16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9"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5" name="Line 71">
              <a:extLst>
                <a:ext uri="{FF2B5EF4-FFF2-40B4-BE49-F238E27FC236}">
                  <a16:creationId xmlns:a16="http://schemas.microsoft.com/office/drawing/2014/main" xmlns="" id="{54BE4E4B-E4DF-4211-B0C0-649C690A14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" y="1621"/>
              <a:ext cx="1" cy="10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6" name="Line 72">
              <a:extLst>
                <a:ext uri="{FF2B5EF4-FFF2-40B4-BE49-F238E27FC236}">
                  <a16:creationId xmlns:a16="http://schemas.microsoft.com/office/drawing/2014/main" xmlns="" id="{9434EF8E-EAC8-474D-A602-E838EAE233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" y="1516"/>
              <a:ext cx="1" cy="10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7" name="Freeform 73">
              <a:extLst>
                <a:ext uri="{FF2B5EF4-FFF2-40B4-BE49-F238E27FC236}">
                  <a16:creationId xmlns:a16="http://schemas.microsoft.com/office/drawing/2014/main" xmlns="" id="{B5FF307B-B1E4-41D6-80B2-3D5477E90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719"/>
              <a:ext cx="48" cy="72"/>
            </a:xfrm>
            <a:custGeom>
              <a:avLst/>
              <a:gdLst>
                <a:gd name="T0" fmla="*/ 48 w 48"/>
                <a:gd name="T1" fmla="*/ 0 h 72"/>
                <a:gd name="T2" fmla="*/ 24 w 48"/>
                <a:gd name="T3" fmla="*/ 72 h 72"/>
                <a:gd name="T4" fmla="*/ 0 w 48"/>
                <a:gd name="T5" fmla="*/ 0 h 72"/>
                <a:gd name="T6" fmla="*/ 48 w 4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2">
                  <a:moveTo>
                    <a:pt x="48" y="0"/>
                  </a:moveTo>
                  <a:lnTo>
                    <a:pt x="24" y="72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8" name="Freeform 74">
              <a:extLst>
                <a:ext uri="{FF2B5EF4-FFF2-40B4-BE49-F238E27FC236}">
                  <a16:creationId xmlns:a16="http://schemas.microsoft.com/office/drawing/2014/main" xmlns="" id="{9C079437-9A7D-40B5-A9D5-4E779CB43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450"/>
              <a:ext cx="48" cy="72"/>
            </a:xfrm>
            <a:custGeom>
              <a:avLst/>
              <a:gdLst>
                <a:gd name="T0" fmla="*/ 0 w 48"/>
                <a:gd name="T1" fmla="*/ 72 h 72"/>
                <a:gd name="T2" fmla="*/ 24 w 48"/>
                <a:gd name="T3" fmla="*/ 0 h 72"/>
                <a:gd name="T4" fmla="*/ 48 w 48"/>
                <a:gd name="T5" fmla="*/ 72 h 72"/>
                <a:gd name="T6" fmla="*/ 0 w 48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2">
                  <a:moveTo>
                    <a:pt x="0" y="72"/>
                  </a:moveTo>
                  <a:lnTo>
                    <a:pt x="24" y="0"/>
                  </a:lnTo>
                  <a:lnTo>
                    <a:pt x="48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39" name="Rectangle 75">
              <a:extLst>
                <a:ext uri="{FF2B5EF4-FFF2-40B4-BE49-F238E27FC236}">
                  <a16:creationId xmlns:a16="http://schemas.microsoft.com/office/drawing/2014/main" xmlns="" id="{B51E91A3-3F2F-40C1-AD1E-8778EF01A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1582"/>
              <a:ext cx="142" cy="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0" name="Rectangle 76">
              <a:extLst>
                <a:ext uri="{FF2B5EF4-FFF2-40B4-BE49-F238E27FC236}">
                  <a16:creationId xmlns:a16="http://schemas.microsoft.com/office/drawing/2014/main" xmlns="" id="{3D7959B2-54F6-47A3-BA2D-302ED12B74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2" y="1528"/>
              <a:ext cx="4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400" i="1">
                  <a:solidFill>
                    <a:srgbClr val="000000"/>
                  </a:solidFill>
                </a:rPr>
                <a:t>L</a:t>
              </a:r>
              <a:endParaRPr lang="it-IT" altLang="it-IT"/>
            </a:p>
          </p:txBody>
        </p:sp>
        <p:sp>
          <p:nvSpPr>
            <p:cNvPr id="11341" name="Freeform 77">
              <a:extLst>
                <a:ext uri="{FF2B5EF4-FFF2-40B4-BE49-F238E27FC236}">
                  <a16:creationId xmlns:a16="http://schemas.microsoft.com/office/drawing/2014/main" xmlns="" id="{46DA570F-22EC-4D4D-9FCF-B9C9B41739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" y="1905"/>
              <a:ext cx="169" cy="341"/>
            </a:xfrm>
            <a:custGeom>
              <a:avLst/>
              <a:gdLst>
                <a:gd name="T0" fmla="*/ 0 w 169"/>
                <a:gd name="T1" fmla="*/ 341 h 341"/>
                <a:gd name="T2" fmla="*/ 169 w 169"/>
                <a:gd name="T3" fmla="*/ 341 h 341"/>
                <a:gd name="T4" fmla="*/ 0 w 169"/>
                <a:gd name="T5" fmla="*/ 341 h 341"/>
                <a:gd name="T6" fmla="*/ 0 w 169"/>
                <a:gd name="T7" fmla="*/ 0 h 341"/>
                <a:gd name="T8" fmla="*/ 169 w 169"/>
                <a:gd name="T9" fmla="*/ 0 h 341"/>
                <a:gd name="T10" fmla="*/ 0 w 169"/>
                <a:gd name="T11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341">
                  <a:moveTo>
                    <a:pt x="0" y="341"/>
                  </a:moveTo>
                  <a:lnTo>
                    <a:pt x="169" y="341"/>
                  </a:lnTo>
                  <a:lnTo>
                    <a:pt x="0" y="341"/>
                  </a:lnTo>
                  <a:close/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2" name="Freeform 78">
              <a:extLst>
                <a:ext uri="{FF2B5EF4-FFF2-40B4-BE49-F238E27FC236}">
                  <a16:creationId xmlns:a16="http://schemas.microsoft.com/office/drawing/2014/main" xmlns="" id="{25EA9DF3-CE8D-4004-A029-E8E04C6DB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2246"/>
              <a:ext cx="169" cy="1"/>
            </a:xfrm>
            <a:custGeom>
              <a:avLst/>
              <a:gdLst>
                <a:gd name="T0" fmla="*/ 0 w 169"/>
                <a:gd name="T1" fmla="*/ 169 w 169"/>
                <a:gd name="T2" fmla="*/ 0 w 16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9"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3" name="Freeform 79">
              <a:extLst>
                <a:ext uri="{FF2B5EF4-FFF2-40B4-BE49-F238E27FC236}">
                  <a16:creationId xmlns:a16="http://schemas.microsoft.com/office/drawing/2014/main" xmlns="" id="{3905015D-3770-459F-A0DC-84B44F247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1905"/>
              <a:ext cx="169" cy="1"/>
            </a:xfrm>
            <a:custGeom>
              <a:avLst/>
              <a:gdLst>
                <a:gd name="T0" fmla="*/ 0 w 169"/>
                <a:gd name="T1" fmla="*/ 169 w 169"/>
                <a:gd name="T2" fmla="*/ 0 w 16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9">
                  <a:moveTo>
                    <a:pt x="0" y="0"/>
                  </a:move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4" name="Line 80">
              <a:extLst>
                <a:ext uri="{FF2B5EF4-FFF2-40B4-BE49-F238E27FC236}">
                  <a16:creationId xmlns:a16="http://schemas.microsoft.com/office/drawing/2014/main" xmlns="" id="{65166DC5-5164-4BE1-BC3C-5E17EC6220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" y="2075"/>
              <a:ext cx="1" cy="10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5" name="Line 81">
              <a:extLst>
                <a:ext uri="{FF2B5EF4-FFF2-40B4-BE49-F238E27FC236}">
                  <a16:creationId xmlns:a16="http://schemas.microsoft.com/office/drawing/2014/main" xmlns="" id="{B273D0A0-9825-476E-BD2E-AA8E69675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" y="1971"/>
              <a:ext cx="1" cy="10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6" name="Freeform 82">
              <a:extLst>
                <a:ext uri="{FF2B5EF4-FFF2-40B4-BE49-F238E27FC236}">
                  <a16:creationId xmlns:a16="http://schemas.microsoft.com/office/drawing/2014/main" xmlns="" id="{50BE3F9B-4060-4BDC-A409-66DA5A4C7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2173"/>
              <a:ext cx="48" cy="73"/>
            </a:xfrm>
            <a:custGeom>
              <a:avLst/>
              <a:gdLst>
                <a:gd name="T0" fmla="*/ 48 w 48"/>
                <a:gd name="T1" fmla="*/ 0 h 73"/>
                <a:gd name="T2" fmla="*/ 24 w 48"/>
                <a:gd name="T3" fmla="*/ 73 h 73"/>
                <a:gd name="T4" fmla="*/ 0 w 48"/>
                <a:gd name="T5" fmla="*/ 0 h 73"/>
                <a:gd name="T6" fmla="*/ 48 w 48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3">
                  <a:moveTo>
                    <a:pt x="48" y="0"/>
                  </a:moveTo>
                  <a:lnTo>
                    <a:pt x="24" y="73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7" name="Freeform 83">
              <a:extLst>
                <a:ext uri="{FF2B5EF4-FFF2-40B4-BE49-F238E27FC236}">
                  <a16:creationId xmlns:a16="http://schemas.microsoft.com/office/drawing/2014/main" xmlns="" id="{A1A1DFD9-47E1-4366-9989-2FC2B4FC8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905"/>
              <a:ext cx="48" cy="72"/>
            </a:xfrm>
            <a:custGeom>
              <a:avLst/>
              <a:gdLst>
                <a:gd name="T0" fmla="*/ 0 w 48"/>
                <a:gd name="T1" fmla="*/ 72 h 72"/>
                <a:gd name="T2" fmla="*/ 24 w 48"/>
                <a:gd name="T3" fmla="*/ 0 h 72"/>
                <a:gd name="T4" fmla="*/ 48 w 48"/>
                <a:gd name="T5" fmla="*/ 72 h 72"/>
                <a:gd name="T6" fmla="*/ 0 w 48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72">
                  <a:moveTo>
                    <a:pt x="0" y="72"/>
                  </a:moveTo>
                  <a:lnTo>
                    <a:pt x="24" y="0"/>
                  </a:lnTo>
                  <a:lnTo>
                    <a:pt x="48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8" name="Rectangle 84">
              <a:extLst>
                <a:ext uri="{FF2B5EF4-FFF2-40B4-BE49-F238E27FC236}">
                  <a16:creationId xmlns:a16="http://schemas.microsoft.com/office/drawing/2014/main" xmlns="" id="{C6083D98-A26A-44D1-B277-74A3FECA8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2035"/>
              <a:ext cx="142" cy="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349" name="Rectangle 85">
              <a:extLst>
                <a:ext uri="{FF2B5EF4-FFF2-40B4-BE49-F238E27FC236}">
                  <a16:creationId xmlns:a16="http://schemas.microsoft.com/office/drawing/2014/main" xmlns="" id="{BDA2B491-CED2-456C-9A46-CD267E178D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2" y="1983"/>
              <a:ext cx="4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400" i="1">
                  <a:solidFill>
                    <a:srgbClr val="000000"/>
                  </a:solidFill>
                </a:rPr>
                <a:t>L</a:t>
              </a:r>
              <a:endParaRPr lang="it-IT" altLang="it-IT"/>
            </a:p>
          </p:txBody>
        </p:sp>
        <p:sp>
          <p:nvSpPr>
            <p:cNvPr id="11350" name="Rectangle 86">
              <a:extLst>
                <a:ext uri="{FF2B5EF4-FFF2-40B4-BE49-F238E27FC236}">
                  <a16:creationId xmlns:a16="http://schemas.microsoft.com/office/drawing/2014/main" xmlns="" id="{D0C7B499-9D87-4DFD-AE90-81B33B544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740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600" i="1">
                  <a:solidFill>
                    <a:srgbClr val="000000"/>
                  </a:solidFill>
                </a:rPr>
                <a:t>m</a:t>
              </a:r>
              <a:endParaRPr lang="it-IT" altLang="it-IT"/>
            </a:p>
          </p:txBody>
        </p:sp>
        <p:sp>
          <p:nvSpPr>
            <p:cNvPr id="11351" name="Rectangle 87">
              <a:extLst>
                <a:ext uri="{FF2B5EF4-FFF2-40B4-BE49-F238E27FC236}">
                  <a16:creationId xmlns:a16="http://schemas.microsoft.com/office/drawing/2014/main" xmlns="" id="{08E67F37-37B0-4749-A0AA-C9529F1C9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196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600" i="1">
                  <a:solidFill>
                    <a:srgbClr val="000000"/>
                  </a:solidFill>
                </a:rPr>
                <a:t>m</a:t>
              </a:r>
              <a:endParaRPr lang="it-IT" altLang="it-IT"/>
            </a:p>
          </p:txBody>
        </p:sp>
        <p:sp>
          <p:nvSpPr>
            <p:cNvPr id="11352" name="Rectangle 88">
              <a:extLst>
                <a:ext uri="{FF2B5EF4-FFF2-40B4-BE49-F238E27FC236}">
                  <a16:creationId xmlns:a16="http://schemas.microsoft.com/office/drawing/2014/main" xmlns="" id="{8241722F-2D34-43B5-8B6D-45A8C30AF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" y="1651"/>
              <a:ext cx="10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 altLang="it-IT" sz="1600" i="1">
                  <a:solidFill>
                    <a:srgbClr val="000000"/>
                  </a:solidFill>
                </a:rPr>
                <a:t>m</a:t>
              </a:r>
              <a:endParaRPr lang="it-IT" altLang="it-IT"/>
            </a:p>
          </p:txBody>
        </p:sp>
      </p:grpSp>
      <p:grpSp>
        <p:nvGrpSpPr>
          <p:cNvPr id="11451" name="Group 187">
            <a:extLst>
              <a:ext uri="{FF2B5EF4-FFF2-40B4-BE49-F238E27FC236}">
                <a16:creationId xmlns:a16="http://schemas.microsoft.com/office/drawing/2014/main" xmlns="" id="{0C94F916-9587-4C76-B34D-E6EF7DBC2BC9}"/>
              </a:ext>
            </a:extLst>
          </p:cNvPr>
          <p:cNvGrpSpPr>
            <a:grpSpLocks/>
          </p:cNvGrpSpPr>
          <p:nvPr/>
        </p:nvGrpSpPr>
        <p:grpSpPr bwMode="auto">
          <a:xfrm>
            <a:off x="6352092" y="299119"/>
            <a:ext cx="3863975" cy="5724525"/>
            <a:chOff x="3347" y="436"/>
            <a:chExt cx="2434" cy="3606"/>
          </a:xfrm>
        </p:grpSpPr>
        <p:graphicFrame>
          <p:nvGraphicFramePr>
            <p:cNvPr id="11452" name="Object 188">
              <a:extLst>
                <a:ext uri="{FF2B5EF4-FFF2-40B4-BE49-F238E27FC236}">
                  <a16:creationId xmlns:a16="http://schemas.microsoft.com/office/drawing/2014/main" xmlns="" id="{FF625BF1-F5DE-4126-9D25-7FFE87E6D0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29" y="3248"/>
            <a:ext cx="36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1" name="Equation" r:id="rId13" imgW="583920" imgH="914400" progId="Equation.3">
                    <p:embed/>
                  </p:oleObj>
                </mc:Choice>
                <mc:Fallback>
                  <p:oleObj name="Equation" r:id="rId13" imgW="583920" imgH="914400" progId="Equation.3">
                    <p:embed/>
                    <p:pic>
                      <p:nvPicPr>
                        <p:cNvPr id="11452" name="Object 188">
                          <a:extLst>
                            <a:ext uri="{FF2B5EF4-FFF2-40B4-BE49-F238E27FC236}">
                              <a16:creationId xmlns:a16="http://schemas.microsoft.com/office/drawing/2014/main" xmlns="" id="{FF625BF1-F5DE-4126-9D25-7FFE87E6D0D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" y="3248"/>
                          <a:ext cx="36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53" name="Text Box 189">
              <a:extLst>
                <a:ext uri="{FF2B5EF4-FFF2-40B4-BE49-F238E27FC236}">
                  <a16:creationId xmlns:a16="http://schemas.microsoft.com/office/drawing/2014/main" xmlns="" id="{09B4CB81-457B-4586-892B-FA61D6AFB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" y="2976"/>
              <a:ext cx="8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it-IT" sz="1600">
                  <a:solidFill>
                    <a:srgbClr val="000066"/>
                  </a:solidFill>
                </a:rPr>
                <a:t> third column</a:t>
              </a:r>
            </a:p>
          </p:txBody>
        </p:sp>
        <p:grpSp>
          <p:nvGrpSpPr>
            <p:cNvPr id="11454" name="Group 190">
              <a:extLst>
                <a:ext uri="{FF2B5EF4-FFF2-40B4-BE49-F238E27FC236}">
                  <a16:creationId xmlns:a16="http://schemas.microsoft.com/office/drawing/2014/main" xmlns="" id="{3439840B-EA52-4DC1-9E44-92772FC7218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47" y="2931"/>
              <a:ext cx="1331" cy="1111"/>
              <a:chOff x="3347" y="346"/>
              <a:chExt cx="1331" cy="1111"/>
            </a:xfrm>
          </p:grpSpPr>
          <p:sp>
            <p:nvSpPr>
              <p:cNvPr id="11455" name="AutoShape 191">
                <a:extLst>
                  <a:ext uri="{FF2B5EF4-FFF2-40B4-BE49-F238E27FC236}">
                    <a16:creationId xmlns:a16="http://schemas.microsoft.com/office/drawing/2014/main" xmlns="" id="{4BF9111C-9D53-4D2D-9C70-6B653F396E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47" y="346"/>
                <a:ext cx="1331" cy="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56" name="Rectangle 192">
                <a:extLst>
                  <a:ext uri="{FF2B5EF4-FFF2-40B4-BE49-F238E27FC236}">
                    <a16:creationId xmlns:a16="http://schemas.microsoft.com/office/drawing/2014/main" xmlns="" id="{6FE0BEBC-4BE5-41F3-9497-905A436CA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" y="417"/>
                <a:ext cx="396" cy="57"/>
              </a:xfrm>
              <a:prstGeom prst="rect">
                <a:avLst/>
              </a:prstGeom>
              <a:solidFill>
                <a:srgbClr val="C0C0C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57" name="Rectangle 193">
                <a:extLst>
                  <a:ext uri="{FF2B5EF4-FFF2-40B4-BE49-F238E27FC236}">
                    <a16:creationId xmlns:a16="http://schemas.microsoft.com/office/drawing/2014/main" xmlns="" id="{83CC14FA-38D9-47C3-9E1F-406F714DF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4" y="758"/>
                <a:ext cx="397" cy="56"/>
              </a:xfrm>
              <a:prstGeom prst="rect">
                <a:avLst/>
              </a:prstGeom>
              <a:solidFill>
                <a:srgbClr val="C0C0C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58" name="Rectangle 194">
                <a:extLst>
                  <a:ext uri="{FF2B5EF4-FFF2-40B4-BE49-F238E27FC236}">
                    <a16:creationId xmlns:a16="http://schemas.microsoft.com/office/drawing/2014/main" xmlns="" id="{A7107D7C-157D-4AF9-A064-5BA31998D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4" y="1099"/>
                <a:ext cx="397" cy="57"/>
              </a:xfrm>
              <a:prstGeom prst="rect">
                <a:avLst/>
              </a:prstGeom>
              <a:solidFill>
                <a:srgbClr val="C0C0C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59" name="Line 195">
                <a:extLst>
                  <a:ext uri="{FF2B5EF4-FFF2-40B4-BE49-F238E27FC236}">
                    <a16:creationId xmlns:a16="http://schemas.microsoft.com/office/drawing/2014/main" xmlns="" id="{90C2A9C8-18B3-4D4E-88EE-1D79778C9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4" y="701"/>
                <a:ext cx="1" cy="73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0" name="Line 196">
                <a:extLst>
                  <a:ext uri="{FF2B5EF4-FFF2-40B4-BE49-F238E27FC236}">
                    <a16:creationId xmlns:a16="http://schemas.microsoft.com/office/drawing/2014/main" xmlns="" id="{072FCBBD-B1D7-453D-BC3E-4EA1B3578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1" y="814"/>
                <a:ext cx="1" cy="62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1" name="Line 197">
                <a:extLst>
                  <a:ext uri="{FF2B5EF4-FFF2-40B4-BE49-F238E27FC236}">
                    <a16:creationId xmlns:a16="http://schemas.microsoft.com/office/drawing/2014/main" xmlns="" id="{E1858F37-7A8B-48A3-A2A6-ECE48733F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7" y="1439"/>
                <a:ext cx="11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2" name="Line 198">
                <a:extLst>
                  <a:ext uri="{FF2B5EF4-FFF2-40B4-BE49-F238E27FC236}">
                    <a16:creationId xmlns:a16="http://schemas.microsoft.com/office/drawing/2014/main" xmlns="" id="{1A025628-3413-489E-A44B-2A15135407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4" y="1439"/>
                <a:ext cx="11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3" name="Line 199">
                <a:extLst>
                  <a:ext uri="{FF2B5EF4-FFF2-40B4-BE49-F238E27FC236}">
                    <a16:creationId xmlns:a16="http://schemas.microsoft.com/office/drawing/2014/main" xmlns="" id="{97D149E9-C370-42AE-8838-6DE31C40C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" y="451"/>
                <a:ext cx="12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4" name="Freeform 200">
                <a:extLst>
                  <a:ext uri="{FF2B5EF4-FFF2-40B4-BE49-F238E27FC236}">
                    <a16:creationId xmlns:a16="http://schemas.microsoft.com/office/drawing/2014/main" xmlns="" id="{475BA888-F8E7-4784-816C-C74A4D472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421"/>
                <a:ext cx="59" cy="60"/>
              </a:xfrm>
              <a:custGeom>
                <a:avLst/>
                <a:gdLst>
                  <a:gd name="T0" fmla="*/ 59 w 59"/>
                  <a:gd name="T1" fmla="*/ 30 h 60"/>
                  <a:gd name="T2" fmla="*/ 0 w 59"/>
                  <a:gd name="T3" fmla="*/ 60 h 60"/>
                  <a:gd name="T4" fmla="*/ 0 w 59"/>
                  <a:gd name="T5" fmla="*/ 57 h 60"/>
                  <a:gd name="T6" fmla="*/ 2 w 59"/>
                  <a:gd name="T7" fmla="*/ 53 h 60"/>
                  <a:gd name="T8" fmla="*/ 3 w 59"/>
                  <a:gd name="T9" fmla="*/ 50 h 60"/>
                  <a:gd name="T10" fmla="*/ 4 w 59"/>
                  <a:gd name="T11" fmla="*/ 46 h 60"/>
                  <a:gd name="T12" fmla="*/ 5 w 59"/>
                  <a:gd name="T13" fmla="*/ 43 h 60"/>
                  <a:gd name="T14" fmla="*/ 5 w 59"/>
                  <a:gd name="T15" fmla="*/ 39 h 60"/>
                  <a:gd name="T16" fmla="*/ 6 w 59"/>
                  <a:gd name="T17" fmla="*/ 36 h 60"/>
                  <a:gd name="T18" fmla="*/ 6 w 59"/>
                  <a:gd name="T19" fmla="*/ 32 h 60"/>
                  <a:gd name="T20" fmla="*/ 6 w 59"/>
                  <a:gd name="T21" fmla="*/ 28 h 60"/>
                  <a:gd name="T22" fmla="*/ 6 w 59"/>
                  <a:gd name="T23" fmla="*/ 25 h 60"/>
                  <a:gd name="T24" fmla="*/ 5 w 59"/>
                  <a:gd name="T25" fmla="*/ 21 h 60"/>
                  <a:gd name="T26" fmla="*/ 5 w 59"/>
                  <a:gd name="T27" fmla="*/ 17 h 60"/>
                  <a:gd name="T28" fmla="*/ 4 w 59"/>
                  <a:gd name="T29" fmla="*/ 13 h 60"/>
                  <a:gd name="T30" fmla="*/ 3 w 59"/>
                  <a:gd name="T31" fmla="*/ 11 h 60"/>
                  <a:gd name="T32" fmla="*/ 2 w 59"/>
                  <a:gd name="T33" fmla="*/ 7 h 60"/>
                  <a:gd name="T34" fmla="*/ 0 w 59"/>
                  <a:gd name="T35" fmla="*/ 4 h 60"/>
                  <a:gd name="T36" fmla="*/ 0 w 59"/>
                  <a:gd name="T37" fmla="*/ 0 h 60"/>
                  <a:gd name="T38" fmla="*/ 59 w 59"/>
                  <a:gd name="T39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lnTo>
                      <a:pt x="0" y="60"/>
                    </a:lnTo>
                    <a:lnTo>
                      <a:pt x="0" y="57"/>
                    </a:lnTo>
                    <a:lnTo>
                      <a:pt x="2" y="53"/>
                    </a:lnTo>
                    <a:lnTo>
                      <a:pt x="3" y="50"/>
                    </a:lnTo>
                    <a:lnTo>
                      <a:pt x="4" y="46"/>
                    </a:lnTo>
                    <a:lnTo>
                      <a:pt x="5" y="43"/>
                    </a:lnTo>
                    <a:lnTo>
                      <a:pt x="5" y="39"/>
                    </a:lnTo>
                    <a:lnTo>
                      <a:pt x="6" y="36"/>
                    </a:lnTo>
                    <a:lnTo>
                      <a:pt x="6" y="32"/>
                    </a:lnTo>
                    <a:lnTo>
                      <a:pt x="6" y="28"/>
                    </a:lnTo>
                    <a:lnTo>
                      <a:pt x="6" y="25"/>
                    </a:lnTo>
                    <a:lnTo>
                      <a:pt x="5" y="21"/>
                    </a:lnTo>
                    <a:lnTo>
                      <a:pt x="5" y="17"/>
                    </a:lnTo>
                    <a:lnTo>
                      <a:pt x="4" y="13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5" name="Line 201">
                <a:extLst>
                  <a:ext uri="{FF2B5EF4-FFF2-40B4-BE49-F238E27FC236}">
                    <a16:creationId xmlns:a16="http://schemas.microsoft.com/office/drawing/2014/main" xmlns="" id="{31D6A193-FE4F-4C6A-AE46-B83F65331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1" y="451"/>
                <a:ext cx="11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6" name="Freeform 202">
                <a:extLst>
                  <a:ext uri="{FF2B5EF4-FFF2-40B4-BE49-F238E27FC236}">
                    <a16:creationId xmlns:a16="http://schemas.microsoft.com/office/drawing/2014/main" xmlns="" id="{A48B4E84-36CC-44CE-868F-418F95134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421"/>
                <a:ext cx="60" cy="60"/>
              </a:xfrm>
              <a:custGeom>
                <a:avLst/>
                <a:gdLst>
                  <a:gd name="T0" fmla="*/ 60 w 60"/>
                  <a:gd name="T1" fmla="*/ 30 h 60"/>
                  <a:gd name="T2" fmla="*/ 0 w 60"/>
                  <a:gd name="T3" fmla="*/ 60 h 60"/>
                  <a:gd name="T4" fmla="*/ 2 w 60"/>
                  <a:gd name="T5" fmla="*/ 57 h 60"/>
                  <a:gd name="T6" fmla="*/ 3 w 60"/>
                  <a:gd name="T7" fmla="*/ 53 h 60"/>
                  <a:gd name="T8" fmla="*/ 4 w 60"/>
                  <a:gd name="T9" fmla="*/ 50 h 60"/>
                  <a:gd name="T10" fmla="*/ 5 w 60"/>
                  <a:gd name="T11" fmla="*/ 46 h 60"/>
                  <a:gd name="T12" fmla="*/ 6 w 60"/>
                  <a:gd name="T13" fmla="*/ 43 h 60"/>
                  <a:gd name="T14" fmla="*/ 7 w 60"/>
                  <a:gd name="T15" fmla="*/ 39 h 60"/>
                  <a:gd name="T16" fmla="*/ 7 w 60"/>
                  <a:gd name="T17" fmla="*/ 36 h 60"/>
                  <a:gd name="T18" fmla="*/ 8 w 60"/>
                  <a:gd name="T19" fmla="*/ 32 h 60"/>
                  <a:gd name="T20" fmla="*/ 8 w 60"/>
                  <a:gd name="T21" fmla="*/ 28 h 60"/>
                  <a:gd name="T22" fmla="*/ 7 w 60"/>
                  <a:gd name="T23" fmla="*/ 25 h 60"/>
                  <a:gd name="T24" fmla="*/ 7 w 60"/>
                  <a:gd name="T25" fmla="*/ 21 h 60"/>
                  <a:gd name="T26" fmla="*/ 6 w 60"/>
                  <a:gd name="T27" fmla="*/ 17 h 60"/>
                  <a:gd name="T28" fmla="*/ 5 w 60"/>
                  <a:gd name="T29" fmla="*/ 13 h 60"/>
                  <a:gd name="T30" fmla="*/ 4 w 60"/>
                  <a:gd name="T31" fmla="*/ 11 h 60"/>
                  <a:gd name="T32" fmla="*/ 3 w 60"/>
                  <a:gd name="T33" fmla="*/ 7 h 60"/>
                  <a:gd name="T34" fmla="*/ 2 w 60"/>
                  <a:gd name="T35" fmla="*/ 4 h 60"/>
                  <a:gd name="T36" fmla="*/ 0 w 60"/>
                  <a:gd name="T37" fmla="*/ 0 h 60"/>
                  <a:gd name="T38" fmla="*/ 60 w 60"/>
                  <a:gd name="T39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60">
                    <a:moveTo>
                      <a:pt x="60" y="30"/>
                    </a:moveTo>
                    <a:lnTo>
                      <a:pt x="0" y="60"/>
                    </a:lnTo>
                    <a:lnTo>
                      <a:pt x="2" y="57"/>
                    </a:lnTo>
                    <a:lnTo>
                      <a:pt x="3" y="53"/>
                    </a:lnTo>
                    <a:lnTo>
                      <a:pt x="4" y="50"/>
                    </a:lnTo>
                    <a:lnTo>
                      <a:pt x="5" y="46"/>
                    </a:lnTo>
                    <a:lnTo>
                      <a:pt x="6" y="43"/>
                    </a:lnTo>
                    <a:lnTo>
                      <a:pt x="7" y="39"/>
                    </a:lnTo>
                    <a:lnTo>
                      <a:pt x="7" y="36"/>
                    </a:lnTo>
                    <a:lnTo>
                      <a:pt x="8" y="32"/>
                    </a:lnTo>
                    <a:lnTo>
                      <a:pt x="8" y="28"/>
                    </a:lnTo>
                    <a:lnTo>
                      <a:pt x="7" y="25"/>
                    </a:lnTo>
                    <a:lnTo>
                      <a:pt x="7" y="21"/>
                    </a:lnTo>
                    <a:lnTo>
                      <a:pt x="6" y="17"/>
                    </a:lnTo>
                    <a:lnTo>
                      <a:pt x="5" y="13"/>
                    </a:lnTo>
                    <a:lnTo>
                      <a:pt x="4" y="11"/>
                    </a:lnTo>
                    <a:lnTo>
                      <a:pt x="3" y="7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7" name="Line 203">
                <a:extLst>
                  <a:ext uri="{FF2B5EF4-FFF2-40B4-BE49-F238E27FC236}">
                    <a16:creationId xmlns:a16="http://schemas.microsoft.com/office/drawing/2014/main" xmlns="" id="{A98F5856-9317-4816-A145-83B7342FA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3" y="792"/>
                <a:ext cx="12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8" name="Freeform 204">
                <a:extLst>
                  <a:ext uri="{FF2B5EF4-FFF2-40B4-BE49-F238E27FC236}">
                    <a16:creationId xmlns:a16="http://schemas.microsoft.com/office/drawing/2014/main" xmlns="" id="{3E806B3D-22EB-45D1-A62C-BDA067ECE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7" y="762"/>
                <a:ext cx="60" cy="60"/>
              </a:xfrm>
              <a:custGeom>
                <a:avLst/>
                <a:gdLst>
                  <a:gd name="T0" fmla="*/ 0 w 60"/>
                  <a:gd name="T1" fmla="*/ 30 h 60"/>
                  <a:gd name="T2" fmla="*/ 60 w 60"/>
                  <a:gd name="T3" fmla="*/ 0 h 60"/>
                  <a:gd name="T4" fmla="*/ 58 w 60"/>
                  <a:gd name="T5" fmla="*/ 3 h 60"/>
                  <a:gd name="T6" fmla="*/ 57 w 60"/>
                  <a:gd name="T7" fmla="*/ 7 h 60"/>
                  <a:gd name="T8" fmla="*/ 56 w 60"/>
                  <a:gd name="T9" fmla="*/ 10 h 60"/>
                  <a:gd name="T10" fmla="*/ 55 w 60"/>
                  <a:gd name="T11" fmla="*/ 14 h 60"/>
                  <a:gd name="T12" fmla="*/ 54 w 60"/>
                  <a:gd name="T13" fmla="*/ 18 h 60"/>
                  <a:gd name="T14" fmla="*/ 53 w 60"/>
                  <a:gd name="T15" fmla="*/ 20 h 60"/>
                  <a:gd name="T16" fmla="*/ 53 w 60"/>
                  <a:gd name="T17" fmla="*/ 24 h 60"/>
                  <a:gd name="T18" fmla="*/ 53 w 60"/>
                  <a:gd name="T19" fmla="*/ 28 h 60"/>
                  <a:gd name="T20" fmla="*/ 53 w 60"/>
                  <a:gd name="T21" fmla="*/ 32 h 60"/>
                  <a:gd name="T22" fmla="*/ 53 w 60"/>
                  <a:gd name="T23" fmla="*/ 35 h 60"/>
                  <a:gd name="T24" fmla="*/ 53 w 60"/>
                  <a:gd name="T25" fmla="*/ 39 h 60"/>
                  <a:gd name="T26" fmla="*/ 54 w 60"/>
                  <a:gd name="T27" fmla="*/ 43 h 60"/>
                  <a:gd name="T28" fmla="*/ 55 w 60"/>
                  <a:gd name="T29" fmla="*/ 46 h 60"/>
                  <a:gd name="T30" fmla="*/ 56 w 60"/>
                  <a:gd name="T31" fmla="*/ 49 h 60"/>
                  <a:gd name="T32" fmla="*/ 57 w 60"/>
                  <a:gd name="T33" fmla="*/ 53 h 60"/>
                  <a:gd name="T34" fmla="*/ 58 w 60"/>
                  <a:gd name="T35" fmla="*/ 56 h 60"/>
                  <a:gd name="T36" fmla="*/ 60 w 60"/>
                  <a:gd name="T37" fmla="*/ 60 h 60"/>
                  <a:gd name="T38" fmla="*/ 0 w 60"/>
                  <a:gd name="T39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60">
                    <a:moveTo>
                      <a:pt x="0" y="30"/>
                    </a:moveTo>
                    <a:lnTo>
                      <a:pt x="60" y="0"/>
                    </a:lnTo>
                    <a:lnTo>
                      <a:pt x="58" y="3"/>
                    </a:lnTo>
                    <a:lnTo>
                      <a:pt x="57" y="7"/>
                    </a:lnTo>
                    <a:lnTo>
                      <a:pt x="56" y="10"/>
                    </a:lnTo>
                    <a:lnTo>
                      <a:pt x="55" y="14"/>
                    </a:lnTo>
                    <a:lnTo>
                      <a:pt x="54" y="18"/>
                    </a:lnTo>
                    <a:lnTo>
                      <a:pt x="53" y="20"/>
                    </a:lnTo>
                    <a:lnTo>
                      <a:pt x="53" y="24"/>
                    </a:lnTo>
                    <a:lnTo>
                      <a:pt x="53" y="28"/>
                    </a:lnTo>
                    <a:lnTo>
                      <a:pt x="53" y="32"/>
                    </a:lnTo>
                    <a:lnTo>
                      <a:pt x="53" y="35"/>
                    </a:lnTo>
                    <a:lnTo>
                      <a:pt x="53" y="39"/>
                    </a:lnTo>
                    <a:lnTo>
                      <a:pt x="54" y="43"/>
                    </a:lnTo>
                    <a:lnTo>
                      <a:pt x="55" y="46"/>
                    </a:lnTo>
                    <a:lnTo>
                      <a:pt x="56" y="49"/>
                    </a:lnTo>
                    <a:lnTo>
                      <a:pt x="57" y="53"/>
                    </a:lnTo>
                    <a:lnTo>
                      <a:pt x="58" y="56"/>
                    </a:lnTo>
                    <a:lnTo>
                      <a:pt x="60" y="6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69" name="Rectangle 205">
                <a:extLst>
                  <a:ext uri="{FF2B5EF4-FFF2-40B4-BE49-F238E27FC236}">
                    <a16:creationId xmlns:a16="http://schemas.microsoft.com/office/drawing/2014/main" xmlns="" id="{4FA00E30-44BF-4247-862C-D1EB26DB4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2" y="367"/>
                <a:ext cx="6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it-IT" altLang="it-IT"/>
              </a:p>
            </p:txBody>
          </p:sp>
          <p:sp>
            <p:nvSpPr>
              <p:cNvPr id="11470" name="Rectangle 206">
                <a:extLst>
                  <a:ext uri="{FF2B5EF4-FFF2-40B4-BE49-F238E27FC236}">
                    <a16:creationId xmlns:a16="http://schemas.microsoft.com/office/drawing/2014/main" xmlns="" id="{1E8E6B97-9921-4530-9680-F05B4B0D4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4" y="427"/>
                <a:ext cx="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2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it-IT" altLang="it-IT"/>
              </a:p>
            </p:txBody>
          </p:sp>
          <p:sp>
            <p:nvSpPr>
              <p:cNvPr id="11471" name="Rectangle 207">
                <a:extLst>
                  <a:ext uri="{FF2B5EF4-FFF2-40B4-BE49-F238E27FC236}">
                    <a16:creationId xmlns:a16="http://schemas.microsoft.com/office/drawing/2014/main" xmlns="" id="{64D2ED6F-F237-4499-A8AD-7DE08B0C5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352"/>
                <a:ext cx="7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it-IT" altLang="it-IT"/>
              </a:p>
            </p:txBody>
          </p:sp>
          <p:sp>
            <p:nvSpPr>
              <p:cNvPr id="11472" name="Rectangle 208">
                <a:extLst>
                  <a:ext uri="{FF2B5EF4-FFF2-40B4-BE49-F238E27FC236}">
                    <a16:creationId xmlns:a16="http://schemas.microsoft.com/office/drawing/2014/main" xmlns="" id="{F5D29EAB-085A-4DCC-92BB-9A064A661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366"/>
                <a:ext cx="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 i="1">
                    <a:solidFill>
                      <a:srgbClr val="000000"/>
                    </a:solidFill>
                  </a:rPr>
                  <a:t>u</a:t>
                </a:r>
                <a:endParaRPr lang="it-IT" altLang="it-IT"/>
              </a:p>
            </p:txBody>
          </p:sp>
          <p:sp>
            <p:nvSpPr>
              <p:cNvPr id="11473" name="Line 209">
                <a:extLst>
                  <a:ext uri="{FF2B5EF4-FFF2-40B4-BE49-F238E27FC236}">
                    <a16:creationId xmlns:a16="http://schemas.microsoft.com/office/drawing/2014/main" xmlns="" id="{F7763E46-C43A-4254-A4BB-82672BC10A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4" y="474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74" name="Line 210">
                <a:extLst>
                  <a:ext uri="{FF2B5EF4-FFF2-40B4-BE49-F238E27FC236}">
                    <a16:creationId xmlns:a16="http://schemas.microsoft.com/office/drawing/2014/main" xmlns="" id="{44B90AB3-965C-4228-9A14-E4C5CE56C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1" y="701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75" name="Line 211">
                <a:extLst>
                  <a:ext uri="{FF2B5EF4-FFF2-40B4-BE49-F238E27FC236}">
                    <a16:creationId xmlns:a16="http://schemas.microsoft.com/office/drawing/2014/main" xmlns="" id="{BA707CFB-6B1B-4A10-BFEA-317999C46A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8" y="474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76" name="Freeform 212">
                <a:extLst>
                  <a:ext uri="{FF2B5EF4-FFF2-40B4-BE49-F238E27FC236}">
                    <a16:creationId xmlns:a16="http://schemas.microsoft.com/office/drawing/2014/main" xmlns="" id="{C5DBC7B6-2D13-45D2-81CC-565ACB2FD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" y="531"/>
                <a:ext cx="114" cy="173"/>
              </a:xfrm>
              <a:custGeom>
                <a:avLst/>
                <a:gdLst>
                  <a:gd name="T0" fmla="*/ 0 w 114"/>
                  <a:gd name="T1" fmla="*/ 173 h 173"/>
                  <a:gd name="T2" fmla="*/ 7 w 114"/>
                  <a:gd name="T3" fmla="*/ 147 h 173"/>
                  <a:gd name="T4" fmla="*/ 15 w 114"/>
                  <a:gd name="T5" fmla="*/ 127 h 173"/>
                  <a:gd name="T6" fmla="*/ 25 w 114"/>
                  <a:gd name="T7" fmla="*/ 112 h 173"/>
                  <a:gd name="T8" fmla="*/ 34 w 114"/>
                  <a:gd name="T9" fmla="*/ 101 h 173"/>
                  <a:gd name="T10" fmla="*/ 46 w 114"/>
                  <a:gd name="T11" fmla="*/ 91 h 173"/>
                  <a:gd name="T12" fmla="*/ 56 w 114"/>
                  <a:gd name="T13" fmla="*/ 82 h 173"/>
                  <a:gd name="T14" fmla="*/ 68 w 114"/>
                  <a:gd name="T15" fmla="*/ 75 h 173"/>
                  <a:gd name="T16" fmla="*/ 79 w 114"/>
                  <a:gd name="T17" fmla="*/ 66 h 173"/>
                  <a:gd name="T18" fmla="*/ 89 w 114"/>
                  <a:gd name="T19" fmla="*/ 54 h 173"/>
                  <a:gd name="T20" fmla="*/ 99 w 114"/>
                  <a:gd name="T21" fmla="*/ 41 h 173"/>
                  <a:gd name="T22" fmla="*/ 107 w 114"/>
                  <a:gd name="T23" fmla="*/ 23 h 173"/>
                  <a:gd name="T24" fmla="*/ 114 w 114"/>
                  <a:gd name="T2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" h="173">
                    <a:moveTo>
                      <a:pt x="0" y="173"/>
                    </a:moveTo>
                    <a:lnTo>
                      <a:pt x="7" y="147"/>
                    </a:lnTo>
                    <a:lnTo>
                      <a:pt x="15" y="127"/>
                    </a:lnTo>
                    <a:lnTo>
                      <a:pt x="25" y="112"/>
                    </a:lnTo>
                    <a:lnTo>
                      <a:pt x="34" y="101"/>
                    </a:lnTo>
                    <a:lnTo>
                      <a:pt x="46" y="91"/>
                    </a:lnTo>
                    <a:lnTo>
                      <a:pt x="56" y="82"/>
                    </a:lnTo>
                    <a:lnTo>
                      <a:pt x="68" y="75"/>
                    </a:lnTo>
                    <a:lnTo>
                      <a:pt x="79" y="66"/>
                    </a:lnTo>
                    <a:lnTo>
                      <a:pt x="89" y="54"/>
                    </a:lnTo>
                    <a:lnTo>
                      <a:pt x="99" y="41"/>
                    </a:lnTo>
                    <a:lnTo>
                      <a:pt x="107" y="23"/>
                    </a:lnTo>
                    <a:lnTo>
                      <a:pt x="114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77" name="Freeform 213">
                <a:extLst>
                  <a:ext uri="{FF2B5EF4-FFF2-40B4-BE49-F238E27FC236}">
                    <a16:creationId xmlns:a16="http://schemas.microsoft.com/office/drawing/2014/main" xmlns="" id="{8613F174-3C78-4A37-81C1-2EB6EEAD14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1" y="529"/>
                <a:ext cx="113" cy="172"/>
              </a:xfrm>
              <a:custGeom>
                <a:avLst/>
                <a:gdLst>
                  <a:gd name="T0" fmla="*/ 0 w 113"/>
                  <a:gd name="T1" fmla="*/ 172 h 172"/>
                  <a:gd name="T2" fmla="*/ 7 w 113"/>
                  <a:gd name="T3" fmla="*/ 147 h 172"/>
                  <a:gd name="T4" fmla="*/ 14 w 113"/>
                  <a:gd name="T5" fmla="*/ 127 h 172"/>
                  <a:gd name="T6" fmla="*/ 24 w 113"/>
                  <a:gd name="T7" fmla="*/ 112 h 172"/>
                  <a:gd name="T8" fmla="*/ 34 w 113"/>
                  <a:gd name="T9" fmla="*/ 100 h 172"/>
                  <a:gd name="T10" fmla="*/ 45 w 113"/>
                  <a:gd name="T11" fmla="*/ 90 h 172"/>
                  <a:gd name="T12" fmla="*/ 56 w 113"/>
                  <a:gd name="T13" fmla="*/ 82 h 172"/>
                  <a:gd name="T14" fmla="*/ 68 w 113"/>
                  <a:gd name="T15" fmla="*/ 75 h 172"/>
                  <a:gd name="T16" fmla="*/ 79 w 113"/>
                  <a:gd name="T17" fmla="*/ 65 h 172"/>
                  <a:gd name="T18" fmla="*/ 89 w 113"/>
                  <a:gd name="T19" fmla="*/ 54 h 172"/>
                  <a:gd name="T20" fmla="*/ 99 w 113"/>
                  <a:gd name="T21" fmla="*/ 41 h 172"/>
                  <a:gd name="T22" fmla="*/ 106 w 113"/>
                  <a:gd name="T23" fmla="*/ 23 h 172"/>
                  <a:gd name="T24" fmla="*/ 113 w 113"/>
                  <a:gd name="T2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" h="172">
                    <a:moveTo>
                      <a:pt x="0" y="172"/>
                    </a:moveTo>
                    <a:lnTo>
                      <a:pt x="7" y="147"/>
                    </a:lnTo>
                    <a:lnTo>
                      <a:pt x="14" y="127"/>
                    </a:lnTo>
                    <a:lnTo>
                      <a:pt x="24" y="112"/>
                    </a:lnTo>
                    <a:lnTo>
                      <a:pt x="34" y="100"/>
                    </a:lnTo>
                    <a:lnTo>
                      <a:pt x="45" y="90"/>
                    </a:lnTo>
                    <a:lnTo>
                      <a:pt x="56" y="82"/>
                    </a:lnTo>
                    <a:lnTo>
                      <a:pt x="68" y="75"/>
                    </a:lnTo>
                    <a:lnTo>
                      <a:pt x="79" y="65"/>
                    </a:lnTo>
                    <a:lnTo>
                      <a:pt x="89" y="54"/>
                    </a:lnTo>
                    <a:lnTo>
                      <a:pt x="99" y="41"/>
                    </a:lnTo>
                    <a:lnTo>
                      <a:pt x="106" y="23"/>
                    </a:lnTo>
                    <a:lnTo>
                      <a:pt x="113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478" name="Rectangle 214">
                <a:extLst>
                  <a:ext uri="{FF2B5EF4-FFF2-40B4-BE49-F238E27FC236}">
                    <a16:creationId xmlns:a16="http://schemas.microsoft.com/office/drawing/2014/main" xmlns="" id="{45BB5A54-6EEC-4BFE-AC68-B18AACFB1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377"/>
                <a:ext cx="5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 i="1">
                    <a:solidFill>
                      <a:srgbClr val="000000"/>
                    </a:solidFill>
                  </a:rPr>
                  <a:t>k</a:t>
                </a:r>
                <a:endParaRPr lang="it-IT" altLang="it-IT"/>
              </a:p>
            </p:txBody>
          </p:sp>
          <p:sp>
            <p:nvSpPr>
              <p:cNvPr id="11479" name="Rectangle 215">
                <a:extLst>
                  <a:ext uri="{FF2B5EF4-FFF2-40B4-BE49-F238E27FC236}">
                    <a16:creationId xmlns:a16="http://schemas.microsoft.com/office/drawing/2014/main" xmlns="" id="{0523ACD1-EDF4-4171-9734-4D8931CA5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8" y="725"/>
                <a:ext cx="5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 i="1">
                    <a:solidFill>
                      <a:srgbClr val="000000"/>
                    </a:solidFill>
                  </a:rPr>
                  <a:t>k</a:t>
                </a:r>
                <a:endParaRPr lang="it-IT" altLang="it-IT"/>
              </a:p>
            </p:txBody>
          </p:sp>
        </p:grpSp>
        <p:grpSp>
          <p:nvGrpSpPr>
            <p:cNvPr id="11480" name="Group 216">
              <a:extLst>
                <a:ext uri="{FF2B5EF4-FFF2-40B4-BE49-F238E27FC236}">
                  <a16:creationId xmlns:a16="http://schemas.microsoft.com/office/drawing/2014/main" xmlns="" id="{B7CD2BDD-7CE9-4A2B-B916-36D571B4DD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7" y="1706"/>
              <a:ext cx="2434" cy="1091"/>
              <a:chOff x="3347" y="1706"/>
              <a:chExt cx="2434" cy="1091"/>
            </a:xfrm>
          </p:grpSpPr>
          <p:graphicFrame>
            <p:nvGraphicFramePr>
              <p:cNvPr id="11481" name="Object 217">
                <a:extLst>
                  <a:ext uri="{FF2B5EF4-FFF2-40B4-BE49-F238E27FC236}">
                    <a16:creationId xmlns:a16="http://schemas.microsoft.com/office/drawing/2014/main" xmlns="" id="{823389A0-5626-40E4-96D0-6AC5FC3DEFF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025" y="2069"/>
              <a:ext cx="408" cy="5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92" name="Equation" r:id="rId15" imgW="647640" imgH="914400" progId="Equation.3">
                      <p:embed/>
                    </p:oleObj>
                  </mc:Choice>
                  <mc:Fallback>
                    <p:oleObj name="Equation" r:id="rId15" imgW="647640" imgH="914400" progId="Equation.3">
                      <p:embed/>
                      <p:pic>
                        <p:nvPicPr>
                          <p:cNvPr id="11481" name="Object 217">
                            <a:extLst>
                              <a:ext uri="{FF2B5EF4-FFF2-40B4-BE49-F238E27FC236}">
                                <a16:creationId xmlns:a16="http://schemas.microsoft.com/office/drawing/2014/main" xmlns="" id="{823389A0-5626-40E4-96D0-6AC5FC3DEFF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5" y="2069"/>
                            <a:ext cx="408" cy="5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482" name="Text Box 218">
                <a:extLst>
                  <a:ext uri="{FF2B5EF4-FFF2-40B4-BE49-F238E27FC236}">
                    <a16:creationId xmlns:a16="http://schemas.microsoft.com/office/drawing/2014/main" xmlns="" id="{72B57C81-9DE3-4808-BAE5-D28BEB0F95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4" y="1752"/>
                <a:ext cx="93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it-IT" sz="1600">
                    <a:solidFill>
                      <a:srgbClr val="000066"/>
                    </a:solidFill>
                  </a:rPr>
                  <a:t> second column</a:t>
                </a:r>
              </a:p>
            </p:txBody>
          </p:sp>
          <p:grpSp>
            <p:nvGrpSpPr>
              <p:cNvPr id="11483" name="Group 219">
                <a:extLst>
                  <a:ext uri="{FF2B5EF4-FFF2-40B4-BE49-F238E27FC236}">
                    <a16:creationId xmlns:a16="http://schemas.microsoft.com/office/drawing/2014/main" xmlns="" id="{13A0FF48-FC88-4701-B0B1-85D9190A648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347" y="1706"/>
                <a:ext cx="1379" cy="1091"/>
                <a:chOff x="3347" y="1706"/>
                <a:chExt cx="1379" cy="1091"/>
              </a:xfrm>
            </p:grpSpPr>
            <p:sp>
              <p:nvSpPr>
                <p:cNvPr id="11484" name="AutoShape 220">
                  <a:extLst>
                    <a:ext uri="{FF2B5EF4-FFF2-40B4-BE49-F238E27FC236}">
                      <a16:creationId xmlns:a16="http://schemas.microsoft.com/office/drawing/2014/main" xmlns="" id="{4FFE9DA9-96DD-4DD8-BBEA-97503CB216CC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347" y="1706"/>
                  <a:ext cx="1379" cy="10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85" name="Rectangle 221">
                  <a:extLst>
                    <a:ext uri="{FF2B5EF4-FFF2-40B4-BE49-F238E27FC236}">
                      <a16:creationId xmlns:a16="http://schemas.microsoft.com/office/drawing/2014/main" xmlns="" id="{8E0DE978-6D62-443F-8CE1-5FD316E6D4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4" y="1758"/>
                  <a:ext cx="397" cy="57"/>
                </a:xfrm>
                <a:prstGeom prst="rect">
                  <a:avLst/>
                </a:prstGeom>
                <a:solidFill>
                  <a:srgbClr val="C0C0C0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86" name="Rectangle 222">
                  <a:extLst>
                    <a:ext uri="{FF2B5EF4-FFF2-40B4-BE49-F238E27FC236}">
                      <a16:creationId xmlns:a16="http://schemas.microsoft.com/office/drawing/2014/main" xmlns="" id="{5359ADC6-2B65-4178-BEBD-CCD7FD6909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07" y="2098"/>
                  <a:ext cx="397" cy="57"/>
                </a:xfrm>
                <a:prstGeom prst="rect">
                  <a:avLst/>
                </a:prstGeom>
                <a:solidFill>
                  <a:srgbClr val="C0C0C0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87" name="Rectangle 223">
                  <a:extLst>
                    <a:ext uri="{FF2B5EF4-FFF2-40B4-BE49-F238E27FC236}">
                      <a16:creationId xmlns:a16="http://schemas.microsoft.com/office/drawing/2014/main" xmlns="" id="{70AA03F0-AF46-453D-A2CE-F15FFB47A0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4" y="2439"/>
                  <a:ext cx="397" cy="57"/>
                </a:xfrm>
                <a:prstGeom prst="rect">
                  <a:avLst/>
                </a:prstGeom>
                <a:solidFill>
                  <a:srgbClr val="C0C0C0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88" name="Line 224">
                  <a:extLst>
                    <a:ext uri="{FF2B5EF4-FFF2-40B4-BE49-F238E27FC236}">
                      <a16:creationId xmlns:a16="http://schemas.microsoft.com/office/drawing/2014/main" xmlns="" id="{9A59D530-8131-4074-A0A7-6AC8926541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7" y="2779"/>
                  <a:ext cx="114" cy="1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89" name="Line 225">
                  <a:extLst>
                    <a:ext uri="{FF2B5EF4-FFF2-40B4-BE49-F238E27FC236}">
                      <a16:creationId xmlns:a16="http://schemas.microsoft.com/office/drawing/2014/main" xmlns="" id="{41E8F60D-8C54-4CF8-BA6A-33AABDC674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34" y="2779"/>
                  <a:ext cx="114" cy="1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0" name="Line 226">
                  <a:extLst>
                    <a:ext uri="{FF2B5EF4-FFF2-40B4-BE49-F238E27FC236}">
                      <a16:creationId xmlns:a16="http://schemas.microsoft.com/office/drawing/2014/main" xmlns="" id="{D6AFE5EC-E7E7-4579-A424-87B7E8BBF5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2133"/>
                  <a:ext cx="125" cy="1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1" name="Freeform 227">
                  <a:extLst>
                    <a:ext uri="{FF2B5EF4-FFF2-40B4-BE49-F238E27FC236}">
                      <a16:creationId xmlns:a16="http://schemas.microsoft.com/office/drawing/2014/main" xmlns="" id="{ADB45A8A-EFFF-4B74-AEDC-075C06E8E1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6" y="2103"/>
                  <a:ext cx="59" cy="59"/>
                </a:xfrm>
                <a:custGeom>
                  <a:avLst/>
                  <a:gdLst>
                    <a:gd name="T0" fmla="*/ 59 w 59"/>
                    <a:gd name="T1" fmla="*/ 30 h 59"/>
                    <a:gd name="T2" fmla="*/ 0 w 59"/>
                    <a:gd name="T3" fmla="*/ 59 h 59"/>
                    <a:gd name="T4" fmla="*/ 2 w 59"/>
                    <a:gd name="T5" fmla="*/ 56 h 59"/>
                    <a:gd name="T6" fmla="*/ 3 w 59"/>
                    <a:gd name="T7" fmla="*/ 53 h 59"/>
                    <a:gd name="T8" fmla="*/ 4 w 59"/>
                    <a:gd name="T9" fmla="*/ 49 h 59"/>
                    <a:gd name="T10" fmla="*/ 5 w 59"/>
                    <a:gd name="T11" fmla="*/ 45 h 59"/>
                    <a:gd name="T12" fmla="*/ 6 w 59"/>
                    <a:gd name="T13" fmla="*/ 42 h 59"/>
                    <a:gd name="T14" fmla="*/ 7 w 59"/>
                    <a:gd name="T15" fmla="*/ 38 h 59"/>
                    <a:gd name="T16" fmla="*/ 7 w 59"/>
                    <a:gd name="T17" fmla="*/ 34 h 59"/>
                    <a:gd name="T18" fmla="*/ 7 w 59"/>
                    <a:gd name="T19" fmla="*/ 31 h 59"/>
                    <a:gd name="T20" fmla="*/ 7 w 59"/>
                    <a:gd name="T21" fmla="*/ 28 h 59"/>
                    <a:gd name="T22" fmla="*/ 7 w 59"/>
                    <a:gd name="T23" fmla="*/ 24 h 59"/>
                    <a:gd name="T24" fmla="*/ 7 w 59"/>
                    <a:gd name="T25" fmla="*/ 20 h 59"/>
                    <a:gd name="T26" fmla="*/ 6 w 59"/>
                    <a:gd name="T27" fmla="*/ 16 h 59"/>
                    <a:gd name="T28" fmla="*/ 5 w 59"/>
                    <a:gd name="T29" fmla="*/ 13 h 59"/>
                    <a:gd name="T30" fmla="*/ 4 w 59"/>
                    <a:gd name="T31" fmla="*/ 10 h 59"/>
                    <a:gd name="T32" fmla="*/ 3 w 59"/>
                    <a:gd name="T33" fmla="*/ 6 h 59"/>
                    <a:gd name="T34" fmla="*/ 2 w 59"/>
                    <a:gd name="T35" fmla="*/ 3 h 59"/>
                    <a:gd name="T36" fmla="*/ 0 w 59"/>
                    <a:gd name="T37" fmla="*/ 0 h 59"/>
                    <a:gd name="T38" fmla="*/ 59 w 59"/>
                    <a:gd name="T39" fmla="*/ 3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9" h="59">
                      <a:moveTo>
                        <a:pt x="59" y="30"/>
                      </a:moveTo>
                      <a:lnTo>
                        <a:pt x="0" y="59"/>
                      </a:lnTo>
                      <a:lnTo>
                        <a:pt x="2" y="56"/>
                      </a:lnTo>
                      <a:lnTo>
                        <a:pt x="3" y="53"/>
                      </a:lnTo>
                      <a:lnTo>
                        <a:pt x="4" y="49"/>
                      </a:lnTo>
                      <a:lnTo>
                        <a:pt x="5" y="45"/>
                      </a:lnTo>
                      <a:lnTo>
                        <a:pt x="6" y="42"/>
                      </a:lnTo>
                      <a:lnTo>
                        <a:pt x="7" y="38"/>
                      </a:lnTo>
                      <a:lnTo>
                        <a:pt x="7" y="34"/>
                      </a:lnTo>
                      <a:lnTo>
                        <a:pt x="7" y="31"/>
                      </a:lnTo>
                      <a:lnTo>
                        <a:pt x="7" y="28"/>
                      </a:lnTo>
                      <a:lnTo>
                        <a:pt x="7" y="24"/>
                      </a:lnTo>
                      <a:lnTo>
                        <a:pt x="7" y="20"/>
                      </a:lnTo>
                      <a:lnTo>
                        <a:pt x="6" y="16"/>
                      </a:lnTo>
                      <a:lnTo>
                        <a:pt x="5" y="13"/>
                      </a:lnTo>
                      <a:lnTo>
                        <a:pt x="4" y="10"/>
                      </a:lnTo>
                      <a:lnTo>
                        <a:pt x="3" y="6"/>
                      </a:lnTo>
                      <a:lnTo>
                        <a:pt x="2" y="3"/>
                      </a:lnTo>
                      <a:lnTo>
                        <a:pt x="0" y="0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2" name="Line 228">
                  <a:extLst>
                    <a:ext uri="{FF2B5EF4-FFF2-40B4-BE49-F238E27FC236}">
                      <a16:creationId xmlns:a16="http://schemas.microsoft.com/office/drawing/2014/main" xmlns="" id="{9C368BB3-3F0A-4CBF-A8CD-D28B0347AC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93" y="1792"/>
                  <a:ext cx="123" cy="1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3" name="Freeform 229">
                  <a:extLst>
                    <a:ext uri="{FF2B5EF4-FFF2-40B4-BE49-F238E27FC236}">
                      <a16:creationId xmlns:a16="http://schemas.microsoft.com/office/drawing/2014/main" xmlns="" id="{EBCA280A-A720-46EA-BB0F-7BCBFFDAC1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" y="1762"/>
                  <a:ext cx="59" cy="59"/>
                </a:xfrm>
                <a:custGeom>
                  <a:avLst/>
                  <a:gdLst>
                    <a:gd name="T0" fmla="*/ 0 w 59"/>
                    <a:gd name="T1" fmla="*/ 30 h 59"/>
                    <a:gd name="T2" fmla="*/ 59 w 59"/>
                    <a:gd name="T3" fmla="*/ 0 h 59"/>
                    <a:gd name="T4" fmla="*/ 57 w 59"/>
                    <a:gd name="T5" fmla="*/ 3 h 59"/>
                    <a:gd name="T6" fmla="*/ 56 w 59"/>
                    <a:gd name="T7" fmla="*/ 6 h 59"/>
                    <a:gd name="T8" fmla="*/ 54 w 59"/>
                    <a:gd name="T9" fmla="*/ 10 h 59"/>
                    <a:gd name="T10" fmla="*/ 53 w 59"/>
                    <a:gd name="T11" fmla="*/ 13 h 59"/>
                    <a:gd name="T12" fmla="*/ 53 w 59"/>
                    <a:gd name="T13" fmla="*/ 17 h 59"/>
                    <a:gd name="T14" fmla="*/ 52 w 59"/>
                    <a:gd name="T15" fmla="*/ 21 h 59"/>
                    <a:gd name="T16" fmla="*/ 52 w 59"/>
                    <a:gd name="T17" fmla="*/ 24 h 59"/>
                    <a:gd name="T18" fmla="*/ 51 w 59"/>
                    <a:gd name="T19" fmla="*/ 28 h 59"/>
                    <a:gd name="T20" fmla="*/ 51 w 59"/>
                    <a:gd name="T21" fmla="*/ 31 h 59"/>
                    <a:gd name="T22" fmla="*/ 52 w 59"/>
                    <a:gd name="T23" fmla="*/ 35 h 59"/>
                    <a:gd name="T24" fmla="*/ 52 w 59"/>
                    <a:gd name="T25" fmla="*/ 38 h 59"/>
                    <a:gd name="T26" fmla="*/ 53 w 59"/>
                    <a:gd name="T27" fmla="*/ 42 h 59"/>
                    <a:gd name="T28" fmla="*/ 53 w 59"/>
                    <a:gd name="T29" fmla="*/ 46 h 59"/>
                    <a:gd name="T30" fmla="*/ 54 w 59"/>
                    <a:gd name="T31" fmla="*/ 50 h 59"/>
                    <a:gd name="T32" fmla="*/ 56 w 59"/>
                    <a:gd name="T33" fmla="*/ 53 h 59"/>
                    <a:gd name="T34" fmla="*/ 57 w 59"/>
                    <a:gd name="T35" fmla="*/ 56 h 59"/>
                    <a:gd name="T36" fmla="*/ 59 w 59"/>
                    <a:gd name="T37" fmla="*/ 59 h 59"/>
                    <a:gd name="T38" fmla="*/ 0 w 59"/>
                    <a:gd name="T39" fmla="*/ 3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9" h="59">
                      <a:moveTo>
                        <a:pt x="0" y="30"/>
                      </a:moveTo>
                      <a:lnTo>
                        <a:pt x="59" y="0"/>
                      </a:lnTo>
                      <a:lnTo>
                        <a:pt x="57" y="3"/>
                      </a:lnTo>
                      <a:lnTo>
                        <a:pt x="56" y="6"/>
                      </a:lnTo>
                      <a:lnTo>
                        <a:pt x="54" y="10"/>
                      </a:lnTo>
                      <a:lnTo>
                        <a:pt x="53" y="13"/>
                      </a:lnTo>
                      <a:lnTo>
                        <a:pt x="53" y="17"/>
                      </a:lnTo>
                      <a:lnTo>
                        <a:pt x="52" y="21"/>
                      </a:lnTo>
                      <a:lnTo>
                        <a:pt x="52" y="24"/>
                      </a:lnTo>
                      <a:lnTo>
                        <a:pt x="51" y="28"/>
                      </a:lnTo>
                      <a:lnTo>
                        <a:pt x="51" y="31"/>
                      </a:lnTo>
                      <a:lnTo>
                        <a:pt x="52" y="35"/>
                      </a:lnTo>
                      <a:lnTo>
                        <a:pt x="52" y="38"/>
                      </a:lnTo>
                      <a:lnTo>
                        <a:pt x="53" y="42"/>
                      </a:lnTo>
                      <a:lnTo>
                        <a:pt x="53" y="46"/>
                      </a:lnTo>
                      <a:lnTo>
                        <a:pt x="54" y="50"/>
                      </a:lnTo>
                      <a:lnTo>
                        <a:pt x="56" y="53"/>
                      </a:lnTo>
                      <a:lnTo>
                        <a:pt x="57" y="56"/>
                      </a:lnTo>
                      <a:lnTo>
                        <a:pt x="59" y="59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4" name="Line 230">
                  <a:extLst>
                    <a:ext uri="{FF2B5EF4-FFF2-40B4-BE49-F238E27FC236}">
                      <a16:creationId xmlns:a16="http://schemas.microsoft.com/office/drawing/2014/main" xmlns="" id="{2F34AB0F-5604-4791-8821-136720429D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1" y="2133"/>
                  <a:ext cx="118" cy="1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5" name="Freeform 231">
                  <a:extLst>
                    <a:ext uri="{FF2B5EF4-FFF2-40B4-BE49-F238E27FC236}">
                      <a16:creationId xmlns:a16="http://schemas.microsoft.com/office/drawing/2014/main" xmlns="" id="{F0505301-8103-452D-8455-393A206987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4" y="2103"/>
                  <a:ext cx="60" cy="59"/>
                </a:xfrm>
                <a:custGeom>
                  <a:avLst/>
                  <a:gdLst>
                    <a:gd name="T0" fmla="*/ 60 w 60"/>
                    <a:gd name="T1" fmla="*/ 30 h 59"/>
                    <a:gd name="T2" fmla="*/ 0 w 60"/>
                    <a:gd name="T3" fmla="*/ 59 h 59"/>
                    <a:gd name="T4" fmla="*/ 2 w 60"/>
                    <a:gd name="T5" fmla="*/ 56 h 59"/>
                    <a:gd name="T6" fmla="*/ 3 w 60"/>
                    <a:gd name="T7" fmla="*/ 53 h 59"/>
                    <a:gd name="T8" fmla="*/ 5 w 60"/>
                    <a:gd name="T9" fmla="*/ 49 h 59"/>
                    <a:gd name="T10" fmla="*/ 6 w 60"/>
                    <a:gd name="T11" fmla="*/ 45 h 59"/>
                    <a:gd name="T12" fmla="*/ 6 w 60"/>
                    <a:gd name="T13" fmla="*/ 42 h 59"/>
                    <a:gd name="T14" fmla="*/ 7 w 60"/>
                    <a:gd name="T15" fmla="*/ 38 h 59"/>
                    <a:gd name="T16" fmla="*/ 7 w 60"/>
                    <a:gd name="T17" fmla="*/ 34 h 59"/>
                    <a:gd name="T18" fmla="*/ 8 w 60"/>
                    <a:gd name="T19" fmla="*/ 31 h 59"/>
                    <a:gd name="T20" fmla="*/ 8 w 60"/>
                    <a:gd name="T21" fmla="*/ 28 h 59"/>
                    <a:gd name="T22" fmla="*/ 7 w 60"/>
                    <a:gd name="T23" fmla="*/ 24 h 59"/>
                    <a:gd name="T24" fmla="*/ 7 w 60"/>
                    <a:gd name="T25" fmla="*/ 20 h 59"/>
                    <a:gd name="T26" fmla="*/ 6 w 60"/>
                    <a:gd name="T27" fmla="*/ 16 h 59"/>
                    <a:gd name="T28" fmla="*/ 6 w 60"/>
                    <a:gd name="T29" fmla="*/ 13 h 59"/>
                    <a:gd name="T30" fmla="*/ 5 w 60"/>
                    <a:gd name="T31" fmla="*/ 10 h 59"/>
                    <a:gd name="T32" fmla="*/ 3 w 60"/>
                    <a:gd name="T33" fmla="*/ 6 h 59"/>
                    <a:gd name="T34" fmla="*/ 2 w 60"/>
                    <a:gd name="T35" fmla="*/ 3 h 59"/>
                    <a:gd name="T36" fmla="*/ 0 w 60"/>
                    <a:gd name="T37" fmla="*/ 0 h 59"/>
                    <a:gd name="T38" fmla="*/ 60 w 60"/>
                    <a:gd name="T39" fmla="*/ 3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0" h="59">
                      <a:moveTo>
                        <a:pt x="60" y="30"/>
                      </a:moveTo>
                      <a:lnTo>
                        <a:pt x="0" y="59"/>
                      </a:lnTo>
                      <a:lnTo>
                        <a:pt x="2" y="56"/>
                      </a:lnTo>
                      <a:lnTo>
                        <a:pt x="3" y="53"/>
                      </a:lnTo>
                      <a:lnTo>
                        <a:pt x="5" y="49"/>
                      </a:lnTo>
                      <a:lnTo>
                        <a:pt x="6" y="45"/>
                      </a:lnTo>
                      <a:lnTo>
                        <a:pt x="6" y="42"/>
                      </a:lnTo>
                      <a:lnTo>
                        <a:pt x="7" y="38"/>
                      </a:lnTo>
                      <a:lnTo>
                        <a:pt x="7" y="34"/>
                      </a:lnTo>
                      <a:lnTo>
                        <a:pt x="8" y="31"/>
                      </a:lnTo>
                      <a:lnTo>
                        <a:pt x="8" y="28"/>
                      </a:lnTo>
                      <a:lnTo>
                        <a:pt x="7" y="24"/>
                      </a:lnTo>
                      <a:lnTo>
                        <a:pt x="7" y="20"/>
                      </a:lnTo>
                      <a:lnTo>
                        <a:pt x="6" y="16"/>
                      </a:lnTo>
                      <a:lnTo>
                        <a:pt x="6" y="13"/>
                      </a:lnTo>
                      <a:lnTo>
                        <a:pt x="5" y="10"/>
                      </a:lnTo>
                      <a:lnTo>
                        <a:pt x="3" y="6"/>
                      </a:lnTo>
                      <a:lnTo>
                        <a:pt x="2" y="3"/>
                      </a:lnTo>
                      <a:lnTo>
                        <a:pt x="0" y="0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496" name="Rectangle 232">
                  <a:extLst>
                    <a:ext uri="{FF2B5EF4-FFF2-40B4-BE49-F238E27FC236}">
                      <a16:creationId xmlns:a16="http://schemas.microsoft.com/office/drawing/2014/main" xmlns="" id="{60C41B14-EE89-4BB8-B3EF-41C85FF05A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28" y="2049"/>
                  <a:ext cx="65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endParaRPr lang="it-IT" altLang="it-IT"/>
                </a:p>
              </p:txBody>
            </p:sp>
            <p:sp>
              <p:nvSpPr>
                <p:cNvPr id="11497" name="Rectangle 233">
                  <a:extLst>
                    <a:ext uri="{FF2B5EF4-FFF2-40B4-BE49-F238E27FC236}">
                      <a16:creationId xmlns:a16="http://schemas.microsoft.com/office/drawing/2014/main" xmlns="" id="{73894169-3A5C-4734-937E-CF5F92C16C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" y="2109"/>
                  <a:ext cx="48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2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  <a:endParaRPr lang="it-IT" altLang="it-IT"/>
                </a:p>
              </p:txBody>
            </p:sp>
            <p:sp>
              <p:nvSpPr>
                <p:cNvPr id="11498" name="Rectangle 234">
                  <a:extLst>
                    <a:ext uri="{FF2B5EF4-FFF2-40B4-BE49-F238E27FC236}">
                      <a16:creationId xmlns:a16="http://schemas.microsoft.com/office/drawing/2014/main" xmlns="" id="{431496C4-8B49-4FCB-B234-5907C48356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35" y="2034"/>
                  <a:ext cx="71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=</a:t>
                  </a:r>
                  <a:endParaRPr lang="it-IT" altLang="it-IT"/>
                </a:p>
              </p:txBody>
            </p:sp>
            <p:sp>
              <p:nvSpPr>
                <p:cNvPr id="11499" name="Rectangle 235">
                  <a:extLst>
                    <a:ext uri="{FF2B5EF4-FFF2-40B4-BE49-F238E27FC236}">
                      <a16:creationId xmlns:a16="http://schemas.microsoft.com/office/drawing/2014/main" xmlns="" id="{F4616585-2A24-4F32-8655-A4BB2C589E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9" y="2048"/>
                  <a:ext cx="67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 i="1">
                      <a:solidFill>
                        <a:srgbClr val="000000"/>
                      </a:solidFill>
                    </a:rPr>
                    <a:t>u</a:t>
                  </a:r>
                  <a:endParaRPr lang="it-IT" altLang="it-IT"/>
                </a:p>
              </p:txBody>
            </p:sp>
            <p:sp>
              <p:nvSpPr>
                <p:cNvPr id="11500" name="Line 236">
                  <a:extLst>
                    <a:ext uri="{FF2B5EF4-FFF2-40B4-BE49-F238E27FC236}">
                      <a16:creationId xmlns:a16="http://schemas.microsoft.com/office/drawing/2014/main" xmlns="" id="{784583A4-23DE-4432-B897-B7D238F715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1" y="1815"/>
                  <a:ext cx="1" cy="5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1" name="Line 237">
                  <a:extLst>
                    <a:ext uri="{FF2B5EF4-FFF2-40B4-BE49-F238E27FC236}">
                      <a16:creationId xmlns:a16="http://schemas.microsoft.com/office/drawing/2014/main" xmlns="" id="{AEEF1B29-52BA-458F-BC92-0B6FE0D24B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04" y="2041"/>
                  <a:ext cx="1" cy="57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2" name="Line 238">
                  <a:extLst>
                    <a:ext uri="{FF2B5EF4-FFF2-40B4-BE49-F238E27FC236}">
                      <a16:creationId xmlns:a16="http://schemas.microsoft.com/office/drawing/2014/main" xmlns="" id="{DF432DBF-C22F-4273-BEA4-F7542413DE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4" y="1815"/>
                  <a:ext cx="1" cy="5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3" name="Line 239">
                  <a:extLst>
                    <a:ext uri="{FF2B5EF4-FFF2-40B4-BE49-F238E27FC236}">
                      <a16:creationId xmlns:a16="http://schemas.microsoft.com/office/drawing/2014/main" xmlns="" id="{5549EB74-FE30-4C3E-86D0-A9B5340711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4" y="2383"/>
                  <a:ext cx="1" cy="39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4" name="Line 240">
                  <a:extLst>
                    <a:ext uri="{FF2B5EF4-FFF2-40B4-BE49-F238E27FC236}">
                      <a16:creationId xmlns:a16="http://schemas.microsoft.com/office/drawing/2014/main" xmlns="" id="{043E53BB-3FF2-4DB6-ABC8-91CA351B7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07" y="2155"/>
                  <a:ext cx="1" cy="5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5" name="Line 241">
                  <a:extLst>
                    <a:ext uri="{FF2B5EF4-FFF2-40B4-BE49-F238E27FC236}">
                      <a16:creationId xmlns:a16="http://schemas.microsoft.com/office/drawing/2014/main" xmlns="" id="{D4EF09A7-9F01-433F-9DBD-27294B12E3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1" y="2383"/>
                  <a:ext cx="1" cy="39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6" name="Line 242">
                  <a:extLst>
                    <a:ext uri="{FF2B5EF4-FFF2-40B4-BE49-F238E27FC236}">
                      <a16:creationId xmlns:a16="http://schemas.microsoft.com/office/drawing/2014/main" xmlns="" id="{49CC021A-B15D-435E-B121-5A91259AD8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04" y="2155"/>
                  <a:ext cx="1" cy="5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7" name="Line 243">
                  <a:extLst>
                    <a:ext uri="{FF2B5EF4-FFF2-40B4-BE49-F238E27FC236}">
                      <a16:creationId xmlns:a16="http://schemas.microsoft.com/office/drawing/2014/main" xmlns="" id="{556EA5D9-F8E5-487D-B32F-4E2D46DFCF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93" y="2473"/>
                  <a:ext cx="118" cy="1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8" name="Freeform 244">
                  <a:extLst>
                    <a:ext uri="{FF2B5EF4-FFF2-40B4-BE49-F238E27FC236}">
                      <a16:creationId xmlns:a16="http://schemas.microsoft.com/office/drawing/2014/main" xmlns="" id="{CEDCA5AB-B9F0-4BA9-9E1A-D3ACF74880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8" y="2443"/>
                  <a:ext cx="59" cy="60"/>
                </a:xfrm>
                <a:custGeom>
                  <a:avLst/>
                  <a:gdLst>
                    <a:gd name="T0" fmla="*/ 0 w 59"/>
                    <a:gd name="T1" fmla="*/ 30 h 60"/>
                    <a:gd name="T2" fmla="*/ 59 w 59"/>
                    <a:gd name="T3" fmla="*/ 0 h 60"/>
                    <a:gd name="T4" fmla="*/ 57 w 59"/>
                    <a:gd name="T5" fmla="*/ 3 h 60"/>
                    <a:gd name="T6" fmla="*/ 56 w 59"/>
                    <a:gd name="T7" fmla="*/ 7 h 60"/>
                    <a:gd name="T8" fmla="*/ 54 w 59"/>
                    <a:gd name="T9" fmla="*/ 11 h 60"/>
                    <a:gd name="T10" fmla="*/ 53 w 59"/>
                    <a:gd name="T11" fmla="*/ 14 h 60"/>
                    <a:gd name="T12" fmla="*/ 53 w 59"/>
                    <a:gd name="T13" fmla="*/ 17 h 60"/>
                    <a:gd name="T14" fmla="*/ 52 w 59"/>
                    <a:gd name="T15" fmla="*/ 21 h 60"/>
                    <a:gd name="T16" fmla="*/ 52 w 59"/>
                    <a:gd name="T17" fmla="*/ 24 h 60"/>
                    <a:gd name="T18" fmla="*/ 51 w 59"/>
                    <a:gd name="T19" fmla="*/ 28 h 60"/>
                    <a:gd name="T20" fmla="*/ 51 w 59"/>
                    <a:gd name="T21" fmla="*/ 32 h 60"/>
                    <a:gd name="T22" fmla="*/ 52 w 59"/>
                    <a:gd name="T23" fmla="*/ 36 h 60"/>
                    <a:gd name="T24" fmla="*/ 52 w 59"/>
                    <a:gd name="T25" fmla="*/ 40 h 60"/>
                    <a:gd name="T26" fmla="*/ 53 w 59"/>
                    <a:gd name="T27" fmla="*/ 42 h 60"/>
                    <a:gd name="T28" fmla="*/ 53 w 59"/>
                    <a:gd name="T29" fmla="*/ 46 h 60"/>
                    <a:gd name="T30" fmla="*/ 54 w 59"/>
                    <a:gd name="T31" fmla="*/ 50 h 60"/>
                    <a:gd name="T32" fmla="*/ 56 w 59"/>
                    <a:gd name="T33" fmla="*/ 53 h 60"/>
                    <a:gd name="T34" fmla="*/ 57 w 59"/>
                    <a:gd name="T35" fmla="*/ 57 h 60"/>
                    <a:gd name="T36" fmla="*/ 59 w 59"/>
                    <a:gd name="T37" fmla="*/ 60 h 60"/>
                    <a:gd name="T38" fmla="*/ 0 w 59"/>
                    <a:gd name="T39" fmla="*/ 3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9" h="60">
                      <a:moveTo>
                        <a:pt x="0" y="30"/>
                      </a:moveTo>
                      <a:lnTo>
                        <a:pt x="59" y="0"/>
                      </a:lnTo>
                      <a:lnTo>
                        <a:pt x="57" y="3"/>
                      </a:lnTo>
                      <a:lnTo>
                        <a:pt x="56" y="7"/>
                      </a:lnTo>
                      <a:lnTo>
                        <a:pt x="54" y="11"/>
                      </a:lnTo>
                      <a:lnTo>
                        <a:pt x="53" y="14"/>
                      </a:lnTo>
                      <a:lnTo>
                        <a:pt x="53" y="17"/>
                      </a:lnTo>
                      <a:lnTo>
                        <a:pt x="52" y="21"/>
                      </a:lnTo>
                      <a:lnTo>
                        <a:pt x="52" y="24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2" y="36"/>
                      </a:lnTo>
                      <a:lnTo>
                        <a:pt x="52" y="40"/>
                      </a:lnTo>
                      <a:lnTo>
                        <a:pt x="53" y="42"/>
                      </a:lnTo>
                      <a:lnTo>
                        <a:pt x="53" y="46"/>
                      </a:lnTo>
                      <a:lnTo>
                        <a:pt x="54" y="50"/>
                      </a:lnTo>
                      <a:lnTo>
                        <a:pt x="56" y="53"/>
                      </a:lnTo>
                      <a:lnTo>
                        <a:pt x="57" y="57"/>
                      </a:lnTo>
                      <a:lnTo>
                        <a:pt x="59" y="6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09" name="Line 245">
                  <a:extLst>
                    <a:ext uri="{FF2B5EF4-FFF2-40B4-BE49-F238E27FC236}">
                      <a16:creationId xmlns:a16="http://schemas.microsoft.com/office/drawing/2014/main" xmlns="" id="{E2E7D8C0-C856-4B8E-BF28-81AB9CFB8A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05" y="2041"/>
                  <a:ext cx="1" cy="57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10" name="Freeform 246">
                  <a:extLst>
                    <a:ext uri="{FF2B5EF4-FFF2-40B4-BE49-F238E27FC236}">
                      <a16:creationId xmlns:a16="http://schemas.microsoft.com/office/drawing/2014/main" xmlns="" id="{98938DC6-382E-43B6-A33C-C95E456703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92" y="2210"/>
                  <a:ext cx="113" cy="173"/>
                </a:xfrm>
                <a:custGeom>
                  <a:avLst/>
                  <a:gdLst>
                    <a:gd name="T0" fmla="*/ 0 w 113"/>
                    <a:gd name="T1" fmla="*/ 173 h 173"/>
                    <a:gd name="T2" fmla="*/ 7 w 113"/>
                    <a:gd name="T3" fmla="*/ 147 h 173"/>
                    <a:gd name="T4" fmla="*/ 14 w 113"/>
                    <a:gd name="T5" fmla="*/ 127 h 173"/>
                    <a:gd name="T6" fmla="*/ 24 w 113"/>
                    <a:gd name="T7" fmla="*/ 112 h 173"/>
                    <a:gd name="T8" fmla="*/ 35 w 113"/>
                    <a:gd name="T9" fmla="*/ 100 h 173"/>
                    <a:gd name="T10" fmla="*/ 45 w 113"/>
                    <a:gd name="T11" fmla="*/ 91 h 173"/>
                    <a:gd name="T12" fmla="*/ 57 w 113"/>
                    <a:gd name="T13" fmla="*/ 82 h 173"/>
                    <a:gd name="T14" fmla="*/ 68 w 113"/>
                    <a:gd name="T15" fmla="*/ 75 h 173"/>
                    <a:gd name="T16" fmla="*/ 79 w 113"/>
                    <a:gd name="T17" fmla="*/ 66 h 173"/>
                    <a:gd name="T18" fmla="*/ 89 w 113"/>
                    <a:gd name="T19" fmla="*/ 54 h 173"/>
                    <a:gd name="T20" fmla="*/ 99 w 113"/>
                    <a:gd name="T21" fmla="*/ 41 h 173"/>
                    <a:gd name="T22" fmla="*/ 107 w 113"/>
                    <a:gd name="T23" fmla="*/ 23 h 173"/>
                    <a:gd name="T24" fmla="*/ 113 w 113"/>
                    <a:gd name="T2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3" h="173">
                      <a:moveTo>
                        <a:pt x="0" y="173"/>
                      </a:moveTo>
                      <a:lnTo>
                        <a:pt x="7" y="147"/>
                      </a:lnTo>
                      <a:lnTo>
                        <a:pt x="14" y="127"/>
                      </a:lnTo>
                      <a:lnTo>
                        <a:pt x="24" y="112"/>
                      </a:lnTo>
                      <a:lnTo>
                        <a:pt x="35" y="100"/>
                      </a:lnTo>
                      <a:lnTo>
                        <a:pt x="45" y="91"/>
                      </a:lnTo>
                      <a:lnTo>
                        <a:pt x="57" y="82"/>
                      </a:lnTo>
                      <a:lnTo>
                        <a:pt x="68" y="75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9" y="41"/>
                      </a:lnTo>
                      <a:lnTo>
                        <a:pt x="107" y="23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11" name="Freeform 247">
                  <a:extLst>
                    <a:ext uri="{FF2B5EF4-FFF2-40B4-BE49-F238E27FC236}">
                      <a16:creationId xmlns:a16="http://schemas.microsoft.com/office/drawing/2014/main" xmlns="" id="{FF2CB1A9-E750-4028-B6B8-4C7C8BAE8D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9" y="2210"/>
                  <a:ext cx="113" cy="173"/>
                </a:xfrm>
                <a:custGeom>
                  <a:avLst/>
                  <a:gdLst>
                    <a:gd name="T0" fmla="*/ 0 w 113"/>
                    <a:gd name="T1" fmla="*/ 173 h 173"/>
                    <a:gd name="T2" fmla="*/ 6 w 113"/>
                    <a:gd name="T3" fmla="*/ 147 h 173"/>
                    <a:gd name="T4" fmla="*/ 15 w 113"/>
                    <a:gd name="T5" fmla="*/ 127 h 173"/>
                    <a:gd name="T6" fmla="*/ 24 w 113"/>
                    <a:gd name="T7" fmla="*/ 112 h 173"/>
                    <a:gd name="T8" fmla="*/ 34 w 113"/>
                    <a:gd name="T9" fmla="*/ 100 h 173"/>
                    <a:gd name="T10" fmla="*/ 45 w 113"/>
                    <a:gd name="T11" fmla="*/ 91 h 173"/>
                    <a:gd name="T12" fmla="*/ 57 w 113"/>
                    <a:gd name="T13" fmla="*/ 82 h 173"/>
                    <a:gd name="T14" fmla="*/ 67 w 113"/>
                    <a:gd name="T15" fmla="*/ 75 h 173"/>
                    <a:gd name="T16" fmla="*/ 79 w 113"/>
                    <a:gd name="T17" fmla="*/ 66 h 173"/>
                    <a:gd name="T18" fmla="*/ 89 w 113"/>
                    <a:gd name="T19" fmla="*/ 54 h 173"/>
                    <a:gd name="T20" fmla="*/ 98 w 113"/>
                    <a:gd name="T21" fmla="*/ 41 h 173"/>
                    <a:gd name="T22" fmla="*/ 107 w 113"/>
                    <a:gd name="T23" fmla="*/ 23 h 173"/>
                    <a:gd name="T24" fmla="*/ 113 w 113"/>
                    <a:gd name="T2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3" h="173">
                      <a:moveTo>
                        <a:pt x="0" y="173"/>
                      </a:moveTo>
                      <a:lnTo>
                        <a:pt x="6" y="147"/>
                      </a:lnTo>
                      <a:lnTo>
                        <a:pt x="15" y="127"/>
                      </a:lnTo>
                      <a:lnTo>
                        <a:pt x="24" y="112"/>
                      </a:lnTo>
                      <a:lnTo>
                        <a:pt x="34" y="100"/>
                      </a:lnTo>
                      <a:lnTo>
                        <a:pt x="45" y="91"/>
                      </a:lnTo>
                      <a:lnTo>
                        <a:pt x="57" y="82"/>
                      </a:lnTo>
                      <a:lnTo>
                        <a:pt x="67" y="75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8" y="41"/>
                      </a:lnTo>
                      <a:lnTo>
                        <a:pt x="107" y="23"/>
                      </a:lnTo>
                      <a:lnTo>
                        <a:pt x="113" y="0"/>
                      </a:ln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12" name="Freeform 248">
                  <a:extLst>
                    <a:ext uri="{FF2B5EF4-FFF2-40B4-BE49-F238E27FC236}">
                      <a16:creationId xmlns:a16="http://schemas.microsoft.com/office/drawing/2014/main" xmlns="" id="{F2269F7F-9106-4EFD-94E9-CDA2B994E7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92" y="1871"/>
                  <a:ext cx="113" cy="172"/>
                </a:xfrm>
                <a:custGeom>
                  <a:avLst/>
                  <a:gdLst>
                    <a:gd name="T0" fmla="*/ 113 w 113"/>
                    <a:gd name="T1" fmla="*/ 172 h 172"/>
                    <a:gd name="T2" fmla="*/ 107 w 113"/>
                    <a:gd name="T3" fmla="*/ 147 h 172"/>
                    <a:gd name="T4" fmla="*/ 99 w 113"/>
                    <a:gd name="T5" fmla="*/ 128 h 172"/>
                    <a:gd name="T6" fmla="*/ 89 w 113"/>
                    <a:gd name="T7" fmla="*/ 113 h 172"/>
                    <a:gd name="T8" fmla="*/ 79 w 113"/>
                    <a:gd name="T9" fmla="*/ 100 h 172"/>
                    <a:gd name="T10" fmla="*/ 68 w 113"/>
                    <a:gd name="T11" fmla="*/ 92 h 172"/>
                    <a:gd name="T12" fmla="*/ 57 w 113"/>
                    <a:gd name="T13" fmla="*/ 83 h 172"/>
                    <a:gd name="T14" fmla="*/ 45 w 113"/>
                    <a:gd name="T15" fmla="*/ 75 h 172"/>
                    <a:gd name="T16" fmla="*/ 35 w 113"/>
                    <a:gd name="T17" fmla="*/ 66 h 172"/>
                    <a:gd name="T18" fmla="*/ 24 w 113"/>
                    <a:gd name="T19" fmla="*/ 55 h 172"/>
                    <a:gd name="T20" fmla="*/ 14 w 113"/>
                    <a:gd name="T21" fmla="*/ 42 h 172"/>
                    <a:gd name="T22" fmla="*/ 7 w 113"/>
                    <a:gd name="T23" fmla="*/ 23 h 172"/>
                    <a:gd name="T24" fmla="*/ 0 w 113"/>
                    <a:gd name="T25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3" h="172">
                      <a:moveTo>
                        <a:pt x="113" y="172"/>
                      </a:moveTo>
                      <a:lnTo>
                        <a:pt x="107" y="147"/>
                      </a:lnTo>
                      <a:lnTo>
                        <a:pt x="99" y="128"/>
                      </a:lnTo>
                      <a:lnTo>
                        <a:pt x="89" y="113"/>
                      </a:lnTo>
                      <a:lnTo>
                        <a:pt x="79" y="100"/>
                      </a:lnTo>
                      <a:lnTo>
                        <a:pt x="68" y="92"/>
                      </a:lnTo>
                      <a:lnTo>
                        <a:pt x="57" y="83"/>
                      </a:lnTo>
                      <a:lnTo>
                        <a:pt x="45" y="75"/>
                      </a:lnTo>
                      <a:lnTo>
                        <a:pt x="35" y="66"/>
                      </a:lnTo>
                      <a:lnTo>
                        <a:pt x="24" y="55"/>
                      </a:lnTo>
                      <a:lnTo>
                        <a:pt x="14" y="42"/>
                      </a:lnTo>
                      <a:lnTo>
                        <a:pt x="7" y="2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13" name="Freeform 249">
                  <a:extLst>
                    <a:ext uri="{FF2B5EF4-FFF2-40B4-BE49-F238E27FC236}">
                      <a16:creationId xmlns:a16="http://schemas.microsoft.com/office/drawing/2014/main" xmlns="" id="{A45E09A8-80AB-440C-B94D-94DA610376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9" y="1871"/>
                  <a:ext cx="113" cy="172"/>
                </a:xfrm>
                <a:custGeom>
                  <a:avLst/>
                  <a:gdLst>
                    <a:gd name="T0" fmla="*/ 113 w 113"/>
                    <a:gd name="T1" fmla="*/ 172 h 172"/>
                    <a:gd name="T2" fmla="*/ 107 w 113"/>
                    <a:gd name="T3" fmla="*/ 147 h 172"/>
                    <a:gd name="T4" fmla="*/ 98 w 113"/>
                    <a:gd name="T5" fmla="*/ 128 h 172"/>
                    <a:gd name="T6" fmla="*/ 89 w 113"/>
                    <a:gd name="T7" fmla="*/ 113 h 172"/>
                    <a:gd name="T8" fmla="*/ 79 w 113"/>
                    <a:gd name="T9" fmla="*/ 100 h 172"/>
                    <a:gd name="T10" fmla="*/ 67 w 113"/>
                    <a:gd name="T11" fmla="*/ 92 h 172"/>
                    <a:gd name="T12" fmla="*/ 57 w 113"/>
                    <a:gd name="T13" fmla="*/ 83 h 172"/>
                    <a:gd name="T14" fmla="*/ 45 w 113"/>
                    <a:gd name="T15" fmla="*/ 75 h 172"/>
                    <a:gd name="T16" fmla="*/ 34 w 113"/>
                    <a:gd name="T17" fmla="*/ 66 h 172"/>
                    <a:gd name="T18" fmla="*/ 24 w 113"/>
                    <a:gd name="T19" fmla="*/ 55 h 172"/>
                    <a:gd name="T20" fmla="*/ 15 w 113"/>
                    <a:gd name="T21" fmla="*/ 42 h 172"/>
                    <a:gd name="T22" fmla="*/ 6 w 113"/>
                    <a:gd name="T23" fmla="*/ 23 h 172"/>
                    <a:gd name="T24" fmla="*/ 0 w 113"/>
                    <a:gd name="T25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3" h="172">
                      <a:moveTo>
                        <a:pt x="113" y="172"/>
                      </a:moveTo>
                      <a:lnTo>
                        <a:pt x="107" y="147"/>
                      </a:lnTo>
                      <a:lnTo>
                        <a:pt x="98" y="128"/>
                      </a:lnTo>
                      <a:lnTo>
                        <a:pt x="89" y="113"/>
                      </a:lnTo>
                      <a:lnTo>
                        <a:pt x="79" y="100"/>
                      </a:lnTo>
                      <a:lnTo>
                        <a:pt x="67" y="92"/>
                      </a:lnTo>
                      <a:lnTo>
                        <a:pt x="57" y="83"/>
                      </a:lnTo>
                      <a:lnTo>
                        <a:pt x="45" y="75"/>
                      </a:lnTo>
                      <a:lnTo>
                        <a:pt x="34" y="66"/>
                      </a:lnTo>
                      <a:lnTo>
                        <a:pt x="24" y="55"/>
                      </a:lnTo>
                      <a:lnTo>
                        <a:pt x="15" y="42"/>
                      </a:lnTo>
                      <a:lnTo>
                        <a:pt x="6" y="2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514" name="Rectangle 250">
                  <a:extLst>
                    <a:ext uri="{FF2B5EF4-FFF2-40B4-BE49-F238E27FC236}">
                      <a16:creationId xmlns:a16="http://schemas.microsoft.com/office/drawing/2014/main" xmlns="" id="{6A4D8FE3-C593-4709-83C4-1241E7A022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0" y="1716"/>
                  <a:ext cx="59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 i="1">
                      <a:solidFill>
                        <a:srgbClr val="000000"/>
                      </a:solidFill>
                    </a:rPr>
                    <a:t>k</a:t>
                  </a:r>
                  <a:endParaRPr lang="it-IT" altLang="it-IT"/>
                </a:p>
              </p:txBody>
            </p:sp>
            <p:sp>
              <p:nvSpPr>
                <p:cNvPr id="11515" name="Rectangle 251">
                  <a:extLst>
                    <a:ext uri="{FF2B5EF4-FFF2-40B4-BE49-F238E27FC236}">
                      <a16:creationId xmlns:a16="http://schemas.microsoft.com/office/drawing/2014/main" xmlns="" id="{E3DE6D94-B85C-45B8-B517-C6244D5789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5" y="2402"/>
                  <a:ext cx="59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 i="1">
                      <a:solidFill>
                        <a:srgbClr val="000000"/>
                      </a:solidFill>
                    </a:rPr>
                    <a:t>k</a:t>
                  </a:r>
                  <a:endParaRPr lang="it-IT" altLang="it-IT"/>
                </a:p>
              </p:txBody>
            </p:sp>
            <p:sp>
              <p:nvSpPr>
                <p:cNvPr id="11516" name="Rectangle 252">
                  <a:extLst>
                    <a:ext uri="{FF2B5EF4-FFF2-40B4-BE49-F238E27FC236}">
                      <a16:creationId xmlns:a16="http://schemas.microsoft.com/office/drawing/2014/main" xmlns="" id="{562C52C2-AB1B-48C6-B764-2B4103E74C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19" y="2060"/>
                  <a:ext cx="59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 i="1">
                      <a:solidFill>
                        <a:srgbClr val="000000"/>
                      </a:solidFill>
                    </a:rPr>
                    <a:t>k</a:t>
                  </a:r>
                  <a:endParaRPr lang="it-IT" altLang="it-IT"/>
                </a:p>
              </p:txBody>
            </p:sp>
            <p:sp>
              <p:nvSpPr>
                <p:cNvPr id="11517" name="Rectangle 253">
                  <a:extLst>
                    <a:ext uri="{FF2B5EF4-FFF2-40B4-BE49-F238E27FC236}">
                      <a16:creationId xmlns:a16="http://schemas.microsoft.com/office/drawing/2014/main" xmlns="" id="{B1240D40-A55B-423D-8F3A-F9B00A40E7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55" y="2061"/>
                  <a:ext cx="65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altLang="it-IT" sz="160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2</a:t>
                  </a:r>
                  <a:endParaRPr lang="it-IT" altLang="it-IT"/>
                </a:p>
              </p:txBody>
            </p:sp>
          </p:grpSp>
        </p:grpSp>
        <p:graphicFrame>
          <p:nvGraphicFramePr>
            <p:cNvPr id="11518" name="Object 254">
              <a:extLst>
                <a:ext uri="{FF2B5EF4-FFF2-40B4-BE49-F238E27FC236}">
                  <a16:creationId xmlns:a16="http://schemas.microsoft.com/office/drawing/2014/main" xmlns="" id="{84B865DE-2210-434D-9990-961BA0CCAB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41" y="753"/>
            <a:ext cx="40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3" name="Equation" r:id="rId17" imgW="647640" imgH="914400" progId="Equation.3">
                    <p:embed/>
                  </p:oleObj>
                </mc:Choice>
                <mc:Fallback>
                  <p:oleObj name="Equation" r:id="rId17" imgW="647640" imgH="914400" progId="Equation.3">
                    <p:embed/>
                    <p:pic>
                      <p:nvPicPr>
                        <p:cNvPr id="11518" name="Object 254">
                          <a:extLst>
                            <a:ext uri="{FF2B5EF4-FFF2-40B4-BE49-F238E27FC236}">
                              <a16:creationId xmlns:a16="http://schemas.microsoft.com/office/drawing/2014/main" xmlns="" id="{84B865DE-2210-434D-9990-961BA0CCAB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1" y="753"/>
                          <a:ext cx="40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19" name="Text Box 255">
              <a:extLst>
                <a:ext uri="{FF2B5EF4-FFF2-40B4-BE49-F238E27FC236}">
                  <a16:creationId xmlns:a16="http://schemas.microsoft.com/office/drawing/2014/main" xmlns="" id="{E116187D-9CB8-4D93-BFD8-63777BBFC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" y="436"/>
              <a:ext cx="74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it-IT" sz="1600">
                  <a:solidFill>
                    <a:srgbClr val="000066"/>
                  </a:solidFill>
                </a:rPr>
                <a:t>first column</a:t>
              </a:r>
            </a:p>
          </p:txBody>
        </p:sp>
        <p:grpSp>
          <p:nvGrpSpPr>
            <p:cNvPr id="11520" name="Group 256">
              <a:extLst>
                <a:ext uri="{FF2B5EF4-FFF2-40B4-BE49-F238E27FC236}">
                  <a16:creationId xmlns:a16="http://schemas.microsoft.com/office/drawing/2014/main" xmlns="" id="{2CD57CBF-F161-4731-BA81-B829F89501E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47" y="481"/>
              <a:ext cx="1405" cy="1058"/>
              <a:chOff x="3347" y="3067"/>
              <a:chExt cx="1405" cy="1058"/>
            </a:xfrm>
          </p:grpSpPr>
          <p:sp>
            <p:nvSpPr>
              <p:cNvPr id="11521" name="AutoShape 257">
                <a:extLst>
                  <a:ext uri="{FF2B5EF4-FFF2-40B4-BE49-F238E27FC236}">
                    <a16:creationId xmlns:a16="http://schemas.microsoft.com/office/drawing/2014/main" xmlns="" id="{971CB120-7894-4D52-B8CC-B2CF9966084F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47" y="3067"/>
                <a:ext cx="1405" cy="1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2" name="Rectangle 258">
                <a:extLst>
                  <a:ext uri="{FF2B5EF4-FFF2-40B4-BE49-F238E27FC236}">
                    <a16:creationId xmlns:a16="http://schemas.microsoft.com/office/drawing/2014/main" xmlns="" id="{891A4242-189D-4D54-B9F0-EA8DBF074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" y="3085"/>
                <a:ext cx="397" cy="57"/>
              </a:xfrm>
              <a:prstGeom prst="rect">
                <a:avLst/>
              </a:prstGeom>
              <a:solidFill>
                <a:srgbClr val="C0C0C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3" name="Rectangle 259">
                <a:extLst>
                  <a:ext uri="{FF2B5EF4-FFF2-40B4-BE49-F238E27FC236}">
                    <a16:creationId xmlns:a16="http://schemas.microsoft.com/office/drawing/2014/main" xmlns="" id="{7E9D2481-570E-4261-B556-BC4CD52B5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" y="3427"/>
                <a:ext cx="397" cy="56"/>
              </a:xfrm>
              <a:prstGeom prst="rect">
                <a:avLst/>
              </a:prstGeom>
              <a:solidFill>
                <a:srgbClr val="C0C0C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4" name="Rectangle 260">
                <a:extLst>
                  <a:ext uri="{FF2B5EF4-FFF2-40B4-BE49-F238E27FC236}">
                    <a16:creationId xmlns:a16="http://schemas.microsoft.com/office/drawing/2014/main" xmlns="" id="{23179215-38EC-45F2-B17F-A9D17E939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6" y="3767"/>
                <a:ext cx="397" cy="57"/>
              </a:xfrm>
              <a:prstGeom prst="rect">
                <a:avLst/>
              </a:prstGeom>
              <a:solidFill>
                <a:srgbClr val="C0C0C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5" name="Line 261">
                <a:extLst>
                  <a:ext uri="{FF2B5EF4-FFF2-40B4-BE49-F238E27FC236}">
                    <a16:creationId xmlns:a16="http://schemas.microsoft.com/office/drawing/2014/main" xmlns="" id="{5893509D-4AF5-48C4-9979-60206CB26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8" y="4108"/>
                <a:ext cx="11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6" name="Line 262">
                <a:extLst>
                  <a:ext uri="{FF2B5EF4-FFF2-40B4-BE49-F238E27FC236}">
                    <a16:creationId xmlns:a16="http://schemas.microsoft.com/office/drawing/2014/main" xmlns="" id="{BE8FA433-74FA-472C-8DB1-BA5BD9608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45" y="4108"/>
                <a:ext cx="11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7" name="Line 263">
                <a:extLst>
                  <a:ext uri="{FF2B5EF4-FFF2-40B4-BE49-F238E27FC236}">
                    <a16:creationId xmlns:a16="http://schemas.microsoft.com/office/drawing/2014/main" xmlns="" id="{8613D354-5C9A-4E3F-886E-3B9723D172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8" y="3801"/>
                <a:ext cx="12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8" name="Freeform 264">
                <a:extLst>
                  <a:ext uri="{FF2B5EF4-FFF2-40B4-BE49-F238E27FC236}">
                    <a16:creationId xmlns:a16="http://schemas.microsoft.com/office/drawing/2014/main" xmlns="" id="{BCC9DEA9-B132-4819-B417-33416FC2C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" y="3772"/>
                <a:ext cx="60" cy="59"/>
              </a:xfrm>
              <a:custGeom>
                <a:avLst/>
                <a:gdLst>
                  <a:gd name="T0" fmla="*/ 60 w 60"/>
                  <a:gd name="T1" fmla="*/ 29 h 59"/>
                  <a:gd name="T2" fmla="*/ 0 w 60"/>
                  <a:gd name="T3" fmla="*/ 59 h 59"/>
                  <a:gd name="T4" fmla="*/ 2 w 60"/>
                  <a:gd name="T5" fmla="*/ 55 h 59"/>
                  <a:gd name="T6" fmla="*/ 3 w 60"/>
                  <a:gd name="T7" fmla="*/ 53 h 59"/>
                  <a:gd name="T8" fmla="*/ 5 w 60"/>
                  <a:gd name="T9" fmla="*/ 49 h 59"/>
                  <a:gd name="T10" fmla="*/ 6 w 60"/>
                  <a:gd name="T11" fmla="*/ 45 h 59"/>
                  <a:gd name="T12" fmla="*/ 6 w 60"/>
                  <a:gd name="T13" fmla="*/ 42 h 59"/>
                  <a:gd name="T14" fmla="*/ 7 w 60"/>
                  <a:gd name="T15" fmla="*/ 38 h 59"/>
                  <a:gd name="T16" fmla="*/ 7 w 60"/>
                  <a:gd name="T17" fmla="*/ 34 h 59"/>
                  <a:gd name="T18" fmla="*/ 8 w 60"/>
                  <a:gd name="T19" fmla="*/ 31 h 59"/>
                  <a:gd name="T20" fmla="*/ 8 w 60"/>
                  <a:gd name="T21" fmla="*/ 28 h 59"/>
                  <a:gd name="T22" fmla="*/ 7 w 60"/>
                  <a:gd name="T23" fmla="*/ 24 h 59"/>
                  <a:gd name="T24" fmla="*/ 7 w 60"/>
                  <a:gd name="T25" fmla="*/ 20 h 59"/>
                  <a:gd name="T26" fmla="*/ 6 w 60"/>
                  <a:gd name="T27" fmla="*/ 16 h 59"/>
                  <a:gd name="T28" fmla="*/ 6 w 60"/>
                  <a:gd name="T29" fmla="*/ 13 h 59"/>
                  <a:gd name="T30" fmla="*/ 5 w 60"/>
                  <a:gd name="T31" fmla="*/ 9 h 59"/>
                  <a:gd name="T32" fmla="*/ 3 w 60"/>
                  <a:gd name="T33" fmla="*/ 6 h 59"/>
                  <a:gd name="T34" fmla="*/ 2 w 60"/>
                  <a:gd name="T35" fmla="*/ 3 h 59"/>
                  <a:gd name="T36" fmla="*/ 0 w 60"/>
                  <a:gd name="T37" fmla="*/ 0 h 59"/>
                  <a:gd name="T38" fmla="*/ 60 w 60"/>
                  <a:gd name="T39" fmla="*/ 2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59">
                    <a:moveTo>
                      <a:pt x="60" y="29"/>
                    </a:moveTo>
                    <a:lnTo>
                      <a:pt x="0" y="59"/>
                    </a:lnTo>
                    <a:lnTo>
                      <a:pt x="2" y="55"/>
                    </a:lnTo>
                    <a:lnTo>
                      <a:pt x="3" y="53"/>
                    </a:lnTo>
                    <a:lnTo>
                      <a:pt x="5" y="49"/>
                    </a:lnTo>
                    <a:lnTo>
                      <a:pt x="6" y="45"/>
                    </a:lnTo>
                    <a:lnTo>
                      <a:pt x="6" y="42"/>
                    </a:lnTo>
                    <a:lnTo>
                      <a:pt x="7" y="38"/>
                    </a:lnTo>
                    <a:lnTo>
                      <a:pt x="7" y="34"/>
                    </a:lnTo>
                    <a:lnTo>
                      <a:pt x="8" y="31"/>
                    </a:lnTo>
                    <a:lnTo>
                      <a:pt x="8" y="28"/>
                    </a:lnTo>
                    <a:lnTo>
                      <a:pt x="7" y="24"/>
                    </a:lnTo>
                    <a:lnTo>
                      <a:pt x="7" y="20"/>
                    </a:lnTo>
                    <a:lnTo>
                      <a:pt x="6" y="16"/>
                    </a:lnTo>
                    <a:lnTo>
                      <a:pt x="6" y="13"/>
                    </a:lnTo>
                    <a:lnTo>
                      <a:pt x="5" y="9"/>
                    </a:lnTo>
                    <a:lnTo>
                      <a:pt x="3" y="6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29" name="Line 265">
                <a:extLst>
                  <a:ext uri="{FF2B5EF4-FFF2-40B4-BE49-F238E27FC236}">
                    <a16:creationId xmlns:a16="http://schemas.microsoft.com/office/drawing/2014/main" xmlns="" id="{15E5399D-916D-4C65-ABE4-27BEE7C25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801"/>
                <a:ext cx="125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30" name="Freeform 266">
                <a:extLst>
                  <a:ext uri="{FF2B5EF4-FFF2-40B4-BE49-F238E27FC236}">
                    <a16:creationId xmlns:a16="http://schemas.microsoft.com/office/drawing/2014/main" xmlns="" id="{A8885A19-72FB-43F7-B992-10748CD28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0" y="3772"/>
                <a:ext cx="59" cy="59"/>
              </a:xfrm>
              <a:custGeom>
                <a:avLst/>
                <a:gdLst>
                  <a:gd name="T0" fmla="*/ 59 w 59"/>
                  <a:gd name="T1" fmla="*/ 29 h 59"/>
                  <a:gd name="T2" fmla="*/ 0 w 59"/>
                  <a:gd name="T3" fmla="*/ 59 h 59"/>
                  <a:gd name="T4" fmla="*/ 1 w 59"/>
                  <a:gd name="T5" fmla="*/ 55 h 59"/>
                  <a:gd name="T6" fmla="*/ 2 w 59"/>
                  <a:gd name="T7" fmla="*/ 53 h 59"/>
                  <a:gd name="T8" fmla="*/ 3 w 59"/>
                  <a:gd name="T9" fmla="*/ 49 h 59"/>
                  <a:gd name="T10" fmla="*/ 4 w 59"/>
                  <a:gd name="T11" fmla="*/ 45 h 59"/>
                  <a:gd name="T12" fmla="*/ 5 w 59"/>
                  <a:gd name="T13" fmla="*/ 42 h 59"/>
                  <a:gd name="T14" fmla="*/ 6 w 59"/>
                  <a:gd name="T15" fmla="*/ 38 h 59"/>
                  <a:gd name="T16" fmla="*/ 6 w 59"/>
                  <a:gd name="T17" fmla="*/ 34 h 59"/>
                  <a:gd name="T18" fmla="*/ 6 w 59"/>
                  <a:gd name="T19" fmla="*/ 31 h 59"/>
                  <a:gd name="T20" fmla="*/ 6 w 59"/>
                  <a:gd name="T21" fmla="*/ 28 h 59"/>
                  <a:gd name="T22" fmla="*/ 6 w 59"/>
                  <a:gd name="T23" fmla="*/ 24 h 59"/>
                  <a:gd name="T24" fmla="*/ 6 w 59"/>
                  <a:gd name="T25" fmla="*/ 20 h 59"/>
                  <a:gd name="T26" fmla="*/ 5 w 59"/>
                  <a:gd name="T27" fmla="*/ 16 h 59"/>
                  <a:gd name="T28" fmla="*/ 4 w 59"/>
                  <a:gd name="T29" fmla="*/ 13 h 59"/>
                  <a:gd name="T30" fmla="*/ 3 w 59"/>
                  <a:gd name="T31" fmla="*/ 9 h 59"/>
                  <a:gd name="T32" fmla="*/ 2 w 59"/>
                  <a:gd name="T33" fmla="*/ 6 h 59"/>
                  <a:gd name="T34" fmla="*/ 1 w 59"/>
                  <a:gd name="T35" fmla="*/ 3 h 59"/>
                  <a:gd name="T36" fmla="*/ 0 w 59"/>
                  <a:gd name="T37" fmla="*/ 0 h 59"/>
                  <a:gd name="T38" fmla="*/ 59 w 59"/>
                  <a:gd name="T39" fmla="*/ 2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59">
                    <a:moveTo>
                      <a:pt x="59" y="29"/>
                    </a:moveTo>
                    <a:lnTo>
                      <a:pt x="0" y="59"/>
                    </a:lnTo>
                    <a:lnTo>
                      <a:pt x="1" y="55"/>
                    </a:lnTo>
                    <a:lnTo>
                      <a:pt x="2" y="53"/>
                    </a:lnTo>
                    <a:lnTo>
                      <a:pt x="3" y="49"/>
                    </a:lnTo>
                    <a:lnTo>
                      <a:pt x="4" y="45"/>
                    </a:lnTo>
                    <a:lnTo>
                      <a:pt x="5" y="42"/>
                    </a:lnTo>
                    <a:lnTo>
                      <a:pt x="6" y="38"/>
                    </a:lnTo>
                    <a:lnTo>
                      <a:pt x="6" y="34"/>
                    </a:lnTo>
                    <a:lnTo>
                      <a:pt x="6" y="31"/>
                    </a:lnTo>
                    <a:lnTo>
                      <a:pt x="6" y="28"/>
                    </a:lnTo>
                    <a:lnTo>
                      <a:pt x="6" y="24"/>
                    </a:lnTo>
                    <a:lnTo>
                      <a:pt x="6" y="20"/>
                    </a:lnTo>
                    <a:lnTo>
                      <a:pt x="5" y="16"/>
                    </a:lnTo>
                    <a:lnTo>
                      <a:pt x="4" y="13"/>
                    </a:lnTo>
                    <a:lnTo>
                      <a:pt x="3" y="9"/>
                    </a:lnTo>
                    <a:lnTo>
                      <a:pt x="2" y="6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31" name="Rectangle 267">
                <a:extLst>
                  <a:ext uri="{FF2B5EF4-FFF2-40B4-BE49-F238E27FC236}">
                    <a16:creationId xmlns:a16="http://schemas.microsoft.com/office/drawing/2014/main" xmlns="" id="{ABF31FD1-07C9-41A6-9F41-622F97189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2" y="3716"/>
                <a:ext cx="6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it-IT" altLang="it-IT"/>
              </a:p>
            </p:txBody>
          </p:sp>
          <p:sp>
            <p:nvSpPr>
              <p:cNvPr id="11532" name="Rectangle 268">
                <a:extLst>
                  <a:ext uri="{FF2B5EF4-FFF2-40B4-BE49-F238E27FC236}">
                    <a16:creationId xmlns:a16="http://schemas.microsoft.com/office/drawing/2014/main" xmlns="" id="{1F059DE2-2C00-4B8E-8ACF-EB2F37C26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1" y="3776"/>
                <a:ext cx="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2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it-IT" altLang="it-IT"/>
              </a:p>
            </p:txBody>
          </p:sp>
          <p:sp>
            <p:nvSpPr>
              <p:cNvPr id="11533" name="Rectangle 269">
                <a:extLst>
                  <a:ext uri="{FF2B5EF4-FFF2-40B4-BE49-F238E27FC236}">
                    <a16:creationId xmlns:a16="http://schemas.microsoft.com/office/drawing/2014/main" xmlns="" id="{34E6F9C1-5338-4DE7-BCB6-874181BDC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9" y="3701"/>
                <a:ext cx="7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it-IT" altLang="it-IT"/>
              </a:p>
            </p:txBody>
          </p:sp>
          <p:sp>
            <p:nvSpPr>
              <p:cNvPr id="11534" name="Rectangle 270">
                <a:extLst>
                  <a:ext uri="{FF2B5EF4-FFF2-40B4-BE49-F238E27FC236}">
                    <a16:creationId xmlns:a16="http://schemas.microsoft.com/office/drawing/2014/main" xmlns="" id="{6EAC3266-B1B8-4E84-A681-6409E5360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3715"/>
                <a:ext cx="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 i="1">
                    <a:solidFill>
                      <a:srgbClr val="000000"/>
                    </a:solidFill>
                  </a:rPr>
                  <a:t>u</a:t>
                </a:r>
                <a:endParaRPr lang="it-IT" altLang="it-IT"/>
              </a:p>
            </p:txBody>
          </p:sp>
          <p:sp>
            <p:nvSpPr>
              <p:cNvPr id="11535" name="Line 271">
                <a:extLst>
                  <a:ext uri="{FF2B5EF4-FFF2-40B4-BE49-F238E27FC236}">
                    <a16:creationId xmlns:a16="http://schemas.microsoft.com/office/drawing/2014/main" xmlns="" id="{A81BE697-8907-43D6-A69F-867A82E83A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00" y="3142"/>
                <a:ext cx="1" cy="28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36" name="Line 272">
                <a:extLst>
                  <a:ext uri="{FF2B5EF4-FFF2-40B4-BE49-F238E27FC236}">
                    <a16:creationId xmlns:a16="http://schemas.microsoft.com/office/drawing/2014/main" xmlns="" id="{587C0DD4-405F-47E3-B0A1-E63048677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3" y="3710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37" name="Line 273">
                <a:extLst>
                  <a:ext uri="{FF2B5EF4-FFF2-40B4-BE49-F238E27FC236}">
                    <a16:creationId xmlns:a16="http://schemas.microsoft.com/office/drawing/2014/main" xmlns="" id="{DF310692-C087-4124-AB96-29440AD58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0" y="3483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38" name="Line 274">
                <a:extLst>
                  <a:ext uri="{FF2B5EF4-FFF2-40B4-BE49-F238E27FC236}">
                    <a16:creationId xmlns:a16="http://schemas.microsoft.com/office/drawing/2014/main" xmlns="" id="{3046EA02-300E-48FD-A5ED-F1F8018E3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6" y="3710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39" name="Line 275">
                <a:extLst>
                  <a:ext uri="{FF2B5EF4-FFF2-40B4-BE49-F238E27FC236}">
                    <a16:creationId xmlns:a16="http://schemas.microsoft.com/office/drawing/2014/main" xmlns="" id="{D2BF64DF-4367-493E-B523-B421427CC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1" y="3460"/>
                <a:ext cx="12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0" name="Freeform 276">
                <a:extLst>
                  <a:ext uri="{FF2B5EF4-FFF2-40B4-BE49-F238E27FC236}">
                    <a16:creationId xmlns:a16="http://schemas.microsoft.com/office/drawing/2014/main" xmlns="" id="{FF08AF4C-206E-4331-BBC9-6570EA2ED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3430"/>
                <a:ext cx="60" cy="60"/>
              </a:xfrm>
              <a:custGeom>
                <a:avLst/>
                <a:gdLst>
                  <a:gd name="T0" fmla="*/ 0 w 60"/>
                  <a:gd name="T1" fmla="*/ 30 h 60"/>
                  <a:gd name="T2" fmla="*/ 60 w 60"/>
                  <a:gd name="T3" fmla="*/ 0 h 60"/>
                  <a:gd name="T4" fmla="*/ 58 w 60"/>
                  <a:gd name="T5" fmla="*/ 4 h 60"/>
                  <a:gd name="T6" fmla="*/ 57 w 60"/>
                  <a:gd name="T7" fmla="*/ 7 h 60"/>
                  <a:gd name="T8" fmla="*/ 56 w 60"/>
                  <a:gd name="T9" fmla="*/ 11 h 60"/>
                  <a:gd name="T10" fmla="*/ 54 w 60"/>
                  <a:gd name="T11" fmla="*/ 14 h 60"/>
                  <a:gd name="T12" fmla="*/ 54 w 60"/>
                  <a:gd name="T13" fmla="*/ 18 h 60"/>
                  <a:gd name="T14" fmla="*/ 53 w 60"/>
                  <a:gd name="T15" fmla="*/ 22 h 60"/>
                  <a:gd name="T16" fmla="*/ 53 w 60"/>
                  <a:gd name="T17" fmla="*/ 25 h 60"/>
                  <a:gd name="T18" fmla="*/ 52 w 60"/>
                  <a:gd name="T19" fmla="*/ 28 h 60"/>
                  <a:gd name="T20" fmla="*/ 52 w 60"/>
                  <a:gd name="T21" fmla="*/ 32 h 60"/>
                  <a:gd name="T22" fmla="*/ 53 w 60"/>
                  <a:gd name="T23" fmla="*/ 36 h 60"/>
                  <a:gd name="T24" fmla="*/ 53 w 60"/>
                  <a:gd name="T25" fmla="*/ 40 h 60"/>
                  <a:gd name="T26" fmla="*/ 54 w 60"/>
                  <a:gd name="T27" fmla="*/ 43 h 60"/>
                  <a:gd name="T28" fmla="*/ 54 w 60"/>
                  <a:gd name="T29" fmla="*/ 47 h 60"/>
                  <a:gd name="T30" fmla="*/ 56 w 60"/>
                  <a:gd name="T31" fmla="*/ 50 h 60"/>
                  <a:gd name="T32" fmla="*/ 57 w 60"/>
                  <a:gd name="T33" fmla="*/ 53 h 60"/>
                  <a:gd name="T34" fmla="*/ 58 w 60"/>
                  <a:gd name="T35" fmla="*/ 57 h 60"/>
                  <a:gd name="T36" fmla="*/ 60 w 60"/>
                  <a:gd name="T37" fmla="*/ 60 h 60"/>
                  <a:gd name="T38" fmla="*/ 0 w 60"/>
                  <a:gd name="T39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60">
                    <a:moveTo>
                      <a:pt x="0" y="30"/>
                    </a:moveTo>
                    <a:lnTo>
                      <a:pt x="60" y="0"/>
                    </a:lnTo>
                    <a:lnTo>
                      <a:pt x="58" y="4"/>
                    </a:lnTo>
                    <a:lnTo>
                      <a:pt x="57" y="7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54" y="18"/>
                    </a:lnTo>
                    <a:lnTo>
                      <a:pt x="53" y="22"/>
                    </a:lnTo>
                    <a:lnTo>
                      <a:pt x="53" y="25"/>
                    </a:lnTo>
                    <a:lnTo>
                      <a:pt x="52" y="28"/>
                    </a:lnTo>
                    <a:lnTo>
                      <a:pt x="52" y="32"/>
                    </a:lnTo>
                    <a:lnTo>
                      <a:pt x="53" y="36"/>
                    </a:lnTo>
                    <a:lnTo>
                      <a:pt x="53" y="40"/>
                    </a:lnTo>
                    <a:lnTo>
                      <a:pt x="54" y="43"/>
                    </a:lnTo>
                    <a:lnTo>
                      <a:pt x="54" y="47"/>
                    </a:lnTo>
                    <a:lnTo>
                      <a:pt x="56" y="50"/>
                    </a:lnTo>
                    <a:lnTo>
                      <a:pt x="57" y="53"/>
                    </a:lnTo>
                    <a:lnTo>
                      <a:pt x="58" y="57"/>
                    </a:lnTo>
                    <a:lnTo>
                      <a:pt x="60" y="6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1" name="Line 277">
                <a:extLst>
                  <a:ext uri="{FF2B5EF4-FFF2-40B4-BE49-F238E27FC236}">
                    <a16:creationId xmlns:a16="http://schemas.microsoft.com/office/drawing/2014/main" xmlns="" id="{4674E669-2ECB-4E86-94C3-3C8129D51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3" y="4051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2" name="Line 278">
                <a:extLst>
                  <a:ext uri="{FF2B5EF4-FFF2-40B4-BE49-F238E27FC236}">
                    <a16:creationId xmlns:a16="http://schemas.microsoft.com/office/drawing/2014/main" xmlns="" id="{E7592516-121D-4650-BC91-B98C7D70A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0" y="4051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3" name="Line 279">
                <a:extLst>
                  <a:ext uri="{FF2B5EF4-FFF2-40B4-BE49-F238E27FC236}">
                    <a16:creationId xmlns:a16="http://schemas.microsoft.com/office/drawing/2014/main" xmlns="" id="{7B98AD52-3DB0-4ECF-B8C6-89C5D73CF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3" y="3142"/>
                <a:ext cx="1" cy="28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4" name="Line 280">
                <a:extLst>
                  <a:ext uri="{FF2B5EF4-FFF2-40B4-BE49-F238E27FC236}">
                    <a16:creationId xmlns:a16="http://schemas.microsoft.com/office/drawing/2014/main" xmlns="" id="{D1F736A9-BD1D-4C34-9DC6-E2908C623E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3" y="3483"/>
                <a:ext cx="1" cy="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5" name="Line 281">
                <a:extLst>
                  <a:ext uri="{FF2B5EF4-FFF2-40B4-BE49-F238E27FC236}">
                    <a16:creationId xmlns:a16="http://schemas.microsoft.com/office/drawing/2014/main" xmlns="" id="{12D347D9-C278-4AAE-9892-4A068BED6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6" y="3824"/>
                <a:ext cx="1" cy="5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6" name="Line 282">
                <a:extLst>
                  <a:ext uri="{FF2B5EF4-FFF2-40B4-BE49-F238E27FC236}">
                    <a16:creationId xmlns:a16="http://schemas.microsoft.com/office/drawing/2014/main" xmlns="" id="{9D720941-0C86-4AA5-A71C-E0197B7D6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3" y="3824"/>
                <a:ext cx="1" cy="5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7" name="Freeform 283">
                <a:extLst>
                  <a:ext uri="{FF2B5EF4-FFF2-40B4-BE49-F238E27FC236}">
                    <a16:creationId xmlns:a16="http://schemas.microsoft.com/office/drawing/2014/main" xmlns="" id="{3971A663-B870-49C3-A886-49F52E518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3878"/>
                <a:ext cx="113" cy="173"/>
              </a:xfrm>
              <a:custGeom>
                <a:avLst/>
                <a:gdLst>
                  <a:gd name="T0" fmla="*/ 0 w 113"/>
                  <a:gd name="T1" fmla="*/ 173 h 173"/>
                  <a:gd name="T2" fmla="*/ 6 w 113"/>
                  <a:gd name="T3" fmla="*/ 147 h 173"/>
                  <a:gd name="T4" fmla="*/ 14 w 113"/>
                  <a:gd name="T5" fmla="*/ 128 h 173"/>
                  <a:gd name="T6" fmla="*/ 24 w 113"/>
                  <a:gd name="T7" fmla="*/ 113 h 173"/>
                  <a:gd name="T8" fmla="*/ 34 w 113"/>
                  <a:gd name="T9" fmla="*/ 101 h 173"/>
                  <a:gd name="T10" fmla="*/ 45 w 113"/>
                  <a:gd name="T11" fmla="*/ 92 h 173"/>
                  <a:gd name="T12" fmla="*/ 56 w 113"/>
                  <a:gd name="T13" fmla="*/ 83 h 173"/>
                  <a:gd name="T14" fmla="*/ 68 w 113"/>
                  <a:gd name="T15" fmla="*/ 75 h 173"/>
                  <a:gd name="T16" fmla="*/ 78 w 113"/>
                  <a:gd name="T17" fmla="*/ 67 h 173"/>
                  <a:gd name="T18" fmla="*/ 89 w 113"/>
                  <a:gd name="T19" fmla="*/ 55 h 173"/>
                  <a:gd name="T20" fmla="*/ 98 w 113"/>
                  <a:gd name="T21" fmla="*/ 42 h 173"/>
                  <a:gd name="T22" fmla="*/ 106 w 113"/>
                  <a:gd name="T23" fmla="*/ 23 h 173"/>
                  <a:gd name="T24" fmla="*/ 113 w 113"/>
                  <a:gd name="T2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" h="173">
                    <a:moveTo>
                      <a:pt x="0" y="173"/>
                    </a:moveTo>
                    <a:lnTo>
                      <a:pt x="6" y="147"/>
                    </a:lnTo>
                    <a:lnTo>
                      <a:pt x="14" y="128"/>
                    </a:lnTo>
                    <a:lnTo>
                      <a:pt x="24" y="113"/>
                    </a:lnTo>
                    <a:lnTo>
                      <a:pt x="34" y="101"/>
                    </a:lnTo>
                    <a:lnTo>
                      <a:pt x="45" y="92"/>
                    </a:lnTo>
                    <a:lnTo>
                      <a:pt x="56" y="83"/>
                    </a:lnTo>
                    <a:lnTo>
                      <a:pt x="68" y="75"/>
                    </a:lnTo>
                    <a:lnTo>
                      <a:pt x="78" y="67"/>
                    </a:lnTo>
                    <a:lnTo>
                      <a:pt x="89" y="55"/>
                    </a:lnTo>
                    <a:lnTo>
                      <a:pt x="98" y="42"/>
                    </a:lnTo>
                    <a:lnTo>
                      <a:pt x="106" y="23"/>
                    </a:lnTo>
                    <a:lnTo>
                      <a:pt x="113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8" name="Freeform 284">
                <a:extLst>
                  <a:ext uri="{FF2B5EF4-FFF2-40B4-BE49-F238E27FC236}">
                    <a16:creationId xmlns:a16="http://schemas.microsoft.com/office/drawing/2014/main" xmlns="" id="{7EA7A319-6EAB-427F-9ECD-7B37412CD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3878"/>
                <a:ext cx="113" cy="173"/>
              </a:xfrm>
              <a:custGeom>
                <a:avLst/>
                <a:gdLst>
                  <a:gd name="T0" fmla="*/ 0 w 113"/>
                  <a:gd name="T1" fmla="*/ 173 h 173"/>
                  <a:gd name="T2" fmla="*/ 5 w 113"/>
                  <a:gd name="T3" fmla="*/ 147 h 173"/>
                  <a:gd name="T4" fmla="*/ 14 w 113"/>
                  <a:gd name="T5" fmla="*/ 128 h 173"/>
                  <a:gd name="T6" fmla="*/ 24 w 113"/>
                  <a:gd name="T7" fmla="*/ 113 h 173"/>
                  <a:gd name="T8" fmla="*/ 34 w 113"/>
                  <a:gd name="T9" fmla="*/ 101 h 173"/>
                  <a:gd name="T10" fmla="*/ 45 w 113"/>
                  <a:gd name="T11" fmla="*/ 92 h 173"/>
                  <a:gd name="T12" fmla="*/ 56 w 113"/>
                  <a:gd name="T13" fmla="*/ 83 h 173"/>
                  <a:gd name="T14" fmla="*/ 67 w 113"/>
                  <a:gd name="T15" fmla="*/ 75 h 173"/>
                  <a:gd name="T16" fmla="*/ 78 w 113"/>
                  <a:gd name="T17" fmla="*/ 67 h 173"/>
                  <a:gd name="T18" fmla="*/ 89 w 113"/>
                  <a:gd name="T19" fmla="*/ 55 h 173"/>
                  <a:gd name="T20" fmla="*/ 97 w 113"/>
                  <a:gd name="T21" fmla="*/ 42 h 173"/>
                  <a:gd name="T22" fmla="*/ 106 w 113"/>
                  <a:gd name="T23" fmla="*/ 23 h 173"/>
                  <a:gd name="T24" fmla="*/ 113 w 113"/>
                  <a:gd name="T2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" h="173">
                    <a:moveTo>
                      <a:pt x="0" y="173"/>
                    </a:moveTo>
                    <a:lnTo>
                      <a:pt x="5" y="147"/>
                    </a:lnTo>
                    <a:lnTo>
                      <a:pt x="14" y="128"/>
                    </a:lnTo>
                    <a:lnTo>
                      <a:pt x="24" y="113"/>
                    </a:lnTo>
                    <a:lnTo>
                      <a:pt x="34" y="101"/>
                    </a:lnTo>
                    <a:lnTo>
                      <a:pt x="45" y="92"/>
                    </a:lnTo>
                    <a:lnTo>
                      <a:pt x="56" y="83"/>
                    </a:lnTo>
                    <a:lnTo>
                      <a:pt x="67" y="75"/>
                    </a:lnTo>
                    <a:lnTo>
                      <a:pt x="78" y="67"/>
                    </a:lnTo>
                    <a:lnTo>
                      <a:pt x="89" y="55"/>
                    </a:lnTo>
                    <a:lnTo>
                      <a:pt x="97" y="42"/>
                    </a:lnTo>
                    <a:lnTo>
                      <a:pt x="106" y="23"/>
                    </a:lnTo>
                    <a:lnTo>
                      <a:pt x="113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49" name="Freeform 285">
                <a:extLst>
                  <a:ext uri="{FF2B5EF4-FFF2-40B4-BE49-F238E27FC236}">
                    <a16:creationId xmlns:a16="http://schemas.microsoft.com/office/drawing/2014/main" xmlns="" id="{F6A896E9-54B2-4977-90F2-1E152F050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" y="3538"/>
                <a:ext cx="113" cy="172"/>
              </a:xfrm>
              <a:custGeom>
                <a:avLst/>
                <a:gdLst>
                  <a:gd name="T0" fmla="*/ 113 w 113"/>
                  <a:gd name="T1" fmla="*/ 172 h 172"/>
                  <a:gd name="T2" fmla="*/ 106 w 113"/>
                  <a:gd name="T3" fmla="*/ 147 h 172"/>
                  <a:gd name="T4" fmla="*/ 98 w 113"/>
                  <a:gd name="T5" fmla="*/ 127 h 172"/>
                  <a:gd name="T6" fmla="*/ 89 w 113"/>
                  <a:gd name="T7" fmla="*/ 113 h 172"/>
                  <a:gd name="T8" fmla="*/ 78 w 113"/>
                  <a:gd name="T9" fmla="*/ 100 h 172"/>
                  <a:gd name="T10" fmla="*/ 68 w 113"/>
                  <a:gd name="T11" fmla="*/ 90 h 172"/>
                  <a:gd name="T12" fmla="*/ 56 w 113"/>
                  <a:gd name="T13" fmla="*/ 83 h 172"/>
                  <a:gd name="T14" fmla="*/ 45 w 113"/>
                  <a:gd name="T15" fmla="*/ 74 h 172"/>
                  <a:gd name="T16" fmla="*/ 34 w 113"/>
                  <a:gd name="T17" fmla="*/ 65 h 172"/>
                  <a:gd name="T18" fmla="*/ 24 w 113"/>
                  <a:gd name="T19" fmla="*/ 55 h 172"/>
                  <a:gd name="T20" fmla="*/ 14 w 113"/>
                  <a:gd name="T21" fmla="*/ 40 h 172"/>
                  <a:gd name="T22" fmla="*/ 6 w 113"/>
                  <a:gd name="T23" fmla="*/ 23 h 172"/>
                  <a:gd name="T24" fmla="*/ 0 w 113"/>
                  <a:gd name="T2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" h="172">
                    <a:moveTo>
                      <a:pt x="113" y="172"/>
                    </a:moveTo>
                    <a:lnTo>
                      <a:pt x="106" y="147"/>
                    </a:lnTo>
                    <a:lnTo>
                      <a:pt x="98" y="127"/>
                    </a:lnTo>
                    <a:lnTo>
                      <a:pt x="89" y="113"/>
                    </a:lnTo>
                    <a:lnTo>
                      <a:pt x="78" y="100"/>
                    </a:lnTo>
                    <a:lnTo>
                      <a:pt x="68" y="90"/>
                    </a:lnTo>
                    <a:lnTo>
                      <a:pt x="56" y="83"/>
                    </a:lnTo>
                    <a:lnTo>
                      <a:pt x="45" y="74"/>
                    </a:lnTo>
                    <a:lnTo>
                      <a:pt x="34" y="65"/>
                    </a:lnTo>
                    <a:lnTo>
                      <a:pt x="24" y="55"/>
                    </a:lnTo>
                    <a:lnTo>
                      <a:pt x="14" y="40"/>
                    </a:lnTo>
                    <a:lnTo>
                      <a:pt x="6" y="23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50" name="Freeform 286">
                <a:extLst>
                  <a:ext uri="{FF2B5EF4-FFF2-40B4-BE49-F238E27FC236}">
                    <a16:creationId xmlns:a16="http://schemas.microsoft.com/office/drawing/2014/main" xmlns="" id="{CE029A68-429A-45FE-9082-53679043F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3538"/>
                <a:ext cx="113" cy="172"/>
              </a:xfrm>
              <a:custGeom>
                <a:avLst/>
                <a:gdLst>
                  <a:gd name="T0" fmla="*/ 113 w 113"/>
                  <a:gd name="T1" fmla="*/ 172 h 172"/>
                  <a:gd name="T2" fmla="*/ 106 w 113"/>
                  <a:gd name="T3" fmla="*/ 147 h 172"/>
                  <a:gd name="T4" fmla="*/ 97 w 113"/>
                  <a:gd name="T5" fmla="*/ 127 h 172"/>
                  <a:gd name="T6" fmla="*/ 89 w 113"/>
                  <a:gd name="T7" fmla="*/ 113 h 172"/>
                  <a:gd name="T8" fmla="*/ 78 w 113"/>
                  <a:gd name="T9" fmla="*/ 100 h 172"/>
                  <a:gd name="T10" fmla="*/ 67 w 113"/>
                  <a:gd name="T11" fmla="*/ 90 h 172"/>
                  <a:gd name="T12" fmla="*/ 56 w 113"/>
                  <a:gd name="T13" fmla="*/ 83 h 172"/>
                  <a:gd name="T14" fmla="*/ 45 w 113"/>
                  <a:gd name="T15" fmla="*/ 74 h 172"/>
                  <a:gd name="T16" fmla="*/ 34 w 113"/>
                  <a:gd name="T17" fmla="*/ 65 h 172"/>
                  <a:gd name="T18" fmla="*/ 24 w 113"/>
                  <a:gd name="T19" fmla="*/ 55 h 172"/>
                  <a:gd name="T20" fmla="*/ 14 w 113"/>
                  <a:gd name="T21" fmla="*/ 40 h 172"/>
                  <a:gd name="T22" fmla="*/ 5 w 113"/>
                  <a:gd name="T23" fmla="*/ 23 h 172"/>
                  <a:gd name="T24" fmla="*/ 0 w 113"/>
                  <a:gd name="T2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" h="172">
                    <a:moveTo>
                      <a:pt x="113" y="172"/>
                    </a:moveTo>
                    <a:lnTo>
                      <a:pt x="106" y="147"/>
                    </a:lnTo>
                    <a:lnTo>
                      <a:pt x="97" y="127"/>
                    </a:lnTo>
                    <a:lnTo>
                      <a:pt x="89" y="113"/>
                    </a:lnTo>
                    <a:lnTo>
                      <a:pt x="78" y="100"/>
                    </a:lnTo>
                    <a:lnTo>
                      <a:pt x="67" y="90"/>
                    </a:lnTo>
                    <a:lnTo>
                      <a:pt x="56" y="83"/>
                    </a:lnTo>
                    <a:lnTo>
                      <a:pt x="45" y="74"/>
                    </a:lnTo>
                    <a:lnTo>
                      <a:pt x="34" y="65"/>
                    </a:lnTo>
                    <a:lnTo>
                      <a:pt x="24" y="55"/>
                    </a:lnTo>
                    <a:lnTo>
                      <a:pt x="14" y="40"/>
                    </a:lnTo>
                    <a:lnTo>
                      <a:pt x="5" y="23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51" name="Rectangle 287">
                <a:extLst>
                  <a:ext uri="{FF2B5EF4-FFF2-40B4-BE49-F238E27FC236}">
                    <a16:creationId xmlns:a16="http://schemas.microsoft.com/office/drawing/2014/main" xmlns="" id="{0540757C-5174-4C21-BFC1-19B099CF3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6" y="3382"/>
                <a:ext cx="5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 i="1">
                    <a:solidFill>
                      <a:srgbClr val="000000"/>
                    </a:solidFill>
                  </a:rPr>
                  <a:t>k</a:t>
                </a:r>
                <a:endParaRPr lang="it-IT" altLang="it-IT"/>
              </a:p>
            </p:txBody>
          </p:sp>
          <p:sp>
            <p:nvSpPr>
              <p:cNvPr id="11552" name="Rectangle 288">
                <a:extLst>
                  <a:ext uri="{FF2B5EF4-FFF2-40B4-BE49-F238E27FC236}">
                    <a16:creationId xmlns:a16="http://schemas.microsoft.com/office/drawing/2014/main" xmlns="" id="{9016997D-752A-47D5-B887-04F7F6384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6" y="3726"/>
                <a:ext cx="5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 i="1">
                    <a:solidFill>
                      <a:srgbClr val="000000"/>
                    </a:solidFill>
                  </a:rPr>
                  <a:t>k</a:t>
                </a:r>
                <a:endParaRPr lang="it-IT" altLang="it-IT"/>
              </a:p>
            </p:txBody>
          </p:sp>
          <p:sp>
            <p:nvSpPr>
              <p:cNvPr id="11553" name="Rectangle 289">
                <a:extLst>
                  <a:ext uri="{FF2B5EF4-FFF2-40B4-BE49-F238E27FC236}">
                    <a16:creationId xmlns:a16="http://schemas.microsoft.com/office/drawing/2014/main" xmlns="" id="{A0B7DF30-614F-4715-AD3D-68717093F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1" y="3727"/>
                <a:ext cx="6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altLang="it-IT" sz="16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it-IT" altLang="it-IT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Line 5">
            <a:extLst>
              <a:ext uri="{FF2B5EF4-FFF2-40B4-BE49-F238E27FC236}">
                <a16:creationId xmlns:a16="http://schemas.microsoft.com/office/drawing/2014/main" xmlns="" id="{BABC02A4-6625-4EFB-AFA0-C7299B7EB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7739" y="87649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xmlns="" id="{4D674F68-F26A-425F-9608-4DEEFEBFA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815" y="132098"/>
            <a:ext cx="20706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b="1">
                <a:solidFill>
                  <a:srgbClr val="000066"/>
                </a:solidFill>
              </a:rPr>
              <a:t>Eigenvalue problem</a:t>
            </a:r>
          </a:p>
        </p:txBody>
      </p:sp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xmlns="" id="{AC79DD85-F0C5-4C83-AEDF-9A469687A1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62080"/>
              </p:ext>
            </p:extLst>
          </p:nvPr>
        </p:nvGraphicFramePr>
        <p:xfrm>
          <a:off x="2075364" y="779798"/>
          <a:ext cx="22733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3" imgW="2273040" imgH="317160" progId="Equation.3">
                  <p:embed/>
                </p:oleObj>
              </mc:Choice>
              <mc:Fallback>
                <p:oleObj name="Equation" r:id="rId3" imgW="2273040" imgH="317160" progId="Equation.3">
                  <p:embed/>
                  <p:pic>
                    <p:nvPicPr>
                      <p:cNvPr id="12296" name="Object 8">
                        <a:extLst>
                          <a:ext uri="{FF2B5EF4-FFF2-40B4-BE49-F238E27FC236}">
                            <a16:creationId xmlns:a16="http://schemas.microsoft.com/office/drawing/2014/main" xmlns="" id="{AC79DD85-F0C5-4C83-AEDF-9A469687A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5364" y="779798"/>
                        <a:ext cx="22733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0">
            <a:extLst>
              <a:ext uri="{FF2B5EF4-FFF2-40B4-BE49-F238E27FC236}">
                <a16:creationId xmlns:a16="http://schemas.microsoft.com/office/drawing/2014/main" xmlns="" id="{C53E3CA2-65B0-4A2E-BE4E-0D9BF5E07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377" y="1427498"/>
            <a:ext cx="3744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it-IT" sz="1600">
                <a:solidFill>
                  <a:srgbClr val="000066"/>
                </a:solidFill>
              </a:rPr>
              <a:t>This is solved numerically by MATLAB.</a:t>
            </a:r>
          </a:p>
        </p:txBody>
      </p:sp>
      <p:graphicFrame>
        <p:nvGraphicFramePr>
          <p:cNvPr id="12299" name="Object 11">
            <a:extLst>
              <a:ext uri="{FF2B5EF4-FFF2-40B4-BE49-F238E27FC236}">
                <a16:creationId xmlns:a16="http://schemas.microsoft.com/office/drawing/2014/main" xmlns="" id="{BAF51CC5-0318-40B9-B055-003B8139ED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034743"/>
              </p:ext>
            </p:extLst>
          </p:nvPr>
        </p:nvGraphicFramePr>
        <p:xfrm>
          <a:off x="1859464" y="2148223"/>
          <a:ext cx="800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5" imgW="799920" imgH="660240" progId="Equation.3">
                  <p:embed/>
                </p:oleObj>
              </mc:Choice>
              <mc:Fallback>
                <p:oleObj name="Equation" r:id="rId5" imgW="799920" imgH="660240" progId="Equation.3">
                  <p:embed/>
                  <p:pic>
                    <p:nvPicPr>
                      <p:cNvPr id="12299" name="Object 11">
                        <a:extLst>
                          <a:ext uri="{FF2B5EF4-FFF2-40B4-BE49-F238E27FC236}">
                            <a16:creationId xmlns:a16="http://schemas.microsoft.com/office/drawing/2014/main" xmlns="" id="{BAF51CC5-0318-40B9-B055-003B8139ED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464" y="2148223"/>
                        <a:ext cx="8001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>
            <a:extLst>
              <a:ext uri="{FF2B5EF4-FFF2-40B4-BE49-F238E27FC236}">
                <a16:creationId xmlns:a16="http://schemas.microsoft.com/office/drawing/2014/main" xmlns="" id="{7FC7831A-6CA5-4F01-AC9B-93E2C7A409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709064"/>
              </p:ext>
            </p:extLst>
          </p:nvPr>
        </p:nvGraphicFramePr>
        <p:xfrm>
          <a:off x="3246939" y="2364123"/>
          <a:ext cx="1498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7" imgW="1498320" imgH="253800" progId="Equation.3">
                  <p:embed/>
                </p:oleObj>
              </mc:Choice>
              <mc:Fallback>
                <p:oleObj name="Equation" r:id="rId7" imgW="1498320" imgH="253800" progId="Equation.3">
                  <p:embed/>
                  <p:pic>
                    <p:nvPicPr>
                      <p:cNvPr id="12300" name="Object 12">
                        <a:extLst>
                          <a:ext uri="{FF2B5EF4-FFF2-40B4-BE49-F238E27FC236}">
                            <a16:creationId xmlns:a16="http://schemas.microsoft.com/office/drawing/2014/main" xmlns="" id="{7FC7831A-6CA5-4F01-AC9B-93E2C7A409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939" y="2364123"/>
                        <a:ext cx="1498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3">
            <a:extLst>
              <a:ext uri="{FF2B5EF4-FFF2-40B4-BE49-F238E27FC236}">
                <a16:creationId xmlns:a16="http://schemas.microsoft.com/office/drawing/2014/main" xmlns="" id="{8E6F219F-CD5B-4969-847F-62BA81E3E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915" y="3300748"/>
            <a:ext cx="27119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solves the eigenvalue problem</a:t>
            </a:r>
          </a:p>
        </p:txBody>
      </p:sp>
      <p:graphicFrame>
        <p:nvGraphicFramePr>
          <p:cNvPr id="12302" name="Object 14">
            <a:extLst>
              <a:ext uri="{FF2B5EF4-FFF2-40B4-BE49-F238E27FC236}">
                <a16:creationId xmlns:a16="http://schemas.microsoft.com/office/drawing/2014/main" xmlns="" id="{44712193-F4BA-402B-9052-3B308F054E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03234"/>
              </p:ext>
            </p:extLst>
          </p:nvPr>
        </p:nvGraphicFramePr>
        <p:xfrm>
          <a:off x="3948614" y="3332498"/>
          <a:ext cx="17272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9" imgW="1726920" imgH="266400" progId="Equation.3">
                  <p:embed/>
                </p:oleObj>
              </mc:Choice>
              <mc:Fallback>
                <p:oleObj name="Equation" r:id="rId9" imgW="1726920" imgH="266400" progId="Equation.3">
                  <p:embed/>
                  <p:pic>
                    <p:nvPicPr>
                      <p:cNvPr id="12302" name="Object 14">
                        <a:extLst>
                          <a:ext uri="{FF2B5EF4-FFF2-40B4-BE49-F238E27FC236}">
                            <a16:creationId xmlns:a16="http://schemas.microsoft.com/office/drawing/2014/main" xmlns="" id="{44712193-F4BA-402B-9052-3B308F054E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614" y="3332498"/>
                        <a:ext cx="172720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>
            <a:extLst>
              <a:ext uri="{FF2B5EF4-FFF2-40B4-BE49-F238E27FC236}">
                <a16:creationId xmlns:a16="http://schemas.microsoft.com/office/drawing/2014/main" xmlns="" id="{B6116D92-81C0-4E06-84A9-7D7A032280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33820"/>
              </p:ext>
            </p:extLst>
          </p:nvPr>
        </p:nvGraphicFramePr>
        <p:xfrm>
          <a:off x="2743701" y="3948448"/>
          <a:ext cx="10795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11" imgW="1079280" imgH="279360" progId="Equation.3">
                  <p:embed/>
                </p:oleObj>
              </mc:Choice>
              <mc:Fallback>
                <p:oleObj name="Equation" r:id="rId11" imgW="1079280" imgH="279360" progId="Equation.3">
                  <p:embed/>
                  <p:pic>
                    <p:nvPicPr>
                      <p:cNvPr id="12303" name="Object 15">
                        <a:extLst>
                          <a:ext uri="{FF2B5EF4-FFF2-40B4-BE49-F238E27FC236}">
                            <a16:creationId xmlns:a16="http://schemas.microsoft.com/office/drawing/2014/main" xmlns="" id="{B6116D92-81C0-4E06-84A9-7D7A032280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701" y="3948448"/>
                        <a:ext cx="107950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>
            <a:extLst>
              <a:ext uri="{FF2B5EF4-FFF2-40B4-BE49-F238E27FC236}">
                <a16:creationId xmlns:a16="http://schemas.microsoft.com/office/drawing/2014/main" xmlns="" id="{40F8E729-1355-4C06-99B1-520503030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834700"/>
              </p:ext>
            </p:extLst>
          </p:nvPr>
        </p:nvGraphicFramePr>
        <p:xfrm>
          <a:off x="1302251" y="5100973"/>
          <a:ext cx="1790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13" imgW="1790640" imgH="1015920" progId="Equation.3">
                  <p:embed/>
                </p:oleObj>
              </mc:Choice>
              <mc:Fallback>
                <p:oleObj name="Equation" r:id="rId13" imgW="1790640" imgH="1015920" progId="Equation.3">
                  <p:embed/>
                  <p:pic>
                    <p:nvPicPr>
                      <p:cNvPr id="12305" name="Object 17">
                        <a:extLst>
                          <a:ext uri="{FF2B5EF4-FFF2-40B4-BE49-F238E27FC236}">
                            <a16:creationId xmlns:a16="http://schemas.microsoft.com/office/drawing/2014/main" xmlns="" id="{40F8E729-1355-4C06-99B1-5205030301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251" y="5100973"/>
                        <a:ext cx="17907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>
            <a:extLst>
              <a:ext uri="{FF2B5EF4-FFF2-40B4-BE49-F238E27FC236}">
                <a16:creationId xmlns:a16="http://schemas.microsoft.com/office/drawing/2014/main" xmlns="" id="{E01FC74F-59D8-4E23-A443-0ADAD831B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066517"/>
              </p:ext>
            </p:extLst>
          </p:nvPr>
        </p:nvGraphicFramePr>
        <p:xfrm>
          <a:off x="3299326" y="5139073"/>
          <a:ext cx="2070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8" name="Equation" r:id="rId15" imgW="2070000" imgH="939600" progId="Equation.3">
                  <p:embed/>
                </p:oleObj>
              </mc:Choice>
              <mc:Fallback>
                <p:oleObj name="Equation" r:id="rId15" imgW="2070000" imgH="939600" progId="Equation.3">
                  <p:embed/>
                  <p:pic>
                    <p:nvPicPr>
                      <p:cNvPr id="12306" name="Object 18">
                        <a:extLst>
                          <a:ext uri="{FF2B5EF4-FFF2-40B4-BE49-F238E27FC236}">
                            <a16:creationId xmlns:a16="http://schemas.microsoft.com/office/drawing/2014/main" xmlns="" id="{E01FC74F-59D8-4E23-A443-0ADAD831B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326" y="5139073"/>
                        <a:ext cx="2070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Text Box 19">
            <a:extLst>
              <a:ext uri="{FF2B5EF4-FFF2-40B4-BE49-F238E27FC236}">
                <a16:creationId xmlns:a16="http://schemas.microsoft.com/office/drawing/2014/main" xmlns="" id="{0E286D5A-1817-4A98-9458-1902B5D40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351" y="4524710"/>
            <a:ext cx="28901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The MATLAB solution is given as 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xmlns="" id="{C565E0D8-D039-448A-82BF-B286F9184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227" y="347999"/>
            <a:ext cx="460851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The eigenmodes are determined with an arbitrary multiplicative constant. By convention in dynamics, the eigenmodes are given on the form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xmlns="" id="{5AB0293F-712A-48E6-AF00-C34D70750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376" y="2580023"/>
            <a:ext cx="467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sz="1600">
                <a:solidFill>
                  <a:srgbClr val="000066"/>
                </a:solidFill>
              </a:rPr>
              <a:t>The eigenmodes sometimes are normalised such </a:t>
            </a:r>
          </a:p>
        </p:txBody>
      </p:sp>
      <p:graphicFrame>
        <p:nvGraphicFramePr>
          <p:cNvPr id="12310" name="Object 22">
            <a:extLst>
              <a:ext uri="{FF2B5EF4-FFF2-40B4-BE49-F238E27FC236}">
                <a16:creationId xmlns:a16="http://schemas.microsoft.com/office/drawing/2014/main" xmlns="" id="{389EECD0-D449-48DD-9F07-8B9664C8EF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999322"/>
              </p:ext>
            </p:extLst>
          </p:nvPr>
        </p:nvGraphicFramePr>
        <p:xfrm>
          <a:off x="6912476" y="1356060"/>
          <a:ext cx="2463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Equation" r:id="rId17" imgW="2463480" imgH="914400" progId="Equation.3">
                  <p:embed/>
                </p:oleObj>
              </mc:Choice>
              <mc:Fallback>
                <p:oleObj name="Equation" r:id="rId17" imgW="2463480" imgH="914400" progId="Equation.3">
                  <p:embed/>
                  <p:pic>
                    <p:nvPicPr>
                      <p:cNvPr id="12310" name="Object 22">
                        <a:extLst>
                          <a:ext uri="{FF2B5EF4-FFF2-40B4-BE49-F238E27FC236}">
                            <a16:creationId xmlns:a16="http://schemas.microsoft.com/office/drawing/2014/main" xmlns="" id="{389EECD0-D449-48DD-9F07-8B9664C8EF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476" y="1356060"/>
                        <a:ext cx="2463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>
            <a:extLst>
              <a:ext uri="{FF2B5EF4-FFF2-40B4-BE49-F238E27FC236}">
                <a16:creationId xmlns:a16="http://schemas.microsoft.com/office/drawing/2014/main" xmlns="" id="{07745A0D-D89F-4129-93F2-BFF1A79BBE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207526"/>
              </p:ext>
            </p:extLst>
          </p:nvPr>
        </p:nvGraphicFramePr>
        <p:xfrm>
          <a:off x="6906126" y="3156285"/>
          <a:ext cx="3378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19" imgW="3377880" imgH="914400" progId="Equation.3">
                  <p:embed/>
                </p:oleObj>
              </mc:Choice>
              <mc:Fallback>
                <p:oleObj name="Equation" r:id="rId19" imgW="3377880" imgH="914400" progId="Equation.3">
                  <p:embed/>
                  <p:pic>
                    <p:nvPicPr>
                      <p:cNvPr id="12311" name="Object 23">
                        <a:extLst>
                          <a:ext uri="{FF2B5EF4-FFF2-40B4-BE49-F238E27FC236}">
                            <a16:creationId xmlns:a16="http://schemas.microsoft.com/office/drawing/2014/main" xmlns="" id="{07745A0D-D89F-4129-93F2-BFF1A79BB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6126" y="3156285"/>
                        <a:ext cx="3378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Rectangle 24">
            <a:extLst>
              <a:ext uri="{FF2B5EF4-FFF2-40B4-BE49-F238E27FC236}">
                <a16:creationId xmlns:a16="http://schemas.microsoft.com/office/drawing/2014/main" xmlns="" id="{52B7F936-9ABD-4E71-9284-EA95BD2C3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476" y="2148223"/>
            <a:ext cx="1728788" cy="64770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2314" name="Object 26">
            <a:extLst>
              <a:ext uri="{FF2B5EF4-FFF2-40B4-BE49-F238E27FC236}">
                <a16:creationId xmlns:a16="http://schemas.microsoft.com/office/drawing/2014/main" xmlns="" id="{E0F81779-E576-491D-850B-7C6510AB8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68741"/>
              </p:ext>
            </p:extLst>
          </p:nvPr>
        </p:nvGraphicFramePr>
        <p:xfrm>
          <a:off x="6344151" y="5172411"/>
          <a:ext cx="39243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21" imgW="3924000" imgH="266400" progId="Equation.3">
                  <p:embed/>
                </p:oleObj>
              </mc:Choice>
              <mc:Fallback>
                <p:oleObj name="Equation" r:id="rId21" imgW="3924000" imgH="266400" progId="Equation.3">
                  <p:embed/>
                  <p:pic>
                    <p:nvPicPr>
                      <p:cNvPr id="12314" name="Object 26">
                        <a:extLst>
                          <a:ext uri="{FF2B5EF4-FFF2-40B4-BE49-F238E27FC236}">
                            <a16:creationId xmlns:a16="http://schemas.microsoft.com/office/drawing/2014/main" xmlns="" id="{E0F81779-E576-491D-850B-7C6510AB88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4151" y="5172411"/>
                        <a:ext cx="39243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27">
            <a:extLst>
              <a:ext uri="{FF2B5EF4-FFF2-40B4-BE49-F238E27FC236}">
                <a16:creationId xmlns:a16="http://schemas.microsoft.com/office/drawing/2014/main" xmlns="" id="{ADF743DD-9C10-4CC6-8AB8-B40B0B13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665" y="4235785"/>
            <a:ext cx="43402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it-IT" sz="1600">
                <a:solidFill>
                  <a:srgbClr val="000066"/>
                </a:solidFill>
              </a:rPr>
              <a:t>hence, in order to follow the other convention, the following scale command may be used.</a:t>
            </a:r>
          </a:p>
        </p:txBody>
      </p:sp>
      <p:sp>
        <p:nvSpPr>
          <p:cNvPr id="12320" name="Rectangle 32">
            <a:extLst>
              <a:ext uri="{FF2B5EF4-FFF2-40B4-BE49-F238E27FC236}">
                <a16:creationId xmlns:a16="http://schemas.microsoft.com/office/drawing/2014/main" xmlns="" id="{6CE75458-85A9-40F1-B336-E40EBE732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9689" y="4956510"/>
            <a:ext cx="4248150" cy="64770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667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Tema di Office</vt:lpstr>
      <vt:lpstr>VISIO</vt:lpstr>
      <vt:lpstr>Equation</vt:lpstr>
      <vt:lpstr>Earthquake Engineering Lesson 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Rinaudo  Fulvio</dc:creator>
  <cp:lastModifiedBy>Fulvio Rinaudo</cp:lastModifiedBy>
  <cp:revision>18</cp:revision>
  <dcterms:created xsi:type="dcterms:W3CDTF">2021-12-17T08:53:42Z</dcterms:created>
  <dcterms:modified xsi:type="dcterms:W3CDTF">2022-03-31T09:17:46Z</dcterms:modified>
</cp:coreProperties>
</file>