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82815-096D-428E-BF3D-12E0FC1AD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CF1574-465F-437A-960D-53AFBAACE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60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6991EE-B6DB-4807-916B-5423203A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173A91-B7FE-428B-8B91-B1BD625FE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3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8A81C57-E037-4292-8875-00C71F8B1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FE883D-904D-45B7-A1F0-3AAC02C56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7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6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ED4A39-44BB-493A-87E9-6DB313F4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4EFF5F-FD63-4E42-BF98-8B31BC616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94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A1B925-90F6-4122-821A-CE9FC141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079C1-DE8E-4EE3-8FB0-DF0FEA6F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9409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4FBAB2-A9AF-43CF-9EB8-5997B5EA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0CBEDE-BFA4-4E18-9154-1975453AF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017E19-4B71-4C6B-B152-1E73A84A0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9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618EF-B2B9-42DC-8E51-91EE4C40B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0B8F58-4412-4063-8C25-9B836DDF2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FA571E-BA86-41E9-8FCA-72A3124E6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3D3E0A-98BF-432F-A457-64A0FEB8B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8A31CE-5C71-4C5D-B4BC-F179AE6FE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09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B8E4FE-65F4-4C95-B806-A0F45776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4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11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7331CB-9B2C-41E9-811E-8A6EC623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3DF8D9-659D-4FE8-AE05-44E4393F4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0B1CACF-0880-44C3-A126-CEAAE9418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3149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6FD22-AEF5-483F-A55D-0850177A9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77875EB-B25D-4B81-A2E6-1B4D3D3666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666825-C778-4702-B50D-77B25763D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174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565EE7C-1B27-4756-B65E-5552018C7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941C0A-6F88-43FE-BF47-448A3050F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grpSp>
        <p:nvGrpSpPr>
          <p:cNvPr id="8" name="Gruppo 7"/>
          <p:cNvGrpSpPr/>
          <p:nvPr userDrawn="1"/>
        </p:nvGrpSpPr>
        <p:grpSpPr>
          <a:xfrm>
            <a:off x="0" y="6210300"/>
            <a:ext cx="12192000" cy="647700"/>
            <a:chOff x="0" y="6217136"/>
            <a:chExt cx="12192000" cy="647700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59696F11-8B4A-41A0-A813-51CEC2A007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311" y="6346825"/>
              <a:ext cx="725805" cy="374650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B13A78CD-4F2D-44F4-8013-AC69EC4B4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41" t="15483" r="3004" b="14543"/>
            <a:stretch>
              <a:fillRect/>
            </a:stretch>
          </p:blipFill>
          <p:spPr bwMode="auto">
            <a:xfrm>
              <a:off x="1524000" y="6477000"/>
              <a:ext cx="1109345" cy="244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magine 10" descr="Bandiera d'Italia">
              <a:extLst>
                <a:ext uri="{FF2B5EF4-FFF2-40B4-BE49-F238E27FC236}">
                  <a16:creationId xmlns:a16="http://schemas.microsoft.com/office/drawing/2014/main" id="{1F84D92F-3F87-4808-BC74-CE17BE340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1008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Bandiera della Germania">
              <a:extLst>
                <a:ext uri="{FF2B5EF4-FFF2-40B4-BE49-F238E27FC236}">
                  <a16:creationId xmlns:a16="http://schemas.microsoft.com/office/drawing/2014/main" id="{FB94927A-D5D3-4918-89A1-986991AB25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7914" y="6476431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 descr="Bandiera della Croazia">
              <a:extLst>
                <a:ext uri="{FF2B5EF4-FFF2-40B4-BE49-F238E27FC236}">
                  <a16:creationId xmlns:a16="http://schemas.microsoft.com/office/drawing/2014/main" id="{8D3D18EF-DA7D-4E79-8886-0F7DC26D36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820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 descr="Bandiera dell'Uzbekistan">
              <a:extLst>
                <a:ext uri="{FF2B5EF4-FFF2-40B4-BE49-F238E27FC236}">
                  <a16:creationId xmlns:a16="http://schemas.microsoft.com/office/drawing/2014/main" id="{CF8AEF51-71A1-43B6-B031-BB2C9350E9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5569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magine 14" descr="Bandiera del Tagikistan">
              <a:extLst>
                <a:ext uri="{FF2B5EF4-FFF2-40B4-BE49-F238E27FC236}">
                  <a16:creationId xmlns:a16="http://schemas.microsoft.com/office/drawing/2014/main" id="{ECB244DA-D0AD-4E87-998D-54B6EEEB60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4187" y="6476429"/>
              <a:ext cx="490682" cy="244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CasellaDiTesto 21">
              <a:extLst>
                <a:ext uri="{FF2B5EF4-FFF2-40B4-BE49-F238E27FC236}">
                  <a16:creationId xmlns:a16="http://schemas.microsoft.com/office/drawing/2014/main" id="{00BC04EF-627F-46DB-87F6-F5CDABAD9791}"/>
                </a:ext>
              </a:extLst>
            </p:cNvPr>
            <p:cNvSpPr txBox="1"/>
            <p:nvPr userDrawn="1"/>
          </p:nvSpPr>
          <p:spPr>
            <a:xfrm>
              <a:off x="6415525" y="6424084"/>
              <a:ext cx="3901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dirty="0"/>
                <a:t>Environmental Risk Assessment and Mitigation on Cultural Heritage Assets in Central Asia</a:t>
              </a:r>
            </a:p>
          </p:txBody>
        </p:sp>
        <p:pic>
          <p:nvPicPr>
            <p:cNvPr id="17" name="Picture 66">
              <a:extLst>
                <a:ext uri="{FF2B5EF4-FFF2-40B4-BE49-F238E27FC236}">
                  <a16:creationId xmlns:a16="http://schemas.microsoft.com/office/drawing/2014/main" id="{88502879-7414-4B48-8616-966D06C4051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614" b="42873"/>
            <a:stretch/>
          </p:blipFill>
          <p:spPr bwMode="auto">
            <a:xfrm>
              <a:off x="10447721" y="6217136"/>
              <a:ext cx="906079" cy="64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Connettore 1 17"/>
            <p:cNvCxnSpPr/>
            <p:nvPr userDrawn="1"/>
          </p:nvCxnSpPr>
          <p:spPr>
            <a:xfrm>
              <a:off x="0" y="6217136"/>
              <a:ext cx="12192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264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156738-9880-437C-A964-1C00483F7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Earthquake Engineering</a:t>
            </a:r>
            <a:br>
              <a:rPr lang="en-GB" dirty="0"/>
            </a:br>
            <a:r>
              <a:rPr lang="en-GB" dirty="0"/>
              <a:t>Appendix 3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AE2790-820C-4B73-8EB2-85851BCD8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Prof. Rosario </a:t>
            </a:r>
            <a:r>
              <a:rPr lang="en-GB" dirty="0" err="1"/>
              <a:t>Ceravolo</a:t>
            </a:r>
            <a:r>
              <a:rPr lang="en-GB" dirty="0"/>
              <a:t> – Eng. Gaetano </a:t>
            </a:r>
            <a:r>
              <a:rPr lang="en-GB" dirty="0" err="1"/>
              <a:t>Miraglia</a:t>
            </a:r>
            <a:endParaRPr lang="en-GB" dirty="0"/>
          </a:p>
          <a:p>
            <a:r>
              <a:rPr lang="en-GB" dirty="0" err="1"/>
              <a:t>Politecnico</a:t>
            </a:r>
            <a:r>
              <a:rPr lang="en-GB" dirty="0"/>
              <a:t> di Torino</a:t>
            </a:r>
          </a:p>
        </p:txBody>
      </p:sp>
    </p:spTree>
    <p:extLst>
      <p:ext uri="{BB962C8B-B14F-4D97-AF65-F5344CB8AC3E}">
        <p14:creationId xmlns:p14="http://schemas.microsoft.com/office/powerpoint/2010/main" val="4161507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1451" y="503682"/>
            <a:ext cx="898652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And,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same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time, the design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shall:</a:t>
            </a:r>
            <a:endParaRPr sz="1600">
              <a:latin typeface="Arial"/>
              <a:cs typeface="Arial"/>
            </a:endParaRPr>
          </a:p>
          <a:p>
            <a:pPr marL="12700" marR="5080">
              <a:buChar char="•"/>
              <a:tabLst>
                <a:tab pos="926465" algn="l"/>
                <a:tab pos="927100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foster</a:t>
            </a:r>
            <a:r>
              <a:rPr sz="1600" spc="4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48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mainly</a:t>
            </a:r>
            <a:r>
              <a:rPr sz="1600" spc="4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flexural</a:t>
            </a:r>
            <a:r>
              <a:rPr sz="1600" spc="4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behaviour,</a:t>
            </a:r>
            <a:r>
              <a:rPr sz="1600" spc="4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avoiding</a:t>
            </a:r>
            <a:r>
              <a:rPr sz="1600" spc="4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brittle</a:t>
            </a:r>
            <a:r>
              <a:rPr sz="1600" spc="4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4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scarcely</a:t>
            </a:r>
            <a:r>
              <a:rPr sz="1600" spc="4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dissipative</a:t>
            </a:r>
            <a:r>
              <a:rPr sz="1600" spc="4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collapse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modes,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such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those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associated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shear;</a:t>
            </a:r>
            <a:endParaRPr sz="1600">
              <a:latin typeface="Arial"/>
              <a:cs typeface="Arial"/>
            </a:endParaRPr>
          </a:p>
          <a:p>
            <a:pPr marL="12700" marR="6350">
              <a:buChar char="•"/>
              <a:tabLst>
                <a:tab pos="926465" algn="l"/>
                <a:tab pos="927100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make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form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beams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rather</a:t>
            </a:r>
            <a:r>
              <a:rPr sz="1600" spc="1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than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colums,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giving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extra</a:t>
            </a:r>
            <a:r>
              <a:rPr sz="1600" spc="1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resistance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latters;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1452" y="1722882"/>
            <a:ext cx="971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5852" y="1722882"/>
            <a:ext cx="80721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guarantee</a:t>
            </a:r>
            <a:r>
              <a:rPr sz="1600" b="1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integrity of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beam-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column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nodes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,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also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under strong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ground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motions;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provide</a:t>
            </a:r>
            <a:r>
              <a:rPr sz="1600" spc="1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sufficient</a:t>
            </a:r>
            <a:r>
              <a:rPr sz="1600" spc="20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20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20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structural</a:t>
            </a:r>
            <a:r>
              <a:rPr sz="1600" spc="2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regions</a:t>
            </a:r>
            <a:r>
              <a:rPr sz="1600" spc="2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2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elements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where</a:t>
            </a:r>
            <a:r>
              <a:rPr sz="1600" spc="2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important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anelastic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1451" y="2210562"/>
            <a:ext cx="8986520" cy="2752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strain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demands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expected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local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500">
              <a:latin typeface="Arial"/>
              <a:cs typeface="Arial"/>
            </a:endParaRPr>
          </a:p>
          <a:p>
            <a:pPr marL="387350" marR="5080" indent="-375285" algn="just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While</a:t>
            </a:r>
            <a:r>
              <a:rPr sz="1600" spc="11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first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two</a:t>
            </a:r>
            <a:r>
              <a:rPr sz="1600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requirements</a:t>
            </a:r>
            <a:r>
              <a:rPr sz="1600" spc="1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1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mainly</a:t>
            </a:r>
            <a:r>
              <a:rPr sz="1600" spc="1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satisfied</a:t>
            </a:r>
            <a:r>
              <a:rPr sz="1600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1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capacity</a:t>
            </a:r>
            <a:r>
              <a:rPr sz="1600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design,</a:t>
            </a:r>
            <a:r>
              <a:rPr sz="1600" spc="1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last</a:t>
            </a:r>
            <a:r>
              <a:rPr sz="1600" spc="1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two</a:t>
            </a:r>
            <a:r>
              <a:rPr sz="1600" spc="1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ones</a:t>
            </a:r>
            <a:r>
              <a:rPr sz="1600" spc="1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usually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refer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detailing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reinforcement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minima,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addition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specific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structural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verifications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(e.g.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at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beam-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nodes).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local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criterion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requires: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87350" indent="-375285">
              <a:spcBef>
                <a:spcPts val="5"/>
              </a:spcBef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improving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behaviour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materials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;</a:t>
            </a:r>
            <a:endParaRPr sz="1600">
              <a:latin typeface="Arial"/>
              <a:cs typeface="Arial"/>
            </a:endParaRPr>
          </a:p>
          <a:p>
            <a:pPr marL="387350" indent="-375285">
              <a:buFont typeface="Arial"/>
              <a:buChar char="-"/>
              <a:tabLst>
                <a:tab pos="387350" algn="l"/>
                <a:tab pos="387985" algn="l"/>
              </a:tabLst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ductile</a:t>
            </a:r>
            <a:r>
              <a:rPr sz="1600" b="1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section</a:t>
            </a:r>
            <a:r>
              <a:rPr sz="1600" b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r.c.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columns.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0276" y="1107798"/>
            <a:ext cx="4075920" cy="205717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90715" y="3233548"/>
            <a:ext cx="3597565" cy="218480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04682" y="5683046"/>
            <a:ext cx="565023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Cyclic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compression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test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influence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confinment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0329" y="432055"/>
            <a:ext cx="174371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Materials: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716722" y="671885"/>
            <a:ext cx="8758555" cy="2013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0" algn="ctr">
              <a:spcBef>
                <a:spcPts val="100"/>
              </a:spcBef>
            </a:pPr>
            <a:r>
              <a:rPr lang="it-IT" sz="1600" dirty="0" err="1">
                <a:solidFill>
                  <a:srgbClr val="000066"/>
                </a:solidFill>
                <a:latin typeface="Arial"/>
                <a:cs typeface="Arial"/>
              </a:rPr>
              <a:t>Materials</a:t>
            </a:r>
            <a:r>
              <a:rPr lang="it-IT" sz="16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lang="it-IT"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it-IT" sz="1600" dirty="0" err="1">
                <a:solidFill>
                  <a:srgbClr val="000066"/>
                </a:solidFill>
                <a:latin typeface="Arial"/>
                <a:cs typeface="Arial"/>
              </a:rPr>
              <a:t>reinforcement</a:t>
            </a:r>
            <a:r>
              <a:rPr lang="it-IT"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it-IT" sz="1600" spc="-10" dirty="0" err="1">
                <a:solidFill>
                  <a:srgbClr val="000066"/>
                </a:solidFill>
                <a:latin typeface="Arial"/>
                <a:cs typeface="Arial"/>
              </a:rPr>
              <a:t>steel</a:t>
            </a:r>
            <a:r>
              <a:rPr lang="it-IT" sz="1600" spc="-10" dirty="0">
                <a:solidFill>
                  <a:srgbClr val="000066"/>
                </a:solidFill>
                <a:latin typeface="Arial"/>
                <a:cs typeface="Arial"/>
              </a:rPr>
              <a:t>.</a:t>
            </a:r>
            <a:endParaRPr lang="it-IT" sz="1600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1750" dirty="0">
              <a:latin typeface="Arial"/>
              <a:cs typeface="Arial"/>
            </a:endParaRPr>
          </a:p>
          <a:p>
            <a:pPr marL="387350" marR="5715" indent="-375285">
              <a:tabLst>
                <a:tab pos="1440815" algn="l"/>
                <a:tab pos="2679065" algn="l"/>
                <a:tab pos="5441950" algn="l"/>
                <a:tab pos="7898765" algn="l"/>
              </a:tabLst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Steel</a:t>
            </a:r>
            <a:r>
              <a:rPr sz="1600" b="1" spc="50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exhibits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a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hysteretic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behaviour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without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important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degradation</a:t>
            </a:r>
            <a:r>
              <a:rPr sz="1600" spc="4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phenomena.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However,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dangerous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degradation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phenomena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observed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compression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due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rebar</a:t>
            </a:r>
            <a:r>
              <a:rPr sz="1600" b="1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buckling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.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endParaRPr sz="1600" dirty="0">
              <a:latin typeface="Arial"/>
              <a:cs typeface="Arial"/>
            </a:endParaRPr>
          </a:p>
          <a:p>
            <a:pPr marL="38735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r.c.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elements,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buckling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longitudinal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bars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partially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contrasted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cover.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080" indent="-375285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order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limit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this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effect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it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necessary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provide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articulated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stirrups,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order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reduce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buckling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length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bars.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51730" y="2916959"/>
            <a:ext cx="4872840" cy="267748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30789" y="5817215"/>
            <a:ext cx="578421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Buckling</a:t>
            </a:r>
            <a:r>
              <a:rPr sz="1600" spc="-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longitudinal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bars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containment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stirrups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711452" y="369982"/>
            <a:ext cx="8757920" cy="3236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8580" algn="ctr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Materials: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bond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450" dirty="0">
              <a:latin typeface="Arial"/>
              <a:cs typeface="Arial"/>
            </a:endParaRPr>
          </a:p>
          <a:p>
            <a:pPr marL="387350" marR="5080" indent="-375285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0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experimental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behaviour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under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cyclic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loading</a:t>
            </a:r>
            <a:r>
              <a:rPr sz="1600" spc="2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steel-concrete</a:t>
            </a:r>
            <a:r>
              <a:rPr sz="1600" b="1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shows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scarcely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dissipative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marked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 degradation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080" indent="-375285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Thus,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bond</a:t>
            </a:r>
            <a:r>
              <a:rPr sz="1600" b="1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loss</a:t>
            </a:r>
            <a:r>
              <a:rPr sz="1600" b="1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must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excluded,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taking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care,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both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execution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stages,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all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details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influencing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steel-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interaction.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650" dirty="0">
              <a:latin typeface="Arial"/>
              <a:cs typeface="Arial"/>
            </a:endParaRPr>
          </a:p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following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aspects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become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relevant:</a:t>
            </a:r>
            <a:endParaRPr sz="1600" dirty="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anchoring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bars.</a:t>
            </a:r>
            <a:endParaRPr sz="1600" dirty="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bar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splice.</a:t>
            </a:r>
            <a:endParaRPr sz="1600" dirty="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structural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detailing.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1452" y="4079241"/>
            <a:ext cx="39020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>
              <a:spcBef>
                <a:spcPts val="100"/>
              </a:spcBef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Steel-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bond</a:t>
            </a:r>
            <a:r>
              <a:rPr sz="1600" spc="1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favourably</a:t>
            </a:r>
            <a:r>
              <a:rPr sz="1600" spc="1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affected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by: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41923" y="4079241"/>
            <a:ext cx="472821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presence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confinment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stress,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produced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11452" y="4810761"/>
            <a:ext cx="87572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indent="-375285">
              <a:spcBef>
                <a:spcPts val="100"/>
              </a:spcBef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adequate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tranverse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confinment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reinforcing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(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stirrups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compression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stress</a:t>
            </a:r>
            <a:r>
              <a:rPr sz="1600" spc="2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acting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orthogonally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bond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bars</a:t>
            </a:r>
            <a:r>
              <a:rPr sz="1600" spc="2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(e.g.</a:t>
            </a:r>
            <a:r>
              <a:rPr sz="1600" spc="2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passing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through</a:t>
            </a:r>
            <a:r>
              <a:rPr sz="1600" spc="22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2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joint</a:t>
            </a:r>
            <a:r>
              <a:rPr sz="1600" spc="22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endParaRPr sz="1600">
              <a:latin typeface="Arial"/>
              <a:cs typeface="Arial"/>
            </a:endParaRPr>
          </a:p>
          <a:p>
            <a:pPr marL="387350"/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beam-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column</a:t>
            </a:r>
            <a:r>
              <a:rPr sz="1600" b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nodes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706233" y="274218"/>
            <a:ext cx="266001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Ductile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r.c.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sections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9577" y="1295909"/>
            <a:ext cx="675005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Influence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compression reinforcement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moment-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curvature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diagrams.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3898" y="2133603"/>
            <a:ext cx="5759258" cy="363537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634135" y="712895"/>
            <a:ext cx="265938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Ductile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r.c.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sections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0506" y="1295909"/>
            <a:ext cx="77235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Influence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transverse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reinforcement</a:t>
            </a:r>
            <a:r>
              <a:rPr sz="1600" b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(percentage)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moment-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curvature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diagrams.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75091" y="2159425"/>
            <a:ext cx="5492243" cy="33389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096670" y="612646"/>
            <a:ext cx="192278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Geometric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limitations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3253" y="1295909"/>
            <a:ext cx="79800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Reduction</a:t>
            </a:r>
            <a:r>
              <a:rPr sz="1600" spc="2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2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due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2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premature</a:t>
            </a:r>
            <a:r>
              <a:rPr sz="1600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instability</a:t>
            </a:r>
            <a:r>
              <a:rPr sz="1600" b="1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(global,</a:t>
            </a:r>
            <a:r>
              <a:rPr sz="1600" spc="2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Eulerian,</a:t>
            </a:r>
            <a:r>
              <a:rPr sz="1600" spc="2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lateral,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torsional etc.).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7324" y="2614078"/>
            <a:ext cx="6818822" cy="251334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881194" y="581439"/>
            <a:ext cx="239649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Provisions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local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43253" y="1295909"/>
            <a:ext cx="7979409" cy="4706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Geometric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limitations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risk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instability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case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eccessively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slender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elements;</a:t>
            </a:r>
            <a:endParaRPr sz="1600">
              <a:latin typeface="Arial"/>
              <a:cs typeface="Arial"/>
            </a:endParaRPr>
          </a:p>
          <a:p>
            <a:pPr marL="387350" marR="6985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conversely,</a:t>
            </a:r>
            <a:r>
              <a:rPr sz="1600" spc="2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case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eccessively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short</a:t>
            </a:r>
            <a:r>
              <a:rPr sz="1600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elements</a:t>
            </a:r>
            <a:r>
              <a:rPr sz="1600" spc="2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influence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shear</a:t>
            </a:r>
            <a:r>
              <a:rPr sz="1600" spc="2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can</a:t>
            </a:r>
            <a:r>
              <a:rPr sz="1600" spc="2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be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predominant.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  <a:buClr>
                <a:srgbClr val="000066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12700" algn="just">
              <a:spcBef>
                <a:spcPts val="5"/>
              </a:spcBef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Limitations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longitudinal</a:t>
            </a:r>
            <a:r>
              <a:rPr sz="1600" b="1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reinforcement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387350" marR="5080" indent="-375285" algn="just">
              <a:buChar char="•"/>
              <a:tabLst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limit the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tension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reinforcement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ratio in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flexural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reinforced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 members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avoid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compression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failure</a:t>
            </a:r>
            <a:r>
              <a:rPr sz="1600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spc="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before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tension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failure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steel,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so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improve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section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ductility.</a:t>
            </a:r>
            <a:endParaRPr sz="1600">
              <a:latin typeface="Arial"/>
              <a:cs typeface="Arial"/>
            </a:endParaRPr>
          </a:p>
          <a:p>
            <a:pPr marL="387350" marR="6350" indent="-375285" algn="just">
              <a:buChar char="•"/>
              <a:tabLst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limit</a:t>
            </a:r>
            <a:r>
              <a:rPr sz="1600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total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area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steel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bars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columns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under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given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percentage,</a:t>
            </a:r>
            <a:r>
              <a:rPr sz="1600" spc="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order</a:t>
            </a:r>
            <a:r>
              <a:rPr sz="1600" spc="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to: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i)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ensure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adequate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rotation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capacity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 critical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regions/dissipative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zones;</a:t>
            </a:r>
            <a:endParaRPr sz="1600">
              <a:latin typeface="Arial"/>
              <a:cs typeface="Arial"/>
            </a:endParaRPr>
          </a:p>
          <a:p>
            <a:pPr marL="387350" algn="just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ii)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avoid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difficulties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connected</a:t>
            </a:r>
            <a:r>
              <a:rPr sz="1600" spc="1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execution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details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presence</a:t>
            </a:r>
            <a:r>
              <a:rPr sz="1600" spc="1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eccessive</a:t>
            </a:r>
            <a:endParaRPr sz="1600">
              <a:latin typeface="Arial"/>
              <a:cs typeface="Arial"/>
            </a:endParaRPr>
          </a:p>
          <a:p>
            <a:pPr marL="387350" algn="just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longitudinal</a:t>
            </a:r>
            <a:r>
              <a:rPr sz="1600" spc="-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reinforcement.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spcBef>
                <a:spcPts val="5"/>
              </a:spcBef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Limitations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b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transverse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reinforcement: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confinment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obtain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effective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bond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between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steel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concrete;</a:t>
            </a:r>
            <a:endParaRPr sz="1600">
              <a:latin typeface="Arial"/>
              <a:cs typeface="Arial"/>
            </a:endParaRPr>
          </a:p>
          <a:p>
            <a:pPr marL="387350" marR="6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supporting</a:t>
            </a:r>
            <a:r>
              <a:rPr sz="1600" spc="3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effect</a:t>
            </a:r>
            <a:r>
              <a:rPr sz="1600" spc="3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provided</a:t>
            </a:r>
            <a:r>
              <a:rPr sz="1600" spc="3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3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stirrups,</a:t>
            </a:r>
            <a:r>
              <a:rPr sz="1600" spc="3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which</a:t>
            </a:r>
            <a:r>
              <a:rPr sz="1600" spc="3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avoids</a:t>
            </a:r>
            <a:r>
              <a:rPr sz="1600" spc="3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buckling</a:t>
            </a:r>
            <a:r>
              <a:rPr sz="1600" spc="3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3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compressed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longitudinal</a:t>
            </a:r>
            <a:r>
              <a:rPr sz="1600" spc="-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bars;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increase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resistance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 shear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structural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elements.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44843" y="1014465"/>
            <a:ext cx="11931641" cy="21877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  <a:tabLst>
                <a:tab pos="728980" algn="l"/>
                <a:tab pos="1618615" algn="l"/>
                <a:tab pos="2034539" algn="l"/>
                <a:tab pos="3354070" algn="l"/>
                <a:tab pos="4378960" algn="l"/>
                <a:tab pos="4682490" algn="l"/>
                <a:tab pos="5989955" algn="l"/>
                <a:tab pos="6733540" algn="l"/>
                <a:tab pos="7207250" algn="l"/>
              </a:tabLst>
            </a:pPr>
            <a:r>
              <a:rPr sz="1800" spc="-2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studying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elasto-plastic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1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omogeneous</a:t>
            </a:r>
            <a:r>
              <a:rPr lang="it-IT"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beams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800" spc="-1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monodimensional</a:t>
            </a:r>
            <a:r>
              <a:rPr lang="it-IT"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stuctures</a:t>
            </a:r>
            <a:r>
              <a:rPr sz="1800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sz="1800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1800" spc="-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r>
              <a:rPr sz="1800" spc="-4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made:</a:t>
            </a:r>
          </a:p>
          <a:p>
            <a:pPr marL="350520" indent="-285750">
              <a:lnSpc>
                <a:spcPct val="100000"/>
              </a:lnSpc>
              <a:tabLst>
                <a:tab pos="440055" algn="l"/>
                <a:tab pos="440690" algn="l"/>
              </a:tabLst>
            </a:pP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sz="1800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sections</a:t>
            </a:r>
            <a:r>
              <a:rPr sz="1800" spc="-2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800" spc="-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bending.</a:t>
            </a:r>
          </a:p>
          <a:p>
            <a:pPr marL="350520" indent="-285750">
              <a:lnSpc>
                <a:spcPct val="100000"/>
              </a:lnSpc>
              <a:tabLst>
                <a:tab pos="440055" algn="l"/>
                <a:tab pos="440690" algn="l"/>
              </a:tabLst>
            </a:pP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sz="1800" spc="-2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displacemebts.</a:t>
            </a:r>
          </a:p>
          <a:p>
            <a:pPr marL="350520" indent="-285750">
              <a:lnSpc>
                <a:spcPct val="100000"/>
              </a:lnSpc>
              <a:tabLst>
                <a:tab pos="440055" algn="l"/>
                <a:tab pos="440690" algn="l"/>
              </a:tabLst>
            </a:pP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Elastic-</a:t>
            </a:r>
            <a:r>
              <a:rPr sz="1800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(Prandtl’s</a:t>
            </a:r>
            <a:r>
              <a:rPr sz="1800" spc="-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law).</a:t>
            </a:r>
          </a:p>
          <a:p>
            <a:pPr marL="350520" indent="-285750">
              <a:lnSpc>
                <a:spcPct val="100000"/>
              </a:lnSpc>
              <a:tabLst>
                <a:tab pos="440055" algn="l"/>
                <a:tab pos="440690" algn="l"/>
              </a:tabLst>
            </a:pP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Instability</a:t>
            </a:r>
            <a:r>
              <a:rPr sz="1800" spc="-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phenomena</a:t>
            </a:r>
            <a:r>
              <a:rPr sz="1800" spc="-2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excluded.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19877" y="3343573"/>
            <a:ext cx="4099493" cy="231477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67002" y="3344722"/>
            <a:ext cx="3559175" cy="6108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88900">
              <a:spcBef>
                <a:spcPts val="480"/>
              </a:spcBef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Definitions:</a:t>
            </a:r>
            <a:endParaRPr sz="1600">
              <a:latin typeface="Arial"/>
              <a:cs typeface="Arial"/>
            </a:endParaRPr>
          </a:p>
          <a:p>
            <a:pPr marL="88900">
              <a:spcBef>
                <a:spcPts val="385"/>
              </a:spcBef>
              <a:tabLst>
                <a:tab pos="520700" algn="l"/>
                <a:tab pos="990600" algn="l"/>
                <a:tab pos="1736725" algn="l"/>
                <a:tab pos="2640965" algn="l"/>
                <a:tab pos="3351529" algn="l"/>
              </a:tabLst>
            </a:pPr>
            <a:r>
              <a:rPr sz="1600" spc="-50" dirty="0">
                <a:solidFill>
                  <a:srgbClr val="000066"/>
                </a:solidFill>
                <a:latin typeface="Arial"/>
                <a:cs typeface="Arial"/>
              </a:rPr>
              <a:t>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i="1" spc="-25" dirty="0">
                <a:solidFill>
                  <a:srgbClr val="000066"/>
                </a:solidFill>
                <a:latin typeface="Arial"/>
                <a:cs typeface="Arial"/>
              </a:rPr>
              <a:t>M</a:t>
            </a:r>
            <a:r>
              <a:rPr sz="1575" i="1" spc="-37" baseline="-21164" dirty="0">
                <a:solidFill>
                  <a:srgbClr val="000066"/>
                </a:solidFill>
                <a:latin typeface="Arial"/>
                <a:cs typeface="Arial"/>
              </a:rPr>
              <a:t>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elastic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moment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value,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8106" y="3941827"/>
            <a:ext cx="304863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036955" algn="l"/>
                <a:tab pos="2312035" algn="l"/>
              </a:tabLst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maximum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deformation,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reaches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5232" y="3621779"/>
            <a:ext cx="948690" cy="589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390">
              <a:lnSpc>
                <a:spcPts val="2520"/>
              </a:lnSpc>
              <a:spcBef>
                <a:spcPts val="105"/>
              </a:spcBef>
              <a:tabLst>
                <a:tab pos="760095" algn="l"/>
              </a:tabLst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which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2100" i="1" spc="-180" dirty="0">
                <a:solidFill>
                  <a:srgbClr val="000066"/>
                </a:solidFill>
                <a:latin typeface="Symbol"/>
                <a:cs typeface="Symbol"/>
              </a:rPr>
              <a:t></a:t>
            </a:r>
            <a:r>
              <a:rPr sz="2000" spc="-180" dirty="0">
                <a:solidFill>
                  <a:srgbClr val="000066"/>
                </a:solidFill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  <a:tabLst>
                <a:tab pos="360045" algn="l"/>
              </a:tabLst>
            </a:pP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its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elastic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7802" y="4183379"/>
            <a:ext cx="4062729" cy="1553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2750">
              <a:lnSpc>
                <a:spcPts val="2355"/>
              </a:lnSpc>
              <a:spcBef>
                <a:spcPts val="9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limit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i="1" spc="-25" dirty="0">
                <a:solidFill>
                  <a:srgbClr val="000066"/>
                </a:solidFill>
                <a:latin typeface="Times New Roman"/>
                <a:cs typeface="Times New Roman"/>
              </a:rPr>
              <a:t>ε</a:t>
            </a:r>
            <a:r>
              <a:rPr sz="1950" i="1" spc="-37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sz="2000" spc="-25" dirty="0">
                <a:solidFill>
                  <a:srgbClr val="000066"/>
                </a:solidFill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476250" indent="-438150">
              <a:lnSpc>
                <a:spcPts val="2415"/>
              </a:lnSpc>
              <a:buSzPct val="125000"/>
              <a:buFont typeface="Times New Roman"/>
              <a:buChar char="-"/>
              <a:tabLst>
                <a:tab pos="475615" algn="l"/>
                <a:tab pos="476250" algn="l"/>
              </a:tabLst>
            </a:pPr>
            <a:r>
              <a:rPr sz="1600" i="1" dirty="0">
                <a:solidFill>
                  <a:srgbClr val="000066"/>
                </a:solidFill>
                <a:latin typeface="Arial"/>
                <a:cs typeface="Arial"/>
              </a:rPr>
              <a:t>M</a:t>
            </a:r>
            <a:r>
              <a:rPr sz="1575" i="1" baseline="-21164" dirty="0">
                <a:solidFill>
                  <a:srgbClr val="000066"/>
                </a:solidFill>
                <a:latin typeface="Arial"/>
                <a:cs typeface="Arial"/>
              </a:rPr>
              <a:t>u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ultimate moment,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such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100" i="1" spc="-415" dirty="0">
                <a:solidFill>
                  <a:srgbClr val="000066"/>
                </a:solidFill>
                <a:latin typeface="Symbol"/>
                <a:cs typeface="Symbol"/>
              </a:rPr>
              <a:t></a:t>
            </a:r>
            <a:r>
              <a:rPr sz="2100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66"/>
                </a:solidFill>
                <a:latin typeface="Times New Roman"/>
                <a:cs typeface="Times New Roman"/>
              </a:rPr>
              <a:t>=</a:t>
            </a:r>
            <a:r>
              <a:rPr sz="2000" i="1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100" i="1" spc="-25" dirty="0">
                <a:solidFill>
                  <a:srgbClr val="000066"/>
                </a:solidFill>
                <a:latin typeface="Symbol"/>
                <a:cs typeface="Symbol"/>
              </a:rPr>
              <a:t></a:t>
            </a:r>
            <a:r>
              <a:rPr sz="1950" i="1" spc="-37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u</a:t>
            </a:r>
            <a:r>
              <a:rPr sz="2000" spc="-25" dirty="0">
                <a:solidFill>
                  <a:srgbClr val="000066"/>
                </a:solidFill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476250" indent="-438150">
              <a:lnSpc>
                <a:spcPts val="2400"/>
              </a:lnSpc>
              <a:buSzPct val="125000"/>
              <a:buFont typeface="Times New Roman"/>
              <a:buChar char="-"/>
              <a:tabLst>
                <a:tab pos="475615" algn="l"/>
                <a:tab pos="476250" algn="l"/>
              </a:tabLst>
            </a:pPr>
            <a:r>
              <a:rPr sz="1600" i="1" dirty="0">
                <a:solidFill>
                  <a:srgbClr val="000066"/>
                </a:solidFill>
                <a:latin typeface="Arial"/>
                <a:cs typeface="Arial"/>
              </a:rPr>
              <a:t>M</a:t>
            </a:r>
            <a:r>
              <a:rPr sz="1575" i="1" baseline="-21164" dirty="0">
                <a:solidFill>
                  <a:srgbClr val="000066"/>
                </a:solidFill>
                <a:latin typeface="Arial"/>
                <a:cs typeface="Arial"/>
              </a:rPr>
              <a:t>p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moment,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such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100" i="1" spc="-415" dirty="0">
                <a:solidFill>
                  <a:srgbClr val="000066"/>
                </a:solidFill>
                <a:latin typeface="Symbol"/>
                <a:cs typeface="Symbol"/>
              </a:rPr>
              <a:t></a:t>
            </a:r>
            <a:r>
              <a:rPr sz="21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66"/>
                </a:solidFill>
                <a:latin typeface="Times New Roman"/>
                <a:cs typeface="Times New Roman"/>
              </a:rPr>
              <a:t>=</a:t>
            </a:r>
            <a:r>
              <a:rPr sz="2000" i="1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100" i="1" spc="-25" dirty="0">
                <a:solidFill>
                  <a:srgbClr val="000066"/>
                </a:solidFill>
                <a:latin typeface="Symbol"/>
                <a:cs typeface="Symbol"/>
              </a:rPr>
              <a:t></a:t>
            </a:r>
            <a:r>
              <a:rPr sz="2000" spc="-25" dirty="0">
                <a:solidFill>
                  <a:srgbClr val="000066"/>
                </a:solidFill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476250" indent="-438150">
              <a:lnSpc>
                <a:spcPts val="2400"/>
              </a:lnSpc>
              <a:buSzPct val="95238"/>
              <a:buFont typeface="Times New Roman"/>
              <a:buChar char="-"/>
              <a:tabLst>
                <a:tab pos="475615" algn="l"/>
                <a:tab pos="476250" algn="l"/>
              </a:tabLst>
            </a:pPr>
            <a:r>
              <a:rPr sz="2100" i="1" dirty="0">
                <a:solidFill>
                  <a:srgbClr val="000066"/>
                </a:solidFill>
                <a:latin typeface="Symbol"/>
                <a:cs typeface="Symbol"/>
              </a:rPr>
              <a:t></a:t>
            </a:r>
            <a:r>
              <a:rPr sz="1950" i="1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0</a:t>
            </a:r>
            <a:r>
              <a:rPr sz="1950" i="1" spc="217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66"/>
                </a:solidFill>
                <a:latin typeface="Times New Roman"/>
                <a:cs typeface="Times New Roman"/>
              </a:rPr>
              <a:t>=</a:t>
            </a:r>
            <a:r>
              <a:rPr sz="2000" i="1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100" i="1" spc="-150" dirty="0">
                <a:solidFill>
                  <a:srgbClr val="000066"/>
                </a:solidFill>
                <a:latin typeface="Symbol"/>
                <a:cs typeface="Symbol"/>
              </a:rPr>
              <a:t></a:t>
            </a:r>
            <a:r>
              <a:rPr sz="1950" i="1" spc="-225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u</a:t>
            </a:r>
            <a:r>
              <a:rPr sz="2000" i="1" spc="-150" dirty="0">
                <a:solidFill>
                  <a:srgbClr val="000066"/>
                </a:solidFill>
                <a:latin typeface="Times New Roman"/>
                <a:cs typeface="Times New Roman"/>
              </a:rPr>
              <a:t>/</a:t>
            </a:r>
            <a:r>
              <a:rPr sz="2100" i="1" spc="-150" dirty="0">
                <a:solidFill>
                  <a:srgbClr val="000066"/>
                </a:solidFill>
                <a:latin typeface="Symbol"/>
                <a:cs typeface="Symbol"/>
              </a:rPr>
              <a:t></a:t>
            </a:r>
            <a:r>
              <a:rPr sz="1950" i="1" spc="-225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sz="1950" i="1" spc="202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66"/>
                </a:solidFill>
                <a:latin typeface="Times New Roman"/>
                <a:cs typeface="Times New Roman"/>
              </a:rPr>
              <a:t>:</a:t>
            </a:r>
            <a:r>
              <a:rPr sz="1600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66"/>
                </a:solidFill>
                <a:latin typeface="Times New Roman"/>
                <a:cs typeface="Times New Roman"/>
              </a:rPr>
              <a:t>ductility of</a:t>
            </a:r>
            <a:r>
              <a:rPr sz="1600" b="1" spc="-2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1600" b="1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material</a:t>
            </a:r>
            <a:r>
              <a:rPr sz="1600" spc="-10" dirty="0">
                <a:solidFill>
                  <a:srgbClr val="000066"/>
                </a:solidFill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476250" indent="-438150">
              <a:lnSpc>
                <a:spcPts val="2460"/>
              </a:lnSpc>
              <a:buSzPct val="95238"/>
              <a:buFont typeface="Times New Roman"/>
              <a:buChar char="-"/>
              <a:tabLst>
                <a:tab pos="475615" algn="l"/>
                <a:tab pos="476250" algn="l"/>
              </a:tabLst>
            </a:pPr>
            <a:r>
              <a:rPr sz="2100" i="1" spc="2265" dirty="0">
                <a:solidFill>
                  <a:srgbClr val="000066"/>
                </a:solidFill>
                <a:latin typeface="Symbol"/>
                <a:cs typeface="Symbol"/>
              </a:rPr>
              <a:t>�</a:t>
            </a:r>
            <a:r>
              <a:rPr sz="2100" spc="-3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66"/>
                </a:solidFill>
                <a:latin typeface="Times New Roman"/>
                <a:cs typeface="Times New Roman"/>
              </a:rPr>
              <a:t>=</a:t>
            </a:r>
            <a:r>
              <a:rPr sz="2000" i="1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1950" i="1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p</a:t>
            </a:r>
            <a:r>
              <a:rPr sz="2000" i="1" dirty="0">
                <a:solidFill>
                  <a:srgbClr val="000066"/>
                </a:solidFill>
                <a:latin typeface="Times New Roman"/>
                <a:cs typeface="Times New Roman"/>
              </a:rPr>
              <a:t>/M</a:t>
            </a:r>
            <a:r>
              <a:rPr sz="1950" i="1" baseline="-21367" dirty="0">
                <a:solidFill>
                  <a:srgbClr val="000066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000066"/>
                </a:solidFill>
                <a:latin typeface="Times New Roman"/>
                <a:cs typeface="Times New Roman"/>
              </a:rPr>
              <a:t>:</a:t>
            </a:r>
            <a:r>
              <a:rPr sz="20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66"/>
                </a:solidFill>
                <a:latin typeface="Times New Roman"/>
                <a:cs typeface="Times New Roman"/>
              </a:rPr>
              <a:t>shape</a:t>
            </a:r>
            <a:r>
              <a:rPr sz="1600" b="1" spc="-2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66"/>
                </a:solidFill>
                <a:latin typeface="Times New Roman"/>
                <a:cs typeface="Times New Roman"/>
              </a:rPr>
              <a:t>factor</a:t>
            </a:r>
            <a:r>
              <a:rPr sz="1600" b="1" spc="-3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66"/>
                </a:solidFill>
                <a:latin typeface="Times New Roman"/>
                <a:cs typeface="Times New Roman"/>
              </a:rPr>
              <a:t>of</a:t>
            </a:r>
            <a:r>
              <a:rPr sz="1600" b="1" spc="-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66"/>
                </a:solidFill>
                <a:latin typeface="Times New Roman"/>
                <a:cs typeface="Times New Roman"/>
              </a:rPr>
              <a:t>the</a:t>
            </a:r>
            <a:r>
              <a:rPr sz="1600" b="1" spc="-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600" b="1" spc="-370" dirty="0">
                <a:solidFill>
                  <a:srgbClr val="000066"/>
                </a:solidFill>
                <a:latin typeface="Times New Roman"/>
                <a:cs typeface="Times New Roman"/>
              </a:rPr>
              <a:t>section</a:t>
            </a:r>
            <a:r>
              <a:rPr sz="1600" spc="-370" dirty="0">
                <a:solidFill>
                  <a:srgbClr val="000066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83427" y="3754754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44843" y="384117"/>
            <a:ext cx="5204379" cy="44307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2800" b="1" dirty="0" err="1">
                <a:solidFill>
                  <a:srgbClr val="002060"/>
                </a:solidFill>
              </a:rPr>
              <a:t>Structural</a:t>
            </a:r>
            <a:r>
              <a:rPr lang="it-IT" sz="2800" b="1" spc="-110" dirty="0">
                <a:solidFill>
                  <a:srgbClr val="002060"/>
                </a:solidFill>
              </a:rPr>
              <a:t> </a:t>
            </a:r>
            <a:r>
              <a:rPr lang="it-IT" sz="2800" b="1" spc="-10" dirty="0" err="1">
                <a:solidFill>
                  <a:srgbClr val="002060"/>
                </a:solidFill>
              </a:rPr>
              <a:t>ductility</a:t>
            </a:r>
            <a:endParaRPr lang="it-IT" sz="2800" b="1" spc="-10" dirty="0">
              <a:solidFill>
                <a:srgbClr val="002060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88254" y="4575428"/>
            <a:ext cx="144780" cy="0"/>
          </a:xfrm>
          <a:custGeom>
            <a:avLst/>
            <a:gdLst/>
            <a:ahLst/>
            <a:cxnLst/>
            <a:rect l="l" t="t" r="r" b="b"/>
            <a:pathLst>
              <a:path w="144779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44237" y="4869560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4017" y="0"/>
                </a:lnTo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7518" y="395692"/>
            <a:ext cx="19145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Rectangular</a:t>
            </a:r>
            <a:r>
              <a:rPr sz="1600" u="heavy" spc="-4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 </a:t>
            </a:r>
            <a:r>
              <a:rPr sz="1600" u="heavy" spc="-1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section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Navier’s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assumption: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3572" y="3426807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1747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32027" y="3426807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1766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27110" y="3426807"/>
            <a:ext cx="822325" cy="0"/>
          </a:xfrm>
          <a:custGeom>
            <a:avLst/>
            <a:gdLst/>
            <a:ahLst/>
            <a:cxnLst/>
            <a:rect l="l" t="t" r="r" b="b"/>
            <a:pathLst>
              <a:path w="822325">
                <a:moveTo>
                  <a:pt x="0" y="0"/>
                </a:moveTo>
                <a:lnTo>
                  <a:pt x="822167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95357" y="3426807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234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83707" y="3426807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5039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04786" y="3426807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5039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41759" y="3426807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3896" y="0"/>
                </a:lnTo>
              </a:path>
            </a:pathLst>
          </a:custGeom>
          <a:ln w="94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23999" y="3544796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>
                <a:moveTo>
                  <a:pt x="0" y="0"/>
                </a:moveTo>
                <a:lnTo>
                  <a:pt x="107148" y="0"/>
                </a:lnTo>
              </a:path>
            </a:pathLst>
          </a:custGeom>
          <a:ln w="13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739109" y="3387493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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25399" y="3387493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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25399" y="3032168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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97025" y="3519555"/>
            <a:ext cx="356870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  <a:tabLst>
                <a:tab pos="254635" algn="l"/>
              </a:tabLst>
            </a:pPr>
            <a:r>
              <a:rPr sz="2775" i="1" spc="-585" baseline="1501" dirty="0">
                <a:latin typeface="Symbol"/>
                <a:cs typeface="Symbol"/>
              </a:rPr>
              <a:t></a:t>
            </a:r>
            <a:r>
              <a:rPr sz="2775" baseline="1501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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65124" y="3243485"/>
            <a:ext cx="66992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  <a:tabLst>
                <a:tab pos="528955" algn="l"/>
              </a:tabLst>
            </a:pPr>
            <a:r>
              <a:rPr sz="2625" baseline="-4761" dirty="0">
                <a:latin typeface="Symbol"/>
                <a:cs typeface="Symbol"/>
              </a:rPr>
              <a:t></a:t>
            </a:r>
            <a:r>
              <a:rPr sz="2625" spc="-240" baseline="-4761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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Symbol"/>
                <a:cs typeface="Symbol"/>
              </a:rPr>
              <a:t>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65124" y="3447611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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96604" y="3447611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2514" y="3447611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22514" y="3117423"/>
            <a:ext cx="11493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30" dirty="0">
                <a:latin typeface="Symbol"/>
                <a:cs typeface="Symbol"/>
              </a:rPr>
              <a:t>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631009" y="3417335"/>
            <a:ext cx="93345" cy="1737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50" spc="5" dirty="0">
                <a:latin typeface="Times New Roman"/>
                <a:cs typeface="Times New Roman"/>
              </a:rPr>
              <a:t>2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37433" y="3420245"/>
            <a:ext cx="142240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40" dirty="0">
                <a:latin typeface="Times New Roman"/>
                <a:cs typeface="Times New Roman"/>
              </a:rPr>
              <a:t>3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208798" y="2998247"/>
            <a:ext cx="670560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spcBef>
                <a:spcPts val="140"/>
              </a:spcBef>
              <a:tabLst>
                <a:tab pos="300355" algn="l"/>
              </a:tabLst>
            </a:pPr>
            <a:r>
              <a:rPr sz="2625" spc="-75" baseline="-22222" dirty="0">
                <a:latin typeface="Times New Roman"/>
                <a:cs typeface="Times New Roman"/>
              </a:rPr>
              <a:t>1</a:t>
            </a:r>
            <a:r>
              <a:rPr sz="2625" baseline="-22222" dirty="0">
                <a:latin typeface="Times New Roman"/>
                <a:cs typeface="Times New Roman"/>
              </a:rPr>
              <a:t>	</a:t>
            </a:r>
            <a:r>
              <a:rPr sz="2775" i="1" spc="-494" baseline="-28528" dirty="0">
                <a:latin typeface="Symbol"/>
                <a:cs typeface="Symbol"/>
              </a:rPr>
              <a:t></a:t>
            </a:r>
            <a:r>
              <a:rPr sz="2775" spc="-322" baseline="-28528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2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2625" spc="-75" baseline="-4761" dirty="0">
                <a:latin typeface="Symbol"/>
                <a:cs typeface="Symbol"/>
              </a:rPr>
              <a:t></a:t>
            </a:r>
            <a:endParaRPr sz="2625" baseline="-4761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14357" y="3243485"/>
            <a:ext cx="51879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spcBef>
                <a:spcPts val="135"/>
              </a:spcBef>
            </a:pPr>
            <a:r>
              <a:rPr sz="1750" dirty="0">
                <a:latin typeface="Symbol"/>
                <a:cs typeface="Symbol"/>
              </a:rPr>
              <a:t></a:t>
            </a:r>
            <a:r>
              <a:rPr sz="1750" spc="-185" dirty="0">
                <a:latin typeface="Times New Roman"/>
                <a:cs typeface="Times New Roman"/>
              </a:rPr>
              <a:t> </a:t>
            </a:r>
            <a:r>
              <a:rPr sz="2625" baseline="15873" dirty="0">
                <a:latin typeface="Symbol"/>
                <a:cs typeface="Symbol"/>
              </a:rPr>
              <a:t></a:t>
            </a:r>
            <a:r>
              <a:rPr sz="1750" dirty="0">
                <a:latin typeface="Times New Roman"/>
                <a:cs typeface="Times New Roman"/>
              </a:rPr>
              <a:t>1</a:t>
            </a:r>
            <a:r>
              <a:rPr sz="1750" spc="-220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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40936" y="3420245"/>
            <a:ext cx="142240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40" dirty="0">
                <a:latin typeface="Times New Roman"/>
                <a:cs typeface="Times New Roman"/>
              </a:rPr>
              <a:t>4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20049" y="3420245"/>
            <a:ext cx="118808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  <a:tabLst>
                <a:tab pos="1058545" algn="l"/>
              </a:tabLst>
            </a:pPr>
            <a:r>
              <a:rPr sz="1750" spc="-50" dirty="0">
                <a:latin typeface="Times New Roman"/>
                <a:cs typeface="Times New Roman"/>
              </a:rPr>
              <a:t>4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Times New Roman"/>
                <a:cs typeface="Times New Roman"/>
              </a:rPr>
              <a:t>3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70376" y="3142997"/>
            <a:ext cx="509270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spcBef>
                <a:spcPts val="135"/>
              </a:spcBef>
            </a:pPr>
            <a:r>
              <a:rPr sz="2625" baseline="-25396" dirty="0">
                <a:latin typeface="Symbol"/>
                <a:cs typeface="Symbol"/>
              </a:rPr>
              <a:t></a:t>
            </a:r>
            <a:r>
              <a:rPr sz="2625" spc="-202" baseline="-25396" dirty="0">
                <a:latin typeface="Times New Roman"/>
                <a:cs typeface="Times New Roman"/>
              </a:rPr>
              <a:t> </a:t>
            </a:r>
            <a:r>
              <a:rPr sz="1050" i="1" u="sng" spc="2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0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050" i="1" spc="135" dirty="0">
                <a:latin typeface="Times New Roman"/>
                <a:cs typeface="Times New Roman"/>
              </a:rPr>
              <a:t> </a:t>
            </a:r>
            <a:r>
              <a:rPr sz="2625" spc="-75" baseline="-7936" dirty="0">
                <a:latin typeface="Symbol"/>
                <a:cs typeface="Symbol"/>
              </a:rPr>
              <a:t></a:t>
            </a:r>
            <a:endParaRPr sz="2625" baseline="-7936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04127" y="3141192"/>
            <a:ext cx="127698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spcBef>
                <a:spcPts val="135"/>
              </a:spcBef>
              <a:tabLst>
                <a:tab pos="961390" algn="l"/>
              </a:tabLst>
            </a:pPr>
            <a:r>
              <a:rPr sz="2625" baseline="-25396" dirty="0">
                <a:latin typeface="Symbol"/>
                <a:cs typeface="Symbol"/>
              </a:rPr>
              <a:t></a:t>
            </a:r>
            <a:r>
              <a:rPr sz="2625" baseline="-25396" dirty="0">
                <a:latin typeface="Times New Roman"/>
                <a:cs typeface="Times New Roman"/>
              </a:rPr>
              <a:t> </a:t>
            </a:r>
            <a:r>
              <a:rPr sz="10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e</a:t>
            </a:r>
            <a:r>
              <a:rPr sz="1050" i="1" spc="434" dirty="0">
                <a:latin typeface="Times New Roman"/>
                <a:cs typeface="Times New Roman"/>
              </a:rPr>
              <a:t> </a:t>
            </a:r>
            <a:r>
              <a:rPr sz="2625" spc="-75" baseline="-25396" dirty="0">
                <a:latin typeface="Symbol"/>
                <a:cs typeface="Symbol"/>
              </a:rPr>
              <a:t></a:t>
            </a:r>
            <a:endParaRPr sz="2625" baseline="-25396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64401" y="3087966"/>
            <a:ext cx="872490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spcBef>
                <a:spcPts val="140"/>
              </a:spcBef>
            </a:pPr>
            <a:r>
              <a:rPr sz="2775" i="1" spc="-44" baseline="-6006" dirty="0">
                <a:latin typeface="Symbol"/>
                <a:cs typeface="Symbol"/>
              </a:rPr>
              <a:t></a:t>
            </a:r>
            <a:r>
              <a:rPr sz="2775" spc="-270" baseline="-6006" dirty="0">
                <a:latin typeface="Times New Roman"/>
                <a:cs typeface="Times New Roman"/>
              </a:rPr>
              <a:t> </a:t>
            </a:r>
            <a:r>
              <a:rPr sz="1575" i="1" baseline="-18518" dirty="0">
                <a:latin typeface="Times New Roman"/>
                <a:cs typeface="Times New Roman"/>
              </a:rPr>
              <a:t>o</a:t>
            </a:r>
            <a:r>
              <a:rPr sz="1575" i="1" spc="75" baseline="-18518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21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b</a:t>
            </a:r>
            <a:r>
              <a:rPr sz="1750" i="1" spc="-1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150" dirty="0">
                <a:latin typeface="Times New Roman"/>
                <a:cs typeface="Times New Roman"/>
              </a:rPr>
              <a:t> </a:t>
            </a:r>
            <a:r>
              <a:rPr sz="2625" i="1" spc="-37" baseline="-6349" dirty="0">
                <a:latin typeface="Times New Roman"/>
                <a:cs typeface="Times New Roman"/>
              </a:rPr>
              <a:t>h</a:t>
            </a:r>
            <a:r>
              <a:rPr sz="1575" spc="-37" baseline="37037" dirty="0">
                <a:latin typeface="Times New Roman"/>
                <a:cs typeface="Times New Roman"/>
              </a:rPr>
              <a:t>2</a:t>
            </a:r>
            <a:endParaRPr sz="1575" baseline="37037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43325" y="3087966"/>
            <a:ext cx="1931035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spcBef>
                <a:spcPts val="140"/>
              </a:spcBef>
              <a:tabLst>
                <a:tab pos="1071245" algn="l"/>
              </a:tabLst>
            </a:pPr>
            <a:r>
              <a:rPr sz="2775" i="1" spc="-44" baseline="-6006" dirty="0">
                <a:latin typeface="Symbol"/>
                <a:cs typeface="Symbol"/>
              </a:rPr>
              <a:t></a:t>
            </a:r>
            <a:r>
              <a:rPr sz="2775" spc="-270" baseline="-6006" dirty="0">
                <a:latin typeface="Times New Roman"/>
                <a:cs typeface="Times New Roman"/>
              </a:rPr>
              <a:t> </a:t>
            </a:r>
            <a:r>
              <a:rPr sz="1575" i="1" baseline="-18518" dirty="0">
                <a:latin typeface="Times New Roman"/>
                <a:cs typeface="Times New Roman"/>
              </a:rPr>
              <a:t>o</a:t>
            </a:r>
            <a:r>
              <a:rPr sz="1575" i="1" spc="75" baseline="-18518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215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b</a:t>
            </a:r>
            <a:r>
              <a:rPr sz="1750" i="1" spc="-1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150" dirty="0">
                <a:latin typeface="Times New Roman"/>
                <a:cs typeface="Times New Roman"/>
              </a:rPr>
              <a:t> </a:t>
            </a:r>
            <a:r>
              <a:rPr sz="2625" i="1" spc="-37" baseline="-6349" dirty="0">
                <a:latin typeface="Times New Roman"/>
                <a:cs typeface="Times New Roman"/>
              </a:rPr>
              <a:t>h</a:t>
            </a:r>
            <a:r>
              <a:rPr sz="1575" spc="-37" baseline="37037" dirty="0">
                <a:latin typeface="Times New Roman"/>
                <a:cs typeface="Times New Roman"/>
              </a:rPr>
              <a:t>2</a:t>
            </a:r>
            <a:r>
              <a:rPr sz="1575" baseline="37037" dirty="0">
                <a:latin typeface="Times New Roman"/>
                <a:cs typeface="Times New Roman"/>
              </a:rPr>
              <a:t>	</a:t>
            </a:r>
            <a:r>
              <a:rPr sz="2775" i="1" spc="-44" baseline="-6006" dirty="0">
                <a:latin typeface="Symbol"/>
                <a:cs typeface="Symbol"/>
              </a:rPr>
              <a:t></a:t>
            </a:r>
            <a:r>
              <a:rPr sz="2775" spc="-262" baseline="-6006" dirty="0">
                <a:latin typeface="Times New Roman"/>
                <a:cs typeface="Times New Roman"/>
              </a:rPr>
              <a:t> </a:t>
            </a:r>
            <a:r>
              <a:rPr sz="1575" i="1" baseline="-18518" dirty="0">
                <a:latin typeface="Times New Roman"/>
                <a:cs typeface="Times New Roman"/>
              </a:rPr>
              <a:t>o</a:t>
            </a:r>
            <a:r>
              <a:rPr sz="1575" i="1" spc="82" baseline="-18518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20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b</a:t>
            </a:r>
            <a:r>
              <a:rPr sz="1750" i="1" spc="-15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265" dirty="0">
                <a:latin typeface="Times New Roman"/>
                <a:cs typeface="Times New Roman"/>
              </a:rPr>
              <a:t> </a:t>
            </a:r>
            <a:r>
              <a:rPr sz="2625" i="1" baseline="-7936" dirty="0">
                <a:latin typeface="Times New Roman"/>
                <a:cs typeface="Times New Roman"/>
              </a:rPr>
              <a:t>Y</a:t>
            </a:r>
            <a:r>
              <a:rPr sz="2625" i="1" spc="-277" baseline="-7936" dirty="0">
                <a:latin typeface="Times New Roman"/>
                <a:cs typeface="Times New Roman"/>
              </a:rPr>
              <a:t> </a:t>
            </a:r>
            <a:r>
              <a:rPr sz="1575" spc="-75" baseline="37037" dirty="0">
                <a:latin typeface="Times New Roman"/>
                <a:cs typeface="Times New Roman"/>
              </a:rPr>
              <a:t>2</a:t>
            </a:r>
            <a:endParaRPr sz="1575" baseline="37037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44889" y="3420245"/>
            <a:ext cx="142240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40" dirty="0">
                <a:latin typeface="Times New Roman"/>
                <a:cs typeface="Times New Roman"/>
              </a:rPr>
              <a:t>3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72013" y="3420245"/>
            <a:ext cx="142240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750" spc="40" dirty="0">
                <a:latin typeface="Times New Roman"/>
                <a:cs typeface="Times New Roman"/>
              </a:rPr>
              <a:t>2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22963" y="3420245"/>
            <a:ext cx="58102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spcBef>
                <a:spcPts val="135"/>
              </a:spcBef>
              <a:tabLst>
                <a:tab pos="425450" algn="l"/>
              </a:tabLst>
            </a:pPr>
            <a:r>
              <a:rPr sz="1750" dirty="0">
                <a:latin typeface="Times New Roman"/>
                <a:cs typeface="Times New Roman"/>
              </a:rPr>
              <a:t>2</a:t>
            </a:r>
            <a:r>
              <a:rPr sz="1750" spc="-114" dirty="0">
                <a:latin typeface="Times New Roman"/>
                <a:cs typeface="Times New Roman"/>
              </a:rPr>
              <a:t> </a:t>
            </a:r>
            <a:r>
              <a:rPr sz="2625" spc="-75" baseline="-6349" dirty="0">
                <a:latin typeface="Symbol"/>
                <a:cs typeface="Symbol"/>
              </a:rPr>
              <a:t></a:t>
            </a:r>
            <a:r>
              <a:rPr sz="2625" baseline="-6349" dirty="0">
                <a:latin typeface="Times New Roman"/>
                <a:cs typeface="Times New Roman"/>
              </a:rPr>
              <a:t>	</a:t>
            </a:r>
            <a:r>
              <a:rPr sz="1750" spc="-50" dirty="0">
                <a:latin typeface="Times New Roman"/>
                <a:cs typeface="Times New Roman"/>
              </a:rPr>
              <a:t>4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71203" y="3130148"/>
            <a:ext cx="1480820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spcBef>
                <a:spcPts val="140"/>
              </a:spcBef>
              <a:tabLst>
                <a:tab pos="1225550" algn="l"/>
              </a:tabLst>
            </a:pPr>
            <a:r>
              <a:rPr sz="2625" baseline="6349" dirty="0">
                <a:latin typeface="Symbol"/>
                <a:cs typeface="Symbol"/>
              </a:rPr>
              <a:t></a:t>
            </a:r>
            <a:r>
              <a:rPr sz="2625" spc="-337" baseline="6349" dirty="0">
                <a:latin typeface="Times New Roman"/>
                <a:cs typeface="Times New Roman"/>
              </a:rPr>
              <a:t> </a:t>
            </a:r>
            <a:r>
              <a:rPr sz="2775" i="1" spc="-44" baseline="3003" dirty="0">
                <a:latin typeface="Symbol"/>
                <a:cs typeface="Symbol"/>
              </a:rPr>
              <a:t></a:t>
            </a:r>
            <a:r>
              <a:rPr sz="2775" spc="-262" baseline="3003" dirty="0">
                <a:latin typeface="Times New Roman"/>
                <a:cs typeface="Times New Roman"/>
              </a:rPr>
              <a:t> </a:t>
            </a:r>
            <a:r>
              <a:rPr sz="1050" i="1" dirty="0">
                <a:latin typeface="Times New Roman"/>
                <a:cs typeface="Times New Roman"/>
              </a:rPr>
              <a:t>o</a:t>
            </a:r>
            <a:r>
              <a:rPr sz="1050" i="1" spc="50" dirty="0">
                <a:latin typeface="Times New Roman"/>
                <a:cs typeface="Times New Roman"/>
              </a:rPr>
              <a:t> </a:t>
            </a:r>
            <a:r>
              <a:rPr sz="2625" baseline="11111" dirty="0">
                <a:latin typeface="Symbol"/>
                <a:cs typeface="Symbol"/>
              </a:rPr>
              <a:t></a:t>
            </a:r>
            <a:r>
              <a:rPr sz="2625" spc="-307" baseline="11111" dirty="0">
                <a:latin typeface="Times New Roman"/>
                <a:cs typeface="Times New Roman"/>
              </a:rPr>
              <a:t> </a:t>
            </a:r>
            <a:r>
              <a:rPr sz="2625" i="1" baseline="11111" dirty="0">
                <a:latin typeface="Times New Roman"/>
                <a:cs typeface="Times New Roman"/>
              </a:rPr>
              <a:t>b</a:t>
            </a:r>
            <a:r>
              <a:rPr sz="2625" i="1" spc="-232" baseline="11111" dirty="0">
                <a:latin typeface="Times New Roman"/>
                <a:cs typeface="Times New Roman"/>
              </a:rPr>
              <a:t> </a:t>
            </a:r>
            <a:r>
              <a:rPr sz="2625" baseline="11111" dirty="0">
                <a:latin typeface="Symbol"/>
                <a:cs typeface="Symbol"/>
              </a:rPr>
              <a:t></a:t>
            </a:r>
            <a:r>
              <a:rPr sz="2625" spc="-405" baseline="11111" dirty="0">
                <a:latin typeface="Times New Roman"/>
                <a:cs typeface="Times New Roman"/>
              </a:rPr>
              <a:t> </a:t>
            </a:r>
            <a:r>
              <a:rPr sz="2625" i="1" spc="187" baseline="3174" dirty="0">
                <a:latin typeface="Times New Roman"/>
                <a:cs typeface="Times New Roman"/>
              </a:rPr>
              <a:t>Y</a:t>
            </a:r>
            <a:r>
              <a:rPr sz="1050" i="1" spc="125" dirty="0">
                <a:latin typeface="Times New Roman"/>
                <a:cs typeface="Times New Roman"/>
              </a:rPr>
              <a:t>e</a:t>
            </a:r>
            <a:r>
              <a:rPr sz="1050" i="1" spc="85" dirty="0">
                <a:latin typeface="Times New Roman"/>
                <a:cs typeface="Times New Roman"/>
              </a:rPr>
              <a:t> </a:t>
            </a:r>
            <a:r>
              <a:rPr sz="2625" spc="-75" baseline="6349" dirty="0">
                <a:latin typeface="Symbol"/>
                <a:cs typeface="Symbol"/>
              </a:rPr>
              <a:t></a:t>
            </a:r>
            <a:r>
              <a:rPr sz="2625" baseline="6349" dirty="0">
                <a:latin typeface="Times New Roman"/>
                <a:cs typeface="Times New Roman"/>
              </a:rPr>
              <a:t>	</a:t>
            </a:r>
            <a:r>
              <a:rPr sz="2625" i="1" spc="150" baseline="3174" dirty="0">
                <a:latin typeface="Times New Roman"/>
                <a:cs typeface="Times New Roman"/>
              </a:rPr>
              <a:t>Y</a:t>
            </a:r>
            <a:r>
              <a:rPr sz="1050" i="1" spc="100" dirty="0">
                <a:latin typeface="Times New Roman"/>
                <a:cs typeface="Times New Roman"/>
              </a:rPr>
              <a:t>e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46517" y="3100815"/>
            <a:ext cx="530225" cy="28661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  <a:tabLst>
                <a:tab pos="400050" algn="l"/>
              </a:tabLst>
            </a:pPr>
            <a:r>
              <a:rPr sz="1750" i="1" dirty="0">
                <a:latin typeface="Times New Roman"/>
                <a:cs typeface="Times New Roman"/>
              </a:rPr>
              <a:t>h</a:t>
            </a:r>
            <a:r>
              <a:rPr sz="1750" i="1" spc="-100" dirty="0">
                <a:latin typeface="Times New Roman"/>
                <a:cs typeface="Times New Roman"/>
              </a:rPr>
              <a:t> </a:t>
            </a:r>
            <a:r>
              <a:rPr sz="2625" spc="-75" baseline="-4761" dirty="0">
                <a:latin typeface="Symbol"/>
                <a:cs typeface="Symbol"/>
              </a:rPr>
              <a:t></a:t>
            </a:r>
            <a:r>
              <a:rPr sz="2625" baseline="-4761" dirty="0">
                <a:latin typeface="Times New Roman"/>
                <a:cs typeface="Times New Roman"/>
              </a:rPr>
              <a:t>	</a:t>
            </a:r>
            <a:r>
              <a:rPr sz="1750" i="1" spc="-50" dirty="0">
                <a:latin typeface="Times New Roman"/>
                <a:cs typeface="Times New Roman"/>
              </a:rPr>
              <a:t>h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02166" y="3230636"/>
            <a:ext cx="2334895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0800">
              <a:spcBef>
                <a:spcPts val="140"/>
              </a:spcBef>
              <a:tabLst>
                <a:tab pos="1511300" algn="l"/>
                <a:tab pos="1924685" algn="l"/>
              </a:tabLst>
            </a:pPr>
            <a:r>
              <a:rPr sz="1750" i="1" spc="55" dirty="0">
                <a:latin typeface="Times New Roman"/>
                <a:cs typeface="Times New Roman"/>
              </a:rPr>
              <a:t>M</a:t>
            </a:r>
            <a:r>
              <a:rPr sz="1750" i="1" spc="33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4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imes New Roman"/>
                <a:cs typeface="Times New Roman"/>
              </a:rPr>
              <a:t>2</a:t>
            </a:r>
            <a:r>
              <a:rPr sz="2625" baseline="-4761" dirty="0">
                <a:latin typeface="Symbol"/>
                <a:cs typeface="Symbol"/>
              </a:rPr>
              <a:t></a:t>
            </a:r>
            <a:r>
              <a:rPr sz="2775" i="1" baseline="-6006" dirty="0">
                <a:latin typeface="Symbol"/>
                <a:cs typeface="Symbol"/>
              </a:rPr>
              <a:t></a:t>
            </a:r>
            <a:r>
              <a:rPr sz="2775" spc="-262" baseline="-6006" dirty="0">
                <a:latin typeface="Times New Roman"/>
                <a:cs typeface="Times New Roman"/>
              </a:rPr>
              <a:t> </a:t>
            </a:r>
            <a:r>
              <a:rPr sz="1575" i="1" baseline="-18518" dirty="0">
                <a:latin typeface="Times New Roman"/>
                <a:cs typeface="Times New Roman"/>
              </a:rPr>
              <a:t>o</a:t>
            </a:r>
            <a:r>
              <a:rPr sz="1575" i="1" spc="75" baseline="-18518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</a:t>
            </a:r>
            <a:r>
              <a:rPr sz="1750" spc="-21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b</a:t>
            </a:r>
            <a:r>
              <a:rPr sz="1750" i="1" spc="-160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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2625" baseline="-4761" dirty="0">
                <a:latin typeface="Symbol"/>
                <a:cs typeface="Symbol"/>
              </a:rPr>
              <a:t></a:t>
            </a:r>
            <a:r>
              <a:rPr sz="2625" spc="-240" baseline="-4761" dirty="0">
                <a:latin typeface="Times New Roman"/>
                <a:cs typeface="Times New Roman"/>
              </a:rPr>
              <a:t> </a:t>
            </a:r>
            <a:r>
              <a:rPr sz="1750" spc="-50" dirty="0">
                <a:latin typeface="Symbol"/>
                <a:cs typeface="Symbol"/>
              </a:rPr>
              <a:t>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dirty="0">
                <a:latin typeface="Symbol"/>
                <a:cs typeface="Symbol"/>
              </a:rPr>
              <a:t></a:t>
            </a:r>
            <a:r>
              <a:rPr sz="1750" spc="-60" dirty="0">
                <a:latin typeface="Times New Roman"/>
                <a:cs typeface="Times New Roman"/>
              </a:rPr>
              <a:t> </a:t>
            </a:r>
            <a:r>
              <a:rPr sz="1750" spc="-25" dirty="0">
                <a:latin typeface="Times New Roman"/>
                <a:cs typeface="Times New Roman"/>
              </a:rPr>
              <a:t>2</a:t>
            </a:r>
            <a:r>
              <a:rPr sz="2625" spc="-37" baseline="-4761" dirty="0">
                <a:latin typeface="Symbol"/>
                <a:cs typeface="Symbol"/>
              </a:rPr>
              <a:t></a:t>
            </a:r>
            <a:endParaRPr sz="2625" baseline="-4761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62719" y="4382729"/>
            <a:ext cx="155892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Considering</a:t>
            </a:r>
            <a:r>
              <a:rPr sz="1600" spc="-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that: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89669" y="4332437"/>
            <a:ext cx="5365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</a:pPr>
            <a:r>
              <a:rPr sz="2700" baseline="-23148" dirty="0">
                <a:latin typeface="Times New Roman"/>
                <a:cs typeface="Times New Roman"/>
              </a:rPr>
              <a:t>4</a:t>
            </a:r>
            <a:r>
              <a:rPr sz="2700" spc="-15" baseline="-23148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=&gt;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06027" y="4143591"/>
            <a:ext cx="107950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1250" spc="20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77654" y="4189807"/>
            <a:ext cx="243204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i="1" u="sng" spc="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16855" y="4276548"/>
            <a:ext cx="147955" cy="20903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1250"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250" i="1" u="sng" spc="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39371" y="4161587"/>
            <a:ext cx="363855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u="sng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</a:t>
            </a:r>
            <a:r>
              <a:rPr u="sng" spc="-2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i="1" u="sng" spc="-1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sng" spc="-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</a:t>
            </a:r>
            <a:r>
              <a:rPr u="sng" spc="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13057" y="4313402"/>
            <a:ext cx="44704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</a:pPr>
            <a:r>
              <a:rPr sz="2050" i="1" dirty="0">
                <a:latin typeface="Times New Roman"/>
                <a:cs typeface="Times New Roman"/>
              </a:rPr>
              <a:t>M</a:t>
            </a:r>
            <a:r>
              <a:rPr sz="2050" i="1" spc="40" dirty="0">
                <a:latin typeface="Times New Roman"/>
                <a:cs typeface="Times New Roman"/>
              </a:rPr>
              <a:t> </a:t>
            </a:r>
            <a:r>
              <a:rPr sz="1875" i="1" spc="-89" baseline="-6666" dirty="0">
                <a:latin typeface="Times New Roman"/>
                <a:cs typeface="Times New Roman"/>
              </a:rPr>
              <a:t>p</a:t>
            </a:r>
            <a:endParaRPr sz="1875" baseline="-6666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62969" y="4303438"/>
            <a:ext cx="151130" cy="298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dirty="0">
                <a:latin typeface="Symbol"/>
                <a:cs typeface="Symbol"/>
              </a:rPr>
              <a:t></a:t>
            </a:r>
            <a:endParaRPr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35032" y="4177341"/>
            <a:ext cx="207645" cy="3136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sz="1850" i="1" u="sng" spc="-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</a:t>
            </a:r>
            <a:r>
              <a:rPr sz="1850" u="sng" spc="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740317" y="4620991"/>
            <a:ext cx="17526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</a:pPr>
            <a:r>
              <a:rPr sz="2000" spc="-405" dirty="0">
                <a:latin typeface="Symbol"/>
                <a:cs typeface="Symbol"/>
              </a:rPr>
              <a:t></a:t>
            </a:r>
            <a:r>
              <a:rPr sz="3000" spc="-607" baseline="-29166" dirty="0">
                <a:latin typeface="Symbol"/>
                <a:cs typeface="Symbol"/>
              </a:rPr>
              <a:t></a:t>
            </a:r>
            <a:endParaRPr sz="3000" baseline="-29166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765717" y="4133628"/>
            <a:ext cx="12446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5" dirty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765718" y="3456758"/>
            <a:ext cx="174625" cy="7651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71755">
              <a:spcBef>
                <a:spcPts val="735"/>
              </a:spcBef>
            </a:pPr>
            <a:r>
              <a:rPr sz="1750" spc="30" dirty="0">
                <a:latin typeface="Symbol"/>
                <a:cs typeface="Symbol"/>
              </a:rPr>
              <a:t></a:t>
            </a:r>
            <a:endParaRPr sz="1750">
              <a:latin typeface="Symbol"/>
              <a:cs typeface="Symbol"/>
            </a:endParaRPr>
          </a:p>
          <a:p>
            <a:pPr marL="12700">
              <a:spcBef>
                <a:spcPts val="685"/>
              </a:spcBef>
            </a:pPr>
            <a:r>
              <a:rPr sz="2000" spc="5" dirty="0">
                <a:latin typeface="Symbol"/>
                <a:cs typeface="Symbol"/>
              </a:rPr>
              <a:t>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934705" y="4377310"/>
            <a:ext cx="39751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</a:pPr>
            <a:r>
              <a:rPr sz="3000" baseline="-9722" dirty="0">
                <a:latin typeface="Symbol"/>
                <a:cs typeface="Symbol"/>
              </a:rPr>
              <a:t></a:t>
            </a:r>
            <a:r>
              <a:rPr sz="3000" spc="712" baseline="-9722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Symbol"/>
                <a:cs typeface="Symbol"/>
              </a:rPr>
              <a:t>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175371" y="4627633"/>
            <a:ext cx="86995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  <a:tabLst>
                <a:tab pos="304165" algn="l"/>
              </a:tabLst>
            </a:pPr>
            <a:r>
              <a:rPr sz="2000" spc="-50" dirty="0">
                <a:latin typeface="Symbol"/>
                <a:cs typeface="Symbol"/>
              </a:rPr>
              <a:t>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3000" i="1" baseline="1388" dirty="0">
                <a:latin typeface="Times New Roman"/>
                <a:cs typeface="Times New Roman"/>
              </a:rPr>
              <a:t>u</a:t>
            </a:r>
            <a:r>
              <a:rPr sz="3000" i="1" spc="165" baseline="138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</a:t>
            </a:r>
            <a:r>
              <a:rPr sz="2000" spc="480" dirty="0">
                <a:latin typeface="Times New Roman"/>
                <a:cs typeface="Times New Roman"/>
              </a:rPr>
              <a:t> </a:t>
            </a:r>
            <a:r>
              <a:rPr sz="3000" spc="-607" baseline="1388" dirty="0">
                <a:latin typeface="Symbol"/>
                <a:cs typeface="Symbol"/>
              </a:rPr>
              <a:t></a:t>
            </a:r>
            <a:r>
              <a:rPr sz="3000" spc="-607" baseline="-27777" dirty="0">
                <a:latin typeface="Symbol"/>
                <a:cs typeface="Symbol"/>
              </a:rPr>
              <a:t></a:t>
            </a:r>
            <a:endParaRPr sz="3000" baseline="-27777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93410" y="4620991"/>
            <a:ext cx="17526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</a:pPr>
            <a:r>
              <a:rPr sz="2000" spc="-405" dirty="0">
                <a:latin typeface="Symbol"/>
                <a:cs typeface="Symbol"/>
              </a:rPr>
              <a:t></a:t>
            </a:r>
            <a:r>
              <a:rPr sz="3000" spc="-607" baseline="-29166" dirty="0">
                <a:latin typeface="Symbol"/>
                <a:cs typeface="Symbol"/>
              </a:rPr>
              <a:t></a:t>
            </a:r>
            <a:endParaRPr sz="3000" baseline="-29166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518810" y="3889925"/>
            <a:ext cx="12446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5" dirty="0">
                <a:latin typeface="Symbol"/>
                <a:cs typeface="Symbol"/>
              </a:rPr>
              <a:t>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93176" y="4133628"/>
            <a:ext cx="27559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</a:pPr>
            <a:r>
              <a:rPr sz="3000" baseline="-31944" dirty="0">
                <a:latin typeface="Symbol"/>
                <a:cs typeface="Symbol"/>
              </a:rPr>
              <a:t></a:t>
            </a:r>
            <a:r>
              <a:rPr sz="3000" spc="-322" baseline="-31944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Symbol"/>
                <a:cs typeface="Symbol"/>
              </a:rPr>
              <a:t>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421787" y="4627633"/>
            <a:ext cx="91059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  <a:tabLst>
                <a:tab pos="344805" algn="l"/>
              </a:tabLst>
            </a:pPr>
            <a:r>
              <a:rPr sz="2000" spc="-50" dirty="0">
                <a:latin typeface="Symbol"/>
                <a:cs typeface="Symbol"/>
              </a:rPr>
              <a:t>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3000" i="1" baseline="1388" dirty="0">
                <a:latin typeface="Times New Roman"/>
                <a:cs typeface="Times New Roman"/>
              </a:rPr>
              <a:t>u</a:t>
            </a:r>
            <a:r>
              <a:rPr sz="3000" i="1" spc="172" baseline="138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</a:t>
            </a:r>
            <a:r>
              <a:rPr sz="2000" spc="480" dirty="0">
                <a:latin typeface="Times New Roman"/>
                <a:cs typeface="Times New Roman"/>
              </a:rPr>
              <a:t> </a:t>
            </a:r>
            <a:r>
              <a:rPr sz="3000" spc="-607" baseline="1388" dirty="0">
                <a:latin typeface="Symbol"/>
                <a:cs typeface="Symbol"/>
              </a:rPr>
              <a:t></a:t>
            </a:r>
            <a:r>
              <a:rPr sz="3000" spc="-607" baseline="-27777" dirty="0">
                <a:latin typeface="Symbol"/>
                <a:cs typeface="Symbol"/>
              </a:rPr>
              <a:t></a:t>
            </a:r>
            <a:endParaRPr sz="3000" baseline="-27777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94527" y="4180115"/>
            <a:ext cx="345059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spcBef>
                <a:spcPts val="105"/>
              </a:spcBef>
              <a:tabLst>
                <a:tab pos="248920" algn="l"/>
                <a:tab pos="2297430" algn="l"/>
                <a:tab pos="2495550" algn="l"/>
              </a:tabLst>
            </a:pPr>
            <a:r>
              <a:rPr sz="3000" u="sng" baseline="9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000" spc="150" baseline="9722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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i="1" u="sng" spc="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2000" i="1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</a:t>
            </a:r>
            <a:r>
              <a:rPr sz="2000" spc="500" dirty="0">
                <a:latin typeface="Times New Roman"/>
                <a:cs typeface="Times New Roman"/>
              </a:rPr>
              <a:t> </a:t>
            </a:r>
            <a:r>
              <a:rPr sz="3000" baseline="9722" dirty="0">
                <a:latin typeface="Symbol"/>
                <a:cs typeface="Symbol"/>
              </a:rPr>
              <a:t></a:t>
            </a:r>
            <a:r>
              <a:rPr sz="3000" baseline="9722" dirty="0">
                <a:latin typeface="Times New Roman"/>
                <a:cs typeface="Times New Roman"/>
              </a:rPr>
              <a:t>	</a:t>
            </a:r>
            <a:r>
              <a:rPr sz="3000" u="sng" baseline="97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000" spc="120" baseline="9722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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i="1" u="sng" spc="2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2000" i="1" spc="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</a:t>
            </a:r>
            <a:r>
              <a:rPr sz="2000" spc="500" dirty="0">
                <a:latin typeface="Times New Roman"/>
                <a:cs typeface="Times New Roman"/>
              </a:rPr>
              <a:t> </a:t>
            </a:r>
            <a:r>
              <a:rPr sz="3000" baseline="9722" dirty="0">
                <a:latin typeface="Symbol"/>
                <a:cs typeface="Symbol"/>
              </a:rPr>
              <a:t></a:t>
            </a:r>
            <a:endParaRPr sz="3000" baseline="9722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46187" y="4448585"/>
            <a:ext cx="735965" cy="1923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  <a:tabLst>
                <a:tab pos="647700" algn="l"/>
              </a:tabLst>
            </a:pPr>
            <a:r>
              <a:rPr sz="1150" i="1" spc="-50" dirty="0">
                <a:latin typeface="Times New Roman"/>
                <a:cs typeface="Times New Roman"/>
              </a:rPr>
              <a:t>u</a:t>
            </a:r>
            <a:r>
              <a:rPr sz="1150" i="1" dirty="0">
                <a:latin typeface="Times New Roman"/>
                <a:cs typeface="Times New Roman"/>
              </a:rPr>
              <a:t>	</a:t>
            </a:r>
            <a:r>
              <a:rPr sz="1150" i="1" spc="-50" dirty="0">
                <a:latin typeface="Times New Roman"/>
                <a:cs typeface="Times New Roman"/>
              </a:rPr>
              <a:t>p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934705" y="3871542"/>
            <a:ext cx="39751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</a:pPr>
            <a:r>
              <a:rPr sz="3000" spc="37" baseline="-31944" dirty="0">
                <a:latin typeface="Symbol"/>
                <a:cs typeface="Symbol"/>
              </a:rPr>
              <a:t></a:t>
            </a:r>
            <a:r>
              <a:rPr sz="1650" spc="25" dirty="0">
                <a:latin typeface="Times New Roman"/>
                <a:cs typeface="Times New Roman"/>
              </a:rPr>
              <a:t>2</a:t>
            </a:r>
            <a:r>
              <a:rPr sz="3000" spc="37" baseline="-4166" dirty="0">
                <a:latin typeface="Symbol"/>
                <a:cs typeface="Symbol"/>
              </a:rPr>
              <a:t></a:t>
            </a:r>
            <a:endParaRPr sz="3000" baseline="-4166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48042" y="3871542"/>
            <a:ext cx="397510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spcBef>
                <a:spcPts val="105"/>
              </a:spcBef>
            </a:pPr>
            <a:r>
              <a:rPr sz="3000" spc="37" baseline="-31944" dirty="0">
                <a:latin typeface="Symbol"/>
                <a:cs typeface="Symbol"/>
              </a:rPr>
              <a:t></a:t>
            </a:r>
            <a:r>
              <a:rPr sz="1650" spc="25" dirty="0">
                <a:latin typeface="Times New Roman"/>
                <a:cs typeface="Times New Roman"/>
              </a:rPr>
              <a:t>2</a:t>
            </a:r>
            <a:r>
              <a:rPr sz="3000" spc="37" baseline="-4166" dirty="0">
                <a:latin typeface="Symbol"/>
                <a:cs typeface="Symbol"/>
              </a:rPr>
              <a:t></a:t>
            </a:r>
            <a:endParaRPr sz="3000" baseline="-4166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184640" y="4003116"/>
            <a:ext cx="597535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274955" algn="l"/>
              </a:tabLst>
            </a:pPr>
            <a:r>
              <a:rPr sz="3000" spc="-75" baseline="-22222" dirty="0">
                <a:latin typeface="Times New Roman"/>
                <a:cs typeface="Times New Roman"/>
              </a:rPr>
              <a:t>1</a:t>
            </a:r>
            <a:r>
              <a:rPr sz="3000" baseline="-22222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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3150" i="1" spc="-75" baseline="-3968" dirty="0">
                <a:latin typeface="Symbol"/>
                <a:cs typeface="Symbol"/>
              </a:rPr>
              <a:t></a:t>
            </a:r>
            <a:endParaRPr sz="3150" baseline="-3968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38309" y="4003116"/>
            <a:ext cx="548640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274955" algn="l"/>
              </a:tabLst>
            </a:pPr>
            <a:r>
              <a:rPr sz="3000" spc="-75" baseline="-22222" dirty="0">
                <a:latin typeface="Times New Roman"/>
                <a:cs typeface="Times New Roman"/>
              </a:rPr>
              <a:t>1</a:t>
            </a:r>
            <a:r>
              <a:rPr sz="3000" baseline="-22222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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3150" i="1" spc="-675" baseline="-3968" dirty="0">
                <a:latin typeface="Symbol"/>
                <a:cs typeface="Symbol"/>
              </a:rPr>
              <a:t></a:t>
            </a:r>
            <a:endParaRPr sz="3150" baseline="-3968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380548" y="4264672"/>
            <a:ext cx="4417060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spcBef>
                <a:spcPts val="114"/>
              </a:spcBef>
              <a:tabLst>
                <a:tab pos="445134" algn="l"/>
                <a:tab pos="1150620" algn="l"/>
                <a:tab pos="2305050" algn="l"/>
              </a:tabLst>
            </a:pPr>
            <a:r>
              <a:rPr sz="2000" i="1" spc="-50" dirty="0">
                <a:latin typeface="Times New Roman"/>
                <a:cs typeface="Times New Roman"/>
              </a:rPr>
              <a:t>M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-50" dirty="0">
                <a:latin typeface="Times New Roman"/>
                <a:cs typeface="Times New Roman"/>
              </a:rPr>
              <a:t>M</a:t>
            </a:r>
            <a:r>
              <a:rPr sz="2000" i="1" dirty="0">
                <a:latin typeface="Times New Roman"/>
                <a:cs typeface="Times New Roman"/>
              </a:rPr>
              <a:t>	</a:t>
            </a:r>
            <a:r>
              <a:rPr sz="3000" baseline="-22222" dirty="0">
                <a:latin typeface="Symbol"/>
                <a:cs typeface="Symbol"/>
              </a:rPr>
              <a:t>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Symbol"/>
                <a:cs typeface="Symbol"/>
              </a:rPr>
              <a:t>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3000" baseline="-43055" dirty="0">
                <a:latin typeface="Times New Roman"/>
                <a:cs typeface="Times New Roman"/>
              </a:rPr>
              <a:t>3</a:t>
            </a:r>
            <a:r>
              <a:rPr sz="3000" spc="-247" baseline="-43055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Symbol"/>
                <a:cs typeface="Symbol"/>
              </a:rPr>
              <a:t></a:t>
            </a:r>
            <a:r>
              <a:rPr sz="3000" spc="142" baseline="-31944" dirty="0">
                <a:latin typeface="Symbol"/>
                <a:cs typeface="Symbol"/>
              </a:rPr>
              <a:t></a:t>
            </a:r>
            <a:r>
              <a:rPr sz="3000" spc="-284" baseline="-31944" dirty="0">
                <a:latin typeface="Times New Roman"/>
                <a:cs typeface="Times New Roman"/>
              </a:rPr>
              <a:t> </a:t>
            </a:r>
            <a:r>
              <a:rPr sz="3150" i="1" spc="-675" baseline="-41005" dirty="0">
                <a:latin typeface="Symbol"/>
                <a:cs typeface="Symbol"/>
              </a:rPr>
              <a:t></a:t>
            </a:r>
            <a:r>
              <a:rPr sz="3150" baseline="-41005" dirty="0">
                <a:latin typeface="Times New Roman"/>
                <a:cs typeface="Times New Roman"/>
              </a:rPr>
              <a:t>	</a:t>
            </a:r>
            <a:r>
              <a:rPr sz="3000" baseline="-31944" dirty="0">
                <a:latin typeface="Symbol"/>
                <a:cs typeface="Symbol"/>
              </a:rPr>
              <a:t></a:t>
            </a:r>
            <a:r>
              <a:rPr sz="3000" spc="727" baseline="-31944" dirty="0">
                <a:latin typeface="Times New Roman"/>
                <a:cs typeface="Times New Roman"/>
              </a:rPr>
              <a:t> </a:t>
            </a:r>
            <a:r>
              <a:rPr sz="3000" baseline="-22222" dirty="0">
                <a:latin typeface="Symbol"/>
                <a:cs typeface="Symbol"/>
              </a:rPr>
              <a:t></a:t>
            </a:r>
            <a:r>
              <a:rPr sz="3000" spc="44" baseline="-22222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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M</a:t>
            </a:r>
            <a:r>
              <a:rPr sz="2000" i="1" spc="-110" dirty="0">
                <a:latin typeface="Times New Roman"/>
                <a:cs typeface="Times New Roman"/>
              </a:rPr>
              <a:t> </a:t>
            </a:r>
            <a:r>
              <a:rPr sz="1725" i="1" baseline="-24154" dirty="0">
                <a:latin typeface="Times New Roman"/>
                <a:cs typeface="Times New Roman"/>
              </a:rPr>
              <a:t>p</a:t>
            </a:r>
            <a:r>
              <a:rPr sz="1725" i="1" spc="292" baseline="-2415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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3000" baseline="-22222" dirty="0">
                <a:latin typeface="Symbol"/>
                <a:cs typeface="Symbol"/>
              </a:rPr>
              <a:t>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Symbol"/>
                <a:cs typeface="Symbol"/>
              </a:rPr>
              <a:t>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3000" baseline="-43055" dirty="0">
                <a:latin typeface="Times New Roman"/>
                <a:cs typeface="Times New Roman"/>
              </a:rPr>
              <a:t>3</a:t>
            </a:r>
            <a:r>
              <a:rPr sz="3000" spc="-262" baseline="-43055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Symbol"/>
                <a:cs typeface="Symbol"/>
              </a:rPr>
              <a:t></a:t>
            </a:r>
            <a:r>
              <a:rPr sz="3000" spc="142" baseline="-31944" dirty="0">
                <a:latin typeface="Symbol"/>
                <a:cs typeface="Symbol"/>
              </a:rPr>
              <a:t></a:t>
            </a:r>
            <a:r>
              <a:rPr sz="3000" spc="-37" baseline="-31944" dirty="0">
                <a:latin typeface="Times New Roman"/>
                <a:cs typeface="Times New Roman"/>
              </a:rPr>
              <a:t> </a:t>
            </a:r>
            <a:r>
              <a:rPr sz="3150" i="1" spc="-75" baseline="-41005" dirty="0">
                <a:latin typeface="Symbol"/>
                <a:cs typeface="Symbol"/>
              </a:rPr>
              <a:t></a:t>
            </a:r>
            <a:endParaRPr sz="3150" baseline="-41005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499321" y="5902357"/>
            <a:ext cx="735965" cy="0"/>
          </a:xfrm>
          <a:custGeom>
            <a:avLst/>
            <a:gdLst/>
            <a:ahLst/>
            <a:cxnLst/>
            <a:rect l="l" t="t" r="r" b="b"/>
            <a:pathLst>
              <a:path w="735964">
                <a:moveTo>
                  <a:pt x="0" y="0"/>
                </a:moveTo>
                <a:lnTo>
                  <a:pt x="735674" y="0"/>
                </a:lnTo>
              </a:path>
            </a:pathLst>
          </a:custGeom>
          <a:ln w="8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589576" y="5720576"/>
            <a:ext cx="380365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3375" i="1" baseline="1234" dirty="0">
                <a:latin typeface="Times New Roman"/>
                <a:cs typeface="Times New Roman"/>
              </a:rPr>
              <a:t>M</a:t>
            </a:r>
            <a:r>
              <a:rPr sz="3375" i="1" spc="-165" baseline="1234" dirty="0">
                <a:latin typeface="Times New Roman"/>
                <a:cs typeface="Times New Roman"/>
              </a:rPr>
              <a:t> </a:t>
            </a:r>
            <a:r>
              <a:rPr sz="850" i="1" spc="-50" dirty="0">
                <a:latin typeface="Times New Roman"/>
                <a:cs typeface="Times New Roman"/>
              </a:rPr>
              <a:t>p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630858" y="5740782"/>
            <a:ext cx="82550" cy="14747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50" i="1" spc="20" dirty="0"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92495" y="5861250"/>
            <a:ext cx="82550" cy="14747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50" i="1" spc="20" dirty="0">
                <a:latin typeface="Times New Roman"/>
                <a:cs typeface="Times New Roman"/>
              </a:rPr>
              <a:t>o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07532" y="5621561"/>
            <a:ext cx="139065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750" i="1" spc="15" dirty="0">
                <a:latin typeface="Times New Roman"/>
                <a:cs typeface="Times New Roman"/>
              </a:rPr>
              <a:t>h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719057" y="5592669"/>
            <a:ext cx="285115" cy="2946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dirty="0">
                <a:latin typeface="Symbol"/>
                <a:cs typeface="Symbol"/>
              </a:rPr>
              <a:t></a:t>
            </a:r>
            <a:r>
              <a:rPr sz="1500" spc="-200" dirty="0">
                <a:latin typeface="Times New Roman"/>
                <a:cs typeface="Times New Roman"/>
              </a:rPr>
              <a:t> </a:t>
            </a:r>
            <a:r>
              <a:rPr sz="1750" i="1" dirty="0">
                <a:latin typeface="Times New Roman"/>
                <a:cs typeface="Times New Roman"/>
              </a:rPr>
              <a:t>b</a:t>
            </a:r>
            <a:r>
              <a:rPr sz="1750" i="1" spc="-220" dirty="0">
                <a:latin typeface="Times New Roman"/>
                <a:cs typeface="Times New Roman"/>
              </a:rPr>
              <a:t> </a:t>
            </a:r>
            <a:r>
              <a:rPr sz="1500" spc="-50" dirty="0">
                <a:latin typeface="Symbol"/>
                <a:cs typeface="Symbol"/>
              </a:rPr>
              <a:t>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369991" y="5624666"/>
            <a:ext cx="91757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  <a:tabLst>
                <a:tab pos="249554" algn="l"/>
                <a:tab pos="574675" algn="l"/>
                <a:tab pos="807085" algn="l"/>
              </a:tabLst>
            </a:pPr>
            <a:r>
              <a:rPr sz="1500"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57978" y="5854580"/>
            <a:ext cx="11176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i="1" spc="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450592" y="5584898"/>
            <a:ext cx="122555" cy="5657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spcBef>
                <a:spcPts val="425"/>
              </a:spcBef>
            </a:pPr>
            <a:r>
              <a:rPr sz="15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  <a:p>
            <a:pPr marL="12700">
              <a:spcBef>
                <a:spcPts val="325"/>
              </a:spcBef>
            </a:pPr>
            <a:r>
              <a:rPr sz="1500" spc="10" dirty="0">
                <a:latin typeface="Times New Roman"/>
                <a:cs typeface="Times New Roman"/>
              </a:rPr>
              <a:t>3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08051" y="5894860"/>
            <a:ext cx="12255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spc="10" dirty="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49208" y="5894860"/>
            <a:ext cx="96583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  <a:tabLst>
                <a:tab pos="271780" algn="l"/>
                <a:tab pos="829944" algn="l"/>
              </a:tabLst>
            </a:pPr>
            <a:r>
              <a:rPr sz="1500" spc="-50" dirty="0">
                <a:latin typeface="Times New Roman"/>
                <a:cs typeface="Times New Roman"/>
              </a:rPr>
              <a:t>2</a:t>
            </a:r>
            <a:r>
              <a:rPr sz="1500" dirty="0">
                <a:latin typeface="Times New Roman"/>
                <a:cs typeface="Times New Roman"/>
              </a:rPr>
              <a:t>	2</a:t>
            </a:r>
            <a:r>
              <a:rPr sz="1500" spc="-130" dirty="0">
                <a:latin typeface="Times New Roman"/>
                <a:cs typeface="Times New Roman"/>
              </a:rPr>
              <a:t> </a:t>
            </a:r>
            <a:r>
              <a:rPr sz="2250" baseline="38888" dirty="0">
                <a:latin typeface="Symbol"/>
                <a:cs typeface="Symbol"/>
              </a:rPr>
              <a:t></a:t>
            </a:r>
            <a:r>
              <a:rPr sz="2250" spc="157" baseline="38888" dirty="0">
                <a:latin typeface="Times New Roman"/>
                <a:cs typeface="Times New Roman"/>
              </a:rPr>
              <a:t>  </a:t>
            </a:r>
            <a:r>
              <a:rPr sz="1500" spc="-50" dirty="0">
                <a:latin typeface="Times New Roman"/>
                <a:cs typeface="Times New Roman"/>
              </a:rPr>
              <a:t>3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5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133778" y="5598546"/>
            <a:ext cx="106680" cy="20646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250" spc="10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279289" y="5745512"/>
            <a:ext cx="13208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spc="1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736904" y="5918042"/>
            <a:ext cx="10033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spc="10" dirty="0">
                <a:latin typeface="Symbol"/>
                <a:cs typeface="Symbol"/>
              </a:rPr>
              <a:t>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736904" y="5638734"/>
            <a:ext cx="10033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spc="10" dirty="0">
                <a:latin typeface="Symbol"/>
                <a:cs typeface="Symbol"/>
              </a:rPr>
              <a:t>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80663" y="5745512"/>
            <a:ext cx="1179195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  <a:tabLst>
                <a:tab pos="245110" algn="l"/>
                <a:tab pos="570230" algn="l"/>
                <a:tab pos="802640" algn="l"/>
                <a:tab pos="1059815" algn="l"/>
              </a:tabLst>
            </a:pPr>
            <a:r>
              <a:rPr sz="1500" spc="-50" dirty="0">
                <a:latin typeface="Symbol"/>
                <a:cs typeface="Symbol"/>
              </a:rPr>
              <a:t>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50" dirty="0">
                <a:latin typeface="Symbol"/>
                <a:cs typeface="Symbol"/>
              </a:rPr>
              <a:t>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50" dirty="0">
                <a:latin typeface="Symbol"/>
                <a:cs typeface="Symbol"/>
              </a:rPr>
              <a:t>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50" dirty="0">
                <a:latin typeface="Symbol"/>
                <a:cs typeface="Symbol"/>
              </a:rPr>
              <a:t>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spc="-50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965329" y="5918042"/>
            <a:ext cx="10033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spc="10" dirty="0">
                <a:latin typeface="Symbol"/>
                <a:cs typeface="Symbol"/>
              </a:rPr>
              <a:t>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65329" y="5638734"/>
            <a:ext cx="10033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500" spc="10" dirty="0">
                <a:latin typeface="Symbol"/>
                <a:cs typeface="Symbol"/>
              </a:rPr>
              <a:t>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965329" y="5758858"/>
            <a:ext cx="22352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50" spc="-37" baseline="1851" dirty="0">
                <a:latin typeface="Symbol"/>
                <a:cs typeface="Symbol"/>
              </a:rPr>
              <a:t></a:t>
            </a:r>
            <a:r>
              <a:rPr sz="1600" i="1" spc="-25" dirty="0">
                <a:latin typeface="Symbol"/>
                <a:cs typeface="Symbol"/>
              </a:rPr>
              <a:t>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597517" y="5650709"/>
            <a:ext cx="2397760" cy="371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1704975" algn="l"/>
                <a:tab pos="213169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Moreover,</a:t>
            </a:r>
            <a:r>
              <a:rPr sz="1600" spc="-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since: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2250" i="1" spc="-50" dirty="0">
                <a:latin typeface="Times New Roman"/>
                <a:cs typeface="Times New Roman"/>
              </a:rPr>
              <a:t>M</a:t>
            </a:r>
            <a:r>
              <a:rPr sz="2250" i="1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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484552" y="5638012"/>
            <a:ext cx="1428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i="1" spc="-45" dirty="0">
                <a:latin typeface="Symbol"/>
                <a:cs typeface="Symbol"/>
              </a:rPr>
              <a:t>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484447" y="1251341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>
                <a:moveTo>
                  <a:pt x="0" y="0"/>
                </a:moveTo>
                <a:lnTo>
                  <a:pt x="99672" y="0"/>
                </a:lnTo>
              </a:path>
            </a:pathLst>
          </a:custGeom>
          <a:ln w="78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15764" y="1562071"/>
            <a:ext cx="237490" cy="339725"/>
          </a:xfrm>
          <a:custGeom>
            <a:avLst/>
            <a:gdLst/>
            <a:ahLst/>
            <a:cxnLst/>
            <a:rect l="l" t="t" r="r" b="b"/>
            <a:pathLst>
              <a:path w="237489" h="339725">
                <a:moveTo>
                  <a:pt x="237035" y="0"/>
                </a:moveTo>
                <a:lnTo>
                  <a:pt x="0" y="339382"/>
                </a:lnTo>
              </a:path>
            </a:pathLst>
          </a:custGeom>
          <a:ln w="37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2401218" y="1497444"/>
            <a:ext cx="268605" cy="4610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695"/>
              </a:lnSpc>
              <a:spcBef>
                <a:spcPts val="130"/>
              </a:spcBef>
            </a:pPr>
            <a:r>
              <a:rPr sz="1700" i="1" spc="5" dirty="0">
                <a:latin typeface="Times New Roman"/>
                <a:cs typeface="Times New Roman"/>
              </a:rPr>
              <a:t>h</a:t>
            </a:r>
            <a:endParaRPr sz="1700">
              <a:latin typeface="Times New Roman"/>
              <a:cs typeface="Times New Roman"/>
            </a:endParaRPr>
          </a:p>
          <a:p>
            <a:pPr marL="146685">
              <a:lnSpc>
                <a:spcPts val="1695"/>
              </a:lnSpc>
            </a:pPr>
            <a:r>
              <a:rPr sz="1700" spc="5" dirty="0"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905830" y="1526848"/>
            <a:ext cx="300990" cy="2782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1700" i="1" dirty="0">
                <a:latin typeface="Times New Roman"/>
                <a:cs typeface="Times New Roman"/>
              </a:rPr>
              <a:t>Y</a:t>
            </a:r>
            <a:r>
              <a:rPr sz="1700" i="1" spc="-155" dirty="0">
                <a:latin typeface="Times New Roman"/>
                <a:cs typeface="Times New Roman"/>
              </a:rPr>
              <a:t> </a:t>
            </a:r>
            <a:r>
              <a:rPr i="1" spc="-89" baseline="-6944" dirty="0">
                <a:latin typeface="Times New Roman"/>
                <a:cs typeface="Times New Roman"/>
              </a:rPr>
              <a:t>e</a:t>
            </a:r>
            <a:endParaRPr baseline="-6944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910630" y="1172959"/>
            <a:ext cx="69405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spcBef>
                <a:spcPts val="135"/>
              </a:spcBef>
            </a:pPr>
            <a:r>
              <a:rPr sz="3075" i="1" u="sng" spc="-607" baseline="-677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</a:t>
            </a:r>
            <a:r>
              <a:rPr sz="3075" spc="-315" baseline="-6775" dirty="0">
                <a:latin typeface="Times New Roman"/>
                <a:cs typeface="Times New Roman"/>
              </a:rPr>
              <a:t> </a:t>
            </a:r>
            <a:r>
              <a:rPr i="1" u="sng" baseline="-185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i="1" spc="322" baseline="-18518" dirty="0">
                <a:latin typeface="Times New Roman"/>
                <a:cs typeface="Times New Roman"/>
              </a:rPr>
              <a:t> </a:t>
            </a:r>
            <a:r>
              <a:rPr sz="2550" baseline="-35947" dirty="0">
                <a:latin typeface="Symbol"/>
                <a:cs typeface="Symbol"/>
              </a:rPr>
              <a:t></a:t>
            </a:r>
            <a:r>
              <a:rPr sz="2550" spc="-67" baseline="-35947" dirty="0">
                <a:latin typeface="Times New Roman"/>
                <a:cs typeface="Times New Roman"/>
              </a:rPr>
              <a:t> </a:t>
            </a:r>
            <a:r>
              <a:rPr i="1" u="sng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i="1" u="sng" spc="-40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</a:t>
            </a:r>
            <a:endParaRPr>
              <a:latin typeface="Symbol"/>
              <a:cs typeface="Symbo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648388" y="2297696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1657" y="0"/>
                </a:lnTo>
              </a:path>
            </a:pathLst>
          </a:custGeom>
          <a:ln w="6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623217" y="2255755"/>
            <a:ext cx="11239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600" i="1" spc="-295" dirty="0">
                <a:latin typeface="Symbol"/>
                <a:cs typeface="Symbol"/>
              </a:rPr>
              <a:t>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73256" y="2216789"/>
            <a:ext cx="8826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100" i="1" spc="5" dirty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154673" y="2068772"/>
            <a:ext cx="67310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1500" dirty="0">
                <a:latin typeface="Symbol"/>
                <a:cs typeface="Symbol"/>
              </a:rPr>
              <a:t></a:t>
            </a:r>
            <a:r>
              <a:rPr sz="1500" spc="90" dirty="0">
                <a:latin typeface="Times New Roman"/>
                <a:cs typeface="Times New Roman"/>
              </a:rPr>
              <a:t> </a:t>
            </a:r>
            <a:r>
              <a:rPr sz="2250" i="1" u="sng" baseline="351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</a:t>
            </a:r>
            <a:r>
              <a:rPr sz="2250" i="1" spc="22" baseline="3518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</a:t>
            </a:r>
            <a:r>
              <a:rPr sz="1500" spc="-65" dirty="0">
                <a:latin typeface="Times New Roman"/>
                <a:cs typeface="Times New Roman"/>
              </a:rPr>
              <a:t> </a:t>
            </a:r>
            <a:r>
              <a:rPr sz="2775" i="1" u="sng" spc="-532" baseline="22522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</a:t>
            </a:r>
            <a:r>
              <a:rPr sz="2775" spc="-247" baseline="22522" dirty="0">
                <a:latin typeface="Times New Roman"/>
                <a:cs typeface="Times New Roman"/>
              </a:rPr>
              <a:t> </a:t>
            </a:r>
            <a:r>
              <a:rPr sz="1650" i="1" u="sng" spc="-75" baseline="3030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endParaRPr sz="1650" baseline="30303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912510" y="2117614"/>
            <a:ext cx="151765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750" i="1" spc="15" dirty="0">
                <a:latin typeface="Times New Roman"/>
                <a:cs typeface="Times New Roman"/>
              </a:rPr>
              <a:t>Y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346209" y="2235186"/>
            <a:ext cx="125095" cy="2481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500" spc="3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877834" y="2544034"/>
            <a:ext cx="739775" cy="5295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ts val="2150"/>
              </a:lnSpc>
              <a:spcBef>
                <a:spcPts val="130"/>
              </a:spcBef>
            </a:pPr>
            <a:r>
              <a:rPr sz="2775" i="1" spc="-532" baseline="-31531" dirty="0">
                <a:latin typeface="Symbol"/>
                <a:cs typeface="Symbol"/>
              </a:rPr>
              <a:t></a:t>
            </a:r>
            <a:r>
              <a:rPr sz="2775" spc="-262" baseline="-31531" dirty="0">
                <a:latin typeface="Times New Roman"/>
                <a:cs typeface="Times New Roman"/>
              </a:rPr>
              <a:t> </a:t>
            </a:r>
            <a:r>
              <a:rPr sz="1650" i="1" baseline="-60606" dirty="0">
                <a:latin typeface="Times New Roman"/>
                <a:cs typeface="Times New Roman"/>
              </a:rPr>
              <a:t>e</a:t>
            </a:r>
            <a:r>
              <a:rPr sz="1650" i="1" spc="97" baseline="-60606" dirty="0">
                <a:latin typeface="Times New Roman"/>
                <a:cs typeface="Times New Roman"/>
              </a:rPr>
              <a:t> </a:t>
            </a:r>
            <a:r>
              <a:rPr sz="2325" baseline="-26881" dirty="0">
                <a:latin typeface="Symbol"/>
                <a:cs typeface="Symbol"/>
              </a:rPr>
              <a:t></a:t>
            </a:r>
            <a:r>
              <a:rPr sz="2325" spc="-135" baseline="-26881" dirty="0">
                <a:latin typeface="Times New Roman"/>
                <a:cs typeface="Times New Roman"/>
              </a:rPr>
              <a:t> </a:t>
            </a:r>
            <a:r>
              <a:rPr sz="1850" i="1" u="sng" spc="-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</a:t>
            </a:r>
            <a:r>
              <a:rPr sz="1850" spc="-140" dirty="0">
                <a:latin typeface="Times New Roman"/>
                <a:cs typeface="Times New Roman"/>
              </a:rPr>
              <a:t> </a:t>
            </a:r>
            <a:r>
              <a:rPr sz="1650" i="1" u="sng" spc="-75" baseline="-75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endParaRPr sz="1650" baseline="-7575">
              <a:latin typeface="Times New Roman"/>
              <a:cs typeface="Times New Roman"/>
            </a:endParaRPr>
          </a:p>
          <a:p>
            <a:pPr marR="97790" algn="r">
              <a:lnSpc>
                <a:spcPts val="1789"/>
              </a:lnSpc>
            </a:pPr>
            <a:r>
              <a:rPr sz="1550" i="1" spc="5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832719" y="1386038"/>
            <a:ext cx="501015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since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985119" y="2072345"/>
            <a:ext cx="57975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where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96" name="object 96"/>
          <p:cNvGrpSpPr/>
          <p:nvPr/>
        </p:nvGrpSpPr>
        <p:grpSpPr>
          <a:xfrm>
            <a:off x="4062093" y="562315"/>
            <a:ext cx="6356985" cy="1876425"/>
            <a:chOff x="3067825" y="908303"/>
            <a:chExt cx="6356985" cy="1876425"/>
          </a:xfrm>
        </p:grpSpPr>
        <p:pic>
          <p:nvPicPr>
            <p:cNvPr id="97" name="object 9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67825" y="908303"/>
              <a:ext cx="6356558" cy="1876044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5993511" y="1537334"/>
              <a:ext cx="2047875" cy="533400"/>
            </a:xfrm>
            <a:custGeom>
              <a:avLst/>
              <a:gdLst/>
              <a:ahLst/>
              <a:cxnLst/>
              <a:rect l="l" t="t" r="r" b="b"/>
              <a:pathLst>
                <a:path w="2047875" h="533400">
                  <a:moveTo>
                    <a:pt x="0" y="266700"/>
                  </a:moveTo>
                  <a:lnTo>
                    <a:pt x="4203" y="205540"/>
                  </a:lnTo>
                  <a:lnTo>
                    <a:pt x="16177" y="149400"/>
                  </a:lnTo>
                  <a:lnTo>
                    <a:pt x="34969" y="99881"/>
                  </a:lnTo>
                  <a:lnTo>
                    <a:pt x="59627" y="58582"/>
                  </a:lnTo>
                  <a:lnTo>
                    <a:pt x="89196" y="27103"/>
                  </a:lnTo>
                  <a:lnTo>
                    <a:pt x="122724" y="7042"/>
                  </a:lnTo>
                  <a:lnTo>
                    <a:pt x="159258" y="0"/>
                  </a:lnTo>
                  <a:lnTo>
                    <a:pt x="195791" y="7042"/>
                  </a:lnTo>
                  <a:lnTo>
                    <a:pt x="229319" y="27103"/>
                  </a:lnTo>
                  <a:lnTo>
                    <a:pt x="258888" y="58582"/>
                  </a:lnTo>
                  <a:lnTo>
                    <a:pt x="283546" y="99881"/>
                  </a:lnTo>
                  <a:lnTo>
                    <a:pt x="302338" y="149400"/>
                  </a:lnTo>
                  <a:lnTo>
                    <a:pt x="314312" y="205540"/>
                  </a:lnTo>
                  <a:lnTo>
                    <a:pt x="318515" y="266700"/>
                  </a:lnTo>
                  <a:lnTo>
                    <a:pt x="314312" y="327859"/>
                  </a:lnTo>
                  <a:lnTo>
                    <a:pt x="302338" y="383999"/>
                  </a:lnTo>
                  <a:lnTo>
                    <a:pt x="283546" y="433518"/>
                  </a:lnTo>
                  <a:lnTo>
                    <a:pt x="258888" y="474817"/>
                  </a:lnTo>
                  <a:lnTo>
                    <a:pt x="229319" y="506296"/>
                  </a:lnTo>
                  <a:lnTo>
                    <a:pt x="195791" y="526357"/>
                  </a:lnTo>
                  <a:lnTo>
                    <a:pt x="159258" y="533400"/>
                  </a:lnTo>
                  <a:lnTo>
                    <a:pt x="122724" y="526357"/>
                  </a:lnTo>
                  <a:lnTo>
                    <a:pt x="89196" y="506296"/>
                  </a:lnTo>
                  <a:lnTo>
                    <a:pt x="59627" y="474817"/>
                  </a:lnTo>
                  <a:lnTo>
                    <a:pt x="34969" y="433518"/>
                  </a:lnTo>
                  <a:lnTo>
                    <a:pt x="16177" y="383999"/>
                  </a:lnTo>
                  <a:lnTo>
                    <a:pt x="4203" y="327859"/>
                  </a:lnTo>
                  <a:lnTo>
                    <a:pt x="0" y="266700"/>
                  </a:lnTo>
                  <a:close/>
                </a:path>
                <a:path w="2047875" h="533400">
                  <a:moveTo>
                    <a:pt x="1728215" y="266700"/>
                  </a:moveTo>
                  <a:lnTo>
                    <a:pt x="1732433" y="205540"/>
                  </a:lnTo>
                  <a:lnTo>
                    <a:pt x="1744446" y="149400"/>
                  </a:lnTo>
                  <a:lnTo>
                    <a:pt x="1763295" y="99881"/>
                  </a:lnTo>
                  <a:lnTo>
                    <a:pt x="1788020" y="58582"/>
                  </a:lnTo>
                  <a:lnTo>
                    <a:pt x="1817662" y="27103"/>
                  </a:lnTo>
                  <a:lnTo>
                    <a:pt x="1851260" y="7042"/>
                  </a:lnTo>
                  <a:lnTo>
                    <a:pt x="1887855" y="0"/>
                  </a:lnTo>
                  <a:lnTo>
                    <a:pt x="1924449" y="7042"/>
                  </a:lnTo>
                  <a:lnTo>
                    <a:pt x="1958047" y="27103"/>
                  </a:lnTo>
                  <a:lnTo>
                    <a:pt x="1987689" y="58582"/>
                  </a:lnTo>
                  <a:lnTo>
                    <a:pt x="2012414" y="99881"/>
                  </a:lnTo>
                  <a:lnTo>
                    <a:pt x="2031263" y="149400"/>
                  </a:lnTo>
                  <a:lnTo>
                    <a:pt x="2043276" y="205540"/>
                  </a:lnTo>
                  <a:lnTo>
                    <a:pt x="2047493" y="266700"/>
                  </a:lnTo>
                  <a:lnTo>
                    <a:pt x="2043276" y="327859"/>
                  </a:lnTo>
                  <a:lnTo>
                    <a:pt x="2031263" y="383999"/>
                  </a:lnTo>
                  <a:lnTo>
                    <a:pt x="2012414" y="433518"/>
                  </a:lnTo>
                  <a:lnTo>
                    <a:pt x="1987689" y="474817"/>
                  </a:lnTo>
                  <a:lnTo>
                    <a:pt x="1958047" y="506296"/>
                  </a:lnTo>
                  <a:lnTo>
                    <a:pt x="1924449" y="526357"/>
                  </a:lnTo>
                  <a:lnTo>
                    <a:pt x="1887855" y="533400"/>
                  </a:lnTo>
                  <a:lnTo>
                    <a:pt x="1851260" y="526357"/>
                  </a:lnTo>
                  <a:lnTo>
                    <a:pt x="1817662" y="506296"/>
                  </a:lnTo>
                  <a:lnTo>
                    <a:pt x="1788020" y="474817"/>
                  </a:lnTo>
                  <a:lnTo>
                    <a:pt x="1763295" y="433518"/>
                  </a:lnTo>
                  <a:lnTo>
                    <a:pt x="1744446" y="383999"/>
                  </a:lnTo>
                  <a:lnTo>
                    <a:pt x="1732433" y="327859"/>
                  </a:lnTo>
                  <a:lnTo>
                    <a:pt x="1728215" y="266700"/>
                  </a:lnTo>
                  <a:close/>
                </a:path>
              </a:pathLst>
            </a:custGeom>
            <a:ln w="9906">
              <a:solidFill>
                <a:srgbClr val="E7E6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832860" y="1476882"/>
              <a:ext cx="167005" cy="506730"/>
            </a:xfrm>
            <a:custGeom>
              <a:avLst/>
              <a:gdLst/>
              <a:ahLst/>
              <a:cxnLst/>
              <a:rect l="l" t="t" r="r" b="b"/>
              <a:pathLst>
                <a:path w="167004" h="506730">
                  <a:moveTo>
                    <a:pt x="0" y="422528"/>
                  </a:moveTo>
                  <a:lnTo>
                    <a:pt x="15620" y="506221"/>
                  </a:lnTo>
                  <a:lnTo>
                    <a:pt x="70127" y="446913"/>
                  </a:lnTo>
                  <a:lnTo>
                    <a:pt x="39242" y="446913"/>
                  </a:lnTo>
                  <a:lnTo>
                    <a:pt x="27050" y="443483"/>
                  </a:lnTo>
                  <a:lnTo>
                    <a:pt x="30556" y="431267"/>
                  </a:lnTo>
                  <a:lnTo>
                    <a:pt x="0" y="422528"/>
                  </a:lnTo>
                  <a:close/>
                </a:path>
                <a:path w="167004" h="506730">
                  <a:moveTo>
                    <a:pt x="30556" y="431267"/>
                  </a:moveTo>
                  <a:lnTo>
                    <a:pt x="27050" y="443483"/>
                  </a:lnTo>
                  <a:lnTo>
                    <a:pt x="39242" y="446913"/>
                  </a:lnTo>
                  <a:lnTo>
                    <a:pt x="42734" y="434749"/>
                  </a:lnTo>
                  <a:lnTo>
                    <a:pt x="30556" y="431267"/>
                  </a:lnTo>
                  <a:close/>
                </a:path>
                <a:path w="167004" h="506730">
                  <a:moveTo>
                    <a:pt x="42734" y="434749"/>
                  </a:moveTo>
                  <a:lnTo>
                    <a:pt x="39242" y="446913"/>
                  </a:lnTo>
                  <a:lnTo>
                    <a:pt x="70127" y="446913"/>
                  </a:lnTo>
                  <a:lnTo>
                    <a:pt x="73278" y="443483"/>
                  </a:lnTo>
                  <a:lnTo>
                    <a:pt x="42734" y="434749"/>
                  </a:lnTo>
                  <a:close/>
                </a:path>
                <a:path w="167004" h="506730">
                  <a:moveTo>
                    <a:pt x="154304" y="0"/>
                  </a:moveTo>
                  <a:lnTo>
                    <a:pt x="30556" y="431267"/>
                  </a:lnTo>
                  <a:lnTo>
                    <a:pt x="42734" y="434749"/>
                  </a:lnTo>
                  <a:lnTo>
                    <a:pt x="166497" y="3555"/>
                  </a:lnTo>
                  <a:lnTo>
                    <a:pt x="154304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5129711" y="4954422"/>
            <a:ext cx="100330" cy="191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150" i="1" spc="10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568745" y="5310407"/>
            <a:ext cx="661035" cy="191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  <a:tabLst>
                <a:tab pos="581025" algn="l"/>
              </a:tabLst>
            </a:pPr>
            <a:r>
              <a:rPr sz="1150" i="1" spc="-50" dirty="0">
                <a:latin typeface="Times New Roman"/>
                <a:cs typeface="Times New Roman"/>
              </a:rPr>
              <a:t>e</a:t>
            </a:r>
            <a:r>
              <a:rPr sz="1150" i="1" dirty="0">
                <a:latin typeface="Times New Roman"/>
                <a:cs typeface="Times New Roman"/>
              </a:rPr>
              <a:t>	</a:t>
            </a:r>
            <a:r>
              <a:rPr sz="1150" i="1" spc="-50" dirty="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561103" y="4954422"/>
            <a:ext cx="100330" cy="191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150" i="1" spc="10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428245" y="4736135"/>
            <a:ext cx="720725" cy="7378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spcBef>
                <a:spcPts val="380"/>
              </a:spcBef>
              <a:tabLst>
                <a:tab pos="560705" algn="l"/>
              </a:tabLst>
            </a:pPr>
            <a:r>
              <a:rPr sz="2100" i="1" u="sng" spc="-4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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i="1" u="sng" spc="-5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</a:t>
            </a:r>
            <a:endParaRPr sz="2100">
              <a:latin typeface="Symbol"/>
              <a:cs typeface="Symbol"/>
            </a:endParaRPr>
          </a:p>
          <a:p>
            <a:pPr marL="17780">
              <a:spcBef>
                <a:spcPts val="285"/>
              </a:spcBef>
              <a:tabLst>
                <a:tab pos="566420" algn="l"/>
              </a:tabLst>
            </a:pPr>
            <a:r>
              <a:rPr sz="2100" i="1" spc="-450" dirty="0">
                <a:latin typeface="Symbol"/>
                <a:cs typeface="Symbol"/>
              </a:rPr>
              <a:t>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2100" i="1" spc="-50" dirty="0">
                <a:latin typeface="Symbol"/>
                <a:cs typeface="Symbol"/>
              </a:rPr>
              <a:t>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905450" y="4931560"/>
            <a:ext cx="48069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26390" algn="l"/>
              </a:tabLst>
            </a:pPr>
            <a:r>
              <a:rPr sz="2100" i="1" spc="-50" dirty="0">
                <a:latin typeface="Symbol"/>
                <a:cs typeface="Symbol"/>
              </a:rPr>
              <a:t></a:t>
            </a:r>
            <a:r>
              <a:rPr sz="2100" dirty="0">
                <a:latin typeface="Times New Roman"/>
                <a:cs typeface="Times New Roman"/>
              </a:rPr>
              <a:t>	</a:t>
            </a:r>
            <a:r>
              <a:rPr sz="1950" spc="-50" dirty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748436" y="4945638"/>
            <a:ext cx="166370" cy="3289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spcBef>
                <a:spcPts val="140"/>
              </a:spcBef>
            </a:pPr>
            <a:r>
              <a:rPr sz="1950" spc="35" dirty="0">
                <a:latin typeface="Symbol"/>
                <a:cs typeface="Symbol"/>
              </a:rPr>
              <a:t></a:t>
            </a:r>
            <a:endParaRPr sz="195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060710" y="5113921"/>
            <a:ext cx="100330" cy="19107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150" spc="10" dirty="0">
                <a:latin typeface="Times New Roman"/>
                <a:cs typeface="Times New Roman"/>
              </a:rPr>
              <a:t>0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562466" y="4982423"/>
            <a:ext cx="14039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Observing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that: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597517" y="40500"/>
            <a:ext cx="30759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66"/>
                </a:solidFill>
                <a:latin typeface="Arial"/>
                <a:cs typeface="Arial"/>
              </a:rPr>
              <a:t>of the 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section</a:t>
            </a:r>
            <a:endParaRPr sz="20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7224" y="1072739"/>
            <a:ext cx="39458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36905" algn="l"/>
                <a:tab pos="1092835" algn="l"/>
                <a:tab pos="1819910" algn="l"/>
                <a:tab pos="2503805" algn="l"/>
                <a:tab pos="2915920" algn="l"/>
              </a:tabLst>
            </a:pP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Thus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shape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factor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rectangular</a:t>
            </a:r>
            <a:endParaRPr sz="1600">
              <a:latin typeface="Arial"/>
              <a:cs typeface="Arial"/>
            </a:endParaRPr>
          </a:p>
          <a:p>
            <a:pPr marL="38735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sections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is: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6348" y="2144956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415" y="0"/>
                </a:lnTo>
              </a:path>
            </a:pathLst>
          </a:custGeom>
          <a:ln w="9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68277" y="1787254"/>
            <a:ext cx="133985" cy="63817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spcBef>
                <a:spcPts val="465"/>
              </a:spcBef>
            </a:pPr>
            <a:r>
              <a:rPr sz="1700" dirty="0">
                <a:latin typeface="Times New Roman"/>
                <a:cs typeface="Times New Roman"/>
              </a:rPr>
              <a:t>3</a:t>
            </a:r>
            <a:endParaRPr sz="1700">
              <a:latin typeface="Times New Roman"/>
              <a:cs typeface="Times New Roman"/>
            </a:endParaRPr>
          </a:p>
          <a:p>
            <a:pPr marL="12700">
              <a:spcBef>
                <a:spcPts val="370"/>
              </a:spcBef>
            </a:pPr>
            <a:r>
              <a:rPr sz="1700" dirty="0"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5038" y="1969140"/>
            <a:ext cx="14478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700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2724" y="1842713"/>
            <a:ext cx="415925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700" i="1" spc="725" dirty="0">
                <a:latin typeface="Symbol"/>
                <a:cs typeface="Symbol"/>
              </a:rPr>
              <a:t></a:t>
            </a:r>
            <a:r>
              <a:rPr sz="2700" spc="55" dirty="0">
                <a:latin typeface="Times New Roman"/>
                <a:cs typeface="Times New Roman"/>
              </a:rPr>
              <a:t> </a:t>
            </a:r>
            <a:r>
              <a:rPr sz="1700" spc="-50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0148" y="1843254"/>
            <a:ext cx="205740" cy="286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700" i="1" dirty="0">
                <a:latin typeface="Times New Roman"/>
                <a:cs typeface="Times New Roman"/>
              </a:rPr>
              <a:t>M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82067" y="1895940"/>
            <a:ext cx="339725" cy="56832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spcBef>
                <a:spcPts val="475"/>
              </a:spcBef>
              <a:tabLst>
                <a:tab pos="262890" algn="l"/>
              </a:tabLst>
            </a:pPr>
            <a:r>
              <a:rPr sz="1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000" i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</a:t>
            </a:r>
            <a:endParaRPr sz="1000">
              <a:latin typeface="Times New Roman"/>
              <a:cs typeface="Times New Roman"/>
            </a:endParaRPr>
          </a:p>
          <a:p>
            <a:pPr marL="43815">
              <a:spcBef>
                <a:spcPts val="650"/>
              </a:spcBef>
            </a:pPr>
            <a:r>
              <a:rPr sz="2550" i="1" baseline="3267" dirty="0">
                <a:latin typeface="Times New Roman"/>
                <a:cs typeface="Times New Roman"/>
              </a:rPr>
              <a:t>M</a:t>
            </a:r>
            <a:r>
              <a:rPr sz="2550" i="1" spc="-232" baseline="3267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84073" y="2930995"/>
            <a:ext cx="383032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If 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web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very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thin,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100" i="1" spc="565" dirty="0">
                <a:latin typeface="Symbol"/>
                <a:cs typeface="Symbol"/>
              </a:rPr>
              <a:t>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Symbol"/>
                <a:cs typeface="Symbol"/>
              </a:rPr>
              <a:t>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has: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4074" y="4746594"/>
            <a:ext cx="77425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Actually,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many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other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factors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influence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moment-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curvature diagrams,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among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which: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87350" indent="-375285">
              <a:spcBef>
                <a:spcPts val="5"/>
              </a:spcBef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Presence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self-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equilibrated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stresses;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Steel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hardening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branch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(usually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neglected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possible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instability);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Cracks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bond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loss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composite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materials;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Instability.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95302" y="3779738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65163" y="0"/>
                </a:lnTo>
              </a:path>
            </a:pathLst>
          </a:custGeom>
          <a:ln w="112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86415" y="3744720"/>
            <a:ext cx="104139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200" spc="1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02427" y="3774884"/>
            <a:ext cx="16065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100" spc="10" dirty="0">
                <a:latin typeface="Times New Roman"/>
                <a:cs typeface="Times New Roman"/>
              </a:rPr>
              <a:t>2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32115" y="3550281"/>
            <a:ext cx="3468370" cy="3663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spcBef>
                <a:spcPts val="135"/>
              </a:spcBef>
              <a:tabLst>
                <a:tab pos="519430" algn="l"/>
                <a:tab pos="2248535" algn="l"/>
              </a:tabLst>
            </a:pPr>
            <a:r>
              <a:rPr sz="2100" i="1" spc="-50" dirty="0">
                <a:latin typeface="Times New Roman"/>
                <a:cs typeface="Times New Roman"/>
              </a:rPr>
              <a:t>M</a:t>
            </a:r>
            <a:r>
              <a:rPr sz="2100" i="1" dirty="0">
                <a:latin typeface="Times New Roman"/>
                <a:cs typeface="Times New Roman"/>
              </a:rPr>
              <a:t>	</a:t>
            </a:r>
            <a:r>
              <a:rPr sz="2100" dirty="0">
                <a:latin typeface="Symbol"/>
                <a:cs typeface="Symbol"/>
              </a:rPr>
              <a:t></a:t>
            </a:r>
            <a:r>
              <a:rPr sz="2100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2</a:t>
            </a:r>
            <a:r>
              <a:rPr sz="2100" spc="-2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</a:t>
            </a:r>
            <a:r>
              <a:rPr sz="2100" spc="-265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Times New Roman"/>
                <a:cs typeface="Times New Roman"/>
              </a:rPr>
              <a:t>b</a:t>
            </a:r>
            <a:r>
              <a:rPr sz="2100" i="1" spc="-204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</a:t>
            </a:r>
            <a:r>
              <a:rPr sz="2100" spc="-165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Times New Roman"/>
                <a:cs typeface="Times New Roman"/>
              </a:rPr>
              <a:t>s</a:t>
            </a:r>
            <a:r>
              <a:rPr sz="2100" i="1" spc="-1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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3150" i="1" baseline="35714" dirty="0">
                <a:latin typeface="Times New Roman"/>
                <a:cs typeface="Times New Roman"/>
              </a:rPr>
              <a:t>h</a:t>
            </a:r>
            <a:r>
              <a:rPr sz="3150" i="1" spc="-37" baseline="35714" dirty="0">
                <a:latin typeface="Times New Roman"/>
                <a:cs typeface="Times New Roman"/>
              </a:rPr>
              <a:t> </a:t>
            </a:r>
            <a:r>
              <a:rPr sz="2100" spc="30" dirty="0">
                <a:latin typeface="Symbol"/>
                <a:cs typeface="Symbol"/>
              </a:rPr>
              <a:t></a:t>
            </a:r>
            <a:r>
              <a:rPr sz="2200" i="1" spc="30" dirty="0">
                <a:latin typeface="Symbol"/>
                <a:cs typeface="Symbol"/>
              </a:rPr>
              <a:t>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100" dirty="0">
                <a:latin typeface="Symbol"/>
                <a:cs typeface="Symbol"/>
              </a:rPr>
              <a:t>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Times New Roman"/>
                <a:cs typeface="Times New Roman"/>
              </a:rPr>
              <a:t>b</a:t>
            </a:r>
            <a:r>
              <a:rPr sz="2100" i="1" spc="-204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</a:t>
            </a:r>
            <a:r>
              <a:rPr sz="2100" spc="-165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Times New Roman"/>
                <a:cs typeface="Times New Roman"/>
              </a:rPr>
              <a:t>s</a:t>
            </a:r>
            <a:r>
              <a:rPr sz="2100" i="1" spc="-16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</a:t>
            </a:r>
            <a:r>
              <a:rPr sz="2100" spc="-200" dirty="0">
                <a:latin typeface="Times New Roman"/>
                <a:cs typeface="Times New Roman"/>
              </a:rPr>
              <a:t> </a:t>
            </a:r>
            <a:r>
              <a:rPr sz="2100" i="1" dirty="0">
                <a:latin typeface="Times New Roman"/>
                <a:cs typeface="Times New Roman"/>
              </a:rPr>
              <a:t>h</a:t>
            </a:r>
            <a:r>
              <a:rPr sz="2100" i="1" spc="-200" dirty="0">
                <a:latin typeface="Times New Roman"/>
                <a:cs typeface="Times New Roman"/>
              </a:rPr>
              <a:t> </a:t>
            </a:r>
            <a:r>
              <a:rPr sz="2100" spc="20" dirty="0">
                <a:latin typeface="Symbol"/>
                <a:cs typeface="Symbol"/>
              </a:rPr>
              <a:t></a:t>
            </a:r>
            <a:r>
              <a:rPr sz="2200" i="1" spc="20" dirty="0">
                <a:latin typeface="Symbol"/>
                <a:cs typeface="Symbol"/>
              </a:rPr>
              <a:t>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51772" y="3744720"/>
            <a:ext cx="1838325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  <a:tabLst>
                <a:tab pos="1746250" algn="l"/>
              </a:tabLst>
            </a:pPr>
            <a:r>
              <a:rPr sz="1200" i="1" spc="-50" dirty="0">
                <a:latin typeface="Times New Roman"/>
                <a:cs typeface="Times New Roman"/>
              </a:rPr>
              <a:t>p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spc="-50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77320" y="115220"/>
            <a:ext cx="9525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00" spc="5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01575" y="458398"/>
            <a:ext cx="30226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baseline="-9920" dirty="0">
                <a:latin typeface="Symbol"/>
                <a:cs typeface="Symbol"/>
              </a:rPr>
              <a:t></a:t>
            </a:r>
            <a:r>
              <a:rPr sz="2100" spc="502" baseline="-99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01575" y="629979"/>
            <a:ext cx="30226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baseline="-5952" dirty="0">
                <a:latin typeface="Symbol"/>
                <a:cs typeface="Symbol"/>
              </a:rPr>
              <a:t></a:t>
            </a:r>
            <a:r>
              <a:rPr sz="2100" spc="502" baseline="-5952" dirty="0">
                <a:latin typeface="Times New Roman"/>
                <a:cs typeface="Times New Roman"/>
              </a:rPr>
              <a:t> </a:t>
            </a:r>
            <a:r>
              <a:rPr sz="1400" spc="-295" dirty="0">
                <a:latin typeface="Symbol"/>
                <a:cs typeface="Symbol"/>
              </a:rPr>
              <a:t></a:t>
            </a:r>
            <a:r>
              <a:rPr sz="2100" spc="-442" baseline="-33730" dirty="0">
                <a:latin typeface="Symbol"/>
                <a:cs typeface="Symbol"/>
              </a:rPr>
              <a:t></a:t>
            </a:r>
            <a:endParaRPr sz="2100" baseline="-3373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82263" y="646524"/>
            <a:ext cx="9525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00" spc="5" dirty="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04943" y="629979"/>
            <a:ext cx="14605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1400" spc="-295" dirty="0">
                <a:latin typeface="Symbol"/>
                <a:cs typeface="Symbol"/>
              </a:rPr>
              <a:t></a:t>
            </a:r>
            <a:r>
              <a:rPr sz="2100" spc="-442" baseline="-33730" dirty="0">
                <a:latin typeface="Symbol"/>
                <a:cs typeface="Symbol"/>
              </a:rPr>
              <a:t></a:t>
            </a:r>
            <a:endParaRPr sz="2100" baseline="-3373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0343" y="115220"/>
            <a:ext cx="9525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00" spc="5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28784" y="458398"/>
            <a:ext cx="30226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baseline="-9920" dirty="0">
                <a:latin typeface="Symbol"/>
                <a:cs typeface="Symbol"/>
              </a:rPr>
              <a:t></a:t>
            </a:r>
            <a:r>
              <a:rPr sz="2100" spc="509" baseline="-99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28784" y="629979"/>
            <a:ext cx="30226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baseline="-5952" dirty="0">
                <a:latin typeface="Symbol"/>
                <a:cs typeface="Symbol"/>
              </a:rPr>
              <a:t></a:t>
            </a:r>
            <a:r>
              <a:rPr sz="2100" spc="509" baseline="-5952" dirty="0">
                <a:latin typeface="Times New Roman"/>
                <a:cs typeface="Times New Roman"/>
              </a:rPr>
              <a:t> </a:t>
            </a:r>
            <a:r>
              <a:rPr sz="1400" spc="-295" dirty="0">
                <a:latin typeface="Symbol"/>
                <a:cs typeface="Symbol"/>
              </a:rPr>
              <a:t></a:t>
            </a:r>
            <a:r>
              <a:rPr sz="2100" spc="-442" baseline="-33730" dirty="0">
                <a:latin typeface="Symbol"/>
                <a:cs typeface="Symbol"/>
              </a:rPr>
              <a:t></a:t>
            </a:r>
            <a:endParaRPr sz="2100" baseline="-3373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9427" y="646524"/>
            <a:ext cx="9525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00" spc="5" dirty="0">
                <a:latin typeface="Symbol"/>
                <a:cs typeface="Symbol"/>
              </a:rPr>
              <a:t>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56863" y="481296"/>
            <a:ext cx="28702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400" dirty="0">
                <a:latin typeface="Symbol"/>
                <a:cs typeface="Symbol"/>
              </a:rPr>
              <a:t>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2250" i="1" spc="-75" baseline="-14814" dirty="0">
                <a:latin typeface="Symbol"/>
                <a:cs typeface="Symbol"/>
              </a:rPr>
              <a:t></a:t>
            </a:r>
            <a:endParaRPr sz="2250" baseline="-14814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56863" y="194963"/>
            <a:ext cx="28702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400" dirty="0">
                <a:latin typeface="Symbol"/>
                <a:cs typeface="Symbol"/>
              </a:rPr>
              <a:t>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2250" i="1" spc="-75" baseline="-16666" dirty="0">
                <a:latin typeface="Symbol"/>
                <a:cs typeface="Symbol"/>
              </a:rPr>
              <a:t></a:t>
            </a:r>
            <a:endParaRPr sz="2250" baseline="-16666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84027" y="194963"/>
            <a:ext cx="28702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400" dirty="0">
                <a:latin typeface="Symbol"/>
                <a:cs typeface="Symbol"/>
              </a:rPr>
              <a:t>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2250" i="1" spc="-75" baseline="-16666" dirty="0">
                <a:latin typeface="Symbol"/>
                <a:cs typeface="Symbol"/>
              </a:rPr>
              <a:t></a:t>
            </a:r>
            <a:endParaRPr sz="2250" baseline="-16666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32305" y="324932"/>
            <a:ext cx="771525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baseline="-21825" dirty="0">
                <a:latin typeface="Symbol"/>
                <a:cs typeface="Symbol"/>
              </a:rPr>
              <a:t></a:t>
            </a:r>
            <a:r>
              <a:rPr sz="2100" spc="-232" baseline="-21825" dirty="0">
                <a:latin typeface="Times New Roman"/>
                <a:cs typeface="Times New Roman"/>
              </a:rPr>
              <a:t> </a:t>
            </a:r>
            <a:r>
              <a:rPr sz="2100" baseline="1984" dirty="0">
                <a:latin typeface="Symbol"/>
                <a:cs typeface="Symbol"/>
              </a:rPr>
              <a:t></a:t>
            </a:r>
            <a:r>
              <a:rPr sz="2100" spc="-247" baseline="1984" dirty="0">
                <a:latin typeface="Times New Roman"/>
                <a:cs typeface="Times New Roman"/>
              </a:rPr>
              <a:t> </a:t>
            </a:r>
            <a:r>
              <a:rPr sz="1400" i="1" u="sng" spc="2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i="1" spc="-95" dirty="0">
                <a:latin typeface="Times New Roman"/>
                <a:cs typeface="Times New Roman"/>
              </a:rPr>
              <a:t> </a:t>
            </a:r>
            <a:r>
              <a:rPr sz="2100" baseline="1984" dirty="0">
                <a:latin typeface="Symbol"/>
                <a:cs typeface="Symbol"/>
              </a:rPr>
              <a:t></a:t>
            </a:r>
            <a:r>
              <a:rPr sz="2100" spc="502" baseline="1984" dirty="0">
                <a:latin typeface="Times New Roman"/>
                <a:cs typeface="Times New Roman"/>
              </a:rPr>
              <a:t> </a:t>
            </a:r>
            <a:r>
              <a:rPr sz="2100" spc="-75" baseline="11904" dirty="0">
                <a:latin typeface="Symbol"/>
                <a:cs typeface="Symbol"/>
              </a:rPr>
              <a:t></a:t>
            </a:r>
            <a:endParaRPr sz="2100" baseline="11904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1572" y="336076"/>
            <a:ext cx="743585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spcBef>
                <a:spcPts val="114"/>
              </a:spcBef>
              <a:tabLst>
                <a:tab pos="478790" algn="l"/>
              </a:tabLst>
            </a:pPr>
            <a:r>
              <a:rPr sz="2000" b="1" spc="-25" dirty="0">
                <a:latin typeface="Times New Roman"/>
                <a:cs typeface="Times New Roman"/>
              </a:rPr>
              <a:t>=&gt;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3150" i="1" spc="-75" baseline="-5291" dirty="0">
                <a:latin typeface="Times New Roman"/>
                <a:cs typeface="Times New Roman"/>
              </a:rPr>
              <a:t>M</a:t>
            </a:r>
            <a:endParaRPr sz="3150" baseline="-5291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80814" y="536650"/>
            <a:ext cx="78105" cy="13849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800" i="1" spc="10" dirty="0">
                <a:latin typeface="Times New Roman"/>
                <a:cs typeface="Times New Roman"/>
              </a:rPr>
              <a:t>p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01575" y="102276"/>
            <a:ext cx="30226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spc="-37" baseline="-31746" dirty="0">
                <a:latin typeface="Symbol"/>
                <a:cs typeface="Symbol"/>
              </a:rPr>
              <a:t></a:t>
            </a:r>
            <a:r>
              <a:rPr sz="1150" spc="-25" dirty="0">
                <a:latin typeface="Times New Roman"/>
                <a:cs typeface="Times New Roman"/>
              </a:rPr>
              <a:t>2</a:t>
            </a:r>
            <a:r>
              <a:rPr sz="2100" spc="-37" baseline="-3968" dirty="0">
                <a:latin typeface="Symbol"/>
                <a:cs typeface="Symbol"/>
              </a:rPr>
              <a:t></a:t>
            </a:r>
            <a:endParaRPr sz="2100" baseline="-3968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28784" y="102276"/>
            <a:ext cx="302260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spcBef>
                <a:spcPts val="115"/>
              </a:spcBef>
            </a:pPr>
            <a:r>
              <a:rPr sz="2100" spc="-37" baseline="-31746" dirty="0">
                <a:latin typeface="Symbol"/>
                <a:cs typeface="Symbol"/>
              </a:rPr>
              <a:t></a:t>
            </a:r>
            <a:r>
              <a:rPr sz="1150" spc="-25" dirty="0">
                <a:latin typeface="Times New Roman"/>
                <a:cs typeface="Times New Roman"/>
              </a:rPr>
              <a:t>2</a:t>
            </a:r>
            <a:r>
              <a:rPr sz="2100" spc="-37" baseline="-3968" dirty="0">
                <a:latin typeface="Symbol"/>
                <a:cs typeface="Symbol"/>
              </a:rPr>
              <a:t></a:t>
            </a:r>
            <a:endParaRPr sz="2100" baseline="-3968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51921" y="375705"/>
            <a:ext cx="234315" cy="4953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8100">
              <a:spcBef>
                <a:spcPts val="265"/>
              </a:spcBef>
            </a:pPr>
            <a:r>
              <a:rPr sz="2100" spc="-37" baseline="-19841" dirty="0">
                <a:latin typeface="Symbol"/>
                <a:cs typeface="Symbol"/>
              </a:rPr>
              <a:t></a:t>
            </a:r>
            <a:r>
              <a:rPr sz="1400" spc="-25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38100">
              <a:spcBef>
                <a:spcPts val="170"/>
              </a:spcBef>
            </a:pPr>
            <a:r>
              <a:rPr sz="1400" spc="-295" dirty="0">
                <a:latin typeface="Symbol"/>
                <a:cs typeface="Symbol"/>
              </a:rPr>
              <a:t></a:t>
            </a:r>
            <a:r>
              <a:rPr sz="2100" spc="-442" baseline="-33730" dirty="0">
                <a:latin typeface="Symbol"/>
                <a:cs typeface="Symbol"/>
              </a:rPr>
              <a:t></a:t>
            </a:r>
            <a:endParaRPr sz="2100" baseline="-3373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14248" y="534660"/>
            <a:ext cx="116205" cy="23019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02187" y="530580"/>
            <a:ext cx="46863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2100" baseline="1984" dirty="0">
                <a:latin typeface="Times New Roman"/>
                <a:cs typeface="Times New Roman"/>
              </a:rPr>
              <a:t>3</a:t>
            </a:r>
            <a:r>
              <a:rPr sz="2100" spc="562" baseline="1984" dirty="0">
                <a:latin typeface="Times New Roman"/>
                <a:cs typeface="Times New Roman"/>
              </a:rPr>
              <a:t> </a:t>
            </a:r>
            <a:r>
              <a:rPr sz="2100" baseline="15873" dirty="0">
                <a:latin typeface="Symbol"/>
                <a:cs typeface="Symbol"/>
              </a:rPr>
              <a:t></a:t>
            </a:r>
            <a:r>
              <a:rPr sz="2100" spc="-30" baseline="15873" dirty="0">
                <a:latin typeface="Times New Roman"/>
                <a:cs typeface="Times New Roman"/>
              </a:rPr>
              <a:t> </a:t>
            </a:r>
            <a:r>
              <a:rPr sz="1500" i="1" spc="-60" dirty="0">
                <a:latin typeface="Symbol"/>
                <a:cs typeface="Symbol"/>
              </a:rPr>
              <a:t>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34531" y="235488"/>
            <a:ext cx="1863089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spcBef>
                <a:spcPts val="114"/>
              </a:spcBef>
            </a:pPr>
            <a:r>
              <a:rPr sz="2100" baseline="-21825" dirty="0">
                <a:latin typeface="Symbol"/>
                <a:cs typeface="Symbol"/>
              </a:rPr>
              <a:t></a:t>
            </a:r>
            <a:r>
              <a:rPr sz="2100" spc="-232" baseline="-21825" dirty="0">
                <a:latin typeface="Times New Roman"/>
                <a:cs typeface="Times New Roman"/>
              </a:rPr>
              <a:t> </a:t>
            </a:r>
            <a:r>
              <a:rPr sz="2100" baseline="11904" dirty="0">
                <a:latin typeface="Symbol"/>
                <a:cs typeface="Symbol"/>
              </a:rPr>
              <a:t></a:t>
            </a:r>
            <a:r>
              <a:rPr sz="2100" spc="532" baseline="11904" dirty="0">
                <a:latin typeface="Times New Roman"/>
                <a:cs typeface="Times New Roman"/>
              </a:rPr>
              <a:t> </a:t>
            </a:r>
            <a:r>
              <a:rPr sz="2100" baseline="-21825" dirty="0">
                <a:latin typeface="Symbol"/>
                <a:cs typeface="Symbol"/>
              </a:rPr>
              <a:t></a:t>
            </a:r>
            <a:r>
              <a:rPr sz="2100" spc="-82" baseline="-21825" dirty="0">
                <a:latin typeface="Times New Roman"/>
                <a:cs typeface="Times New Roman"/>
              </a:rPr>
              <a:t> </a:t>
            </a:r>
            <a:r>
              <a:rPr sz="2100" u="sng" baseline="1388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100" spc="-142" baseline="13888" dirty="0">
                <a:latin typeface="Times New Roman"/>
                <a:cs typeface="Times New Roman"/>
              </a:rPr>
              <a:t> </a:t>
            </a:r>
            <a:r>
              <a:rPr sz="2100" spc="97" baseline="-21825" dirty="0">
                <a:latin typeface="Symbol"/>
                <a:cs typeface="Symbol"/>
              </a:rPr>
              <a:t></a:t>
            </a:r>
            <a:r>
              <a:rPr sz="2100" spc="97" baseline="1984" dirty="0">
                <a:latin typeface="Symbol"/>
                <a:cs typeface="Symbol"/>
              </a:rPr>
              <a:t></a:t>
            </a:r>
            <a:r>
              <a:rPr sz="2100" spc="-240" baseline="1984" dirty="0">
                <a:latin typeface="Times New Roman"/>
                <a:cs typeface="Times New Roman"/>
              </a:rPr>
              <a:t> </a:t>
            </a:r>
            <a:r>
              <a:rPr sz="1400" i="1" u="sng" spc="2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i="1" spc="-95" dirty="0">
                <a:latin typeface="Times New Roman"/>
                <a:cs typeface="Times New Roman"/>
              </a:rPr>
              <a:t> </a:t>
            </a:r>
            <a:r>
              <a:rPr sz="2100" baseline="1984" dirty="0">
                <a:latin typeface="Symbol"/>
                <a:cs typeface="Symbol"/>
              </a:rPr>
              <a:t></a:t>
            </a:r>
            <a:r>
              <a:rPr sz="2100" spc="517" baseline="1984" dirty="0">
                <a:latin typeface="Times New Roman"/>
                <a:cs typeface="Times New Roman"/>
              </a:rPr>
              <a:t> </a:t>
            </a:r>
            <a:r>
              <a:rPr sz="2100" baseline="11904" dirty="0">
                <a:latin typeface="Symbol"/>
                <a:cs typeface="Symbol"/>
              </a:rPr>
              <a:t></a:t>
            </a:r>
            <a:r>
              <a:rPr sz="2100" spc="22" baseline="11904" dirty="0">
                <a:latin typeface="Times New Roman"/>
                <a:cs typeface="Times New Roman"/>
              </a:rPr>
              <a:t> </a:t>
            </a:r>
            <a:r>
              <a:rPr sz="2100" baseline="-21825" dirty="0">
                <a:latin typeface="Symbol"/>
                <a:cs typeface="Symbol"/>
              </a:rPr>
              <a:t></a:t>
            </a:r>
            <a:r>
              <a:rPr sz="2100" spc="195" baseline="-21825" dirty="0">
                <a:latin typeface="Times New Roman"/>
                <a:cs typeface="Times New Roman"/>
              </a:rPr>
              <a:t> </a:t>
            </a:r>
            <a:r>
              <a:rPr sz="3150" i="1" u="sng" baseline="529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</a:t>
            </a:r>
            <a:r>
              <a:rPr sz="3150" i="1" u="sng" spc="-262" baseline="529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2100" spc="-75" baseline="11904" dirty="0">
                <a:latin typeface="Symbol"/>
                <a:cs typeface="Symbol"/>
              </a:rPr>
              <a:t></a:t>
            </a:r>
            <a:endParaRPr sz="2100" baseline="11904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30413" y="305636"/>
            <a:ext cx="795020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spcBef>
                <a:spcPts val="114"/>
              </a:spcBef>
              <a:tabLst>
                <a:tab pos="612140" algn="l"/>
              </a:tabLst>
            </a:pPr>
            <a:r>
              <a:rPr sz="1400" dirty="0">
                <a:latin typeface="Symbol"/>
                <a:cs typeface="Symbol"/>
              </a:rPr>
              <a:t>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3150" i="1" spc="-75" baseline="-11904" dirty="0">
                <a:latin typeface="Times New Roman"/>
                <a:cs typeface="Times New Roman"/>
              </a:rPr>
              <a:t>M</a:t>
            </a:r>
            <a:r>
              <a:rPr sz="3150" i="1" baseline="-11904" dirty="0">
                <a:latin typeface="Times New Roman"/>
                <a:cs typeface="Times New Roman"/>
              </a:rPr>
              <a:t>	</a:t>
            </a:r>
            <a:r>
              <a:rPr sz="2100" spc="-37" baseline="-19841" dirty="0">
                <a:latin typeface="Symbol"/>
                <a:cs typeface="Symbol"/>
              </a:rPr>
              <a:t></a:t>
            </a:r>
            <a:r>
              <a:rPr sz="1400" spc="-2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8" name="object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1346" y="1893158"/>
            <a:ext cx="4724400" cy="2640330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6072485" y="361289"/>
            <a:ext cx="206375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-25" dirty="0">
                <a:latin typeface="Times New Roman"/>
                <a:cs typeface="Times New Roman"/>
              </a:rPr>
              <a:t>A</a:t>
            </a:r>
            <a:r>
              <a:rPr sz="700" spc="-25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68629" y="1354723"/>
            <a:ext cx="206375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-25" dirty="0">
                <a:latin typeface="Times New Roman"/>
                <a:cs typeface="Times New Roman"/>
              </a:rPr>
              <a:t>A</a:t>
            </a:r>
            <a:r>
              <a:rPr sz="700" spc="-25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93867" y="1250312"/>
            <a:ext cx="206375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-25" dirty="0">
                <a:latin typeface="Times New Roman"/>
                <a:cs typeface="Times New Roman"/>
              </a:rPr>
              <a:t>A</a:t>
            </a:r>
            <a:r>
              <a:rPr sz="700" spc="-25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70284" y="-58326"/>
            <a:ext cx="245745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-10" dirty="0">
                <a:latin typeface="Times New Roman"/>
                <a:cs typeface="Times New Roman"/>
              </a:rPr>
              <a:t>-</a:t>
            </a:r>
            <a:r>
              <a:rPr sz="1450" spc="-25" dirty="0">
                <a:latin typeface="Symbol"/>
                <a:cs typeface="Symbol"/>
              </a:rPr>
              <a:t></a:t>
            </a:r>
            <a:r>
              <a:rPr sz="700" spc="-25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34873" y="1704441"/>
            <a:ext cx="183515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-25" dirty="0">
                <a:latin typeface="Symbol"/>
                <a:cs typeface="Symbol"/>
              </a:rPr>
              <a:t></a:t>
            </a:r>
            <a:r>
              <a:rPr sz="700" spc="-25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759871" y="1704441"/>
            <a:ext cx="184150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-25" dirty="0">
                <a:latin typeface="Symbol"/>
                <a:cs typeface="Symbol"/>
              </a:rPr>
              <a:t></a:t>
            </a:r>
            <a:r>
              <a:rPr sz="700" spc="-25" dirty="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64237" y="440894"/>
            <a:ext cx="87630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5" dirty="0">
                <a:latin typeface="Times New Roman"/>
                <a:cs typeface="Times New Roman"/>
              </a:rPr>
              <a:t>-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61872" y="1233983"/>
            <a:ext cx="326390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  <a:tabLst>
                <a:tab pos="313055" algn="l"/>
              </a:tabLst>
            </a:pPr>
            <a:r>
              <a:rPr sz="1450" spc="40" dirty="0">
                <a:latin typeface="Times New Roman"/>
                <a:cs typeface="Times New Roman"/>
              </a:rPr>
              <a:t>+</a:t>
            </a:r>
            <a:r>
              <a:rPr sz="14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597452" y="256808"/>
            <a:ext cx="867410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  <a:tabLst>
                <a:tab pos="791845" algn="l"/>
              </a:tabLst>
            </a:pPr>
            <a:r>
              <a:rPr sz="1450" spc="-25" dirty="0">
                <a:latin typeface="Times New Roman"/>
                <a:cs typeface="Times New Roman"/>
              </a:rPr>
              <a:t>A</a:t>
            </a:r>
            <a:r>
              <a:rPr sz="700" spc="-25" dirty="0">
                <a:latin typeface="Times New Roman"/>
                <a:cs typeface="Times New Roman"/>
              </a:rPr>
              <a:t>1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1450" spc="-50" dirty="0">
                <a:latin typeface="Times New Roman"/>
                <a:cs typeface="Times New Roman"/>
              </a:rPr>
              <a:t>-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774517" y="1054684"/>
            <a:ext cx="130810" cy="2378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spcBef>
                <a:spcPts val="115"/>
              </a:spcBef>
            </a:pPr>
            <a:r>
              <a:rPr sz="1450" spc="5" dirty="0">
                <a:latin typeface="Times New Roman"/>
                <a:cs typeface="Times New Roman"/>
              </a:rPr>
              <a:t>+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436887" y="193835"/>
            <a:ext cx="1047115" cy="1571625"/>
          </a:xfrm>
          <a:custGeom>
            <a:avLst/>
            <a:gdLst/>
            <a:ahLst/>
            <a:cxnLst/>
            <a:rect l="l" t="t" r="r" b="b"/>
            <a:pathLst>
              <a:path w="1047114" h="1571625">
                <a:moveTo>
                  <a:pt x="0" y="0"/>
                </a:moveTo>
                <a:lnTo>
                  <a:pt x="1046998" y="0"/>
                </a:lnTo>
              </a:path>
              <a:path w="1047114" h="1571625">
                <a:moveTo>
                  <a:pt x="1046998" y="0"/>
                </a:moveTo>
                <a:lnTo>
                  <a:pt x="1046998" y="104879"/>
                </a:lnTo>
              </a:path>
              <a:path w="1047114" h="1571625">
                <a:moveTo>
                  <a:pt x="1046998" y="104879"/>
                </a:moveTo>
                <a:lnTo>
                  <a:pt x="576132" y="104878"/>
                </a:lnTo>
              </a:path>
              <a:path w="1047114" h="1571625">
                <a:moveTo>
                  <a:pt x="0" y="104878"/>
                </a:moveTo>
                <a:lnTo>
                  <a:pt x="0" y="0"/>
                </a:lnTo>
              </a:path>
              <a:path w="1047114" h="1571625">
                <a:moveTo>
                  <a:pt x="1046998" y="1571194"/>
                </a:moveTo>
                <a:lnTo>
                  <a:pt x="0" y="1571194"/>
                </a:lnTo>
              </a:path>
              <a:path w="1047114" h="1571625">
                <a:moveTo>
                  <a:pt x="0" y="1466543"/>
                </a:moveTo>
                <a:lnTo>
                  <a:pt x="471070" y="1466543"/>
                </a:lnTo>
              </a:path>
              <a:path w="1047114" h="1571625">
                <a:moveTo>
                  <a:pt x="0" y="1571194"/>
                </a:moveTo>
                <a:lnTo>
                  <a:pt x="0" y="1466543"/>
                </a:lnTo>
              </a:path>
              <a:path w="1047114" h="1571625">
                <a:moveTo>
                  <a:pt x="1046998" y="1466544"/>
                </a:moveTo>
                <a:lnTo>
                  <a:pt x="1046998" y="1571194"/>
                </a:lnTo>
              </a:path>
              <a:path w="1047114" h="1571625">
                <a:moveTo>
                  <a:pt x="471069" y="104878"/>
                </a:moveTo>
                <a:lnTo>
                  <a:pt x="471070" y="1466543"/>
                </a:lnTo>
              </a:path>
              <a:path w="1047114" h="1571625">
                <a:moveTo>
                  <a:pt x="576132" y="104878"/>
                </a:moveTo>
                <a:lnTo>
                  <a:pt x="576133" y="1466543"/>
                </a:lnTo>
              </a:path>
              <a:path w="1047114" h="1571625">
                <a:moveTo>
                  <a:pt x="576133" y="1466543"/>
                </a:moveTo>
                <a:lnTo>
                  <a:pt x="1046998" y="1466544"/>
                </a:lnTo>
              </a:path>
              <a:path w="1047114" h="1571625">
                <a:moveTo>
                  <a:pt x="471069" y="104878"/>
                </a:moveTo>
                <a:lnTo>
                  <a:pt x="0" y="104878"/>
                </a:lnTo>
              </a:path>
              <a:path w="1047114" h="1571625">
                <a:moveTo>
                  <a:pt x="576132" y="785825"/>
                </a:moveTo>
                <a:lnTo>
                  <a:pt x="471069" y="785825"/>
                </a:lnTo>
              </a:path>
              <a:path w="1047114" h="1571625">
                <a:moveTo>
                  <a:pt x="10121" y="1571194"/>
                </a:moveTo>
                <a:lnTo>
                  <a:pt x="0" y="1561352"/>
                </a:lnTo>
              </a:path>
              <a:path w="1047114" h="1571625">
                <a:moveTo>
                  <a:pt x="104091" y="1571194"/>
                </a:moveTo>
                <a:lnTo>
                  <a:pt x="0" y="1467260"/>
                </a:lnTo>
              </a:path>
              <a:path w="1047114" h="1571625">
                <a:moveTo>
                  <a:pt x="198065" y="1571194"/>
                </a:moveTo>
                <a:lnTo>
                  <a:pt x="93490" y="1466543"/>
                </a:lnTo>
              </a:path>
              <a:path w="1047114" h="1571625">
                <a:moveTo>
                  <a:pt x="292278" y="1571194"/>
                </a:moveTo>
                <a:lnTo>
                  <a:pt x="187703" y="1466543"/>
                </a:lnTo>
              </a:path>
              <a:path w="1047114" h="1571625">
                <a:moveTo>
                  <a:pt x="386252" y="1571194"/>
                </a:moveTo>
                <a:lnTo>
                  <a:pt x="281438" y="1466543"/>
                </a:lnTo>
              </a:path>
              <a:path w="1047114" h="1571625">
                <a:moveTo>
                  <a:pt x="480465" y="1571194"/>
                </a:moveTo>
                <a:lnTo>
                  <a:pt x="375651" y="1466543"/>
                </a:lnTo>
              </a:path>
              <a:path w="1047114" h="1571625">
                <a:moveTo>
                  <a:pt x="574200" y="1571194"/>
                </a:moveTo>
                <a:lnTo>
                  <a:pt x="469625" y="1466543"/>
                </a:lnTo>
              </a:path>
              <a:path w="1047114" h="1571625">
                <a:moveTo>
                  <a:pt x="668413" y="1571194"/>
                </a:moveTo>
                <a:lnTo>
                  <a:pt x="471070" y="1374133"/>
                </a:lnTo>
              </a:path>
              <a:path w="1047114" h="1571625">
                <a:moveTo>
                  <a:pt x="762386" y="1571194"/>
                </a:moveTo>
                <a:lnTo>
                  <a:pt x="657573" y="1466543"/>
                </a:lnTo>
              </a:path>
              <a:path w="1047114" h="1571625">
                <a:moveTo>
                  <a:pt x="576133" y="1384939"/>
                </a:moveTo>
                <a:lnTo>
                  <a:pt x="471069" y="1280040"/>
                </a:lnTo>
              </a:path>
              <a:path w="1047114" h="1571625">
                <a:moveTo>
                  <a:pt x="856599" y="1571194"/>
                </a:moveTo>
                <a:lnTo>
                  <a:pt x="751546" y="1466543"/>
                </a:lnTo>
              </a:path>
              <a:path w="1047114" h="1571625">
                <a:moveTo>
                  <a:pt x="576132" y="1290846"/>
                </a:moveTo>
                <a:lnTo>
                  <a:pt x="471069" y="1185957"/>
                </a:lnTo>
              </a:path>
              <a:path w="1047114" h="1571625">
                <a:moveTo>
                  <a:pt x="950354" y="1571194"/>
                </a:moveTo>
                <a:lnTo>
                  <a:pt x="845759" y="1466543"/>
                </a:lnTo>
              </a:path>
              <a:path w="1047114" h="1571625">
                <a:moveTo>
                  <a:pt x="576132" y="1196515"/>
                </a:moveTo>
                <a:lnTo>
                  <a:pt x="471069" y="1092104"/>
                </a:lnTo>
              </a:path>
              <a:path w="1047114" h="1571625">
                <a:moveTo>
                  <a:pt x="1044308" y="1571194"/>
                </a:moveTo>
                <a:lnTo>
                  <a:pt x="939733" y="1466544"/>
                </a:lnTo>
              </a:path>
              <a:path w="1047114" h="1571625">
                <a:moveTo>
                  <a:pt x="576132" y="1102661"/>
                </a:moveTo>
                <a:lnTo>
                  <a:pt x="471069" y="997772"/>
                </a:lnTo>
              </a:path>
              <a:path w="1047114" h="1571625">
                <a:moveTo>
                  <a:pt x="1046998" y="1479987"/>
                </a:moveTo>
                <a:lnTo>
                  <a:pt x="1033946" y="1466544"/>
                </a:lnTo>
              </a:path>
              <a:path w="1047114" h="1571625">
                <a:moveTo>
                  <a:pt x="576132" y="1008569"/>
                </a:moveTo>
                <a:lnTo>
                  <a:pt x="471069" y="903680"/>
                </a:lnTo>
              </a:path>
              <a:path w="1047114" h="1571625">
                <a:moveTo>
                  <a:pt x="576132" y="914486"/>
                </a:moveTo>
                <a:lnTo>
                  <a:pt x="471069" y="809587"/>
                </a:lnTo>
              </a:path>
              <a:path w="1047114" h="1571625">
                <a:moveTo>
                  <a:pt x="576132" y="820394"/>
                </a:moveTo>
                <a:lnTo>
                  <a:pt x="541191" y="785825"/>
                </a:lnTo>
              </a:path>
              <a:path w="1047114" h="1571625">
                <a:moveTo>
                  <a:pt x="10121" y="1571194"/>
                </a:moveTo>
                <a:lnTo>
                  <a:pt x="0" y="1561352"/>
                </a:lnTo>
              </a:path>
              <a:path w="1047114" h="1571625">
                <a:moveTo>
                  <a:pt x="104091" y="1571194"/>
                </a:moveTo>
                <a:lnTo>
                  <a:pt x="0" y="1467260"/>
                </a:lnTo>
              </a:path>
              <a:path w="1047114" h="1571625">
                <a:moveTo>
                  <a:pt x="198065" y="1571194"/>
                </a:moveTo>
                <a:lnTo>
                  <a:pt x="93490" y="1466543"/>
                </a:lnTo>
              </a:path>
              <a:path w="1047114" h="1571625">
                <a:moveTo>
                  <a:pt x="292278" y="1571194"/>
                </a:moveTo>
                <a:lnTo>
                  <a:pt x="187703" y="1466543"/>
                </a:lnTo>
              </a:path>
              <a:path w="1047114" h="1571625">
                <a:moveTo>
                  <a:pt x="386252" y="1571194"/>
                </a:moveTo>
                <a:lnTo>
                  <a:pt x="281438" y="1466543"/>
                </a:lnTo>
              </a:path>
              <a:path w="1047114" h="1571625">
                <a:moveTo>
                  <a:pt x="480465" y="1571194"/>
                </a:moveTo>
                <a:lnTo>
                  <a:pt x="375651" y="1466543"/>
                </a:lnTo>
              </a:path>
              <a:path w="1047114" h="1571625">
                <a:moveTo>
                  <a:pt x="574200" y="1571194"/>
                </a:moveTo>
                <a:lnTo>
                  <a:pt x="469625" y="1466543"/>
                </a:lnTo>
              </a:path>
              <a:path w="1047114" h="1571625">
                <a:moveTo>
                  <a:pt x="668413" y="1571194"/>
                </a:moveTo>
                <a:lnTo>
                  <a:pt x="471070" y="1374133"/>
                </a:lnTo>
              </a:path>
              <a:path w="1047114" h="1571625">
                <a:moveTo>
                  <a:pt x="762386" y="1571194"/>
                </a:moveTo>
                <a:lnTo>
                  <a:pt x="657573" y="1466543"/>
                </a:lnTo>
              </a:path>
              <a:path w="1047114" h="1571625">
                <a:moveTo>
                  <a:pt x="576133" y="1384939"/>
                </a:moveTo>
                <a:lnTo>
                  <a:pt x="471069" y="1280040"/>
                </a:lnTo>
              </a:path>
              <a:path w="1047114" h="1571625">
                <a:moveTo>
                  <a:pt x="856599" y="1571194"/>
                </a:moveTo>
                <a:lnTo>
                  <a:pt x="751546" y="1466543"/>
                </a:lnTo>
              </a:path>
              <a:path w="1047114" h="1571625">
                <a:moveTo>
                  <a:pt x="576132" y="1290846"/>
                </a:moveTo>
                <a:lnTo>
                  <a:pt x="471069" y="1185957"/>
                </a:lnTo>
              </a:path>
              <a:path w="1047114" h="1571625">
                <a:moveTo>
                  <a:pt x="950354" y="1571194"/>
                </a:moveTo>
                <a:lnTo>
                  <a:pt x="845759" y="1466543"/>
                </a:lnTo>
              </a:path>
              <a:path w="1047114" h="1571625">
                <a:moveTo>
                  <a:pt x="576132" y="1196515"/>
                </a:moveTo>
                <a:lnTo>
                  <a:pt x="471069" y="1092104"/>
                </a:lnTo>
              </a:path>
              <a:path w="1047114" h="1571625">
                <a:moveTo>
                  <a:pt x="1044308" y="1571194"/>
                </a:moveTo>
                <a:lnTo>
                  <a:pt x="939733" y="1466544"/>
                </a:lnTo>
              </a:path>
              <a:path w="1047114" h="1571625">
                <a:moveTo>
                  <a:pt x="576132" y="1102661"/>
                </a:moveTo>
                <a:lnTo>
                  <a:pt x="471069" y="997772"/>
                </a:lnTo>
              </a:path>
              <a:path w="1047114" h="1571625">
                <a:moveTo>
                  <a:pt x="1046998" y="1479987"/>
                </a:moveTo>
                <a:lnTo>
                  <a:pt x="1033946" y="1466544"/>
                </a:lnTo>
              </a:path>
              <a:path w="1047114" h="1571625">
                <a:moveTo>
                  <a:pt x="576132" y="1008569"/>
                </a:moveTo>
                <a:lnTo>
                  <a:pt x="471069" y="903680"/>
                </a:lnTo>
              </a:path>
              <a:path w="1047114" h="1571625">
                <a:moveTo>
                  <a:pt x="576132" y="914486"/>
                </a:moveTo>
                <a:lnTo>
                  <a:pt x="471069" y="809587"/>
                </a:lnTo>
              </a:path>
              <a:path w="1047114" h="1571625">
                <a:moveTo>
                  <a:pt x="576132" y="820394"/>
                </a:moveTo>
                <a:lnTo>
                  <a:pt x="541191" y="785825"/>
                </a:lnTo>
              </a:path>
              <a:path w="1047114" h="1571625">
                <a:moveTo>
                  <a:pt x="0" y="17712"/>
                </a:moveTo>
                <a:lnTo>
                  <a:pt x="17590" y="0"/>
                </a:lnTo>
              </a:path>
              <a:path w="1047114" h="1571625">
                <a:moveTo>
                  <a:pt x="6988" y="104878"/>
                </a:moveTo>
                <a:lnTo>
                  <a:pt x="111564" y="0"/>
                </a:lnTo>
              </a:path>
              <a:path w="1047114" h="1571625">
                <a:moveTo>
                  <a:pt x="100963" y="104878"/>
                </a:moveTo>
                <a:lnTo>
                  <a:pt x="205537" y="0"/>
                </a:lnTo>
              </a:path>
              <a:path w="1047114" h="1571625">
                <a:moveTo>
                  <a:pt x="195176" y="104878"/>
                </a:moveTo>
                <a:lnTo>
                  <a:pt x="299750" y="0"/>
                </a:lnTo>
              </a:path>
              <a:path w="1047114" h="1571625">
                <a:moveTo>
                  <a:pt x="288910" y="104878"/>
                </a:moveTo>
                <a:lnTo>
                  <a:pt x="393724" y="0"/>
                </a:lnTo>
              </a:path>
              <a:path w="1047114" h="1571625">
                <a:moveTo>
                  <a:pt x="383123" y="104878"/>
                </a:moveTo>
                <a:lnTo>
                  <a:pt x="487698" y="0"/>
                </a:lnTo>
              </a:path>
              <a:path w="1047114" h="1571625">
                <a:moveTo>
                  <a:pt x="471069" y="110650"/>
                </a:moveTo>
                <a:lnTo>
                  <a:pt x="581672" y="0"/>
                </a:lnTo>
              </a:path>
              <a:path w="1047114" h="1571625">
                <a:moveTo>
                  <a:pt x="471069" y="204683"/>
                </a:moveTo>
                <a:lnTo>
                  <a:pt x="675885" y="0"/>
                </a:lnTo>
              </a:path>
              <a:path w="1047114" h="1571625">
                <a:moveTo>
                  <a:pt x="471069" y="298616"/>
                </a:moveTo>
                <a:lnTo>
                  <a:pt x="576132" y="194135"/>
                </a:lnTo>
              </a:path>
              <a:path w="1047114" h="1571625">
                <a:moveTo>
                  <a:pt x="665045" y="104878"/>
                </a:moveTo>
                <a:lnTo>
                  <a:pt x="769859" y="0"/>
                </a:lnTo>
              </a:path>
              <a:path w="1047114" h="1571625">
                <a:moveTo>
                  <a:pt x="471069" y="392649"/>
                </a:moveTo>
                <a:lnTo>
                  <a:pt x="576132" y="287969"/>
                </a:lnTo>
              </a:path>
              <a:path w="1047114" h="1571625">
                <a:moveTo>
                  <a:pt x="759019" y="104878"/>
                </a:moveTo>
                <a:lnTo>
                  <a:pt x="864072" y="0"/>
                </a:lnTo>
              </a:path>
              <a:path w="1047114" h="1571625">
                <a:moveTo>
                  <a:pt x="471069" y="486980"/>
                </a:moveTo>
                <a:lnTo>
                  <a:pt x="576132" y="382101"/>
                </a:lnTo>
              </a:path>
              <a:path w="1047114" h="1571625">
                <a:moveTo>
                  <a:pt x="853232" y="104879"/>
                </a:moveTo>
                <a:lnTo>
                  <a:pt x="957826" y="0"/>
                </a:lnTo>
              </a:path>
              <a:path w="1047114" h="1571625">
                <a:moveTo>
                  <a:pt x="471069" y="580814"/>
                </a:moveTo>
                <a:lnTo>
                  <a:pt x="576132" y="476234"/>
                </a:lnTo>
              </a:path>
              <a:path w="1047114" h="1571625">
                <a:moveTo>
                  <a:pt x="947166" y="104879"/>
                </a:moveTo>
                <a:lnTo>
                  <a:pt x="1046998" y="4776"/>
                </a:lnTo>
              </a:path>
              <a:path w="1047114" h="1571625">
                <a:moveTo>
                  <a:pt x="471069" y="674946"/>
                </a:moveTo>
                <a:lnTo>
                  <a:pt x="576132" y="570266"/>
                </a:lnTo>
              </a:path>
              <a:path w="1047114" h="1571625">
                <a:moveTo>
                  <a:pt x="1041418" y="104879"/>
                </a:moveTo>
                <a:lnTo>
                  <a:pt x="1046998" y="98908"/>
                </a:lnTo>
              </a:path>
              <a:path w="1047114" h="1571625">
                <a:moveTo>
                  <a:pt x="471069" y="769029"/>
                </a:moveTo>
                <a:lnTo>
                  <a:pt x="576132" y="664100"/>
                </a:lnTo>
              </a:path>
              <a:path w="1047114" h="1571625">
                <a:moveTo>
                  <a:pt x="548664" y="785825"/>
                </a:moveTo>
                <a:lnTo>
                  <a:pt x="576132" y="758432"/>
                </a:lnTo>
              </a:path>
              <a:path w="1047114" h="1571625">
                <a:moveTo>
                  <a:pt x="0" y="17712"/>
                </a:moveTo>
                <a:lnTo>
                  <a:pt x="17590" y="0"/>
                </a:lnTo>
              </a:path>
              <a:path w="1047114" h="1571625">
                <a:moveTo>
                  <a:pt x="6988" y="104878"/>
                </a:moveTo>
                <a:lnTo>
                  <a:pt x="111564" y="0"/>
                </a:lnTo>
              </a:path>
              <a:path w="1047114" h="1571625">
                <a:moveTo>
                  <a:pt x="100963" y="104878"/>
                </a:moveTo>
                <a:lnTo>
                  <a:pt x="205537" y="0"/>
                </a:lnTo>
              </a:path>
              <a:path w="1047114" h="1571625">
                <a:moveTo>
                  <a:pt x="195176" y="104878"/>
                </a:moveTo>
                <a:lnTo>
                  <a:pt x="299750" y="0"/>
                </a:lnTo>
              </a:path>
              <a:path w="1047114" h="1571625">
                <a:moveTo>
                  <a:pt x="288910" y="104878"/>
                </a:moveTo>
                <a:lnTo>
                  <a:pt x="393724" y="0"/>
                </a:lnTo>
              </a:path>
              <a:path w="1047114" h="1571625">
                <a:moveTo>
                  <a:pt x="383123" y="104878"/>
                </a:moveTo>
                <a:lnTo>
                  <a:pt x="487698" y="0"/>
                </a:lnTo>
              </a:path>
              <a:path w="1047114" h="1571625">
                <a:moveTo>
                  <a:pt x="471069" y="110650"/>
                </a:moveTo>
                <a:lnTo>
                  <a:pt x="581672" y="0"/>
                </a:lnTo>
              </a:path>
              <a:path w="1047114" h="1571625">
                <a:moveTo>
                  <a:pt x="471069" y="204683"/>
                </a:moveTo>
                <a:lnTo>
                  <a:pt x="675885" y="0"/>
                </a:lnTo>
              </a:path>
              <a:path w="1047114" h="1571625">
                <a:moveTo>
                  <a:pt x="471069" y="298616"/>
                </a:moveTo>
                <a:lnTo>
                  <a:pt x="576132" y="194135"/>
                </a:lnTo>
              </a:path>
              <a:path w="1047114" h="1571625">
                <a:moveTo>
                  <a:pt x="665045" y="104878"/>
                </a:moveTo>
                <a:lnTo>
                  <a:pt x="769859" y="0"/>
                </a:lnTo>
              </a:path>
              <a:path w="1047114" h="1571625">
                <a:moveTo>
                  <a:pt x="471069" y="392649"/>
                </a:moveTo>
                <a:lnTo>
                  <a:pt x="576132" y="287969"/>
                </a:lnTo>
              </a:path>
              <a:path w="1047114" h="1571625">
                <a:moveTo>
                  <a:pt x="759019" y="104878"/>
                </a:moveTo>
                <a:lnTo>
                  <a:pt x="864072" y="0"/>
                </a:lnTo>
              </a:path>
              <a:path w="1047114" h="1571625">
                <a:moveTo>
                  <a:pt x="471069" y="486980"/>
                </a:moveTo>
                <a:lnTo>
                  <a:pt x="576132" y="382101"/>
                </a:lnTo>
              </a:path>
              <a:path w="1047114" h="1571625">
                <a:moveTo>
                  <a:pt x="853232" y="104879"/>
                </a:moveTo>
                <a:lnTo>
                  <a:pt x="957826" y="0"/>
                </a:lnTo>
              </a:path>
              <a:path w="1047114" h="1571625">
                <a:moveTo>
                  <a:pt x="471069" y="580814"/>
                </a:moveTo>
                <a:lnTo>
                  <a:pt x="576132" y="476234"/>
                </a:lnTo>
              </a:path>
              <a:path w="1047114" h="1571625">
                <a:moveTo>
                  <a:pt x="947166" y="104879"/>
                </a:moveTo>
                <a:lnTo>
                  <a:pt x="1046998" y="4776"/>
                </a:lnTo>
              </a:path>
              <a:path w="1047114" h="1571625">
                <a:moveTo>
                  <a:pt x="471069" y="674946"/>
                </a:moveTo>
                <a:lnTo>
                  <a:pt x="576132" y="570266"/>
                </a:lnTo>
              </a:path>
              <a:path w="1047114" h="1571625">
                <a:moveTo>
                  <a:pt x="1041418" y="104879"/>
                </a:moveTo>
                <a:lnTo>
                  <a:pt x="1046998" y="98908"/>
                </a:lnTo>
              </a:path>
              <a:path w="1047114" h="1571625">
                <a:moveTo>
                  <a:pt x="471069" y="769029"/>
                </a:moveTo>
                <a:lnTo>
                  <a:pt x="576132" y="664100"/>
                </a:lnTo>
              </a:path>
              <a:path w="1047114" h="1571625">
                <a:moveTo>
                  <a:pt x="548664" y="785825"/>
                </a:moveTo>
                <a:lnTo>
                  <a:pt x="576132" y="7584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6692816" y="193139"/>
            <a:ext cx="839469" cy="1572895"/>
            <a:chOff x="5904042" y="605030"/>
            <a:chExt cx="839469" cy="1572895"/>
          </a:xfrm>
        </p:grpSpPr>
        <p:sp>
          <p:nvSpPr>
            <p:cNvPr id="52" name="object 52"/>
            <p:cNvSpPr/>
            <p:nvPr/>
          </p:nvSpPr>
          <p:spPr>
            <a:xfrm>
              <a:off x="5904740" y="605726"/>
              <a:ext cx="837565" cy="1571625"/>
            </a:xfrm>
            <a:custGeom>
              <a:avLst/>
              <a:gdLst/>
              <a:ahLst/>
              <a:cxnLst/>
              <a:rect l="l" t="t" r="r" b="b"/>
              <a:pathLst>
                <a:path w="837565" h="1571625">
                  <a:moveTo>
                    <a:pt x="0" y="0"/>
                  </a:moveTo>
                  <a:lnTo>
                    <a:pt x="0" y="785825"/>
                  </a:lnTo>
                </a:path>
                <a:path w="837565" h="1571625">
                  <a:moveTo>
                    <a:pt x="418957" y="1571194"/>
                  </a:moveTo>
                  <a:lnTo>
                    <a:pt x="837515" y="1571194"/>
                  </a:lnTo>
                </a:path>
                <a:path w="837565" h="1571625">
                  <a:moveTo>
                    <a:pt x="837515" y="1571194"/>
                  </a:moveTo>
                  <a:lnTo>
                    <a:pt x="837515" y="785825"/>
                  </a:lnTo>
                </a:path>
                <a:path w="837565" h="1571625">
                  <a:moveTo>
                    <a:pt x="837515" y="785825"/>
                  </a:moveTo>
                  <a:lnTo>
                    <a:pt x="0" y="785825"/>
                  </a:lnTo>
                </a:path>
                <a:path w="837565" h="1571625">
                  <a:moveTo>
                    <a:pt x="418957" y="1571194"/>
                  </a:moveTo>
                  <a:lnTo>
                    <a:pt x="418956" y="0"/>
                  </a:lnTo>
                </a:path>
                <a:path w="837565" h="1571625">
                  <a:moveTo>
                    <a:pt x="418956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8558" y="892998"/>
              <a:ext cx="210822" cy="210952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904740" y="658066"/>
              <a:ext cx="837565" cy="786130"/>
            </a:xfrm>
            <a:custGeom>
              <a:avLst/>
              <a:gdLst/>
              <a:ahLst/>
              <a:cxnLst/>
              <a:rect l="l" t="t" r="r" b="b"/>
              <a:pathLst>
                <a:path w="837565" h="786130">
                  <a:moveTo>
                    <a:pt x="418956" y="52539"/>
                  </a:moveTo>
                  <a:lnTo>
                    <a:pt x="0" y="52538"/>
                  </a:lnTo>
                </a:path>
                <a:path w="837565" h="786130">
                  <a:moveTo>
                    <a:pt x="418956" y="157218"/>
                  </a:moveTo>
                  <a:lnTo>
                    <a:pt x="0" y="157218"/>
                  </a:lnTo>
                </a:path>
                <a:path w="837565" h="786130">
                  <a:moveTo>
                    <a:pt x="418956" y="261799"/>
                  </a:moveTo>
                  <a:lnTo>
                    <a:pt x="278773" y="261799"/>
                  </a:lnTo>
                </a:path>
                <a:path w="837565" h="786130">
                  <a:moveTo>
                    <a:pt x="418956" y="366678"/>
                  </a:moveTo>
                  <a:lnTo>
                    <a:pt x="310755" y="366678"/>
                  </a:lnTo>
                </a:path>
                <a:path w="837565" h="786130">
                  <a:moveTo>
                    <a:pt x="418956" y="680917"/>
                  </a:moveTo>
                  <a:lnTo>
                    <a:pt x="0" y="680917"/>
                  </a:lnTo>
                </a:path>
                <a:path w="837565" h="786130">
                  <a:moveTo>
                    <a:pt x="418956" y="576038"/>
                  </a:moveTo>
                  <a:lnTo>
                    <a:pt x="0" y="576038"/>
                  </a:lnTo>
                </a:path>
                <a:path w="837565" h="786130">
                  <a:moveTo>
                    <a:pt x="418956" y="471656"/>
                  </a:moveTo>
                  <a:lnTo>
                    <a:pt x="0" y="471656"/>
                  </a:lnTo>
                </a:path>
                <a:path w="837565" h="786130">
                  <a:moveTo>
                    <a:pt x="418956" y="628577"/>
                  </a:moveTo>
                  <a:lnTo>
                    <a:pt x="0" y="628577"/>
                  </a:lnTo>
                </a:path>
                <a:path w="837565" h="786130">
                  <a:moveTo>
                    <a:pt x="418956" y="523698"/>
                  </a:moveTo>
                  <a:lnTo>
                    <a:pt x="0" y="523698"/>
                  </a:lnTo>
                </a:path>
                <a:path w="837565" h="786130">
                  <a:moveTo>
                    <a:pt x="418956" y="419018"/>
                  </a:moveTo>
                  <a:lnTo>
                    <a:pt x="278773" y="419018"/>
                  </a:lnTo>
                </a:path>
                <a:path w="837565" h="786130">
                  <a:moveTo>
                    <a:pt x="418956" y="314437"/>
                  </a:moveTo>
                  <a:lnTo>
                    <a:pt x="310755" y="314437"/>
                  </a:lnTo>
                </a:path>
                <a:path w="837565" h="786130">
                  <a:moveTo>
                    <a:pt x="418956" y="209459"/>
                  </a:moveTo>
                  <a:lnTo>
                    <a:pt x="0" y="209459"/>
                  </a:lnTo>
                </a:path>
                <a:path w="837565" h="786130">
                  <a:moveTo>
                    <a:pt x="418956" y="104878"/>
                  </a:moveTo>
                  <a:lnTo>
                    <a:pt x="0" y="104878"/>
                  </a:lnTo>
                </a:path>
                <a:path w="837565" h="786130">
                  <a:moveTo>
                    <a:pt x="418956" y="0"/>
                  </a:moveTo>
                  <a:lnTo>
                    <a:pt x="0" y="0"/>
                  </a:lnTo>
                </a:path>
                <a:path w="837565" h="786130">
                  <a:moveTo>
                    <a:pt x="140183" y="261799"/>
                  </a:moveTo>
                  <a:lnTo>
                    <a:pt x="0" y="261799"/>
                  </a:lnTo>
                </a:path>
                <a:path w="837565" h="786130">
                  <a:moveTo>
                    <a:pt x="108201" y="314437"/>
                  </a:moveTo>
                  <a:lnTo>
                    <a:pt x="0" y="314437"/>
                  </a:lnTo>
                </a:path>
                <a:path w="837565" h="786130">
                  <a:moveTo>
                    <a:pt x="108201" y="366678"/>
                  </a:moveTo>
                  <a:lnTo>
                    <a:pt x="0" y="366678"/>
                  </a:lnTo>
                </a:path>
                <a:path w="837565" h="786130">
                  <a:moveTo>
                    <a:pt x="140183" y="419018"/>
                  </a:moveTo>
                  <a:lnTo>
                    <a:pt x="0" y="419018"/>
                  </a:lnTo>
                </a:path>
                <a:path w="837565" h="786130">
                  <a:moveTo>
                    <a:pt x="837515" y="785577"/>
                  </a:moveTo>
                  <a:lnTo>
                    <a:pt x="418956" y="7855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7614" y="1678894"/>
              <a:ext cx="210822" cy="210694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323697" y="1495963"/>
              <a:ext cx="419100" cy="628650"/>
            </a:xfrm>
            <a:custGeom>
              <a:avLst/>
              <a:gdLst/>
              <a:ahLst/>
              <a:cxnLst/>
              <a:rect l="l" t="t" r="r" b="b"/>
              <a:pathLst>
                <a:path w="419100" h="628650">
                  <a:moveTo>
                    <a:pt x="418558" y="471656"/>
                  </a:moveTo>
                  <a:lnTo>
                    <a:pt x="0" y="471656"/>
                  </a:lnTo>
                </a:path>
                <a:path w="419100" h="628650">
                  <a:moveTo>
                    <a:pt x="418558" y="576306"/>
                  </a:moveTo>
                  <a:lnTo>
                    <a:pt x="0" y="576306"/>
                  </a:lnTo>
                </a:path>
                <a:path w="419100" h="628650">
                  <a:moveTo>
                    <a:pt x="418558" y="419326"/>
                  </a:moveTo>
                  <a:lnTo>
                    <a:pt x="0" y="419326"/>
                  </a:lnTo>
                </a:path>
                <a:path w="419100" h="628650">
                  <a:moveTo>
                    <a:pt x="418558" y="523738"/>
                  </a:moveTo>
                  <a:lnTo>
                    <a:pt x="0" y="523737"/>
                  </a:lnTo>
                </a:path>
                <a:path w="419100" h="628650">
                  <a:moveTo>
                    <a:pt x="418558" y="628636"/>
                  </a:moveTo>
                  <a:lnTo>
                    <a:pt x="0" y="628636"/>
                  </a:lnTo>
                </a:path>
                <a:path w="419100" h="628650">
                  <a:moveTo>
                    <a:pt x="139984" y="366767"/>
                  </a:moveTo>
                  <a:lnTo>
                    <a:pt x="0" y="366767"/>
                  </a:lnTo>
                </a:path>
                <a:path w="419100" h="628650">
                  <a:moveTo>
                    <a:pt x="418558" y="52568"/>
                  </a:moveTo>
                  <a:lnTo>
                    <a:pt x="0" y="52568"/>
                  </a:lnTo>
                </a:path>
                <a:path w="419100" h="628650">
                  <a:moveTo>
                    <a:pt x="418558" y="157457"/>
                  </a:moveTo>
                  <a:lnTo>
                    <a:pt x="0" y="157457"/>
                  </a:lnTo>
                </a:path>
                <a:path w="419100" h="628650">
                  <a:moveTo>
                    <a:pt x="418558" y="104898"/>
                  </a:moveTo>
                  <a:lnTo>
                    <a:pt x="0" y="104898"/>
                  </a:lnTo>
                </a:path>
                <a:path w="419100" h="628650">
                  <a:moveTo>
                    <a:pt x="418558" y="0"/>
                  </a:moveTo>
                  <a:lnTo>
                    <a:pt x="0" y="0"/>
                  </a:lnTo>
                </a:path>
                <a:path w="419100" h="628650">
                  <a:moveTo>
                    <a:pt x="107703" y="314437"/>
                  </a:moveTo>
                  <a:lnTo>
                    <a:pt x="0" y="314437"/>
                  </a:lnTo>
                </a:path>
                <a:path w="419100" h="628650">
                  <a:moveTo>
                    <a:pt x="107703" y="261868"/>
                  </a:moveTo>
                  <a:lnTo>
                    <a:pt x="0" y="261868"/>
                  </a:lnTo>
                </a:path>
                <a:path w="419100" h="628650">
                  <a:moveTo>
                    <a:pt x="139984" y="209787"/>
                  </a:moveTo>
                  <a:lnTo>
                    <a:pt x="0" y="209787"/>
                  </a:lnTo>
                </a:path>
                <a:path w="419100" h="628650">
                  <a:moveTo>
                    <a:pt x="418558" y="314437"/>
                  </a:moveTo>
                  <a:lnTo>
                    <a:pt x="310356" y="314437"/>
                  </a:lnTo>
                </a:path>
                <a:path w="419100" h="628650">
                  <a:moveTo>
                    <a:pt x="418558" y="261869"/>
                  </a:moveTo>
                  <a:lnTo>
                    <a:pt x="310356" y="261869"/>
                  </a:lnTo>
                </a:path>
                <a:path w="419100" h="628650">
                  <a:moveTo>
                    <a:pt x="418558" y="209787"/>
                  </a:moveTo>
                  <a:lnTo>
                    <a:pt x="278374" y="2097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9205760" y="193139"/>
            <a:ext cx="839469" cy="1572895"/>
            <a:chOff x="8416986" y="605030"/>
            <a:chExt cx="839469" cy="1572895"/>
          </a:xfrm>
        </p:grpSpPr>
        <p:sp>
          <p:nvSpPr>
            <p:cNvPr id="58" name="object 58"/>
            <p:cNvSpPr/>
            <p:nvPr/>
          </p:nvSpPr>
          <p:spPr>
            <a:xfrm>
              <a:off x="8417683" y="605726"/>
              <a:ext cx="837565" cy="1571625"/>
            </a:xfrm>
            <a:custGeom>
              <a:avLst/>
              <a:gdLst/>
              <a:ahLst/>
              <a:cxnLst/>
              <a:rect l="l" t="t" r="r" b="b"/>
              <a:pathLst>
                <a:path w="837565" h="1571625">
                  <a:moveTo>
                    <a:pt x="418757" y="1571194"/>
                  </a:moveTo>
                  <a:lnTo>
                    <a:pt x="418757" y="0"/>
                  </a:lnTo>
                </a:path>
                <a:path w="837565" h="1571625">
                  <a:moveTo>
                    <a:pt x="837515" y="1571194"/>
                  </a:moveTo>
                  <a:lnTo>
                    <a:pt x="837515" y="419018"/>
                  </a:lnTo>
                </a:path>
                <a:path w="837565" h="1571625">
                  <a:moveTo>
                    <a:pt x="837515" y="890237"/>
                  </a:moveTo>
                  <a:lnTo>
                    <a:pt x="418757" y="890237"/>
                  </a:lnTo>
                </a:path>
                <a:path w="837565" h="1571625">
                  <a:moveTo>
                    <a:pt x="837515" y="995136"/>
                  </a:moveTo>
                  <a:lnTo>
                    <a:pt x="733000" y="995136"/>
                  </a:lnTo>
                </a:path>
                <a:path w="837565" h="1571625">
                  <a:moveTo>
                    <a:pt x="837515" y="1047694"/>
                  </a:moveTo>
                  <a:lnTo>
                    <a:pt x="718752" y="1047694"/>
                  </a:lnTo>
                </a:path>
                <a:path w="837565" h="1571625">
                  <a:moveTo>
                    <a:pt x="837515" y="942806"/>
                  </a:moveTo>
                  <a:lnTo>
                    <a:pt x="718752" y="942806"/>
                  </a:lnTo>
                </a:path>
                <a:path w="837565" h="1571625">
                  <a:moveTo>
                    <a:pt x="837515" y="1518874"/>
                  </a:moveTo>
                  <a:lnTo>
                    <a:pt x="418757" y="1518873"/>
                  </a:lnTo>
                </a:path>
                <a:path w="837565" h="1571625">
                  <a:moveTo>
                    <a:pt x="837515" y="1413975"/>
                  </a:moveTo>
                  <a:lnTo>
                    <a:pt x="418757" y="1413975"/>
                  </a:lnTo>
                </a:path>
                <a:path w="837565" h="1571625">
                  <a:moveTo>
                    <a:pt x="837515" y="1309563"/>
                  </a:moveTo>
                  <a:lnTo>
                    <a:pt x="418757" y="1309563"/>
                  </a:lnTo>
                </a:path>
                <a:path w="837565" h="1571625">
                  <a:moveTo>
                    <a:pt x="837515" y="1466543"/>
                  </a:moveTo>
                  <a:lnTo>
                    <a:pt x="418757" y="1466543"/>
                  </a:lnTo>
                </a:path>
                <a:path w="837565" h="1571625">
                  <a:moveTo>
                    <a:pt x="837515" y="1361893"/>
                  </a:moveTo>
                  <a:lnTo>
                    <a:pt x="418757" y="1361893"/>
                  </a:lnTo>
                </a:path>
                <a:path w="837565" h="1571625">
                  <a:moveTo>
                    <a:pt x="837515" y="837917"/>
                  </a:moveTo>
                  <a:lnTo>
                    <a:pt x="418757" y="837917"/>
                  </a:lnTo>
                </a:path>
                <a:path w="837565" h="1571625">
                  <a:moveTo>
                    <a:pt x="418757" y="1571194"/>
                  </a:moveTo>
                  <a:lnTo>
                    <a:pt x="837515" y="1571194"/>
                  </a:lnTo>
                </a:path>
                <a:path w="837565" h="1571625">
                  <a:moveTo>
                    <a:pt x="837515" y="785825"/>
                  </a:moveTo>
                  <a:lnTo>
                    <a:pt x="418757" y="785825"/>
                  </a:lnTo>
                </a:path>
                <a:path w="837565" h="1571625">
                  <a:moveTo>
                    <a:pt x="837515" y="576038"/>
                  </a:moveTo>
                  <a:lnTo>
                    <a:pt x="418757" y="576038"/>
                  </a:lnTo>
                </a:path>
                <a:path w="837565" h="1571625">
                  <a:moveTo>
                    <a:pt x="837515" y="680917"/>
                  </a:moveTo>
                  <a:lnTo>
                    <a:pt x="418757" y="680917"/>
                  </a:lnTo>
                </a:path>
                <a:path w="837565" h="1571625">
                  <a:moveTo>
                    <a:pt x="837515" y="523996"/>
                  </a:moveTo>
                  <a:lnTo>
                    <a:pt x="418757" y="523996"/>
                  </a:lnTo>
                </a:path>
                <a:path w="837565" h="1571625">
                  <a:moveTo>
                    <a:pt x="837515" y="628378"/>
                  </a:moveTo>
                  <a:lnTo>
                    <a:pt x="418757" y="628378"/>
                  </a:lnTo>
                </a:path>
                <a:path w="837565" h="1571625">
                  <a:moveTo>
                    <a:pt x="837515" y="733257"/>
                  </a:moveTo>
                  <a:lnTo>
                    <a:pt x="418757" y="733257"/>
                  </a:lnTo>
                </a:path>
                <a:path w="837565" h="1571625">
                  <a:moveTo>
                    <a:pt x="418757" y="157218"/>
                  </a:moveTo>
                  <a:lnTo>
                    <a:pt x="300194" y="157218"/>
                  </a:lnTo>
                </a:path>
                <a:path w="837565" h="1571625">
                  <a:moveTo>
                    <a:pt x="418757" y="261799"/>
                  </a:moveTo>
                  <a:lnTo>
                    <a:pt x="300194" y="261799"/>
                  </a:lnTo>
                </a:path>
                <a:path w="837565" h="1571625">
                  <a:moveTo>
                    <a:pt x="418757" y="209558"/>
                  </a:moveTo>
                  <a:lnTo>
                    <a:pt x="314142" y="209558"/>
                  </a:lnTo>
                </a:path>
                <a:path w="837565" h="1571625">
                  <a:moveTo>
                    <a:pt x="0" y="0"/>
                  </a:moveTo>
                  <a:lnTo>
                    <a:pt x="0" y="419018"/>
                  </a:lnTo>
                </a:path>
                <a:path w="837565" h="1571625">
                  <a:moveTo>
                    <a:pt x="418757" y="104878"/>
                  </a:moveTo>
                  <a:lnTo>
                    <a:pt x="0" y="104878"/>
                  </a:lnTo>
                </a:path>
                <a:path w="837565" h="1571625">
                  <a:moveTo>
                    <a:pt x="418757" y="52339"/>
                  </a:moveTo>
                  <a:lnTo>
                    <a:pt x="0" y="52339"/>
                  </a:lnTo>
                </a:path>
                <a:path w="837565" h="1571625">
                  <a:moveTo>
                    <a:pt x="418757" y="0"/>
                  </a:moveTo>
                  <a:lnTo>
                    <a:pt x="0" y="0"/>
                  </a:lnTo>
                </a:path>
                <a:path w="837565" h="1571625">
                  <a:moveTo>
                    <a:pt x="0" y="419018"/>
                  </a:moveTo>
                  <a:lnTo>
                    <a:pt x="837515" y="419018"/>
                  </a:lnTo>
                </a:path>
                <a:path w="837565" h="1571625">
                  <a:moveTo>
                    <a:pt x="837515" y="471358"/>
                  </a:moveTo>
                  <a:lnTo>
                    <a:pt x="418757" y="471358"/>
                  </a:lnTo>
                </a:path>
                <a:path w="837565" h="1571625">
                  <a:moveTo>
                    <a:pt x="418757" y="314139"/>
                  </a:moveTo>
                  <a:lnTo>
                    <a:pt x="0" y="314139"/>
                  </a:lnTo>
                </a:path>
                <a:path w="837565" h="1571625">
                  <a:moveTo>
                    <a:pt x="418757" y="366777"/>
                  </a:moveTo>
                  <a:lnTo>
                    <a:pt x="0" y="366777"/>
                  </a:lnTo>
                </a:path>
                <a:path w="837565" h="1571625">
                  <a:moveTo>
                    <a:pt x="837515" y="1100024"/>
                  </a:moveTo>
                  <a:lnTo>
                    <a:pt x="418757" y="1100024"/>
                  </a:lnTo>
                </a:path>
                <a:path w="837565" h="1571625">
                  <a:moveTo>
                    <a:pt x="837515" y="1152106"/>
                  </a:moveTo>
                  <a:lnTo>
                    <a:pt x="418757" y="1152106"/>
                  </a:lnTo>
                </a:path>
                <a:path w="837565" h="1571625">
                  <a:moveTo>
                    <a:pt x="837515" y="1204675"/>
                  </a:moveTo>
                  <a:lnTo>
                    <a:pt x="418757" y="1204674"/>
                  </a:lnTo>
                </a:path>
                <a:path w="837565" h="1571625">
                  <a:moveTo>
                    <a:pt x="837515" y="1257005"/>
                  </a:moveTo>
                  <a:lnTo>
                    <a:pt x="418757" y="125700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17683" y="709908"/>
              <a:ext cx="314839" cy="210654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36441" y="1495266"/>
              <a:ext cx="314939" cy="211181"/>
            </a:xfrm>
            <a:prstGeom prst="rect">
              <a:avLst/>
            </a:prstGeom>
          </p:spPr>
        </p:pic>
      </p:grpSp>
      <p:sp>
        <p:nvSpPr>
          <p:cNvPr id="61" name="object 61"/>
          <p:cNvSpPr/>
          <p:nvPr/>
        </p:nvSpPr>
        <p:spPr>
          <a:xfrm>
            <a:off x="7949785" y="193835"/>
            <a:ext cx="1047750" cy="1571625"/>
          </a:xfrm>
          <a:custGeom>
            <a:avLst/>
            <a:gdLst/>
            <a:ahLst/>
            <a:cxnLst/>
            <a:rect l="l" t="t" r="r" b="b"/>
            <a:pathLst>
              <a:path w="1047750" h="1571625">
                <a:moveTo>
                  <a:pt x="575978" y="104878"/>
                </a:moveTo>
                <a:lnTo>
                  <a:pt x="575978" y="1571194"/>
                </a:lnTo>
              </a:path>
              <a:path w="1047750" h="1571625">
                <a:moveTo>
                  <a:pt x="471363" y="104878"/>
                </a:moveTo>
                <a:lnTo>
                  <a:pt x="471363" y="1571194"/>
                </a:lnTo>
              </a:path>
              <a:path w="1047750" h="1571625">
                <a:moveTo>
                  <a:pt x="575978" y="1571194"/>
                </a:moveTo>
                <a:lnTo>
                  <a:pt x="471363" y="1571194"/>
                </a:lnTo>
              </a:path>
              <a:path w="1047750" h="1571625">
                <a:moveTo>
                  <a:pt x="1047242" y="104879"/>
                </a:moveTo>
                <a:lnTo>
                  <a:pt x="575978" y="104878"/>
                </a:lnTo>
              </a:path>
              <a:path w="1047750" h="1571625">
                <a:moveTo>
                  <a:pt x="0" y="0"/>
                </a:moveTo>
                <a:lnTo>
                  <a:pt x="1047242" y="0"/>
                </a:lnTo>
              </a:path>
              <a:path w="1047750" h="1571625">
                <a:moveTo>
                  <a:pt x="0" y="104878"/>
                </a:moveTo>
                <a:lnTo>
                  <a:pt x="0" y="0"/>
                </a:lnTo>
              </a:path>
              <a:path w="1047750" h="1571625">
                <a:moveTo>
                  <a:pt x="471363" y="104878"/>
                </a:moveTo>
                <a:lnTo>
                  <a:pt x="0" y="104878"/>
                </a:lnTo>
              </a:path>
              <a:path w="1047750" h="1571625">
                <a:moveTo>
                  <a:pt x="1047242" y="0"/>
                </a:moveTo>
                <a:lnTo>
                  <a:pt x="1047242" y="104879"/>
                </a:lnTo>
              </a:path>
              <a:path w="1047750" h="1571625">
                <a:moveTo>
                  <a:pt x="575978" y="419018"/>
                </a:moveTo>
                <a:lnTo>
                  <a:pt x="471363" y="419018"/>
                </a:lnTo>
              </a:path>
              <a:path w="1047750" h="1571625">
                <a:moveTo>
                  <a:pt x="0" y="43384"/>
                </a:moveTo>
                <a:lnTo>
                  <a:pt x="43639" y="0"/>
                </a:lnTo>
              </a:path>
              <a:path w="1047750" h="1571625">
                <a:moveTo>
                  <a:pt x="32779" y="104878"/>
                </a:moveTo>
                <a:lnTo>
                  <a:pt x="137393" y="0"/>
                </a:lnTo>
              </a:path>
              <a:path w="1047750" h="1571625">
                <a:moveTo>
                  <a:pt x="126832" y="104878"/>
                </a:moveTo>
                <a:lnTo>
                  <a:pt x="231646" y="0"/>
                </a:lnTo>
              </a:path>
              <a:path w="1047750" h="1571625">
                <a:moveTo>
                  <a:pt x="220985" y="104878"/>
                </a:moveTo>
                <a:lnTo>
                  <a:pt x="325600" y="0"/>
                </a:lnTo>
              </a:path>
              <a:path w="1047750" h="1571625">
                <a:moveTo>
                  <a:pt x="314740" y="104878"/>
                </a:moveTo>
                <a:lnTo>
                  <a:pt x="419753" y="0"/>
                </a:lnTo>
              </a:path>
              <a:path w="1047750" h="1571625">
                <a:moveTo>
                  <a:pt x="408993" y="104878"/>
                </a:moveTo>
                <a:lnTo>
                  <a:pt x="513508" y="0"/>
                </a:lnTo>
              </a:path>
              <a:path w="1047750" h="1571625">
                <a:moveTo>
                  <a:pt x="471363" y="136521"/>
                </a:moveTo>
                <a:lnTo>
                  <a:pt x="607761" y="0"/>
                </a:lnTo>
              </a:path>
              <a:path w="1047750" h="1571625">
                <a:moveTo>
                  <a:pt x="471363" y="230654"/>
                </a:moveTo>
                <a:lnTo>
                  <a:pt x="575978" y="125775"/>
                </a:lnTo>
              </a:path>
              <a:path w="1047750" h="1571625">
                <a:moveTo>
                  <a:pt x="597100" y="104878"/>
                </a:moveTo>
                <a:lnTo>
                  <a:pt x="701715" y="0"/>
                </a:lnTo>
              </a:path>
              <a:path w="1047750" h="1571625">
                <a:moveTo>
                  <a:pt x="471363" y="324487"/>
                </a:moveTo>
                <a:lnTo>
                  <a:pt x="575978" y="219807"/>
                </a:lnTo>
              </a:path>
              <a:path w="1047750" h="1571625">
                <a:moveTo>
                  <a:pt x="690855" y="104878"/>
                </a:moveTo>
                <a:lnTo>
                  <a:pt x="795669" y="0"/>
                </a:lnTo>
              </a:path>
              <a:path w="1047750" h="1571625">
                <a:moveTo>
                  <a:pt x="471363" y="418620"/>
                </a:moveTo>
                <a:lnTo>
                  <a:pt x="575978" y="313741"/>
                </a:lnTo>
              </a:path>
              <a:path w="1047750" h="1571625">
                <a:moveTo>
                  <a:pt x="785107" y="104878"/>
                </a:moveTo>
                <a:lnTo>
                  <a:pt x="889921" y="0"/>
                </a:lnTo>
              </a:path>
              <a:path w="1047750" h="1571625">
                <a:moveTo>
                  <a:pt x="565118" y="419018"/>
                </a:moveTo>
                <a:lnTo>
                  <a:pt x="575978" y="407774"/>
                </a:lnTo>
              </a:path>
              <a:path w="1047750" h="1571625">
                <a:moveTo>
                  <a:pt x="879061" y="104879"/>
                </a:moveTo>
                <a:lnTo>
                  <a:pt x="983676" y="0"/>
                </a:lnTo>
              </a:path>
              <a:path w="1047750" h="1571625">
                <a:moveTo>
                  <a:pt x="973314" y="104879"/>
                </a:moveTo>
                <a:lnTo>
                  <a:pt x="1047242" y="30747"/>
                </a:lnTo>
              </a:path>
              <a:path w="1047750" h="1571625">
                <a:moveTo>
                  <a:pt x="0" y="43384"/>
                </a:moveTo>
                <a:lnTo>
                  <a:pt x="43639" y="0"/>
                </a:lnTo>
              </a:path>
              <a:path w="1047750" h="1571625">
                <a:moveTo>
                  <a:pt x="32779" y="104878"/>
                </a:moveTo>
                <a:lnTo>
                  <a:pt x="137393" y="0"/>
                </a:lnTo>
              </a:path>
              <a:path w="1047750" h="1571625">
                <a:moveTo>
                  <a:pt x="126832" y="104878"/>
                </a:moveTo>
                <a:lnTo>
                  <a:pt x="231646" y="0"/>
                </a:lnTo>
              </a:path>
              <a:path w="1047750" h="1571625">
                <a:moveTo>
                  <a:pt x="220985" y="104878"/>
                </a:moveTo>
                <a:lnTo>
                  <a:pt x="325600" y="0"/>
                </a:lnTo>
              </a:path>
              <a:path w="1047750" h="1571625">
                <a:moveTo>
                  <a:pt x="314740" y="104878"/>
                </a:moveTo>
                <a:lnTo>
                  <a:pt x="419753" y="0"/>
                </a:lnTo>
              </a:path>
              <a:path w="1047750" h="1571625">
                <a:moveTo>
                  <a:pt x="408993" y="104878"/>
                </a:moveTo>
                <a:lnTo>
                  <a:pt x="513508" y="0"/>
                </a:lnTo>
              </a:path>
              <a:path w="1047750" h="1571625">
                <a:moveTo>
                  <a:pt x="471363" y="136521"/>
                </a:moveTo>
                <a:lnTo>
                  <a:pt x="607761" y="0"/>
                </a:lnTo>
              </a:path>
              <a:path w="1047750" h="1571625">
                <a:moveTo>
                  <a:pt x="471363" y="230654"/>
                </a:moveTo>
                <a:lnTo>
                  <a:pt x="575978" y="125775"/>
                </a:lnTo>
              </a:path>
              <a:path w="1047750" h="1571625">
                <a:moveTo>
                  <a:pt x="597100" y="104878"/>
                </a:moveTo>
                <a:lnTo>
                  <a:pt x="701715" y="0"/>
                </a:lnTo>
              </a:path>
              <a:path w="1047750" h="1571625">
                <a:moveTo>
                  <a:pt x="471363" y="324487"/>
                </a:moveTo>
                <a:lnTo>
                  <a:pt x="575978" y="219807"/>
                </a:lnTo>
              </a:path>
              <a:path w="1047750" h="1571625">
                <a:moveTo>
                  <a:pt x="690855" y="104878"/>
                </a:moveTo>
                <a:lnTo>
                  <a:pt x="795669" y="0"/>
                </a:lnTo>
              </a:path>
              <a:path w="1047750" h="1571625">
                <a:moveTo>
                  <a:pt x="471363" y="418620"/>
                </a:moveTo>
                <a:lnTo>
                  <a:pt x="575978" y="313741"/>
                </a:lnTo>
              </a:path>
              <a:path w="1047750" h="1571625">
                <a:moveTo>
                  <a:pt x="785107" y="104878"/>
                </a:moveTo>
                <a:lnTo>
                  <a:pt x="889921" y="0"/>
                </a:lnTo>
              </a:path>
              <a:path w="1047750" h="1571625">
                <a:moveTo>
                  <a:pt x="565118" y="419018"/>
                </a:moveTo>
                <a:lnTo>
                  <a:pt x="575978" y="407774"/>
                </a:lnTo>
              </a:path>
              <a:path w="1047750" h="1571625">
                <a:moveTo>
                  <a:pt x="879061" y="104879"/>
                </a:moveTo>
                <a:lnTo>
                  <a:pt x="983676" y="0"/>
                </a:lnTo>
              </a:path>
              <a:path w="1047750" h="1571625">
                <a:moveTo>
                  <a:pt x="973314" y="104879"/>
                </a:moveTo>
                <a:lnTo>
                  <a:pt x="1047242" y="30747"/>
                </a:lnTo>
              </a:path>
              <a:path w="1047750" h="1571625">
                <a:moveTo>
                  <a:pt x="506036" y="1571194"/>
                </a:moveTo>
                <a:lnTo>
                  <a:pt x="471363" y="1536396"/>
                </a:lnTo>
              </a:path>
              <a:path w="1047750" h="1571625">
                <a:moveTo>
                  <a:pt x="575978" y="1546954"/>
                </a:moveTo>
                <a:lnTo>
                  <a:pt x="471363" y="1442543"/>
                </a:lnTo>
              </a:path>
              <a:path w="1047750" h="1571625">
                <a:moveTo>
                  <a:pt x="575978" y="1452861"/>
                </a:moveTo>
                <a:lnTo>
                  <a:pt x="471363" y="1348211"/>
                </a:lnTo>
              </a:path>
              <a:path w="1047750" h="1571625">
                <a:moveTo>
                  <a:pt x="575978" y="1359008"/>
                </a:moveTo>
                <a:lnTo>
                  <a:pt x="471363" y="1254119"/>
                </a:lnTo>
              </a:path>
              <a:path w="1047750" h="1571625">
                <a:moveTo>
                  <a:pt x="575978" y="1264925"/>
                </a:moveTo>
                <a:lnTo>
                  <a:pt x="471363" y="1160026"/>
                </a:lnTo>
              </a:path>
              <a:path w="1047750" h="1571625">
                <a:moveTo>
                  <a:pt x="575978" y="1170833"/>
                </a:moveTo>
                <a:lnTo>
                  <a:pt x="471363" y="1066183"/>
                </a:lnTo>
              </a:path>
              <a:path w="1047750" h="1571625">
                <a:moveTo>
                  <a:pt x="575978" y="1076740"/>
                </a:moveTo>
                <a:lnTo>
                  <a:pt x="471363" y="972090"/>
                </a:lnTo>
              </a:path>
              <a:path w="1047750" h="1571625">
                <a:moveTo>
                  <a:pt x="575978" y="982648"/>
                </a:moveTo>
                <a:lnTo>
                  <a:pt x="471363" y="877997"/>
                </a:lnTo>
              </a:path>
              <a:path w="1047750" h="1571625">
                <a:moveTo>
                  <a:pt x="575978" y="888555"/>
                </a:moveTo>
                <a:lnTo>
                  <a:pt x="471363" y="783905"/>
                </a:lnTo>
              </a:path>
              <a:path w="1047750" h="1571625">
                <a:moveTo>
                  <a:pt x="575978" y="794472"/>
                </a:moveTo>
                <a:lnTo>
                  <a:pt x="471363" y="689773"/>
                </a:lnTo>
              </a:path>
              <a:path w="1047750" h="1571625">
                <a:moveTo>
                  <a:pt x="575978" y="700420"/>
                </a:moveTo>
                <a:lnTo>
                  <a:pt x="471363" y="595740"/>
                </a:lnTo>
              </a:path>
              <a:path w="1047750" h="1571625">
                <a:moveTo>
                  <a:pt x="575978" y="606486"/>
                </a:moveTo>
                <a:lnTo>
                  <a:pt x="471363" y="501607"/>
                </a:lnTo>
              </a:path>
              <a:path w="1047750" h="1571625">
                <a:moveTo>
                  <a:pt x="575978" y="512454"/>
                </a:moveTo>
                <a:lnTo>
                  <a:pt x="482721" y="419018"/>
                </a:lnTo>
              </a:path>
              <a:path w="1047750" h="1571625">
                <a:moveTo>
                  <a:pt x="506036" y="1571194"/>
                </a:moveTo>
                <a:lnTo>
                  <a:pt x="471363" y="1536396"/>
                </a:lnTo>
              </a:path>
              <a:path w="1047750" h="1571625">
                <a:moveTo>
                  <a:pt x="575978" y="1546954"/>
                </a:moveTo>
                <a:lnTo>
                  <a:pt x="471363" y="1442543"/>
                </a:lnTo>
              </a:path>
              <a:path w="1047750" h="1571625">
                <a:moveTo>
                  <a:pt x="575978" y="1452861"/>
                </a:moveTo>
                <a:lnTo>
                  <a:pt x="471363" y="1348211"/>
                </a:lnTo>
              </a:path>
              <a:path w="1047750" h="1571625">
                <a:moveTo>
                  <a:pt x="575978" y="1359008"/>
                </a:moveTo>
                <a:lnTo>
                  <a:pt x="471363" y="1254119"/>
                </a:lnTo>
              </a:path>
              <a:path w="1047750" h="1571625">
                <a:moveTo>
                  <a:pt x="575978" y="1264925"/>
                </a:moveTo>
                <a:lnTo>
                  <a:pt x="471363" y="1160026"/>
                </a:lnTo>
              </a:path>
              <a:path w="1047750" h="1571625">
                <a:moveTo>
                  <a:pt x="575978" y="1170833"/>
                </a:moveTo>
                <a:lnTo>
                  <a:pt x="471363" y="1066183"/>
                </a:lnTo>
              </a:path>
              <a:path w="1047750" h="1571625">
                <a:moveTo>
                  <a:pt x="575978" y="1076740"/>
                </a:moveTo>
                <a:lnTo>
                  <a:pt x="471363" y="972090"/>
                </a:lnTo>
              </a:path>
              <a:path w="1047750" h="1571625">
                <a:moveTo>
                  <a:pt x="575978" y="982648"/>
                </a:moveTo>
                <a:lnTo>
                  <a:pt x="471363" y="877997"/>
                </a:lnTo>
              </a:path>
              <a:path w="1047750" h="1571625">
                <a:moveTo>
                  <a:pt x="575978" y="888555"/>
                </a:moveTo>
                <a:lnTo>
                  <a:pt x="471363" y="783905"/>
                </a:lnTo>
              </a:path>
              <a:path w="1047750" h="1571625">
                <a:moveTo>
                  <a:pt x="575978" y="794472"/>
                </a:moveTo>
                <a:lnTo>
                  <a:pt x="471363" y="689773"/>
                </a:lnTo>
              </a:path>
              <a:path w="1047750" h="1571625">
                <a:moveTo>
                  <a:pt x="575978" y="700420"/>
                </a:moveTo>
                <a:lnTo>
                  <a:pt x="471363" y="595740"/>
                </a:lnTo>
              </a:path>
              <a:path w="1047750" h="1571625">
                <a:moveTo>
                  <a:pt x="575978" y="606486"/>
                </a:moveTo>
                <a:lnTo>
                  <a:pt x="471363" y="501607"/>
                </a:lnTo>
              </a:path>
              <a:path w="1047750" h="1571625">
                <a:moveTo>
                  <a:pt x="575978" y="512454"/>
                </a:moveTo>
                <a:lnTo>
                  <a:pt x="482721" y="41901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31965" y="2077714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>
                <a:moveTo>
                  <a:pt x="0" y="0"/>
                </a:moveTo>
                <a:lnTo>
                  <a:pt x="166278" y="0"/>
                </a:lnTo>
              </a:path>
            </a:pathLst>
          </a:custGeom>
          <a:ln w="9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8850543" y="1766739"/>
            <a:ext cx="1574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700" i="1" spc="-5" dirty="0">
                <a:latin typeface="Times New Roman"/>
                <a:cs typeface="Times New Roman"/>
              </a:rPr>
              <a:t>A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907134" y="1902717"/>
            <a:ext cx="11042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1700" i="1" dirty="0">
                <a:latin typeface="Times New Roman"/>
                <a:cs typeface="Times New Roman"/>
              </a:rPr>
              <a:t>A</a:t>
            </a:r>
            <a:r>
              <a:rPr sz="1500" baseline="-25000" dirty="0">
                <a:latin typeface="Times New Roman"/>
                <a:cs typeface="Times New Roman"/>
              </a:rPr>
              <a:t>1</a:t>
            </a:r>
            <a:r>
              <a:rPr sz="1500" spc="397" baseline="-250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</a:t>
            </a:r>
            <a:r>
              <a:rPr sz="1700" spc="75" dirty="0">
                <a:latin typeface="Times New Roman"/>
                <a:cs typeface="Times New Roman"/>
              </a:rPr>
              <a:t> </a:t>
            </a:r>
            <a:r>
              <a:rPr sz="1700" i="1" dirty="0">
                <a:latin typeface="Times New Roman"/>
                <a:cs typeface="Times New Roman"/>
              </a:rPr>
              <a:t>A</a:t>
            </a:r>
            <a:r>
              <a:rPr sz="1500" baseline="-25000" dirty="0">
                <a:latin typeface="Times New Roman"/>
                <a:cs typeface="Times New Roman"/>
              </a:rPr>
              <a:t>2</a:t>
            </a:r>
            <a:r>
              <a:rPr sz="1500" spc="502" baseline="-250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Symbol"/>
                <a:cs typeface="Symbol"/>
              </a:rPr>
              <a:t></a:t>
            </a:r>
            <a:r>
              <a:rPr sz="1700" spc="215" dirty="0">
                <a:latin typeface="Times New Roman"/>
                <a:cs typeface="Times New Roman"/>
              </a:rPr>
              <a:t> </a:t>
            </a:r>
            <a:r>
              <a:rPr sz="2550" spc="-75" baseline="-44117" dirty="0">
                <a:latin typeface="Times New Roman"/>
                <a:cs typeface="Times New Roman"/>
              </a:rPr>
              <a:t>2</a:t>
            </a:r>
            <a:endParaRPr sz="2550" baseline="-4411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807" y="1077345"/>
            <a:ext cx="49085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failure;</a:t>
            </a:r>
            <a:endParaRPr sz="1600">
              <a:latin typeface="Arial"/>
              <a:cs typeface="Arial"/>
            </a:endParaRPr>
          </a:p>
          <a:p>
            <a:pPr marL="469900" indent="-457200">
              <a:buAutoNum type="arabicPeriod"/>
              <a:tabLst>
                <a:tab pos="469265" algn="l"/>
                <a:tab pos="469900" algn="l"/>
                <a:tab pos="1747520" algn="l"/>
                <a:tab pos="2722245" algn="l"/>
                <a:tab pos="3413125" algn="l"/>
                <a:tab pos="4557395" algn="l"/>
              </a:tabLst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Smoothing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internal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load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diagrams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1009" y="1565026"/>
            <a:ext cx="445198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49095" algn="l"/>
                <a:tab pos="3027680" algn="l"/>
                <a:tab pos="3660140" algn="l"/>
              </a:tabLst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redistribution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properties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statically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3807" y="1808865"/>
            <a:ext cx="49085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indeterminate</a:t>
            </a:r>
            <a:r>
              <a:rPr sz="1600" spc="-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structures;</a:t>
            </a:r>
            <a:endParaRPr sz="1600">
              <a:latin typeface="Arial"/>
              <a:cs typeface="Arial"/>
            </a:endParaRPr>
          </a:p>
          <a:p>
            <a:pPr marL="469900" marR="5080" indent="-457200">
              <a:tabLst>
                <a:tab pos="469265" algn="l"/>
              </a:tabLst>
            </a:pP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3.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Attenuation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effects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seismic</a:t>
            </a:r>
            <a:r>
              <a:rPr sz="1600" b="1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actions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,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as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well</a:t>
            </a:r>
            <a:r>
              <a:rPr sz="1600" spc="-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dynamic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impulsive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ones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(impacts).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3807" y="2783971"/>
            <a:ext cx="4908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However,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high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material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section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does</a:t>
            </a:r>
            <a:endParaRPr sz="1600">
              <a:latin typeface="Arial"/>
              <a:cs typeface="Arial"/>
            </a:endParaRPr>
          </a:p>
          <a:p>
            <a:pPr marL="4699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not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entail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high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structure.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77511" y="2051016"/>
            <a:ext cx="15748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10" dirty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77511" y="3245441"/>
            <a:ext cx="15748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10" dirty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38684" y="1424599"/>
            <a:ext cx="19177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15" dirty="0">
                <a:latin typeface="Symbol"/>
                <a:cs typeface="Symbol"/>
              </a:rPr>
              <a:t>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88658" y="1223147"/>
            <a:ext cx="155575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10" dirty="0">
                <a:latin typeface="Symbol"/>
                <a:cs typeface="Symbol"/>
              </a:rPr>
              <a:t>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43805" y="856230"/>
            <a:ext cx="172085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10" dirty="0">
                <a:latin typeface="Times New Roman"/>
                <a:cs typeface="Times New Roman"/>
              </a:rPr>
              <a:t>P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42538" y="4180600"/>
            <a:ext cx="15748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10" dirty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5128" y="2621917"/>
            <a:ext cx="44577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-20" dirty="0">
                <a:latin typeface="Symbol"/>
                <a:cs typeface="Symbol"/>
              </a:rPr>
              <a:t></a:t>
            </a:r>
            <a:r>
              <a:rPr sz="2050" spc="-20" dirty="0">
                <a:latin typeface="Times New Roman"/>
                <a:cs typeface="Times New Roman"/>
              </a:rPr>
              <a:t>/</a:t>
            </a:r>
            <a:r>
              <a:rPr sz="2050" spc="-20" dirty="0">
                <a:latin typeface="Symbol"/>
                <a:cs typeface="Symbol"/>
              </a:rPr>
              <a:t></a:t>
            </a:r>
            <a:r>
              <a:rPr sz="1000" spc="-20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89533" y="1698566"/>
            <a:ext cx="62484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-20" dirty="0">
                <a:latin typeface="Times New Roman"/>
                <a:cs typeface="Times New Roman"/>
              </a:rPr>
              <a:t>M/M</a:t>
            </a:r>
            <a:r>
              <a:rPr sz="1000" spc="-20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21677" y="3586860"/>
            <a:ext cx="9906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5" dirty="0">
                <a:latin typeface="Times New Roman"/>
                <a:cs typeface="Times New Roman"/>
              </a:rPr>
              <a:t>l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16375" y="5254986"/>
            <a:ext cx="9906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5" dirty="0">
                <a:latin typeface="Times New Roman"/>
                <a:cs typeface="Times New Roman"/>
              </a:rPr>
              <a:t>l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53231" y="4738517"/>
            <a:ext cx="632460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-10" dirty="0">
                <a:latin typeface="Times New Roman"/>
                <a:cs typeface="Times New Roman"/>
              </a:rPr>
              <a:t>M</a:t>
            </a:r>
            <a:r>
              <a:rPr sz="1000" spc="-10" dirty="0">
                <a:latin typeface="Times New Roman"/>
                <a:cs typeface="Times New Roman"/>
              </a:rPr>
              <a:t>1</a:t>
            </a:r>
            <a:r>
              <a:rPr sz="2050" spc="-10" dirty="0">
                <a:latin typeface="Times New Roman"/>
                <a:cs typeface="Times New Roman"/>
              </a:rPr>
              <a:t>(x)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63798" y="2362055"/>
            <a:ext cx="227965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-25" dirty="0">
                <a:latin typeface="Symbol"/>
                <a:cs typeface="Symbol"/>
              </a:rPr>
              <a:t></a:t>
            </a:r>
            <a:r>
              <a:rPr sz="1000" spc="-25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84133" y="5190427"/>
            <a:ext cx="113664" cy="341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050" spc="5" dirty="0">
                <a:latin typeface="Times New Roman"/>
                <a:cs typeface="Times New Roman"/>
              </a:rPr>
              <a:t>-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57065" y="3842586"/>
            <a:ext cx="2075814" cy="119380"/>
          </a:xfrm>
          <a:custGeom>
            <a:avLst/>
            <a:gdLst/>
            <a:ahLst/>
            <a:cxnLst/>
            <a:rect l="l" t="t" r="r" b="b"/>
            <a:pathLst>
              <a:path w="2075815" h="119379">
                <a:moveTo>
                  <a:pt x="0" y="59856"/>
                </a:moveTo>
                <a:lnTo>
                  <a:pt x="2075358" y="59857"/>
                </a:lnTo>
              </a:path>
              <a:path w="2075815" h="119379">
                <a:moveTo>
                  <a:pt x="0" y="59856"/>
                </a:moveTo>
                <a:lnTo>
                  <a:pt x="0" y="0"/>
                </a:lnTo>
              </a:path>
              <a:path w="2075815" h="119379">
                <a:moveTo>
                  <a:pt x="0" y="59856"/>
                </a:moveTo>
                <a:lnTo>
                  <a:pt x="0" y="119171"/>
                </a:lnTo>
              </a:path>
              <a:path w="2075815" h="119379">
                <a:moveTo>
                  <a:pt x="2075358" y="59857"/>
                </a:moveTo>
                <a:lnTo>
                  <a:pt x="2075358" y="119171"/>
                </a:lnTo>
              </a:path>
              <a:path w="2075815" h="119379">
                <a:moveTo>
                  <a:pt x="2075358" y="59857"/>
                </a:moveTo>
                <a:lnTo>
                  <a:pt x="207535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09159" y="1214456"/>
            <a:ext cx="2698115" cy="1631950"/>
          </a:xfrm>
          <a:custGeom>
            <a:avLst/>
            <a:gdLst/>
            <a:ahLst/>
            <a:cxnLst/>
            <a:rect l="l" t="t" r="r" b="b"/>
            <a:pathLst>
              <a:path w="2698115" h="1631950">
                <a:moveTo>
                  <a:pt x="0" y="1038543"/>
                </a:moveTo>
                <a:lnTo>
                  <a:pt x="0" y="148285"/>
                </a:lnTo>
              </a:path>
              <a:path w="2698115" h="1631950">
                <a:moveTo>
                  <a:pt x="0" y="593685"/>
                </a:moveTo>
                <a:lnTo>
                  <a:pt x="2075358" y="593686"/>
                </a:lnTo>
              </a:path>
              <a:path w="2698115" h="1631950">
                <a:moveTo>
                  <a:pt x="2075358" y="444857"/>
                </a:moveTo>
                <a:lnTo>
                  <a:pt x="2075358" y="0"/>
                </a:lnTo>
              </a:path>
              <a:path w="2698115" h="1631950">
                <a:moveTo>
                  <a:pt x="2075358" y="444857"/>
                </a:moveTo>
                <a:lnTo>
                  <a:pt x="2126199" y="305794"/>
                </a:lnTo>
              </a:path>
              <a:path w="2698115" h="1631950">
                <a:moveTo>
                  <a:pt x="2075358" y="444857"/>
                </a:moveTo>
                <a:lnTo>
                  <a:pt x="2024697" y="305794"/>
                </a:lnTo>
              </a:path>
              <a:path w="2698115" h="1631950">
                <a:moveTo>
                  <a:pt x="0" y="1038543"/>
                </a:moveTo>
                <a:lnTo>
                  <a:pt x="0" y="1631867"/>
                </a:lnTo>
              </a:path>
              <a:path w="2698115" h="1631950">
                <a:moveTo>
                  <a:pt x="0" y="1631867"/>
                </a:moveTo>
                <a:lnTo>
                  <a:pt x="2075358" y="1631868"/>
                </a:lnTo>
              </a:path>
              <a:path w="2698115" h="1631950">
                <a:moveTo>
                  <a:pt x="2075358" y="1631868"/>
                </a:moveTo>
                <a:lnTo>
                  <a:pt x="0" y="1038543"/>
                </a:lnTo>
              </a:path>
              <a:path w="2698115" h="1631950">
                <a:moveTo>
                  <a:pt x="593342" y="1631867"/>
                </a:moveTo>
                <a:lnTo>
                  <a:pt x="593342" y="1207806"/>
                </a:lnTo>
              </a:path>
              <a:path w="2698115" h="1631950">
                <a:moveTo>
                  <a:pt x="593342" y="1631867"/>
                </a:moveTo>
                <a:lnTo>
                  <a:pt x="644093" y="1492623"/>
                </a:lnTo>
              </a:path>
              <a:path w="2698115" h="1631950">
                <a:moveTo>
                  <a:pt x="593342" y="1631867"/>
                </a:moveTo>
                <a:lnTo>
                  <a:pt x="542573" y="1492623"/>
                </a:lnTo>
              </a:path>
              <a:path w="2698115" h="1631950">
                <a:moveTo>
                  <a:pt x="593342" y="1207806"/>
                </a:moveTo>
                <a:lnTo>
                  <a:pt x="542573" y="1347954"/>
                </a:lnTo>
              </a:path>
              <a:path w="2698115" h="1631950">
                <a:moveTo>
                  <a:pt x="593342" y="1207806"/>
                </a:moveTo>
                <a:lnTo>
                  <a:pt x="644093" y="1347954"/>
                </a:lnTo>
              </a:path>
              <a:path w="2698115" h="1631950">
                <a:moveTo>
                  <a:pt x="0" y="593685"/>
                </a:moveTo>
                <a:lnTo>
                  <a:pt x="103691" y="594951"/>
                </a:lnTo>
              </a:path>
              <a:path w="2698115" h="1631950">
                <a:moveTo>
                  <a:pt x="150949" y="595855"/>
                </a:moveTo>
                <a:lnTo>
                  <a:pt x="245033" y="597664"/>
                </a:lnTo>
              </a:path>
              <a:path w="2698115" h="1631950">
                <a:moveTo>
                  <a:pt x="292292" y="598387"/>
                </a:moveTo>
                <a:lnTo>
                  <a:pt x="386358" y="600195"/>
                </a:lnTo>
              </a:path>
              <a:path w="2698115" h="1631950">
                <a:moveTo>
                  <a:pt x="433617" y="601100"/>
                </a:moveTo>
                <a:lnTo>
                  <a:pt x="522453" y="602727"/>
                </a:lnTo>
                <a:lnTo>
                  <a:pt x="527266" y="602727"/>
                </a:lnTo>
              </a:path>
              <a:path w="2698115" h="1631950">
                <a:moveTo>
                  <a:pt x="574525" y="604174"/>
                </a:moveTo>
                <a:lnTo>
                  <a:pt x="668590" y="607610"/>
                </a:lnTo>
              </a:path>
              <a:path w="2698115" h="1631950">
                <a:moveTo>
                  <a:pt x="715849" y="608876"/>
                </a:moveTo>
                <a:lnTo>
                  <a:pt x="783680" y="611588"/>
                </a:lnTo>
                <a:lnTo>
                  <a:pt x="809499" y="612854"/>
                </a:lnTo>
              </a:path>
              <a:path w="2698115" h="1631950">
                <a:moveTo>
                  <a:pt x="856758" y="615386"/>
                </a:moveTo>
                <a:lnTo>
                  <a:pt x="950389" y="620630"/>
                </a:lnTo>
              </a:path>
              <a:path w="2698115" h="1631950">
                <a:moveTo>
                  <a:pt x="997648" y="623343"/>
                </a:moveTo>
                <a:lnTo>
                  <a:pt x="1044907" y="626417"/>
                </a:lnTo>
                <a:lnTo>
                  <a:pt x="1091297" y="630214"/>
                </a:lnTo>
              </a:path>
              <a:path w="2698115" h="1631950">
                <a:moveTo>
                  <a:pt x="1138502" y="634193"/>
                </a:moveTo>
                <a:lnTo>
                  <a:pt x="1232224" y="642150"/>
                </a:lnTo>
              </a:path>
              <a:path w="2698115" h="1631950">
                <a:moveTo>
                  <a:pt x="1279085" y="645947"/>
                </a:moveTo>
                <a:lnTo>
                  <a:pt x="1305319" y="648660"/>
                </a:lnTo>
                <a:lnTo>
                  <a:pt x="1372625" y="657340"/>
                </a:lnTo>
              </a:path>
              <a:path w="2698115" h="1631950">
                <a:moveTo>
                  <a:pt x="1418943" y="663488"/>
                </a:moveTo>
                <a:lnTo>
                  <a:pt x="1512665" y="675604"/>
                </a:lnTo>
              </a:path>
              <a:path w="2698115" h="1631950">
                <a:moveTo>
                  <a:pt x="1558983" y="681753"/>
                </a:moveTo>
                <a:lnTo>
                  <a:pt x="1564230" y="682295"/>
                </a:lnTo>
                <a:lnTo>
                  <a:pt x="1651800" y="698390"/>
                </a:lnTo>
              </a:path>
              <a:path w="2698115" h="1631950">
                <a:moveTo>
                  <a:pt x="1698119" y="707070"/>
                </a:moveTo>
                <a:lnTo>
                  <a:pt x="1790936" y="724069"/>
                </a:lnTo>
              </a:path>
              <a:path w="2698115" h="1631950">
                <a:moveTo>
                  <a:pt x="1836530" y="733653"/>
                </a:moveTo>
                <a:lnTo>
                  <a:pt x="1928442" y="754992"/>
                </a:lnTo>
              </a:path>
              <a:path w="2698115" h="1631950">
                <a:moveTo>
                  <a:pt x="1974218" y="765480"/>
                </a:moveTo>
                <a:lnTo>
                  <a:pt x="2075358" y="789531"/>
                </a:lnTo>
              </a:path>
              <a:path w="2698115" h="1631950">
                <a:moveTo>
                  <a:pt x="2372083" y="789531"/>
                </a:moveTo>
                <a:lnTo>
                  <a:pt x="2372083" y="593686"/>
                </a:lnTo>
              </a:path>
              <a:path w="2698115" h="1631950">
                <a:moveTo>
                  <a:pt x="2372083" y="789531"/>
                </a:moveTo>
                <a:lnTo>
                  <a:pt x="2312557" y="789531"/>
                </a:lnTo>
              </a:path>
              <a:path w="2698115" h="1631950">
                <a:moveTo>
                  <a:pt x="2372083" y="789531"/>
                </a:moveTo>
                <a:lnTo>
                  <a:pt x="2431066" y="789531"/>
                </a:lnTo>
              </a:path>
              <a:path w="2698115" h="1631950">
                <a:moveTo>
                  <a:pt x="2372083" y="593686"/>
                </a:moveTo>
                <a:lnTo>
                  <a:pt x="2431066" y="593686"/>
                </a:lnTo>
              </a:path>
              <a:path w="2698115" h="1631950">
                <a:moveTo>
                  <a:pt x="2372083" y="593686"/>
                </a:moveTo>
                <a:lnTo>
                  <a:pt x="2312557" y="593686"/>
                </a:lnTo>
              </a:path>
              <a:path w="2698115" h="1631950">
                <a:moveTo>
                  <a:pt x="2075358" y="789531"/>
                </a:moveTo>
                <a:lnTo>
                  <a:pt x="2668265" y="789532"/>
                </a:lnTo>
              </a:path>
              <a:path w="2698115" h="1631950">
                <a:moveTo>
                  <a:pt x="2075358" y="789531"/>
                </a:moveTo>
                <a:lnTo>
                  <a:pt x="2697576" y="939083"/>
                </a:lnTo>
              </a:path>
              <a:path w="2698115" h="1631950">
                <a:moveTo>
                  <a:pt x="2507780" y="893693"/>
                </a:moveTo>
                <a:lnTo>
                  <a:pt x="2516827" y="841793"/>
                </a:lnTo>
                <a:lnTo>
                  <a:pt x="2519903" y="7895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57065" y="2566604"/>
            <a:ext cx="2075814" cy="1039494"/>
          </a:xfrm>
          <a:custGeom>
            <a:avLst/>
            <a:gdLst/>
            <a:ahLst/>
            <a:cxnLst/>
            <a:rect l="l" t="t" r="r" b="b"/>
            <a:pathLst>
              <a:path w="2075815" h="1039495">
                <a:moveTo>
                  <a:pt x="0" y="0"/>
                </a:moveTo>
                <a:lnTo>
                  <a:pt x="0" y="1039086"/>
                </a:lnTo>
              </a:path>
              <a:path w="2075815" h="1039495">
                <a:moveTo>
                  <a:pt x="0" y="1039086"/>
                </a:moveTo>
                <a:lnTo>
                  <a:pt x="2075358" y="1039086"/>
                </a:lnTo>
              </a:path>
              <a:path w="2075815" h="1039495">
                <a:moveTo>
                  <a:pt x="593342" y="615205"/>
                </a:moveTo>
                <a:lnTo>
                  <a:pt x="505826" y="589346"/>
                </a:lnTo>
                <a:lnTo>
                  <a:pt x="420065" y="561497"/>
                </a:lnTo>
                <a:lnTo>
                  <a:pt x="378053" y="545402"/>
                </a:lnTo>
                <a:lnTo>
                  <a:pt x="337796" y="527861"/>
                </a:lnTo>
                <a:lnTo>
                  <a:pt x="298407" y="508331"/>
                </a:lnTo>
                <a:lnTo>
                  <a:pt x="260792" y="486450"/>
                </a:lnTo>
                <a:lnTo>
                  <a:pt x="224027" y="462941"/>
                </a:lnTo>
                <a:lnTo>
                  <a:pt x="189017" y="436720"/>
                </a:lnTo>
                <a:lnTo>
                  <a:pt x="154894" y="408871"/>
                </a:lnTo>
                <a:lnTo>
                  <a:pt x="122073" y="379575"/>
                </a:lnTo>
                <a:lnTo>
                  <a:pt x="90139" y="348652"/>
                </a:lnTo>
                <a:lnTo>
                  <a:pt x="59507" y="316282"/>
                </a:lnTo>
                <a:lnTo>
                  <a:pt x="0" y="247384"/>
                </a:lnTo>
              </a:path>
              <a:path w="2075815" h="1039495">
                <a:moveTo>
                  <a:pt x="593342" y="615205"/>
                </a:moveTo>
                <a:lnTo>
                  <a:pt x="593342" y="1039086"/>
                </a:lnTo>
              </a:path>
              <a:path w="2075815" h="1039495">
                <a:moveTo>
                  <a:pt x="2075358" y="1039086"/>
                </a:moveTo>
                <a:lnTo>
                  <a:pt x="593342" y="615205"/>
                </a:lnTo>
              </a:path>
              <a:path w="2075815" h="1039495">
                <a:moveTo>
                  <a:pt x="593342" y="615205"/>
                </a:moveTo>
                <a:lnTo>
                  <a:pt x="644092" y="754268"/>
                </a:lnTo>
              </a:path>
              <a:path w="2075815" h="1039495">
                <a:moveTo>
                  <a:pt x="593342" y="615205"/>
                </a:moveTo>
                <a:lnTo>
                  <a:pt x="542573" y="754268"/>
                </a:lnTo>
              </a:path>
              <a:path w="2075815" h="1039495">
                <a:moveTo>
                  <a:pt x="593342" y="1039086"/>
                </a:moveTo>
                <a:lnTo>
                  <a:pt x="542573" y="899118"/>
                </a:lnTo>
              </a:path>
              <a:path w="2075815" h="1039495">
                <a:moveTo>
                  <a:pt x="593342" y="1039086"/>
                </a:moveTo>
                <a:lnTo>
                  <a:pt x="644092" y="899118"/>
                </a:lnTo>
              </a:path>
              <a:path w="2075815" h="1039495">
                <a:moveTo>
                  <a:pt x="0" y="188431"/>
                </a:moveTo>
                <a:lnTo>
                  <a:pt x="593342" y="188431"/>
                </a:lnTo>
              </a:path>
              <a:path w="2075815" h="1039495">
                <a:moveTo>
                  <a:pt x="593342" y="188431"/>
                </a:moveTo>
                <a:lnTo>
                  <a:pt x="593342" y="247384"/>
                </a:lnTo>
              </a:path>
              <a:path w="2075815" h="1039495">
                <a:moveTo>
                  <a:pt x="593342" y="188431"/>
                </a:moveTo>
                <a:lnTo>
                  <a:pt x="593342" y="12911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7066" y="4110007"/>
            <a:ext cx="2126615" cy="1633220"/>
          </a:xfrm>
          <a:custGeom>
            <a:avLst/>
            <a:gdLst/>
            <a:ahLst/>
            <a:cxnLst/>
            <a:rect l="l" t="t" r="r" b="b"/>
            <a:pathLst>
              <a:path w="2126615" h="1633220">
                <a:moveTo>
                  <a:pt x="0" y="593685"/>
                </a:moveTo>
                <a:lnTo>
                  <a:pt x="2075358" y="593686"/>
                </a:lnTo>
              </a:path>
              <a:path w="2126615" h="1633220">
                <a:moveTo>
                  <a:pt x="0" y="1038615"/>
                </a:moveTo>
                <a:lnTo>
                  <a:pt x="0" y="148303"/>
                </a:lnTo>
              </a:path>
              <a:path w="2126615" h="1633220">
                <a:moveTo>
                  <a:pt x="2075358" y="444930"/>
                </a:moveTo>
                <a:lnTo>
                  <a:pt x="2075358" y="0"/>
                </a:lnTo>
              </a:path>
              <a:path w="2126615" h="1633220">
                <a:moveTo>
                  <a:pt x="2075358" y="444930"/>
                </a:moveTo>
                <a:lnTo>
                  <a:pt x="2126199" y="305776"/>
                </a:lnTo>
              </a:path>
              <a:path w="2126615" h="1633220">
                <a:moveTo>
                  <a:pt x="2075358" y="444930"/>
                </a:moveTo>
                <a:lnTo>
                  <a:pt x="2024697" y="305776"/>
                </a:lnTo>
              </a:path>
              <a:path w="2126615" h="1633220">
                <a:moveTo>
                  <a:pt x="2075358" y="1038616"/>
                </a:moveTo>
                <a:lnTo>
                  <a:pt x="0" y="1632743"/>
                </a:lnTo>
              </a:path>
              <a:path w="2126615" h="1633220">
                <a:moveTo>
                  <a:pt x="0" y="1038615"/>
                </a:moveTo>
                <a:lnTo>
                  <a:pt x="2075358" y="1038616"/>
                </a:lnTo>
              </a:path>
              <a:path w="2126615" h="1633220">
                <a:moveTo>
                  <a:pt x="0" y="1632743"/>
                </a:moveTo>
                <a:lnTo>
                  <a:pt x="0" y="1038615"/>
                </a:lnTo>
              </a:path>
              <a:path w="2126615" h="1633220">
                <a:moveTo>
                  <a:pt x="525945" y="1282455"/>
                </a:moveTo>
                <a:lnTo>
                  <a:pt x="505826" y="1208312"/>
                </a:lnTo>
                <a:lnTo>
                  <a:pt x="451565" y="1153772"/>
                </a:lnTo>
                <a:lnTo>
                  <a:pt x="377619" y="1133717"/>
                </a:lnTo>
                <a:lnTo>
                  <a:pt x="303673" y="1153772"/>
                </a:lnTo>
                <a:lnTo>
                  <a:pt x="249412" y="1208312"/>
                </a:lnTo>
                <a:lnTo>
                  <a:pt x="229274" y="1282455"/>
                </a:lnTo>
                <a:lnTo>
                  <a:pt x="249412" y="1356616"/>
                </a:lnTo>
                <a:lnTo>
                  <a:pt x="303673" y="1411138"/>
                </a:lnTo>
                <a:lnTo>
                  <a:pt x="377619" y="1430777"/>
                </a:lnTo>
                <a:lnTo>
                  <a:pt x="451565" y="1411138"/>
                </a:lnTo>
                <a:lnTo>
                  <a:pt x="505826" y="1356616"/>
                </a:lnTo>
                <a:lnTo>
                  <a:pt x="525945" y="128245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30733" y="3891919"/>
            <a:ext cx="50184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600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Example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cantilever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concentrated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load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free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edge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063947" y="2872109"/>
            <a:ext cx="996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tabLst>
                <a:tab pos="501650" algn="l"/>
              </a:tabLst>
            </a:pPr>
            <a:r>
              <a:rPr sz="1400" spc="-2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4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000066"/>
                </a:solidFill>
                <a:latin typeface="Arial"/>
                <a:cs typeface="Arial"/>
              </a:rPr>
              <a:t>length plasticised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976989" y="2872109"/>
            <a:ext cx="7054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0965">
              <a:spcBef>
                <a:spcPts val="95"/>
              </a:spcBef>
              <a:tabLst>
                <a:tab pos="445134" algn="l"/>
              </a:tabLst>
            </a:pPr>
            <a:r>
              <a:rPr sz="1400" spc="-25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4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400" spc="-25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000066"/>
                </a:solidFill>
                <a:latin typeface="Arial"/>
                <a:cs typeface="Arial"/>
              </a:rPr>
              <a:t>segment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063947" y="3349932"/>
            <a:ext cx="1757680" cy="65761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8100"/>
              </a:lnSpc>
              <a:spcBef>
                <a:spcPts val="130"/>
              </a:spcBef>
              <a:tabLst>
                <a:tab pos="1547495" algn="l"/>
              </a:tabLst>
            </a:pPr>
            <a:r>
              <a:rPr lang="it-IT" sz="1400" spc="-10" dirty="0">
                <a:solidFill>
                  <a:srgbClr val="000066"/>
                </a:solidFill>
                <a:latin typeface="Arial"/>
                <a:cs typeface="Arial"/>
              </a:rPr>
              <a:t>D</a:t>
            </a:r>
            <a:r>
              <a:rPr sz="1400" spc="-10" dirty="0" err="1">
                <a:solidFill>
                  <a:srgbClr val="000066"/>
                </a:solidFill>
                <a:latin typeface="Arial"/>
                <a:cs typeface="Arial"/>
              </a:rPr>
              <a:t>epends</a:t>
            </a:r>
            <a:r>
              <a:rPr lang="it-IT" sz="14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0066"/>
                </a:solidFill>
                <a:latin typeface="Arial"/>
                <a:cs typeface="Arial"/>
              </a:rPr>
              <a:t>on </a:t>
            </a:r>
            <a:r>
              <a:rPr sz="1400" spc="-10" dirty="0">
                <a:solidFill>
                  <a:srgbClr val="000066"/>
                </a:solidFill>
                <a:latin typeface="Arial"/>
                <a:cs typeface="Arial"/>
              </a:rPr>
              <a:t>hardening</a:t>
            </a:r>
            <a:r>
              <a:rPr sz="14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4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400" i="1" spc="-20" dirty="0">
                <a:solidFill>
                  <a:srgbClr val="000066"/>
                </a:solidFill>
                <a:latin typeface="Times New Roman"/>
                <a:cs typeface="Times New Roman"/>
              </a:rPr>
              <a:t>M-</a:t>
            </a:r>
            <a:r>
              <a:rPr sz="1450" i="1" spc="-50" dirty="0">
                <a:solidFill>
                  <a:srgbClr val="000066"/>
                </a:solidFill>
                <a:latin typeface="Symbol"/>
                <a:cs typeface="Symbol"/>
              </a:rPr>
              <a:t></a:t>
            </a:r>
            <a:r>
              <a:rPr sz="1450" spc="-5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0066"/>
                </a:solidFill>
                <a:latin typeface="Arial"/>
                <a:cs typeface="Arial"/>
              </a:rPr>
              <a:t>diagram.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73087" y="2620013"/>
            <a:ext cx="718820" cy="381000"/>
          </a:xfrm>
          <a:custGeom>
            <a:avLst/>
            <a:gdLst/>
            <a:ahLst/>
            <a:cxnLst/>
            <a:rect l="l" t="t" r="r" b="b"/>
            <a:pathLst>
              <a:path w="718820" h="381000">
                <a:moveTo>
                  <a:pt x="0" y="381000"/>
                </a:moveTo>
                <a:lnTo>
                  <a:pt x="718566" y="0"/>
                </a:lnTo>
              </a:path>
            </a:pathLst>
          </a:custGeom>
          <a:ln w="16002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019272" y="4544435"/>
            <a:ext cx="1697355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253365" algn="l"/>
                <a:tab pos="632460" algn="l"/>
                <a:tab pos="873760" algn="l"/>
                <a:tab pos="1571625" algn="l"/>
              </a:tabLst>
            </a:pPr>
            <a:r>
              <a:rPr sz="2650" spc="-50" dirty="0">
                <a:latin typeface="Symbol"/>
                <a:cs typeface="Symbol"/>
              </a:rPr>
              <a:t>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50" dirty="0">
                <a:latin typeface="Symbol"/>
                <a:cs typeface="Symbol"/>
              </a:rPr>
              <a:t>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50" dirty="0">
                <a:latin typeface="Symbol"/>
                <a:cs typeface="Symbol"/>
              </a:rPr>
              <a:t>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50" dirty="0">
                <a:latin typeface="Symbol"/>
                <a:cs typeface="Symbol"/>
              </a:rPr>
              <a:t>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000" spc="-5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07844" y="5540379"/>
            <a:ext cx="1384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spc="-5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78131" y="5972907"/>
            <a:ext cx="95250" cy="2039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250" i="1" spc="-10" dirty="0">
                <a:latin typeface="Times New Roman"/>
                <a:cs typeface="Times New Roman"/>
              </a:rPr>
              <a:t>e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69636" y="5592225"/>
            <a:ext cx="103505" cy="2039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250" i="1" spc="-15" dirty="0">
                <a:latin typeface="Times New Roman"/>
                <a:cs typeface="Times New Roman"/>
              </a:rPr>
              <a:t>u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18866" y="5358651"/>
            <a:ext cx="163830" cy="7874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spcBef>
                <a:spcPts val="400"/>
              </a:spcBef>
            </a:pPr>
            <a:r>
              <a:rPr sz="2250" i="1" u="sng" spc="-7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</a:t>
            </a:r>
            <a:endParaRPr sz="2250">
              <a:latin typeface="Symbol"/>
              <a:cs typeface="Symbol"/>
            </a:endParaRPr>
          </a:p>
          <a:p>
            <a:pPr marL="18415">
              <a:spcBef>
                <a:spcPts val="295"/>
              </a:spcBef>
            </a:pPr>
            <a:r>
              <a:rPr sz="2250" i="1" spc="-75" dirty="0">
                <a:latin typeface="Symbol"/>
                <a:cs typeface="Symbol"/>
              </a:rPr>
              <a:t>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11649" y="5754424"/>
            <a:ext cx="102870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300" i="1" spc="-40" dirty="0">
                <a:latin typeface="Symbol"/>
                <a:cs typeface="Symbol"/>
              </a:rPr>
              <a:t>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54500" y="5568492"/>
            <a:ext cx="521334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361315" algn="l"/>
              </a:tabLst>
            </a:pPr>
            <a:r>
              <a:rPr sz="2250" i="1" spc="-50" dirty="0">
                <a:latin typeface="Symbol"/>
                <a:cs typeface="Symbol"/>
              </a:rPr>
              <a:t>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100" spc="-50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979641" y="4382875"/>
            <a:ext cx="1470025" cy="8153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R="293370" algn="ctr">
              <a:lnSpc>
                <a:spcPts val="935"/>
              </a:lnSpc>
              <a:spcBef>
                <a:spcPts val="140"/>
              </a:spcBef>
            </a:pPr>
            <a:r>
              <a:rPr sz="1200" i="1" spc="10" dirty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marL="63500">
              <a:lnSpc>
                <a:spcPts val="3335"/>
              </a:lnSpc>
            </a:pPr>
            <a:r>
              <a:rPr sz="2250" i="1" dirty="0">
                <a:latin typeface="Symbol"/>
                <a:cs typeface="Symbol"/>
              </a:rPr>
              <a:t></a:t>
            </a:r>
            <a:r>
              <a:rPr sz="2250" spc="8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Symbol"/>
                <a:cs typeface="Symbol"/>
              </a:rPr>
              <a:t>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4800" spc="-15" baseline="-13020" dirty="0">
                <a:latin typeface="Symbol"/>
                <a:cs typeface="Symbol"/>
              </a:rPr>
              <a:t></a:t>
            </a:r>
            <a:r>
              <a:rPr sz="4800" spc="-615" baseline="-13020" dirty="0">
                <a:latin typeface="Times New Roman"/>
                <a:cs typeface="Times New Roman"/>
              </a:rPr>
              <a:t> </a:t>
            </a:r>
            <a:r>
              <a:rPr sz="2250" i="1" spc="-80" dirty="0">
                <a:latin typeface="Symbol"/>
                <a:cs typeface="Symbol"/>
              </a:rPr>
              <a:t></a:t>
            </a:r>
            <a:r>
              <a:rPr sz="2250" spc="-3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Symbol"/>
                <a:cs typeface="Symbol"/>
              </a:rPr>
              <a:t></a:t>
            </a:r>
            <a:r>
              <a:rPr sz="2100" i="1" spc="-25" dirty="0">
                <a:latin typeface="Times New Roman"/>
                <a:cs typeface="Times New Roman"/>
              </a:rPr>
              <a:t>x</a:t>
            </a:r>
            <a:r>
              <a:rPr sz="2800" spc="-25" dirty="0">
                <a:latin typeface="Symbol"/>
                <a:cs typeface="Symbol"/>
              </a:rPr>
              <a:t></a:t>
            </a:r>
            <a:r>
              <a:rPr sz="2100" i="1" spc="-25" dirty="0">
                <a:latin typeface="Times New Roman"/>
                <a:cs typeface="Times New Roman"/>
              </a:rPr>
              <a:t>dx</a:t>
            </a:r>
            <a:endParaRPr sz="2100">
              <a:latin typeface="Times New Roman"/>
              <a:cs typeface="Times New Roman"/>
            </a:endParaRPr>
          </a:p>
          <a:p>
            <a:pPr marR="280670" algn="ctr">
              <a:spcBef>
                <a:spcPts val="455"/>
              </a:spcBef>
            </a:pPr>
            <a:r>
              <a:rPr sz="1200" spc="1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54342" y="4425499"/>
            <a:ext cx="80645" cy="2519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550" i="1" dirty="0">
                <a:latin typeface="Times New Roman"/>
                <a:cs typeface="Times New Roman"/>
              </a:rPr>
              <a:t>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35690" y="4610236"/>
            <a:ext cx="2138045" cy="571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  <a:tabLst>
                <a:tab pos="1007744" algn="l"/>
                <a:tab pos="1245870" algn="l"/>
                <a:tab pos="1627505" algn="l"/>
                <a:tab pos="1866900" algn="l"/>
              </a:tabLst>
            </a:pPr>
            <a:r>
              <a:rPr sz="1950" i="1" dirty="0">
                <a:latin typeface="Times New Roman"/>
                <a:cs typeface="Times New Roman"/>
              </a:rPr>
              <a:t>δ</a:t>
            </a:r>
            <a:r>
              <a:rPr sz="1950" i="1" spc="45" dirty="0">
                <a:latin typeface="Times New Roman"/>
                <a:cs typeface="Times New Roman"/>
              </a:rPr>
              <a:t> </a:t>
            </a:r>
            <a:r>
              <a:rPr sz="1950" dirty="0">
                <a:latin typeface="Symbol"/>
                <a:cs typeface="Symbol"/>
              </a:rPr>
              <a:t></a:t>
            </a:r>
            <a:r>
              <a:rPr sz="1950" spc="90" dirty="0">
                <a:latin typeface="Times New Roman"/>
                <a:cs typeface="Times New Roman"/>
              </a:rPr>
              <a:t> </a:t>
            </a:r>
            <a:r>
              <a:rPr sz="2925" baseline="-8547" dirty="0">
                <a:latin typeface="Symbol"/>
                <a:cs typeface="Symbol"/>
              </a:rPr>
              <a:t></a:t>
            </a:r>
            <a:r>
              <a:rPr sz="2925" spc="-127" baseline="-8547" dirty="0">
                <a:latin typeface="Times New Roman"/>
                <a:cs typeface="Times New Roman"/>
              </a:rPr>
              <a:t> </a:t>
            </a:r>
            <a:r>
              <a:rPr sz="1950" i="1" spc="-35" dirty="0">
                <a:latin typeface="Times New Roman"/>
                <a:cs typeface="Times New Roman"/>
              </a:rPr>
              <a:t>M</a:t>
            </a:r>
            <a:r>
              <a:rPr sz="2325" spc="-52" baseline="-17921" dirty="0">
                <a:latin typeface="Times New Roman"/>
                <a:cs typeface="Times New Roman"/>
              </a:rPr>
              <a:t>1</a:t>
            </a:r>
            <a:r>
              <a:rPr sz="2325" baseline="-17921" dirty="0">
                <a:latin typeface="Times New Roman"/>
                <a:cs typeface="Times New Roman"/>
              </a:rPr>
              <a:t>	</a:t>
            </a:r>
            <a:r>
              <a:rPr sz="1950" i="1" spc="-50" dirty="0">
                <a:latin typeface="Times New Roman"/>
                <a:cs typeface="Times New Roman"/>
              </a:rPr>
              <a:t>x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1950" dirty="0">
                <a:latin typeface="Symbol"/>
                <a:cs typeface="Symbol"/>
              </a:rPr>
              <a:t></a:t>
            </a:r>
            <a:r>
              <a:rPr sz="1950" spc="-35" dirty="0">
                <a:latin typeface="Times New Roman"/>
                <a:cs typeface="Times New Roman"/>
              </a:rPr>
              <a:t> </a:t>
            </a:r>
            <a:r>
              <a:rPr sz="1950" i="1" spc="-50" dirty="0">
                <a:latin typeface="Times New Roman"/>
                <a:cs typeface="Times New Roman"/>
              </a:rPr>
              <a:t>χ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1950" i="1" spc="-50" dirty="0">
                <a:latin typeface="Times New Roman"/>
                <a:cs typeface="Times New Roman"/>
              </a:rPr>
              <a:t>x</a:t>
            </a:r>
            <a:r>
              <a:rPr sz="1950" i="1" dirty="0">
                <a:latin typeface="Times New Roman"/>
                <a:cs typeface="Times New Roman"/>
              </a:rPr>
              <a:t>	</a:t>
            </a:r>
            <a:r>
              <a:rPr sz="1950" i="1" spc="-25" dirty="0">
                <a:latin typeface="Times New Roman"/>
                <a:cs typeface="Times New Roman"/>
              </a:rPr>
              <a:t>dx</a:t>
            </a:r>
            <a:endParaRPr sz="1950">
              <a:latin typeface="Times New Roman"/>
              <a:cs typeface="Times New Roman"/>
            </a:endParaRPr>
          </a:p>
          <a:p>
            <a:pPr marL="416559">
              <a:spcBef>
                <a:spcPts val="100"/>
              </a:spcBef>
            </a:pPr>
            <a:r>
              <a:rPr sz="1550" spc="5" dirty="0">
                <a:latin typeface="Times New Roman"/>
                <a:cs typeface="Times New Roman"/>
              </a:rPr>
              <a:t>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07441" y="5972907"/>
            <a:ext cx="95250" cy="2039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250" i="1" spc="-10" dirty="0">
                <a:latin typeface="Times New Roman"/>
                <a:cs typeface="Times New Roman"/>
              </a:rPr>
              <a:t>e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98950" y="5592225"/>
            <a:ext cx="103505" cy="2039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250" i="1" spc="-15" dirty="0">
                <a:latin typeface="Times New Roman"/>
                <a:cs typeface="Times New Roman"/>
              </a:rPr>
              <a:t>u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12674" y="5358649"/>
            <a:ext cx="200660" cy="7874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spcBef>
                <a:spcPts val="400"/>
              </a:spcBef>
            </a:pPr>
            <a:r>
              <a:rPr sz="2250" i="1" u="sng" spc="-9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</a:t>
            </a:r>
            <a:endParaRPr sz="2250">
              <a:latin typeface="Symbol"/>
              <a:cs typeface="Symbol"/>
            </a:endParaRPr>
          </a:p>
          <a:p>
            <a:pPr marL="19050">
              <a:spcBef>
                <a:spcPts val="295"/>
              </a:spcBef>
            </a:pPr>
            <a:r>
              <a:rPr sz="2250" i="1" spc="-95" dirty="0">
                <a:latin typeface="Symbol"/>
                <a:cs typeface="Symbol"/>
              </a:rPr>
              <a:t>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95038" y="5754431"/>
            <a:ext cx="12382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300" i="1" spc="-50" dirty="0">
                <a:latin typeface="Symbol"/>
                <a:cs typeface="Symbol"/>
              </a:rPr>
              <a:t>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40609" y="5568504"/>
            <a:ext cx="533400" cy="367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373380" algn="l"/>
              </a:tabLst>
            </a:pPr>
            <a:r>
              <a:rPr sz="2250" i="1" spc="-50" dirty="0">
                <a:latin typeface="Symbol"/>
                <a:cs typeface="Symbol"/>
              </a:rPr>
              <a:t></a:t>
            </a:r>
            <a:r>
              <a:rPr sz="2250" dirty="0">
                <a:latin typeface="Times New Roman"/>
                <a:cs typeface="Times New Roman"/>
              </a:rPr>
              <a:t>	</a:t>
            </a:r>
            <a:r>
              <a:rPr sz="2100" spc="-50" dirty="0">
                <a:latin typeface="Symbol"/>
                <a:cs typeface="Symbol"/>
              </a:rPr>
              <a:t></a:t>
            </a:r>
            <a:endParaRPr sz="21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0257" y="214445"/>
            <a:ext cx="5372100" cy="933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sz="2000" b="1" dirty="0">
                <a:solidFill>
                  <a:srgbClr val="000066"/>
                </a:solidFill>
                <a:latin typeface="Arial"/>
                <a:cs typeface="Arial"/>
              </a:rPr>
              <a:t>Duc</a:t>
            </a:r>
            <a:r>
              <a:rPr lang="it-IT" sz="2000" b="1" dirty="0">
                <a:solidFill>
                  <a:srgbClr val="000066"/>
                </a:solidFill>
                <a:latin typeface="Arial"/>
                <a:cs typeface="Arial"/>
              </a:rPr>
              <a:t>t</a:t>
            </a:r>
            <a:r>
              <a:rPr sz="2000" b="1" dirty="0" err="1">
                <a:solidFill>
                  <a:srgbClr val="000066"/>
                </a:solidFill>
                <a:latin typeface="Arial"/>
                <a:cs typeface="Arial"/>
              </a:rPr>
              <a:t>ility</a:t>
            </a:r>
            <a:r>
              <a:rPr sz="2000" b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0066"/>
                </a:solidFill>
                <a:latin typeface="Arial"/>
                <a:cs typeface="Arial"/>
              </a:rPr>
              <a:t>of the </a:t>
            </a:r>
            <a:r>
              <a:rPr sz="2000" b="1" spc="-10" dirty="0">
                <a:solidFill>
                  <a:srgbClr val="000066"/>
                </a:solidFill>
                <a:latin typeface="Arial"/>
                <a:cs typeface="Arial"/>
              </a:rPr>
              <a:t>structure</a:t>
            </a:r>
            <a:endParaRPr sz="2000" b="1"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300" dirty="0">
              <a:latin typeface="Arial"/>
              <a:cs typeface="Arial"/>
            </a:endParaRPr>
          </a:p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structure’s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brings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many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advantages: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84348" y="1734810"/>
            <a:ext cx="1021080" cy="326390"/>
          </a:xfrm>
          <a:custGeom>
            <a:avLst/>
            <a:gdLst/>
            <a:ahLst/>
            <a:cxnLst/>
            <a:rect l="l" t="t" r="r" b="b"/>
            <a:pathLst>
              <a:path w="1021079" h="326389">
                <a:moveTo>
                  <a:pt x="32082" y="15096"/>
                </a:moveTo>
                <a:lnTo>
                  <a:pt x="1020226" y="173925"/>
                </a:lnTo>
              </a:path>
              <a:path w="1021079" h="326389">
                <a:moveTo>
                  <a:pt x="1020576" y="169611"/>
                </a:moveTo>
                <a:lnTo>
                  <a:pt x="990846" y="323493"/>
                </a:lnTo>
              </a:path>
              <a:path w="1021079" h="326389">
                <a:moveTo>
                  <a:pt x="1007394" y="325903"/>
                </a:moveTo>
                <a:lnTo>
                  <a:pt x="2700" y="165044"/>
                </a:lnTo>
              </a:path>
              <a:path w="1021079" h="326389">
                <a:moveTo>
                  <a:pt x="0" y="180014"/>
                </a:moveTo>
                <a:lnTo>
                  <a:pt x="2364" y="167201"/>
                </a:lnTo>
              </a:path>
              <a:path w="1021079" h="326389">
                <a:moveTo>
                  <a:pt x="4726" y="155530"/>
                </a:moveTo>
                <a:lnTo>
                  <a:pt x="9117" y="131680"/>
                </a:lnTo>
              </a:path>
              <a:path w="1021079" h="326389">
                <a:moveTo>
                  <a:pt x="11819" y="120009"/>
                </a:moveTo>
                <a:lnTo>
                  <a:pt x="16209" y="96159"/>
                </a:lnTo>
              </a:path>
              <a:path w="1021079" h="326389">
                <a:moveTo>
                  <a:pt x="18573" y="84235"/>
                </a:moveTo>
                <a:lnTo>
                  <a:pt x="23301" y="60385"/>
                </a:lnTo>
              </a:path>
              <a:path w="1021079" h="326389">
                <a:moveTo>
                  <a:pt x="25665" y="48460"/>
                </a:moveTo>
                <a:lnTo>
                  <a:pt x="30394" y="24864"/>
                </a:lnTo>
              </a:path>
              <a:path w="1021079" h="326389">
                <a:moveTo>
                  <a:pt x="32420" y="12559"/>
                </a:moveTo>
                <a:lnTo>
                  <a:pt x="34784" y="0"/>
                </a:lnTo>
              </a:path>
              <a:path w="1021079" h="326389">
                <a:moveTo>
                  <a:pt x="20261" y="74974"/>
                </a:moveTo>
                <a:lnTo>
                  <a:pt x="37485" y="78145"/>
                </a:lnTo>
              </a:path>
              <a:path w="1021079" h="326389">
                <a:moveTo>
                  <a:pt x="50325" y="79921"/>
                </a:moveTo>
                <a:lnTo>
                  <a:pt x="76326" y="84235"/>
                </a:lnTo>
              </a:path>
              <a:path w="1021079" h="326389">
                <a:moveTo>
                  <a:pt x="89829" y="86391"/>
                </a:moveTo>
                <a:lnTo>
                  <a:pt x="115495" y="90704"/>
                </a:lnTo>
              </a:path>
              <a:path w="1021079" h="326389">
                <a:moveTo>
                  <a:pt x="128663" y="92480"/>
                </a:moveTo>
                <a:lnTo>
                  <a:pt x="155013" y="96794"/>
                </a:lnTo>
              </a:path>
              <a:path w="1021079" h="326389">
                <a:moveTo>
                  <a:pt x="167846" y="98570"/>
                </a:moveTo>
                <a:lnTo>
                  <a:pt x="194182" y="102883"/>
                </a:lnTo>
              </a:path>
              <a:path w="1021079" h="326389">
                <a:moveTo>
                  <a:pt x="207015" y="105040"/>
                </a:moveTo>
                <a:lnTo>
                  <a:pt x="233366" y="109353"/>
                </a:lnTo>
              </a:path>
              <a:path w="1021079" h="326389">
                <a:moveTo>
                  <a:pt x="246534" y="111129"/>
                </a:moveTo>
                <a:lnTo>
                  <a:pt x="272535" y="115442"/>
                </a:lnTo>
              </a:path>
              <a:path w="1021079" h="326389">
                <a:moveTo>
                  <a:pt x="285703" y="117599"/>
                </a:moveTo>
                <a:lnTo>
                  <a:pt x="311704" y="121912"/>
                </a:lnTo>
              </a:path>
              <a:path w="1021079" h="326389">
                <a:moveTo>
                  <a:pt x="324886" y="123942"/>
                </a:moveTo>
                <a:lnTo>
                  <a:pt x="350887" y="128001"/>
                </a:lnTo>
              </a:path>
              <a:path w="1021079" h="326389">
                <a:moveTo>
                  <a:pt x="364055" y="130412"/>
                </a:moveTo>
                <a:lnTo>
                  <a:pt x="390056" y="134344"/>
                </a:lnTo>
              </a:path>
              <a:path w="1021079" h="326389">
                <a:moveTo>
                  <a:pt x="403224" y="136501"/>
                </a:moveTo>
                <a:lnTo>
                  <a:pt x="429575" y="140814"/>
                </a:lnTo>
              </a:path>
              <a:path w="1021079" h="326389">
                <a:moveTo>
                  <a:pt x="442408" y="142971"/>
                </a:moveTo>
                <a:lnTo>
                  <a:pt x="468744" y="147284"/>
                </a:lnTo>
              </a:path>
              <a:path w="1021079" h="326389">
                <a:moveTo>
                  <a:pt x="481577" y="149060"/>
                </a:moveTo>
                <a:lnTo>
                  <a:pt x="507578" y="153373"/>
                </a:lnTo>
              </a:path>
              <a:path w="1021079" h="326389">
                <a:moveTo>
                  <a:pt x="521095" y="155530"/>
                </a:moveTo>
                <a:lnTo>
                  <a:pt x="547096" y="159843"/>
                </a:lnTo>
              </a:path>
              <a:path w="1021079" h="326389">
                <a:moveTo>
                  <a:pt x="560264" y="161619"/>
                </a:moveTo>
                <a:lnTo>
                  <a:pt x="586265" y="165932"/>
                </a:lnTo>
              </a:path>
              <a:path w="1021079" h="326389">
                <a:moveTo>
                  <a:pt x="599098" y="168089"/>
                </a:moveTo>
                <a:lnTo>
                  <a:pt x="625448" y="172402"/>
                </a:lnTo>
              </a:path>
              <a:path w="1021079" h="326389">
                <a:moveTo>
                  <a:pt x="638617" y="174178"/>
                </a:moveTo>
                <a:lnTo>
                  <a:pt x="664618" y="178492"/>
                </a:lnTo>
              </a:path>
              <a:path w="1021079" h="326389">
                <a:moveTo>
                  <a:pt x="677786" y="180648"/>
                </a:moveTo>
                <a:lnTo>
                  <a:pt x="704136" y="184581"/>
                </a:lnTo>
              </a:path>
              <a:path w="1021079" h="326389">
                <a:moveTo>
                  <a:pt x="716969" y="186991"/>
                </a:moveTo>
                <a:lnTo>
                  <a:pt x="742970" y="191051"/>
                </a:lnTo>
              </a:path>
              <a:path w="1021079" h="326389">
                <a:moveTo>
                  <a:pt x="756138" y="193207"/>
                </a:moveTo>
                <a:lnTo>
                  <a:pt x="782139" y="197140"/>
                </a:lnTo>
              </a:path>
              <a:path w="1021079" h="326389">
                <a:moveTo>
                  <a:pt x="795656" y="199550"/>
                </a:moveTo>
                <a:lnTo>
                  <a:pt x="821658" y="203610"/>
                </a:lnTo>
              </a:path>
              <a:path w="1021079" h="326389">
                <a:moveTo>
                  <a:pt x="834490" y="205640"/>
                </a:moveTo>
                <a:lnTo>
                  <a:pt x="860827" y="209953"/>
                </a:lnTo>
              </a:path>
              <a:path w="1021079" h="326389">
                <a:moveTo>
                  <a:pt x="873660" y="212110"/>
                </a:moveTo>
                <a:lnTo>
                  <a:pt x="900010" y="216423"/>
                </a:lnTo>
              </a:path>
              <a:path w="1021079" h="326389">
                <a:moveTo>
                  <a:pt x="913178" y="218199"/>
                </a:moveTo>
                <a:lnTo>
                  <a:pt x="939179" y="222512"/>
                </a:lnTo>
              </a:path>
              <a:path w="1021079" h="326389">
                <a:moveTo>
                  <a:pt x="952347" y="224669"/>
                </a:moveTo>
                <a:lnTo>
                  <a:pt x="978362" y="228982"/>
                </a:lnTo>
              </a:path>
              <a:path w="1021079" h="326389">
                <a:moveTo>
                  <a:pt x="991530" y="230758"/>
                </a:moveTo>
                <a:lnTo>
                  <a:pt x="1008413" y="23354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86264" y="1968360"/>
            <a:ext cx="706755" cy="770255"/>
          </a:xfrm>
          <a:custGeom>
            <a:avLst/>
            <a:gdLst/>
            <a:ahLst/>
            <a:cxnLst/>
            <a:rect l="l" t="t" r="r" b="b"/>
            <a:pathLst>
              <a:path w="706754" h="770255">
                <a:moveTo>
                  <a:pt x="51331" y="710923"/>
                </a:moveTo>
                <a:lnTo>
                  <a:pt x="67544" y="693163"/>
                </a:lnTo>
              </a:path>
              <a:path w="706754" h="770255">
                <a:moveTo>
                  <a:pt x="75978" y="683902"/>
                </a:moveTo>
                <a:lnTo>
                  <a:pt x="93210" y="665254"/>
                </a:lnTo>
              </a:path>
              <a:path w="706754" h="770255">
                <a:moveTo>
                  <a:pt x="101309" y="656120"/>
                </a:moveTo>
                <a:lnTo>
                  <a:pt x="118540" y="637725"/>
                </a:lnTo>
              </a:path>
              <a:path w="706754" h="770255">
                <a:moveTo>
                  <a:pt x="127324" y="628591"/>
                </a:moveTo>
                <a:lnTo>
                  <a:pt x="144206" y="609943"/>
                </a:lnTo>
              </a:path>
              <a:path w="706754" h="770255">
                <a:moveTo>
                  <a:pt x="152990" y="600682"/>
                </a:moveTo>
                <a:lnTo>
                  <a:pt x="169872" y="582287"/>
                </a:lnTo>
              </a:path>
              <a:path w="706754" h="770255">
                <a:moveTo>
                  <a:pt x="178307" y="572900"/>
                </a:moveTo>
                <a:lnTo>
                  <a:pt x="195203" y="554505"/>
                </a:lnTo>
              </a:path>
              <a:path w="706754" h="770255">
                <a:moveTo>
                  <a:pt x="203973" y="545371"/>
                </a:moveTo>
                <a:lnTo>
                  <a:pt x="220869" y="526596"/>
                </a:lnTo>
              </a:path>
              <a:path w="706754" h="770255">
                <a:moveTo>
                  <a:pt x="229638" y="517462"/>
                </a:moveTo>
                <a:lnTo>
                  <a:pt x="246535" y="499067"/>
                </a:lnTo>
              </a:path>
              <a:path w="706754" h="770255">
                <a:moveTo>
                  <a:pt x="254969" y="489679"/>
                </a:moveTo>
                <a:lnTo>
                  <a:pt x="272201" y="470904"/>
                </a:lnTo>
              </a:path>
              <a:path w="706754" h="770255">
                <a:moveTo>
                  <a:pt x="280635" y="461770"/>
                </a:moveTo>
                <a:lnTo>
                  <a:pt x="297532" y="443375"/>
                </a:lnTo>
              </a:path>
              <a:path w="706754" h="770255">
                <a:moveTo>
                  <a:pt x="306301" y="433988"/>
                </a:moveTo>
                <a:lnTo>
                  <a:pt x="323198" y="415593"/>
                </a:lnTo>
              </a:path>
              <a:path w="706754" h="770255">
                <a:moveTo>
                  <a:pt x="331967" y="406332"/>
                </a:moveTo>
                <a:lnTo>
                  <a:pt x="349199" y="387684"/>
                </a:lnTo>
              </a:path>
              <a:path w="706754" h="770255">
                <a:moveTo>
                  <a:pt x="357298" y="378550"/>
                </a:moveTo>
                <a:lnTo>
                  <a:pt x="374530" y="360155"/>
                </a:lnTo>
              </a:path>
              <a:path w="706754" h="770255">
                <a:moveTo>
                  <a:pt x="382964" y="350641"/>
                </a:moveTo>
                <a:lnTo>
                  <a:pt x="400196" y="332373"/>
                </a:lnTo>
              </a:path>
              <a:path w="706754" h="770255">
                <a:moveTo>
                  <a:pt x="408630" y="323112"/>
                </a:moveTo>
                <a:lnTo>
                  <a:pt x="425861" y="304464"/>
                </a:lnTo>
              </a:path>
              <a:path w="706754" h="770255">
                <a:moveTo>
                  <a:pt x="433961" y="295330"/>
                </a:moveTo>
                <a:lnTo>
                  <a:pt x="451527" y="276935"/>
                </a:lnTo>
              </a:path>
              <a:path w="706754" h="770255">
                <a:moveTo>
                  <a:pt x="459962" y="267801"/>
                </a:moveTo>
                <a:lnTo>
                  <a:pt x="476844" y="249153"/>
                </a:lnTo>
              </a:path>
              <a:path w="706754" h="770255">
                <a:moveTo>
                  <a:pt x="485628" y="239892"/>
                </a:moveTo>
                <a:lnTo>
                  <a:pt x="502510" y="221497"/>
                </a:lnTo>
              </a:path>
              <a:path w="706754" h="770255">
                <a:moveTo>
                  <a:pt x="511294" y="212110"/>
                </a:moveTo>
                <a:lnTo>
                  <a:pt x="528190" y="193461"/>
                </a:lnTo>
              </a:path>
              <a:path w="706754" h="770255">
                <a:moveTo>
                  <a:pt x="536624" y="184200"/>
                </a:moveTo>
                <a:lnTo>
                  <a:pt x="553507" y="165552"/>
                </a:lnTo>
              </a:path>
              <a:path w="706754" h="770255">
                <a:moveTo>
                  <a:pt x="562290" y="156418"/>
                </a:moveTo>
                <a:lnTo>
                  <a:pt x="579173" y="138023"/>
                </a:lnTo>
              </a:path>
              <a:path w="706754" h="770255">
                <a:moveTo>
                  <a:pt x="587956" y="128889"/>
                </a:moveTo>
                <a:lnTo>
                  <a:pt x="604839" y="110114"/>
                </a:lnTo>
              </a:path>
              <a:path w="706754" h="770255">
                <a:moveTo>
                  <a:pt x="613287" y="100980"/>
                </a:moveTo>
                <a:lnTo>
                  <a:pt x="630505" y="82585"/>
                </a:lnTo>
              </a:path>
              <a:path w="706754" h="770255">
                <a:moveTo>
                  <a:pt x="638953" y="73198"/>
                </a:moveTo>
                <a:lnTo>
                  <a:pt x="655836" y="54803"/>
                </a:lnTo>
              </a:path>
              <a:path w="706754" h="770255">
                <a:moveTo>
                  <a:pt x="664619" y="45542"/>
                </a:moveTo>
                <a:lnTo>
                  <a:pt x="681837" y="26894"/>
                </a:lnTo>
              </a:path>
              <a:path w="706754" h="770255">
                <a:moveTo>
                  <a:pt x="690285" y="17760"/>
                </a:moveTo>
                <a:lnTo>
                  <a:pt x="706497" y="0"/>
                </a:lnTo>
              </a:path>
              <a:path w="706754" h="770255">
                <a:moveTo>
                  <a:pt x="625450" y="229870"/>
                </a:moveTo>
                <a:lnTo>
                  <a:pt x="127994" y="769659"/>
                </a:lnTo>
              </a:path>
              <a:path w="706754" h="770255">
                <a:moveTo>
                  <a:pt x="0" y="671724"/>
                </a:moveTo>
                <a:lnTo>
                  <a:pt x="497455" y="132188"/>
                </a:lnTo>
              </a:path>
              <a:path w="706754" h="770255">
                <a:moveTo>
                  <a:pt x="127994" y="769659"/>
                </a:moveTo>
                <a:lnTo>
                  <a:pt x="114491" y="759511"/>
                </a:lnTo>
              </a:path>
              <a:path w="706754" h="770255">
                <a:moveTo>
                  <a:pt x="104353" y="751518"/>
                </a:moveTo>
                <a:lnTo>
                  <a:pt x="84091" y="736295"/>
                </a:lnTo>
              </a:path>
              <a:path w="706754" h="770255">
                <a:moveTo>
                  <a:pt x="73953" y="728303"/>
                </a:moveTo>
                <a:lnTo>
                  <a:pt x="53691" y="712699"/>
                </a:lnTo>
              </a:path>
              <a:path w="706754" h="770255">
                <a:moveTo>
                  <a:pt x="43567" y="705088"/>
                </a:moveTo>
                <a:lnTo>
                  <a:pt x="23306" y="689484"/>
                </a:lnTo>
              </a:path>
              <a:path w="706754" h="770255">
                <a:moveTo>
                  <a:pt x="12832" y="681745"/>
                </a:moveTo>
                <a:lnTo>
                  <a:pt x="0" y="671724"/>
                </a:lnTo>
              </a:path>
              <a:path w="706754" h="770255">
                <a:moveTo>
                  <a:pt x="497455" y="132188"/>
                </a:moveTo>
                <a:lnTo>
                  <a:pt x="625450" y="2298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17371" y="1940451"/>
            <a:ext cx="421005" cy="903605"/>
          </a:xfrm>
          <a:custGeom>
            <a:avLst/>
            <a:gdLst/>
            <a:ahLst/>
            <a:cxnLst/>
            <a:rect l="l" t="t" r="r" b="b"/>
            <a:pathLst>
              <a:path w="421004" h="903605">
                <a:moveTo>
                  <a:pt x="420737" y="851104"/>
                </a:moveTo>
                <a:lnTo>
                  <a:pt x="157374" y="192192"/>
                </a:lnTo>
              </a:path>
              <a:path w="421004" h="903605">
                <a:moveTo>
                  <a:pt x="0" y="244205"/>
                </a:moveTo>
                <a:lnTo>
                  <a:pt x="263362" y="903116"/>
                </a:lnTo>
              </a:path>
              <a:path w="421004" h="903605">
                <a:moveTo>
                  <a:pt x="357619" y="871528"/>
                </a:moveTo>
                <a:lnTo>
                  <a:pt x="349101" y="850216"/>
                </a:lnTo>
              </a:path>
              <a:path w="421004" h="903605">
                <a:moveTo>
                  <a:pt x="344353" y="838544"/>
                </a:moveTo>
                <a:lnTo>
                  <a:pt x="335556" y="815837"/>
                </a:lnTo>
              </a:path>
              <a:path w="421004" h="903605">
                <a:moveTo>
                  <a:pt x="330948" y="804927"/>
                </a:moveTo>
                <a:lnTo>
                  <a:pt x="321732" y="782219"/>
                </a:lnTo>
              </a:path>
              <a:path w="421004" h="903605">
                <a:moveTo>
                  <a:pt x="317403" y="770547"/>
                </a:moveTo>
                <a:lnTo>
                  <a:pt x="308326" y="747966"/>
                </a:lnTo>
              </a:path>
              <a:path w="421004" h="903605">
                <a:moveTo>
                  <a:pt x="303578" y="736676"/>
                </a:moveTo>
                <a:lnTo>
                  <a:pt x="294362" y="713968"/>
                </a:lnTo>
              </a:path>
              <a:path w="421004" h="903605">
                <a:moveTo>
                  <a:pt x="290033" y="702677"/>
                </a:moveTo>
                <a:lnTo>
                  <a:pt x="280957" y="679716"/>
                </a:lnTo>
              </a:path>
              <a:path w="421004" h="903605">
                <a:moveTo>
                  <a:pt x="276488" y="668679"/>
                </a:moveTo>
                <a:lnTo>
                  <a:pt x="267411" y="645717"/>
                </a:lnTo>
              </a:path>
              <a:path w="421004" h="903605">
                <a:moveTo>
                  <a:pt x="262664" y="634427"/>
                </a:moveTo>
                <a:lnTo>
                  <a:pt x="253587" y="611719"/>
                </a:lnTo>
              </a:path>
              <a:path w="421004" h="903605">
                <a:moveTo>
                  <a:pt x="249118" y="600174"/>
                </a:moveTo>
                <a:lnTo>
                  <a:pt x="240042" y="577466"/>
                </a:lnTo>
              </a:path>
              <a:path w="421004" h="903605">
                <a:moveTo>
                  <a:pt x="235294" y="566430"/>
                </a:moveTo>
                <a:lnTo>
                  <a:pt x="226497" y="543849"/>
                </a:lnTo>
              </a:path>
              <a:path w="421004" h="903605">
                <a:moveTo>
                  <a:pt x="221749" y="532177"/>
                </a:moveTo>
                <a:lnTo>
                  <a:pt x="213091" y="509596"/>
                </a:lnTo>
              </a:path>
              <a:path w="421004" h="903605">
                <a:moveTo>
                  <a:pt x="208343" y="498306"/>
                </a:moveTo>
                <a:lnTo>
                  <a:pt x="199546" y="475598"/>
                </a:lnTo>
              </a:path>
              <a:path w="421004" h="903605">
                <a:moveTo>
                  <a:pt x="194798" y="464307"/>
                </a:moveTo>
                <a:lnTo>
                  <a:pt x="185722" y="441346"/>
                </a:lnTo>
              </a:path>
              <a:path w="421004" h="903605">
                <a:moveTo>
                  <a:pt x="181253" y="430309"/>
                </a:moveTo>
                <a:lnTo>
                  <a:pt x="171897" y="407728"/>
                </a:lnTo>
              </a:path>
              <a:path w="421004" h="903605">
                <a:moveTo>
                  <a:pt x="167429" y="396057"/>
                </a:moveTo>
                <a:lnTo>
                  <a:pt x="158352" y="373349"/>
                </a:lnTo>
              </a:path>
              <a:path w="421004" h="903605">
                <a:moveTo>
                  <a:pt x="153883" y="362058"/>
                </a:moveTo>
                <a:lnTo>
                  <a:pt x="144807" y="339096"/>
                </a:lnTo>
              </a:path>
              <a:path w="421004" h="903605">
                <a:moveTo>
                  <a:pt x="140059" y="328060"/>
                </a:moveTo>
                <a:lnTo>
                  <a:pt x="130982" y="305479"/>
                </a:lnTo>
              </a:path>
              <a:path w="421004" h="903605">
                <a:moveTo>
                  <a:pt x="126514" y="293807"/>
                </a:moveTo>
                <a:lnTo>
                  <a:pt x="117437" y="271226"/>
                </a:lnTo>
              </a:path>
              <a:path w="421004" h="903605">
                <a:moveTo>
                  <a:pt x="113108" y="259809"/>
                </a:moveTo>
                <a:lnTo>
                  <a:pt x="103892" y="237228"/>
                </a:lnTo>
              </a:path>
              <a:path w="421004" h="903605">
                <a:moveTo>
                  <a:pt x="99284" y="225937"/>
                </a:moveTo>
                <a:lnTo>
                  <a:pt x="90487" y="203229"/>
                </a:lnTo>
              </a:path>
              <a:path w="421004" h="903605">
                <a:moveTo>
                  <a:pt x="85739" y="191939"/>
                </a:moveTo>
                <a:lnTo>
                  <a:pt x="76941" y="169231"/>
                </a:lnTo>
              </a:path>
              <a:path w="421004" h="903605">
                <a:moveTo>
                  <a:pt x="72194" y="157687"/>
                </a:moveTo>
                <a:lnTo>
                  <a:pt x="62698" y="134979"/>
                </a:lnTo>
              </a:path>
              <a:path w="421004" h="903605">
                <a:moveTo>
                  <a:pt x="58649" y="123688"/>
                </a:moveTo>
                <a:lnTo>
                  <a:pt x="49293" y="100726"/>
                </a:lnTo>
              </a:path>
              <a:path w="421004" h="903605">
                <a:moveTo>
                  <a:pt x="45243" y="89690"/>
                </a:moveTo>
                <a:lnTo>
                  <a:pt x="35747" y="67108"/>
                </a:lnTo>
              </a:path>
              <a:path w="421004" h="903605">
                <a:moveTo>
                  <a:pt x="31000" y="55437"/>
                </a:moveTo>
                <a:lnTo>
                  <a:pt x="22202" y="32856"/>
                </a:lnTo>
              </a:path>
              <a:path w="421004" h="903605">
                <a:moveTo>
                  <a:pt x="17455" y="21439"/>
                </a:moveTo>
                <a:lnTo>
                  <a:pt x="9076" y="0"/>
                </a:lnTo>
              </a:path>
              <a:path w="421004" h="903605">
                <a:moveTo>
                  <a:pt x="157374" y="192192"/>
                </a:moveTo>
                <a:lnTo>
                  <a:pt x="0" y="244205"/>
                </a:lnTo>
              </a:path>
              <a:path w="421004" h="903605">
                <a:moveTo>
                  <a:pt x="263362" y="903116"/>
                </a:moveTo>
                <a:lnTo>
                  <a:pt x="279560" y="897534"/>
                </a:lnTo>
              </a:path>
              <a:path w="421004" h="903605">
                <a:moveTo>
                  <a:pt x="291988" y="893602"/>
                </a:moveTo>
                <a:lnTo>
                  <a:pt x="316984" y="885102"/>
                </a:lnTo>
              </a:path>
              <a:path w="421004" h="903605">
                <a:moveTo>
                  <a:pt x="329551" y="881043"/>
                </a:moveTo>
                <a:lnTo>
                  <a:pt x="354128" y="872797"/>
                </a:lnTo>
              </a:path>
              <a:path w="421004" h="903605">
                <a:moveTo>
                  <a:pt x="366975" y="868483"/>
                </a:moveTo>
                <a:lnTo>
                  <a:pt x="391971" y="860618"/>
                </a:lnTo>
              </a:path>
              <a:path w="421004" h="903605">
                <a:moveTo>
                  <a:pt x="404120" y="856305"/>
                </a:moveTo>
                <a:lnTo>
                  <a:pt x="420737" y="851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87049" y="1899856"/>
            <a:ext cx="288925" cy="46355"/>
          </a:xfrm>
          <a:custGeom>
            <a:avLst/>
            <a:gdLst/>
            <a:ahLst/>
            <a:cxnLst/>
            <a:rect l="l" t="t" r="r" b="b"/>
            <a:pathLst>
              <a:path w="288925" h="46355">
                <a:moveTo>
                  <a:pt x="0" y="0"/>
                </a:moveTo>
                <a:lnTo>
                  <a:pt x="288406" y="461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8189198" y="1763985"/>
            <a:ext cx="2340610" cy="440690"/>
            <a:chOff x="6963657" y="2164389"/>
            <a:chExt cx="2340610" cy="440690"/>
          </a:xfrm>
        </p:grpSpPr>
        <p:sp>
          <p:nvSpPr>
            <p:cNvPr id="7" name="object 7"/>
            <p:cNvSpPr/>
            <p:nvPr/>
          </p:nvSpPr>
          <p:spPr>
            <a:xfrm>
              <a:off x="6964547" y="2165280"/>
              <a:ext cx="2338705" cy="439420"/>
            </a:xfrm>
            <a:custGeom>
              <a:avLst/>
              <a:gdLst/>
              <a:ahLst/>
              <a:cxnLst/>
              <a:rect l="l" t="t" r="r" b="b"/>
              <a:pathLst>
                <a:path w="2338704" h="439419">
                  <a:moveTo>
                    <a:pt x="1336358" y="175574"/>
                  </a:moveTo>
                  <a:lnTo>
                    <a:pt x="1353254" y="178111"/>
                  </a:lnTo>
                </a:path>
                <a:path w="2338704" h="439419">
                  <a:moveTo>
                    <a:pt x="1366101" y="180268"/>
                  </a:moveTo>
                  <a:lnTo>
                    <a:pt x="1392353" y="184454"/>
                  </a:lnTo>
                </a:path>
                <a:path w="2338704" h="439419">
                  <a:moveTo>
                    <a:pt x="1405619" y="186611"/>
                  </a:moveTo>
                  <a:lnTo>
                    <a:pt x="1431872" y="190670"/>
                  </a:lnTo>
                </a:path>
                <a:path w="2338704" h="439419">
                  <a:moveTo>
                    <a:pt x="1444719" y="193081"/>
                  </a:moveTo>
                  <a:lnTo>
                    <a:pt x="1470692" y="197013"/>
                  </a:lnTo>
                </a:path>
                <a:path w="2338704" h="439419">
                  <a:moveTo>
                    <a:pt x="1483958" y="199170"/>
                  </a:moveTo>
                  <a:lnTo>
                    <a:pt x="1509931" y="203483"/>
                  </a:lnTo>
                </a:path>
                <a:path w="2338704" h="439419">
                  <a:moveTo>
                    <a:pt x="1523476" y="205640"/>
                  </a:moveTo>
                  <a:lnTo>
                    <a:pt x="1549030" y="209953"/>
                  </a:lnTo>
                </a:path>
                <a:path w="2338704" h="439419">
                  <a:moveTo>
                    <a:pt x="1562296" y="211729"/>
                  </a:moveTo>
                  <a:lnTo>
                    <a:pt x="1588548" y="216042"/>
                  </a:lnTo>
                </a:path>
                <a:path w="2338704" h="439419">
                  <a:moveTo>
                    <a:pt x="1601395" y="218199"/>
                  </a:moveTo>
                  <a:lnTo>
                    <a:pt x="1627787" y="222512"/>
                  </a:lnTo>
                </a:path>
                <a:path w="2338704" h="439419">
                  <a:moveTo>
                    <a:pt x="1640634" y="224288"/>
                  </a:moveTo>
                  <a:lnTo>
                    <a:pt x="1666887" y="228601"/>
                  </a:lnTo>
                </a:path>
                <a:path w="2338704" h="439419">
                  <a:moveTo>
                    <a:pt x="1680153" y="230758"/>
                  </a:moveTo>
                  <a:lnTo>
                    <a:pt x="1706126" y="234691"/>
                  </a:lnTo>
                </a:path>
                <a:path w="2338704" h="439419">
                  <a:moveTo>
                    <a:pt x="1719252" y="236847"/>
                  </a:moveTo>
                  <a:lnTo>
                    <a:pt x="1745365" y="241160"/>
                  </a:lnTo>
                </a:path>
                <a:path w="2338704" h="439419">
                  <a:moveTo>
                    <a:pt x="1758491" y="242937"/>
                  </a:moveTo>
                  <a:lnTo>
                    <a:pt x="1784464" y="247250"/>
                  </a:lnTo>
                </a:path>
                <a:path w="2338704" h="439419">
                  <a:moveTo>
                    <a:pt x="1797591" y="249660"/>
                  </a:moveTo>
                  <a:lnTo>
                    <a:pt x="1823703" y="253720"/>
                  </a:lnTo>
                </a:path>
                <a:path w="2338704" h="439419">
                  <a:moveTo>
                    <a:pt x="1836830" y="255749"/>
                  </a:moveTo>
                  <a:lnTo>
                    <a:pt x="1863222" y="259809"/>
                  </a:lnTo>
                </a:path>
                <a:path w="2338704" h="439419">
                  <a:moveTo>
                    <a:pt x="1875929" y="262219"/>
                  </a:moveTo>
                  <a:lnTo>
                    <a:pt x="1902321" y="266279"/>
                  </a:lnTo>
                </a:path>
                <a:path w="2338704" h="439419">
                  <a:moveTo>
                    <a:pt x="1915168" y="268309"/>
                  </a:moveTo>
                  <a:lnTo>
                    <a:pt x="1941141" y="272622"/>
                  </a:lnTo>
                </a:path>
                <a:path w="2338704" h="439419">
                  <a:moveTo>
                    <a:pt x="1954686" y="274778"/>
                  </a:moveTo>
                  <a:lnTo>
                    <a:pt x="1980659" y="279092"/>
                  </a:lnTo>
                </a:path>
                <a:path w="2338704" h="439419">
                  <a:moveTo>
                    <a:pt x="1993925" y="280868"/>
                  </a:moveTo>
                  <a:lnTo>
                    <a:pt x="2019898" y="285181"/>
                  </a:lnTo>
                </a:path>
                <a:path w="2338704" h="439419">
                  <a:moveTo>
                    <a:pt x="2032745" y="287338"/>
                  </a:moveTo>
                  <a:lnTo>
                    <a:pt x="2058998" y="291651"/>
                  </a:lnTo>
                </a:path>
                <a:path w="2338704" h="439419">
                  <a:moveTo>
                    <a:pt x="2072264" y="293427"/>
                  </a:moveTo>
                  <a:lnTo>
                    <a:pt x="2098237" y="297740"/>
                  </a:lnTo>
                </a:path>
                <a:path w="2338704" h="439419">
                  <a:moveTo>
                    <a:pt x="2111363" y="299897"/>
                  </a:moveTo>
                  <a:lnTo>
                    <a:pt x="2137755" y="304210"/>
                  </a:lnTo>
                </a:path>
                <a:path w="2338704" h="439419">
                  <a:moveTo>
                    <a:pt x="2150602" y="305986"/>
                  </a:moveTo>
                  <a:lnTo>
                    <a:pt x="2176575" y="310299"/>
                  </a:lnTo>
                </a:path>
                <a:path w="2338704" h="439419">
                  <a:moveTo>
                    <a:pt x="2189701" y="312710"/>
                  </a:moveTo>
                  <a:lnTo>
                    <a:pt x="2215675" y="316769"/>
                  </a:lnTo>
                </a:path>
                <a:path w="2338704" h="439419">
                  <a:moveTo>
                    <a:pt x="2228940" y="318799"/>
                  </a:moveTo>
                  <a:lnTo>
                    <a:pt x="2255193" y="322858"/>
                  </a:lnTo>
                </a:path>
                <a:path w="2338704" h="439419">
                  <a:moveTo>
                    <a:pt x="2268040" y="325015"/>
                  </a:moveTo>
                  <a:lnTo>
                    <a:pt x="2294432" y="329201"/>
                  </a:lnTo>
                </a:path>
                <a:path w="2338704" h="439419">
                  <a:moveTo>
                    <a:pt x="2307279" y="331358"/>
                  </a:moveTo>
                  <a:lnTo>
                    <a:pt x="2324175" y="334149"/>
                  </a:lnTo>
                </a:path>
                <a:path w="2338704" h="439419">
                  <a:moveTo>
                    <a:pt x="2306860" y="424093"/>
                  </a:moveTo>
                  <a:lnTo>
                    <a:pt x="1318763" y="265644"/>
                  </a:lnTo>
                </a:path>
                <a:path w="2338704" h="439419">
                  <a:moveTo>
                    <a:pt x="1331330" y="112905"/>
                  </a:moveTo>
                  <a:lnTo>
                    <a:pt x="2335905" y="274144"/>
                  </a:lnTo>
                </a:path>
                <a:path w="2338704" h="439419">
                  <a:moveTo>
                    <a:pt x="1318065" y="269577"/>
                  </a:moveTo>
                  <a:lnTo>
                    <a:pt x="1347808" y="115696"/>
                  </a:lnTo>
                </a:path>
                <a:path w="2338704" h="439419">
                  <a:moveTo>
                    <a:pt x="2338698" y="259175"/>
                  </a:moveTo>
                  <a:lnTo>
                    <a:pt x="2336324" y="271734"/>
                  </a:lnTo>
                </a:path>
                <a:path w="2338704" h="439419">
                  <a:moveTo>
                    <a:pt x="2334229" y="283659"/>
                  </a:moveTo>
                  <a:lnTo>
                    <a:pt x="2329482" y="307508"/>
                  </a:lnTo>
                </a:path>
                <a:path w="2338704" h="439419">
                  <a:moveTo>
                    <a:pt x="2327247" y="319179"/>
                  </a:moveTo>
                  <a:lnTo>
                    <a:pt x="2322779" y="343029"/>
                  </a:lnTo>
                </a:path>
                <a:path w="2338704" h="439419">
                  <a:moveTo>
                    <a:pt x="2320126" y="354954"/>
                  </a:moveTo>
                  <a:lnTo>
                    <a:pt x="2315657" y="378804"/>
                  </a:lnTo>
                </a:path>
                <a:path w="2338704" h="439419">
                  <a:moveTo>
                    <a:pt x="2313283" y="390728"/>
                  </a:moveTo>
                  <a:lnTo>
                    <a:pt x="2308954" y="414578"/>
                  </a:lnTo>
                </a:path>
                <a:path w="2338704" h="439419">
                  <a:moveTo>
                    <a:pt x="2306301" y="426249"/>
                  </a:moveTo>
                  <a:lnTo>
                    <a:pt x="2303927" y="438808"/>
                  </a:lnTo>
                </a:path>
                <a:path w="2338704" h="439419">
                  <a:moveTo>
                    <a:pt x="1031718" y="142336"/>
                  </a:moveTo>
                  <a:lnTo>
                    <a:pt x="1330632" y="117218"/>
                  </a:lnTo>
                </a:path>
                <a:path w="2338704" h="439419">
                  <a:moveTo>
                    <a:pt x="1002672" y="292285"/>
                  </a:moveTo>
                  <a:lnTo>
                    <a:pt x="1301587" y="266786"/>
                  </a:lnTo>
                </a:path>
                <a:path w="2338704" h="439419">
                  <a:moveTo>
                    <a:pt x="23301" y="0"/>
                  </a:moveTo>
                  <a:lnTo>
                    <a:pt x="1011121" y="158448"/>
                  </a:lnTo>
                </a:path>
                <a:path w="2338704" h="439419">
                  <a:moveTo>
                    <a:pt x="988150" y="278457"/>
                  </a:moveTo>
                  <a:lnTo>
                    <a:pt x="0" y="119882"/>
                  </a:lnTo>
                </a:path>
                <a:path w="2338704" h="439419">
                  <a:moveTo>
                    <a:pt x="1344736" y="130665"/>
                  </a:moveTo>
                  <a:lnTo>
                    <a:pt x="2332973" y="289114"/>
                  </a:lnTo>
                </a:path>
                <a:path w="2338704" h="439419">
                  <a:moveTo>
                    <a:pt x="2309653" y="408869"/>
                  </a:moveTo>
                  <a:lnTo>
                    <a:pt x="1321835" y="250294"/>
                  </a:lnTo>
                </a:path>
                <a:path w="2338704" h="439419">
                  <a:moveTo>
                    <a:pt x="1005367" y="276935"/>
                  </a:moveTo>
                  <a:lnTo>
                    <a:pt x="1304519" y="251817"/>
                  </a:lnTo>
                </a:path>
                <a:path w="2338704" h="439419">
                  <a:moveTo>
                    <a:pt x="1327560" y="131934"/>
                  </a:moveTo>
                  <a:lnTo>
                    <a:pt x="1028338" y="1569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65226" y="2277210"/>
              <a:ext cx="336567" cy="184881"/>
            </a:xfrm>
            <a:prstGeom prst="rect">
              <a:avLst/>
            </a:prstGeom>
          </p:spPr>
        </p:pic>
      </p:grpSp>
      <p:sp>
        <p:nvSpPr>
          <p:cNvPr id="9" name="object 9"/>
          <p:cNvSpPr/>
          <p:nvPr/>
        </p:nvSpPr>
        <p:spPr>
          <a:xfrm>
            <a:off x="8375838" y="2970808"/>
            <a:ext cx="1869439" cy="3070860"/>
          </a:xfrm>
          <a:custGeom>
            <a:avLst/>
            <a:gdLst/>
            <a:ahLst/>
            <a:cxnLst/>
            <a:rect l="l" t="t" r="r" b="b"/>
            <a:pathLst>
              <a:path w="1869440" h="3070860">
                <a:moveTo>
                  <a:pt x="1868921" y="0"/>
                </a:moveTo>
                <a:lnTo>
                  <a:pt x="196878" y="0"/>
                </a:lnTo>
              </a:path>
              <a:path w="1869440" h="3070860">
                <a:moveTo>
                  <a:pt x="196878" y="0"/>
                </a:moveTo>
                <a:lnTo>
                  <a:pt x="196879" y="3043639"/>
                </a:lnTo>
              </a:path>
              <a:path w="1869440" h="3070860">
                <a:moveTo>
                  <a:pt x="1868921" y="0"/>
                </a:moveTo>
                <a:lnTo>
                  <a:pt x="1868921" y="1521813"/>
                </a:lnTo>
              </a:path>
              <a:path w="1869440" h="3070860">
                <a:moveTo>
                  <a:pt x="1868921" y="1521813"/>
                </a:moveTo>
                <a:lnTo>
                  <a:pt x="196879" y="1521813"/>
                </a:lnTo>
              </a:path>
              <a:path w="1869440" h="3070860">
                <a:moveTo>
                  <a:pt x="1868921" y="1521813"/>
                </a:moveTo>
                <a:lnTo>
                  <a:pt x="1868922" y="3043639"/>
                </a:lnTo>
              </a:path>
              <a:path w="1869440" h="3070860">
                <a:moveTo>
                  <a:pt x="196879" y="1521813"/>
                </a:moveTo>
                <a:lnTo>
                  <a:pt x="865547" y="0"/>
                </a:lnTo>
              </a:path>
              <a:path w="1869440" h="3070860">
                <a:moveTo>
                  <a:pt x="1868921" y="1521813"/>
                </a:moveTo>
                <a:lnTo>
                  <a:pt x="1200182" y="0"/>
                </a:lnTo>
              </a:path>
              <a:path w="1869440" h="3070860">
                <a:moveTo>
                  <a:pt x="1868922" y="3043639"/>
                </a:moveTo>
                <a:lnTo>
                  <a:pt x="1200183" y="1521813"/>
                </a:lnTo>
              </a:path>
              <a:path w="1869440" h="3070860">
                <a:moveTo>
                  <a:pt x="196879" y="3043639"/>
                </a:moveTo>
                <a:lnTo>
                  <a:pt x="865548" y="1521813"/>
                </a:lnTo>
              </a:path>
              <a:path w="1869440" h="3070860">
                <a:moveTo>
                  <a:pt x="196879" y="3043639"/>
                </a:moveTo>
                <a:lnTo>
                  <a:pt x="29380" y="3043639"/>
                </a:lnTo>
              </a:path>
              <a:path w="1869440" h="3070860">
                <a:moveTo>
                  <a:pt x="196879" y="3043639"/>
                </a:moveTo>
                <a:lnTo>
                  <a:pt x="364057" y="3043639"/>
                </a:lnTo>
              </a:path>
              <a:path w="1869440" h="3070860">
                <a:moveTo>
                  <a:pt x="29380" y="3043639"/>
                </a:moveTo>
                <a:lnTo>
                  <a:pt x="0" y="3070567"/>
                </a:lnTo>
              </a:path>
              <a:path w="1869440" h="3070860">
                <a:moveTo>
                  <a:pt x="113122" y="3043639"/>
                </a:moveTo>
                <a:lnTo>
                  <a:pt x="83742" y="3070567"/>
                </a:lnTo>
              </a:path>
              <a:path w="1869440" h="3070860">
                <a:moveTo>
                  <a:pt x="196879" y="3043639"/>
                </a:moveTo>
                <a:lnTo>
                  <a:pt x="167163" y="3070567"/>
                </a:lnTo>
              </a:path>
              <a:path w="1869440" h="3070860">
                <a:moveTo>
                  <a:pt x="280300" y="3043639"/>
                </a:moveTo>
                <a:lnTo>
                  <a:pt x="250585" y="3070567"/>
                </a:lnTo>
              </a:path>
              <a:path w="1869440" h="3070860">
                <a:moveTo>
                  <a:pt x="364057" y="3043639"/>
                </a:moveTo>
                <a:lnTo>
                  <a:pt x="334327" y="3070567"/>
                </a:lnTo>
              </a:path>
              <a:path w="1869440" h="3070860">
                <a:moveTo>
                  <a:pt x="71258" y="3043639"/>
                </a:moveTo>
                <a:lnTo>
                  <a:pt x="41878" y="3070567"/>
                </a:lnTo>
              </a:path>
              <a:path w="1869440" h="3070860">
                <a:moveTo>
                  <a:pt x="154665" y="3043639"/>
                </a:moveTo>
                <a:lnTo>
                  <a:pt x="125285" y="3070567"/>
                </a:lnTo>
              </a:path>
              <a:path w="1869440" h="3070860">
                <a:moveTo>
                  <a:pt x="238757" y="3043639"/>
                </a:moveTo>
                <a:lnTo>
                  <a:pt x="209042" y="3070567"/>
                </a:lnTo>
              </a:path>
              <a:path w="1869440" h="3070860">
                <a:moveTo>
                  <a:pt x="322178" y="3043639"/>
                </a:moveTo>
                <a:lnTo>
                  <a:pt x="292449" y="3070567"/>
                </a:lnTo>
              </a:path>
              <a:path w="1869440" h="3070860">
                <a:moveTo>
                  <a:pt x="1868922" y="3043639"/>
                </a:moveTo>
                <a:lnTo>
                  <a:pt x="1701772" y="3043639"/>
                </a:lnTo>
              </a:path>
              <a:path w="1869440" h="3070860">
                <a:moveTo>
                  <a:pt x="1701772" y="3043639"/>
                </a:moveTo>
                <a:lnTo>
                  <a:pt x="1672028" y="3070567"/>
                </a:lnTo>
              </a:path>
              <a:path w="1869440" h="3070860">
                <a:moveTo>
                  <a:pt x="1743664" y="3043639"/>
                </a:moveTo>
                <a:lnTo>
                  <a:pt x="1713921" y="3070567"/>
                </a:lnTo>
              </a:path>
              <a:path w="1869440" h="3070860">
                <a:moveTo>
                  <a:pt x="1785137" y="3043639"/>
                </a:moveTo>
                <a:lnTo>
                  <a:pt x="1755394" y="307056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173542" y="6014448"/>
            <a:ext cx="238760" cy="27305"/>
          </a:xfrm>
          <a:custGeom>
            <a:avLst/>
            <a:gdLst/>
            <a:ahLst/>
            <a:cxnLst/>
            <a:rect l="l" t="t" r="r" b="b"/>
            <a:pathLst>
              <a:path w="238759" h="27304">
                <a:moveTo>
                  <a:pt x="196474" y="0"/>
                </a:moveTo>
                <a:lnTo>
                  <a:pt x="167149" y="26928"/>
                </a:lnTo>
              </a:path>
              <a:path w="238759" h="27304">
                <a:moveTo>
                  <a:pt x="71216" y="0"/>
                </a:moveTo>
                <a:lnTo>
                  <a:pt x="238366" y="0"/>
                </a:lnTo>
              </a:path>
              <a:path w="238759" h="27304">
                <a:moveTo>
                  <a:pt x="29324" y="0"/>
                </a:moveTo>
                <a:lnTo>
                  <a:pt x="0" y="26928"/>
                </a:lnTo>
              </a:path>
              <a:path w="238759" h="27304">
                <a:moveTo>
                  <a:pt x="71216" y="0"/>
                </a:moveTo>
                <a:lnTo>
                  <a:pt x="41752" y="26928"/>
                </a:lnTo>
              </a:path>
              <a:path w="238759" h="27304">
                <a:moveTo>
                  <a:pt x="112689" y="0"/>
                </a:moveTo>
                <a:lnTo>
                  <a:pt x="83644" y="26928"/>
                </a:lnTo>
              </a:path>
              <a:path w="238759" h="27304">
                <a:moveTo>
                  <a:pt x="154582" y="0"/>
                </a:moveTo>
                <a:lnTo>
                  <a:pt x="125257" y="26928"/>
                </a:lnTo>
              </a:path>
              <a:path w="238759" h="27304">
                <a:moveTo>
                  <a:pt x="238366" y="0"/>
                </a:moveTo>
                <a:lnTo>
                  <a:pt x="209042" y="269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57734" y="424364"/>
            <a:ext cx="9321165" cy="1250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0" marR="568325" indent="-375285">
              <a:spcBef>
                <a:spcPts val="1000"/>
              </a:spcBef>
              <a:tabLst>
                <a:tab pos="1551305" algn="l"/>
                <a:tab pos="2356485" algn="l"/>
                <a:tab pos="3839845" algn="l"/>
                <a:tab pos="7094220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structure’s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increases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an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appreciable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hardening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	moment-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curvature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diagram,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particular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section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shape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factor.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limited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fact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plasticisation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only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extend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some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portions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structure.</a:t>
            </a:r>
            <a:endParaRPr sz="1600" dirty="0">
              <a:latin typeface="Arial"/>
              <a:cs typeface="Arial"/>
            </a:endParaRPr>
          </a:p>
          <a:p>
            <a:pPr marL="38735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This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gradient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flexural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moment,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i.e. to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shear.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39262" y="2970808"/>
            <a:ext cx="133540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Effect</a:t>
            </a:r>
            <a:r>
              <a:rPr sz="1600" u="heavy" spc="-1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of</a:t>
            </a:r>
            <a:r>
              <a:rPr sz="1600" u="heavy" spc="-1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 </a:t>
            </a:r>
            <a:r>
              <a:rPr sz="1600" u="heavy" spc="-1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shear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39262" y="3402608"/>
            <a:ext cx="6167755" cy="2736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0" marR="5080" indent="-375285" algn="just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Shear can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play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important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role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plasticisation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beams,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such</a:t>
            </a:r>
            <a:r>
              <a:rPr sz="1600" spc="3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</a:t>
            </a:r>
            <a:r>
              <a:rPr sz="1600" spc="3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extent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sometimes</a:t>
            </a:r>
            <a:r>
              <a:rPr sz="1600" spc="37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web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considered</a:t>
            </a:r>
            <a:r>
              <a:rPr sz="1600" spc="3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be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already</a:t>
            </a:r>
            <a:r>
              <a:rPr sz="1600" spc="3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plasticised,</a:t>
            </a:r>
            <a:r>
              <a:rPr sz="1600" spc="3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assuming</a:t>
            </a:r>
            <a:r>
              <a:rPr sz="1600" spc="3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3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collapse</a:t>
            </a:r>
            <a:r>
              <a:rPr sz="1600" spc="3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happens</a:t>
            </a:r>
            <a:r>
              <a:rPr sz="1600" spc="3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with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plasticisation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flanges.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87350" marR="5080" indent="-375285" algn="just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prior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plasticisation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web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respect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flanges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allows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conceive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bracing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systems.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87350" marR="5080" indent="-375285" algn="just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3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particular,</a:t>
            </a:r>
            <a:r>
              <a:rPr sz="1600" spc="3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bracing</a:t>
            </a:r>
            <a:r>
              <a:rPr sz="1600" spc="3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3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designed</a:t>
            </a:r>
            <a:r>
              <a:rPr sz="1600" spc="3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so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3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shear</a:t>
            </a:r>
            <a:r>
              <a:rPr sz="1600" spc="3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plasticisation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happens</a:t>
            </a:r>
            <a:r>
              <a:rPr sz="1600" spc="3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prior</a:t>
            </a:r>
            <a:r>
              <a:rPr sz="1600" spc="3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3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instability</a:t>
            </a:r>
            <a:r>
              <a:rPr sz="1600" spc="3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3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bracings,</a:t>
            </a:r>
            <a:r>
              <a:rPr sz="1600" spc="3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which</a:t>
            </a:r>
            <a:r>
              <a:rPr sz="1600" spc="3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would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activate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sudden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collapse,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little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dissipation.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7734" y="1980910"/>
            <a:ext cx="3342640" cy="71628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50800">
              <a:spcBef>
                <a:spcPts val="715"/>
              </a:spcBef>
            </a:pPr>
            <a:r>
              <a:rPr sz="1750" dirty="0">
                <a:latin typeface="Symbol"/>
                <a:cs typeface="Symbol"/>
              </a:rPr>
              <a:t></a:t>
            </a:r>
            <a:r>
              <a:rPr sz="2100" baseline="-17857" dirty="0">
                <a:latin typeface="Tahoma"/>
                <a:cs typeface="Tahoma"/>
              </a:rPr>
              <a:t>0</a:t>
            </a:r>
            <a:r>
              <a:rPr sz="2100" spc="434" baseline="-17857" dirty="0">
                <a:latin typeface="Tahoma"/>
                <a:cs typeface="Tahoma"/>
              </a:rPr>
              <a:t> 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-5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ahoma"/>
                <a:cs typeface="Tahoma"/>
              </a:rPr>
              <a:t>5</a:t>
            </a:r>
            <a:r>
              <a:rPr sz="1750" spc="-204" dirty="0">
                <a:latin typeface="Tahoma"/>
                <a:cs typeface="Tahoma"/>
              </a:rPr>
              <a:t> </a:t>
            </a:r>
            <a:r>
              <a:rPr sz="1750" spc="50" dirty="0">
                <a:latin typeface="Symbol"/>
                <a:cs typeface="Symbol"/>
              </a:rPr>
              <a:t></a:t>
            </a:r>
            <a:r>
              <a:rPr sz="1750" spc="50" dirty="0">
                <a:latin typeface="Tahoma"/>
                <a:cs typeface="Tahoma"/>
              </a:rPr>
              <a:t>10</a:t>
            </a:r>
            <a:r>
              <a:rPr sz="1750" spc="-90" dirty="0">
                <a:latin typeface="Tahoma"/>
                <a:cs typeface="Tahoma"/>
              </a:rPr>
              <a:t> </a:t>
            </a:r>
            <a:r>
              <a:rPr sz="1750" dirty="0">
                <a:latin typeface="Symbol"/>
                <a:cs typeface="Symbol"/>
              </a:rPr>
              <a:t></a:t>
            </a:r>
            <a:r>
              <a:rPr sz="1750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</a:t>
            </a:r>
            <a:r>
              <a:rPr sz="2100" baseline="-17857" dirty="0">
                <a:latin typeface="Symbol"/>
                <a:cs typeface="Symbol"/>
              </a:rPr>
              <a:t></a:t>
            </a:r>
            <a:r>
              <a:rPr sz="2100" spc="577" baseline="-17857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Symbol"/>
                <a:cs typeface="Symbol"/>
              </a:rPr>
              <a:t></a:t>
            </a:r>
            <a:r>
              <a:rPr sz="1750" spc="-114" dirty="0">
                <a:latin typeface="Times New Roman"/>
                <a:cs typeface="Times New Roman"/>
              </a:rPr>
              <a:t> </a:t>
            </a:r>
            <a:r>
              <a:rPr sz="1750" dirty="0">
                <a:latin typeface="Tahoma"/>
                <a:cs typeface="Tahoma"/>
              </a:rPr>
              <a:t>1</a:t>
            </a:r>
            <a:r>
              <a:rPr sz="1750" i="1" dirty="0">
                <a:latin typeface="Arial"/>
                <a:cs typeface="Arial"/>
              </a:rPr>
              <a:t>,</a:t>
            </a:r>
            <a:r>
              <a:rPr sz="1750" dirty="0">
                <a:latin typeface="Tahoma"/>
                <a:cs typeface="Tahoma"/>
              </a:rPr>
              <a:t>69</a:t>
            </a:r>
            <a:r>
              <a:rPr sz="1750" spc="-204" dirty="0">
                <a:latin typeface="Tahoma"/>
                <a:cs typeface="Tahoma"/>
              </a:rPr>
              <a:t> </a:t>
            </a:r>
            <a:r>
              <a:rPr sz="1750" spc="-20" dirty="0">
                <a:latin typeface="Symbol"/>
                <a:cs typeface="Symbol"/>
              </a:rPr>
              <a:t></a:t>
            </a:r>
            <a:r>
              <a:rPr sz="1750" spc="-20" dirty="0">
                <a:latin typeface="Tahoma"/>
                <a:cs typeface="Tahoma"/>
              </a:rPr>
              <a:t>1</a:t>
            </a:r>
            <a:r>
              <a:rPr sz="1750" i="1" spc="-20" dirty="0">
                <a:latin typeface="Arial"/>
                <a:cs typeface="Arial"/>
              </a:rPr>
              <a:t>,</a:t>
            </a:r>
            <a:r>
              <a:rPr sz="1750" spc="-20" dirty="0">
                <a:latin typeface="Tahoma"/>
                <a:cs typeface="Tahoma"/>
              </a:rPr>
              <a:t>79</a:t>
            </a:r>
            <a:endParaRPr sz="1750">
              <a:latin typeface="Tahoma"/>
              <a:cs typeface="Tahoma"/>
            </a:endParaRPr>
          </a:p>
          <a:p>
            <a:pPr marL="445134" algn="ctr">
              <a:spcBef>
                <a:spcPts val="620"/>
              </a:spcBef>
              <a:tabLst>
                <a:tab pos="1115695" algn="l"/>
                <a:tab pos="2144395" algn="l"/>
              </a:tabLst>
            </a:pPr>
            <a:r>
              <a:rPr sz="1750" i="1" spc="-25" dirty="0">
                <a:latin typeface="Arial"/>
                <a:cs typeface="Arial"/>
              </a:rPr>
              <a:t>per</a:t>
            </a:r>
            <a:r>
              <a:rPr sz="1750" i="1" dirty="0">
                <a:latin typeface="Arial"/>
                <a:cs typeface="Arial"/>
              </a:rPr>
              <a:t>	</a:t>
            </a:r>
            <a:r>
              <a:rPr sz="1750" i="1" spc="-10" dirty="0">
                <a:latin typeface="Arial"/>
                <a:cs typeface="Arial"/>
              </a:rPr>
              <a:t>sezioni</a:t>
            </a:r>
            <a:r>
              <a:rPr sz="1750" i="1" dirty="0">
                <a:latin typeface="Arial"/>
                <a:cs typeface="Arial"/>
              </a:rPr>
              <a:t>	</a:t>
            </a:r>
            <a:r>
              <a:rPr sz="1750" i="1" spc="-10" dirty="0">
                <a:latin typeface="Arial"/>
                <a:cs typeface="Arial"/>
              </a:rPr>
              <a:t>rettangolari</a:t>
            </a:r>
            <a:endParaRPr sz="1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72464" y="2409852"/>
            <a:ext cx="9004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5080" indent="-5715">
              <a:spcBef>
                <a:spcPts val="100"/>
              </a:spcBef>
            </a:pPr>
            <a:r>
              <a:rPr sz="1200" spc="-10" dirty="0">
                <a:solidFill>
                  <a:srgbClr val="000066"/>
                </a:solidFill>
                <a:latin typeface="Arial"/>
                <a:cs typeface="Arial"/>
              </a:rPr>
              <a:t>Shear plasticisation </a:t>
            </a:r>
            <a:r>
              <a:rPr sz="12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00006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268706" y="2092478"/>
            <a:ext cx="97155" cy="290830"/>
          </a:xfrm>
          <a:custGeom>
            <a:avLst/>
            <a:gdLst/>
            <a:ahLst/>
            <a:cxnLst/>
            <a:rect l="l" t="t" r="r" b="b"/>
            <a:pathLst>
              <a:path w="97154" h="290830">
                <a:moveTo>
                  <a:pt x="53935" y="72374"/>
                </a:moveTo>
                <a:lnTo>
                  <a:pt x="0" y="287274"/>
                </a:lnTo>
                <a:lnTo>
                  <a:pt x="12318" y="290321"/>
                </a:lnTo>
                <a:lnTo>
                  <a:pt x="66244" y="75462"/>
                </a:lnTo>
                <a:lnTo>
                  <a:pt x="53935" y="72374"/>
                </a:lnTo>
                <a:close/>
              </a:path>
              <a:path w="97154" h="290830">
                <a:moveTo>
                  <a:pt x="91911" y="60070"/>
                </a:moveTo>
                <a:lnTo>
                  <a:pt x="57022" y="60070"/>
                </a:lnTo>
                <a:lnTo>
                  <a:pt x="69341" y="63118"/>
                </a:lnTo>
                <a:lnTo>
                  <a:pt x="66244" y="75462"/>
                </a:lnTo>
                <a:lnTo>
                  <a:pt x="97027" y="83184"/>
                </a:lnTo>
                <a:lnTo>
                  <a:pt x="91911" y="60070"/>
                </a:lnTo>
                <a:close/>
              </a:path>
              <a:path w="97154" h="290830">
                <a:moveTo>
                  <a:pt x="57022" y="60070"/>
                </a:moveTo>
                <a:lnTo>
                  <a:pt x="53935" y="72374"/>
                </a:lnTo>
                <a:lnTo>
                  <a:pt x="66244" y="75462"/>
                </a:lnTo>
                <a:lnTo>
                  <a:pt x="69341" y="63118"/>
                </a:lnTo>
                <a:lnTo>
                  <a:pt x="57022" y="60070"/>
                </a:lnTo>
                <a:close/>
              </a:path>
              <a:path w="97154" h="290830">
                <a:moveTo>
                  <a:pt x="78612" y="0"/>
                </a:moveTo>
                <a:lnTo>
                  <a:pt x="23113" y="64642"/>
                </a:lnTo>
                <a:lnTo>
                  <a:pt x="53935" y="72374"/>
                </a:lnTo>
                <a:lnTo>
                  <a:pt x="57022" y="60070"/>
                </a:lnTo>
                <a:lnTo>
                  <a:pt x="91911" y="60070"/>
                </a:lnTo>
                <a:lnTo>
                  <a:pt x="7861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5560" y="2188710"/>
            <a:ext cx="2613602" cy="60466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599429" y="2018030"/>
            <a:ext cx="1020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dirty="0">
                <a:solidFill>
                  <a:srgbClr val="000066"/>
                </a:solidFill>
                <a:latin typeface="Times New Roman"/>
                <a:cs typeface="Times New Roman"/>
              </a:rPr>
              <a:t>Struttura</a:t>
            </a:r>
            <a:r>
              <a:rPr sz="1000" spc="-15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00066"/>
                </a:solidFill>
                <a:latin typeface="Times New Roman"/>
                <a:cs typeface="Times New Roman"/>
              </a:rPr>
              <a:t>più</a:t>
            </a:r>
            <a:r>
              <a:rPr sz="1000" spc="-10" dirty="0">
                <a:solidFill>
                  <a:srgbClr val="000066"/>
                </a:solidFill>
                <a:latin typeface="Times New Roman"/>
                <a:cs typeface="Times New Roman"/>
              </a:rPr>
              <a:t> duttile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48680" y="2128267"/>
            <a:ext cx="146050" cy="773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021" y="77337"/>
            <a:ext cx="9321165" cy="24897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7350" marR="569595" indent="-375285" algn="just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case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structures</a:t>
            </a:r>
            <a:r>
              <a:rPr sz="1600" spc="1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many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degrees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freedom</a:t>
            </a:r>
            <a:r>
              <a:rPr sz="1600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(e.g.</a:t>
            </a:r>
            <a:r>
              <a:rPr sz="1600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frames)</a:t>
            </a:r>
            <a:r>
              <a:rPr sz="1600" spc="11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global</a:t>
            </a:r>
            <a:r>
              <a:rPr sz="1600" b="1" spc="1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b="1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does</a:t>
            </a:r>
            <a:r>
              <a:rPr sz="1600" spc="11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not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coincide with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those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single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elements,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but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it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will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depend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topology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structure,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relative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dimensioning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different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elements.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68325" indent="-375285" algn="just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Objectives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pursue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order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increase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frame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subjected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horizontal</a:t>
            </a:r>
            <a:r>
              <a:rPr sz="1600" spc="1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forces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are: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650" dirty="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only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edge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sections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 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beams;</a:t>
            </a:r>
            <a:endParaRPr sz="1600" dirty="0">
              <a:latin typeface="Arial"/>
              <a:cs typeface="Arial"/>
            </a:endParaRPr>
          </a:p>
          <a:p>
            <a:pPr marL="387350" marR="567690" indent="-375285" algn="just">
              <a:buChar char="-"/>
              <a:tabLst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Exclusion</a:t>
            </a:r>
            <a:r>
              <a:rPr sz="1600" spc="3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4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40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4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columns,</a:t>
            </a:r>
            <a:r>
              <a:rPr sz="1600" spc="4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except</a:t>
            </a:r>
            <a:r>
              <a:rPr sz="1600" spc="40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4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40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4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columns</a:t>
            </a:r>
            <a:r>
              <a:rPr sz="1600" spc="40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4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base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sections.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2974" y="2268362"/>
            <a:ext cx="4529016" cy="290498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29071" y="5150731"/>
            <a:ext cx="493204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Plasticisation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mechanisms:</a:t>
            </a:r>
            <a:endParaRPr sz="1600">
              <a:latin typeface="Arial"/>
              <a:cs typeface="Arial"/>
            </a:endParaRPr>
          </a:p>
          <a:p>
            <a:pPr marL="12700" marR="5080">
              <a:buAutoNum type="alphaLcParenBoth"/>
              <a:tabLst>
                <a:tab pos="31940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edges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base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sections (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optimal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);</a:t>
            </a:r>
            <a:endParaRPr sz="1600">
              <a:latin typeface="Arial"/>
              <a:cs typeface="Arial"/>
            </a:endParaRPr>
          </a:p>
          <a:p>
            <a:pPr marL="318770" indent="-306705">
              <a:buAutoNum type="alphaLcParenBoth"/>
              <a:tabLst>
                <a:tab pos="31940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pillars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ground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floor (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 avoid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8315" y="374116"/>
            <a:ext cx="9321165" cy="47288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order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obtain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optimal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mechanism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rotation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be: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68960" indent="-375285" algn="just">
              <a:buChar char="-"/>
              <a:tabLst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delayed</a:t>
            </a:r>
            <a:r>
              <a:rPr sz="1600" spc="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respect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that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1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beams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assigning</a:t>
            </a:r>
            <a:r>
              <a:rPr sz="1600" spc="1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them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incresed</a:t>
            </a:r>
            <a:r>
              <a:rPr sz="1600" spc="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resistance</a:t>
            </a:r>
            <a:r>
              <a:rPr sz="1600" spc="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(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criterion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«capacity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design»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</a:t>
            </a:r>
            <a:endParaRPr sz="1600" dirty="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controlled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adequate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confinment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rebars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criterion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«local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ductility»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12700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pillars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not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desirable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long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they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activate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storey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mechanismis.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67055" indent="-375285" algn="just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Storey mechanisms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almost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always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due</a:t>
            </a:r>
            <a:r>
              <a:rPr sz="1600" spc="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sudden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changes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resistance or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stiffness</a:t>
            </a:r>
            <a:r>
              <a:rPr sz="1600" spc="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between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ground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floor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upper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floors,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due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complete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partial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exclusion</a:t>
            </a:r>
            <a:r>
              <a:rPr sz="1600" spc="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removal</a:t>
            </a:r>
            <a:r>
              <a:rPr sz="1600" spc="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infill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walls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structural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regolarity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67690" indent="-375285" algn="just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Rotation</a:t>
            </a:r>
            <a:r>
              <a:rPr sz="1600" spc="1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demand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columns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increases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linearly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1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number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storeys.</a:t>
            </a:r>
            <a:r>
              <a:rPr sz="1600" spc="1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Except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7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low-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rise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buildings,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no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confinment</a:t>
            </a:r>
            <a:r>
              <a:rPr sz="1600" spc="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rebars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can</a:t>
            </a:r>
            <a:r>
              <a:rPr sz="1600" spc="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provide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columns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such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high</a:t>
            </a:r>
            <a:r>
              <a:rPr sz="1600" spc="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ductility,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collapse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being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inevitable</a:t>
            </a:r>
            <a:r>
              <a:rPr sz="1600" spc="-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(e.g.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buildings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“pilotis”).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 dirty="0">
              <a:latin typeface="Arial"/>
              <a:cs typeface="Arial"/>
            </a:endParaRPr>
          </a:p>
          <a:p>
            <a:pPr marL="387350" marR="567690" indent="-375285" algn="just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current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seismic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design,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presence</a:t>
            </a:r>
            <a:r>
              <a:rPr sz="1600" spc="2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“pilotis”,</a:t>
            </a:r>
            <a:r>
              <a:rPr sz="1600" spc="22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resistance</a:t>
            </a:r>
            <a:r>
              <a:rPr sz="1600" spc="2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increases</a:t>
            </a:r>
            <a:r>
              <a:rPr sz="1600" spc="22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40%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applied</a:t>
            </a:r>
            <a:r>
              <a:rPr sz="1600" spc="2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design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loads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buildings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up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8</a:t>
            </a:r>
            <a:r>
              <a:rPr sz="1600" spc="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storeys,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adequately</a:t>
            </a:r>
            <a:r>
              <a:rPr sz="1600" spc="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higher</a:t>
            </a:r>
            <a:r>
              <a:rPr sz="1600" spc="50" dirty="0">
                <a:solidFill>
                  <a:srgbClr val="000066"/>
                </a:solidFill>
                <a:latin typeface="Arial"/>
                <a:cs typeface="Arial"/>
              </a:rPr>
              <a:t> 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(100%)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</a:t>
            </a:r>
            <a:r>
              <a:rPr sz="1600" spc="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taller</a:t>
            </a:r>
            <a:r>
              <a:rPr sz="1600" spc="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buildings (minimal).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1451" y="503681"/>
            <a:ext cx="8987790" cy="5468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Shear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induces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low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mechanisms.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12700">
              <a:spcBef>
                <a:spcPts val="5"/>
              </a:spcBef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Severe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damage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beam-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column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nodes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has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very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detrimental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effects: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it</a:t>
            </a:r>
            <a:r>
              <a:rPr sz="1600" spc="-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increases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displacements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without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signicant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increase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dissipation;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it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reduces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reinforcement bond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bars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beams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r.c.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frames;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-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extremely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difficult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costly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recover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damaged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concrete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nodes.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1650">
              <a:latin typeface="Arial"/>
              <a:cs typeface="Arial"/>
            </a:endParaRPr>
          </a:p>
          <a:p>
            <a:pPr marL="12700"/>
            <a:r>
              <a:rPr sz="1600" spc="-8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attain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ductility,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actions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should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put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place</a:t>
            </a:r>
            <a:r>
              <a:rPr sz="1600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order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enhance: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387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deformation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capacity;</a:t>
            </a:r>
            <a:endParaRPr sz="1600">
              <a:latin typeface="Arial"/>
              <a:cs typeface="Arial"/>
            </a:endParaRPr>
          </a:p>
          <a:p>
            <a:pPr marL="387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energy</a:t>
            </a:r>
            <a:r>
              <a:rPr sz="1600" spc="-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dissipation;</a:t>
            </a:r>
            <a:endParaRPr sz="1600">
              <a:latin typeface="Arial"/>
              <a:cs typeface="Arial"/>
            </a:endParaRPr>
          </a:p>
          <a:p>
            <a:pPr marL="387350" indent="-375285">
              <a:spcBef>
                <a:spcPts val="5"/>
              </a:spcBef>
              <a:buChar char="•"/>
              <a:tabLst>
                <a:tab pos="387350" algn="l"/>
                <a:tab pos="387985" algn="l"/>
              </a:tabLst>
            </a:pP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resistance.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  <a:buClr>
                <a:srgbClr val="000066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12700"/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And,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at</a:t>
            </a:r>
            <a:r>
              <a:rPr sz="1600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same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time, the design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shall:</a:t>
            </a:r>
            <a:endParaRPr sz="1600">
              <a:latin typeface="Arial"/>
              <a:cs typeface="Arial"/>
            </a:endParaRPr>
          </a:p>
          <a:p>
            <a:pPr marL="387350" marR="635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foster</a:t>
            </a:r>
            <a:r>
              <a:rPr sz="1600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</a:t>
            </a:r>
            <a:r>
              <a:rPr sz="1600" spc="3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mainly</a:t>
            </a:r>
            <a:r>
              <a:rPr sz="1600" spc="3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flexural</a:t>
            </a:r>
            <a:r>
              <a:rPr sz="1600" spc="28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behaviour,</a:t>
            </a:r>
            <a:r>
              <a:rPr sz="1600" spc="3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avoiding</a:t>
            </a:r>
            <a:r>
              <a:rPr sz="1600" spc="2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brittle</a:t>
            </a:r>
            <a:r>
              <a:rPr sz="1600" spc="2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2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scarcely</a:t>
            </a:r>
            <a:r>
              <a:rPr sz="1600" spc="3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dissipative</a:t>
            </a:r>
            <a:r>
              <a:rPr sz="1600" spc="29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collapse</a:t>
            </a:r>
            <a:r>
              <a:rPr sz="1600" spc="3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modes,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such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those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associated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shear;</a:t>
            </a:r>
            <a:endParaRPr sz="1600">
              <a:latin typeface="Arial"/>
              <a:cs typeface="Arial"/>
            </a:endParaRPr>
          </a:p>
          <a:p>
            <a:pPr marL="387350" marR="508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make</a:t>
            </a:r>
            <a:r>
              <a:rPr sz="1600" spc="2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plastic</a:t>
            </a:r>
            <a:r>
              <a:rPr sz="1600" spc="25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hinges</a:t>
            </a:r>
            <a:r>
              <a:rPr sz="1600" spc="2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2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form</a:t>
            </a:r>
            <a:r>
              <a:rPr sz="1600" spc="25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in</a:t>
            </a:r>
            <a:r>
              <a:rPr sz="1600" spc="2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beams</a:t>
            </a:r>
            <a:r>
              <a:rPr sz="1600" spc="25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rather</a:t>
            </a:r>
            <a:r>
              <a:rPr sz="1600" spc="26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than</a:t>
            </a:r>
            <a:r>
              <a:rPr sz="1600" spc="2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colums,</a:t>
            </a:r>
            <a:r>
              <a:rPr sz="1600" spc="25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by</a:t>
            </a:r>
            <a:r>
              <a:rPr sz="1600" spc="26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giving</a:t>
            </a:r>
            <a:r>
              <a:rPr sz="1600" spc="2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extra</a:t>
            </a:r>
            <a:r>
              <a:rPr sz="1600" spc="2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resistance</a:t>
            </a:r>
            <a:r>
              <a:rPr sz="1600" spc="25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254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the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latters;</a:t>
            </a:r>
            <a:endParaRPr sz="1600">
              <a:latin typeface="Arial"/>
              <a:cs typeface="Arial"/>
            </a:endParaRPr>
          </a:p>
          <a:p>
            <a:pPr marL="387350" indent="-375285">
              <a:buFont typeface="Arial"/>
              <a:buChar char="•"/>
              <a:tabLst>
                <a:tab pos="387350" algn="l"/>
                <a:tab pos="387985" algn="l"/>
              </a:tabLst>
            </a:pP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guarantee</a:t>
            </a:r>
            <a:r>
              <a:rPr sz="1600" b="1" spc="-3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the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integrity</a:t>
            </a:r>
            <a:r>
              <a:rPr sz="1600" b="1" spc="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of 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beam-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column</a:t>
            </a:r>
            <a:r>
              <a:rPr sz="1600" b="1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nodes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,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also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under strong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ground</a:t>
            </a:r>
            <a:r>
              <a:rPr sz="1600" spc="-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motions;</a:t>
            </a:r>
            <a:endParaRPr sz="1600">
              <a:latin typeface="Arial"/>
              <a:cs typeface="Arial"/>
            </a:endParaRPr>
          </a:p>
          <a:p>
            <a:pPr marL="387350" marR="5080" indent="-375285">
              <a:buChar char="•"/>
              <a:tabLst>
                <a:tab pos="387350" algn="l"/>
                <a:tab pos="387985" algn="l"/>
              </a:tabLst>
            </a:pP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provide</a:t>
            </a:r>
            <a:r>
              <a:rPr sz="1600" spc="1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sufficient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ductility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to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structural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portions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and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elements</a:t>
            </a:r>
            <a:r>
              <a:rPr sz="1600" spc="14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where</a:t>
            </a:r>
            <a:r>
              <a:rPr sz="1600" spc="13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important</a:t>
            </a:r>
            <a:r>
              <a:rPr sz="1600" spc="15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anelastic</a:t>
            </a:r>
            <a:r>
              <a:rPr sz="1600" spc="14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strain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demands</a:t>
            </a:r>
            <a:r>
              <a:rPr sz="1600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are</a:t>
            </a:r>
            <a:r>
              <a:rPr sz="1600" spc="-1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expected</a:t>
            </a:r>
            <a:r>
              <a:rPr sz="1600" spc="-2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0066"/>
                </a:solidFill>
                <a:latin typeface="Arial"/>
                <a:cs typeface="Arial"/>
              </a:rPr>
              <a:t>(</a:t>
            </a:r>
            <a:r>
              <a:rPr sz="1600" b="1" dirty="0">
                <a:solidFill>
                  <a:srgbClr val="000066"/>
                </a:solidFill>
                <a:latin typeface="Arial"/>
                <a:cs typeface="Arial"/>
              </a:rPr>
              <a:t>local</a:t>
            </a:r>
            <a:r>
              <a:rPr sz="1600" b="1" spc="-10" dirty="0">
                <a:solidFill>
                  <a:srgbClr val="000066"/>
                </a:solidFill>
                <a:latin typeface="Arial"/>
                <a:cs typeface="Arial"/>
              </a:rPr>
              <a:t> ductility</a:t>
            </a:r>
            <a:r>
              <a:rPr sz="1600" spc="-10" dirty="0">
                <a:solidFill>
                  <a:srgbClr val="000066"/>
                </a:solidFill>
                <a:latin typeface="Arial"/>
                <a:cs typeface="Arial"/>
              </a:rPr>
              <a:t>).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2013</Words>
  <Application>Microsoft Office PowerPoint</Application>
  <PresentationFormat>Widescreen</PresentationFormat>
  <Paragraphs>334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Tahoma</vt:lpstr>
      <vt:lpstr>Times New Roman</vt:lpstr>
      <vt:lpstr>Tema di Office</vt:lpstr>
      <vt:lpstr>Earthquake Engineering Appendix 3</vt:lpstr>
      <vt:lpstr>Structural ductility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Rinaudo  Fulvio</dc:creator>
  <cp:lastModifiedBy>Rinaudo  Fulvio</cp:lastModifiedBy>
  <cp:revision>18</cp:revision>
  <dcterms:created xsi:type="dcterms:W3CDTF">2021-12-17T08:53:42Z</dcterms:created>
  <dcterms:modified xsi:type="dcterms:W3CDTF">2022-04-01T20:24:01Z</dcterms:modified>
</cp:coreProperties>
</file>