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92" r:id="rId4"/>
    <p:sldId id="295" r:id="rId5"/>
    <p:sldId id="291" r:id="rId6"/>
    <p:sldId id="271" r:id="rId7"/>
    <p:sldId id="260" r:id="rId8"/>
    <p:sldId id="294" r:id="rId9"/>
    <p:sldId id="272" r:id="rId10"/>
    <p:sldId id="296" r:id="rId11"/>
    <p:sldId id="261" r:id="rId12"/>
    <p:sldId id="273" r:id="rId13"/>
    <p:sldId id="262" r:id="rId14"/>
    <p:sldId id="263" r:id="rId15"/>
    <p:sldId id="298" r:id="rId16"/>
    <p:sldId id="301" r:id="rId17"/>
    <p:sldId id="302" r:id="rId18"/>
    <p:sldId id="299" r:id="rId19"/>
    <p:sldId id="274" r:id="rId20"/>
    <p:sldId id="300" r:id="rId21"/>
    <p:sldId id="266" r:id="rId22"/>
    <p:sldId id="305" r:id="rId23"/>
    <p:sldId id="276" r:id="rId24"/>
    <p:sldId id="277" r:id="rId25"/>
    <p:sldId id="306" r:id="rId26"/>
    <p:sldId id="270" r:id="rId27"/>
    <p:sldId id="279" r:id="rId28"/>
    <p:sldId id="280" r:id="rId29"/>
    <p:sldId id="267" r:id="rId30"/>
    <p:sldId id="307" r:id="rId31"/>
    <p:sldId id="303" r:id="rId32"/>
    <p:sldId id="275" r:id="rId33"/>
    <p:sldId id="281" r:id="rId34"/>
    <p:sldId id="282" r:id="rId35"/>
    <p:sldId id="286" r:id="rId36"/>
    <p:sldId id="287" r:id="rId37"/>
    <p:sldId id="288" r:id="rId38"/>
    <p:sldId id="289" r:id="rId39"/>
    <p:sldId id="283" r:id="rId40"/>
    <p:sldId id="284" r:id="rId41"/>
    <p:sldId id="285" r:id="rId42"/>
    <p:sldId id="308"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5" d="100"/>
          <a:sy n="95" d="100"/>
        </p:scale>
        <p:origin x="11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CD59A-430C-42C9-83D5-BFDDDFCFE002}" type="datetimeFigureOut">
              <a:rPr lang="it-IT" smtClean="0"/>
              <a:t>01/04/2022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B32F1-4DA9-4D02-AF72-92FAF71BD365}" type="slidenum">
              <a:rPr lang="it-IT" smtClean="0"/>
              <a:t>‹N›</a:t>
            </a:fld>
            <a:endParaRPr lang="it-IT"/>
          </a:p>
        </p:txBody>
      </p:sp>
    </p:spTree>
    <p:extLst>
      <p:ext uri="{BB962C8B-B14F-4D97-AF65-F5344CB8AC3E}">
        <p14:creationId xmlns:p14="http://schemas.microsoft.com/office/powerpoint/2010/main" val="35228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82815-096D-428E-BF3D-12E0FC1ADE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1ECF1574-465F-437A-960D-53AFBAACE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Tree>
    <p:extLst>
      <p:ext uri="{BB962C8B-B14F-4D97-AF65-F5344CB8AC3E}">
        <p14:creationId xmlns:p14="http://schemas.microsoft.com/office/powerpoint/2010/main" val="202160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6991EE-B6DB-4807-916B-5423203ABCC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B1173A91-B7FE-428B-8B91-B1BD625FE7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34993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8A81C57-E037-4292-8875-00C71F8B1E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EFE883D-904D-45B7-A1F0-3AAC02C564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9774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ED4A39-44BB-493A-87E9-6DB313F4202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04EFF5F-FD63-4E42-BF98-8B31BC6161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03694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A1B925-90F6-4122-821A-CE9FC141CA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19079C1-DE8E-4EE3-8FB0-DF0FEA6FB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109409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FBAB2-A9AF-43CF-9EB8-5997B5EA5EA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D0CBEDE-BFA4-4E18-9154-1975453AF66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30017E19-4B71-4C6B-B152-1E73A84A0C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29629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8618EF-B2B9-42DC-8E51-91EE4C40BAA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A0B8F58-4412-4063-8C25-9B836DDF2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DFA571E-BA86-41E9-8FCA-72A3124E60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A83D3E0A-98BF-432F-A457-64A0FEB8B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D8A31CE-5C71-4C5D-B4BC-F179AE6FEE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414209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8E4FE-65F4-4C95-B806-A0F457765B08}"/>
              </a:ext>
            </a:extLst>
          </p:cNvPr>
          <p:cNvSpPr>
            <a:spLocks noGrp="1"/>
          </p:cNvSpPr>
          <p:nvPr>
            <p:ph type="title"/>
          </p:nvPr>
        </p:nvSpPr>
        <p:spPr/>
        <p:txBody>
          <a:bodyPr/>
          <a:lstStyle/>
          <a:p>
            <a:r>
              <a:rPr lang="it-IT"/>
              <a:t>Fare clic per modificare lo stile del titolo dello schema</a:t>
            </a:r>
            <a:endParaRPr lang="en-GB"/>
          </a:p>
        </p:txBody>
      </p:sp>
    </p:spTree>
    <p:extLst>
      <p:ext uri="{BB962C8B-B14F-4D97-AF65-F5344CB8AC3E}">
        <p14:creationId xmlns:p14="http://schemas.microsoft.com/office/powerpoint/2010/main" val="89094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1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331CB-9B2C-41E9-811E-8A6EC62390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23DF8D9-659D-4FE8-AE05-44E4393F4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00B1CACF-0880-44C3-A126-CEAAE9418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53149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6FD22-AEF5-483F-A55D-0850177A91B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77875EB-B25D-4B81-A2E6-1B4D3D366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44666825-C778-4702-B50D-77B25763D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104174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65EE7C-1B27-4756-B65E-5552018C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8941C0A-6F88-43FE-BF47-448A3050F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grpSp>
        <p:nvGrpSpPr>
          <p:cNvPr id="8" name="Gruppo 7"/>
          <p:cNvGrpSpPr/>
          <p:nvPr userDrawn="1"/>
        </p:nvGrpSpPr>
        <p:grpSpPr>
          <a:xfrm>
            <a:off x="0" y="6210300"/>
            <a:ext cx="12192000" cy="647700"/>
            <a:chOff x="0" y="6217136"/>
            <a:chExt cx="12192000" cy="647700"/>
          </a:xfrm>
        </p:grpSpPr>
        <p:pic>
          <p:nvPicPr>
            <p:cNvPr id="9" name="Immagine 8">
              <a:extLst>
                <a:ext uri="{FF2B5EF4-FFF2-40B4-BE49-F238E27FC236}">
                  <a16:creationId xmlns:a16="http://schemas.microsoft.com/office/drawing/2014/main" id="{59696F11-8B4A-41A0-A813-51CEC2A007A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0" name="Immagine 9">
              <a:extLst>
                <a:ext uri="{FF2B5EF4-FFF2-40B4-BE49-F238E27FC236}">
                  <a16:creationId xmlns:a16="http://schemas.microsoft.com/office/drawing/2014/main" id="{B13A78CD-4F2D-44F4-8013-AC69EC4B435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1" name="Immagine 10"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2" name="Immagine 11"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3" name="Immagine 12"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4" name="Immagine 13"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5" name="Immagine 14"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16" name="CasellaDiTesto 21">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t>Environmental Risk Assessment and Mitigation on Cultural Heritage Assets in Central Asia</a:t>
              </a:r>
            </a:p>
          </p:txBody>
        </p:sp>
        <p:pic>
          <p:nvPicPr>
            <p:cNvPr id="17" name="Picture 66">
              <a:extLst>
                <a:ext uri="{FF2B5EF4-FFF2-40B4-BE49-F238E27FC236}">
                  <a16:creationId xmlns:a16="http://schemas.microsoft.com/office/drawing/2014/main" id="{88502879-7414-4B48-8616-966D06C40516}"/>
                </a:ext>
              </a:extLst>
            </p:cNvPr>
            <p:cNvPicPr>
              <a:picLocks noChangeAspect="1" noChangeArrowheads="1"/>
            </p:cNvPicPr>
            <p:nvPr userDrawn="1"/>
          </p:nvPicPr>
          <p:blipFill rotWithShape="1">
            <a:blip r:embed="rId20"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264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upload.wikimedia.org/wikipedia/commons/1/10/Sagami_Temple_2600px.jpg" TargetMode="External"/><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hyperlink" Target="//upload.wikimedia.org/wikipedia/commons/0/03/GERB_spring_with_damper.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wmf"/><Relationship Id="rId4" Type="http://schemas.openxmlformats.org/officeDocument/2006/relationships/image" Target="../media/image99.w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wmf"/></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wmf"/></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156738-9880-437C-A964-1C00483F7DE9}"/>
              </a:ext>
            </a:extLst>
          </p:cNvPr>
          <p:cNvSpPr>
            <a:spLocks noGrp="1"/>
          </p:cNvSpPr>
          <p:nvPr>
            <p:ph type="ctrTitle"/>
          </p:nvPr>
        </p:nvSpPr>
        <p:spPr>
          <a:xfrm>
            <a:off x="344905" y="1122363"/>
            <a:ext cx="11710737" cy="2387600"/>
          </a:xfrm>
        </p:spPr>
        <p:txBody>
          <a:bodyPr>
            <a:normAutofit fontScale="90000"/>
          </a:bodyPr>
          <a:lstStyle/>
          <a:p>
            <a:r>
              <a:rPr lang="en-GB" dirty="0"/>
              <a:t>Seismic Protection of historical buildings</a:t>
            </a:r>
            <a:br>
              <a:rPr lang="en-GB" dirty="0"/>
            </a:br>
            <a:r>
              <a:rPr lang="en-GB" dirty="0"/>
              <a:t>Lesson 2</a:t>
            </a:r>
          </a:p>
        </p:txBody>
      </p:sp>
      <p:sp>
        <p:nvSpPr>
          <p:cNvPr id="3" name="Sottotitolo 2">
            <a:extLst>
              <a:ext uri="{FF2B5EF4-FFF2-40B4-BE49-F238E27FC236}">
                <a16:creationId xmlns:a16="http://schemas.microsoft.com/office/drawing/2014/main" id="{FAAE2790-820C-4B73-8EB2-85851BCD8490}"/>
              </a:ext>
            </a:extLst>
          </p:cNvPr>
          <p:cNvSpPr>
            <a:spLocks noGrp="1"/>
          </p:cNvSpPr>
          <p:nvPr>
            <p:ph type="subTitle" idx="1"/>
          </p:nvPr>
        </p:nvSpPr>
        <p:spPr/>
        <p:txBody>
          <a:bodyPr/>
          <a:lstStyle/>
          <a:p>
            <a:r>
              <a:rPr lang="en-GB" dirty="0"/>
              <a:t>Prof. Rosario </a:t>
            </a:r>
            <a:r>
              <a:rPr lang="en-GB" dirty="0" err="1"/>
              <a:t>Ceravolo</a:t>
            </a:r>
            <a:r>
              <a:rPr lang="en-GB" dirty="0"/>
              <a:t> – Eng. Gaetano </a:t>
            </a:r>
            <a:r>
              <a:rPr lang="en-GB" dirty="0" err="1"/>
              <a:t>Miraglia</a:t>
            </a:r>
            <a:endParaRPr lang="en-GB" dirty="0"/>
          </a:p>
          <a:p>
            <a:r>
              <a:rPr lang="en-GB" dirty="0" err="1"/>
              <a:t>Politecnico</a:t>
            </a:r>
            <a:r>
              <a:rPr lang="en-GB" dirty="0"/>
              <a:t> di Torino</a:t>
            </a:r>
          </a:p>
        </p:txBody>
      </p:sp>
    </p:spTree>
    <p:extLst>
      <p:ext uri="{BB962C8B-B14F-4D97-AF65-F5344CB8AC3E}">
        <p14:creationId xmlns:p14="http://schemas.microsoft.com/office/powerpoint/2010/main" val="416150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Line 4">
            <a:extLst>
              <a:ext uri="{FF2B5EF4-FFF2-40B4-BE49-F238E27FC236}">
                <a16:creationId xmlns:a16="http://schemas.microsoft.com/office/drawing/2014/main" id="{A217E5FA-AB48-4FD3-AB3D-17DBC140DB57}"/>
              </a:ext>
            </a:extLst>
          </p:cNvPr>
          <p:cNvSpPr>
            <a:spLocks noChangeShapeType="1"/>
          </p:cNvSpPr>
          <p:nvPr/>
        </p:nvSpPr>
        <p:spPr bwMode="auto">
          <a:xfrm>
            <a:off x="5733281" y="-152984"/>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243" name="TextBox 4">
            <a:extLst>
              <a:ext uri="{FF2B5EF4-FFF2-40B4-BE49-F238E27FC236}">
                <a16:creationId xmlns:a16="http://schemas.microsoft.com/office/drawing/2014/main" id="{88DE8CEF-4336-4069-882B-6F716F39FBAE}"/>
              </a:ext>
            </a:extLst>
          </p:cNvPr>
          <p:cNvSpPr txBox="1">
            <a:spLocks noChangeArrowheads="1"/>
          </p:cNvSpPr>
          <p:nvPr/>
        </p:nvSpPr>
        <p:spPr bwMode="auto">
          <a:xfrm>
            <a:off x="2134603" y="80378"/>
            <a:ext cx="1765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SLEEVED PILES</a:t>
            </a:r>
          </a:p>
        </p:txBody>
      </p:sp>
      <p:sp>
        <p:nvSpPr>
          <p:cNvPr id="10244" name="TextBox 5">
            <a:extLst>
              <a:ext uri="{FF2B5EF4-FFF2-40B4-BE49-F238E27FC236}">
                <a16:creationId xmlns:a16="http://schemas.microsoft.com/office/drawing/2014/main" id="{9217B509-BA06-4A69-B94D-E4E46D40A8AB}"/>
              </a:ext>
            </a:extLst>
          </p:cNvPr>
          <p:cNvSpPr txBox="1">
            <a:spLocks noChangeArrowheads="1"/>
          </p:cNvSpPr>
          <p:nvPr/>
        </p:nvSpPr>
        <p:spPr bwMode="auto">
          <a:xfrm>
            <a:off x="982078" y="4196766"/>
            <a:ext cx="46418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Spherical bearings on the cap.</a:t>
            </a:r>
          </a:p>
          <a:p>
            <a:pPr algn="just" eaLnBrk="1" hangingPunct="1">
              <a:spcBef>
                <a:spcPct val="0"/>
              </a:spcBef>
              <a:buFontTx/>
              <a:buNone/>
            </a:pPr>
            <a:endParaRPr lang="en-US" altLang="it-IT" sz="1600">
              <a:solidFill>
                <a:srgbClr val="000066"/>
              </a:solidFill>
            </a:endParaRPr>
          </a:p>
          <a:p>
            <a:pPr algn="just" eaLnBrk="1" hangingPunct="1">
              <a:spcBef>
                <a:spcPct val="0"/>
              </a:spcBef>
              <a:buFontTx/>
              <a:buNone/>
            </a:pPr>
            <a:r>
              <a:rPr lang="en-US" altLang="it-IT" sz="1600">
                <a:solidFill>
                  <a:srgbClr val="000066"/>
                </a:solidFill>
              </a:rPr>
              <a:t>Isolation degree limited by the pile’s bearing capacity.</a:t>
            </a:r>
          </a:p>
          <a:p>
            <a:pPr algn="just" eaLnBrk="1" hangingPunct="1">
              <a:spcBef>
                <a:spcPct val="0"/>
              </a:spcBef>
              <a:buFontTx/>
              <a:buNone/>
            </a:pPr>
            <a:endParaRPr lang="en-US" altLang="it-IT" sz="1600">
              <a:solidFill>
                <a:srgbClr val="000066"/>
              </a:solidFill>
            </a:endParaRPr>
          </a:p>
          <a:p>
            <a:pPr algn="just" eaLnBrk="1" hangingPunct="1">
              <a:spcBef>
                <a:spcPct val="0"/>
              </a:spcBef>
              <a:buFontTx/>
              <a:buNone/>
            </a:pPr>
            <a:r>
              <a:rPr lang="en-US" altLang="it-IT" sz="1600">
                <a:solidFill>
                  <a:srgbClr val="000066"/>
                </a:solidFill>
              </a:rPr>
              <a:t>The system is usually complemented by horizontal restraint and damping devices (e.g. lead extrusion).</a:t>
            </a:r>
          </a:p>
        </p:txBody>
      </p:sp>
      <p:sp>
        <p:nvSpPr>
          <p:cNvPr id="10245" name="TextBox 5">
            <a:extLst>
              <a:ext uri="{FF2B5EF4-FFF2-40B4-BE49-F238E27FC236}">
                <a16:creationId xmlns:a16="http://schemas.microsoft.com/office/drawing/2014/main" id="{5F8716E2-4449-45BD-9973-93F17A860602}"/>
              </a:ext>
            </a:extLst>
          </p:cNvPr>
          <p:cNvSpPr txBox="1">
            <a:spLocks noChangeArrowheads="1"/>
          </p:cNvSpPr>
          <p:nvPr/>
        </p:nvSpPr>
        <p:spPr bwMode="auto">
          <a:xfrm>
            <a:off x="6527216" y="80379"/>
            <a:ext cx="3167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Example:</a:t>
            </a:r>
          </a:p>
          <a:p>
            <a:pPr eaLnBrk="1" hangingPunct="1">
              <a:spcBef>
                <a:spcPct val="0"/>
              </a:spcBef>
              <a:buFontTx/>
              <a:buNone/>
            </a:pPr>
            <a:r>
              <a:rPr lang="en-US" altLang="it-IT" sz="1400">
                <a:solidFill>
                  <a:srgbClr val="000066"/>
                </a:solidFill>
              </a:rPr>
              <a:t>Wellington Central Police station</a:t>
            </a:r>
          </a:p>
        </p:txBody>
      </p:sp>
      <p:pic>
        <p:nvPicPr>
          <p:cNvPr id="10246" name="Picture 1">
            <a:extLst>
              <a:ext uri="{FF2B5EF4-FFF2-40B4-BE49-F238E27FC236}">
                <a16:creationId xmlns:a16="http://schemas.microsoft.com/office/drawing/2014/main" id="{35FFE0EC-36D5-4B93-9EEB-D6F886FCB4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8653" y="970967"/>
            <a:ext cx="3151188"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Immagine 1">
            <a:extLst>
              <a:ext uri="{FF2B5EF4-FFF2-40B4-BE49-F238E27FC236}">
                <a16:creationId xmlns:a16="http://schemas.microsoft.com/office/drawing/2014/main" id="{349A3529-D182-479C-BFF1-DD1D99991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2892" y="593142"/>
            <a:ext cx="1328737"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Immagine 2">
            <a:extLst>
              <a:ext uri="{FF2B5EF4-FFF2-40B4-BE49-F238E27FC236}">
                <a16:creationId xmlns:a16="http://schemas.microsoft.com/office/drawing/2014/main" id="{17D365BE-7CE8-44A5-AAFC-B9AA0D3AFF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5803" y="593141"/>
            <a:ext cx="2497138"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5">
            <a:extLst>
              <a:ext uri="{FF2B5EF4-FFF2-40B4-BE49-F238E27FC236}">
                <a16:creationId xmlns:a16="http://schemas.microsoft.com/office/drawing/2014/main" id="{80A7E36E-520C-436F-93AC-122E36C5F15A}"/>
              </a:ext>
            </a:extLst>
          </p:cNvPr>
          <p:cNvSpPr txBox="1">
            <a:spLocks noChangeArrowheads="1"/>
          </p:cNvSpPr>
          <p:nvPr/>
        </p:nvSpPr>
        <p:spPr bwMode="auto">
          <a:xfrm>
            <a:off x="6527216" y="5508042"/>
            <a:ext cx="31670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Spherical Allowed up to 400 mm of displacement in any horizontal direction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7" name="Line 4">
            <a:extLst>
              <a:ext uri="{FF2B5EF4-FFF2-40B4-BE49-F238E27FC236}">
                <a16:creationId xmlns:a16="http://schemas.microsoft.com/office/drawing/2014/main" id="{DFB742D5-9229-46BF-9E7A-84608421FFBD}"/>
              </a:ext>
            </a:extLst>
          </p:cNvPr>
          <p:cNvSpPr>
            <a:spLocks noChangeShapeType="1"/>
          </p:cNvSpPr>
          <p:nvPr/>
        </p:nvSpPr>
        <p:spPr bwMode="auto">
          <a:xfrm>
            <a:off x="5942731" y="92357"/>
            <a:ext cx="0" cy="607190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67" name="TextBox 8">
            <a:extLst>
              <a:ext uri="{FF2B5EF4-FFF2-40B4-BE49-F238E27FC236}">
                <a16:creationId xmlns:a16="http://schemas.microsoft.com/office/drawing/2014/main" id="{95EE66C4-7259-4B15-95F5-5233304C0F0F}"/>
              </a:ext>
            </a:extLst>
          </p:cNvPr>
          <p:cNvSpPr txBox="1">
            <a:spLocks noChangeArrowheads="1"/>
          </p:cNvSpPr>
          <p:nvPr/>
        </p:nvSpPr>
        <p:spPr bwMode="auto">
          <a:xfrm>
            <a:off x="2017714" y="41276"/>
            <a:ext cx="2674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SUSPENDED BUILDINGS</a:t>
            </a:r>
          </a:p>
        </p:txBody>
      </p:sp>
      <p:sp>
        <p:nvSpPr>
          <p:cNvPr id="11268" name="TextBox 11">
            <a:extLst>
              <a:ext uri="{FF2B5EF4-FFF2-40B4-BE49-F238E27FC236}">
                <a16:creationId xmlns:a16="http://schemas.microsoft.com/office/drawing/2014/main" id="{13AD1CA6-1B5D-4E79-87AA-177697C0E0C5}"/>
              </a:ext>
            </a:extLst>
          </p:cNvPr>
          <p:cNvSpPr txBox="1">
            <a:spLocks noChangeArrowheads="1"/>
          </p:cNvSpPr>
          <p:nvPr/>
        </p:nvSpPr>
        <p:spPr bwMode="auto">
          <a:xfrm>
            <a:off x="1017588" y="3027362"/>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Elasto-plastic restraint devices to avoid vibrations during normal serviceability (wind, ambient, etc..)</a:t>
            </a:r>
          </a:p>
        </p:txBody>
      </p:sp>
      <p:pic>
        <p:nvPicPr>
          <p:cNvPr id="11269" name="Picture 6">
            <a:extLst>
              <a:ext uri="{FF2B5EF4-FFF2-40B4-BE49-F238E27FC236}">
                <a16:creationId xmlns:a16="http://schemas.microsoft.com/office/drawing/2014/main" id="{5371CD72-9E5F-4985-9F6E-CC5A33775E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3488" y="458787"/>
            <a:ext cx="460851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7">
            <a:extLst>
              <a:ext uri="{FF2B5EF4-FFF2-40B4-BE49-F238E27FC236}">
                <a16:creationId xmlns:a16="http://schemas.microsoft.com/office/drawing/2014/main" id="{C32F70CD-5279-4E79-BCB5-B85125CC6F1F}"/>
              </a:ext>
            </a:extLst>
          </p:cNvPr>
          <p:cNvSpPr txBox="1">
            <a:spLocks noChangeArrowheads="1"/>
          </p:cNvSpPr>
          <p:nvPr/>
        </p:nvSpPr>
        <p:spPr bwMode="auto">
          <a:xfrm>
            <a:off x="1365251" y="2371726"/>
            <a:ext cx="366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Stages of the construction process (</a:t>
            </a:r>
            <a:r>
              <a:rPr lang="en-US" altLang="it-IT" sz="1400" i="1">
                <a:solidFill>
                  <a:srgbClr val="000066"/>
                </a:solidFill>
              </a:rPr>
              <a:t>lift-slab</a:t>
            </a:r>
            <a:r>
              <a:rPr lang="en-US" altLang="it-IT" sz="1400">
                <a:solidFill>
                  <a:srgbClr val="000066"/>
                </a:solidFill>
              </a:rPr>
              <a:t>)</a:t>
            </a:r>
          </a:p>
        </p:txBody>
      </p:sp>
      <p:pic>
        <p:nvPicPr>
          <p:cNvPr id="11271" name="Picture 8">
            <a:extLst>
              <a:ext uri="{FF2B5EF4-FFF2-40B4-BE49-F238E27FC236}">
                <a16:creationId xmlns:a16="http://schemas.microsoft.com/office/drawing/2014/main" id="{88C3A5C5-A43C-4C11-8ABD-A9E8C550B0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4124325"/>
            <a:ext cx="46799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5">
            <a:extLst>
              <a:ext uri="{FF2B5EF4-FFF2-40B4-BE49-F238E27FC236}">
                <a16:creationId xmlns:a16="http://schemas.microsoft.com/office/drawing/2014/main" id="{EDA6315E-8D7A-4884-9A7F-76150B957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313" y="114301"/>
            <a:ext cx="23558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17">
            <a:extLst>
              <a:ext uri="{FF2B5EF4-FFF2-40B4-BE49-F238E27FC236}">
                <a16:creationId xmlns:a16="http://schemas.microsoft.com/office/drawing/2014/main" id="{19BA98A1-F7E5-414F-9086-FBE7DB48D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9963" y="449263"/>
            <a:ext cx="22288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 name="TextBox 11">
            <a:extLst>
              <a:ext uri="{FF2B5EF4-FFF2-40B4-BE49-F238E27FC236}">
                <a16:creationId xmlns:a16="http://schemas.microsoft.com/office/drawing/2014/main" id="{D22D00CA-6105-4B64-AF7A-B422B02A139D}"/>
              </a:ext>
            </a:extLst>
          </p:cNvPr>
          <p:cNvSpPr txBox="1">
            <a:spLocks noChangeArrowheads="1"/>
          </p:cNvSpPr>
          <p:nvPr/>
        </p:nvSpPr>
        <p:spPr bwMode="auto">
          <a:xfrm>
            <a:off x="9183688" y="114301"/>
            <a:ext cx="925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Pagoda</a:t>
            </a:r>
          </a:p>
        </p:txBody>
      </p:sp>
      <p:pic>
        <p:nvPicPr>
          <p:cNvPr id="11275" name="Picture 18">
            <a:extLst>
              <a:ext uri="{FF2B5EF4-FFF2-40B4-BE49-F238E27FC236}">
                <a16:creationId xmlns:a16="http://schemas.microsoft.com/office/drawing/2014/main" id="{4ADB84CF-39CB-4461-A0EE-7F690FE47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5039" y="3429000"/>
            <a:ext cx="480377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6" name="TextBox 11">
            <a:extLst>
              <a:ext uri="{FF2B5EF4-FFF2-40B4-BE49-F238E27FC236}">
                <a16:creationId xmlns:a16="http://schemas.microsoft.com/office/drawing/2014/main" id="{4D5963CD-D054-451F-AD6F-7712C33B78C6}"/>
              </a:ext>
            </a:extLst>
          </p:cNvPr>
          <p:cNvSpPr txBox="1">
            <a:spLocks noChangeArrowheads="1"/>
          </p:cNvSpPr>
          <p:nvPr/>
        </p:nvSpPr>
        <p:spPr bwMode="auto">
          <a:xfrm>
            <a:off x="6056313" y="5537200"/>
            <a:ext cx="4589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Model describing the “balancing toy” effect, which is typical of pagodas.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15">
            <a:extLst>
              <a:ext uri="{FF2B5EF4-FFF2-40B4-BE49-F238E27FC236}">
                <a16:creationId xmlns:a16="http://schemas.microsoft.com/office/drawing/2014/main" id="{F1B16CF8-5ECD-42ED-9D5D-28324CD3FD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4932" y="243056"/>
            <a:ext cx="440213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Line 4">
            <a:extLst>
              <a:ext uri="{FF2B5EF4-FFF2-40B4-BE49-F238E27FC236}">
                <a16:creationId xmlns:a16="http://schemas.microsoft.com/office/drawing/2014/main" id="{0762CB8F-75AB-465C-8B0D-BF2C454CADDE}"/>
              </a:ext>
            </a:extLst>
          </p:cNvPr>
          <p:cNvSpPr>
            <a:spLocks noChangeShapeType="1"/>
          </p:cNvSpPr>
          <p:nvPr/>
        </p:nvSpPr>
        <p:spPr bwMode="auto">
          <a:xfrm>
            <a:off x="5701142" y="-233853"/>
            <a:ext cx="0" cy="60728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292" name="TextBox 14">
            <a:extLst>
              <a:ext uri="{FF2B5EF4-FFF2-40B4-BE49-F238E27FC236}">
                <a16:creationId xmlns:a16="http://schemas.microsoft.com/office/drawing/2014/main" id="{81025E6E-769B-4840-BB25-958D71836199}"/>
              </a:ext>
            </a:extLst>
          </p:cNvPr>
          <p:cNvSpPr txBox="1">
            <a:spLocks noChangeArrowheads="1"/>
          </p:cNvSpPr>
          <p:nvPr/>
        </p:nvSpPr>
        <p:spPr bwMode="auto">
          <a:xfrm>
            <a:off x="856331" y="2106781"/>
            <a:ext cx="4953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000066"/>
                </a:solidFill>
              </a:rPr>
              <a:t>These systems consist of:</a:t>
            </a:r>
          </a:p>
          <a:p>
            <a:pPr eaLnBrk="1" hangingPunct="1">
              <a:spcBef>
                <a:spcPct val="0"/>
              </a:spcBef>
              <a:buFontTx/>
              <a:buChar char="-"/>
            </a:pPr>
            <a:r>
              <a:rPr lang="en-US" altLang="it-IT" sz="1600" dirty="0">
                <a:solidFill>
                  <a:srgbClr val="000066"/>
                </a:solidFill>
              </a:rPr>
              <a:t> a foundation system with a 1</a:t>
            </a:r>
            <a:r>
              <a:rPr lang="en-US" altLang="it-IT" sz="1600" baseline="30000" dirty="0">
                <a:solidFill>
                  <a:srgbClr val="000066"/>
                </a:solidFill>
              </a:rPr>
              <a:t>st</a:t>
            </a:r>
            <a:r>
              <a:rPr lang="en-US" altLang="it-IT" sz="1600" dirty="0">
                <a:solidFill>
                  <a:srgbClr val="000066"/>
                </a:solidFill>
              </a:rPr>
              <a:t> order columns hinged at the top.</a:t>
            </a:r>
          </a:p>
          <a:p>
            <a:pPr eaLnBrk="1" hangingPunct="1">
              <a:spcBef>
                <a:spcPct val="0"/>
              </a:spcBef>
              <a:buFontTx/>
              <a:buChar char="-"/>
            </a:pPr>
            <a:r>
              <a:rPr lang="en-US" altLang="it-IT" sz="1600" dirty="0">
                <a:solidFill>
                  <a:srgbClr val="000066"/>
                </a:solidFill>
              </a:rPr>
              <a:t> an elastic restoring system.</a:t>
            </a:r>
          </a:p>
          <a:p>
            <a:pPr eaLnBrk="1" hangingPunct="1">
              <a:spcBef>
                <a:spcPct val="0"/>
              </a:spcBef>
              <a:buFontTx/>
              <a:buChar char="-"/>
            </a:pPr>
            <a:r>
              <a:rPr lang="en-US" altLang="it-IT" sz="1600" dirty="0">
                <a:solidFill>
                  <a:srgbClr val="000066"/>
                </a:solidFill>
              </a:rPr>
              <a:t> an elastic-brittle device, which is designed for wind actions.</a:t>
            </a:r>
          </a:p>
        </p:txBody>
      </p:sp>
      <p:sp>
        <p:nvSpPr>
          <p:cNvPr id="12291" name="TextBox 6">
            <a:extLst>
              <a:ext uri="{FF2B5EF4-FFF2-40B4-BE49-F238E27FC236}">
                <a16:creationId xmlns:a16="http://schemas.microsoft.com/office/drawing/2014/main" id="{FA9935CE-3B3F-41C1-AABD-CD77BCEABFE4}"/>
              </a:ext>
            </a:extLst>
          </p:cNvPr>
          <p:cNvSpPr txBox="1">
            <a:spLocks noChangeArrowheads="1"/>
          </p:cNvSpPr>
          <p:nvPr/>
        </p:nvSpPr>
        <p:spPr bwMode="auto">
          <a:xfrm>
            <a:off x="1405487" y="11782"/>
            <a:ext cx="3746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FF0000"/>
                </a:solidFill>
              </a:rPr>
              <a:t>SYSTEMS WITH SOFT FIRST STORY</a:t>
            </a:r>
          </a:p>
        </p:txBody>
      </p:sp>
      <p:sp>
        <p:nvSpPr>
          <p:cNvPr id="15" name="TextBox 12">
            <a:extLst>
              <a:ext uri="{FF2B5EF4-FFF2-40B4-BE49-F238E27FC236}">
                <a16:creationId xmlns:a16="http://schemas.microsoft.com/office/drawing/2014/main" id="{6AB4E32F-A91B-4B9A-AC60-257670EAD5DE}"/>
              </a:ext>
            </a:extLst>
          </p:cNvPr>
          <p:cNvSpPr txBox="1">
            <a:spLocks noChangeArrowheads="1"/>
          </p:cNvSpPr>
          <p:nvPr/>
        </p:nvSpPr>
        <p:spPr bwMode="auto">
          <a:xfrm>
            <a:off x="6191919" y="2891005"/>
            <a:ext cx="4721225" cy="830262"/>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a:solidFill>
                  <a:srgbClr val="000066"/>
                </a:solidFill>
              </a:rPr>
              <a:t>The restoring system includes:</a:t>
            </a:r>
          </a:p>
          <a:p>
            <a:pPr marL="285750" indent="-285750" eaLnBrk="1" hangingPunct="1">
              <a:buFontTx/>
              <a:buChar char="-"/>
              <a:defRPr/>
            </a:pPr>
            <a:r>
              <a:rPr lang="en-US" sz="1600" dirty="0">
                <a:solidFill>
                  <a:srgbClr val="000066"/>
                </a:solidFill>
              </a:rPr>
              <a:t>Bundles of R.C. bars</a:t>
            </a:r>
          </a:p>
          <a:p>
            <a:pPr marL="285750" indent="-285750" eaLnBrk="1" hangingPunct="1">
              <a:buFontTx/>
              <a:buChar char="-"/>
              <a:defRPr/>
            </a:pPr>
            <a:r>
              <a:rPr lang="en-US" sz="1600" dirty="0">
                <a:solidFill>
                  <a:srgbClr val="000066"/>
                </a:solidFill>
              </a:rPr>
              <a:t>steel rods (e.g. </a:t>
            </a:r>
            <a:r>
              <a:rPr lang="en-US" sz="1600" dirty="0" err="1">
                <a:solidFill>
                  <a:srgbClr val="000066"/>
                </a:solidFill>
              </a:rPr>
              <a:t>prestressed</a:t>
            </a:r>
            <a:r>
              <a:rPr lang="en-US" sz="1600" dirty="0">
                <a:solidFill>
                  <a:srgbClr val="000066"/>
                </a:solidFill>
              </a:rPr>
              <a:t> concrete strands)</a:t>
            </a:r>
          </a:p>
        </p:txBody>
      </p:sp>
      <p:pic>
        <p:nvPicPr>
          <p:cNvPr id="12295" name="Picture 1">
            <a:extLst>
              <a:ext uri="{FF2B5EF4-FFF2-40B4-BE49-F238E27FC236}">
                <a16:creationId xmlns:a16="http://schemas.microsoft.com/office/drawing/2014/main" id="{9DB083AA-B099-481E-8C09-4EBA97E64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5856" y="109705"/>
            <a:ext cx="170021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a:extLst>
              <a:ext uri="{FF2B5EF4-FFF2-40B4-BE49-F238E27FC236}">
                <a16:creationId xmlns:a16="http://schemas.microsoft.com/office/drawing/2014/main" id="{E30E0322-448B-49E2-B0DA-FAF34C0E39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993" y="3829217"/>
            <a:ext cx="1855788"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Box 6">
            <a:extLst>
              <a:ext uri="{FF2B5EF4-FFF2-40B4-BE49-F238E27FC236}">
                <a16:creationId xmlns:a16="http://schemas.microsoft.com/office/drawing/2014/main" id="{9EC3B2B9-8D4C-4FA8-B1E3-AE3E3E8D297D}"/>
              </a:ext>
            </a:extLst>
          </p:cNvPr>
          <p:cNvSpPr txBox="1">
            <a:spLocks noChangeArrowheads="1"/>
          </p:cNvSpPr>
          <p:nvPr/>
        </p:nvSpPr>
        <p:spPr bwMode="auto">
          <a:xfrm>
            <a:off x="3151856" y="4299117"/>
            <a:ext cx="2335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a:solidFill>
                  <a:srgbClr val="000066"/>
                </a:solidFill>
              </a:rPr>
              <a:t>Elastic-brittle stiffener (left hand) and 1</a:t>
            </a:r>
            <a:r>
              <a:rPr lang="en-US" altLang="it-IT" sz="1400" baseline="30000">
                <a:solidFill>
                  <a:srgbClr val="000066"/>
                </a:solidFill>
              </a:rPr>
              <a:t>st</a:t>
            </a:r>
            <a:r>
              <a:rPr lang="en-US" altLang="it-IT" sz="1400">
                <a:solidFill>
                  <a:srgbClr val="000066"/>
                </a:solidFill>
              </a:rPr>
              <a:t> order column hinged at the top (slide on the right)</a:t>
            </a:r>
          </a:p>
        </p:txBody>
      </p:sp>
      <p:pic>
        <p:nvPicPr>
          <p:cNvPr id="12298" name="Picture 14">
            <a:extLst>
              <a:ext uri="{FF2B5EF4-FFF2-40B4-BE49-F238E27FC236}">
                <a16:creationId xmlns:a16="http://schemas.microsoft.com/office/drawing/2014/main" id="{A0C8DCF5-60C2-40BE-889F-82608A5E5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957" y="3743492"/>
            <a:ext cx="3602037"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4">
            <a:extLst>
              <a:ext uri="{FF2B5EF4-FFF2-40B4-BE49-F238E27FC236}">
                <a16:creationId xmlns:a16="http://schemas.microsoft.com/office/drawing/2014/main" id="{9BCCAEED-53CB-4D6A-A44C-92BBF8D2D94B}"/>
              </a:ext>
            </a:extLst>
          </p:cNvPr>
          <p:cNvSpPr txBox="1">
            <a:spLocks noChangeArrowheads="1"/>
          </p:cNvSpPr>
          <p:nvPr/>
        </p:nvSpPr>
        <p:spPr bwMode="auto">
          <a:xfrm>
            <a:off x="4414839" y="466725"/>
            <a:ext cx="3044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b="1" u="sng">
                <a:solidFill>
                  <a:srgbClr val="000066"/>
                </a:solidFill>
              </a:rPr>
              <a:t>BACKUP SYSTEMS/DEVICES</a:t>
            </a:r>
          </a:p>
        </p:txBody>
      </p:sp>
      <p:sp>
        <p:nvSpPr>
          <p:cNvPr id="13316" name="TextBox 5">
            <a:extLst>
              <a:ext uri="{FF2B5EF4-FFF2-40B4-BE49-F238E27FC236}">
                <a16:creationId xmlns:a16="http://schemas.microsoft.com/office/drawing/2014/main" id="{25FC2123-76FE-4266-9EBA-12D2C1BFEDB4}"/>
              </a:ext>
            </a:extLst>
          </p:cNvPr>
          <p:cNvSpPr txBox="1">
            <a:spLocks noChangeArrowheads="1"/>
          </p:cNvSpPr>
          <p:nvPr/>
        </p:nvSpPr>
        <p:spPr bwMode="auto">
          <a:xfrm>
            <a:off x="1666876" y="1068388"/>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They are supplementary devices to avoid the effects of anomalous earthquakes (crucial aspect in isolation systems)</a:t>
            </a:r>
          </a:p>
        </p:txBody>
      </p:sp>
      <p:sp>
        <p:nvSpPr>
          <p:cNvPr id="13317" name="TextBox 40">
            <a:extLst>
              <a:ext uri="{FF2B5EF4-FFF2-40B4-BE49-F238E27FC236}">
                <a16:creationId xmlns:a16="http://schemas.microsoft.com/office/drawing/2014/main" id="{E87C0E81-FA41-4D1F-8601-46C1D7EE98CB}"/>
              </a:ext>
            </a:extLst>
          </p:cNvPr>
          <p:cNvSpPr txBox="1">
            <a:spLocks noChangeArrowheads="1"/>
          </p:cNvSpPr>
          <p:nvPr/>
        </p:nvSpPr>
        <p:spPr bwMode="auto">
          <a:xfrm>
            <a:off x="1666876" y="4845052"/>
            <a:ext cx="8351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1600">
                <a:solidFill>
                  <a:srgbClr val="000066"/>
                </a:solidFill>
              </a:rPr>
              <a:t>They can be classified into:</a:t>
            </a:r>
          </a:p>
          <a:p>
            <a:pPr eaLnBrk="1" hangingPunct="1">
              <a:spcBef>
                <a:spcPct val="0"/>
              </a:spcBef>
              <a:buFontTx/>
              <a:buChar char="-"/>
            </a:pPr>
            <a:r>
              <a:rPr lang="it-IT" altLang="it-IT" sz="1600">
                <a:solidFill>
                  <a:srgbClr val="000066"/>
                </a:solidFill>
              </a:rPr>
              <a:t> uplift restraints</a:t>
            </a:r>
          </a:p>
          <a:p>
            <a:pPr eaLnBrk="1" hangingPunct="1">
              <a:spcBef>
                <a:spcPct val="0"/>
              </a:spcBef>
              <a:buFontTx/>
              <a:buChar char="-"/>
            </a:pPr>
            <a:r>
              <a:rPr lang="en-US" altLang="it-IT" sz="1600">
                <a:solidFill>
                  <a:srgbClr val="000066"/>
                </a:solidFill>
              </a:rPr>
              <a:t> </a:t>
            </a:r>
            <a:r>
              <a:rPr lang="it-IT" altLang="it-IT" sz="1600">
                <a:solidFill>
                  <a:srgbClr val="000066"/>
                </a:solidFill>
              </a:rPr>
              <a:t>horizontal stoppers</a:t>
            </a:r>
          </a:p>
          <a:p>
            <a:pPr eaLnBrk="1" hangingPunct="1">
              <a:spcBef>
                <a:spcPct val="0"/>
              </a:spcBef>
              <a:buFontTx/>
              <a:buChar char="-"/>
            </a:pPr>
            <a:r>
              <a:rPr lang="en-US" altLang="it-IT" sz="1600">
                <a:solidFill>
                  <a:srgbClr val="000066"/>
                </a:solidFill>
              </a:rPr>
              <a:t> </a:t>
            </a:r>
            <a:r>
              <a:rPr lang="it-IT" altLang="it-IT" sz="1600">
                <a:solidFill>
                  <a:srgbClr val="000066"/>
                </a:solidFill>
              </a:rPr>
              <a:t>horizontal shock absorbers</a:t>
            </a:r>
          </a:p>
          <a:p>
            <a:pPr eaLnBrk="1" hangingPunct="1">
              <a:spcBef>
                <a:spcPct val="0"/>
              </a:spcBef>
              <a:buFontTx/>
              <a:buChar char="-"/>
            </a:pPr>
            <a:r>
              <a:rPr lang="en-US" altLang="it-IT" sz="1600">
                <a:solidFill>
                  <a:srgbClr val="000066"/>
                </a:solidFill>
              </a:rPr>
              <a:t> </a:t>
            </a:r>
            <a:r>
              <a:rPr lang="it-IT" altLang="it-IT" sz="1600">
                <a:solidFill>
                  <a:srgbClr val="000066"/>
                </a:solidFill>
              </a:rPr>
              <a:t>soft landing devices</a:t>
            </a:r>
          </a:p>
        </p:txBody>
      </p:sp>
      <p:sp>
        <p:nvSpPr>
          <p:cNvPr id="13318" name="TextBox 29">
            <a:extLst>
              <a:ext uri="{FF2B5EF4-FFF2-40B4-BE49-F238E27FC236}">
                <a16:creationId xmlns:a16="http://schemas.microsoft.com/office/drawing/2014/main" id="{7F93BD4C-9C14-446A-A971-8B49734F47DD}"/>
              </a:ext>
            </a:extLst>
          </p:cNvPr>
          <p:cNvSpPr txBox="1">
            <a:spLocks noChangeArrowheads="1"/>
          </p:cNvSpPr>
          <p:nvPr/>
        </p:nvSpPr>
        <p:spPr bwMode="auto">
          <a:xfrm>
            <a:off x="3863976" y="4525964"/>
            <a:ext cx="5649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a:solidFill>
                  <a:srgbClr val="000066"/>
                </a:solidFill>
              </a:rPr>
              <a:t>Scheme with different isolation and backup devices</a:t>
            </a:r>
          </a:p>
        </p:txBody>
      </p:sp>
      <p:pic>
        <p:nvPicPr>
          <p:cNvPr id="13319" name="Picture 12">
            <a:extLst>
              <a:ext uri="{FF2B5EF4-FFF2-40B4-BE49-F238E27FC236}">
                <a16:creationId xmlns:a16="http://schemas.microsoft.com/office/drawing/2014/main" id="{F2D5022E-6BE3-4E7D-9C1C-4CF1C6D01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914" y="1789114"/>
            <a:ext cx="7731125"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4">
            <a:extLst>
              <a:ext uri="{FF2B5EF4-FFF2-40B4-BE49-F238E27FC236}">
                <a16:creationId xmlns:a16="http://schemas.microsoft.com/office/drawing/2014/main" id="{5D2DC99E-A8D0-4D3E-8C87-30E746FFB0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3651" y="277020"/>
            <a:ext cx="47545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Line 4">
            <a:extLst>
              <a:ext uri="{FF2B5EF4-FFF2-40B4-BE49-F238E27FC236}">
                <a16:creationId xmlns:a16="http://schemas.microsoft.com/office/drawing/2014/main" id="{3FF3C671-E10D-421F-BC09-BB148BDC3464}"/>
              </a:ext>
            </a:extLst>
          </p:cNvPr>
          <p:cNvSpPr>
            <a:spLocks noChangeShapeType="1"/>
          </p:cNvSpPr>
          <p:nvPr/>
        </p:nvSpPr>
        <p:spPr bwMode="auto">
          <a:xfrm>
            <a:off x="6086831" y="12775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9" name="TextBox 15">
            <a:extLst>
              <a:ext uri="{FF2B5EF4-FFF2-40B4-BE49-F238E27FC236}">
                <a16:creationId xmlns:a16="http://schemas.microsoft.com/office/drawing/2014/main" id="{FFC606D8-A71B-4AF4-81FF-7A3FF9611AB8}"/>
              </a:ext>
            </a:extLst>
          </p:cNvPr>
          <p:cNvSpPr txBox="1">
            <a:spLocks noChangeArrowheads="1"/>
          </p:cNvSpPr>
          <p:nvPr/>
        </p:nvSpPr>
        <p:spPr bwMode="auto">
          <a:xfrm>
            <a:off x="6254750" y="476251"/>
            <a:ext cx="4629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When the lateral deformation exceeds the clearance of 30 cm, the internal cylinder gets into the dishes/rings, one after another, from the upper to the lower, gradually supplying a softening reaction.</a:t>
            </a:r>
          </a:p>
        </p:txBody>
      </p:sp>
      <p:sp>
        <p:nvSpPr>
          <p:cNvPr id="14340" name="TextBox 1">
            <a:extLst>
              <a:ext uri="{FF2B5EF4-FFF2-40B4-BE49-F238E27FC236}">
                <a16:creationId xmlns:a16="http://schemas.microsoft.com/office/drawing/2014/main" id="{D68C3AAC-6236-4A42-A2FA-1A9A14299D40}"/>
              </a:ext>
            </a:extLst>
          </p:cNvPr>
          <p:cNvSpPr txBox="1">
            <a:spLocks noChangeArrowheads="1"/>
          </p:cNvSpPr>
          <p:nvPr/>
        </p:nvSpPr>
        <p:spPr bwMode="auto">
          <a:xfrm>
            <a:off x="1103754" y="2474913"/>
            <a:ext cx="47561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dirty="0">
                <a:solidFill>
                  <a:srgbClr val="000066"/>
                </a:solidFill>
              </a:rPr>
              <a:t>Scheme of base isolation with soft landing device, which tends to lower as a consequence of the lateral deformation of rubber bearings.</a:t>
            </a:r>
            <a:endParaRPr lang="it-IT" altLang="it-IT" sz="1400" dirty="0">
              <a:solidFill>
                <a:srgbClr val="000066"/>
              </a:solidFill>
            </a:endParaRPr>
          </a:p>
          <a:p>
            <a:pPr algn="just" eaLnBrk="1" hangingPunct="1">
              <a:spcBef>
                <a:spcPct val="0"/>
              </a:spcBef>
              <a:buFontTx/>
              <a:buNone/>
            </a:pPr>
            <a:r>
              <a:rPr lang="en-US" altLang="it-IT" sz="1400" dirty="0">
                <a:solidFill>
                  <a:srgbClr val="000066"/>
                </a:solidFill>
              </a:rPr>
              <a:t> </a:t>
            </a:r>
          </a:p>
        </p:txBody>
      </p:sp>
      <p:sp>
        <p:nvSpPr>
          <p:cNvPr id="14342" name="TextBox 7">
            <a:extLst>
              <a:ext uri="{FF2B5EF4-FFF2-40B4-BE49-F238E27FC236}">
                <a16:creationId xmlns:a16="http://schemas.microsoft.com/office/drawing/2014/main" id="{C74F8DB4-CF3D-4F4E-8AC9-BAFEF8F4B839}"/>
              </a:ext>
            </a:extLst>
          </p:cNvPr>
          <p:cNvSpPr txBox="1">
            <a:spLocks noChangeArrowheads="1"/>
          </p:cNvSpPr>
          <p:nvPr/>
        </p:nvSpPr>
        <p:spPr bwMode="auto">
          <a:xfrm>
            <a:off x="2032441" y="5767388"/>
            <a:ext cx="280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dirty="0">
                <a:solidFill>
                  <a:srgbClr val="000066"/>
                </a:solidFill>
              </a:rPr>
              <a:t>Scheme of a horizontal stopper.</a:t>
            </a:r>
          </a:p>
        </p:txBody>
      </p:sp>
      <p:sp>
        <p:nvSpPr>
          <p:cNvPr id="14343" name="TextBox 11">
            <a:extLst>
              <a:ext uri="{FF2B5EF4-FFF2-40B4-BE49-F238E27FC236}">
                <a16:creationId xmlns:a16="http://schemas.microsoft.com/office/drawing/2014/main" id="{E77FA46B-7819-489F-A827-2179133C19A2}"/>
              </a:ext>
            </a:extLst>
          </p:cNvPr>
          <p:cNvSpPr txBox="1">
            <a:spLocks noChangeArrowheads="1"/>
          </p:cNvSpPr>
          <p:nvPr/>
        </p:nvSpPr>
        <p:spPr bwMode="auto">
          <a:xfrm>
            <a:off x="6985001" y="5638801"/>
            <a:ext cx="29803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dirty="0">
                <a:solidFill>
                  <a:srgbClr val="000066"/>
                </a:solidFill>
              </a:rPr>
              <a:t>Steel dishes of a horizontal stopper</a:t>
            </a:r>
          </a:p>
        </p:txBody>
      </p:sp>
      <p:pic>
        <p:nvPicPr>
          <p:cNvPr id="14344" name="Picture 13">
            <a:extLst>
              <a:ext uri="{FF2B5EF4-FFF2-40B4-BE49-F238E27FC236}">
                <a16:creationId xmlns:a16="http://schemas.microsoft.com/office/drawing/2014/main" id="{A75CD718-0996-4632-ACC1-5EFD46BE7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991" y="3548063"/>
            <a:ext cx="390525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14">
            <a:extLst>
              <a:ext uri="{FF2B5EF4-FFF2-40B4-BE49-F238E27FC236}">
                <a16:creationId xmlns:a16="http://schemas.microsoft.com/office/drawing/2014/main" id="{6FC0C84D-0517-4C62-8BE7-1CCD34A28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2695576"/>
            <a:ext cx="4500562"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40">
            <a:extLst>
              <a:ext uri="{FF2B5EF4-FFF2-40B4-BE49-F238E27FC236}">
                <a16:creationId xmlns:a16="http://schemas.microsoft.com/office/drawing/2014/main" id="{62FA16E5-BB30-4A06-A73A-4A139072695E}"/>
              </a:ext>
            </a:extLst>
          </p:cNvPr>
          <p:cNvSpPr txBox="1">
            <a:spLocks noChangeArrowheads="1"/>
          </p:cNvSpPr>
          <p:nvPr/>
        </p:nvSpPr>
        <p:spPr bwMode="auto">
          <a:xfrm>
            <a:off x="2532231" y="3268411"/>
            <a:ext cx="545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1600">
                <a:solidFill>
                  <a:srgbClr val="000066"/>
                </a:solidFill>
              </a:rPr>
              <a:t>Uplift restraint system (Minami-Koshigaya building, Japan)</a:t>
            </a:r>
          </a:p>
        </p:txBody>
      </p:sp>
      <p:pic>
        <p:nvPicPr>
          <p:cNvPr id="15364" name="Picture 2">
            <a:extLst>
              <a:ext uri="{FF2B5EF4-FFF2-40B4-BE49-F238E27FC236}">
                <a16:creationId xmlns:a16="http://schemas.microsoft.com/office/drawing/2014/main" id="{A3D6CCE2-209F-4080-9FBD-FCDE991F5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18" y="75949"/>
            <a:ext cx="8796338"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3">
            <a:extLst>
              <a:ext uri="{FF2B5EF4-FFF2-40B4-BE49-F238E27FC236}">
                <a16:creationId xmlns:a16="http://schemas.microsoft.com/office/drawing/2014/main" id="{1DC2ED1C-5299-4C2B-8718-0A1858FC6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13" y="3781342"/>
            <a:ext cx="4059238"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40">
            <a:extLst>
              <a:ext uri="{FF2B5EF4-FFF2-40B4-BE49-F238E27FC236}">
                <a16:creationId xmlns:a16="http://schemas.microsoft.com/office/drawing/2014/main" id="{9CC423E9-12DF-4221-8E79-EAECB35CC5E3}"/>
              </a:ext>
            </a:extLst>
          </p:cNvPr>
          <p:cNvSpPr txBox="1">
            <a:spLocks noChangeArrowheads="1"/>
          </p:cNvSpPr>
          <p:nvPr/>
        </p:nvSpPr>
        <p:spPr bwMode="auto">
          <a:xfrm>
            <a:off x="5367507" y="4641599"/>
            <a:ext cx="4446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sz="1600" dirty="0">
                <a:solidFill>
                  <a:srgbClr val="000066"/>
                </a:solidFill>
              </a:rPr>
              <a:t>FPS with </a:t>
            </a:r>
            <a:r>
              <a:rPr lang="it-IT" altLang="it-IT" sz="1600" dirty="0" err="1">
                <a:solidFill>
                  <a:srgbClr val="000066"/>
                </a:solidFill>
              </a:rPr>
              <a:t>uplift</a:t>
            </a:r>
            <a:r>
              <a:rPr lang="it-IT" altLang="it-IT" sz="1600" dirty="0">
                <a:solidFill>
                  <a:srgbClr val="000066"/>
                </a:solidFill>
              </a:rPr>
              <a:t> </a:t>
            </a:r>
            <a:r>
              <a:rPr lang="it-IT" altLang="it-IT" sz="1600" dirty="0" err="1">
                <a:solidFill>
                  <a:srgbClr val="000066"/>
                </a:solidFill>
              </a:rPr>
              <a:t>restraints</a:t>
            </a:r>
            <a:r>
              <a:rPr lang="it-IT" altLang="it-IT" sz="1600" dirty="0">
                <a:solidFill>
                  <a:srgbClr val="000066"/>
                </a:solidFill>
              </a:rPr>
              <a:t> (</a:t>
            </a:r>
            <a:r>
              <a:rPr lang="it-IT" altLang="it-IT" sz="1600" dirty="0" err="1">
                <a:solidFill>
                  <a:srgbClr val="000066"/>
                </a:solidFill>
              </a:rPr>
              <a:t>isolation</a:t>
            </a:r>
            <a:r>
              <a:rPr lang="it-IT" altLang="it-IT" sz="1600" dirty="0">
                <a:solidFill>
                  <a:srgbClr val="000066"/>
                </a:solidFill>
              </a:rPr>
              <a:t> devices with </a:t>
            </a:r>
            <a:r>
              <a:rPr lang="it-IT" altLang="it-IT" sz="1600" dirty="0" err="1">
                <a:solidFill>
                  <a:srgbClr val="000066"/>
                </a:solidFill>
              </a:rPr>
              <a:t>prestress</a:t>
            </a:r>
            <a:r>
              <a:rPr lang="it-IT" altLang="it-IT" sz="1600" dirty="0">
                <a:solidFill>
                  <a:srgbClr val="000066"/>
                </a:solidFill>
              </a:rPr>
              <a:t> system)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C723C68D-34D8-4712-ACA7-A93ED4059A86}"/>
              </a:ext>
            </a:extLst>
          </p:cNvPr>
          <p:cNvSpPr/>
          <p:nvPr/>
        </p:nvSpPr>
        <p:spPr>
          <a:xfrm>
            <a:off x="1250504" y="271895"/>
            <a:ext cx="4773488" cy="2062103"/>
          </a:xfrm>
          <a:prstGeom prst="rect">
            <a:avLst/>
          </a:prstGeom>
        </p:spPr>
        <p:txBody>
          <a:bodyPr>
            <a:spAutoFit/>
          </a:bodyPr>
          <a:lstStyle/>
          <a:p>
            <a:pPr>
              <a:defRPr/>
            </a:pPr>
            <a:r>
              <a:rPr lang="en-US" altLang="zh-CN" sz="1600" u="sng" dirty="0">
                <a:ln w="1905"/>
                <a:solidFill>
                  <a:srgbClr val="FF0000"/>
                </a:solidFill>
                <a:effectLst>
                  <a:innerShdw blurRad="69850" dist="43180" dir="5400000">
                    <a:srgbClr val="000000">
                      <a:alpha val="65000"/>
                    </a:srgbClr>
                  </a:innerShdw>
                </a:effectLst>
                <a:latin typeface="+mj-lt"/>
              </a:rPr>
              <a:t>“DOU GONG” </a:t>
            </a:r>
            <a:r>
              <a:rPr lang="zh-CN" altLang="en-US" sz="1600" dirty="0">
                <a:ln w="1905"/>
                <a:solidFill>
                  <a:srgbClr val="FF0000"/>
                </a:solidFill>
                <a:effectLst>
                  <a:innerShdw blurRad="69850" dist="43180" dir="5400000">
                    <a:srgbClr val="000000">
                      <a:alpha val="65000"/>
                    </a:srgbClr>
                  </a:innerShdw>
                </a:effectLst>
                <a:latin typeface="+mj-lt"/>
              </a:rPr>
              <a:t>斗拱</a:t>
            </a:r>
            <a:r>
              <a:rPr lang="en-US" altLang="zh-CN" sz="1600" dirty="0">
                <a:ln w="1905"/>
                <a:solidFill>
                  <a:srgbClr val="FF0000"/>
                </a:solidFill>
                <a:effectLst>
                  <a:innerShdw blurRad="69850" dist="43180" dir="5400000">
                    <a:srgbClr val="000000">
                      <a:alpha val="65000"/>
                    </a:srgbClr>
                  </a:innerShdw>
                </a:effectLst>
                <a:latin typeface="+mj-lt"/>
              </a:rPr>
              <a:t>” </a:t>
            </a:r>
          </a:p>
          <a:p>
            <a:pPr>
              <a:defRPr/>
            </a:pPr>
            <a:endParaRPr lang="en-US" altLang="zh-CN" sz="1600" b="1" dirty="0">
              <a:ln w="1905"/>
              <a:solidFill>
                <a:srgbClr val="002060"/>
              </a:solidFill>
              <a:effectLst>
                <a:innerShdw blurRad="69850" dist="43180" dir="5400000">
                  <a:srgbClr val="000000">
                    <a:alpha val="65000"/>
                  </a:srgbClr>
                </a:innerShdw>
              </a:effectLst>
              <a:latin typeface="+mj-lt"/>
            </a:endParaRPr>
          </a:p>
          <a:p>
            <a:pPr algn="just">
              <a:defRPr/>
            </a:pPr>
            <a:r>
              <a:rPr lang="en-US" altLang="zh-CN" sz="1600" dirty="0">
                <a:ln w="1905"/>
                <a:solidFill>
                  <a:srgbClr val="002060"/>
                </a:solidFill>
                <a:effectLst>
                  <a:innerShdw blurRad="69850" dist="43180" dir="5400000">
                    <a:srgbClr val="000000">
                      <a:alpha val="65000"/>
                    </a:srgbClr>
                  </a:innerShdw>
                </a:effectLst>
                <a:latin typeface="+mj-lt"/>
              </a:rPr>
              <a:t>The “Dou Gong” was recognized to be the ancestor of modern passive control devices. From a seismic point of view, it consists  of a typical connection detail of traditional Eastern architecture. Apparently, the use of multiple “</a:t>
            </a:r>
            <a:r>
              <a:rPr lang="en-US" altLang="zh-CN" sz="1600" dirty="0" err="1">
                <a:ln w="1905"/>
                <a:solidFill>
                  <a:srgbClr val="002060"/>
                </a:solidFill>
                <a:effectLst>
                  <a:innerShdw blurRad="69850" dist="43180" dir="5400000">
                    <a:srgbClr val="000000">
                      <a:alpha val="65000"/>
                    </a:srgbClr>
                  </a:innerShdw>
                </a:effectLst>
                <a:latin typeface="+mj-lt"/>
              </a:rPr>
              <a:t>dou</a:t>
            </a:r>
            <a:r>
              <a:rPr lang="en-US" altLang="zh-CN" sz="1600" dirty="0">
                <a:ln w="1905"/>
                <a:solidFill>
                  <a:srgbClr val="002060"/>
                </a:solidFill>
                <a:effectLst>
                  <a:innerShdw blurRad="69850" dist="43180" dir="5400000">
                    <a:srgbClr val="000000">
                      <a:alpha val="65000"/>
                    </a:srgbClr>
                  </a:innerShdw>
                </a:effectLst>
                <a:latin typeface="+mj-lt"/>
              </a:rPr>
              <a:t> gong” constitute an effective dissipation strategy against earthquakes.</a:t>
            </a:r>
            <a:endParaRPr lang="en-US" altLang="zh-CN" sz="1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8" name="图片 2">
            <a:extLst>
              <a:ext uri="{FF2B5EF4-FFF2-40B4-BE49-F238E27FC236}">
                <a16:creationId xmlns:a16="http://schemas.microsoft.com/office/drawing/2014/main" id="{EBD8C778-79F9-44BD-BF91-065A73F8AF2A}"/>
              </a:ext>
            </a:extLst>
          </p:cNvPr>
          <p:cNvPicPr>
            <a:picLocks noChangeAspect="1"/>
          </p:cNvPicPr>
          <p:nvPr/>
        </p:nvPicPr>
        <p:blipFill>
          <a:blip r:embed="rId2"/>
          <a:stretch>
            <a:fillRect/>
          </a:stretch>
        </p:blipFill>
        <p:spPr>
          <a:xfrm>
            <a:off x="1494910" y="2492897"/>
            <a:ext cx="3819525" cy="3625077"/>
          </a:xfrm>
          <a:prstGeom prst="rect">
            <a:avLst/>
          </a:prstGeom>
          <a:ln>
            <a:noFill/>
          </a:ln>
          <a:effectLst>
            <a:softEdge rad="112500"/>
          </a:effectLst>
        </p:spPr>
      </p:pic>
      <p:pic>
        <p:nvPicPr>
          <p:cNvPr id="16389" name="Picture 2" descr="File:Sagami Temple 2600px.jpg">
            <a:hlinkClick r:id="rId3"/>
            <a:extLst>
              <a:ext uri="{FF2B5EF4-FFF2-40B4-BE49-F238E27FC236}">
                <a16:creationId xmlns:a16="http://schemas.microsoft.com/office/drawing/2014/main" id="{63ABCAEA-E069-451A-A8DC-ACDEE3FE5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40" y="755651"/>
            <a:ext cx="3589802" cy="53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4">
            <a:extLst>
              <a:ext uri="{FF2B5EF4-FFF2-40B4-BE49-F238E27FC236}">
                <a16:creationId xmlns:a16="http://schemas.microsoft.com/office/drawing/2014/main" id="{09F77C89-5901-457E-BE2C-7B7C8BB47CD6}"/>
              </a:ext>
            </a:extLst>
          </p:cNvPr>
          <p:cNvSpPr txBox="1">
            <a:spLocks noChangeArrowheads="1"/>
          </p:cNvSpPr>
          <p:nvPr/>
        </p:nvSpPr>
        <p:spPr bwMode="auto">
          <a:xfrm>
            <a:off x="1416050" y="333376"/>
            <a:ext cx="48958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b="1" u="sng">
                <a:solidFill>
                  <a:srgbClr val="000066"/>
                </a:solidFill>
              </a:rPr>
              <a:t>ENERGY DISSIPATION SYSTEMS/DEVICES </a:t>
            </a:r>
          </a:p>
          <a:p>
            <a:pPr eaLnBrk="1" hangingPunct="1">
              <a:spcBef>
                <a:spcPct val="0"/>
              </a:spcBef>
              <a:buFontTx/>
              <a:buNone/>
            </a:pPr>
            <a:endParaRPr lang="en-US" altLang="it-IT" sz="1600">
              <a:solidFill>
                <a:srgbClr val="000066"/>
              </a:solidFill>
            </a:endParaRPr>
          </a:p>
          <a:p>
            <a:pPr eaLnBrk="1" hangingPunct="1">
              <a:spcBef>
                <a:spcPct val="0"/>
              </a:spcBef>
              <a:buFontTx/>
              <a:buNone/>
            </a:pPr>
            <a:endParaRPr lang="en-US" altLang="it-IT" sz="1600">
              <a:solidFill>
                <a:srgbClr val="000066"/>
              </a:solidFill>
            </a:endParaRPr>
          </a:p>
          <a:p>
            <a:pPr eaLnBrk="1" hangingPunct="1">
              <a:spcBef>
                <a:spcPct val="0"/>
              </a:spcBef>
              <a:buFontTx/>
              <a:buNone/>
            </a:pPr>
            <a:endParaRPr lang="en-US" altLang="it-IT" sz="1600">
              <a:solidFill>
                <a:srgbClr val="000066"/>
              </a:solidFill>
            </a:endParaRPr>
          </a:p>
          <a:p>
            <a:pPr eaLnBrk="1" hangingPunct="1">
              <a:spcBef>
                <a:spcPct val="0"/>
              </a:spcBef>
              <a:buFontTx/>
              <a:buNone/>
            </a:pPr>
            <a:r>
              <a:rPr lang="en-US" altLang="it-IT" sz="1600">
                <a:solidFill>
                  <a:srgbClr val="000066"/>
                </a:solidFill>
              </a:rPr>
              <a:t>Rate dependent dissipation devices:</a:t>
            </a:r>
          </a:p>
          <a:p>
            <a:pPr eaLnBrk="1" hangingPunct="1">
              <a:spcBef>
                <a:spcPct val="0"/>
              </a:spcBef>
              <a:buFontTx/>
              <a:buNone/>
            </a:pPr>
            <a:endParaRPr lang="en-US" altLang="it-IT" sz="1600">
              <a:solidFill>
                <a:srgbClr val="000066"/>
              </a:solidFill>
            </a:endParaRPr>
          </a:p>
          <a:p>
            <a:pPr eaLnBrk="1" hangingPunct="1">
              <a:spcBef>
                <a:spcPct val="0"/>
              </a:spcBef>
              <a:buFontTx/>
              <a:buChar char="-"/>
            </a:pPr>
            <a:r>
              <a:rPr lang="en-US" altLang="it-IT" sz="1600">
                <a:solidFill>
                  <a:srgbClr val="000066"/>
                </a:solidFill>
              </a:rPr>
              <a:t>Acrilic/ viscolelastic</a:t>
            </a:r>
          </a:p>
          <a:p>
            <a:pPr eaLnBrk="1" hangingPunct="1">
              <a:spcBef>
                <a:spcPct val="0"/>
              </a:spcBef>
              <a:buFontTx/>
              <a:buChar char="-"/>
            </a:pPr>
            <a:r>
              <a:rPr lang="en-US" altLang="it-IT" sz="1600">
                <a:solidFill>
                  <a:srgbClr val="000066"/>
                </a:solidFill>
              </a:rPr>
              <a:t>High damping rubber</a:t>
            </a:r>
          </a:p>
          <a:p>
            <a:pPr eaLnBrk="1" hangingPunct="1">
              <a:spcBef>
                <a:spcPct val="0"/>
              </a:spcBef>
              <a:buFontTx/>
              <a:buChar char="-"/>
            </a:pPr>
            <a:r>
              <a:rPr lang="en-US" altLang="it-IT" sz="1600">
                <a:solidFill>
                  <a:srgbClr val="000066"/>
                </a:solidFill>
              </a:rPr>
              <a:t>Viscous fluid</a:t>
            </a:r>
          </a:p>
          <a:p>
            <a:pPr eaLnBrk="1" hangingPunct="1">
              <a:spcBef>
                <a:spcPct val="0"/>
              </a:spcBef>
              <a:buFontTx/>
              <a:buChar char="-"/>
            </a:pPr>
            <a:r>
              <a:rPr lang="en-US" altLang="it-IT" sz="1600">
                <a:solidFill>
                  <a:srgbClr val="000066"/>
                </a:solidFill>
              </a:rPr>
              <a:t>Spring viscous </a:t>
            </a:r>
          </a:p>
          <a:p>
            <a:pPr eaLnBrk="1" hangingPunct="1">
              <a:spcBef>
                <a:spcPct val="0"/>
              </a:spcBef>
              <a:buFontTx/>
              <a:buChar char="-"/>
            </a:pPr>
            <a:r>
              <a:rPr lang="en-US" altLang="it-IT" sz="1600">
                <a:solidFill>
                  <a:srgbClr val="000066"/>
                </a:solidFill>
              </a:rPr>
              <a:t>Oleodynamic</a:t>
            </a:r>
          </a:p>
          <a:p>
            <a:pPr eaLnBrk="1" hangingPunct="1">
              <a:spcBef>
                <a:spcPct val="0"/>
              </a:spcBef>
              <a:buFontTx/>
              <a:buNone/>
            </a:pPr>
            <a:endParaRPr lang="en-US" altLang="it-IT" sz="1600">
              <a:solidFill>
                <a:srgbClr val="000066"/>
              </a:solidFill>
            </a:endParaRPr>
          </a:p>
          <a:p>
            <a:pPr eaLnBrk="1" hangingPunct="1">
              <a:spcBef>
                <a:spcPct val="0"/>
              </a:spcBef>
              <a:buFontTx/>
              <a:buNone/>
            </a:pPr>
            <a:endParaRPr lang="en-US" altLang="it-IT" sz="1600">
              <a:solidFill>
                <a:srgbClr val="000066"/>
              </a:solidFill>
            </a:endParaRPr>
          </a:p>
          <a:p>
            <a:pPr eaLnBrk="1" hangingPunct="1">
              <a:spcBef>
                <a:spcPct val="0"/>
              </a:spcBef>
              <a:buFontTx/>
              <a:buNone/>
            </a:pPr>
            <a:r>
              <a:rPr lang="en-US" altLang="it-IT" sz="1600">
                <a:solidFill>
                  <a:srgbClr val="000066"/>
                </a:solidFill>
              </a:rPr>
              <a:t>Rate independent dissipation devices:</a:t>
            </a:r>
          </a:p>
          <a:p>
            <a:pPr eaLnBrk="1" hangingPunct="1">
              <a:spcBef>
                <a:spcPct val="0"/>
              </a:spcBef>
              <a:buFontTx/>
              <a:buNone/>
            </a:pPr>
            <a:endParaRPr lang="en-US" altLang="it-IT" sz="1600">
              <a:solidFill>
                <a:srgbClr val="000066"/>
              </a:solidFill>
            </a:endParaRPr>
          </a:p>
          <a:p>
            <a:pPr eaLnBrk="1" hangingPunct="1">
              <a:spcBef>
                <a:spcPct val="0"/>
              </a:spcBef>
              <a:buFontTx/>
              <a:buChar char="-"/>
            </a:pPr>
            <a:r>
              <a:rPr lang="en-US" altLang="it-IT" sz="1600">
                <a:solidFill>
                  <a:srgbClr val="000066"/>
                </a:solidFill>
              </a:rPr>
              <a:t>Friction metal bracings</a:t>
            </a:r>
          </a:p>
          <a:p>
            <a:pPr eaLnBrk="1" hangingPunct="1">
              <a:spcBef>
                <a:spcPct val="0"/>
              </a:spcBef>
              <a:buFontTx/>
              <a:buChar char="-"/>
            </a:pPr>
            <a:r>
              <a:rPr lang="en-US" altLang="it-IT" sz="1600">
                <a:solidFill>
                  <a:srgbClr val="000066"/>
                </a:solidFill>
              </a:rPr>
              <a:t>Friction rotation joints</a:t>
            </a:r>
          </a:p>
          <a:p>
            <a:pPr eaLnBrk="1" hangingPunct="1">
              <a:spcBef>
                <a:spcPct val="0"/>
              </a:spcBef>
              <a:buFontTx/>
              <a:buChar char="-"/>
            </a:pPr>
            <a:r>
              <a:rPr lang="en-US" altLang="it-IT" sz="1600">
                <a:solidFill>
                  <a:srgbClr val="000066"/>
                </a:solidFill>
              </a:rPr>
              <a:t>Friction articulated quadrangles</a:t>
            </a:r>
          </a:p>
          <a:p>
            <a:pPr eaLnBrk="1" hangingPunct="1">
              <a:spcBef>
                <a:spcPct val="0"/>
              </a:spcBef>
              <a:buFontTx/>
              <a:buChar char="-"/>
            </a:pPr>
            <a:r>
              <a:rPr lang="en-US" altLang="it-IT" sz="1600">
                <a:solidFill>
                  <a:srgbClr val="000066"/>
                </a:solidFill>
              </a:rPr>
              <a:t>Lead extrusion</a:t>
            </a:r>
          </a:p>
          <a:p>
            <a:pPr eaLnBrk="1" hangingPunct="1">
              <a:spcBef>
                <a:spcPct val="0"/>
              </a:spcBef>
              <a:buFontTx/>
              <a:buChar char="-"/>
            </a:pPr>
            <a:r>
              <a:rPr lang="en-US" altLang="it-IT" sz="1600">
                <a:solidFill>
                  <a:srgbClr val="000066"/>
                </a:solidFill>
              </a:rPr>
              <a:t>Yiealding steel bar</a:t>
            </a:r>
          </a:p>
          <a:p>
            <a:pPr eaLnBrk="1" hangingPunct="1">
              <a:spcBef>
                <a:spcPct val="0"/>
              </a:spcBef>
              <a:buFontTx/>
              <a:buChar char="-"/>
            </a:pPr>
            <a:r>
              <a:rPr lang="en-US" altLang="it-IT" sz="1600">
                <a:solidFill>
                  <a:srgbClr val="000066"/>
                </a:solidFill>
              </a:rPr>
              <a:t>Yielding steel honeycomb</a:t>
            </a:r>
          </a:p>
          <a:p>
            <a:pPr eaLnBrk="1" hangingPunct="1">
              <a:spcBef>
                <a:spcPct val="0"/>
              </a:spcBef>
              <a:buFontTx/>
              <a:buChar char="-"/>
            </a:pPr>
            <a:r>
              <a:rPr lang="en-US" altLang="it-IT" sz="1600">
                <a:solidFill>
                  <a:srgbClr val="000066"/>
                </a:solidFill>
              </a:rPr>
              <a:t>Yielding steel clessidra</a:t>
            </a:r>
          </a:p>
        </p:txBody>
      </p:sp>
      <p:pic>
        <p:nvPicPr>
          <p:cNvPr id="17411" name="Picture 15">
            <a:extLst>
              <a:ext uri="{FF2B5EF4-FFF2-40B4-BE49-F238E27FC236}">
                <a16:creationId xmlns:a16="http://schemas.microsoft.com/office/drawing/2014/main" id="{3E5DBD6D-3C74-4F42-891E-4664F98D6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3821113"/>
            <a:ext cx="2217738"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16">
            <a:extLst>
              <a:ext uri="{FF2B5EF4-FFF2-40B4-BE49-F238E27FC236}">
                <a16:creationId xmlns:a16="http://schemas.microsoft.com/office/drawing/2014/main" id="{6A605644-6308-4B8F-A5CB-7B62DEC70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412875"/>
            <a:ext cx="2187575"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ttore 1 2">
            <a:extLst>
              <a:ext uri="{FF2B5EF4-FFF2-40B4-BE49-F238E27FC236}">
                <a16:creationId xmlns:a16="http://schemas.microsoft.com/office/drawing/2014/main" id="{3EE73644-60AB-4F85-83F7-098744A39BC1}"/>
              </a:ext>
            </a:extLst>
          </p:cNvPr>
          <p:cNvCxnSpPr/>
          <p:nvPr/>
        </p:nvCxnSpPr>
        <p:spPr>
          <a:xfrm>
            <a:off x="1416051" y="3429000"/>
            <a:ext cx="9217025"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Line 4">
            <a:extLst>
              <a:ext uri="{FF2B5EF4-FFF2-40B4-BE49-F238E27FC236}">
                <a16:creationId xmlns:a16="http://schemas.microsoft.com/office/drawing/2014/main" id="{CEF127B1-D30D-454A-911F-5E7DBE90D338}"/>
              </a:ext>
            </a:extLst>
          </p:cNvPr>
          <p:cNvSpPr>
            <a:spLocks noChangeShapeType="1"/>
          </p:cNvSpPr>
          <p:nvPr/>
        </p:nvSpPr>
        <p:spPr bwMode="auto">
          <a:xfrm>
            <a:off x="6095232" y="360364"/>
            <a:ext cx="0" cy="607218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8435" name="Picture 1">
            <a:extLst>
              <a:ext uri="{FF2B5EF4-FFF2-40B4-BE49-F238E27FC236}">
                <a16:creationId xmlns:a16="http://schemas.microsoft.com/office/drawing/2014/main" id="{30E76EAA-2ECD-4E9C-8BEA-79049A827A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196975"/>
            <a:ext cx="34226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a:extLst>
              <a:ext uri="{FF2B5EF4-FFF2-40B4-BE49-F238E27FC236}">
                <a16:creationId xmlns:a16="http://schemas.microsoft.com/office/drawing/2014/main" id="{A6B04330-2A56-45B9-A07E-7D0FC8FBE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8882" y="3702552"/>
            <a:ext cx="417512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1">
            <a:extLst>
              <a:ext uri="{FF2B5EF4-FFF2-40B4-BE49-F238E27FC236}">
                <a16:creationId xmlns:a16="http://schemas.microsoft.com/office/drawing/2014/main" id="{1EF81C32-DA6A-422C-BDBB-C1E021E7988E}"/>
              </a:ext>
            </a:extLst>
          </p:cNvPr>
          <p:cNvSpPr txBox="1">
            <a:spLocks noChangeArrowheads="1"/>
          </p:cNvSpPr>
          <p:nvPr/>
        </p:nvSpPr>
        <p:spPr bwMode="auto">
          <a:xfrm>
            <a:off x="2012950" y="638175"/>
            <a:ext cx="2744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VISCOELASTIC DAMPERS</a:t>
            </a:r>
          </a:p>
        </p:txBody>
      </p:sp>
      <p:pic>
        <p:nvPicPr>
          <p:cNvPr id="18438" name="Picture 6">
            <a:extLst>
              <a:ext uri="{FF2B5EF4-FFF2-40B4-BE49-F238E27FC236}">
                <a16:creationId xmlns:a16="http://schemas.microsoft.com/office/drawing/2014/main" id="{D433BD51-9A02-4D6E-927F-F26F74A504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7888" y="831851"/>
            <a:ext cx="244951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a:extLst>
              <a:ext uri="{FF2B5EF4-FFF2-40B4-BE49-F238E27FC236}">
                <a16:creationId xmlns:a16="http://schemas.microsoft.com/office/drawing/2014/main" id="{EBA95B28-9366-4AE0-80DB-97DE05F1CC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5863" y="831851"/>
            <a:ext cx="213836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8">
            <a:extLst>
              <a:ext uri="{FF2B5EF4-FFF2-40B4-BE49-F238E27FC236}">
                <a16:creationId xmlns:a16="http://schemas.microsoft.com/office/drawing/2014/main" id="{DD53C73B-F0ED-4D2F-A049-BF37B4A5A37B}"/>
              </a:ext>
            </a:extLst>
          </p:cNvPr>
          <p:cNvSpPr txBox="1">
            <a:spLocks noChangeArrowheads="1"/>
          </p:cNvSpPr>
          <p:nvPr/>
        </p:nvSpPr>
        <p:spPr bwMode="auto">
          <a:xfrm>
            <a:off x="8499475" y="3189289"/>
            <a:ext cx="18748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Detail of the</a:t>
            </a:r>
          </a:p>
          <a:p>
            <a:pPr eaLnBrk="1" hangingPunct="1">
              <a:spcBef>
                <a:spcPct val="0"/>
              </a:spcBef>
              <a:buFontTx/>
              <a:buNone/>
            </a:pPr>
            <a:r>
              <a:rPr lang="en-US" altLang="it-IT" sz="1400">
                <a:solidFill>
                  <a:srgbClr val="000066"/>
                </a:solidFill>
              </a:rPr>
              <a:t>World Trade Center:</a:t>
            </a:r>
          </a:p>
          <a:p>
            <a:pPr eaLnBrk="1" hangingPunct="1">
              <a:spcBef>
                <a:spcPct val="0"/>
              </a:spcBef>
              <a:buFontTx/>
              <a:buNone/>
            </a:pPr>
            <a:r>
              <a:rPr lang="en-US" altLang="it-IT" sz="1400">
                <a:solidFill>
                  <a:srgbClr val="000066"/>
                </a:solidFill>
              </a:rPr>
              <a:t>Viscoleastic dampers</a:t>
            </a:r>
          </a:p>
        </p:txBody>
      </p:sp>
      <p:sp>
        <p:nvSpPr>
          <p:cNvPr id="18441" name="Rettangolo 1">
            <a:extLst>
              <a:ext uri="{FF2B5EF4-FFF2-40B4-BE49-F238E27FC236}">
                <a16:creationId xmlns:a16="http://schemas.microsoft.com/office/drawing/2014/main" id="{5AA9F17E-4F8B-46EE-BC50-FA357CFA637A}"/>
              </a:ext>
            </a:extLst>
          </p:cNvPr>
          <p:cNvSpPr>
            <a:spLocks noChangeArrowheads="1"/>
          </p:cNvSpPr>
          <p:nvPr/>
        </p:nvSpPr>
        <p:spPr bwMode="auto">
          <a:xfrm>
            <a:off x="4440238" y="-46038"/>
            <a:ext cx="49530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a:solidFill>
                  <a:srgbClr val="000066"/>
                </a:solidFill>
              </a:rPr>
              <a:t>Rate dependent dampers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Line 4">
            <a:extLst>
              <a:ext uri="{FF2B5EF4-FFF2-40B4-BE49-F238E27FC236}">
                <a16:creationId xmlns:a16="http://schemas.microsoft.com/office/drawing/2014/main" id="{B4BFF3DF-3B44-4E53-A6B5-A3EFB6D211AA}"/>
              </a:ext>
            </a:extLst>
          </p:cNvPr>
          <p:cNvSpPr>
            <a:spLocks noChangeShapeType="1"/>
          </p:cNvSpPr>
          <p:nvPr/>
        </p:nvSpPr>
        <p:spPr bwMode="auto">
          <a:xfrm>
            <a:off x="6030883" y="168176"/>
            <a:ext cx="0" cy="607187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459" name="TextBox 1">
            <a:extLst>
              <a:ext uri="{FF2B5EF4-FFF2-40B4-BE49-F238E27FC236}">
                <a16:creationId xmlns:a16="http://schemas.microsoft.com/office/drawing/2014/main" id="{868A14AA-F663-4EB8-AC9E-68D7624E2D17}"/>
              </a:ext>
            </a:extLst>
          </p:cNvPr>
          <p:cNvSpPr txBox="1">
            <a:spLocks noChangeArrowheads="1"/>
          </p:cNvSpPr>
          <p:nvPr/>
        </p:nvSpPr>
        <p:spPr bwMode="auto">
          <a:xfrm>
            <a:off x="2424114" y="554039"/>
            <a:ext cx="2105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RUBBER DAMPERS</a:t>
            </a:r>
          </a:p>
        </p:txBody>
      </p:sp>
      <p:pic>
        <p:nvPicPr>
          <p:cNvPr id="19460" name="Picture 15">
            <a:extLst>
              <a:ext uri="{FF2B5EF4-FFF2-40B4-BE49-F238E27FC236}">
                <a16:creationId xmlns:a16="http://schemas.microsoft.com/office/drawing/2014/main" id="{ACB11112-E12C-4217-A0E8-DC9C5316F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3122613"/>
            <a:ext cx="4418012" cy="251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ttangolo 1">
            <a:extLst>
              <a:ext uri="{FF2B5EF4-FFF2-40B4-BE49-F238E27FC236}">
                <a16:creationId xmlns:a16="http://schemas.microsoft.com/office/drawing/2014/main" id="{6334C501-DB3E-468C-8C46-AA80773F3C97}"/>
              </a:ext>
            </a:extLst>
          </p:cNvPr>
          <p:cNvSpPr>
            <a:spLocks noChangeArrowheads="1"/>
          </p:cNvSpPr>
          <p:nvPr/>
        </p:nvSpPr>
        <p:spPr bwMode="auto">
          <a:xfrm>
            <a:off x="1454151" y="1100138"/>
            <a:ext cx="4392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sz="1600">
                <a:solidFill>
                  <a:srgbClr val="000066"/>
                </a:solidFill>
              </a:rPr>
              <a:t>They can be either of the sandwitch type or the cylindric one. Generally they use high damping elastomeric material, e.g. SEBS (Styrene-Etyrene-Butadien-Styrene).</a:t>
            </a:r>
          </a:p>
          <a:p>
            <a:pPr algn="just" eaLnBrk="1" hangingPunct="1">
              <a:spcBef>
                <a:spcPct val="0"/>
              </a:spcBef>
              <a:buFontTx/>
              <a:buNone/>
            </a:pPr>
            <a:endParaRPr lang="it-IT" altLang="it-IT" sz="1600">
              <a:solidFill>
                <a:srgbClr val="000066"/>
              </a:solidFill>
            </a:endParaRPr>
          </a:p>
          <a:p>
            <a:pPr algn="just" eaLnBrk="1" hangingPunct="1">
              <a:spcBef>
                <a:spcPct val="0"/>
              </a:spcBef>
              <a:buFontTx/>
              <a:buNone/>
            </a:pPr>
            <a:r>
              <a:rPr lang="it-IT" altLang="it-IT" sz="1600">
                <a:solidFill>
                  <a:srgbClr val="000066"/>
                </a:solidFill>
              </a:rPr>
              <a:t>The figure below reports a typical cylindric rubber dissipator.</a:t>
            </a:r>
          </a:p>
        </p:txBody>
      </p:sp>
      <p:sp>
        <p:nvSpPr>
          <p:cNvPr id="19462" name="TextBox 8">
            <a:extLst>
              <a:ext uri="{FF2B5EF4-FFF2-40B4-BE49-F238E27FC236}">
                <a16:creationId xmlns:a16="http://schemas.microsoft.com/office/drawing/2014/main" id="{16F5FFCE-410B-4A1E-86F9-8CDB5934BB92}"/>
              </a:ext>
            </a:extLst>
          </p:cNvPr>
          <p:cNvSpPr txBox="1">
            <a:spLocks noChangeArrowheads="1"/>
          </p:cNvSpPr>
          <p:nvPr/>
        </p:nvSpPr>
        <p:spPr bwMode="auto">
          <a:xfrm>
            <a:off x="6880226" y="455614"/>
            <a:ext cx="3019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SPRING VISCOUS DAMPERS</a:t>
            </a:r>
          </a:p>
        </p:txBody>
      </p:sp>
      <p:pic>
        <p:nvPicPr>
          <p:cNvPr id="19463" name="Picture 17">
            <a:extLst>
              <a:ext uri="{FF2B5EF4-FFF2-40B4-BE49-F238E27FC236}">
                <a16:creationId xmlns:a16="http://schemas.microsoft.com/office/drawing/2014/main" id="{F6BC73B0-A64E-40B7-BF8C-297C85F4C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050" y="925514"/>
            <a:ext cx="33845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4" descr="File:GERB spring with damper.jpg">
            <a:hlinkClick r:id="rId4"/>
            <a:extLst>
              <a:ext uri="{FF2B5EF4-FFF2-40B4-BE49-F238E27FC236}">
                <a16:creationId xmlns:a16="http://schemas.microsoft.com/office/drawing/2014/main" id="{244BB114-0380-4551-A877-4AA011A03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9769" y="3493251"/>
            <a:ext cx="2378351" cy="243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4">
            <a:extLst>
              <a:ext uri="{FF2B5EF4-FFF2-40B4-BE49-F238E27FC236}">
                <a16:creationId xmlns:a16="http://schemas.microsoft.com/office/drawing/2014/main" id="{30C2F308-DF4F-4A13-AF48-79499D4ACC08}"/>
              </a:ext>
            </a:extLst>
          </p:cNvPr>
          <p:cNvSpPr>
            <a:spLocks noChangeShapeType="1"/>
          </p:cNvSpPr>
          <p:nvPr/>
        </p:nvSpPr>
        <p:spPr bwMode="auto">
          <a:xfrm>
            <a:off x="6095999" y="135774"/>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52" name="TextBox 5">
            <a:extLst>
              <a:ext uri="{FF2B5EF4-FFF2-40B4-BE49-F238E27FC236}">
                <a16:creationId xmlns:a16="http://schemas.microsoft.com/office/drawing/2014/main" id="{726D4500-06CD-442C-8CA7-D1854B9F20F7}"/>
              </a:ext>
            </a:extLst>
          </p:cNvPr>
          <p:cNvSpPr txBox="1">
            <a:spLocks noChangeArrowheads="1"/>
          </p:cNvSpPr>
          <p:nvPr/>
        </p:nvSpPr>
        <p:spPr bwMode="auto">
          <a:xfrm>
            <a:off x="1820862" y="67511"/>
            <a:ext cx="3852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2000" b="1">
                <a:solidFill>
                  <a:srgbClr val="000066"/>
                </a:solidFill>
              </a:rPr>
              <a:t>DEVICES/SYSTEMS OF</a:t>
            </a:r>
          </a:p>
          <a:p>
            <a:pPr algn="just" eaLnBrk="1" hangingPunct="1">
              <a:spcBef>
                <a:spcPct val="0"/>
              </a:spcBef>
              <a:buFontTx/>
              <a:buNone/>
            </a:pPr>
            <a:r>
              <a:rPr lang="en-US" altLang="it-IT" sz="2000" b="1">
                <a:solidFill>
                  <a:srgbClr val="000066"/>
                </a:solidFill>
              </a:rPr>
              <a:t>ISOLATION AND DISSIPATION</a:t>
            </a:r>
          </a:p>
        </p:txBody>
      </p:sp>
      <p:sp>
        <p:nvSpPr>
          <p:cNvPr id="2053" name="TextBox 7">
            <a:extLst>
              <a:ext uri="{FF2B5EF4-FFF2-40B4-BE49-F238E27FC236}">
                <a16:creationId xmlns:a16="http://schemas.microsoft.com/office/drawing/2014/main" id="{0F5CFD99-9789-4E7A-B514-22304363F921}"/>
              </a:ext>
            </a:extLst>
          </p:cNvPr>
          <p:cNvSpPr txBox="1">
            <a:spLocks noChangeArrowheads="1"/>
          </p:cNvSpPr>
          <p:nvPr/>
        </p:nvSpPr>
        <p:spPr bwMode="auto">
          <a:xfrm>
            <a:off x="1449387" y="1250198"/>
            <a:ext cx="46466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             </a:t>
            </a:r>
            <a:r>
              <a:rPr lang="en-US" altLang="it-IT" sz="1600" b="1" u="sng">
                <a:solidFill>
                  <a:srgbClr val="000066"/>
                </a:solidFill>
              </a:rPr>
              <a:t>ISOLATION SYSTEMS</a:t>
            </a:r>
          </a:p>
          <a:p>
            <a:pPr eaLnBrk="1" hangingPunct="1">
              <a:spcBef>
                <a:spcPct val="0"/>
              </a:spcBef>
              <a:buFontTx/>
              <a:buNone/>
            </a:pPr>
            <a:endParaRPr lang="en-US" altLang="it-IT" sz="1600">
              <a:solidFill>
                <a:srgbClr val="000066"/>
              </a:solidFill>
            </a:endParaRPr>
          </a:p>
          <a:p>
            <a:pPr eaLnBrk="1" hangingPunct="1">
              <a:spcBef>
                <a:spcPct val="0"/>
              </a:spcBef>
              <a:buFontTx/>
              <a:buChar char="-"/>
            </a:pPr>
            <a:r>
              <a:rPr lang="en-US" altLang="it-IT" sz="1600">
                <a:solidFill>
                  <a:srgbClr val="000066"/>
                </a:solidFill>
              </a:rPr>
              <a:t>Base isolation systems:</a:t>
            </a:r>
          </a:p>
          <a:p>
            <a:pPr eaLnBrk="1" hangingPunct="1">
              <a:spcBef>
                <a:spcPct val="0"/>
              </a:spcBef>
              <a:buFontTx/>
              <a:buNone/>
            </a:pPr>
            <a:r>
              <a:rPr lang="en-US" altLang="it-IT" sz="1600">
                <a:solidFill>
                  <a:srgbClr val="000066"/>
                </a:solidFill>
              </a:rPr>
              <a:t>	Laminated rubber bearings</a:t>
            </a:r>
          </a:p>
          <a:p>
            <a:pPr eaLnBrk="1" hangingPunct="1">
              <a:spcBef>
                <a:spcPct val="0"/>
              </a:spcBef>
              <a:buFontTx/>
              <a:buNone/>
            </a:pPr>
            <a:r>
              <a:rPr lang="en-US" altLang="it-IT" sz="1600">
                <a:solidFill>
                  <a:srgbClr val="000066"/>
                </a:solidFill>
              </a:rPr>
              <a:t>	High damping rubber bearings</a:t>
            </a:r>
          </a:p>
          <a:p>
            <a:pPr eaLnBrk="1" hangingPunct="1">
              <a:spcBef>
                <a:spcPct val="0"/>
              </a:spcBef>
              <a:buFontTx/>
              <a:buNone/>
            </a:pPr>
            <a:r>
              <a:rPr lang="en-US" altLang="it-IT" sz="1600">
                <a:solidFill>
                  <a:srgbClr val="000066"/>
                </a:solidFill>
              </a:rPr>
              <a:t>	Lead-rubber bearings</a:t>
            </a:r>
          </a:p>
          <a:p>
            <a:pPr eaLnBrk="1" hangingPunct="1">
              <a:spcBef>
                <a:spcPct val="0"/>
              </a:spcBef>
              <a:buFontTx/>
              <a:buNone/>
            </a:pPr>
            <a:r>
              <a:rPr lang="en-US" altLang="it-IT" sz="1600">
                <a:solidFill>
                  <a:srgbClr val="000066"/>
                </a:solidFill>
              </a:rPr>
              <a:t>	Steel ball bearings</a:t>
            </a:r>
          </a:p>
          <a:p>
            <a:pPr eaLnBrk="1" hangingPunct="1">
              <a:spcBef>
                <a:spcPct val="0"/>
              </a:spcBef>
              <a:buFontTx/>
              <a:buNone/>
            </a:pPr>
            <a:r>
              <a:rPr lang="en-US" altLang="it-IT" sz="1600">
                <a:solidFill>
                  <a:srgbClr val="000066"/>
                </a:solidFill>
              </a:rPr>
              <a:t>	Friction pendulum bearings</a:t>
            </a:r>
          </a:p>
          <a:p>
            <a:pPr eaLnBrk="1" hangingPunct="1">
              <a:spcBef>
                <a:spcPct val="0"/>
              </a:spcBef>
              <a:buFontTx/>
              <a:buNone/>
            </a:pPr>
            <a:r>
              <a:rPr lang="en-US" altLang="it-IT" sz="1600">
                <a:solidFill>
                  <a:srgbClr val="000066"/>
                </a:solidFill>
              </a:rPr>
              <a:t>	Teflon bearings</a:t>
            </a:r>
          </a:p>
          <a:p>
            <a:pPr eaLnBrk="1" hangingPunct="1">
              <a:spcBef>
                <a:spcPct val="0"/>
              </a:spcBef>
              <a:buFontTx/>
              <a:buNone/>
            </a:pPr>
            <a:endParaRPr lang="en-US" altLang="it-IT" sz="1600">
              <a:solidFill>
                <a:srgbClr val="000066"/>
              </a:solidFill>
            </a:endParaRPr>
          </a:p>
          <a:p>
            <a:pPr eaLnBrk="1" hangingPunct="1">
              <a:spcBef>
                <a:spcPct val="0"/>
              </a:spcBef>
              <a:buFontTx/>
              <a:buChar char="-"/>
            </a:pPr>
            <a:r>
              <a:rPr lang="en-US" altLang="it-IT" sz="1600">
                <a:solidFill>
                  <a:srgbClr val="000066"/>
                </a:solidFill>
              </a:rPr>
              <a:t>Flexible/sleeved foundation piles</a:t>
            </a:r>
          </a:p>
          <a:p>
            <a:pPr eaLnBrk="1" hangingPunct="1">
              <a:spcBef>
                <a:spcPct val="0"/>
              </a:spcBef>
              <a:buFontTx/>
              <a:buChar char="-"/>
            </a:pPr>
            <a:r>
              <a:rPr lang="en-US" altLang="it-IT" sz="1600">
                <a:solidFill>
                  <a:srgbClr val="000066"/>
                </a:solidFill>
              </a:rPr>
              <a:t>Suspended buildings</a:t>
            </a:r>
          </a:p>
          <a:p>
            <a:pPr eaLnBrk="1" hangingPunct="1">
              <a:spcBef>
                <a:spcPct val="0"/>
              </a:spcBef>
              <a:buFontTx/>
              <a:buChar char="-"/>
            </a:pPr>
            <a:r>
              <a:rPr lang="en-US" altLang="it-IT" sz="1600">
                <a:solidFill>
                  <a:srgbClr val="000066"/>
                </a:solidFill>
              </a:rPr>
              <a:t>Soft first story systems</a:t>
            </a:r>
          </a:p>
          <a:p>
            <a:pPr eaLnBrk="1" hangingPunct="1">
              <a:spcBef>
                <a:spcPct val="0"/>
              </a:spcBef>
              <a:buFontTx/>
              <a:buNone/>
            </a:pPr>
            <a:endParaRPr lang="en-US" altLang="it-IT" sz="1600">
              <a:solidFill>
                <a:srgbClr val="000066"/>
              </a:solidFill>
            </a:endParaRPr>
          </a:p>
          <a:p>
            <a:pPr eaLnBrk="1" hangingPunct="1">
              <a:spcBef>
                <a:spcPct val="0"/>
              </a:spcBef>
              <a:buFontTx/>
              <a:buNone/>
            </a:pPr>
            <a:r>
              <a:rPr lang="en-US" altLang="it-IT" sz="1600">
                <a:solidFill>
                  <a:srgbClr val="000066"/>
                </a:solidFill>
              </a:rPr>
              <a:t>             </a:t>
            </a:r>
            <a:r>
              <a:rPr lang="en-US" altLang="en-US" sz="1600" b="1" u="sng">
                <a:solidFill>
                  <a:srgbClr val="000066"/>
                </a:solidFill>
              </a:rPr>
              <a:t>‘’</a:t>
            </a:r>
            <a:r>
              <a:rPr lang="en-US" altLang="it-IT" sz="1600" b="1" u="sng">
                <a:solidFill>
                  <a:srgbClr val="000066"/>
                </a:solidFill>
              </a:rPr>
              <a:t>BACK UP</a:t>
            </a:r>
            <a:r>
              <a:rPr lang="en-US" altLang="en-US" sz="1600" b="1" u="sng">
                <a:solidFill>
                  <a:srgbClr val="000066"/>
                </a:solidFill>
              </a:rPr>
              <a:t>’’ SYSTEMS</a:t>
            </a:r>
            <a:endParaRPr lang="en-US" altLang="it-IT" sz="1600" b="1" u="sng">
              <a:solidFill>
                <a:srgbClr val="000066"/>
              </a:solidFill>
            </a:endParaRPr>
          </a:p>
          <a:p>
            <a:pPr eaLnBrk="1" hangingPunct="1">
              <a:spcBef>
                <a:spcPct val="0"/>
              </a:spcBef>
              <a:buFontTx/>
              <a:buNone/>
            </a:pPr>
            <a:endParaRPr lang="en-US" altLang="it-IT" sz="1600">
              <a:solidFill>
                <a:srgbClr val="000066"/>
              </a:solidFill>
            </a:endParaRPr>
          </a:p>
          <a:p>
            <a:pPr eaLnBrk="1" hangingPunct="1">
              <a:spcBef>
                <a:spcPct val="0"/>
              </a:spcBef>
              <a:buFontTx/>
              <a:buChar char="-"/>
            </a:pPr>
            <a:r>
              <a:rPr lang="en-US" altLang="en-US" sz="1600">
                <a:solidFill>
                  <a:srgbClr val="000066"/>
                </a:solidFill>
              </a:rPr>
              <a:t>S</a:t>
            </a:r>
            <a:r>
              <a:rPr lang="en-US" altLang="it-IT" sz="1600">
                <a:solidFill>
                  <a:srgbClr val="000066"/>
                </a:solidFill>
              </a:rPr>
              <a:t>oft landing</a:t>
            </a:r>
            <a:r>
              <a:rPr lang="en-US" altLang="en-US" sz="1600">
                <a:solidFill>
                  <a:srgbClr val="000066"/>
                </a:solidFill>
              </a:rPr>
              <a:t> systems</a:t>
            </a:r>
            <a:endParaRPr lang="en-US" altLang="it-IT" sz="1600">
              <a:solidFill>
                <a:srgbClr val="000066"/>
              </a:solidFill>
            </a:endParaRPr>
          </a:p>
          <a:p>
            <a:pPr eaLnBrk="1" hangingPunct="1">
              <a:spcBef>
                <a:spcPct val="0"/>
              </a:spcBef>
              <a:buFontTx/>
              <a:buChar char="-"/>
            </a:pPr>
            <a:r>
              <a:rPr lang="en-US" altLang="it-IT" sz="1600">
                <a:solidFill>
                  <a:srgbClr val="000066"/>
                </a:solidFill>
              </a:rPr>
              <a:t>Uplift restraints</a:t>
            </a:r>
          </a:p>
          <a:p>
            <a:pPr eaLnBrk="1" hangingPunct="1">
              <a:spcBef>
                <a:spcPct val="0"/>
              </a:spcBef>
              <a:buFontTx/>
              <a:buChar char="-"/>
            </a:pPr>
            <a:r>
              <a:rPr lang="en-US" altLang="it-IT" sz="1600">
                <a:solidFill>
                  <a:srgbClr val="000066"/>
                </a:solidFill>
              </a:rPr>
              <a:t>Horizontal stoppers</a:t>
            </a:r>
          </a:p>
          <a:p>
            <a:pPr eaLnBrk="1" hangingPunct="1">
              <a:spcBef>
                <a:spcPct val="0"/>
              </a:spcBef>
              <a:buFontTx/>
              <a:buChar char="-"/>
            </a:pPr>
            <a:r>
              <a:rPr lang="en-US" altLang="it-IT" sz="1600">
                <a:solidFill>
                  <a:srgbClr val="000066"/>
                </a:solidFill>
              </a:rPr>
              <a:t>Shock absorbers</a:t>
            </a:r>
          </a:p>
        </p:txBody>
      </p:sp>
      <p:pic>
        <p:nvPicPr>
          <p:cNvPr id="2054" name="Picture 1">
            <a:extLst>
              <a:ext uri="{FF2B5EF4-FFF2-40B4-BE49-F238E27FC236}">
                <a16:creationId xmlns:a16="http://schemas.microsoft.com/office/drawing/2014/main" id="{92758D41-E5A1-487D-AC29-5F36479D48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1739" y="135774"/>
            <a:ext cx="3271226" cy="268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a:extLst>
              <a:ext uri="{FF2B5EF4-FFF2-40B4-BE49-F238E27FC236}">
                <a16:creationId xmlns:a16="http://schemas.microsoft.com/office/drawing/2014/main" id="{04A56846-E60B-48BB-8ABB-A4720223AA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875" y="3302836"/>
            <a:ext cx="3327651" cy="277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Line 4">
            <a:extLst>
              <a:ext uri="{FF2B5EF4-FFF2-40B4-BE49-F238E27FC236}">
                <a16:creationId xmlns:a16="http://schemas.microsoft.com/office/drawing/2014/main" id="{87E9874F-9B23-40E4-B035-C3B2AFC52FC3}"/>
              </a:ext>
            </a:extLst>
          </p:cNvPr>
          <p:cNvSpPr>
            <a:spLocks noChangeShapeType="1"/>
          </p:cNvSpPr>
          <p:nvPr/>
        </p:nvSpPr>
        <p:spPr bwMode="auto">
          <a:xfrm>
            <a:off x="5787216" y="135037"/>
            <a:ext cx="0" cy="60729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483" name="TextBox 7">
            <a:extLst>
              <a:ext uri="{FF2B5EF4-FFF2-40B4-BE49-F238E27FC236}">
                <a16:creationId xmlns:a16="http://schemas.microsoft.com/office/drawing/2014/main" id="{D0DDCC6C-BAC0-4BA9-8079-33264CB08BA1}"/>
              </a:ext>
            </a:extLst>
          </p:cNvPr>
          <p:cNvSpPr txBox="1">
            <a:spLocks noChangeArrowheads="1"/>
          </p:cNvSpPr>
          <p:nvPr/>
        </p:nvSpPr>
        <p:spPr bwMode="auto">
          <a:xfrm>
            <a:off x="1800309" y="-26151"/>
            <a:ext cx="2825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FF0000"/>
                </a:solidFill>
              </a:rPr>
              <a:t>VISCOUS FLUID DAMPERS</a:t>
            </a:r>
          </a:p>
        </p:txBody>
      </p:sp>
      <p:sp>
        <p:nvSpPr>
          <p:cNvPr id="20484" name="Rettangolo 1">
            <a:extLst>
              <a:ext uri="{FF2B5EF4-FFF2-40B4-BE49-F238E27FC236}">
                <a16:creationId xmlns:a16="http://schemas.microsoft.com/office/drawing/2014/main" id="{CF270728-0617-467A-9340-271791935323}"/>
              </a:ext>
            </a:extLst>
          </p:cNvPr>
          <p:cNvSpPr>
            <a:spLocks noChangeArrowheads="1"/>
          </p:cNvSpPr>
          <p:nvPr/>
        </p:nvSpPr>
        <p:spPr bwMode="auto">
          <a:xfrm>
            <a:off x="5888875" y="3545640"/>
            <a:ext cx="4611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sz="1600">
                <a:solidFill>
                  <a:srgbClr val="000066"/>
                </a:solidFill>
              </a:rPr>
              <a:t>Example of «chevron» bracing with viscous fluid dampers.</a:t>
            </a:r>
          </a:p>
        </p:txBody>
      </p:sp>
      <p:pic>
        <p:nvPicPr>
          <p:cNvPr id="20485" name="Picture 3">
            <a:extLst>
              <a:ext uri="{FF2B5EF4-FFF2-40B4-BE49-F238E27FC236}">
                <a16:creationId xmlns:a16="http://schemas.microsoft.com/office/drawing/2014/main" id="{B6DBA796-EEFB-4409-8336-5733A6E7B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761" y="4691816"/>
            <a:ext cx="4529138"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4">
            <a:extLst>
              <a:ext uri="{FF2B5EF4-FFF2-40B4-BE49-F238E27FC236}">
                <a16:creationId xmlns:a16="http://schemas.microsoft.com/office/drawing/2014/main" id="{BD380D82-9E4C-4530-AE56-F4F860C15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61" y="2062916"/>
            <a:ext cx="4529138"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5">
            <a:extLst>
              <a:ext uri="{FF2B5EF4-FFF2-40B4-BE49-F238E27FC236}">
                <a16:creationId xmlns:a16="http://schemas.microsoft.com/office/drawing/2014/main" id="{663592C4-48FE-4CC7-8D4B-4374E59F5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20" y="346772"/>
            <a:ext cx="4095042" cy="319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6">
            <a:extLst>
              <a:ext uri="{FF2B5EF4-FFF2-40B4-BE49-F238E27FC236}">
                <a16:creationId xmlns:a16="http://schemas.microsoft.com/office/drawing/2014/main" id="{122CAF1E-95F8-4E01-9C29-742E0F860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524" y="4456866"/>
            <a:ext cx="2341562"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9" name="Rettangolo 20">
            <a:extLst>
              <a:ext uri="{FF2B5EF4-FFF2-40B4-BE49-F238E27FC236}">
                <a16:creationId xmlns:a16="http://schemas.microsoft.com/office/drawing/2014/main" id="{F1758CD4-482E-4880-B1AF-DFB542FD6B02}"/>
              </a:ext>
            </a:extLst>
          </p:cNvPr>
          <p:cNvSpPr>
            <a:spLocks noChangeArrowheads="1"/>
          </p:cNvSpPr>
          <p:nvPr/>
        </p:nvSpPr>
        <p:spPr bwMode="auto">
          <a:xfrm>
            <a:off x="8263775" y="4475916"/>
            <a:ext cx="24082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sz="1600">
                <a:solidFill>
                  <a:srgbClr val="000066"/>
                </a:solidFill>
              </a:rPr>
              <a:t>Typical force-displacement cycle at constant velocity.</a:t>
            </a:r>
          </a:p>
        </p:txBody>
      </p:sp>
      <p:sp>
        <p:nvSpPr>
          <p:cNvPr id="20490" name="Rettangolo 1">
            <a:extLst>
              <a:ext uri="{FF2B5EF4-FFF2-40B4-BE49-F238E27FC236}">
                <a16:creationId xmlns:a16="http://schemas.microsoft.com/office/drawing/2014/main" id="{9AD086C7-E1A5-42E3-A700-F649B3BFF47B}"/>
              </a:ext>
            </a:extLst>
          </p:cNvPr>
          <p:cNvSpPr>
            <a:spLocks noChangeArrowheads="1"/>
          </p:cNvSpPr>
          <p:nvPr/>
        </p:nvSpPr>
        <p:spPr bwMode="auto">
          <a:xfrm>
            <a:off x="1018424" y="275390"/>
            <a:ext cx="45339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sz="1600"/>
              <a:t>A Viscous fluid dampers (VFD) (e.g. oil, silicon etc.) </a:t>
            </a:r>
            <a:r>
              <a:rPr lang="en-US" altLang="it-IT" sz="1600"/>
              <a:t>consists of oil cylinder, piston, piston rod, lining, medium, pin head and other main parts. The piston is equipped with damping structure and the cylinder is full of fluid (oil, silicone etc)  damping medium</a:t>
            </a:r>
            <a:r>
              <a:rPr lang="it-IT" altLang="it-IT" sz="160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a:extLst>
              <a:ext uri="{FF2B5EF4-FFF2-40B4-BE49-F238E27FC236}">
                <a16:creationId xmlns:a16="http://schemas.microsoft.com/office/drawing/2014/main" id="{A4D4B1F0-B683-4D06-9BC1-F523431D7451}"/>
              </a:ext>
            </a:extLst>
          </p:cNvPr>
          <p:cNvSpPr txBox="1">
            <a:spLocks noChangeArrowheads="1"/>
          </p:cNvSpPr>
          <p:nvPr/>
        </p:nvSpPr>
        <p:spPr bwMode="auto">
          <a:xfrm>
            <a:off x="1831307" y="77120"/>
            <a:ext cx="3525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Integrating VFDs in bracing systems</a:t>
            </a:r>
          </a:p>
        </p:txBody>
      </p:sp>
      <p:sp>
        <p:nvSpPr>
          <p:cNvPr id="21512" name="Line 4">
            <a:extLst>
              <a:ext uri="{FF2B5EF4-FFF2-40B4-BE49-F238E27FC236}">
                <a16:creationId xmlns:a16="http://schemas.microsoft.com/office/drawing/2014/main" id="{5974B9D6-019F-4D73-AAC0-505EA1178924}"/>
              </a:ext>
            </a:extLst>
          </p:cNvPr>
          <p:cNvSpPr>
            <a:spLocks noChangeShapeType="1"/>
          </p:cNvSpPr>
          <p:nvPr/>
        </p:nvSpPr>
        <p:spPr bwMode="auto">
          <a:xfrm>
            <a:off x="6032213" y="143413"/>
            <a:ext cx="0" cy="60725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21508" name="Picture 5">
            <a:extLst>
              <a:ext uri="{FF2B5EF4-FFF2-40B4-BE49-F238E27FC236}">
                <a16:creationId xmlns:a16="http://schemas.microsoft.com/office/drawing/2014/main" id="{C24D2B12-22AF-47F4-81BC-603ADE9D05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7345" y="691481"/>
            <a:ext cx="3433762"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6">
            <a:extLst>
              <a:ext uri="{FF2B5EF4-FFF2-40B4-BE49-F238E27FC236}">
                <a16:creationId xmlns:a16="http://schemas.microsoft.com/office/drawing/2014/main" id="{62D2D148-231A-482F-B8D9-050B9169D61F}"/>
              </a:ext>
            </a:extLst>
          </p:cNvPr>
          <p:cNvSpPr txBox="1">
            <a:spLocks noChangeArrowheads="1"/>
          </p:cNvSpPr>
          <p:nvPr/>
        </p:nvSpPr>
        <p:spPr bwMode="auto">
          <a:xfrm>
            <a:off x="2863182" y="5877845"/>
            <a:ext cx="1244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DIAGONAL</a:t>
            </a:r>
          </a:p>
        </p:txBody>
      </p:sp>
      <p:pic>
        <p:nvPicPr>
          <p:cNvPr id="21510" name="Picture 7">
            <a:extLst>
              <a:ext uri="{FF2B5EF4-FFF2-40B4-BE49-F238E27FC236}">
                <a16:creationId xmlns:a16="http://schemas.microsoft.com/office/drawing/2014/main" id="{E47AC51E-8DEA-4768-BE45-AD344B42C9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995" y="415257"/>
            <a:ext cx="34528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7">
            <a:extLst>
              <a:ext uri="{FF2B5EF4-FFF2-40B4-BE49-F238E27FC236}">
                <a16:creationId xmlns:a16="http://schemas.microsoft.com/office/drawing/2014/main" id="{2206841A-C812-46E9-A28E-83C85318D67D}"/>
              </a:ext>
            </a:extLst>
          </p:cNvPr>
          <p:cNvSpPr txBox="1">
            <a:spLocks noChangeArrowheads="1"/>
          </p:cNvSpPr>
          <p:nvPr/>
        </p:nvSpPr>
        <p:spPr bwMode="auto">
          <a:xfrm>
            <a:off x="7989220" y="5912770"/>
            <a:ext cx="121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CHEVRON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4">
            <a:extLst>
              <a:ext uri="{FF2B5EF4-FFF2-40B4-BE49-F238E27FC236}">
                <a16:creationId xmlns:a16="http://schemas.microsoft.com/office/drawing/2014/main" id="{7528EE3B-20EF-446F-BD8E-85C4784CA567}"/>
              </a:ext>
            </a:extLst>
          </p:cNvPr>
          <p:cNvSpPr txBox="1">
            <a:spLocks noChangeArrowheads="1"/>
          </p:cNvSpPr>
          <p:nvPr/>
        </p:nvSpPr>
        <p:spPr bwMode="auto">
          <a:xfrm>
            <a:off x="4295775" y="650875"/>
            <a:ext cx="3525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Integrating VFDs in bracing systems</a:t>
            </a:r>
          </a:p>
        </p:txBody>
      </p:sp>
      <p:pic>
        <p:nvPicPr>
          <p:cNvPr id="22531" name="Picture 2">
            <a:extLst>
              <a:ext uri="{FF2B5EF4-FFF2-40B4-BE49-F238E27FC236}">
                <a16:creationId xmlns:a16="http://schemas.microsoft.com/office/drawing/2014/main" id="{E3878535-B772-416F-B390-73D0332DD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826" y="1268414"/>
            <a:ext cx="540067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6">
            <a:extLst>
              <a:ext uri="{FF2B5EF4-FFF2-40B4-BE49-F238E27FC236}">
                <a16:creationId xmlns:a16="http://schemas.microsoft.com/office/drawing/2014/main" id="{AE53BE49-36B6-4340-970A-6ABB76918A09}"/>
              </a:ext>
            </a:extLst>
          </p:cNvPr>
          <p:cNvGrpSpPr>
            <a:grpSpLocks/>
          </p:cNvGrpSpPr>
          <p:nvPr/>
        </p:nvGrpSpPr>
        <p:grpSpPr bwMode="auto">
          <a:xfrm>
            <a:off x="6094414" y="-1588"/>
            <a:ext cx="4954587" cy="6434138"/>
            <a:chOff x="4951413" y="-1862"/>
            <a:chExt cx="4953853" cy="6434412"/>
          </a:xfrm>
        </p:grpSpPr>
        <p:sp>
          <p:nvSpPr>
            <p:cNvPr id="23561" name="Line 4">
              <a:extLst>
                <a:ext uri="{FF2B5EF4-FFF2-40B4-BE49-F238E27FC236}">
                  <a16:creationId xmlns:a16="http://schemas.microsoft.com/office/drawing/2014/main" id="{0993D564-0A30-4759-B01D-724136380650}"/>
                </a:ext>
              </a:extLst>
            </p:cNvPr>
            <p:cNvSpPr>
              <a:spLocks noChangeShapeType="1"/>
            </p:cNvSpPr>
            <p:nvPr/>
          </p:nvSpPr>
          <p:spPr bwMode="auto">
            <a:xfrm>
              <a:off x="4951413" y="36036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62" name="Rectangle 5">
              <a:extLst>
                <a:ext uri="{FF2B5EF4-FFF2-40B4-BE49-F238E27FC236}">
                  <a16:creationId xmlns:a16="http://schemas.microsoft.com/office/drawing/2014/main" id="{4B3110B2-F359-4B50-9B4B-7DD80EC03662}"/>
                </a:ext>
              </a:extLst>
            </p:cNvPr>
            <p:cNvSpPr>
              <a:spLocks noChangeArrowheads="1"/>
            </p:cNvSpPr>
            <p:nvPr/>
          </p:nvSpPr>
          <p:spPr bwMode="auto">
            <a:xfrm>
              <a:off x="7251389" y="-1862"/>
              <a:ext cx="2653877" cy="30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719" tIns="46360" rIns="92719" bIns="46360">
              <a:spAutoFit/>
            </a:bodyPr>
            <a:lstStyle>
              <a:lvl1pPr defTabSz="9271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9271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9271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9271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271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271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271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271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271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it-IT" sz="1400" i="1">
                  <a:solidFill>
                    <a:srgbClr val="000066"/>
                  </a:solidFill>
                </a:rPr>
                <a:t> Earthquake Engineering 15.22</a:t>
              </a:r>
            </a:p>
          </p:txBody>
        </p:sp>
      </p:grpSp>
      <p:sp>
        <p:nvSpPr>
          <p:cNvPr id="23555" name="TextBox 20">
            <a:extLst>
              <a:ext uri="{FF2B5EF4-FFF2-40B4-BE49-F238E27FC236}">
                <a16:creationId xmlns:a16="http://schemas.microsoft.com/office/drawing/2014/main" id="{1FED7798-FD71-4A7D-AE38-5104B58380D4}"/>
              </a:ext>
            </a:extLst>
          </p:cNvPr>
          <p:cNvSpPr txBox="1">
            <a:spLocks noChangeArrowheads="1"/>
          </p:cNvSpPr>
          <p:nvPr/>
        </p:nvSpPr>
        <p:spPr bwMode="auto">
          <a:xfrm>
            <a:off x="1703389" y="523876"/>
            <a:ext cx="4086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FF0000"/>
                </a:solidFill>
              </a:rPr>
              <a:t>FRICTION DAMPER BRACED SYSTEM (FDBS)</a:t>
            </a:r>
          </a:p>
        </p:txBody>
      </p:sp>
      <p:pic>
        <p:nvPicPr>
          <p:cNvPr id="23556" name="Picture 15">
            <a:extLst>
              <a:ext uri="{FF2B5EF4-FFF2-40B4-BE49-F238E27FC236}">
                <a16:creationId xmlns:a16="http://schemas.microsoft.com/office/drawing/2014/main" id="{4842B582-F81A-4901-AB5C-99935913F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990601"/>
            <a:ext cx="3621088"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16">
            <a:extLst>
              <a:ext uri="{FF2B5EF4-FFF2-40B4-BE49-F238E27FC236}">
                <a16:creationId xmlns:a16="http://schemas.microsoft.com/office/drawing/2014/main" id="{8630CE31-7B9F-4F7B-82CD-16E70C8E3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3860800"/>
            <a:ext cx="3625850" cy="27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9">
            <a:extLst>
              <a:ext uri="{FF2B5EF4-FFF2-40B4-BE49-F238E27FC236}">
                <a16:creationId xmlns:a16="http://schemas.microsoft.com/office/drawing/2014/main" id="{3919CE82-1EB1-4BC8-B441-C48EE92BE2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523876"/>
            <a:ext cx="446405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a:extLst>
              <a:ext uri="{FF2B5EF4-FFF2-40B4-BE49-F238E27FC236}">
                <a16:creationId xmlns:a16="http://schemas.microsoft.com/office/drawing/2014/main" id="{4880D160-4803-4829-B38D-09CEDB387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6764" y="4508501"/>
            <a:ext cx="290353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Rettangolo 10">
            <a:extLst>
              <a:ext uri="{FF2B5EF4-FFF2-40B4-BE49-F238E27FC236}">
                <a16:creationId xmlns:a16="http://schemas.microsoft.com/office/drawing/2014/main" id="{A09C2C1E-4321-4804-AFA9-AD9B1A7E651B}"/>
              </a:ext>
            </a:extLst>
          </p:cNvPr>
          <p:cNvSpPr>
            <a:spLocks noChangeArrowheads="1"/>
          </p:cNvSpPr>
          <p:nvPr/>
        </p:nvSpPr>
        <p:spPr bwMode="auto">
          <a:xfrm>
            <a:off x="3743325" y="0"/>
            <a:ext cx="495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a:solidFill>
                  <a:srgbClr val="000066"/>
                </a:solidFill>
              </a:rPr>
              <a:t>Rate independent dampers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Line 4">
            <a:extLst>
              <a:ext uri="{FF2B5EF4-FFF2-40B4-BE49-F238E27FC236}">
                <a16:creationId xmlns:a16="http://schemas.microsoft.com/office/drawing/2014/main" id="{0BF1FB56-094B-49C7-9522-96369459EE96}"/>
              </a:ext>
            </a:extLst>
          </p:cNvPr>
          <p:cNvSpPr>
            <a:spLocks noChangeShapeType="1"/>
          </p:cNvSpPr>
          <p:nvPr/>
        </p:nvSpPr>
        <p:spPr bwMode="auto">
          <a:xfrm>
            <a:off x="5989003" y="13577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4579" name="TextBox 5">
            <a:extLst>
              <a:ext uri="{FF2B5EF4-FFF2-40B4-BE49-F238E27FC236}">
                <a16:creationId xmlns:a16="http://schemas.microsoft.com/office/drawing/2014/main" id="{88824440-A115-4CE7-8E55-833F6B1B0947}"/>
              </a:ext>
            </a:extLst>
          </p:cNvPr>
          <p:cNvSpPr txBox="1">
            <a:spLocks noChangeArrowheads="1"/>
          </p:cNvSpPr>
          <p:nvPr/>
        </p:nvSpPr>
        <p:spPr bwMode="auto">
          <a:xfrm>
            <a:off x="1108076" y="108785"/>
            <a:ext cx="4810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FF0000"/>
                </a:solidFill>
              </a:rPr>
              <a:t>FRICTION DAMPERS</a:t>
            </a:r>
          </a:p>
        </p:txBody>
      </p:sp>
      <p:pic>
        <p:nvPicPr>
          <p:cNvPr id="24580" name="Picture 6">
            <a:extLst>
              <a:ext uri="{FF2B5EF4-FFF2-40B4-BE49-F238E27FC236}">
                <a16:creationId xmlns:a16="http://schemas.microsoft.com/office/drawing/2014/main" id="{346DFA79-954F-4690-BEF4-3C7DA2CBAD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710449"/>
            <a:ext cx="39116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7">
            <a:extLst>
              <a:ext uri="{FF2B5EF4-FFF2-40B4-BE49-F238E27FC236}">
                <a16:creationId xmlns:a16="http://schemas.microsoft.com/office/drawing/2014/main" id="{1E39F04A-2C80-48E6-8F42-0E064787E624}"/>
              </a:ext>
            </a:extLst>
          </p:cNvPr>
          <p:cNvSpPr txBox="1">
            <a:spLocks noChangeArrowheads="1"/>
          </p:cNvSpPr>
          <p:nvPr/>
        </p:nvSpPr>
        <p:spPr bwMode="auto">
          <a:xfrm>
            <a:off x="1487487" y="5563436"/>
            <a:ext cx="3925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sz="1400">
                <a:solidFill>
                  <a:srgbClr val="000066"/>
                </a:solidFill>
              </a:rPr>
              <a:t>Beam-column connection with rotational friction damper</a:t>
            </a:r>
            <a:endParaRPr lang="en-US" altLang="it-IT" sz="1400">
              <a:solidFill>
                <a:srgbClr val="000066"/>
              </a:solidFill>
            </a:endParaRPr>
          </a:p>
        </p:txBody>
      </p:sp>
      <p:pic>
        <p:nvPicPr>
          <p:cNvPr id="24582" name="Picture 10">
            <a:extLst>
              <a:ext uri="{FF2B5EF4-FFF2-40B4-BE49-F238E27FC236}">
                <a16:creationId xmlns:a16="http://schemas.microsoft.com/office/drawing/2014/main" id="{0DEADAA0-5FD2-4957-B618-D32E14061D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4900" y="396123"/>
            <a:ext cx="46291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11">
            <a:extLst>
              <a:ext uri="{FF2B5EF4-FFF2-40B4-BE49-F238E27FC236}">
                <a16:creationId xmlns:a16="http://schemas.microsoft.com/office/drawing/2014/main" id="{0612F353-B190-4C74-A296-35ECBCC2C7E2}"/>
              </a:ext>
            </a:extLst>
          </p:cNvPr>
          <p:cNvSpPr txBox="1">
            <a:spLocks noChangeArrowheads="1"/>
          </p:cNvSpPr>
          <p:nvPr/>
        </p:nvSpPr>
        <p:spPr bwMode="auto">
          <a:xfrm>
            <a:off x="6134101" y="2586874"/>
            <a:ext cx="480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a:solidFill>
                  <a:srgbClr val="000066"/>
                </a:solidFill>
              </a:rPr>
              <a:t>Demonstration of a friction articulated quadrangle</a:t>
            </a:r>
            <a:r>
              <a:rPr lang="it-IT" altLang="it-IT" sz="1400">
                <a:solidFill>
                  <a:srgbClr val="000066"/>
                </a:solidFill>
              </a:rPr>
              <a:t>.</a:t>
            </a:r>
            <a:endParaRPr lang="en-US" altLang="it-IT" sz="1400">
              <a:solidFill>
                <a:srgbClr val="000066"/>
              </a:solidFill>
            </a:endParaRPr>
          </a:p>
        </p:txBody>
      </p:sp>
      <p:pic>
        <p:nvPicPr>
          <p:cNvPr id="24584" name="Picture 13">
            <a:extLst>
              <a:ext uri="{FF2B5EF4-FFF2-40B4-BE49-F238E27FC236}">
                <a16:creationId xmlns:a16="http://schemas.microsoft.com/office/drawing/2014/main" id="{80C33CB0-30C2-48DA-A954-72329F563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563" y="3277435"/>
            <a:ext cx="4695825"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5" name="TextBox 11">
            <a:extLst>
              <a:ext uri="{FF2B5EF4-FFF2-40B4-BE49-F238E27FC236}">
                <a16:creationId xmlns:a16="http://schemas.microsoft.com/office/drawing/2014/main" id="{5253E152-6D1B-4EED-9EF8-0D63F4A22CD7}"/>
              </a:ext>
            </a:extLst>
          </p:cNvPr>
          <p:cNvSpPr txBox="1">
            <a:spLocks noChangeArrowheads="1"/>
          </p:cNvSpPr>
          <p:nvPr/>
        </p:nvSpPr>
        <p:spPr bwMode="auto">
          <a:xfrm>
            <a:off x="6096000" y="5852360"/>
            <a:ext cx="480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a:solidFill>
                  <a:srgbClr val="000066"/>
                </a:solidFill>
              </a:rPr>
              <a:t>“Sumitomo” friction damper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5">
            <a:extLst>
              <a:ext uri="{FF2B5EF4-FFF2-40B4-BE49-F238E27FC236}">
                <a16:creationId xmlns:a16="http://schemas.microsoft.com/office/drawing/2014/main" id="{C99F36A0-7556-439D-9E51-67D5CDEACEB6}"/>
              </a:ext>
            </a:extLst>
          </p:cNvPr>
          <p:cNvSpPr txBox="1">
            <a:spLocks noChangeArrowheads="1"/>
          </p:cNvSpPr>
          <p:nvPr/>
        </p:nvSpPr>
        <p:spPr bwMode="auto">
          <a:xfrm>
            <a:off x="3483060" y="147388"/>
            <a:ext cx="4810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FF0000"/>
                </a:solidFill>
              </a:rPr>
              <a:t>LEAD EXTRUSION DAMPER</a:t>
            </a:r>
          </a:p>
        </p:txBody>
      </p:sp>
      <p:pic>
        <p:nvPicPr>
          <p:cNvPr id="25603" name="Picture 2">
            <a:extLst>
              <a:ext uri="{FF2B5EF4-FFF2-40B4-BE49-F238E27FC236}">
                <a16:creationId xmlns:a16="http://schemas.microsoft.com/office/drawing/2014/main" id="{F5FE59A4-7182-41C4-A2DB-B77981205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246" y="723651"/>
            <a:ext cx="9601200"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8" name="Line 4">
            <a:extLst>
              <a:ext uri="{FF2B5EF4-FFF2-40B4-BE49-F238E27FC236}">
                <a16:creationId xmlns:a16="http://schemas.microsoft.com/office/drawing/2014/main" id="{C2E76A3B-370A-443B-A4A0-548F30699FA6}"/>
              </a:ext>
            </a:extLst>
          </p:cNvPr>
          <p:cNvSpPr>
            <a:spLocks noChangeShapeType="1"/>
          </p:cNvSpPr>
          <p:nvPr/>
        </p:nvSpPr>
        <p:spPr bwMode="auto">
          <a:xfrm>
            <a:off x="5652316" y="151607"/>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627" name="TextBox 1">
            <a:extLst>
              <a:ext uri="{FF2B5EF4-FFF2-40B4-BE49-F238E27FC236}">
                <a16:creationId xmlns:a16="http://schemas.microsoft.com/office/drawing/2014/main" id="{0C1DE3C4-97BA-42F4-B501-FC4384C7FEA8}"/>
              </a:ext>
            </a:extLst>
          </p:cNvPr>
          <p:cNvSpPr txBox="1">
            <a:spLocks noChangeArrowheads="1"/>
          </p:cNvSpPr>
          <p:nvPr/>
        </p:nvSpPr>
        <p:spPr bwMode="auto">
          <a:xfrm>
            <a:off x="710866" y="-52386"/>
            <a:ext cx="4895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FF0000"/>
                </a:solidFill>
              </a:rPr>
              <a:t>YIELDING STEEL DAMPERS</a:t>
            </a:r>
          </a:p>
        </p:txBody>
      </p:sp>
      <p:sp>
        <p:nvSpPr>
          <p:cNvPr id="26628" name="TextBox 5">
            <a:extLst>
              <a:ext uri="{FF2B5EF4-FFF2-40B4-BE49-F238E27FC236}">
                <a16:creationId xmlns:a16="http://schemas.microsoft.com/office/drawing/2014/main" id="{512D5947-8DB8-4D48-ACDD-A01D368583A5}"/>
              </a:ext>
            </a:extLst>
          </p:cNvPr>
          <p:cNvSpPr txBox="1">
            <a:spLocks noChangeArrowheads="1"/>
          </p:cNvSpPr>
          <p:nvPr/>
        </p:nvSpPr>
        <p:spPr bwMode="auto">
          <a:xfrm>
            <a:off x="782304" y="307976"/>
            <a:ext cx="48244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Main characteristics:</a:t>
            </a:r>
          </a:p>
          <a:p>
            <a:pPr eaLnBrk="1" hangingPunct="1">
              <a:spcBef>
                <a:spcPct val="0"/>
              </a:spcBef>
              <a:buFontTx/>
              <a:buChar char="-"/>
            </a:pPr>
            <a:r>
              <a:rPr lang="en-US" altLang="it-IT" sz="1600">
                <a:solidFill>
                  <a:srgbClr val="000066"/>
                </a:solidFill>
              </a:rPr>
              <a:t>Definite hysteretic behaviour</a:t>
            </a:r>
          </a:p>
          <a:p>
            <a:pPr eaLnBrk="1" hangingPunct="1">
              <a:spcBef>
                <a:spcPct val="0"/>
              </a:spcBef>
              <a:buFontTx/>
              <a:buChar char="-"/>
            </a:pPr>
            <a:r>
              <a:rPr lang="en-US" altLang="it-IT" sz="1600">
                <a:solidFill>
                  <a:srgbClr val="000066"/>
                </a:solidFill>
              </a:rPr>
              <a:t>Number of significant cycles: 20 to 40</a:t>
            </a:r>
          </a:p>
          <a:p>
            <a:pPr eaLnBrk="1" hangingPunct="1">
              <a:spcBef>
                <a:spcPct val="0"/>
              </a:spcBef>
              <a:buFontTx/>
              <a:buChar char="-"/>
            </a:pPr>
            <a:r>
              <a:rPr lang="en-US" altLang="it-IT" sz="1600">
                <a:solidFill>
                  <a:srgbClr val="000066"/>
                </a:solidFill>
              </a:rPr>
              <a:t>High dissipation efficiency</a:t>
            </a:r>
          </a:p>
        </p:txBody>
      </p:sp>
      <p:pic>
        <p:nvPicPr>
          <p:cNvPr id="26629" name="Picture 6" descr="Schermata 2011-11-02 a 15.52.52.png">
            <a:extLst>
              <a:ext uri="{FF2B5EF4-FFF2-40B4-BE49-F238E27FC236}">
                <a16:creationId xmlns:a16="http://schemas.microsoft.com/office/drawing/2014/main" id="{3E42F9FA-E8F2-4809-8F05-F1CD958E94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8566" y="1458914"/>
            <a:ext cx="3455988"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descr="Schermata 2011-11-02 a 15.53.02.png">
            <a:extLst>
              <a:ext uri="{FF2B5EF4-FFF2-40B4-BE49-F238E27FC236}">
                <a16:creationId xmlns:a16="http://schemas.microsoft.com/office/drawing/2014/main" id="{1119F54B-4B0C-4EBA-9EAB-714A10248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112" y="4252914"/>
            <a:ext cx="2880895" cy="170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9">
            <a:extLst>
              <a:ext uri="{FF2B5EF4-FFF2-40B4-BE49-F238E27FC236}">
                <a16:creationId xmlns:a16="http://schemas.microsoft.com/office/drawing/2014/main" id="{6DE34A1A-E360-4032-9618-45F5B8775275}"/>
              </a:ext>
            </a:extLst>
          </p:cNvPr>
          <p:cNvSpPr txBox="1">
            <a:spLocks noChangeArrowheads="1"/>
          </p:cNvSpPr>
          <p:nvPr/>
        </p:nvSpPr>
        <p:spPr bwMode="auto">
          <a:xfrm>
            <a:off x="653716" y="3729039"/>
            <a:ext cx="4897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400">
                <a:solidFill>
                  <a:srgbClr val="000066"/>
                </a:solidFill>
              </a:rPr>
              <a:t>DISSIPATING ELEMENT WITH DOUBLE TAPERED PINS AND HYSTERETIC CYCLE</a:t>
            </a:r>
          </a:p>
        </p:txBody>
      </p:sp>
      <p:sp>
        <p:nvSpPr>
          <p:cNvPr id="26632" name="TextBox 11">
            <a:extLst>
              <a:ext uri="{FF2B5EF4-FFF2-40B4-BE49-F238E27FC236}">
                <a16:creationId xmlns:a16="http://schemas.microsoft.com/office/drawing/2014/main" id="{DC888192-D4C3-440F-81CD-B3E4D105028D}"/>
              </a:ext>
            </a:extLst>
          </p:cNvPr>
          <p:cNvSpPr txBox="1">
            <a:spLocks noChangeArrowheads="1"/>
          </p:cNvSpPr>
          <p:nvPr/>
        </p:nvSpPr>
        <p:spPr bwMode="auto">
          <a:xfrm>
            <a:off x="5678155" y="3240089"/>
            <a:ext cx="4897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400">
                <a:solidFill>
                  <a:srgbClr val="000066"/>
                </a:solidFill>
              </a:rPr>
              <a:t>CRESCENT-SHAPED ELEMENTS</a:t>
            </a:r>
          </a:p>
        </p:txBody>
      </p:sp>
      <p:pic>
        <p:nvPicPr>
          <p:cNvPr id="26633" name="Picture 12">
            <a:extLst>
              <a:ext uri="{FF2B5EF4-FFF2-40B4-BE49-F238E27FC236}">
                <a16:creationId xmlns:a16="http://schemas.microsoft.com/office/drawing/2014/main" id="{3D30944E-22A8-47EB-A5CC-6B7DEDDF2E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4054" y="3619501"/>
            <a:ext cx="25209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3">
            <a:extLst>
              <a:ext uri="{FF2B5EF4-FFF2-40B4-BE49-F238E27FC236}">
                <a16:creationId xmlns:a16="http://schemas.microsoft.com/office/drawing/2014/main" id="{C80E25B3-08A0-404C-8030-B2CF9FD1E7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19805" y="3619501"/>
            <a:ext cx="1639887"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Box 15">
            <a:extLst>
              <a:ext uri="{FF2B5EF4-FFF2-40B4-BE49-F238E27FC236}">
                <a16:creationId xmlns:a16="http://schemas.microsoft.com/office/drawing/2014/main" id="{614693AD-F139-403B-9235-2326A47672A5}"/>
              </a:ext>
            </a:extLst>
          </p:cNvPr>
          <p:cNvSpPr txBox="1">
            <a:spLocks noChangeArrowheads="1"/>
          </p:cNvSpPr>
          <p:nvPr/>
        </p:nvSpPr>
        <p:spPr bwMode="auto">
          <a:xfrm>
            <a:off x="5678155" y="2879726"/>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APPLICATION: Centro Direzionale ENEL, Naples</a:t>
            </a:r>
          </a:p>
        </p:txBody>
      </p:sp>
      <p:pic>
        <p:nvPicPr>
          <p:cNvPr id="26636" name="Picture 14">
            <a:extLst>
              <a:ext uri="{FF2B5EF4-FFF2-40B4-BE49-F238E27FC236}">
                <a16:creationId xmlns:a16="http://schemas.microsoft.com/office/drawing/2014/main" id="{AAE29694-E40C-4095-9F71-CABB9949E2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4054" y="235400"/>
            <a:ext cx="1684338" cy="259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6">
            <a:extLst>
              <a:ext uri="{FF2B5EF4-FFF2-40B4-BE49-F238E27FC236}">
                <a16:creationId xmlns:a16="http://schemas.microsoft.com/office/drawing/2014/main" id="{81CC05F4-5BE8-4CCB-844D-94867CFF46C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10155" y="450851"/>
            <a:ext cx="26495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9" name="Line 4">
            <a:extLst>
              <a:ext uri="{FF2B5EF4-FFF2-40B4-BE49-F238E27FC236}">
                <a16:creationId xmlns:a16="http://schemas.microsoft.com/office/drawing/2014/main" id="{C95D4102-CED9-4854-8B2D-ACC570AB7768}"/>
              </a:ext>
            </a:extLst>
          </p:cNvPr>
          <p:cNvSpPr>
            <a:spLocks noChangeShapeType="1"/>
          </p:cNvSpPr>
          <p:nvPr/>
        </p:nvSpPr>
        <p:spPr bwMode="auto">
          <a:xfrm>
            <a:off x="6046539" y="153195"/>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27651" name="Picture 6" descr="Schermata 2011-11-02 a 16.07.07.png">
            <a:extLst>
              <a:ext uri="{FF2B5EF4-FFF2-40B4-BE49-F238E27FC236}">
                <a16:creationId xmlns:a16="http://schemas.microsoft.com/office/drawing/2014/main" id="{FC764FCA-E12B-46FB-9463-A3D009D933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026" y="188914"/>
            <a:ext cx="460851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7">
            <a:extLst>
              <a:ext uri="{FF2B5EF4-FFF2-40B4-BE49-F238E27FC236}">
                <a16:creationId xmlns:a16="http://schemas.microsoft.com/office/drawing/2014/main" id="{91BA8800-B67A-4136-A046-C7D02C02B05F}"/>
              </a:ext>
            </a:extLst>
          </p:cNvPr>
          <p:cNvSpPr txBox="1">
            <a:spLocks noChangeArrowheads="1"/>
          </p:cNvSpPr>
          <p:nvPr/>
        </p:nvSpPr>
        <p:spPr bwMode="auto">
          <a:xfrm>
            <a:off x="1271589" y="3213101"/>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APPLICATION: Bolu Viaduct, Istanbul – Ankara motorway</a:t>
            </a:r>
          </a:p>
        </p:txBody>
      </p:sp>
      <p:sp>
        <p:nvSpPr>
          <p:cNvPr id="27653" name="TextBox 8">
            <a:extLst>
              <a:ext uri="{FF2B5EF4-FFF2-40B4-BE49-F238E27FC236}">
                <a16:creationId xmlns:a16="http://schemas.microsoft.com/office/drawing/2014/main" id="{04F4223A-944A-4958-A40B-7A6E32EA14FF}"/>
              </a:ext>
            </a:extLst>
          </p:cNvPr>
          <p:cNvSpPr txBox="1">
            <a:spLocks noChangeArrowheads="1"/>
          </p:cNvSpPr>
          <p:nvPr/>
        </p:nvSpPr>
        <p:spPr bwMode="auto">
          <a:xfrm>
            <a:off x="1086436" y="3544888"/>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400">
                <a:solidFill>
                  <a:srgbClr val="000066"/>
                </a:solidFill>
              </a:rPr>
              <a:t>BUTTERFLY ELEMENTS</a:t>
            </a:r>
          </a:p>
        </p:txBody>
      </p:sp>
      <p:pic>
        <p:nvPicPr>
          <p:cNvPr id="27654" name="Picture 9" descr="Schermata 2011-11-02 a 16.11.57.png">
            <a:extLst>
              <a:ext uri="{FF2B5EF4-FFF2-40B4-BE49-F238E27FC236}">
                <a16:creationId xmlns:a16="http://schemas.microsoft.com/office/drawing/2014/main" id="{BDCC5190-6994-48B1-AFC3-E9F8EA0D7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6385" y="3905249"/>
            <a:ext cx="2832183" cy="19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descr="Schermata 2011-11-02 a 16.12.10.png">
            <a:extLst>
              <a:ext uri="{FF2B5EF4-FFF2-40B4-BE49-F238E27FC236}">
                <a16:creationId xmlns:a16="http://schemas.microsoft.com/office/drawing/2014/main" id="{F3930E83-74C7-4B92-86C9-9176D6EF84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4131" y="188914"/>
            <a:ext cx="23431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descr="Schermata 2011-11-02 a 16.12.17.png">
            <a:extLst>
              <a:ext uri="{FF2B5EF4-FFF2-40B4-BE49-F238E27FC236}">
                <a16:creationId xmlns:a16="http://schemas.microsoft.com/office/drawing/2014/main" id="{0E9E14D4-590B-48D9-9157-318E61F9BC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4872" y="188914"/>
            <a:ext cx="24399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a:extLst>
              <a:ext uri="{FF2B5EF4-FFF2-40B4-BE49-F238E27FC236}">
                <a16:creationId xmlns:a16="http://schemas.microsoft.com/office/drawing/2014/main" id="{1F0878E8-823A-4A8E-908B-DFC597416F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1872" y="2707022"/>
            <a:ext cx="48260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5">
            <a:extLst>
              <a:ext uri="{FF2B5EF4-FFF2-40B4-BE49-F238E27FC236}">
                <a16:creationId xmlns:a16="http://schemas.microsoft.com/office/drawing/2014/main" id="{162082D5-ED09-4B10-AB9F-72B6BF95D3AA}"/>
              </a:ext>
            </a:extLst>
          </p:cNvPr>
          <p:cNvSpPr txBox="1">
            <a:spLocks noChangeArrowheads="1"/>
          </p:cNvSpPr>
          <p:nvPr/>
        </p:nvSpPr>
        <p:spPr bwMode="auto">
          <a:xfrm>
            <a:off x="7107823" y="2093912"/>
            <a:ext cx="4237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000066"/>
                </a:solidFill>
              </a:rPr>
              <a:t>Characterization test of the Butterfly element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3" name="Line 4">
            <a:extLst>
              <a:ext uri="{FF2B5EF4-FFF2-40B4-BE49-F238E27FC236}">
                <a16:creationId xmlns:a16="http://schemas.microsoft.com/office/drawing/2014/main" id="{3A55248E-24AC-46CE-916C-8F07483C1E4F}"/>
              </a:ext>
            </a:extLst>
          </p:cNvPr>
          <p:cNvSpPr>
            <a:spLocks noChangeShapeType="1"/>
          </p:cNvSpPr>
          <p:nvPr/>
        </p:nvSpPr>
        <p:spPr bwMode="auto">
          <a:xfrm>
            <a:off x="6095158" y="36036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8675" name="TextBox 4">
            <a:extLst>
              <a:ext uri="{FF2B5EF4-FFF2-40B4-BE49-F238E27FC236}">
                <a16:creationId xmlns:a16="http://schemas.microsoft.com/office/drawing/2014/main" id="{49209611-4B34-4032-B99A-3496C54E2158}"/>
              </a:ext>
            </a:extLst>
          </p:cNvPr>
          <p:cNvSpPr txBox="1">
            <a:spLocks noChangeArrowheads="1"/>
          </p:cNvSpPr>
          <p:nvPr/>
        </p:nvSpPr>
        <p:spPr bwMode="auto">
          <a:xfrm>
            <a:off x="853978" y="112462"/>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dirty="0">
                <a:solidFill>
                  <a:srgbClr val="FF0000"/>
                </a:solidFill>
              </a:rPr>
              <a:t>SLIDING ELEMENTS: </a:t>
            </a:r>
          </a:p>
          <a:p>
            <a:pPr algn="ctr" eaLnBrk="1" hangingPunct="1">
              <a:spcBef>
                <a:spcPct val="0"/>
              </a:spcBef>
              <a:buFontTx/>
              <a:buNone/>
            </a:pPr>
            <a:r>
              <a:rPr lang="en-US" altLang="it-IT" sz="1600" dirty="0">
                <a:solidFill>
                  <a:srgbClr val="FF0000"/>
                </a:solidFill>
              </a:rPr>
              <a:t>flat surface sliders with dampers</a:t>
            </a:r>
          </a:p>
        </p:txBody>
      </p:sp>
      <p:pic>
        <p:nvPicPr>
          <p:cNvPr id="28676" name="Picture 5" descr="Schermata 2011-11-02 a 16.20.16.png">
            <a:extLst>
              <a:ext uri="{FF2B5EF4-FFF2-40B4-BE49-F238E27FC236}">
                <a16:creationId xmlns:a16="http://schemas.microsoft.com/office/drawing/2014/main" id="{8C874F75-F36F-4611-8BAB-D0A991E9B8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382" y="696662"/>
            <a:ext cx="47371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6">
            <a:extLst>
              <a:ext uri="{FF2B5EF4-FFF2-40B4-BE49-F238E27FC236}">
                <a16:creationId xmlns:a16="http://schemas.microsoft.com/office/drawing/2014/main" id="{692D0E2D-E9DE-4152-AAE3-7C048E26464B}"/>
              </a:ext>
            </a:extLst>
          </p:cNvPr>
          <p:cNvSpPr txBox="1">
            <a:spLocks noChangeArrowheads="1"/>
          </p:cNvSpPr>
          <p:nvPr/>
        </p:nvSpPr>
        <p:spPr bwMode="auto">
          <a:xfrm>
            <a:off x="766263" y="2927224"/>
            <a:ext cx="3976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dirty="0">
                <a:solidFill>
                  <a:srgbClr val="000066"/>
                </a:solidFill>
              </a:rPr>
              <a:t>APPLICATION: Sa-Chun Bridge, </a:t>
            </a:r>
            <a:r>
              <a:rPr lang="en-US" altLang="it-IT" sz="1400" dirty="0" err="1">
                <a:solidFill>
                  <a:srgbClr val="000066"/>
                </a:solidFill>
              </a:rPr>
              <a:t>Corea</a:t>
            </a:r>
            <a:r>
              <a:rPr lang="en-US" altLang="it-IT" sz="1400" dirty="0">
                <a:solidFill>
                  <a:srgbClr val="000066"/>
                </a:solidFill>
              </a:rPr>
              <a:t> del Sud</a:t>
            </a:r>
          </a:p>
        </p:txBody>
      </p:sp>
      <p:pic>
        <p:nvPicPr>
          <p:cNvPr id="28678" name="Picture 7" descr="Schermata 2011-11-02 a 16.20.47.png">
            <a:extLst>
              <a:ext uri="{FF2B5EF4-FFF2-40B4-BE49-F238E27FC236}">
                <a16:creationId xmlns:a16="http://schemas.microsoft.com/office/drawing/2014/main" id="{FA27DB8F-87AA-4841-861A-B90D521B2F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415926"/>
            <a:ext cx="440372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8">
            <a:extLst>
              <a:ext uri="{FF2B5EF4-FFF2-40B4-BE49-F238E27FC236}">
                <a16:creationId xmlns:a16="http://schemas.microsoft.com/office/drawing/2014/main" id="{DCAE09A9-C536-4BA9-9206-264BECF78C06}"/>
              </a:ext>
            </a:extLst>
          </p:cNvPr>
          <p:cNvSpPr txBox="1">
            <a:spLocks noChangeArrowheads="1"/>
          </p:cNvSpPr>
          <p:nvPr/>
        </p:nvSpPr>
        <p:spPr bwMode="auto">
          <a:xfrm>
            <a:off x="6383339" y="3429001"/>
            <a:ext cx="394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APPLICATION: Marquam Bridge, Oregon, USA</a:t>
            </a:r>
          </a:p>
        </p:txBody>
      </p:sp>
      <p:pic>
        <p:nvPicPr>
          <p:cNvPr id="28680" name="Picture 9" descr="Schermata 2011-11-02 a 16.25.30.png">
            <a:extLst>
              <a:ext uri="{FF2B5EF4-FFF2-40B4-BE49-F238E27FC236}">
                <a16:creationId xmlns:a16="http://schemas.microsoft.com/office/drawing/2014/main" id="{93E8ACA0-60D0-46E8-83D0-16AA3421C4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1541" y="3736976"/>
            <a:ext cx="3481871" cy="225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4" descr="sa-chun bridge 2.jpg">
            <a:extLst>
              <a:ext uri="{FF2B5EF4-FFF2-40B4-BE49-F238E27FC236}">
                <a16:creationId xmlns:a16="http://schemas.microsoft.com/office/drawing/2014/main" id="{BAC9E9A2-09DD-4CD0-8C51-77E09B33FA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979" y="3235199"/>
            <a:ext cx="3888972" cy="291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 descr="sa-chun bridge.jpg">
            <a:extLst>
              <a:ext uri="{FF2B5EF4-FFF2-40B4-BE49-F238E27FC236}">
                <a16:creationId xmlns:a16="http://schemas.microsoft.com/office/drawing/2014/main" id="{4F60F7CA-B34A-4FF0-AA87-43FC86AFC2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10235" y="3235199"/>
            <a:ext cx="230505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6" name="Line 4">
            <a:extLst>
              <a:ext uri="{FF2B5EF4-FFF2-40B4-BE49-F238E27FC236}">
                <a16:creationId xmlns:a16="http://schemas.microsoft.com/office/drawing/2014/main" id="{49BA95CC-9ED0-4875-BB89-8483D2CB40AE}"/>
              </a:ext>
            </a:extLst>
          </p:cNvPr>
          <p:cNvSpPr>
            <a:spLocks noChangeShapeType="1"/>
          </p:cNvSpPr>
          <p:nvPr/>
        </p:nvSpPr>
        <p:spPr bwMode="auto">
          <a:xfrm>
            <a:off x="6094414" y="36036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9699" name="TextBox 1">
            <a:extLst>
              <a:ext uri="{FF2B5EF4-FFF2-40B4-BE49-F238E27FC236}">
                <a16:creationId xmlns:a16="http://schemas.microsoft.com/office/drawing/2014/main" id="{A0078C6F-4028-4992-A792-7DF672C9191E}"/>
              </a:ext>
            </a:extLst>
          </p:cNvPr>
          <p:cNvSpPr txBox="1">
            <a:spLocks noChangeArrowheads="1"/>
          </p:cNvSpPr>
          <p:nvPr/>
        </p:nvSpPr>
        <p:spPr bwMode="auto">
          <a:xfrm>
            <a:off x="2424113" y="476250"/>
            <a:ext cx="2552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HONEYCOMB ELEMENT</a:t>
            </a:r>
          </a:p>
        </p:txBody>
      </p:sp>
      <p:sp>
        <p:nvSpPr>
          <p:cNvPr id="29700" name="TextBox 5">
            <a:extLst>
              <a:ext uri="{FF2B5EF4-FFF2-40B4-BE49-F238E27FC236}">
                <a16:creationId xmlns:a16="http://schemas.microsoft.com/office/drawing/2014/main" id="{D3996685-2DD8-4AF2-AC27-FDBFCDE39D4D}"/>
              </a:ext>
            </a:extLst>
          </p:cNvPr>
          <p:cNvSpPr txBox="1">
            <a:spLocks noChangeArrowheads="1"/>
          </p:cNvSpPr>
          <p:nvPr/>
        </p:nvSpPr>
        <p:spPr bwMode="auto">
          <a:xfrm>
            <a:off x="6500567" y="307974"/>
            <a:ext cx="4392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000066"/>
                </a:solidFill>
              </a:rPr>
              <a:t>Hysteretic behavior of the honeycomb damper</a:t>
            </a:r>
          </a:p>
        </p:txBody>
      </p:sp>
      <p:pic>
        <p:nvPicPr>
          <p:cNvPr id="29701" name="Picture 4">
            <a:extLst>
              <a:ext uri="{FF2B5EF4-FFF2-40B4-BE49-F238E27FC236}">
                <a16:creationId xmlns:a16="http://schemas.microsoft.com/office/drawing/2014/main" id="{1CA08287-3923-43E1-99F3-6AB8BC7ADE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7087" y="3243849"/>
            <a:ext cx="43211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5">
            <a:extLst>
              <a:ext uri="{FF2B5EF4-FFF2-40B4-BE49-F238E27FC236}">
                <a16:creationId xmlns:a16="http://schemas.microsoft.com/office/drawing/2014/main" id="{099AFD33-87E7-40B7-84BB-6B7A9B627FBF}"/>
              </a:ext>
            </a:extLst>
          </p:cNvPr>
          <p:cNvSpPr txBox="1">
            <a:spLocks noChangeArrowheads="1"/>
          </p:cNvSpPr>
          <p:nvPr/>
        </p:nvSpPr>
        <p:spPr bwMode="auto">
          <a:xfrm>
            <a:off x="1597819" y="5623511"/>
            <a:ext cx="4100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dirty="0">
                <a:solidFill>
                  <a:srgbClr val="000066"/>
                </a:solidFill>
              </a:rPr>
              <a:t>Integration of the honeycomb damper in a frame</a:t>
            </a:r>
          </a:p>
        </p:txBody>
      </p:sp>
      <p:pic>
        <p:nvPicPr>
          <p:cNvPr id="29703" name="Picture 6">
            <a:extLst>
              <a:ext uri="{FF2B5EF4-FFF2-40B4-BE49-F238E27FC236}">
                <a16:creationId xmlns:a16="http://schemas.microsoft.com/office/drawing/2014/main" id="{4FF492EC-898D-40AB-A7F0-76352A4A25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5310" y="551239"/>
            <a:ext cx="468312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7">
            <a:extLst>
              <a:ext uri="{FF2B5EF4-FFF2-40B4-BE49-F238E27FC236}">
                <a16:creationId xmlns:a16="http://schemas.microsoft.com/office/drawing/2014/main" id="{33A77C9D-65C7-4FE5-9EAB-5638A1224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9" y="973138"/>
            <a:ext cx="4321175" cy="237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Picture 18">
            <a:extLst>
              <a:ext uri="{FF2B5EF4-FFF2-40B4-BE49-F238E27FC236}">
                <a16:creationId xmlns:a16="http://schemas.microsoft.com/office/drawing/2014/main" id="{BFF94CB7-5504-42A6-8D99-5BC75096F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9881" y="4323516"/>
            <a:ext cx="186213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4">
            <a:extLst>
              <a:ext uri="{FF2B5EF4-FFF2-40B4-BE49-F238E27FC236}">
                <a16:creationId xmlns:a16="http://schemas.microsoft.com/office/drawing/2014/main" id="{E7B6F43B-D698-437D-AC0C-FA67EFC20639}"/>
              </a:ext>
            </a:extLst>
          </p:cNvPr>
          <p:cNvSpPr>
            <a:spLocks noChangeShapeType="1"/>
          </p:cNvSpPr>
          <p:nvPr/>
        </p:nvSpPr>
        <p:spPr bwMode="auto">
          <a:xfrm>
            <a:off x="5548311" y="103690"/>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76" name="TextBox 8">
            <a:extLst>
              <a:ext uri="{FF2B5EF4-FFF2-40B4-BE49-F238E27FC236}">
                <a16:creationId xmlns:a16="http://schemas.microsoft.com/office/drawing/2014/main" id="{81A4E5D8-8840-45F2-B209-8F1FAA2E02DF}"/>
              </a:ext>
            </a:extLst>
          </p:cNvPr>
          <p:cNvSpPr txBox="1">
            <a:spLocks noChangeArrowheads="1"/>
          </p:cNvSpPr>
          <p:nvPr/>
        </p:nvSpPr>
        <p:spPr bwMode="auto">
          <a:xfrm>
            <a:off x="798512" y="76701"/>
            <a:ext cx="4608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CC3300"/>
                </a:solidFill>
              </a:rPr>
              <a:t>LAMINATED RUBBER BEARINGS</a:t>
            </a:r>
          </a:p>
        </p:txBody>
      </p:sp>
      <p:sp>
        <p:nvSpPr>
          <p:cNvPr id="3077" name="TextBox 11">
            <a:extLst>
              <a:ext uri="{FF2B5EF4-FFF2-40B4-BE49-F238E27FC236}">
                <a16:creationId xmlns:a16="http://schemas.microsoft.com/office/drawing/2014/main" id="{BF9C3230-E60B-448D-8E77-478B82A449CC}"/>
              </a:ext>
            </a:extLst>
          </p:cNvPr>
          <p:cNvSpPr txBox="1">
            <a:spLocks noChangeArrowheads="1"/>
          </p:cNvSpPr>
          <p:nvPr/>
        </p:nvSpPr>
        <p:spPr bwMode="auto">
          <a:xfrm>
            <a:off x="1006474" y="4467726"/>
            <a:ext cx="42973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Alternate layers of elastomeric material and vulcanized reinforcement steel plates. Versatile and widely used solution, in Italy (es. Centro Amministrativo Telecom ad Ancona, first application) and abroad for being an effective and relatively cheap solution.</a:t>
            </a:r>
          </a:p>
        </p:txBody>
      </p:sp>
      <p:sp>
        <p:nvSpPr>
          <p:cNvPr id="3078" name="TextBox 8">
            <a:extLst>
              <a:ext uri="{FF2B5EF4-FFF2-40B4-BE49-F238E27FC236}">
                <a16:creationId xmlns:a16="http://schemas.microsoft.com/office/drawing/2014/main" id="{210C32A2-A0FA-421C-9D5E-E7F7F0BFFAEB}"/>
              </a:ext>
            </a:extLst>
          </p:cNvPr>
          <p:cNvSpPr txBox="1">
            <a:spLocks noChangeArrowheads="1"/>
          </p:cNvSpPr>
          <p:nvPr/>
        </p:nvSpPr>
        <p:spPr bwMode="auto">
          <a:xfrm>
            <a:off x="5807074" y="148140"/>
            <a:ext cx="4608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i="1">
                <a:solidFill>
                  <a:srgbClr val="000066"/>
                </a:solidFill>
              </a:rPr>
              <a:t>Laminated rubber bearings</a:t>
            </a:r>
          </a:p>
        </p:txBody>
      </p:sp>
      <p:pic>
        <p:nvPicPr>
          <p:cNvPr id="3079" name="Picture 10" descr="laminated rubber bearing">
            <a:extLst>
              <a:ext uri="{FF2B5EF4-FFF2-40B4-BE49-F238E27FC236}">
                <a16:creationId xmlns:a16="http://schemas.microsoft.com/office/drawing/2014/main" id="{224D028D-D12A-40F2-BFDD-08B0B4E34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536" y="724402"/>
            <a:ext cx="3566759" cy="26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descr="Seismic Rubber Bearings">
            <a:extLst>
              <a:ext uri="{FF2B5EF4-FFF2-40B4-BE49-F238E27FC236}">
                <a16:creationId xmlns:a16="http://schemas.microsoft.com/office/drawing/2014/main" id="{648F6092-196D-49DE-A3F6-6FECD5A9C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959726"/>
            <a:ext cx="3376862" cy="216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a:extLst>
              <a:ext uri="{FF2B5EF4-FFF2-40B4-BE49-F238E27FC236}">
                <a16:creationId xmlns:a16="http://schemas.microsoft.com/office/drawing/2014/main" id="{E8CB97C1-383F-463D-8090-435370D3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9" y="868865"/>
            <a:ext cx="41910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073C167D-5535-42C1-80B1-B552E466BCF3}"/>
              </a:ext>
            </a:extLst>
          </p:cNvPr>
          <p:cNvSpPr txBox="1">
            <a:spLocks noChangeArrowheads="1"/>
          </p:cNvSpPr>
          <p:nvPr/>
        </p:nvSpPr>
        <p:spPr bwMode="auto">
          <a:xfrm>
            <a:off x="3957638" y="306389"/>
            <a:ext cx="3656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Added Damping And Stiffness (ADAS)</a:t>
            </a:r>
          </a:p>
        </p:txBody>
      </p:sp>
      <p:pic>
        <p:nvPicPr>
          <p:cNvPr id="30723" name="Picture 3">
            <a:extLst>
              <a:ext uri="{FF2B5EF4-FFF2-40B4-BE49-F238E27FC236}">
                <a16:creationId xmlns:a16="http://schemas.microsoft.com/office/drawing/2014/main" id="{F94DBB80-BBAB-4131-BC28-ECD4CB2F0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836614"/>
            <a:ext cx="531495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a:extLst>
              <a:ext uri="{FF2B5EF4-FFF2-40B4-BE49-F238E27FC236}">
                <a16:creationId xmlns:a16="http://schemas.microsoft.com/office/drawing/2014/main" id="{0260C3D6-B433-41A6-A419-77C8593D0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9" y="836613"/>
            <a:ext cx="284797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a:extLst>
              <a:ext uri="{FF2B5EF4-FFF2-40B4-BE49-F238E27FC236}">
                <a16:creationId xmlns:a16="http://schemas.microsoft.com/office/drawing/2014/main" id="{0FDF795C-3474-4048-8438-8C1BAFBF0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4469" y="3621087"/>
            <a:ext cx="14859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6">
            <a:extLst>
              <a:ext uri="{FF2B5EF4-FFF2-40B4-BE49-F238E27FC236}">
                <a16:creationId xmlns:a16="http://schemas.microsoft.com/office/drawing/2014/main" id="{AE1FD2F9-5388-426C-83DD-8A0FB2CECC56}"/>
              </a:ext>
            </a:extLst>
          </p:cNvPr>
          <p:cNvSpPr txBox="1">
            <a:spLocks noChangeArrowheads="1"/>
          </p:cNvSpPr>
          <p:nvPr/>
        </p:nvSpPr>
        <p:spPr bwMode="auto">
          <a:xfrm>
            <a:off x="3287714" y="641350"/>
            <a:ext cx="6192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CC3300"/>
                </a:solidFill>
              </a:rPr>
              <a:t>DYNAMIC CHARACTERIZATION OF SEISMIC DEVICES</a:t>
            </a:r>
            <a:r>
              <a:rPr lang="en-US" altLang="it-IT" sz="1600">
                <a:solidFill>
                  <a:srgbClr val="000066"/>
                </a:solidFill>
              </a:rPr>
              <a:t>           </a:t>
            </a:r>
          </a:p>
        </p:txBody>
      </p:sp>
      <p:sp>
        <p:nvSpPr>
          <p:cNvPr id="31747" name="TextBox 6">
            <a:extLst>
              <a:ext uri="{FF2B5EF4-FFF2-40B4-BE49-F238E27FC236}">
                <a16:creationId xmlns:a16="http://schemas.microsoft.com/office/drawing/2014/main" id="{20F970CA-FD65-4B81-A00A-4CECA5DCF296}"/>
              </a:ext>
            </a:extLst>
          </p:cNvPr>
          <p:cNvSpPr txBox="1">
            <a:spLocks noChangeArrowheads="1"/>
          </p:cNvSpPr>
          <p:nvPr/>
        </p:nvSpPr>
        <p:spPr bwMode="auto">
          <a:xfrm>
            <a:off x="2135189" y="1196976"/>
            <a:ext cx="8110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As for the dynamic characterization of devices, they are tested in the direction of their dissipation behaviour, which can be either rate independent (e.g. hysteretic) or rate dependent (e.g. viscous), or a combination of the two cases.</a:t>
            </a:r>
          </a:p>
        </p:txBody>
      </p:sp>
      <p:pic>
        <p:nvPicPr>
          <p:cNvPr id="31749" name="Picture 7">
            <a:extLst>
              <a:ext uri="{FF2B5EF4-FFF2-40B4-BE49-F238E27FC236}">
                <a16:creationId xmlns:a16="http://schemas.microsoft.com/office/drawing/2014/main" id="{126DD5D3-9786-45D7-9165-D1481C3C3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2492376"/>
            <a:ext cx="7912100" cy="349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Line 4">
            <a:extLst>
              <a:ext uri="{FF2B5EF4-FFF2-40B4-BE49-F238E27FC236}">
                <a16:creationId xmlns:a16="http://schemas.microsoft.com/office/drawing/2014/main" id="{4154ABF5-E9E4-40F4-8C0C-59B2CCCD6613}"/>
              </a:ext>
            </a:extLst>
          </p:cNvPr>
          <p:cNvSpPr>
            <a:spLocks noChangeShapeType="1"/>
          </p:cNvSpPr>
          <p:nvPr/>
        </p:nvSpPr>
        <p:spPr bwMode="auto">
          <a:xfrm>
            <a:off x="5767221" y="-6475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32771" name="Picture 4">
            <a:extLst>
              <a:ext uri="{FF2B5EF4-FFF2-40B4-BE49-F238E27FC236}">
                <a16:creationId xmlns:a16="http://schemas.microsoft.com/office/drawing/2014/main" id="{28EF7E8E-D63A-47EC-8F07-4DD6C7BE75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9071" y="267034"/>
            <a:ext cx="3671887"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a:extLst>
              <a:ext uri="{FF2B5EF4-FFF2-40B4-BE49-F238E27FC236}">
                <a16:creationId xmlns:a16="http://schemas.microsoft.com/office/drawing/2014/main" id="{43F10E64-08B5-4CAC-B0D8-8E3E785373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458" y="267034"/>
            <a:ext cx="37433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Line 4">
            <a:extLst>
              <a:ext uri="{FF2B5EF4-FFF2-40B4-BE49-F238E27FC236}">
                <a16:creationId xmlns:a16="http://schemas.microsoft.com/office/drawing/2014/main" id="{183FC84F-D59B-41E1-8663-9B3B9613E682}"/>
              </a:ext>
            </a:extLst>
          </p:cNvPr>
          <p:cNvSpPr>
            <a:spLocks noChangeShapeType="1"/>
          </p:cNvSpPr>
          <p:nvPr/>
        </p:nvSpPr>
        <p:spPr bwMode="auto">
          <a:xfrm>
            <a:off x="6030247" y="135310"/>
            <a:ext cx="0" cy="60726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3795" name="TextBox 4">
            <a:extLst>
              <a:ext uri="{FF2B5EF4-FFF2-40B4-BE49-F238E27FC236}">
                <a16:creationId xmlns:a16="http://schemas.microsoft.com/office/drawing/2014/main" id="{CE4D7FFD-96E3-4ABB-B6D1-A4BF76ECE185}"/>
              </a:ext>
            </a:extLst>
          </p:cNvPr>
          <p:cNvSpPr txBox="1">
            <a:spLocks noChangeArrowheads="1"/>
          </p:cNvSpPr>
          <p:nvPr/>
        </p:nvSpPr>
        <p:spPr bwMode="auto">
          <a:xfrm>
            <a:off x="1200150" y="282575"/>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CC3300"/>
                </a:solidFill>
              </a:rPr>
              <a:t>SPECIAL ELEMENTS: </a:t>
            </a:r>
          </a:p>
          <a:p>
            <a:pPr algn="ctr" eaLnBrk="1" hangingPunct="1">
              <a:spcBef>
                <a:spcPct val="0"/>
              </a:spcBef>
              <a:buFontTx/>
              <a:buNone/>
            </a:pPr>
            <a:r>
              <a:rPr lang="en-US" altLang="it-IT" sz="1600">
                <a:solidFill>
                  <a:srgbClr val="CC3300"/>
                </a:solidFill>
              </a:rPr>
              <a:t>ER, MR, SHAPE MEMORY ALLOYS </a:t>
            </a:r>
          </a:p>
        </p:txBody>
      </p:sp>
      <p:pic>
        <p:nvPicPr>
          <p:cNvPr id="33796" name="Picture 8" descr="Schermata 2011-11-02 a 16.32.12.png">
            <a:extLst>
              <a:ext uri="{FF2B5EF4-FFF2-40B4-BE49-F238E27FC236}">
                <a16:creationId xmlns:a16="http://schemas.microsoft.com/office/drawing/2014/main" id="{A8B597F0-B237-4953-9E30-D5B3F60056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0463" y="981076"/>
            <a:ext cx="467995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14">
            <a:extLst>
              <a:ext uri="{FF2B5EF4-FFF2-40B4-BE49-F238E27FC236}">
                <a16:creationId xmlns:a16="http://schemas.microsoft.com/office/drawing/2014/main" id="{F831E64E-7BCF-419F-9288-E05C8166AE7C}"/>
              </a:ext>
            </a:extLst>
          </p:cNvPr>
          <p:cNvSpPr txBox="1">
            <a:spLocks noChangeArrowheads="1"/>
          </p:cNvSpPr>
          <p:nvPr/>
        </p:nvSpPr>
        <p:spPr bwMode="auto">
          <a:xfrm>
            <a:off x="6311901" y="5589589"/>
            <a:ext cx="4537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a:solidFill>
                  <a:srgbClr val="000066"/>
                </a:solidFill>
              </a:rPr>
              <a:t>Comparison between shape memory alloy (black) and steel ties (fucsia)</a:t>
            </a:r>
          </a:p>
        </p:txBody>
      </p:sp>
      <p:pic>
        <p:nvPicPr>
          <p:cNvPr id="33798" name="Picture 15">
            <a:extLst>
              <a:ext uri="{FF2B5EF4-FFF2-40B4-BE49-F238E27FC236}">
                <a16:creationId xmlns:a16="http://schemas.microsoft.com/office/drawing/2014/main" id="{6ACDEA70-BED5-4DAC-8DC3-8ED08269C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3284539"/>
            <a:ext cx="4491038" cy="279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16">
            <a:extLst>
              <a:ext uri="{FF2B5EF4-FFF2-40B4-BE49-F238E27FC236}">
                <a16:creationId xmlns:a16="http://schemas.microsoft.com/office/drawing/2014/main" id="{89548923-B5E6-45B5-91E4-929FFDCDF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981075"/>
            <a:ext cx="4464050"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4">
            <a:extLst>
              <a:ext uri="{FF2B5EF4-FFF2-40B4-BE49-F238E27FC236}">
                <a16:creationId xmlns:a16="http://schemas.microsoft.com/office/drawing/2014/main" id="{ECD6CEA2-0D74-4983-A73A-1E4DC07E9B4D}"/>
              </a:ext>
            </a:extLst>
          </p:cNvPr>
          <p:cNvSpPr txBox="1">
            <a:spLocks noChangeArrowheads="1"/>
          </p:cNvSpPr>
          <p:nvPr/>
        </p:nvSpPr>
        <p:spPr bwMode="auto">
          <a:xfrm>
            <a:off x="232611" y="2114550"/>
            <a:ext cx="487170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APPLICATION: Basilica di San Francesco, Assisi, Italy</a:t>
            </a:r>
          </a:p>
          <a:p>
            <a:pPr eaLnBrk="1" hangingPunct="1">
              <a:spcBef>
                <a:spcPct val="0"/>
              </a:spcBef>
              <a:buFontTx/>
              <a:buNone/>
            </a:pPr>
            <a:r>
              <a:rPr lang="en-US" altLang="it-IT" sz="1400">
                <a:solidFill>
                  <a:srgbClr val="000066"/>
                </a:solidFill>
              </a:rPr>
              <a:t>         (damaged by 1997 Umbria-Marche earthquake)</a:t>
            </a:r>
          </a:p>
          <a:p>
            <a:pPr eaLnBrk="1" hangingPunct="1">
              <a:spcBef>
                <a:spcPct val="0"/>
              </a:spcBef>
              <a:buFontTx/>
              <a:buNone/>
            </a:pPr>
            <a:endParaRPr lang="en-US" altLang="it-IT" sz="1400">
              <a:solidFill>
                <a:srgbClr val="000066"/>
              </a:solidFill>
            </a:endParaRPr>
          </a:p>
          <a:p>
            <a:pPr algn="just" eaLnBrk="1" hangingPunct="1">
              <a:spcBef>
                <a:spcPct val="0"/>
              </a:spcBef>
              <a:buFontTx/>
              <a:buNone/>
            </a:pPr>
            <a:r>
              <a:rPr lang="en-US" altLang="it-IT" sz="1400">
                <a:solidFill>
                  <a:srgbClr val="000066"/>
                </a:solidFill>
              </a:rPr>
              <a:t>During September 1997 Umbria-Marche earthquake, the Basilica di San Francesco in Assisi suffered the partial collapse of the frescoed vaults and the detachment of several blocks from the tympanum of the left transept, caused by the pounding of the roof.</a:t>
            </a:r>
          </a:p>
          <a:p>
            <a:pPr algn="just" eaLnBrk="1" hangingPunct="1">
              <a:spcBef>
                <a:spcPct val="0"/>
              </a:spcBef>
              <a:buFontTx/>
              <a:buNone/>
            </a:pPr>
            <a:endParaRPr lang="en-US" altLang="it-IT" sz="1400">
              <a:solidFill>
                <a:srgbClr val="000066"/>
              </a:solidFill>
            </a:endParaRPr>
          </a:p>
          <a:p>
            <a:pPr algn="just" eaLnBrk="1" hangingPunct="1">
              <a:spcBef>
                <a:spcPct val="0"/>
              </a:spcBef>
              <a:buFontTx/>
              <a:buNone/>
            </a:pPr>
            <a:r>
              <a:rPr lang="en-US" altLang="it-IT" sz="1400">
                <a:solidFill>
                  <a:srgbClr val="000066"/>
                </a:solidFill>
              </a:rPr>
              <a:t>The subsequent restoration and seismic reinforcement work led to the reopening of the upper church in November 1999. Two types of devices were used for the reinforcement:</a:t>
            </a:r>
          </a:p>
          <a:p>
            <a:pPr algn="just" eaLnBrk="1" hangingPunct="1">
              <a:spcBef>
                <a:spcPct val="0"/>
              </a:spcBef>
              <a:buFontTx/>
              <a:buNone/>
            </a:pPr>
            <a:r>
              <a:rPr lang="en-US" altLang="it-IT" sz="1400">
                <a:solidFill>
                  <a:srgbClr val="000066"/>
                </a:solidFill>
              </a:rPr>
              <a:t> - shape memory alloy devices;</a:t>
            </a:r>
          </a:p>
          <a:p>
            <a:pPr algn="just" eaLnBrk="1" hangingPunct="1">
              <a:spcBef>
                <a:spcPct val="0"/>
              </a:spcBef>
              <a:buFontTx/>
              <a:buNone/>
            </a:pPr>
            <a:r>
              <a:rPr lang="en-US" altLang="it-IT" sz="1400">
                <a:solidFill>
                  <a:srgbClr val="000066"/>
                </a:solidFill>
              </a:rPr>
              <a:t>- dynamic constraint devices (hydraulic couplers or shock transmitters), similar to fluid viscous dampers that still allow deformations at low velocities, but are blocked in the typical range of velocities induced by earthquakes.</a:t>
            </a:r>
          </a:p>
        </p:txBody>
      </p:sp>
      <p:pic>
        <p:nvPicPr>
          <p:cNvPr id="34819" name="Picture 5">
            <a:extLst>
              <a:ext uri="{FF2B5EF4-FFF2-40B4-BE49-F238E27FC236}">
                <a16:creationId xmlns:a16="http://schemas.microsoft.com/office/drawing/2014/main" id="{F6945414-8234-4F88-B02E-4E0B353FE6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6030" y="2744788"/>
            <a:ext cx="4871703"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 descr="basilica_st_francis_370.jpg">
            <a:extLst>
              <a:ext uri="{FF2B5EF4-FFF2-40B4-BE49-F238E27FC236}">
                <a16:creationId xmlns:a16="http://schemas.microsoft.com/office/drawing/2014/main" id="{96BD2F63-2316-4553-AB00-1634CD9D36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2" y="228434"/>
            <a:ext cx="4077570" cy="183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Line 4">
            <a:extLst>
              <a:ext uri="{FF2B5EF4-FFF2-40B4-BE49-F238E27FC236}">
                <a16:creationId xmlns:a16="http://schemas.microsoft.com/office/drawing/2014/main" id="{32180F09-8C90-4583-B04C-C82582891E86}"/>
              </a:ext>
            </a:extLst>
          </p:cNvPr>
          <p:cNvSpPr>
            <a:spLocks noChangeShapeType="1"/>
          </p:cNvSpPr>
          <p:nvPr/>
        </p:nvSpPr>
        <p:spPr bwMode="auto">
          <a:xfrm>
            <a:off x="5380540" y="-249237"/>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34822" name="Picture 9">
            <a:extLst>
              <a:ext uri="{FF2B5EF4-FFF2-40B4-BE49-F238E27FC236}">
                <a16:creationId xmlns:a16="http://schemas.microsoft.com/office/drawing/2014/main" id="{C11FBA5B-E198-46C0-AB61-B5F8454E6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74725"/>
            <a:ext cx="2315079"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10">
            <a:extLst>
              <a:ext uri="{FF2B5EF4-FFF2-40B4-BE49-F238E27FC236}">
                <a16:creationId xmlns:a16="http://schemas.microsoft.com/office/drawing/2014/main" id="{7A3FA9C8-A9F0-487E-AC22-8DD83F207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984" y="1021682"/>
            <a:ext cx="231508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4" name="TextBox 4">
            <a:extLst>
              <a:ext uri="{FF2B5EF4-FFF2-40B4-BE49-F238E27FC236}">
                <a16:creationId xmlns:a16="http://schemas.microsoft.com/office/drawing/2014/main" id="{EF77ED9A-CFEB-4296-9527-6BE840F4E36E}"/>
              </a:ext>
            </a:extLst>
          </p:cNvPr>
          <p:cNvSpPr txBox="1">
            <a:spLocks noChangeArrowheads="1"/>
          </p:cNvSpPr>
          <p:nvPr/>
        </p:nvSpPr>
        <p:spPr bwMode="auto">
          <a:xfrm>
            <a:off x="6276236" y="92869"/>
            <a:ext cx="486149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dirty="0">
                <a:solidFill>
                  <a:srgbClr val="000066"/>
                </a:solidFill>
              </a:rPr>
              <a:t>The shape memory alloy devices were used to connect the roof to the walls of the two transept tympani.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1" name="Line 4">
            <a:extLst>
              <a:ext uri="{FF2B5EF4-FFF2-40B4-BE49-F238E27FC236}">
                <a16:creationId xmlns:a16="http://schemas.microsoft.com/office/drawing/2014/main" id="{5A9A3BBE-8FEE-4DC9-BBA4-8BDAA08C4D3C}"/>
              </a:ext>
            </a:extLst>
          </p:cNvPr>
          <p:cNvSpPr>
            <a:spLocks noChangeShapeType="1"/>
          </p:cNvSpPr>
          <p:nvPr/>
        </p:nvSpPr>
        <p:spPr bwMode="auto">
          <a:xfrm>
            <a:off x="6094416" y="50467"/>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5843" name="TextBox 7">
            <a:extLst>
              <a:ext uri="{FF2B5EF4-FFF2-40B4-BE49-F238E27FC236}">
                <a16:creationId xmlns:a16="http://schemas.microsoft.com/office/drawing/2014/main" id="{2F122759-4F6C-4E87-BEE7-7DD5EBC8D261}"/>
              </a:ext>
            </a:extLst>
          </p:cNvPr>
          <p:cNvSpPr txBox="1">
            <a:spLocks noChangeArrowheads="1"/>
          </p:cNvSpPr>
          <p:nvPr/>
        </p:nvSpPr>
        <p:spPr bwMode="auto">
          <a:xfrm>
            <a:off x="1987550" y="446088"/>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CC3300"/>
                </a:solidFill>
              </a:rPr>
              <a:t>ISOLAMENTO SISMICO DEI PONTI</a:t>
            </a:r>
          </a:p>
        </p:txBody>
      </p:sp>
      <p:sp>
        <p:nvSpPr>
          <p:cNvPr id="35844" name="TextBox 8">
            <a:extLst>
              <a:ext uri="{FF2B5EF4-FFF2-40B4-BE49-F238E27FC236}">
                <a16:creationId xmlns:a16="http://schemas.microsoft.com/office/drawing/2014/main" id="{5B0694B3-4ABD-4FB9-8FB2-5CF6BC5D1239}"/>
              </a:ext>
            </a:extLst>
          </p:cNvPr>
          <p:cNvSpPr txBox="1">
            <a:spLocks noChangeArrowheads="1"/>
          </p:cNvSpPr>
          <p:nvPr/>
        </p:nvSpPr>
        <p:spPr bwMode="auto">
          <a:xfrm>
            <a:off x="1558926" y="909639"/>
            <a:ext cx="4392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23913"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2319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39888"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Elasto-Plastic device on a single pier.</a:t>
            </a:r>
          </a:p>
        </p:txBody>
      </p:sp>
      <p:pic>
        <p:nvPicPr>
          <p:cNvPr id="35845" name="Picture 1">
            <a:extLst>
              <a:ext uri="{FF2B5EF4-FFF2-40B4-BE49-F238E27FC236}">
                <a16:creationId xmlns:a16="http://schemas.microsoft.com/office/drawing/2014/main" id="{B60056BD-CE4F-46FD-A275-817862B386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6" y="1330325"/>
            <a:ext cx="345598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2">
            <a:extLst>
              <a:ext uri="{FF2B5EF4-FFF2-40B4-BE49-F238E27FC236}">
                <a16:creationId xmlns:a16="http://schemas.microsoft.com/office/drawing/2014/main" id="{D1019DFA-C253-499F-BFFC-637230F43C70}"/>
              </a:ext>
            </a:extLst>
          </p:cNvPr>
          <p:cNvSpPr txBox="1">
            <a:spLocks noChangeArrowheads="1"/>
          </p:cNvSpPr>
          <p:nvPr/>
        </p:nvSpPr>
        <p:spPr bwMode="auto">
          <a:xfrm>
            <a:off x="6535821" y="555124"/>
            <a:ext cx="4248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Elasto-Plastic device on all piers.</a:t>
            </a:r>
          </a:p>
        </p:txBody>
      </p:sp>
      <p:pic>
        <p:nvPicPr>
          <p:cNvPr id="35847" name="Picture 6">
            <a:extLst>
              <a:ext uri="{FF2B5EF4-FFF2-40B4-BE49-F238E27FC236}">
                <a16:creationId xmlns:a16="http://schemas.microsoft.com/office/drawing/2014/main" id="{BDA0BBAF-C86E-4C52-B37E-91B9A09D9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659" y="1274262"/>
            <a:ext cx="444976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7">
            <a:extLst>
              <a:ext uri="{FF2B5EF4-FFF2-40B4-BE49-F238E27FC236}">
                <a16:creationId xmlns:a16="http://schemas.microsoft.com/office/drawing/2014/main" id="{2F57759D-764D-4ECB-9FB7-FBC222D90F65}"/>
              </a:ext>
            </a:extLst>
          </p:cNvPr>
          <p:cNvSpPr txBox="1">
            <a:spLocks noChangeArrowheads="1"/>
          </p:cNvSpPr>
          <p:nvPr/>
        </p:nvSpPr>
        <p:spPr bwMode="auto">
          <a:xfrm>
            <a:off x="6464384" y="3291974"/>
            <a:ext cx="4464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Coupling a bearing system  with a shock transmitter:</a:t>
            </a:r>
          </a:p>
          <a:p>
            <a:pPr eaLnBrk="1" hangingPunct="1">
              <a:spcBef>
                <a:spcPct val="0"/>
              </a:spcBef>
              <a:buFontTx/>
              <a:buNone/>
            </a:pPr>
            <a:r>
              <a:rPr lang="en-US" altLang="it-IT" sz="1400">
                <a:solidFill>
                  <a:srgbClr val="000066"/>
                </a:solidFill>
              </a:rPr>
              <a:t>	SL= sliding support</a:t>
            </a:r>
          </a:p>
          <a:p>
            <a:pPr eaLnBrk="1" hangingPunct="1">
              <a:spcBef>
                <a:spcPct val="0"/>
              </a:spcBef>
              <a:buFontTx/>
              <a:buNone/>
            </a:pPr>
            <a:r>
              <a:rPr lang="en-US" altLang="it-IT" sz="1400">
                <a:solidFill>
                  <a:srgbClr val="000066"/>
                </a:solidFill>
              </a:rPr>
              <a:t>	EP= Elasto-Plastic device</a:t>
            </a:r>
          </a:p>
          <a:p>
            <a:pPr eaLnBrk="1" hangingPunct="1">
              <a:spcBef>
                <a:spcPct val="0"/>
              </a:spcBef>
              <a:buFontTx/>
              <a:buNone/>
            </a:pPr>
            <a:r>
              <a:rPr lang="en-US" altLang="it-IT" sz="1400">
                <a:solidFill>
                  <a:srgbClr val="000066"/>
                </a:solidFill>
              </a:rPr>
              <a:t>	ST= shock-transmitter</a:t>
            </a:r>
          </a:p>
        </p:txBody>
      </p:sp>
      <p:sp>
        <p:nvSpPr>
          <p:cNvPr id="35849" name="TextBox 9">
            <a:extLst>
              <a:ext uri="{FF2B5EF4-FFF2-40B4-BE49-F238E27FC236}">
                <a16:creationId xmlns:a16="http://schemas.microsoft.com/office/drawing/2014/main" id="{A7F529BF-4F2F-4FA0-BB10-B22CB748913F}"/>
              </a:ext>
            </a:extLst>
          </p:cNvPr>
          <p:cNvSpPr txBox="1">
            <a:spLocks noChangeArrowheads="1"/>
          </p:cNvSpPr>
          <p:nvPr/>
        </p:nvSpPr>
        <p:spPr bwMode="auto">
          <a:xfrm>
            <a:off x="6354680" y="4462631"/>
            <a:ext cx="48815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dirty="0">
                <a:solidFill>
                  <a:srgbClr val="000066"/>
                </a:solidFill>
              </a:rPr>
              <a:t>The use of a viscous </a:t>
            </a:r>
            <a:r>
              <a:rPr lang="en-US" altLang="it-IT" sz="1600" dirty="0" err="1">
                <a:solidFill>
                  <a:srgbClr val="000066"/>
                </a:solidFill>
              </a:rPr>
              <a:t>oleodynamic</a:t>
            </a:r>
            <a:r>
              <a:rPr lang="en-US" altLang="it-IT" sz="1600" dirty="0">
                <a:solidFill>
                  <a:srgbClr val="000066"/>
                </a:solidFill>
              </a:rPr>
              <a:t> damper, ST, makes the structure statically indeterminate for dynamic actions (seismic, wind) and, at the same time, makes the device not interfere with slow actions (creep, temperature, foundation settlements, etc.).</a:t>
            </a:r>
          </a:p>
        </p:txBody>
      </p:sp>
      <p:pic>
        <p:nvPicPr>
          <p:cNvPr id="35850" name="Picture 17">
            <a:extLst>
              <a:ext uri="{FF2B5EF4-FFF2-40B4-BE49-F238E27FC236}">
                <a16:creationId xmlns:a16="http://schemas.microsoft.com/office/drawing/2014/main" id="{876C1261-A15C-478E-B360-E055F3C52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1" y="4099719"/>
            <a:ext cx="3503612"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2">
            <a:extLst>
              <a:ext uri="{FF2B5EF4-FFF2-40B4-BE49-F238E27FC236}">
                <a16:creationId xmlns:a16="http://schemas.microsoft.com/office/drawing/2014/main" id="{D53CA2D8-FAD1-496B-B710-B9D4FCCB1395}"/>
              </a:ext>
            </a:extLst>
          </p:cNvPr>
          <p:cNvSpPr txBox="1">
            <a:spLocks noChangeArrowheads="1"/>
          </p:cNvSpPr>
          <p:nvPr/>
        </p:nvSpPr>
        <p:spPr bwMode="auto">
          <a:xfrm>
            <a:off x="1343026" y="188913"/>
            <a:ext cx="4810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4638" indent="-274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Elasto-plastic device on all piers.</a:t>
            </a:r>
          </a:p>
        </p:txBody>
      </p:sp>
      <p:sp>
        <p:nvSpPr>
          <p:cNvPr id="36875" name="Line 4">
            <a:extLst>
              <a:ext uri="{FF2B5EF4-FFF2-40B4-BE49-F238E27FC236}">
                <a16:creationId xmlns:a16="http://schemas.microsoft.com/office/drawing/2014/main" id="{B0F41743-5E8C-4B24-9CE4-341A2907D27D}"/>
              </a:ext>
            </a:extLst>
          </p:cNvPr>
          <p:cNvSpPr>
            <a:spLocks noChangeShapeType="1"/>
          </p:cNvSpPr>
          <p:nvPr/>
        </p:nvSpPr>
        <p:spPr bwMode="auto">
          <a:xfrm>
            <a:off x="6038542" y="149227"/>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36868" name="Picture 10">
            <a:extLst>
              <a:ext uri="{FF2B5EF4-FFF2-40B4-BE49-F238E27FC236}">
                <a16:creationId xmlns:a16="http://schemas.microsoft.com/office/drawing/2014/main" id="{863F9D8C-738A-4F8B-8AB7-EAD2146094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0463" y="404813"/>
            <a:ext cx="467995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1">
            <a:extLst>
              <a:ext uri="{FF2B5EF4-FFF2-40B4-BE49-F238E27FC236}">
                <a16:creationId xmlns:a16="http://schemas.microsoft.com/office/drawing/2014/main" id="{0B924771-37B3-4490-ABF5-D79E4B6160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4365625"/>
            <a:ext cx="23780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5">
            <a:extLst>
              <a:ext uri="{FF2B5EF4-FFF2-40B4-BE49-F238E27FC236}">
                <a16:creationId xmlns:a16="http://schemas.microsoft.com/office/drawing/2014/main" id="{C6A6DAA6-EED5-4E69-88D3-F1467F52D9BB}"/>
              </a:ext>
            </a:extLst>
          </p:cNvPr>
          <p:cNvSpPr txBox="1">
            <a:spLocks noChangeArrowheads="1"/>
          </p:cNvSpPr>
          <p:nvPr/>
        </p:nvSpPr>
        <p:spPr bwMode="auto">
          <a:xfrm>
            <a:off x="6888164" y="3716338"/>
            <a:ext cx="3673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RION-ANTIRION, main bridge (Greece)</a:t>
            </a:r>
          </a:p>
        </p:txBody>
      </p:sp>
      <p:pic>
        <p:nvPicPr>
          <p:cNvPr id="36871" name="Picture 17">
            <a:extLst>
              <a:ext uri="{FF2B5EF4-FFF2-40B4-BE49-F238E27FC236}">
                <a16:creationId xmlns:a16="http://schemas.microsoft.com/office/drawing/2014/main" id="{E45576E9-8354-4FE7-9A55-5685C3601F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4365625"/>
            <a:ext cx="24320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5">
            <a:extLst>
              <a:ext uri="{FF2B5EF4-FFF2-40B4-BE49-F238E27FC236}">
                <a16:creationId xmlns:a16="http://schemas.microsoft.com/office/drawing/2014/main" id="{4BB7A9D5-3C2C-41AC-8854-CD0CCCE3E8E2}"/>
              </a:ext>
            </a:extLst>
          </p:cNvPr>
          <p:cNvSpPr txBox="1">
            <a:spLocks noChangeArrowheads="1"/>
          </p:cNvSpPr>
          <p:nvPr/>
        </p:nvSpPr>
        <p:spPr bwMode="auto">
          <a:xfrm>
            <a:off x="7372351" y="6221414"/>
            <a:ext cx="266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Details of the isolation system</a:t>
            </a:r>
          </a:p>
        </p:txBody>
      </p:sp>
      <p:pic>
        <p:nvPicPr>
          <p:cNvPr id="36873" name="Picture 6">
            <a:extLst>
              <a:ext uri="{FF2B5EF4-FFF2-40B4-BE49-F238E27FC236}">
                <a16:creationId xmlns:a16="http://schemas.microsoft.com/office/drawing/2014/main" id="{1336AF5B-B27A-45B9-9DE8-D22F7B4362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1" y="711200"/>
            <a:ext cx="444976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Box 7">
            <a:extLst>
              <a:ext uri="{FF2B5EF4-FFF2-40B4-BE49-F238E27FC236}">
                <a16:creationId xmlns:a16="http://schemas.microsoft.com/office/drawing/2014/main" id="{DA02EAA3-0E92-4ED5-8762-193A94DC2348}"/>
              </a:ext>
            </a:extLst>
          </p:cNvPr>
          <p:cNvSpPr txBox="1">
            <a:spLocks noChangeArrowheads="1"/>
          </p:cNvSpPr>
          <p:nvPr/>
        </p:nvSpPr>
        <p:spPr bwMode="auto">
          <a:xfrm>
            <a:off x="1343025" y="2728914"/>
            <a:ext cx="4464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Coupling a bearing system  with a shock transmitter:</a:t>
            </a:r>
          </a:p>
          <a:p>
            <a:pPr eaLnBrk="1" hangingPunct="1">
              <a:spcBef>
                <a:spcPct val="0"/>
              </a:spcBef>
              <a:buFontTx/>
              <a:buNone/>
            </a:pPr>
            <a:r>
              <a:rPr lang="en-US" altLang="it-IT" sz="1400">
                <a:solidFill>
                  <a:srgbClr val="000066"/>
                </a:solidFill>
              </a:rPr>
              <a:t>	SL= sliding support</a:t>
            </a:r>
          </a:p>
          <a:p>
            <a:pPr eaLnBrk="1" hangingPunct="1">
              <a:spcBef>
                <a:spcPct val="0"/>
              </a:spcBef>
              <a:buFontTx/>
              <a:buNone/>
            </a:pPr>
            <a:r>
              <a:rPr lang="en-US" altLang="it-IT" sz="1400">
                <a:solidFill>
                  <a:srgbClr val="000066"/>
                </a:solidFill>
              </a:rPr>
              <a:t>	EP= Elasto-Plastic device</a:t>
            </a:r>
          </a:p>
          <a:p>
            <a:pPr eaLnBrk="1" hangingPunct="1">
              <a:spcBef>
                <a:spcPct val="0"/>
              </a:spcBef>
              <a:buFontTx/>
              <a:buNone/>
            </a:pPr>
            <a:r>
              <a:rPr lang="en-US" altLang="it-IT" sz="1400">
                <a:solidFill>
                  <a:srgbClr val="000066"/>
                </a:solidFill>
              </a:rPr>
              <a:t>	ST= shock-transmitter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6" name="Line 4">
            <a:extLst>
              <a:ext uri="{FF2B5EF4-FFF2-40B4-BE49-F238E27FC236}">
                <a16:creationId xmlns:a16="http://schemas.microsoft.com/office/drawing/2014/main" id="{EDBCDCAF-BA82-4333-86CB-247D9302F9EF}"/>
              </a:ext>
            </a:extLst>
          </p:cNvPr>
          <p:cNvSpPr>
            <a:spLocks noChangeShapeType="1"/>
          </p:cNvSpPr>
          <p:nvPr/>
        </p:nvSpPr>
        <p:spPr bwMode="auto">
          <a:xfrm>
            <a:off x="6081995" y="167016"/>
            <a:ext cx="0" cy="607265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7891" name="TextBox 5">
            <a:extLst>
              <a:ext uri="{FF2B5EF4-FFF2-40B4-BE49-F238E27FC236}">
                <a16:creationId xmlns:a16="http://schemas.microsoft.com/office/drawing/2014/main" id="{AE2CD091-B1BE-4EC5-B7C2-8D28A67D62E1}"/>
              </a:ext>
            </a:extLst>
          </p:cNvPr>
          <p:cNvSpPr txBox="1">
            <a:spLocks noChangeArrowheads="1"/>
          </p:cNvSpPr>
          <p:nvPr/>
        </p:nvSpPr>
        <p:spPr bwMode="auto">
          <a:xfrm>
            <a:off x="3238500" y="163514"/>
            <a:ext cx="77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CC3300"/>
                </a:solidFill>
              </a:rPr>
              <a:t>DAMS</a:t>
            </a:r>
          </a:p>
        </p:txBody>
      </p:sp>
      <p:pic>
        <p:nvPicPr>
          <p:cNvPr id="37892" name="Picture 1">
            <a:extLst>
              <a:ext uri="{FF2B5EF4-FFF2-40B4-BE49-F238E27FC236}">
                <a16:creationId xmlns:a16="http://schemas.microsoft.com/office/drawing/2014/main" id="{596152D2-E313-42A5-8C27-8810EB9AA9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9" y="620713"/>
            <a:ext cx="4708525"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4">
            <a:extLst>
              <a:ext uri="{FF2B5EF4-FFF2-40B4-BE49-F238E27FC236}">
                <a16:creationId xmlns:a16="http://schemas.microsoft.com/office/drawing/2014/main" id="{51016DAF-7F21-4DB3-A4D4-5CB63928666A}"/>
              </a:ext>
            </a:extLst>
          </p:cNvPr>
          <p:cNvSpPr txBox="1">
            <a:spLocks noChangeArrowheads="1"/>
          </p:cNvSpPr>
          <p:nvPr/>
        </p:nvSpPr>
        <p:spPr bwMode="auto">
          <a:xfrm>
            <a:off x="1725614" y="5524500"/>
            <a:ext cx="33289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Scheme of a dam isolated with air-bags</a:t>
            </a:r>
          </a:p>
        </p:txBody>
      </p:sp>
      <p:pic>
        <p:nvPicPr>
          <p:cNvPr id="37894" name="Picture 5">
            <a:extLst>
              <a:ext uri="{FF2B5EF4-FFF2-40B4-BE49-F238E27FC236}">
                <a16:creationId xmlns:a16="http://schemas.microsoft.com/office/drawing/2014/main" id="{8ECEDA24-FD8E-4CFC-B1A5-589C610AC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9590" y="149225"/>
            <a:ext cx="4176712"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7">
            <a:extLst>
              <a:ext uri="{FF2B5EF4-FFF2-40B4-BE49-F238E27FC236}">
                <a16:creationId xmlns:a16="http://schemas.microsoft.com/office/drawing/2014/main" id="{FDE88820-7D71-4179-BC86-006AF1BE2BC2}"/>
              </a:ext>
            </a:extLst>
          </p:cNvPr>
          <p:cNvSpPr txBox="1">
            <a:spLocks noChangeArrowheads="1"/>
          </p:cNvSpPr>
          <p:nvPr/>
        </p:nvSpPr>
        <p:spPr bwMode="auto">
          <a:xfrm>
            <a:off x="6183313" y="5708651"/>
            <a:ext cx="495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dirty="0">
                <a:solidFill>
                  <a:srgbClr val="000066"/>
                </a:solidFill>
              </a:rPr>
              <a:t>Dam behavior in case of explosion without or with isolation system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5" name="Line 4">
            <a:extLst>
              <a:ext uri="{FF2B5EF4-FFF2-40B4-BE49-F238E27FC236}">
                <a16:creationId xmlns:a16="http://schemas.microsoft.com/office/drawing/2014/main" id="{AB277847-EDC1-4E00-A64B-E2A3E1C8DE92}"/>
              </a:ext>
            </a:extLst>
          </p:cNvPr>
          <p:cNvSpPr>
            <a:spLocks noChangeShapeType="1"/>
          </p:cNvSpPr>
          <p:nvPr/>
        </p:nvSpPr>
        <p:spPr bwMode="auto">
          <a:xfrm>
            <a:off x="6094417" y="36036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15" name="TextBox 7">
            <a:extLst>
              <a:ext uri="{FF2B5EF4-FFF2-40B4-BE49-F238E27FC236}">
                <a16:creationId xmlns:a16="http://schemas.microsoft.com/office/drawing/2014/main" id="{1B463A22-AC9F-48E6-9E2D-131CFA200B4A}"/>
              </a:ext>
            </a:extLst>
          </p:cNvPr>
          <p:cNvSpPr txBox="1">
            <a:spLocks noChangeArrowheads="1"/>
          </p:cNvSpPr>
          <p:nvPr/>
        </p:nvSpPr>
        <p:spPr bwMode="auto">
          <a:xfrm>
            <a:off x="1143000" y="260350"/>
            <a:ext cx="495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CC3300"/>
                </a:solidFill>
              </a:rPr>
              <a:t>APPLICATIONS OF SEISMIC ISOLATION</a:t>
            </a:r>
            <a:endParaRPr lang="en-US" altLang="it-IT" sz="1600">
              <a:solidFill>
                <a:srgbClr val="000066"/>
              </a:solidFill>
            </a:endParaRPr>
          </a:p>
        </p:txBody>
      </p:sp>
      <p:pic>
        <p:nvPicPr>
          <p:cNvPr id="38916" name="Picture 8">
            <a:extLst>
              <a:ext uri="{FF2B5EF4-FFF2-40B4-BE49-F238E27FC236}">
                <a16:creationId xmlns:a16="http://schemas.microsoft.com/office/drawing/2014/main" id="{DBBA34FD-D8EA-4B78-A4D6-B50EE04BA7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06438"/>
            <a:ext cx="367188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9">
            <a:extLst>
              <a:ext uri="{FF2B5EF4-FFF2-40B4-BE49-F238E27FC236}">
                <a16:creationId xmlns:a16="http://schemas.microsoft.com/office/drawing/2014/main" id="{5375650E-01BF-44C1-900D-7A566E65C6E5}"/>
              </a:ext>
            </a:extLst>
          </p:cNvPr>
          <p:cNvSpPr txBox="1">
            <a:spLocks noChangeArrowheads="1"/>
          </p:cNvSpPr>
          <p:nvPr/>
        </p:nvSpPr>
        <p:spPr bwMode="auto">
          <a:xfrm>
            <a:off x="4278571" y="1417637"/>
            <a:ext cx="166980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dirty="0" err="1">
                <a:solidFill>
                  <a:srgbClr val="000066"/>
                </a:solidFill>
              </a:rPr>
              <a:t>Visco</a:t>
            </a:r>
            <a:r>
              <a:rPr lang="en-US" altLang="it-IT" sz="1400" dirty="0">
                <a:solidFill>
                  <a:srgbClr val="000066"/>
                </a:solidFill>
              </a:rPr>
              <a:t>-elastic dampers installed in the Gentile Fermi school in </a:t>
            </a:r>
            <a:r>
              <a:rPr lang="en-US" altLang="it-IT" sz="1400" dirty="0" err="1">
                <a:solidFill>
                  <a:srgbClr val="000066"/>
                </a:solidFill>
              </a:rPr>
              <a:t>Fabriano</a:t>
            </a:r>
            <a:endParaRPr lang="en-US" altLang="it-IT" sz="1400" dirty="0">
              <a:solidFill>
                <a:srgbClr val="000066"/>
              </a:solidFill>
            </a:endParaRPr>
          </a:p>
        </p:txBody>
      </p:sp>
      <p:sp>
        <p:nvSpPr>
          <p:cNvPr id="38918" name="TextBox 12">
            <a:extLst>
              <a:ext uri="{FF2B5EF4-FFF2-40B4-BE49-F238E27FC236}">
                <a16:creationId xmlns:a16="http://schemas.microsoft.com/office/drawing/2014/main" id="{C8B66C2F-44BA-4981-83D2-683A5108B4FF}"/>
              </a:ext>
            </a:extLst>
          </p:cNvPr>
          <p:cNvSpPr txBox="1">
            <a:spLocks noChangeArrowheads="1"/>
          </p:cNvSpPr>
          <p:nvPr/>
        </p:nvSpPr>
        <p:spPr bwMode="auto">
          <a:xfrm>
            <a:off x="-39680" y="3743325"/>
            <a:ext cx="178753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dirty="0" err="1">
                <a:solidFill>
                  <a:srgbClr val="000066"/>
                </a:solidFill>
              </a:rPr>
              <a:t>Bronzi</a:t>
            </a:r>
            <a:r>
              <a:rPr lang="en-US" altLang="it-IT" sz="1400" dirty="0">
                <a:solidFill>
                  <a:srgbClr val="000066"/>
                </a:solidFill>
              </a:rPr>
              <a:t> di </a:t>
            </a:r>
            <a:r>
              <a:rPr lang="en-US" altLang="it-IT" sz="1400" dirty="0" err="1">
                <a:solidFill>
                  <a:srgbClr val="000066"/>
                </a:solidFill>
              </a:rPr>
              <a:t>Riace</a:t>
            </a:r>
            <a:r>
              <a:rPr lang="en-US" altLang="it-IT" sz="1400" dirty="0">
                <a:solidFill>
                  <a:srgbClr val="000066"/>
                </a:solidFill>
              </a:rPr>
              <a:t>, system with marble rolling balls (horizontal shock evader) and vertical damper between steel plates.</a:t>
            </a:r>
          </a:p>
        </p:txBody>
      </p:sp>
      <p:pic>
        <p:nvPicPr>
          <p:cNvPr id="38919" name="Picture 4">
            <a:extLst>
              <a:ext uri="{FF2B5EF4-FFF2-40B4-BE49-F238E27FC236}">
                <a16:creationId xmlns:a16="http://schemas.microsoft.com/office/drawing/2014/main" id="{AC6D4417-85D1-4BF2-833B-2508588F2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355600"/>
            <a:ext cx="4392612"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5">
            <a:extLst>
              <a:ext uri="{FF2B5EF4-FFF2-40B4-BE49-F238E27FC236}">
                <a16:creationId xmlns:a16="http://schemas.microsoft.com/office/drawing/2014/main" id="{63526CFB-CE7C-4FFC-8676-5045EB43243D}"/>
              </a:ext>
            </a:extLst>
          </p:cNvPr>
          <p:cNvSpPr txBox="1">
            <a:spLocks noChangeArrowheads="1"/>
          </p:cNvSpPr>
          <p:nvPr/>
        </p:nvSpPr>
        <p:spPr bwMode="auto">
          <a:xfrm>
            <a:off x="6327776" y="3381376"/>
            <a:ext cx="4881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Seismic isolation on plants: tanks of EgeGaz in Aliaga (Turkey) </a:t>
            </a:r>
          </a:p>
        </p:txBody>
      </p:sp>
      <p:pic>
        <p:nvPicPr>
          <p:cNvPr id="38921" name="Picture 6">
            <a:extLst>
              <a:ext uri="{FF2B5EF4-FFF2-40B4-BE49-F238E27FC236}">
                <a16:creationId xmlns:a16="http://schemas.microsoft.com/office/drawing/2014/main" id="{522CF755-46FE-4BE7-9CAB-4F7B64BB25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4532" y="4465896"/>
            <a:ext cx="2279651" cy="147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7">
            <a:extLst>
              <a:ext uri="{FF2B5EF4-FFF2-40B4-BE49-F238E27FC236}">
                <a16:creationId xmlns:a16="http://schemas.microsoft.com/office/drawing/2014/main" id="{0B37E2CB-DAD4-4397-8A69-6A7B313CC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3614" y="4100513"/>
            <a:ext cx="219392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7" descr="Riace1">
            <a:extLst>
              <a:ext uri="{FF2B5EF4-FFF2-40B4-BE49-F238E27FC236}">
                <a16:creationId xmlns:a16="http://schemas.microsoft.com/office/drawing/2014/main" id="{B58BAA38-2949-45BF-AA02-75031CC710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361" y="3643313"/>
            <a:ext cx="13446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9" descr="Riace2">
            <a:extLst>
              <a:ext uri="{FF2B5EF4-FFF2-40B4-BE49-F238E27FC236}">
                <a16:creationId xmlns:a16="http://schemas.microsoft.com/office/drawing/2014/main" id="{7AF1F55F-15D6-436D-BB4F-3714F3D03D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019" y="3500438"/>
            <a:ext cx="27463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3" name="Line 4">
            <a:extLst>
              <a:ext uri="{FF2B5EF4-FFF2-40B4-BE49-F238E27FC236}">
                <a16:creationId xmlns:a16="http://schemas.microsoft.com/office/drawing/2014/main" id="{11B631BD-C22E-448B-AF6C-1A9A82E44D9D}"/>
              </a:ext>
            </a:extLst>
          </p:cNvPr>
          <p:cNvSpPr>
            <a:spLocks noChangeShapeType="1"/>
          </p:cNvSpPr>
          <p:nvPr/>
        </p:nvSpPr>
        <p:spPr bwMode="auto">
          <a:xfrm>
            <a:off x="6095001" y="36036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39939" name="Picture 1">
            <a:extLst>
              <a:ext uri="{FF2B5EF4-FFF2-40B4-BE49-F238E27FC236}">
                <a16:creationId xmlns:a16="http://schemas.microsoft.com/office/drawing/2014/main" id="{5F4AF2D9-5657-4465-9E5D-CFC7D8A1DC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 y="117476"/>
            <a:ext cx="22320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a:extLst>
              <a:ext uri="{FF2B5EF4-FFF2-40B4-BE49-F238E27FC236}">
                <a16:creationId xmlns:a16="http://schemas.microsoft.com/office/drawing/2014/main" id="{9912A9D5-36BF-41CC-B701-ADA8BF649F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5638" y="188913"/>
            <a:ext cx="1800225"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6">
            <a:extLst>
              <a:ext uri="{FF2B5EF4-FFF2-40B4-BE49-F238E27FC236}">
                <a16:creationId xmlns:a16="http://schemas.microsoft.com/office/drawing/2014/main" id="{F0F9D6E2-9189-4041-BB03-F7C1E1D2C72E}"/>
              </a:ext>
            </a:extLst>
          </p:cNvPr>
          <p:cNvSpPr txBox="1">
            <a:spLocks noChangeArrowheads="1"/>
          </p:cNvSpPr>
          <p:nvPr/>
        </p:nvSpPr>
        <p:spPr bwMode="auto">
          <a:xfrm>
            <a:off x="603250" y="1900239"/>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a:solidFill>
                  <a:srgbClr val="000066"/>
                </a:solidFill>
              </a:rPr>
              <a:t>Firemen station in Foligno: (64 HBRD+4 SD)</a:t>
            </a:r>
          </a:p>
        </p:txBody>
      </p:sp>
      <p:pic>
        <p:nvPicPr>
          <p:cNvPr id="39942" name="Picture 7">
            <a:extLst>
              <a:ext uri="{FF2B5EF4-FFF2-40B4-BE49-F238E27FC236}">
                <a16:creationId xmlns:a16="http://schemas.microsoft.com/office/drawing/2014/main" id="{8239D58F-E3DD-41D7-83DF-3D78A23742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4" y="3429000"/>
            <a:ext cx="19431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a:extLst>
              <a:ext uri="{FF2B5EF4-FFF2-40B4-BE49-F238E27FC236}">
                <a16:creationId xmlns:a16="http://schemas.microsoft.com/office/drawing/2014/main" id="{7C9BC971-7C70-40E1-B372-3C39AAF556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7674" y="3420478"/>
            <a:ext cx="2216151" cy="260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10">
            <a:extLst>
              <a:ext uri="{FF2B5EF4-FFF2-40B4-BE49-F238E27FC236}">
                <a16:creationId xmlns:a16="http://schemas.microsoft.com/office/drawing/2014/main" id="{5308EFBA-13F0-4EA7-8F06-BC47AEDBAA1D}"/>
              </a:ext>
            </a:extLst>
          </p:cNvPr>
          <p:cNvSpPr txBox="1">
            <a:spLocks noChangeArrowheads="1"/>
          </p:cNvSpPr>
          <p:nvPr/>
        </p:nvSpPr>
        <p:spPr bwMode="auto">
          <a:xfrm>
            <a:off x="603249" y="5229225"/>
            <a:ext cx="21605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sz="1400">
                <a:solidFill>
                  <a:srgbClr val="000066"/>
                </a:solidFill>
              </a:rPr>
              <a:t>Seismic retrofitting of the  Santuario della Madonna</a:t>
            </a:r>
          </a:p>
          <a:p>
            <a:pPr algn="just" eaLnBrk="1" hangingPunct="1">
              <a:spcBef>
                <a:spcPct val="0"/>
              </a:spcBef>
              <a:buFontTx/>
              <a:buNone/>
            </a:pPr>
            <a:r>
              <a:rPr lang="it-IT" altLang="it-IT" sz="1400">
                <a:solidFill>
                  <a:srgbClr val="000066"/>
                </a:solidFill>
              </a:rPr>
              <a:t>delle Lacrime in Siracusa</a:t>
            </a:r>
            <a:endParaRPr lang="en-US" altLang="it-IT" sz="1400">
              <a:solidFill>
                <a:srgbClr val="000066"/>
              </a:solidFill>
            </a:endParaRPr>
          </a:p>
        </p:txBody>
      </p:sp>
      <p:pic>
        <p:nvPicPr>
          <p:cNvPr id="39945" name="Picture 14" descr="Schermata 2011-11-03 a 15.20.32.png">
            <a:extLst>
              <a:ext uri="{FF2B5EF4-FFF2-40B4-BE49-F238E27FC236}">
                <a16:creationId xmlns:a16="http://schemas.microsoft.com/office/drawing/2014/main" id="{D291E6E5-E188-4CCC-8A97-328BD286E8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1564" y="4630022"/>
            <a:ext cx="3820946" cy="139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5">
            <a:extLst>
              <a:ext uri="{FF2B5EF4-FFF2-40B4-BE49-F238E27FC236}">
                <a16:creationId xmlns:a16="http://schemas.microsoft.com/office/drawing/2014/main" id="{03AEA5EB-2196-4A7E-A50B-D096C2A095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1192" y="674689"/>
            <a:ext cx="2881312"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16">
            <a:extLst>
              <a:ext uri="{FF2B5EF4-FFF2-40B4-BE49-F238E27FC236}">
                <a16:creationId xmlns:a16="http://schemas.microsoft.com/office/drawing/2014/main" id="{EAEFF1A3-467E-4232-AF30-48AF3DF7F2A2}"/>
              </a:ext>
            </a:extLst>
          </p:cNvPr>
          <p:cNvSpPr txBox="1">
            <a:spLocks noChangeArrowheads="1"/>
          </p:cNvSpPr>
          <p:nvPr/>
        </p:nvSpPr>
        <p:spPr bwMode="auto">
          <a:xfrm>
            <a:off x="6629317" y="140789"/>
            <a:ext cx="431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pt-BR" altLang="it-IT" sz="1400">
                <a:solidFill>
                  <a:srgbClr val="000066"/>
                </a:solidFill>
              </a:rPr>
              <a:t>F. JOVINE SCHOOL IN SAN GIULIANO DI PUGLIA</a:t>
            </a:r>
            <a:endParaRPr lang="en-US" altLang="it-IT" sz="1400">
              <a:solidFill>
                <a:srgbClr val="000066"/>
              </a:solidFill>
            </a:endParaRPr>
          </a:p>
        </p:txBody>
      </p:sp>
      <p:sp>
        <p:nvSpPr>
          <p:cNvPr id="39948" name="TextBox 17">
            <a:extLst>
              <a:ext uri="{FF2B5EF4-FFF2-40B4-BE49-F238E27FC236}">
                <a16:creationId xmlns:a16="http://schemas.microsoft.com/office/drawing/2014/main" id="{6CD6A49A-D558-454F-9B3D-B9A57E044290}"/>
              </a:ext>
            </a:extLst>
          </p:cNvPr>
          <p:cNvSpPr txBox="1">
            <a:spLocks noChangeArrowheads="1"/>
          </p:cNvSpPr>
          <p:nvPr/>
        </p:nvSpPr>
        <p:spPr bwMode="auto">
          <a:xfrm>
            <a:off x="9272504" y="1580651"/>
            <a:ext cx="200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400">
                <a:solidFill>
                  <a:srgbClr val="000066"/>
                </a:solidFill>
              </a:rPr>
              <a:t>Collapse after 31–10-2002 earthquake</a:t>
            </a:r>
          </a:p>
        </p:txBody>
      </p:sp>
      <p:pic>
        <p:nvPicPr>
          <p:cNvPr id="39949" name="Picture 20">
            <a:extLst>
              <a:ext uri="{FF2B5EF4-FFF2-40B4-BE49-F238E27FC236}">
                <a16:creationId xmlns:a16="http://schemas.microsoft.com/office/drawing/2014/main" id="{3BF73D95-1131-41EB-AB66-929C1A5652E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21564" y="2579191"/>
            <a:ext cx="2678112"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9">
            <a:extLst>
              <a:ext uri="{FF2B5EF4-FFF2-40B4-BE49-F238E27FC236}">
                <a16:creationId xmlns:a16="http://schemas.microsoft.com/office/drawing/2014/main" id="{37FCEB72-C420-4BBA-A32B-D927B0C252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29629" y="3093538"/>
            <a:ext cx="1778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TextBox 21">
            <a:extLst>
              <a:ext uri="{FF2B5EF4-FFF2-40B4-BE49-F238E27FC236}">
                <a16:creationId xmlns:a16="http://schemas.microsoft.com/office/drawing/2014/main" id="{1124E5E3-15F1-400B-B642-EBD7B7B35810}"/>
              </a:ext>
            </a:extLst>
          </p:cNvPr>
          <p:cNvSpPr txBox="1">
            <a:spLocks noChangeArrowheads="1"/>
          </p:cNvSpPr>
          <p:nvPr/>
        </p:nvSpPr>
        <p:spPr bwMode="auto">
          <a:xfrm>
            <a:off x="9129630" y="2712539"/>
            <a:ext cx="187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Reconstruction</a:t>
            </a:r>
          </a:p>
        </p:txBody>
      </p:sp>
      <p:sp>
        <p:nvSpPr>
          <p:cNvPr id="39952" name="TextBox 22">
            <a:extLst>
              <a:ext uri="{FF2B5EF4-FFF2-40B4-BE49-F238E27FC236}">
                <a16:creationId xmlns:a16="http://schemas.microsoft.com/office/drawing/2014/main" id="{8174E0D6-4670-4800-B512-CF214B16C7F9}"/>
              </a:ext>
            </a:extLst>
          </p:cNvPr>
          <p:cNvSpPr txBox="1">
            <a:spLocks noChangeArrowheads="1"/>
          </p:cNvSpPr>
          <p:nvPr/>
        </p:nvSpPr>
        <p:spPr bwMode="auto">
          <a:xfrm>
            <a:off x="10482388" y="5074949"/>
            <a:ext cx="1583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000066"/>
                </a:solidFill>
              </a:rPr>
              <a:t>Model of the final project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a:extLst>
              <a:ext uri="{FF2B5EF4-FFF2-40B4-BE49-F238E27FC236}">
                <a16:creationId xmlns:a16="http://schemas.microsoft.com/office/drawing/2014/main" id="{22178085-0FF7-4319-90B2-5195A58451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644900"/>
            <a:ext cx="36004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10">
            <a:extLst>
              <a:ext uri="{FF2B5EF4-FFF2-40B4-BE49-F238E27FC236}">
                <a16:creationId xmlns:a16="http://schemas.microsoft.com/office/drawing/2014/main" id="{02CC104E-D644-48B5-9C05-ADDEC1183ECA}"/>
              </a:ext>
            </a:extLst>
          </p:cNvPr>
          <p:cNvSpPr txBox="1">
            <a:spLocks noChangeArrowheads="1"/>
          </p:cNvSpPr>
          <p:nvPr/>
        </p:nvSpPr>
        <p:spPr bwMode="auto">
          <a:xfrm>
            <a:off x="5951538" y="3644900"/>
            <a:ext cx="4464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a:solidFill>
                  <a:srgbClr val="000066"/>
                </a:solidFill>
              </a:rPr>
              <a:t>Seismic isolation with rubber devices (OILES GRP building, Fujisawa, Japan).</a:t>
            </a:r>
          </a:p>
          <a:p>
            <a:pPr eaLnBrk="1" hangingPunct="1">
              <a:spcBef>
                <a:spcPct val="0"/>
              </a:spcBef>
              <a:buFontTx/>
              <a:buNone/>
            </a:pPr>
            <a:endParaRPr lang="en-US" altLang="it-IT" sz="1400"/>
          </a:p>
        </p:txBody>
      </p:sp>
      <p:pic>
        <p:nvPicPr>
          <p:cNvPr id="4100" name="Picture 10">
            <a:extLst>
              <a:ext uri="{FF2B5EF4-FFF2-40B4-BE49-F238E27FC236}">
                <a16:creationId xmlns:a16="http://schemas.microsoft.com/office/drawing/2014/main" id="{5BA0EEF2-99EF-488B-AF8F-907420A30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476250"/>
            <a:ext cx="7334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8" name="Line 4">
            <a:extLst>
              <a:ext uri="{FF2B5EF4-FFF2-40B4-BE49-F238E27FC236}">
                <a16:creationId xmlns:a16="http://schemas.microsoft.com/office/drawing/2014/main" id="{580FB840-7FA0-4F74-8725-4ED87A2C467A}"/>
              </a:ext>
            </a:extLst>
          </p:cNvPr>
          <p:cNvSpPr>
            <a:spLocks noChangeShapeType="1"/>
          </p:cNvSpPr>
          <p:nvPr/>
        </p:nvSpPr>
        <p:spPr bwMode="auto">
          <a:xfrm>
            <a:off x="5878513" y="42863"/>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963" name="TextBox 1">
            <a:extLst>
              <a:ext uri="{FF2B5EF4-FFF2-40B4-BE49-F238E27FC236}">
                <a16:creationId xmlns:a16="http://schemas.microsoft.com/office/drawing/2014/main" id="{15DDEEB8-4F14-476F-A136-22BF243B8A65}"/>
              </a:ext>
            </a:extLst>
          </p:cNvPr>
          <p:cNvSpPr txBox="1">
            <a:spLocks noChangeArrowheads="1"/>
          </p:cNvSpPr>
          <p:nvPr/>
        </p:nvSpPr>
        <p:spPr bwMode="auto">
          <a:xfrm>
            <a:off x="1127124" y="15875"/>
            <a:ext cx="4681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CC3300"/>
                </a:solidFill>
              </a:rPr>
              <a:t>DIFFUSIONE DELL</a:t>
            </a:r>
            <a:r>
              <a:rPr lang="en-US" altLang="en-US" sz="1600">
                <a:solidFill>
                  <a:srgbClr val="CC3300"/>
                </a:solidFill>
              </a:rPr>
              <a:t>’</a:t>
            </a:r>
            <a:r>
              <a:rPr lang="en-US" altLang="it-IT" sz="1600">
                <a:solidFill>
                  <a:srgbClr val="CC3300"/>
                </a:solidFill>
              </a:rPr>
              <a:t>ISOLAMENTO SISMICO</a:t>
            </a:r>
          </a:p>
        </p:txBody>
      </p:sp>
      <p:pic>
        <p:nvPicPr>
          <p:cNvPr id="40964" name="Picture 4">
            <a:extLst>
              <a:ext uri="{FF2B5EF4-FFF2-40B4-BE49-F238E27FC236}">
                <a16:creationId xmlns:a16="http://schemas.microsoft.com/office/drawing/2014/main" id="{1008C220-9851-46CF-B437-D681334F3B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590550"/>
            <a:ext cx="47196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a:extLst>
              <a:ext uri="{FF2B5EF4-FFF2-40B4-BE49-F238E27FC236}">
                <a16:creationId xmlns:a16="http://schemas.microsoft.com/office/drawing/2014/main" id="{33F67ED3-748C-4FE8-A517-FEC3A34125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687" y="3543300"/>
            <a:ext cx="467995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a:extLst>
              <a:ext uri="{FF2B5EF4-FFF2-40B4-BE49-F238E27FC236}">
                <a16:creationId xmlns:a16="http://schemas.microsoft.com/office/drawing/2014/main" id="{D6C43723-C586-420B-B06B-4943F231D7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2988" y="120651"/>
            <a:ext cx="45815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a:extLst>
              <a:ext uri="{FF2B5EF4-FFF2-40B4-BE49-F238E27FC236}">
                <a16:creationId xmlns:a16="http://schemas.microsoft.com/office/drawing/2014/main" id="{12DE1791-31D5-499E-9BAA-C74D8561B3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4665663"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1" name="Line 4">
            <a:extLst>
              <a:ext uri="{FF2B5EF4-FFF2-40B4-BE49-F238E27FC236}">
                <a16:creationId xmlns:a16="http://schemas.microsoft.com/office/drawing/2014/main" id="{7D800F8F-73A6-47B0-A09B-D42678BF86F7}"/>
              </a:ext>
            </a:extLst>
          </p:cNvPr>
          <p:cNvSpPr>
            <a:spLocks noChangeShapeType="1"/>
          </p:cNvSpPr>
          <p:nvPr/>
        </p:nvSpPr>
        <p:spPr bwMode="auto">
          <a:xfrm>
            <a:off x="5967749" y="134937"/>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41987" name="Picture 1">
            <a:extLst>
              <a:ext uri="{FF2B5EF4-FFF2-40B4-BE49-F238E27FC236}">
                <a16:creationId xmlns:a16="http://schemas.microsoft.com/office/drawing/2014/main" id="{D538681C-D55E-4AC0-856F-7DA50820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4912" y="0"/>
            <a:ext cx="4030184" cy="279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a:extLst>
              <a:ext uri="{FF2B5EF4-FFF2-40B4-BE49-F238E27FC236}">
                <a16:creationId xmlns:a16="http://schemas.microsoft.com/office/drawing/2014/main" id="{F03C1C6A-D4CD-41F3-87D5-9805D73B63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312" y="3222624"/>
            <a:ext cx="4007014" cy="293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60895B7F-A9FC-4618-AC1F-8764BD264C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1299" y="179387"/>
            <a:ext cx="36401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6">
            <a:extLst>
              <a:ext uri="{FF2B5EF4-FFF2-40B4-BE49-F238E27FC236}">
                <a16:creationId xmlns:a16="http://schemas.microsoft.com/office/drawing/2014/main" id="{7D2140A0-49B7-4650-BB5B-A7EF70CFB87C}"/>
              </a:ext>
            </a:extLst>
          </p:cNvPr>
          <p:cNvSpPr txBox="1">
            <a:spLocks noChangeArrowheads="1"/>
          </p:cNvSpPr>
          <p:nvPr/>
        </p:nvSpPr>
        <p:spPr bwMode="auto">
          <a:xfrm>
            <a:off x="6328110" y="4571999"/>
            <a:ext cx="4248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400" dirty="0" err="1">
                <a:solidFill>
                  <a:srgbClr val="000066"/>
                </a:solidFill>
              </a:rPr>
              <a:t>Edifici</a:t>
            </a:r>
            <a:r>
              <a:rPr lang="en-US" altLang="it-IT" sz="1400" dirty="0">
                <a:solidFill>
                  <a:srgbClr val="000066"/>
                </a:solidFill>
              </a:rPr>
              <a:t> </a:t>
            </a:r>
            <a:r>
              <a:rPr lang="en-US" altLang="it-IT" sz="1400" dirty="0" err="1">
                <a:solidFill>
                  <a:srgbClr val="000066"/>
                </a:solidFill>
              </a:rPr>
              <a:t>sismicamente</a:t>
            </a:r>
            <a:r>
              <a:rPr lang="en-US" altLang="it-IT" sz="1400" dirty="0">
                <a:solidFill>
                  <a:srgbClr val="000066"/>
                </a:solidFill>
              </a:rPr>
              <a:t> </a:t>
            </a:r>
            <a:r>
              <a:rPr lang="en-US" altLang="it-IT" sz="1400" dirty="0" err="1">
                <a:solidFill>
                  <a:srgbClr val="000066"/>
                </a:solidFill>
              </a:rPr>
              <a:t>isolati</a:t>
            </a:r>
            <a:r>
              <a:rPr lang="en-US" altLang="it-IT" sz="1400" dirty="0">
                <a:solidFill>
                  <a:srgbClr val="000066"/>
                </a:solidFill>
              </a:rPr>
              <a:t> in: </a:t>
            </a:r>
            <a:r>
              <a:rPr lang="en-US" altLang="it-IT" sz="1400" dirty="0" err="1">
                <a:solidFill>
                  <a:srgbClr val="000066"/>
                </a:solidFill>
              </a:rPr>
              <a:t>Giappone</a:t>
            </a:r>
            <a:r>
              <a:rPr lang="en-US" altLang="it-IT" sz="1400" dirty="0">
                <a:solidFill>
                  <a:srgbClr val="000066"/>
                </a:solidFill>
              </a:rPr>
              <a:t>, </a:t>
            </a:r>
            <a:r>
              <a:rPr lang="en-US" altLang="it-IT" sz="1400" dirty="0" err="1">
                <a:solidFill>
                  <a:srgbClr val="000066"/>
                </a:solidFill>
              </a:rPr>
              <a:t>Cina</a:t>
            </a:r>
            <a:r>
              <a:rPr lang="en-US" altLang="it-IT" sz="1400" dirty="0">
                <a:solidFill>
                  <a:srgbClr val="000066"/>
                </a:solidFill>
              </a:rPr>
              <a:t> e</a:t>
            </a:r>
          </a:p>
          <a:p>
            <a:pPr eaLnBrk="1" hangingPunct="1">
              <a:spcBef>
                <a:spcPct val="0"/>
              </a:spcBef>
              <a:buFontTx/>
              <a:buNone/>
            </a:pPr>
            <a:r>
              <a:rPr lang="en-US" altLang="it-IT" sz="1400" dirty="0">
                <a:solidFill>
                  <a:srgbClr val="000066"/>
                </a:solidFill>
              </a:rPr>
              <a:t>USA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a:extLst>
              <a:ext uri="{FF2B5EF4-FFF2-40B4-BE49-F238E27FC236}">
                <a16:creationId xmlns:a16="http://schemas.microsoft.com/office/drawing/2014/main" id="{2ADDC682-299B-4528-AE47-1E54670C8EA8}"/>
              </a:ext>
            </a:extLst>
          </p:cNvPr>
          <p:cNvSpPr txBox="1">
            <a:spLocks noChangeArrowheads="1"/>
          </p:cNvSpPr>
          <p:nvPr/>
        </p:nvSpPr>
        <p:spPr bwMode="auto">
          <a:xfrm>
            <a:off x="4038601" y="908050"/>
            <a:ext cx="3941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000066"/>
                </a:solidFill>
              </a:rPr>
              <a:t>STRUCTURAL CONTROL STRATEGIES</a:t>
            </a:r>
          </a:p>
        </p:txBody>
      </p:sp>
      <p:sp>
        <p:nvSpPr>
          <p:cNvPr id="43011" name="TextBox 7">
            <a:extLst>
              <a:ext uri="{FF2B5EF4-FFF2-40B4-BE49-F238E27FC236}">
                <a16:creationId xmlns:a16="http://schemas.microsoft.com/office/drawing/2014/main" id="{8E257DBA-3676-4EB3-8229-2F1631B7F7B1}"/>
              </a:ext>
            </a:extLst>
          </p:cNvPr>
          <p:cNvSpPr txBox="1">
            <a:spLocks noChangeArrowheads="1"/>
          </p:cNvSpPr>
          <p:nvPr/>
        </p:nvSpPr>
        <p:spPr bwMode="auto">
          <a:xfrm>
            <a:off x="3719513" y="1844676"/>
            <a:ext cx="46466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             </a:t>
            </a:r>
            <a:r>
              <a:rPr lang="en-US" altLang="it-IT" sz="1600" b="1" u="sng">
                <a:solidFill>
                  <a:srgbClr val="000066"/>
                </a:solidFill>
              </a:rPr>
              <a:t>PASSIVE CONTROL</a:t>
            </a:r>
          </a:p>
          <a:p>
            <a:pPr eaLnBrk="1" hangingPunct="1">
              <a:spcBef>
                <a:spcPct val="0"/>
              </a:spcBef>
              <a:buFontTx/>
              <a:buNone/>
            </a:pPr>
            <a:endParaRPr lang="en-US" altLang="it-IT" sz="1600">
              <a:solidFill>
                <a:srgbClr val="000066"/>
              </a:solidFill>
            </a:endParaRPr>
          </a:p>
          <a:p>
            <a:pPr eaLnBrk="1" hangingPunct="1">
              <a:spcBef>
                <a:spcPct val="0"/>
              </a:spcBef>
              <a:buFontTx/>
              <a:buChar char="-"/>
            </a:pPr>
            <a:r>
              <a:rPr lang="en-US" altLang="it-IT" sz="1600">
                <a:solidFill>
                  <a:srgbClr val="CC3300"/>
                </a:solidFill>
              </a:rPr>
              <a:t>Base isolation</a:t>
            </a:r>
          </a:p>
          <a:p>
            <a:pPr eaLnBrk="1" hangingPunct="1">
              <a:spcBef>
                <a:spcPct val="0"/>
              </a:spcBef>
              <a:buFontTx/>
              <a:buChar char="-"/>
            </a:pPr>
            <a:r>
              <a:rPr lang="en-US" altLang="it-IT" sz="1600">
                <a:solidFill>
                  <a:srgbClr val="CC3300"/>
                </a:solidFill>
              </a:rPr>
              <a:t>Energy dissipation</a:t>
            </a:r>
          </a:p>
          <a:p>
            <a:pPr eaLnBrk="1" hangingPunct="1">
              <a:spcBef>
                <a:spcPct val="0"/>
              </a:spcBef>
              <a:buFontTx/>
              <a:buChar char="-"/>
            </a:pPr>
            <a:r>
              <a:rPr lang="en-US" altLang="it-IT" sz="1600">
                <a:solidFill>
                  <a:srgbClr val="000066"/>
                </a:solidFill>
              </a:rPr>
              <a:t>Tuned mass systems (tmd, tld)</a:t>
            </a:r>
          </a:p>
          <a:p>
            <a:pPr eaLnBrk="1" hangingPunct="1">
              <a:spcBef>
                <a:spcPct val="0"/>
              </a:spcBef>
              <a:buFontTx/>
              <a:buChar char="-"/>
            </a:pPr>
            <a:endParaRPr lang="en-US" altLang="it-IT" sz="1600">
              <a:solidFill>
                <a:srgbClr val="000066"/>
              </a:solidFill>
            </a:endParaRPr>
          </a:p>
          <a:p>
            <a:pPr eaLnBrk="1" hangingPunct="1">
              <a:spcBef>
                <a:spcPct val="0"/>
              </a:spcBef>
              <a:buFontTx/>
              <a:buNone/>
            </a:pPr>
            <a:endParaRPr lang="en-US" altLang="it-IT" sz="1600">
              <a:solidFill>
                <a:srgbClr val="000066"/>
              </a:solidFill>
            </a:endParaRPr>
          </a:p>
          <a:p>
            <a:pPr eaLnBrk="1" hangingPunct="1">
              <a:spcBef>
                <a:spcPct val="0"/>
              </a:spcBef>
              <a:buFontTx/>
              <a:buNone/>
            </a:pPr>
            <a:r>
              <a:rPr lang="en-US" altLang="it-IT" sz="1600">
                <a:solidFill>
                  <a:srgbClr val="000066"/>
                </a:solidFill>
              </a:rPr>
              <a:t>             </a:t>
            </a:r>
            <a:r>
              <a:rPr lang="en-US" altLang="it-IT" sz="1600" b="1" u="sng">
                <a:solidFill>
                  <a:srgbClr val="000066"/>
                </a:solidFill>
              </a:rPr>
              <a:t>ACTIVE CONTROL</a:t>
            </a:r>
          </a:p>
          <a:p>
            <a:pPr eaLnBrk="1" hangingPunct="1">
              <a:spcBef>
                <a:spcPct val="0"/>
              </a:spcBef>
              <a:buFontTx/>
              <a:buNone/>
            </a:pPr>
            <a:endParaRPr lang="en-US" altLang="it-IT" sz="1600">
              <a:solidFill>
                <a:srgbClr val="000066"/>
              </a:solidFill>
            </a:endParaRPr>
          </a:p>
          <a:p>
            <a:pPr eaLnBrk="1" hangingPunct="1">
              <a:spcBef>
                <a:spcPct val="0"/>
              </a:spcBef>
              <a:buFontTx/>
              <a:buChar char="-"/>
            </a:pPr>
            <a:r>
              <a:rPr lang="en-US" altLang="it-IT" sz="1600">
                <a:solidFill>
                  <a:srgbClr val="000066"/>
                </a:solidFill>
              </a:rPr>
              <a:t>Active control</a:t>
            </a:r>
          </a:p>
          <a:p>
            <a:pPr eaLnBrk="1" hangingPunct="1">
              <a:spcBef>
                <a:spcPct val="0"/>
              </a:spcBef>
              <a:buFontTx/>
              <a:buChar char="-"/>
            </a:pPr>
            <a:r>
              <a:rPr lang="en-US" altLang="it-IT" sz="1600">
                <a:solidFill>
                  <a:srgbClr val="000066"/>
                </a:solidFill>
              </a:rPr>
              <a:t>Hybrid control</a:t>
            </a:r>
          </a:p>
          <a:p>
            <a:pPr eaLnBrk="1" hangingPunct="1">
              <a:spcBef>
                <a:spcPct val="0"/>
              </a:spcBef>
              <a:buFontTx/>
              <a:buChar char="-"/>
            </a:pPr>
            <a:r>
              <a:rPr lang="en-US" altLang="it-IT" sz="1600">
                <a:solidFill>
                  <a:srgbClr val="000066"/>
                </a:solidFill>
              </a:rPr>
              <a:t>Semi-active control</a:t>
            </a:r>
          </a:p>
          <a:p>
            <a:pPr eaLnBrk="1" hangingPunct="1">
              <a:spcBef>
                <a:spcPct val="0"/>
              </a:spcBef>
              <a:buFontTx/>
              <a:buChar char="-"/>
            </a:pPr>
            <a:endParaRPr lang="en-US" altLang="it-IT" sz="1600">
              <a:solidFill>
                <a:srgbClr val="0000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4">
            <a:extLst>
              <a:ext uri="{FF2B5EF4-FFF2-40B4-BE49-F238E27FC236}">
                <a16:creationId xmlns:a16="http://schemas.microsoft.com/office/drawing/2014/main" id="{2AB33B3E-96F0-4BD9-A000-10CAE2886BA7}"/>
              </a:ext>
            </a:extLst>
          </p:cNvPr>
          <p:cNvSpPr>
            <a:spLocks noChangeShapeType="1"/>
          </p:cNvSpPr>
          <p:nvPr/>
        </p:nvSpPr>
        <p:spPr bwMode="auto">
          <a:xfrm>
            <a:off x="5693360" y="-40689"/>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24" name="TextBox 5">
            <a:extLst>
              <a:ext uri="{FF2B5EF4-FFF2-40B4-BE49-F238E27FC236}">
                <a16:creationId xmlns:a16="http://schemas.microsoft.com/office/drawing/2014/main" id="{C4FC99EA-2112-4FEF-804B-54A6B61A7316}"/>
              </a:ext>
            </a:extLst>
          </p:cNvPr>
          <p:cNvSpPr txBox="1">
            <a:spLocks noChangeArrowheads="1"/>
          </p:cNvSpPr>
          <p:nvPr/>
        </p:nvSpPr>
        <p:spPr bwMode="auto">
          <a:xfrm>
            <a:off x="741948" y="-67678"/>
            <a:ext cx="4881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CC3300"/>
                </a:solidFill>
              </a:rPr>
              <a:t>HIGH DAMPING RUBBER BEARINGS</a:t>
            </a:r>
          </a:p>
        </p:txBody>
      </p:sp>
      <p:sp>
        <p:nvSpPr>
          <p:cNvPr id="5125" name="TextBox 7">
            <a:extLst>
              <a:ext uri="{FF2B5EF4-FFF2-40B4-BE49-F238E27FC236}">
                <a16:creationId xmlns:a16="http://schemas.microsoft.com/office/drawing/2014/main" id="{BFE86A3C-58E4-40BF-98EC-918D11A13509}"/>
              </a:ext>
            </a:extLst>
          </p:cNvPr>
          <p:cNvSpPr txBox="1">
            <a:spLocks noChangeArrowheads="1"/>
          </p:cNvSpPr>
          <p:nvPr/>
        </p:nvSpPr>
        <p:spPr bwMode="auto">
          <a:xfrm>
            <a:off x="941972" y="724485"/>
            <a:ext cx="4535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They differ from standard ones for the employ of high damping rubbers (es. High Damping Ferrite Rubber  HDFR). Damping values up to 12-15%.</a:t>
            </a:r>
          </a:p>
        </p:txBody>
      </p:sp>
      <p:pic>
        <p:nvPicPr>
          <p:cNvPr id="5126" name="Picture 1">
            <a:extLst>
              <a:ext uri="{FF2B5EF4-FFF2-40B4-BE49-F238E27FC236}">
                <a16:creationId xmlns:a16="http://schemas.microsoft.com/office/drawing/2014/main" id="{7EAE5A25-4CC3-4C9E-9A38-AF5CD2B55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0035" y="4251910"/>
            <a:ext cx="23034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a:extLst>
              <a:ext uri="{FF2B5EF4-FFF2-40B4-BE49-F238E27FC236}">
                <a16:creationId xmlns:a16="http://schemas.microsoft.com/office/drawing/2014/main" id="{A107C012-5229-44D1-9EA0-9E6F5A6E54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0035" y="2091323"/>
            <a:ext cx="2303462"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a:extLst>
              <a:ext uri="{FF2B5EF4-FFF2-40B4-BE49-F238E27FC236}">
                <a16:creationId xmlns:a16="http://schemas.microsoft.com/office/drawing/2014/main" id="{F98BA568-7536-45BB-9838-E8193C8D3570}"/>
              </a:ext>
            </a:extLst>
          </p:cNvPr>
          <p:cNvSpPr txBox="1">
            <a:spLocks noChangeArrowheads="1"/>
          </p:cNvSpPr>
          <p:nvPr/>
        </p:nvSpPr>
        <p:spPr bwMode="auto">
          <a:xfrm>
            <a:off x="6860173" y="3761"/>
            <a:ext cx="2754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it-IT" sz="1600">
                <a:solidFill>
                  <a:srgbClr val="CC3300"/>
                </a:solidFill>
              </a:rPr>
              <a:t>LEAD-RUBBER BEARINGS</a:t>
            </a:r>
          </a:p>
        </p:txBody>
      </p:sp>
      <p:sp>
        <p:nvSpPr>
          <p:cNvPr id="5129" name="TextBox 11">
            <a:extLst>
              <a:ext uri="{FF2B5EF4-FFF2-40B4-BE49-F238E27FC236}">
                <a16:creationId xmlns:a16="http://schemas.microsoft.com/office/drawing/2014/main" id="{74B8AC26-7F77-47F3-9E2D-209CF7E4E7A5}"/>
              </a:ext>
            </a:extLst>
          </p:cNvPr>
          <p:cNvSpPr txBox="1">
            <a:spLocks noChangeArrowheads="1"/>
          </p:cNvSpPr>
          <p:nvPr/>
        </p:nvSpPr>
        <p:spPr bwMode="auto">
          <a:xfrm>
            <a:off x="5894973" y="560973"/>
            <a:ext cx="47529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They present a central lead core, providing a high level of damping (of up to 30% in small and 10% large deformations)</a:t>
            </a:r>
            <a:r>
              <a:rPr lang="it-IT" altLang="it-IT" sz="1600">
                <a:solidFill>
                  <a:srgbClr val="000066"/>
                </a:solidFill>
              </a:rPr>
              <a:t>. First application in Wellington (New Zealand): William Clayton building, 1981.</a:t>
            </a:r>
            <a:endParaRPr lang="en-US" altLang="it-IT" sz="1600">
              <a:solidFill>
                <a:srgbClr val="000066"/>
              </a:solidFill>
            </a:endParaRPr>
          </a:p>
        </p:txBody>
      </p:sp>
      <p:sp>
        <p:nvSpPr>
          <p:cNvPr id="5130" name="AutoShape 26" descr="9k=">
            <a:extLst>
              <a:ext uri="{FF2B5EF4-FFF2-40B4-BE49-F238E27FC236}">
                <a16:creationId xmlns:a16="http://schemas.microsoft.com/office/drawing/2014/main" id="{0F8A1C7B-C060-42C9-A4E2-C61CDA19FF01}"/>
              </a:ext>
            </a:extLst>
          </p:cNvPr>
          <p:cNvSpPr>
            <a:spLocks noChangeAspect="1" noChangeArrowheads="1"/>
          </p:cNvSpPr>
          <p:nvPr/>
        </p:nvSpPr>
        <p:spPr bwMode="auto">
          <a:xfrm>
            <a:off x="5190122" y="2599322"/>
            <a:ext cx="10096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p>
        </p:txBody>
      </p:sp>
      <p:sp>
        <p:nvSpPr>
          <p:cNvPr id="5131" name="AutoShape 28" descr="9k=">
            <a:extLst>
              <a:ext uri="{FF2B5EF4-FFF2-40B4-BE49-F238E27FC236}">
                <a16:creationId xmlns:a16="http://schemas.microsoft.com/office/drawing/2014/main" id="{9634EFEB-CC89-4761-A4D5-84E0AB92FB07}"/>
              </a:ext>
            </a:extLst>
          </p:cNvPr>
          <p:cNvSpPr>
            <a:spLocks noChangeAspect="1" noChangeArrowheads="1"/>
          </p:cNvSpPr>
          <p:nvPr/>
        </p:nvSpPr>
        <p:spPr bwMode="auto">
          <a:xfrm>
            <a:off x="5190122" y="2599322"/>
            <a:ext cx="10096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p>
        </p:txBody>
      </p:sp>
      <p:pic>
        <p:nvPicPr>
          <p:cNvPr id="5132" name="Picture 30" descr="ANd9GcSwRXczhw491lgsbo-RrZS-KRIy5RrI7g8kAD7Xv-E1PHW_Kmmg">
            <a:extLst>
              <a:ext uri="{FF2B5EF4-FFF2-40B4-BE49-F238E27FC236}">
                <a16:creationId xmlns:a16="http://schemas.microsoft.com/office/drawing/2014/main" id="{E620214E-5B90-4189-935F-0BD634339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410" y="3675648"/>
            <a:ext cx="2324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32" descr="ANd9GcTgBlbwwPaxOPMGP7YRoWxpeM8Hpv1z0xIi5Na4K8rgVL0euu5e">
            <a:extLst>
              <a:ext uri="{FF2B5EF4-FFF2-40B4-BE49-F238E27FC236}">
                <a16:creationId xmlns:a16="http://schemas.microsoft.com/office/drawing/2014/main" id="{5CA09040-7399-4105-B117-7137B1821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7473" y="1875422"/>
            <a:ext cx="24669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AutoShape 34" descr="Z">
            <a:extLst>
              <a:ext uri="{FF2B5EF4-FFF2-40B4-BE49-F238E27FC236}">
                <a16:creationId xmlns:a16="http://schemas.microsoft.com/office/drawing/2014/main" id="{B9989A07-896B-46D8-84A8-A7ED23E311A7}"/>
              </a:ext>
            </a:extLst>
          </p:cNvPr>
          <p:cNvSpPr>
            <a:spLocks noChangeAspect="1" noChangeArrowheads="1"/>
          </p:cNvSpPr>
          <p:nvPr/>
        </p:nvSpPr>
        <p:spPr bwMode="auto">
          <a:xfrm>
            <a:off x="5285372" y="2532647"/>
            <a:ext cx="819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p>
        </p:txBody>
      </p:sp>
      <p:pic>
        <p:nvPicPr>
          <p:cNvPr id="5135" name="Picture 36" descr="ANd9GcRS3r1pf6HFuQSclDylCfH7mnrvmtV9pi4PmlNEfhGAG2GU05_I">
            <a:extLst>
              <a:ext uri="{FF2B5EF4-FFF2-40B4-BE49-F238E27FC236}">
                <a16:creationId xmlns:a16="http://schemas.microsoft.com/office/drawing/2014/main" id="{2A514EC4-0C30-4FBC-9C9D-BF23762D4F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8772" y="3675648"/>
            <a:ext cx="1943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Line 4">
            <a:extLst>
              <a:ext uri="{FF2B5EF4-FFF2-40B4-BE49-F238E27FC236}">
                <a16:creationId xmlns:a16="http://schemas.microsoft.com/office/drawing/2014/main" id="{B8717363-2568-4844-A288-D53CAAAE6101}"/>
              </a:ext>
            </a:extLst>
          </p:cNvPr>
          <p:cNvSpPr>
            <a:spLocks noChangeShapeType="1"/>
          </p:cNvSpPr>
          <p:nvPr/>
        </p:nvSpPr>
        <p:spPr bwMode="auto">
          <a:xfrm>
            <a:off x="5861728" y="135774"/>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47" name="TextBox 4">
            <a:extLst>
              <a:ext uri="{FF2B5EF4-FFF2-40B4-BE49-F238E27FC236}">
                <a16:creationId xmlns:a16="http://schemas.microsoft.com/office/drawing/2014/main" id="{26F5F0C6-6B59-4750-B3D3-B8820706DE1C}"/>
              </a:ext>
            </a:extLst>
          </p:cNvPr>
          <p:cNvSpPr txBox="1">
            <a:spLocks noChangeArrowheads="1"/>
          </p:cNvSpPr>
          <p:nvPr/>
        </p:nvSpPr>
        <p:spPr bwMode="auto">
          <a:xfrm>
            <a:off x="1713665" y="242136"/>
            <a:ext cx="304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CC3300"/>
                </a:solidFill>
              </a:rPr>
              <a:t>“SHOCK EVADER” BEARINGS</a:t>
            </a:r>
          </a:p>
        </p:txBody>
      </p:sp>
      <p:pic>
        <p:nvPicPr>
          <p:cNvPr id="6148" name="Picture 14" descr="Configurazione di 4-blocco tipo CLB">
            <a:extLst>
              <a:ext uri="{FF2B5EF4-FFF2-40B4-BE49-F238E27FC236}">
                <a16:creationId xmlns:a16="http://schemas.microsoft.com/office/drawing/2014/main" id="{4156296C-20C6-4C9A-BA62-478F94569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678" y="1043824"/>
            <a:ext cx="309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6" descr="Installazione in un telaio in acciaio">
            <a:extLst>
              <a:ext uri="{FF2B5EF4-FFF2-40B4-BE49-F238E27FC236}">
                <a16:creationId xmlns:a16="http://schemas.microsoft.com/office/drawing/2014/main" id="{BE4703CA-2253-4505-BF2B-36082DEAF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703" y="3564775"/>
            <a:ext cx="3001962"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6">
            <a:extLst>
              <a:ext uri="{FF2B5EF4-FFF2-40B4-BE49-F238E27FC236}">
                <a16:creationId xmlns:a16="http://schemas.microsoft.com/office/drawing/2014/main" id="{119B6973-5F7E-45DF-BA43-184809E1251F}"/>
              </a:ext>
            </a:extLst>
          </p:cNvPr>
          <p:cNvSpPr txBox="1">
            <a:spLocks noChangeArrowheads="1"/>
          </p:cNvSpPr>
          <p:nvPr/>
        </p:nvSpPr>
        <p:spPr bwMode="auto">
          <a:xfrm>
            <a:off x="6006266" y="3788612"/>
            <a:ext cx="48101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Antifriction and Multi-Step Base Isolation System (AF-MS)</a:t>
            </a:r>
          </a:p>
          <a:p>
            <a:pPr algn="just" eaLnBrk="1" hangingPunct="1">
              <a:spcBef>
                <a:spcPct val="0"/>
              </a:spcBef>
              <a:buFontTx/>
              <a:buNone/>
            </a:pPr>
            <a:endParaRPr lang="en-US" altLang="it-IT" sz="1600">
              <a:solidFill>
                <a:srgbClr val="000066"/>
              </a:solidFill>
            </a:endParaRPr>
          </a:p>
          <a:p>
            <a:pPr algn="just" eaLnBrk="1" hangingPunct="1">
              <a:spcBef>
                <a:spcPct val="0"/>
              </a:spcBef>
              <a:buFontTx/>
              <a:buNone/>
            </a:pPr>
            <a:r>
              <a:rPr lang="en-US" altLang="it-IT" sz="1600">
                <a:solidFill>
                  <a:srgbClr val="000066"/>
                </a:solidFill>
              </a:rPr>
              <a:t>Completed with a steel cable system that limits displacements. </a:t>
            </a:r>
          </a:p>
          <a:p>
            <a:pPr algn="just" eaLnBrk="1" hangingPunct="1">
              <a:spcBef>
                <a:spcPct val="0"/>
              </a:spcBef>
              <a:buFontTx/>
              <a:buNone/>
            </a:pPr>
            <a:endParaRPr lang="en-US" altLang="it-IT" sz="1600">
              <a:solidFill>
                <a:srgbClr val="000066"/>
              </a:solidFill>
            </a:endParaRPr>
          </a:p>
          <a:p>
            <a:pPr algn="just" eaLnBrk="1" hangingPunct="1">
              <a:spcBef>
                <a:spcPct val="0"/>
              </a:spcBef>
              <a:buFontTx/>
              <a:buNone/>
            </a:pPr>
            <a:r>
              <a:rPr lang="en-US" altLang="it-IT" sz="1600">
                <a:solidFill>
                  <a:srgbClr val="000066"/>
                </a:solidFill>
              </a:rPr>
              <a:t>Excellent behavior with respect to impulsive components, since “shock evader” name .</a:t>
            </a:r>
          </a:p>
        </p:txBody>
      </p:sp>
      <p:pic>
        <p:nvPicPr>
          <p:cNvPr id="6151" name="Picture 21">
            <a:extLst>
              <a:ext uri="{FF2B5EF4-FFF2-40B4-BE49-F238E27FC236}">
                <a16:creationId xmlns:a16="http://schemas.microsoft.com/office/drawing/2014/main" id="{0DED9674-6AE8-4B59-826A-A63CC8E3D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816" y="135775"/>
            <a:ext cx="21494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4" descr="http://static3.patentgenius.com/13430/41144/5056280-2.gif">
            <a:extLst>
              <a:ext uri="{FF2B5EF4-FFF2-40B4-BE49-F238E27FC236}">
                <a16:creationId xmlns:a16="http://schemas.microsoft.com/office/drawing/2014/main" id="{442885FA-082D-4A55-9500-F42BF6360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378" y="137362"/>
            <a:ext cx="2335212"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ttangolo 1">
            <a:extLst>
              <a:ext uri="{FF2B5EF4-FFF2-40B4-BE49-F238E27FC236}">
                <a16:creationId xmlns:a16="http://schemas.microsoft.com/office/drawing/2014/main" id="{EBBADD2C-2E2C-4B10-933E-B5BD092CEA5B}"/>
              </a:ext>
            </a:extLst>
          </p:cNvPr>
          <p:cNvSpPr>
            <a:spLocks noChangeArrowheads="1"/>
          </p:cNvSpPr>
          <p:nvPr/>
        </p:nvSpPr>
        <p:spPr bwMode="auto">
          <a:xfrm>
            <a:off x="6006266" y="3204412"/>
            <a:ext cx="2346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endParaRPr lang="it-IT" altLang="it-IT" sz="2400">
              <a:solidFill>
                <a:srgbClr val="0000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Line 4">
            <a:extLst>
              <a:ext uri="{FF2B5EF4-FFF2-40B4-BE49-F238E27FC236}">
                <a16:creationId xmlns:a16="http://schemas.microsoft.com/office/drawing/2014/main" id="{E25FD014-E09C-4252-B330-2B2B5DD94CF9}"/>
              </a:ext>
            </a:extLst>
          </p:cNvPr>
          <p:cNvSpPr>
            <a:spLocks noChangeShapeType="1"/>
          </p:cNvSpPr>
          <p:nvPr/>
        </p:nvSpPr>
        <p:spPr bwMode="auto">
          <a:xfrm>
            <a:off x="5806057" y="-105324"/>
            <a:ext cx="0" cy="60726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71" name="TextBox 4">
            <a:extLst>
              <a:ext uri="{FF2B5EF4-FFF2-40B4-BE49-F238E27FC236}">
                <a16:creationId xmlns:a16="http://schemas.microsoft.com/office/drawing/2014/main" id="{E6B725EB-2DD5-4D87-A984-7A158D5ED309}"/>
              </a:ext>
            </a:extLst>
          </p:cNvPr>
          <p:cNvSpPr txBox="1">
            <a:spLocks noChangeArrowheads="1"/>
          </p:cNvSpPr>
          <p:nvPr/>
        </p:nvSpPr>
        <p:spPr bwMode="auto">
          <a:xfrm>
            <a:off x="1479466" y="77748"/>
            <a:ext cx="3473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FF0000"/>
                </a:solidFill>
              </a:rPr>
              <a:t>FRICTION PENDULUM BEARINGS</a:t>
            </a:r>
          </a:p>
        </p:txBody>
      </p:sp>
      <p:sp>
        <p:nvSpPr>
          <p:cNvPr id="7172" name="TextBox 5">
            <a:extLst>
              <a:ext uri="{FF2B5EF4-FFF2-40B4-BE49-F238E27FC236}">
                <a16:creationId xmlns:a16="http://schemas.microsoft.com/office/drawing/2014/main" id="{48E60D70-7988-42AE-B586-A9FE05E609A5}"/>
              </a:ext>
            </a:extLst>
          </p:cNvPr>
          <p:cNvSpPr txBox="1">
            <a:spLocks noChangeArrowheads="1"/>
          </p:cNvSpPr>
          <p:nvPr/>
        </p:nvSpPr>
        <p:spPr bwMode="auto">
          <a:xfrm>
            <a:off x="1016001" y="2514517"/>
            <a:ext cx="4937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Articulated friction slider mounted on a Teflon support. It can move on a spherical concave steel surface.</a:t>
            </a:r>
          </a:p>
        </p:txBody>
      </p:sp>
      <p:pic>
        <p:nvPicPr>
          <p:cNvPr id="7173" name="Picture 8">
            <a:extLst>
              <a:ext uri="{FF2B5EF4-FFF2-40B4-BE49-F238E27FC236}">
                <a16:creationId xmlns:a16="http://schemas.microsoft.com/office/drawing/2014/main" id="{4C6074D5-1695-42FB-A91F-10B678D9EB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65442"/>
            <a:ext cx="43053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a:extLst>
              <a:ext uri="{FF2B5EF4-FFF2-40B4-BE49-F238E27FC236}">
                <a16:creationId xmlns:a16="http://schemas.microsoft.com/office/drawing/2014/main" id="{419B178F-D06B-4CFF-8267-C15D7ACDE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450768"/>
            <a:ext cx="45370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1">
            <a:extLst>
              <a:ext uri="{FF2B5EF4-FFF2-40B4-BE49-F238E27FC236}">
                <a16:creationId xmlns:a16="http://schemas.microsoft.com/office/drawing/2014/main" id="{B2B55DAE-D667-4834-91E8-4D9F0C8537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165" y="3324142"/>
            <a:ext cx="44259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Immagine 2">
            <a:extLst>
              <a:ext uri="{FF2B5EF4-FFF2-40B4-BE49-F238E27FC236}">
                <a16:creationId xmlns:a16="http://schemas.microsoft.com/office/drawing/2014/main" id="{5CAE6C15-2B93-43DB-A092-D48E0DAC40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806406" y="-270752"/>
            <a:ext cx="28956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Line 4">
            <a:extLst>
              <a:ext uri="{FF2B5EF4-FFF2-40B4-BE49-F238E27FC236}">
                <a16:creationId xmlns:a16="http://schemas.microsoft.com/office/drawing/2014/main" id="{CA1F8EFE-8B97-4C26-9CA8-30D1DEE5FA6D}"/>
              </a:ext>
            </a:extLst>
          </p:cNvPr>
          <p:cNvSpPr>
            <a:spLocks noChangeShapeType="1"/>
          </p:cNvSpPr>
          <p:nvPr/>
        </p:nvSpPr>
        <p:spPr bwMode="auto">
          <a:xfrm>
            <a:off x="6096000" y="159836"/>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8195" name="Picture 14" descr="http://www.earthquakeprotection.com/images/benicia_martinez_bridge_01.jpg">
            <a:extLst>
              <a:ext uri="{FF2B5EF4-FFF2-40B4-BE49-F238E27FC236}">
                <a16:creationId xmlns:a16="http://schemas.microsoft.com/office/drawing/2014/main" id="{8930D6C5-C4A4-4A65-AF3B-DB1DCEB0F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051" y="297949"/>
            <a:ext cx="370522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ttangolo 1">
            <a:extLst>
              <a:ext uri="{FF2B5EF4-FFF2-40B4-BE49-F238E27FC236}">
                <a16:creationId xmlns:a16="http://schemas.microsoft.com/office/drawing/2014/main" id="{736B0067-B5E8-475B-A229-0D9C4EDE89FA}"/>
              </a:ext>
            </a:extLst>
          </p:cNvPr>
          <p:cNvSpPr>
            <a:spLocks noChangeArrowheads="1"/>
          </p:cNvSpPr>
          <p:nvPr/>
        </p:nvSpPr>
        <p:spPr bwMode="auto">
          <a:xfrm>
            <a:off x="6311900" y="517526"/>
            <a:ext cx="44640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2060"/>
                </a:solidFill>
              </a:rPr>
              <a:t>Benicia-Martinez Bridge nella San Francisco Bay Area.</a:t>
            </a:r>
          </a:p>
          <a:p>
            <a:pPr algn="just" eaLnBrk="1" hangingPunct="1">
              <a:spcBef>
                <a:spcPct val="0"/>
              </a:spcBef>
              <a:buFontTx/>
              <a:buNone/>
            </a:pPr>
            <a:endParaRPr lang="en-US" altLang="it-IT" sz="1600">
              <a:solidFill>
                <a:srgbClr val="002060"/>
              </a:solidFill>
            </a:endParaRPr>
          </a:p>
          <a:p>
            <a:pPr algn="just" eaLnBrk="1" fontAlgn="t" hangingPunct="1">
              <a:spcBef>
                <a:spcPct val="0"/>
              </a:spcBef>
              <a:buFontTx/>
              <a:buNone/>
            </a:pPr>
            <a:r>
              <a:rPr lang="en-US" altLang="it-IT" sz="1600">
                <a:solidFill>
                  <a:srgbClr val="002060"/>
                </a:solidFill>
              </a:rPr>
              <a:t>Friction Pendulum System (FPS) are installed between the piers and the deck, allowing design spectral accelerations of 7 g, with horizontal displacements exceeding 1 m (about 5 s natural period). </a:t>
            </a:r>
            <a:endParaRPr lang="it-IT" altLang="it-IT" sz="1600">
              <a:solidFill>
                <a:srgbClr val="002060"/>
              </a:solidFill>
            </a:endParaRPr>
          </a:p>
        </p:txBody>
      </p:sp>
      <p:pic>
        <p:nvPicPr>
          <p:cNvPr id="8197" name="Picture 16" descr="http://www.earthquakeprotection.com/images/benicia_martinez_bridge_02.jpg">
            <a:extLst>
              <a:ext uri="{FF2B5EF4-FFF2-40B4-BE49-F238E27FC236}">
                <a16:creationId xmlns:a16="http://schemas.microsoft.com/office/drawing/2014/main" id="{14F8794F-E059-426C-AC96-D63DFE31B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051" y="3323724"/>
            <a:ext cx="370522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0" name="Line 4">
            <a:extLst>
              <a:ext uri="{FF2B5EF4-FFF2-40B4-BE49-F238E27FC236}">
                <a16:creationId xmlns:a16="http://schemas.microsoft.com/office/drawing/2014/main" id="{9F1A2674-4C8E-413D-A828-E3931D82AC97}"/>
              </a:ext>
            </a:extLst>
          </p:cNvPr>
          <p:cNvSpPr>
            <a:spLocks noChangeShapeType="1"/>
          </p:cNvSpPr>
          <p:nvPr/>
        </p:nvSpPr>
        <p:spPr bwMode="auto">
          <a:xfrm>
            <a:off x="5516713" y="-48711"/>
            <a:ext cx="0" cy="6072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19" name="TextBox 14">
            <a:extLst>
              <a:ext uri="{FF2B5EF4-FFF2-40B4-BE49-F238E27FC236}">
                <a16:creationId xmlns:a16="http://schemas.microsoft.com/office/drawing/2014/main" id="{E596A6FE-4EB8-4B4B-9D98-585382860F7A}"/>
              </a:ext>
            </a:extLst>
          </p:cNvPr>
          <p:cNvSpPr txBox="1">
            <a:spLocks noChangeArrowheads="1"/>
          </p:cNvSpPr>
          <p:nvPr/>
        </p:nvSpPr>
        <p:spPr bwMode="auto">
          <a:xfrm>
            <a:off x="622636" y="3091364"/>
            <a:ext cx="48815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it-IT" sz="1600">
                <a:solidFill>
                  <a:srgbClr val="000066"/>
                </a:solidFill>
              </a:rPr>
              <a:t>Pendulum Rubber Bearing (PRB). R.C. short columns embedded in neopren. It combines the advantages of kinematic systems with those of rubber bearings.</a:t>
            </a:r>
          </a:p>
        </p:txBody>
      </p:sp>
      <p:sp>
        <p:nvSpPr>
          <p:cNvPr id="9220" name="TextBox 4">
            <a:extLst>
              <a:ext uri="{FF2B5EF4-FFF2-40B4-BE49-F238E27FC236}">
                <a16:creationId xmlns:a16="http://schemas.microsoft.com/office/drawing/2014/main" id="{FEF6B5C5-13DE-411C-8382-8522A9499D19}"/>
              </a:ext>
            </a:extLst>
          </p:cNvPr>
          <p:cNvSpPr txBox="1">
            <a:spLocks noChangeArrowheads="1"/>
          </p:cNvSpPr>
          <p:nvPr/>
        </p:nvSpPr>
        <p:spPr bwMode="auto">
          <a:xfrm>
            <a:off x="1197310" y="-75699"/>
            <a:ext cx="3221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PENDULUM RUBBER BEARING</a:t>
            </a:r>
          </a:p>
        </p:txBody>
      </p:sp>
      <p:pic>
        <p:nvPicPr>
          <p:cNvPr id="9221" name="Picture 14">
            <a:extLst>
              <a:ext uri="{FF2B5EF4-FFF2-40B4-BE49-F238E27FC236}">
                <a16:creationId xmlns:a16="http://schemas.microsoft.com/office/drawing/2014/main" id="{96EE3CC0-BC0C-4D4F-9E31-BFE394477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361" y="376739"/>
            <a:ext cx="38576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6">
            <a:extLst>
              <a:ext uri="{FF2B5EF4-FFF2-40B4-BE49-F238E27FC236}">
                <a16:creationId xmlns:a16="http://schemas.microsoft.com/office/drawing/2014/main" id="{F6798549-7625-4551-894B-1C34610E2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423" y="4261351"/>
            <a:ext cx="24193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ttangolo 17">
            <a:extLst>
              <a:ext uri="{FF2B5EF4-FFF2-40B4-BE49-F238E27FC236}">
                <a16:creationId xmlns:a16="http://schemas.microsoft.com/office/drawing/2014/main" id="{7084B33C-2D4F-46F9-AF23-164CC23C63E4}"/>
              </a:ext>
            </a:extLst>
          </p:cNvPr>
          <p:cNvSpPr>
            <a:spLocks noChangeArrowheads="1"/>
          </p:cNvSpPr>
          <p:nvPr/>
        </p:nvSpPr>
        <p:spPr bwMode="auto">
          <a:xfrm>
            <a:off x="1517986" y="5761540"/>
            <a:ext cx="2487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000066"/>
                </a:solidFill>
              </a:rPr>
              <a:t>Il sistema con dissipatore</a:t>
            </a:r>
            <a:endParaRPr lang="it-IT" altLang="it-IT" sz="1600"/>
          </a:p>
        </p:txBody>
      </p:sp>
      <p:pic>
        <p:nvPicPr>
          <p:cNvPr id="9224" name="Picture 17">
            <a:extLst>
              <a:ext uri="{FF2B5EF4-FFF2-40B4-BE49-F238E27FC236}">
                <a16:creationId xmlns:a16="http://schemas.microsoft.com/office/drawing/2014/main" id="{7CE18BC0-A278-4013-844D-CFABE30C3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360" y="-26486"/>
            <a:ext cx="2414588"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8">
            <a:extLst>
              <a:ext uri="{FF2B5EF4-FFF2-40B4-BE49-F238E27FC236}">
                <a16:creationId xmlns:a16="http://schemas.microsoft.com/office/drawing/2014/main" id="{85FC91DF-B339-4397-B2D8-0CA34F709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5773" y="-26485"/>
            <a:ext cx="252571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3">
            <a:extLst>
              <a:ext uri="{FF2B5EF4-FFF2-40B4-BE49-F238E27FC236}">
                <a16:creationId xmlns:a16="http://schemas.microsoft.com/office/drawing/2014/main" id="{21ED539F-CA5D-4215-B5BF-EA167A39F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3110" y="2027740"/>
            <a:ext cx="45989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8">
            <a:extLst>
              <a:ext uri="{FF2B5EF4-FFF2-40B4-BE49-F238E27FC236}">
                <a16:creationId xmlns:a16="http://schemas.microsoft.com/office/drawing/2014/main" id="{7E46DDEC-FB29-423D-845D-C9C6B32EC5CB}"/>
              </a:ext>
            </a:extLst>
          </p:cNvPr>
          <p:cNvSpPr txBox="1">
            <a:spLocks noChangeArrowheads="1"/>
          </p:cNvSpPr>
          <p:nvPr/>
        </p:nvSpPr>
        <p:spPr bwMode="auto">
          <a:xfrm>
            <a:off x="6720224" y="3610476"/>
            <a:ext cx="3246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a:solidFill>
                  <a:srgbClr val="FF0000"/>
                </a:solidFill>
              </a:rPr>
              <a:t>SLIDING BEARINGS IN TEFLON</a:t>
            </a:r>
          </a:p>
        </p:txBody>
      </p:sp>
      <p:sp>
        <p:nvSpPr>
          <p:cNvPr id="9228" name="TextBox 19">
            <a:extLst>
              <a:ext uri="{FF2B5EF4-FFF2-40B4-BE49-F238E27FC236}">
                <a16:creationId xmlns:a16="http://schemas.microsoft.com/office/drawing/2014/main" id="{40869743-97EF-4568-A968-A66029E6BFBF}"/>
              </a:ext>
            </a:extLst>
          </p:cNvPr>
          <p:cNvSpPr txBox="1">
            <a:spLocks noChangeArrowheads="1"/>
          </p:cNvSpPr>
          <p:nvPr/>
        </p:nvSpPr>
        <p:spPr bwMode="auto">
          <a:xfrm>
            <a:off x="5660568" y="4575677"/>
            <a:ext cx="268287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dirty="0">
                <a:solidFill>
                  <a:srgbClr val="000066"/>
                </a:solidFill>
              </a:rPr>
              <a:t>System based on mutual sliding of two Teflon plates.</a:t>
            </a:r>
          </a:p>
        </p:txBody>
      </p:sp>
      <p:pic>
        <p:nvPicPr>
          <p:cNvPr id="9229" name="Picture 6">
            <a:extLst>
              <a:ext uri="{FF2B5EF4-FFF2-40B4-BE49-F238E27FC236}">
                <a16:creationId xmlns:a16="http://schemas.microsoft.com/office/drawing/2014/main" id="{4750E84B-1F29-45B0-87A5-A633CBE3E4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86489" y="3974015"/>
            <a:ext cx="2682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1609</Words>
  <Application>Microsoft Office PowerPoint</Application>
  <PresentationFormat>Widescreen</PresentationFormat>
  <Paragraphs>216</Paragraphs>
  <Slides>42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42</vt:i4>
      </vt:variant>
    </vt:vector>
  </HeadingPairs>
  <TitlesOfParts>
    <vt:vector size="46" baseType="lpstr">
      <vt:lpstr>Arial</vt:lpstr>
      <vt:lpstr>Calibri</vt:lpstr>
      <vt:lpstr>Calibri Light</vt:lpstr>
      <vt:lpstr>Tema di Office</vt:lpstr>
      <vt:lpstr>Seismic Protection of historical buildings Lesson 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Rinaudo  Fulvio</dc:creator>
  <cp:lastModifiedBy>Rinaudo  Fulvio</cp:lastModifiedBy>
  <cp:revision>18</cp:revision>
  <dcterms:created xsi:type="dcterms:W3CDTF">2021-12-17T08:53:42Z</dcterms:created>
  <dcterms:modified xsi:type="dcterms:W3CDTF">2022-04-01T21:51:18Z</dcterms:modified>
</cp:coreProperties>
</file>