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74" r:id="rId4"/>
    <p:sldId id="275" r:id="rId5"/>
    <p:sldId id="277" r:id="rId6"/>
    <p:sldId id="279" r:id="rId7"/>
    <p:sldId id="278" r:id="rId8"/>
    <p:sldId id="280" r:id="rId9"/>
    <p:sldId id="281" r:id="rId10"/>
    <p:sldId id="282" r:id="rId11"/>
    <p:sldId id="276" r:id="rId12"/>
    <p:sldId id="283" r:id="rId13"/>
    <p:sldId id="266" r:id="rId14"/>
    <p:sldId id="284" r:id="rId15"/>
    <p:sldId id="285" r:id="rId16"/>
    <p:sldId id="315" r:id="rId17"/>
    <p:sldId id="316" r:id="rId18"/>
    <p:sldId id="272" r:id="rId19"/>
    <p:sldId id="26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5" d="100"/>
          <a:sy n="95" d="100"/>
        </p:scale>
        <p:origin x="1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CD59A-430C-42C9-83D5-BFDDDFCFE002}" type="datetimeFigureOut">
              <a:rPr lang="it-IT" smtClean="0"/>
              <a:t>01/04/2022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B32F1-4DA9-4D02-AF72-92FAF71BD365}" type="slidenum">
              <a:rPr lang="it-IT" smtClean="0"/>
              <a:t>‹N›</a:t>
            </a:fld>
            <a:endParaRPr lang="it-IT"/>
          </a:p>
        </p:txBody>
      </p:sp>
    </p:spTree>
    <p:extLst>
      <p:ext uri="{BB962C8B-B14F-4D97-AF65-F5344CB8AC3E}">
        <p14:creationId xmlns:p14="http://schemas.microsoft.com/office/powerpoint/2010/main" val="35228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82815-096D-428E-BF3D-12E0FC1ADE3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1ECF1574-465F-437A-960D-53AFBAACE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202160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6991EE-B6DB-4807-916B-5423203ABCC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1173A91-B7FE-428B-8B91-B1BD625FE73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134993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8A81C57-E037-4292-8875-00C71F8B1ED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4EFE883D-904D-45B7-A1F0-3AAC02C564C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977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ED4A39-44BB-493A-87E9-6DB313F4202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04EFF5F-FD63-4E42-BF98-8B31BC61618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03694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1B925-90F6-4122-821A-CE9FC141CAA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19079C1-DE8E-4EE3-8FB0-DF0FEA6FB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09409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FBAB2-A9AF-43CF-9EB8-5997B5EA5EA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D0CBEDE-BFA4-4E18-9154-1975453AF6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30017E19-4B71-4C6B-B152-1E73A84A0C4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329629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618EF-B2B9-42DC-8E51-91EE4C40BAAE}"/>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A0B8F58-4412-4063-8C25-9B836DDF2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DFA571E-BA86-41E9-8FCA-72A3124E60D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A83D3E0A-98BF-432F-A457-64A0FEB8BB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D8A31CE-5C71-4C5D-B4BC-F179AE6FEE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14209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B8E4FE-65F4-4C95-B806-A0F457765B0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89094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11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7331CB-9B2C-41E9-811E-8A6EC62390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23DF8D9-659D-4FE8-AE05-44E4393F4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00B1CACF-0880-44C3-A126-CEAAE9418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53149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6FD22-AEF5-483F-A55D-0850177A91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177875EB-B25D-4B81-A2E6-1B4D3D366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44666825-C778-4702-B50D-77B25763D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104174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65EE7C-1B27-4756-B65E-5552018C7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C8941C0A-6F88-43FE-BF47-448A3050F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grpSp>
        <p:nvGrpSpPr>
          <p:cNvPr id="8" name="Gruppo 7"/>
          <p:cNvGrpSpPr/>
          <p:nvPr userDrawn="1"/>
        </p:nvGrpSpPr>
        <p:grpSpPr>
          <a:xfrm>
            <a:off x="0" y="6210300"/>
            <a:ext cx="12192000" cy="647700"/>
            <a:chOff x="0" y="6217136"/>
            <a:chExt cx="12192000" cy="647700"/>
          </a:xfrm>
        </p:grpSpPr>
        <p:pic>
          <p:nvPicPr>
            <p:cNvPr id="9" name="Immagine 8">
              <a:extLst>
                <a:ext uri="{FF2B5EF4-FFF2-40B4-BE49-F238E27FC236}">
                  <a16:creationId xmlns:a16="http://schemas.microsoft.com/office/drawing/2014/main" id="{59696F11-8B4A-41A0-A813-51CEC2A007A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10" name="Immagine 9">
              <a:extLst>
                <a:ext uri="{FF2B5EF4-FFF2-40B4-BE49-F238E27FC236}">
                  <a16:creationId xmlns:a16="http://schemas.microsoft.com/office/drawing/2014/main" id="{B13A78CD-4F2D-44F4-8013-AC69EC4B4351}"/>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11" name="Immagine 10" descr="Bandiera d'Italia">
              <a:extLst>
                <a:ext uri="{FF2B5EF4-FFF2-40B4-BE49-F238E27FC236}">
                  <a16:creationId xmlns:a16="http://schemas.microsoft.com/office/drawing/2014/main" id="{1F84D92F-3F87-4808-BC74-CE17BE340164}"/>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12" name="Immagine 11" descr="Bandiera della Germania">
              <a:extLst>
                <a:ext uri="{FF2B5EF4-FFF2-40B4-BE49-F238E27FC236}">
                  <a16:creationId xmlns:a16="http://schemas.microsoft.com/office/drawing/2014/main" id="{FB94927A-D5D3-4918-89A1-986991AB2590}"/>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13" name="Immagine 12" descr="Bandiera della Croazia">
              <a:extLst>
                <a:ext uri="{FF2B5EF4-FFF2-40B4-BE49-F238E27FC236}">
                  <a16:creationId xmlns:a16="http://schemas.microsoft.com/office/drawing/2014/main" id="{8D3D18EF-DA7D-4E79-8886-0F7DC26D364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14" name="Immagine 13" descr="Bandiera dell'Uzbekistan">
              <a:extLst>
                <a:ext uri="{FF2B5EF4-FFF2-40B4-BE49-F238E27FC236}">
                  <a16:creationId xmlns:a16="http://schemas.microsoft.com/office/drawing/2014/main" id="{CF8AEF51-71A1-43B6-B031-BB2C9350E95E}"/>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15" name="Immagine 14" descr="Bandiera del Tagikistan">
              <a:extLst>
                <a:ext uri="{FF2B5EF4-FFF2-40B4-BE49-F238E27FC236}">
                  <a16:creationId xmlns:a16="http://schemas.microsoft.com/office/drawing/2014/main" id="{ECB244DA-D0AD-4E87-998D-54B6EEEB606A}"/>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6" name="CasellaDiTesto 21">
              <a:extLst>
                <a:ext uri="{FF2B5EF4-FFF2-40B4-BE49-F238E27FC236}">
                  <a16:creationId xmlns:a16="http://schemas.microsoft.com/office/drawing/2014/main" id="{00BC04EF-627F-46DB-87F6-F5CDABAD9791}"/>
                </a:ext>
              </a:extLst>
            </p:cNvPr>
            <p:cNvSpPr txBox="1"/>
            <p:nvPr userDrawn="1"/>
          </p:nvSpPr>
          <p:spPr>
            <a:xfrm>
              <a:off x="6415525" y="6424084"/>
              <a:ext cx="3901440" cy="40011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t>Environmental Risk Assessment and Mitigation on Cultural Heritage Assets in Central Asia</a:t>
              </a:r>
            </a:p>
          </p:txBody>
        </p:sp>
        <p:pic>
          <p:nvPicPr>
            <p:cNvPr id="17" name="Picture 66">
              <a:extLst>
                <a:ext uri="{FF2B5EF4-FFF2-40B4-BE49-F238E27FC236}">
                  <a16:creationId xmlns:a16="http://schemas.microsoft.com/office/drawing/2014/main" id="{88502879-7414-4B48-8616-966D06C40516}"/>
                </a:ext>
              </a:extLst>
            </p:cNvPr>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ttore 1 17"/>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264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5.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31.wmf"/><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8.emf"/><Relationship Id="rId4" Type="http://schemas.openxmlformats.org/officeDocument/2006/relationships/oleObject" Target="../embeddings/oleObject8.bin"/><Relationship Id="rId9" Type="http://schemas.openxmlformats.org/officeDocument/2006/relationships/image" Target="../media/image30.emf"/></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3.emf"/><Relationship Id="rId5" Type="http://schemas.openxmlformats.org/officeDocument/2006/relationships/oleObject" Target="../embeddings/oleObject12.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oleObject16.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oleObject20.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5.emf"/><Relationship Id="rId5" Type="http://schemas.openxmlformats.org/officeDocument/2006/relationships/oleObject" Target="../embeddings/oleObject24.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156738-9880-437C-A964-1C00483F7DE9}"/>
              </a:ext>
            </a:extLst>
          </p:cNvPr>
          <p:cNvSpPr>
            <a:spLocks noGrp="1"/>
          </p:cNvSpPr>
          <p:nvPr>
            <p:ph type="ctrTitle"/>
          </p:nvPr>
        </p:nvSpPr>
        <p:spPr>
          <a:xfrm>
            <a:off x="344905" y="1122363"/>
            <a:ext cx="11710737" cy="2387600"/>
          </a:xfrm>
        </p:spPr>
        <p:txBody>
          <a:bodyPr>
            <a:normAutofit fontScale="90000"/>
          </a:bodyPr>
          <a:lstStyle/>
          <a:p>
            <a:r>
              <a:rPr lang="en-GB" dirty="0"/>
              <a:t>Seismic Protection of historical buildings</a:t>
            </a:r>
            <a:br>
              <a:rPr lang="en-GB" dirty="0"/>
            </a:br>
            <a:r>
              <a:rPr lang="en-GB" dirty="0"/>
              <a:t>Lesson 3</a:t>
            </a:r>
          </a:p>
        </p:txBody>
      </p:sp>
      <p:sp>
        <p:nvSpPr>
          <p:cNvPr id="3" name="Sottotitolo 2">
            <a:extLst>
              <a:ext uri="{FF2B5EF4-FFF2-40B4-BE49-F238E27FC236}">
                <a16:creationId xmlns:a16="http://schemas.microsoft.com/office/drawing/2014/main" id="{FAAE2790-820C-4B73-8EB2-85851BCD8490}"/>
              </a:ext>
            </a:extLst>
          </p:cNvPr>
          <p:cNvSpPr>
            <a:spLocks noGrp="1"/>
          </p:cNvSpPr>
          <p:nvPr>
            <p:ph type="subTitle" idx="1"/>
          </p:nvPr>
        </p:nvSpPr>
        <p:spPr/>
        <p:txBody>
          <a:bodyPr/>
          <a:lstStyle/>
          <a:p>
            <a:r>
              <a:rPr lang="en-GB" dirty="0"/>
              <a:t>Prof. Rosario </a:t>
            </a:r>
            <a:r>
              <a:rPr lang="en-GB" dirty="0" err="1"/>
              <a:t>Ceravolo</a:t>
            </a:r>
            <a:r>
              <a:rPr lang="en-GB" dirty="0"/>
              <a:t> – Eng. Gaetano </a:t>
            </a:r>
            <a:r>
              <a:rPr lang="en-GB" dirty="0" err="1"/>
              <a:t>Miraglia</a:t>
            </a:r>
            <a:endParaRPr lang="en-GB" dirty="0"/>
          </a:p>
          <a:p>
            <a:r>
              <a:rPr lang="en-GB" dirty="0" err="1"/>
              <a:t>Politecnico</a:t>
            </a:r>
            <a:r>
              <a:rPr lang="en-GB" dirty="0"/>
              <a:t> di Torino</a:t>
            </a:r>
          </a:p>
        </p:txBody>
      </p:sp>
    </p:spTree>
    <p:extLst>
      <p:ext uri="{BB962C8B-B14F-4D97-AF65-F5344CB8AC3E}">
        <p14:creationId xmlns:p14="http://schemas.microsoft.com/office/powerpoint/2010/main" val="416150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a:extLst>
              <a:ext uri="{FF2B5EF4-FFF2-40B4-BE49-F238E27FC236}">
                <a16:creationId xmlns:a16="http://schemas.microsoft.com/office/drawing/2014/main" id="{1F9EB258-AA7C-4974-9F2D-D2DB9014A383}"/>
              </a:ext>
            </a:extLst>
          </p:cNvPr>
          <p:cNvSpPr>
            <a:spLocks noChangeShapeType="1"/>
          </p:cNvSpPr>
          <p:nvPr/>
        </p:nvSpPr>
        <p:spPr bwMode="auto">
          <a:xfrm>
            <a:off x="5573045" y="48697"/>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4" name="Rectangle 4">
            <a:extLst>
              <a:ext uri="{FF2B5EF4-FFF2-40B4-BE49-F238E27FC236}">
                <a16:creationId xmlns:a16="http://schemas.microsoft.com/office/drawing/2014/main" id="{AFA607AA-2DD4-4A60-8FD3-7AFD3C208862}"/>
              </a:ext>
            </a:extLst>
          </p:cNvPr>
          <p:cNvSpPr>
            <a:spLocks noChangeArrowheads="1"/>
          </p:cNvSpPr>
          <p:nvPr/>
        </p:nvSpPr>
        <p:spPr bwMode="auto">
          <a:xfrm>
            <a:off x="621633" y="25119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0245" name="Rectangle 5">
            <a:extLst>
              <a:ext uri="{FF2B5EF4-FFF2-40B4-BE49-F238E27FC236}">
                <a16:creationId xmlns:a16="http://schemas.microsoft.com/office/drawing/2014/main" id="{D08F8B06-C424-4DDF-8BBA-E49AC5718474}"/>
              </a:ext>
            </a:extLst>
          </p:cNvPr>
          <p:cNvSpPr>
            <a:spLocks noChangeArrowheads="1"/>
          </p:cNvSpPr>
          <p:nvPr/>
        </p:nvSpPr>
        <p:spPr bwMode="auto">
          <a:xfrm>
            <a:off x="621633" y="25119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0246" name="Rectangle 6">
            <a:extLst>
              <a:ext uri="{FF2B5EF4-FFF2-40B4-BE49-F238E27FC236}">
                <a16:creationId xmlns:a16="http://schemas.microsoft.com/office/drawing/2014/main" id="{3B65DDCC-F51F-4DB0-8710-E491ABB09478}"/>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0247" name="Rectangle 7">
            <a:extLst>
              <a:ext uri="{FF2B5EF4-FFF2-40B4-BE49-F238E27FC236}">
                <a16:creationId xmlns:a16="http://schemas.microsoft.com/office/drawing/2014/main" id="{45796725-328C-4243-8BB2-2D882D373243}"/>
              </a:ext>
            </a:extLst>
          </p:cNvPr>
          <p:cNvSpPr>
            <a:spLocks noChangeArrowheads="1"/>
          </p:cNvSpPr>
          <p:nvPr/>
        </p:nvSpPr>
        <p:spPr bwMode="auto">
          <a:xfrm>
            <a:off x="621633" y="-184666"/>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10248" name="Rectangle 8">
            <a:extLst>
              <a:ext uri="{FF2B5EF4-FFF2-40B4-BE49-F238E27FC236}">
                <a16:creationId xmlns:a16="http://schemas.microsoft.com/office/drawing/2014/main" id="{60B9AC3F-B6F1-4D47-9EB3-497025BF2061}"/>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0249" name="Rectangle 9">
            <a:extLst>
              <a:ext uri="{FF2B5EF4-FFF2-40B4-BE49-F238E27FC236}">
                <a16:creationId xmlns:a16="http://schemas.microsoft.com/office/drawing/2014/main" id="{EF954C93-E033-4480-A946-10F75F826FB2}"/>
              </a:ext>
            </a:extLst>
          </p:cNvPr>
          <p:cNvSpPr>
            <a:spLocks noChangeArrowheads="1"/>
          </p:cNvSpPr>
          <p:nvPr/>
        </p:nvSpPr>
        <p:spPr bwMode="auto">
          <a:xfrm>
            <a:off x="621633" y="-184666"/>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10250" name="Rectangle 10">
            <a:extLst>
              <a:ext uri="{FF2B5EF4-FFF2-40B4-BE49-F238E27FC236}">
                <a16:creationId xmlns:a16="http://schemas.microsoft.com/office/drawing/2014/main" id="{B03AA725-8DFB-4F5D-8FF0-3C6C51CF6DD0}"/>
              </a:ext>
            </a:extLst>
          </p:cNvPr>
          <p:cNvSpPr>
            <a:spLocks noChangeArrowheads="1"/>
          </p:cNvSpPr>
          <p:nvPr/>
        </p:nvSpPr>
        <p:spPr bwMode="auto">
          <a:xfrm>
            <a:off x="621633" y="25119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0251" name="Rectangle 11">
            <a:extLst>
              <a:ext uri="{FF2B5EF4-FFF2-40B4-BE49-F238E27FC236}">
                <a16:creationId xmlns:a16="http://schemas.microsoft.com/office/drawing/2014/main" id="{767BB4C3-86C8-46EA-90BB-47E2EDDC6106}"/>
              </a:ext>
            </a:extLst>
          </p:cNvPr>
          <p:cNvSpPr>
            <a:spLocks noChangeArrowheads="1"/>
          </p:cNvSpPr>
          <p:nvPr/>
        </p:nvSpPr>
        <p:spPr bwMode="auto">
          <a:xfrm>
            <a:off x="621633" y="25119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0252" name="Rectangle 12">
            <a:extLst>
              <a:ext uri="{FF2B5EF4-FFF2-40B4-BE49-F238E27FC236}">
                <a16:creationId xmlns:a16="http://schemas.microsoft.com/office/drawing/2014/main" id="{9D0462E3-FFC6-456B-9482-45BEF52EA736}"/>
              </a:ext>
            </a:extLst>
          </p:cNvPr>
          <p:cNvSpPr>
            <a:spLocks noChangeArrowheads="1"/>
          </p:cNvSpPr>
          <p:nvPr/>
        </p:nvSpPr>
        <p:spPr bwMode="auto">
          <a:xfrm>
            <a:off x="621633" y="236434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0253" name="Rectangle 13">
            <a:extLst>
              <a:ext uri="{FF2B5EF4-FFF2-40B4-BE49-F238E27FC236}">
                <a16:creationId xmlns:a16="http://schemas.microsoft.com/office/drawing/2014/main" id="{C238A88A-024F-4CB1-98AF-35AA49E37FF4}"/>
              </a:ext>
            </a:extLst>
          </p:cNvPr>
          <p:cNvSpPr>
            <a:spLocks noChangeArrowheads="1"/>
          </p:cNvSpPr>
          <p:nvPr/>
        </p:nvSpPr>
        <p:spPr bwMode="auto">
          <a:xfrm>
            <a:off x="206626" y="439807"/>
            <a:ext cx="503145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dirty="0">
                <a:solidFill>
                  <a:srgbClr val="000066"/>
                </a:solidFill>
              </a:rPr>
              <a:t>Achievable yield stress of an MR fluid is an order of magnitude greater than its ER counterpart and MR fluids can operate at temperatures from −40 to 150C with only modest variations in the yield stress. Moreover, MR fluids are not sensitive to impurities such as those commonly encountered during manufacturing and usage, and little particle/carrier fluid separation takes place in MR fluids under common flow conditions. The more, controllable devices using MR fluids have the potential of being much smaller than ER devices with similar capabilities.</a:t>
            </a:r>
          </a:p>
          <a:p>
            <a:pPr algn="just" eaLnBrk="1" hangingPunct="1">
              <a:spcBef>
                <a:spcPct val="0"/>
              </a:spcBef>
              <a:buFontTx/>
              <a:buNone/>
            </a:pPr>
            <a:endParaRPr lang="en-US" altLang="it-IT" sz="1600" dirty="0">
              <a:solidFill>
                <a:srgbClr val="000066"/>
              </a:solidFill>
            </a:endParaRPr>
          </a:p>
          <a:p>
            <a:pPr algn="just" eaLnBrk="1" hangingPunct="1">
              <a:spcBef>
                <a:spcPct val="0"/>
              </a:spcBef>
              <a:buFontTx/>
              <a:buNone/>
            </a:pPr>
            <a:r>
              <a:rPr lang="en-US" altLang="it-IT" sz="1600" dirty="0">
                <a:solidFill>
                  <a:srgbClr val="000066"/>
                </a:solidFill>
              </a:rPr>
              <a:t>The first figure comes from the design of a full-scale, 20-ton MR damper (Carlson and Spencer, 1996), see figure showing that this technology is scalable to devices appropriate for civil engineering.</a:t>
            </a:r>
          </a:p>
          <a:p>
            <a:pPr algn="just" eaLnBrk="1" hangingPunct="1">
              <a:spcBef>
                <a:spcPct val="0"/>
              </a:spcBef>
              <a:buFontTx/>
              <a:buNone/>
            </a:pPr>
            <a:endParaRPr lang="en-US" altLang="it-IT" sz="1600" dirty="0">
              <a:solidFill>
                <a:srgbClr val="000066"/>
              </a:solidFill>
            </a:endParaRPr>
          </a:p>
          <a:p>
            <a:pPr algn="just" eaLnBrk="1" hangingPunct="1">
              <a:spcBef>
                <a:spcPct val="0"/>
              </a:spcBef>
              <a:buFontTx/>
              <a:buNone/>
            </a:pPr>
            <a:r>
              <a:rPr lang="en-US" altLang="it-IT" sz="1600" dirty="0">
                <a:solidFill>
                  <a:srgbClr val="000066"/>
                </a:solidFill>
              </a:rPr>
              <a:t>In 2001, two 30-ton MR fluid dampers were installed between the 3rd and 5th floors of the Tokyo Natural Museum of Engineering Science.</a:t>
            </a:r>
          </a:p>
        </p:txBody>
      </p:sp>
      <p:sp>
        <p:nvSpPr>
          <p:cNvPr id="10254" name="Rectangle 15">
            <a:extLst>
              <a:ext uri="{FF2B5EF4-FFF2-40B4-BE49-F238E27FC236}">
                <a16:creationId xmlns:a16="http://schemas.microsoft.com/office/drawing/2014/main" id="{92083369-55C0-4508-9B57-A50FB86C7C3D}"/>
              </a:ext>
            </a:extLst>
          </p:cNvPr>
          <p:cNvSpPr>
            <a:spLocks noChangeArrowheads="1"/>
          </p:cNvSpPr>
          <p:nvPr/>
        </p:nvSpPr>
        <p:spPr bwMode="auto">
          <a:xfrm>
            <a:off x="5796883" y="2001322"/>
            <a:ext cx="43211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In 2002, MR dampers were used to retrofit a cable-stayed bridge crossing the Dongting Lake in China to mitigate rain–wind-induced vibration of the cables (see figure below).</a:t>
            </a:r>
          </a:p>
        </p:txBody>
      </p:sp>
      <p:pic>
        <p:nvPicPr>
          <p:cNvPr id="10255" name="Picture 16">
            <a:extLst>
              <a:ext uri="{FF2B5EF4-FFF2-40B4-BE49-F238E27FC236}">
                <a16:creationId xmlns:a16="http://schemas.microsoft.com/office/drawing/2014/main" id="{C4ECD81D-2380-4992-BE6F-D2A2EADE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632" y="113784"/>
            <a:ext cx="25161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7">
            <a:extLst>
              <a:ext uri="{FF2B5EF4-FFF2-40B4-BE49-F238E27FC236}">
                <a16:creationId xmlns:a16="http://schemas.microsoft.com/office/drawing/2014/main" id="{F068897F-08B7-47E4-81A5-8FC97DFB1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008" y="3190359"/>
            <a:ext cx="40989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a:extLst>
              <a:ext uri="{FF2B5EF4-FFF2-40B4-BE49-F238E27FC236}">
                <a16:creationId xmlns:a16="http://schemas.microsoft.com/office/drawing/2014/main" id="{A20854B4-7E41-4FB0-BB70-609D9E280B99}"/>
              </a:ext>
            </a:extLst>
          </p:cNvPr>
          <p:cNvSpPr>
            <a:spLocks noChangeShapeType="1"/>
          </p:cNvSpPr>
          <p:nvPr/>
        </p:nvSpPr>
        <p:spPr bwMode="auto">
          <a:xfrm>
            <a:off x="5878513" y="93663"/>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68" name="Text Box 5">
            <a:extLst>
              <a:ext uri="{FF2B5EF4-FFF2-40B4-BE49-F238E27FC236}">
                <a16:creationId xmlns:a16="http://schemas.microsoft.com/office/drawing/2014/main" id="{546D75AF-ADCD-4BFC-B106-B486F9583D84}"/>
              </a:ext>
            </a:extLst>
          </p:cNvPr>
          <p:cNvSpPr txBox="1">
            <a:spLocks noChangeArrowheads="1"/>
          </p:cNvSpPr>
          <p:nvPr/>
        </p:nvSpPr>
        <p:spPr bwMode="auto">
          <a:xfrm>
            <a:off x="1200151" y="90487"/>
            <a:ext cx="4392613"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solidFill>
                  <a:srgbClr val="000066"/>
                </a:solidFill>
              </a:rPr>
              <a:t>Models for active control</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Modern active control methods operate into the space state. In more detail, a</a:t>
            </a:r>
            <a:r>
              <a:rPr lang="en-GB" altLang="it-IT" sz="1600">
                <a:solidFill>
                  <a:srgbClr val="000066"/>
                </a:solidFill>
              </a:rPr>
              <a:t> state space model for control should satisfy two basic requirements:</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GB" altLang="it-IT" sz="1600">
                <a:solidFill>
                  <a:srgbClr val="000066"/>
                </a:solidFill>
              </a:rPr>
              <a:t>- being a reduced order model; </a:t>
            </a:r>
          </a:p>
          <a:p>
            <a:pPr algn="just" eaLnBrk="1" hangingPunct="1">
              <a:spcBef>
                <a:spcPct val="0"/>
              </a:spcBef>
              <a:buFontTx/>
              <a:buChar char="-"/>
            </a:pPr>
            <a:r>
              <a:rPr lang="en-GB" altLang="it-IT" sz="1600">
                <a:solidFill>
                  <a:srgbClr val="000066"/>
                </a:solidFill>
              </a:rPr>
              <a:t>being discrete-time, as output and input are in form of discrete-time samples.</a:t>
            </a:r>
          </a:p>
          <a:p>
            <a:pPr algn="ctr">
              <a:spcBef>
                <a:spcPct val="0"/>
              </a:spcBef>
              <a:buFontTx/>
              <a:buChar char="-"/>
            </a:pPr>
            <a:endParaRPr lang="en-US" altLang="it-IT" sz="1600">
              <a:solidFill>
                <a:srgbClr val="000066"/>
              </a:solidFill>
            </a:endParaRPr>
          </a:p>
          <a:p>
            <a:pPr algn="ctr">
              <a:spcBef>
                <a:spcPct val="0"/>
              </a:spcBef>
              <a:buFontTx/>
              <a:buNone/>
            </a:pPr>
            <a:r>
              <a:rPr lang="en-US" altLang="it-IT" sz="1800" b="1">
                <a:solidFill>
                  <a:srgbClr val="000066"/>
                </a:solidFill>
              </a:rPr>
              <a:t>Model reduction</a:t>
            </a:r>
          </a:p>
          <a:p>
            <a:pPr algn="ctr">
              <a:spcBef>
                <a:spcPct val="0"/>
              </a:spcBef>
              <a:buFontTx/>
              <a:buNone/>
            </a:pPr>
            <a:endParaRPr lang="en-US" altLang="it-IT" sz="1800" b="1">
              <a:solidFill>
                <a:srgbClr val="000066"/>
              </a:solidFill>
            </a:endParaRPr>
          </a:p>
          <a:p>
            <a:pPr algn="just">
              <a:spcBef>
                <a:spcPct val="0"/>
              </a:spcBef>
              <a:buFontTx/>
              <a:buNone/>
            </a:pPr>
            <a:r>
              <a:rPr lang="en-GB" altLang="it-IT" sz="1600">
                <a:solidFill>
                  <a:srgbClr val="000066"/>
                </a:solidFill>
              </a:rPr>
              <a:t>A difficulty with many control methods is that they work with a small number of DOFs, whilst structural systems have a large number of DOFs. One approach to this problem is to reduce the size of the original model to relevant DOFs. </a:t>
            </a:r>
          </a:p>
          <a:p>
            <a:pPr algn="just" eaLnBrk="1" hangingPunct="1">
              <a:lnSpc>
                <a:spcPct val="110000"/>
              </a:lnSpc>
              <a:spcBef>
                <a:spcPct val="0"/>
              </a:spcBef>
              <a:buFontTx/>
              <a:buNone/>
            </a:pPr>
            <a:endParaRPr lang="en-US" altLang="it-IT" sz="1600">
              <a:solidFill>
                <a:srgbClr val="000066"/>
              </a:solidFill>
            </a:endParaRPr>
          </a:p>
          <a:p>
            <a:pPr algn="just">
              <a:spcBef>
                <a:spcPct val="0"/>
              </a:spcBef>
              <a:buFontTx/>
              <a:buNone/>
            </a:pPr>
            <a:r>
              <a:rPr lang="en-GB" altLang="it-IT" sz="1600">
                <a:solidFill>
                  <a:srgbClr val="000066"/>
                </a:solidFill>
              </a:rPr>
              <a:t>Relevant DOFs are usually those that are </a:t>
            </a:r>
            <a:r>
              <a:rPr lang="en-GB" altLang="it-IT" sz="1600">
                <a:solidFill>
                  <a:srgbClr val="002060"/>
                </a:solidFill>
              </a:rPr>
              <a:t>directly loaded and cannot be considered </a:t>
            </a:r>
            <a:r>
              <a:rPr lang="en-GB" altLang="it-IT" sz="1600">
                <a:solidFill>
                  <a:srgbClr val="000066"/>
                </a:solidFill>
              </a:rPr>
              <a:t>as slave DOFs, according to the static reduction proposed by Guyan (1965) .</a:t>
            </a:r>
          </a:p>
          <a:p>
            <a:pPr algn="ctr">
              <a:spcBef>
                <a:spcPct val="0"/>
              </a:spcBef>
              <a:buFontTx/>
              <a:buNone/>
            </a:pPr>
            <a:endParaRPr lang="en-US" altLang="it-IT" sz="1600">
              <a:solidFill>
                <a:srgbClr val="000066"/>
              </a:solidFill>
            </a:endParaRPr>
          </a:p>
        </p:txBody>
      </p:sp>
      <p:sp>
        <p:nvSpPr>
          <p:cNvPr id="11269" name="Rectangle 7">
            <a:extLst>
              <a:ext uri="{FF2B5EF4-FFF2-40B4-BE49-F238E27FC236}">
                <a16:creationId xmlns:a16="http://schemas.microsoft.com/office/drawing/2014/main" id="{8D225ECB-4522-4AA2-96B7-D1CEA426C857}"/>
              </a:ext>
            </a:extLst>
          </p:cNvPr>
          <p:cNvSpPr>
            <a:spLocks noChangeArrowheads="1"/>
          </p:cNvSpPr>
          <p:nvPr/>
        </p:nvSpPr>
        <p:spPr bwMode="auto">
          <a:xfrm>
            <a:off x="927101"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1270" name="Rectangle 8">
            <a:extLst>
              <a:ext uri="{FF2B5EF4-FFF2-40B4-BE49-F238E27FC236}">
                <a16:creationId xmlns:a16="http://schemas.microsoft.com/office/drawing/2014/main" id="{47BE75DE-EF25-4DE8-987D-A279DE4EAFA7}"/>
              </a:ext>
            </a:extLst>
          </p:cNvPr>
          <p:cNvSpPr>
            <a:spLocks noChangeArrowheads="1"/>
          </p:cNvSpPr>
          <p:nvPr/>
        </p:nvSpPr>
        <p:spPr bwMode="auto">
          <a:xfrm>
            <a:off x="927101"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1271" name="Rectangle 9">
            <a:extLst>
              <a:ext uri="{FF2B5EF4-FFF2-40B4-BE49-F238E27FC236}">
                <a16:creationId xmlns:a16="http://schemas.microsoft.com/office/drawing/2014/main" id="{15ED65FA-5B58-4042-A4C9-DCE7CFAE372C}"/>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1272" name="Rectangle 10">
            <a:extLst>
              <a:ext uri="{FF2B5EF4-FFF2-40B4-BE49-F238E27FC236}">
                <a16:creationId xmlns:a16="http://schemas.microsoft.com/office/drawing/2014/main" id="{57FF7570-B12D-4ED7-806A-4AB87C71B298}"/>
              </a:ext>
            </a:extLst>
          </p:cNvPr>
          <p:cNvSpPr>
            <a:spLocks noChangeArrowheads="1"/>
          </p:cNvSpPr>
          <p:nvPr/>
        </p:nvSpPr>
        <p:spPr bwMode="auto">
          <a:xfrm>
            <a:off x="927101"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11273" name="Rectangle 11">
            <a:extLst>
              <a:ext uri="{FF2B5EF4-FFF2-40B4-BE49-F238E27FC236}">
                <a16:creationId xmlns:a16="http://schemas.microsoft.com/office/drawing/2014/main" id="{64579A0B-1799-42A8-A8FE-D7BD12A629D2}"/>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1274" name="Rectangle 12">
            <a:extLst>
              <a:ext uri="{FF2B5EF4-FFF2-40B4-BE49-F238E27FC236}">
                <a16:creationId xmlns:a16="http://schemas.microsoft.com/office/drawing/2014/main" id="{C7431CCB-AA7C-40B0-B817-25A93DC58655}"/>
              </a:ext>
            </a:extLst>
          </p:cNvPr>
          <p:cNvSpPr>
            <a:spLocks noChangeArrowheads="1"/>
          </p:cNvSpPr>
          <p:nvPr/>
        </p:nvSpPr>
        <p:spPr bwMode="auto">
          <a:xfrm>
            <a:off x="927101"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11275" name="Rectangle 13">
            <a:extLst>
              <a:ext uri="{FF2B5EF4-FFF2-40B4-BE49-F238E27FC236}">
                <a16:creationId xmlns:a16="http://schemas.microsoft.com/office/drawing/2014/main" id="{2E67CD60-6E39-48B6-8F08-5AEF966C8B34}"/>
              </a:ext>
            </a:extLst>
          </p:cNvPr>
          <p:cNvSpPr>
            <a:spLocks noChangeArrowheads="1"/>
          </p:cNvSpPr>
          <p:nvPr/>
        </p:nvSpPr>
        <p:spPr bwMode="auto">
          <a:xfrm>
            <a:off x="927101"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1276" name="Rectangle 14">
            <a:extLst>
              <a:ext uri="{FF2B5EF4-FFF2-40B4-BE49-F238E27FC236}">
                <a16:creationId xmlns:a16="http://schemas.microsoft.com/office/drawing/2014/main" id="{A5C60392-7A7E-4915-B927-DF2206763577}"/>
              </a:ext>
            </a:extLst>
          </p:cNvPr>
          <p:cNvSpPr>
            <a:spLocks noChangeArrowheads="1"/>
          </p:cNvSpPr>
          <p:nvPr/>
        </p:nvSpPr>
        <p:spPr bwMode="auto">
          <a:xfrm>
            <a:off x="927101"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1277" name="Rectangle 15">
            <a:extLst>
              <a:ext uri="{FF2B5EF4-FFF2-40B4-BE49-F238E27FC236}">
                <a16:creationId xmlns:a16="http://schemas.microsoft.com/office/drawing/2014/main" id="{34B7CEE7-0966-40B5-8353-E65617C96FE7}"/>
              </a:ext>
            </a:extLst>
          </p:cNvPr>
          <p:cNvSpPr>
            <a:spLocks noChangeArrowheads="1"/>
          </p:cNvSpPr>
          <p:nvPr/>
        </p:nvSpPr>
        <p:spPr bwMode="auto">
          <a:xfrm>
            <a:off x="927101" y="26966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1278" name="Text Box 19">
            <a:extLst>
              <a:ext uri="{FF2B5EF4-FFF2-40B4-BE49-F238E27FC236}">
                <a16:creationId xmlns:a16="http://schemas.microsoft.com/office/drawing/2014/main" id="{992D5327-10EC-4242-B7E2-CCB16901DEB6}"/>
              </a:ext>
            </a:extLst>
          </p:cNvPr>
          <p:cNvSpPr txBox="1">
            <a:spLocks noChangeArrowheads="1"/>
          </p:cNvSpPr>
          <p:nvPr/>
        </p:nvSpPr>
        <p:spPr bwMode="auto">
          <a:xfrm>
            <a:off x="6096000" y="3521075"/>
            <a:ext cx="44640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GB" altLang="it-IT" sz="1600">
                <a:solidFill>
                  <a:srgbClr val="000066"/>
                </a:solidFill>
              </a:rPr>
              <a:t>Hence, the second order equation of motion may be rewritten in the reduced form, by introducing reduced mass and stiffness matrices:</a:t>
            </a:r>
            <a:endParaRPr lang="en-GB" altLang="it-IT" sz="1600" i="1">
              <a:solidFill>
                <a:srgbClr val="000066"/>
              </a:solidFill>
            </a:endParaRPr>
          </a:p>
        </p:txBody>
      </p:sp>
      <p:sp>
        <p:nvSpPr>
          <p:cNvPr id="11279" name="Text Box 22">
            <a:extLst>
              <a:ext uri="{FF2B5EF4-FFF2-40B4-BE49-F238E27FC236}">
                <a16:creationId xmlns:a16="http://schemas.microsoft.com/office/drawing/2014/main" id="{38EFB4CB-1805-49F5-B087-85E58F3B8DF7}"/>
              </a:ext>
            </a:extLst>
          </p:cNvPr>
          <p:cNvSpPr txBox="1">
            <a:spLocks noChangeArrowheads="1"/>
          </p:cNvSpPr>
          <p:nvPr/>
        </p:nvSpPr>
        <p:spPr bwMode="auto">
          <a:xfrm>
            <a:off x="6096000" y="5305424"/>
            <a:ext cx="45354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GB" altLang="it-IT" sz="1600">
                <a:solidFill>
                  <a:srgbClr val="000066"/>
                </a:solidFill>
              </a:rPr>
              <a:t>The first order state space equation may be then constructed from the reduced matrices and vectors.</a:t>
            </a:r>
            <a:endParaRPr lang="en-GB" altLang="it-IT" sz="1600" i="1">
              <a:solidFill>
                <a:srgbClr val="000066"/>
              </a:solidFill>
            </a:endParaRPr>
          </a:p>
        </p:txBody>
      </p:sp>
      <p:sp>
        <p:nvSpPr>
          <p:cNvPr id="11280" name="Text Box 23">
            <a:extLst>
              <a:ext uri="{FF2B5EF4-FFF2-40B4-BE49-F238E27FC236}">
                <a16:creationId xmlns:a16="http://schemas.microsoft.com/office/drawing/2014/main" id="{DC972479-40ED-4D3F-A816-35B581F3EF0D}"/>
              </a:ext>
            </a:extLst>
          </p:cNvPr>
          <p:cNvSpPr txBox="1">
            <a:spLocks noChangeArrowheads="1"/>
          </p:cNvSpPr>
          <p:nvPr/>
        </p:nvSpPr>
        <p:spPr bwMode="auto">
          <a:xfrm>
            <a:off x="6096000" y="354012"/>
            <a:ext cx="446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GB" altLang="it-IT" sz="1600">
                <a:solidFill>
                  <a:srgbClr val="000066"/>
                </a:solidFill>
              </a:rPr>
              <a:t>By defining a slave DOFs vector </a:t>
            </a:r>
            <a:r>
              <a:rPr lang="en-GB" altLang="it-IT" sz="1600" b="1">
                <a:solidFill>
                  <a:srgbClr val="000066"/>
                </a:solidFill>
              </a:rPr>
              <a:t>u</a:t>
            </a:r>
            <a:r>
              <a:rPr lang="en-GB" altLang="it-IT" sz="1600" baseline="-25000">
                <a:solidFill>
                  <a:srgbClr val="000066"/>
                </a:solidFill>
              </a:rPr>
              <a:t>2</a:t>
            </a:r>
            <a:r>
              <a:rPr lang="en-GB" altLang="it-IT" sz="1600">
                <a:solidFill>
                  <a:srgbClr val="000066"/>
                </a:solidFill>
              </a:rPr>
              <a:t>:</a:t>
            </a:r>
          </a:p>
        </p:txBody>
      </p:sp>
      <p:sp>
        <p:nvSpPr>
          <p:cNvPr id="11281" name="Text Box 25">
            <a:extLst>
              <a:ext uri="{FF2B5EF4-FFF2-40B4-BE49-F238E27FC236}">
                <a16:creationId xmlns:a16="http://schemas.microsoft.com/office/drawing/2014/main" id="{4EC9481C-4E2C-4ACC-806E-421FE8FCB866}"/>
              </a:ext>
            </a:extLst>
          </p:cNvPr>
          <p:cNvSpPr txBox="1">
            <a:spLocks noChangeArrowheads="1"/>
          </p:cNvSpPr>
          <p:nvPr/>
        </p:nvSpPr>
        <p:spPr bwMode="auto">
          <a:xfrm>
            <a:off x="6096000" y="1577974"/>
            <a:ext cx="44656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GB" altLang="it-IT" sz="1600">
                <a:solidFill>
                  <a:srgbClr val="000066"/>
                </a:solidFill>
              </a:rPr>
              <a:t>one gets a coordinate transformation from the full coordinate system </a:t>
            </a:r>
            <a:r>
              <a:rPr lang="en-GB" altLang="it-IT" sz="1600" b="1">
                <a:solidFill>
                  <a:srgbClr val="000066"/>
                </a:solidFill>
              </a:rPr>
              <a:t>u</a:t>
            </a:r>
            <a:r>
              <a:rPr lang="en-GB" altLang="it-IT" sz="1600">
                <a:solidFill>
                  <a:srgbClr val="000066"/>
                </a:solidFill>
              </a:rPr>
              <a:t> and the reduced coordinate system, </a:t>
            </a:r>
            <a:r>
              <a:rPr lang="en-GB" altLang="it-IT" sz="1600" b="1">
                <a:solidFill>
                  <a:srgbClr val="000066"/>
                </a:solidFill>
              </a:rPr>
              <a:t>u</a:t>
            </a:r>
            <a:r>
              <a:rPr lang="en-GB" altLang="it-IT" sz="1600" baseline="-25000">
                <a:solidFill>
                  <a:srgbClr val="000066"/>
                </a:solidFill>
              </a:rPr>
              <a:t>1</a:t>
            </a:r>
            <a:r>
              <a:rPr lang="en-GB" altLang="it-IT" sz="1600">
                <a:solidFill>
                  <a:srgbClr val="000066"/>
                </a:solidFill>
              </a:rPr>
              <a:t>:</a:t>
            </a:r>
          </a:p>
        </p:txBody>
      </p:sp>
      <p:graphicFrame>
        <p:nvGraphicFramePr>
          <p:cNvPr id="11282" name="Object 24">
            <a:extLst>
              <a:ext uri="{FF2B5EF4-FFF2-40B4-BE49-F238E27FC236}">
                <a16:creationId xmlns:a16="http://schemas.microsoft.com/office/drawing/2014/main" id="{B514562C-0CEB-4D7A-BC43-F4C29FD9FDEA}"/>
              </a:ext>
            </a:extLst>
          </p:cNvPr>
          <p:cNvGraphicFramePr>
            <a:graphicFrameLocks/>
          </p:cNvGraphicFramePr>
          <p:nvPr>
            <p:extLst>
              <p:ext uri="{D42A27DB-BD31-4B8C-83A1-F6EECF244321}">
                <p14:modId xmlns:p14="http://schemas.microsoft.com/office/powerpoint/2010/main" val="2047804338"/>
              </p:ext>
            </p:extLst>
          </p:nvPr>
        </p:nvGraphicFramePr>
        <p:xfrm>
          <a:off x="7094539" y="804863"/>
          <a:ext cx="2357437" cy="714375"/>
        </p:xfrm>
        <a:graphic>
          <a:graphicData uri="http://schemas.openxmlformats.org/presentationml/2006/ole">
            <mc:AlternateContent xmlns:mc="http://schemas.openxmlformats.org/markup-compatibility/2006">
              <mc:Choice xmlns:v="urn:schemas-microsoft-com:vml" Requires="v">
                <p:oleObj spid="_x0000_s26626" name="Equazione" r:id="rId3" imgW="1505085" imgH="457200" progId="Equation.3">
                  <p:embed/>
                </p:oleObj>
              </mc:Choice>
              <mc:Fallback>
                <p:oleObj name="Equazione" r:id="rId3" imgW="1505085" imgH="457200" progId="Equation.3">
                  <p:embed/>
                  <p:pic>
                    <p:nvPicPr>
                      <p:cNvPr id="11282" name="Object 24">
                        <a:extLst>
                          <a:ext uri="{FF2B5EF4-FFF2-40B4-BE49-F238E27FC236}">
                            <a16:creationId xmlns:a16="http://schemas.microsoft.com/office/drawing/2014/main" id="{B514562C-0CEB-4D7A-BC43-F4C29FD9FDE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9" y="804863"/>
                        <a:ext cx="2357437"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3" name="Object 28">
            <a:extLst>
              <a:ext uri="{FF2B5EF4-FFF2-40B4-BE49-F238E27FC236}">
                <a16:creationId xmlns:a16="http://schemas.microsoft.com/office/drawing/2014/main" id="{9CFDCA66-32C7-4302-BFCF-F6CE5A4E6BE8}"/>
              </a:ext>
            </a:extLst>
          </p:cNvPr>
          <p:cNvGraphicFramePr>
            <a:graphicFrameLocks/>
          </p:cNvGraphicFramePr>
          <p:nvPr>
            <p:extLst>
              <p:ext uri="{D42A27DB-BD31-4B8C-83A1-F6EECF244321}">
                <p14:modId xmlns:p14="http://schemas.microsoft.com/office/powerpoint/2010/main" val="2430106727"/>
              </p:ext>
            </p:extLst>
          </p:nvPr>
        </p:nvGraphicFramePr>
        <p:xfrm>
          <a:off x="6737351" y="2590800"/>
          <a:ext cx="3286125" cy="714375"/>
        </p:xfrm>
        <a:graphic>
          <a:graphicData uri="http://schemas.openxmlformats.org/presentationml/2006/ole">
            <mc:AlternateContent xmlns:mc="http://schemas.openxmlformats.org/markup-compatibility/2006">
              <mc:Choice xmlns:v="urn:schemas-microsoft-com:vml" Requires="v">
                <p:oleObj spid="_x0000_s26627" name="Equazione" r:id="rId5" imgW="2104957" imgH="457200" progId="Equation.3">
                  <p:embed/>
                </p:oleObj>
              </mc:Choice>
              <mc:Fallback>
                <p:oleObj name="Equazione" r:id="rId5" imgW="2104957" imgH="457200" progId="Equation.3">
                  <p:embed/>
                  <p:pic>
                    <p:nvPicPr>
                      <p:cNvPr id="11283" name="Object 28">
                        <a:extLst>
                          <a:ext uri="{FF2B5EF4-FFF2-40B4-BE49-F238E27FC236}">
                            <a16:creationId xmlns:a16="http://schemas.microsoft.com/office/drawing/2014/main" id="{9CFDCA66-32C7-4302-BFCF-F6CE5A4E6BE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7351" y="2590800"/>
                        <a:ext cx="328612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4" name="Object 29">
            <a:extLst>
              <a:ext uri="{FF2B5EF4-FFF2-40B4-BE49-F238E27FC236}">
                <a16:creationId xmlns:a16="http://schemas.microsoft.com/office/drawing/2014/main" id="{ED6A5715-E030-437E-A6FD-02C50EA8B258}"/>
              </a:ext>
            </a:extLst>
          </p:cNvPr>
          <p:cNvGraphicFramePr>
            <a:graphicFrameLocks/>
          </p:cNvGraphicFramePr>
          <p:nvPr>
            <p:extLst>
              <p:ext uri="{D42A27DB-BD31-4B8C-83A1-F6EECF244321}">
                <p14:modId xmlns:p14="http://schemas.microsoft.com/office/powerpoint/2010/main" val="4067269165"/>
              </p:ext>
            </p:extLst>
          </p:nvPr>
        </p:nvGraphicFramePr>
        <p:xfrm>
          <a:off x="6165850" y="4733924"/>
          <a:ext cx="4357688" cy="357188"/>
        </p:xfrm>
        <a:graphic>
          <a:graphicData uri="http://schemas.openxmlformats.org/presentationml/2006/ole">
            <mc:AlternateContent xmlns:mc="http://schemas.openxmlformats.org/markup-compatibility/2006">
              <mc:Choice xmlns:v="urn:schemas-microsoft-com:vml" Requires="v">
                <p:oleObj spid="_x0000_s26628" name="Equazione" r:id="rId7" imgW="2819400" imgH="209460" progId="Equation.3">
                  <p:embed/>
                </p:oleObj>
              </mc:Choice>
              <mc:Fallback>
                <p:oleObj name="Equazione" r:id="rId7" imgW="2819400" imgH="209460" progId="Equation.3">
                  <p:embed/>
                  <p:pic>
                    <p:nvPicPr>
                      <p:cNvPr id="11284" name="Object 29">
                        <a:extLst>
                          <a:ext uri="{FF2B5EF4-FFF2-40B4-BE49-F238E27FC236}">
                            <a16:creationId xmlns:a16="http://schemas.microsoft.com/office/drawing/2014/main" id="{ED6A5715-E030-437E-A6FD-02C50EA8B258}"/>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5850" y="4733924"/>
                        <a:ext cx="435768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5">
            <a:extLst>
              <a:ext uri="{FF2B5EF4-FFF2-40B4-BE49-F238E27FC236}">
                <a16:creationId xmlns:a16="http://schemas.microsoft.com/office/drawing/2014/main" id="{FC2F2267-FF09-4E38-AB2C-C4465FBD01D2}"/>
              </a:ext>
            </a:extLst>
          </p:cNvPr>
          <p:cNvSpPr>
            <a:spLocks noChangeShapeType="1"/>
          </p:cNvSpPr>
          <p:nvPr/>
        </p:nvSpPr>
        <p:spPr bwMode="auto">
          <a:xfrm>
            <a:off x="5807075" y="143795"/>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292" name="Text Box 10">
            <a:extLst>
              <a:ext uri="{FF2B5EF4-FFF2-40B4-BE49-F238E27FC236}">
                <a16:creationId xmlns:a16="http://schemas.microsoft.com/office/drawing/2014/main" id="{A11F9115-8DBE-484B-B554-07CD3114F5C2}"/>
              </a:ext>
            </a:extLst>
          </p:cNvPr>
          <p:cNvSpPr txBox="1">
            <a:spLocks noChangeArrowheads="1"/>
          </p:cNvSpPr>
          <p:nvPr/>
        </p:nvSpPr>
        <p:spPr bwMode="auto">
          <a:xfrm>
            <a:off x="1200150" y="332707"/>
            <a:ext cx="405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it-IT" sz="1800" b="1">
                <a:solidFill>
                  <a:srgbClr val="000066"/>
                </a:solidFill>
              </a:rPr>
              <a:t>Continuous time models for control</a:t>
            </a:r>
          </a:p>
        </p:txBody>
      </p:sp>
      <p:sp>
        <p:nvSpPr>
          <p:cNvPr id="12293" name="Text Box 11">
            <a:extLst>
              <a:ext uri="{FF2B5EF4-FFF2-40B4-BE49-F238E27FC236}">
                <a16:creationId xmlns:a16="http://schemas.microsoft.com/office/drawing/2014/main" id="{B8CD2A6A-E7BD-4DDD-B295-96332CAC284D}"/>
              </a:ext>
            </a:extLst>
          </p:cNvPr>
          <p:cNvSpPr txBox="1">
            <a:spLocks noChangeArrowheads="1"/>
          </p:cNvSpPr>
          <p:nvPr/>
        </p:nvSpPr>
        <p:spPr bwMode="auto">
          <a:xfrm>
            <a:off x="1200151" y="837531"/>
            <a:ext cx="439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GB" altLang="it-IT" sz="1600">
                <a:solidFill>
                  <a:srgbClr val="000066"/>
                </a:solidFill>
              </a:rPr>
              <a:t>Active control is most often formulated in the state space by:</a:t>
            </a:r>
          </a:p>
        </p:txBody>
      </p:sp>
      <p:sp>
        <p:nvSpPr>
          <p:cNvPr id="12294" name="Rectangle 27">
            <a:extLst>
              <a:ext uri="{FF2B5EF4-FFF2-40B4-BE49-F238E27FC236}">
                <a16:creationId xmlns:a16="http://schemas.microsoft.com/office/drawing/2014/main" id="{EEB4386F-EB8D-4FD2-8705-D886ECAF760F}"/>
              </a:ext>
            </a:extLst>
          </p:cNvPr>
          <p:cNvSpPr>
            <a:spLocks noChangeArrowheads="1"/>
          </p:cNvSpPr>
          <p:nvPr/>
        </p:nvSpPr>
        <p:spPr bwMode="auto">
          <a:xfrm>
            <a:off x="855663" y="28944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2295" name="Rectangle 29">
            <a:extLst>
              <a:ext uri="{FF2B5EF4-FFF2-40B4-BE49-F238E27FC236}">
                <a16:creationId xmlns:a16="http://schemas.microsoft.com/office/drawing/2014/main" id="{F97A4557-AF5F-4E59-B58B-6F474894E5EC}"/>
              </a:ext>
            </a:extLst>
          </p:cNvPr>
          <p:cNvSpPr>
            <a:spLocks noChangeArrowheads="1"/>
          </p:cNvSpPr>
          <p:nvPr/>
        </p:nvSpPr>
        <p:spPr bwMode="auto">
          <a:xfrm>
            <a:off x="855663" y="28944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2296" name="Rectangle 33">
            <a:extLst>
              <a:ext uri="{FF2B5EF4-FFF2-40B4-BE49-F238E27FC236}">
                <a16:creationId xmlns:a16="http://schemas.microsoft.com/office/drawing/2014/main" id="{50007BBC-E603-4B48-AD38-614ED8F9393A}"/>
              </a:ext>
            </a:extLst>
          </p:cNvPr>
          <p:cNvSpPr>
            <a:spLocks noChangeArrowheads="1"/>
          </p:cNvSpPr>
          <p:nvPr/>
        </p:nvSpPr>
        <p:spPr bwMode="auto">
          <a:xfrm>
            <a:off x="855663" y="277535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2297" name="Rectangle 36">
            <a:extLst>
              <a:ext uri="{FF2B5EF4-FFF2-40B4-BE49-F238E27FC236}">
                <a16:creationId xmlns:a16="http://schemas.microsoft.com/office/drawing/2014/main" id="{1DAFF9BB-68E1-4501-8845-4C2A6C4DB8B0}"/>
              </a:ext>
            </a:extLst>
          </p:cNvPr>
          <p:cNvSpPr>
            <a:spLocks noChangeArrowheads="1"/>
          </p:cNvSpPr>
          <p:nvPr/>
        </p:nvSpPr>
        <p:spPr bwMode="auto">
          <a:xfrm>
            <a:off x="855663" y="276106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2298" name="Rectangle 41">
            <a:extLst>
              <a:ext uri="{FF2B5EF4-FFF2-40B4-BE49-F238E27FC236}">
                <a16:creationId xmlns:a16="http://schemas.microsoft.com/office/drawing/2014/main" id="{C3ABEF17-C4BF-412A-B433-B4AFD1761B1B}"/>
              </a:ext>
            </a:extLst>
          </p:cNvPr>
          <p:cNvSpPr>
            <a:spLocks noChangeArrowheads="1"/>
          </p:cNvSpPr>
          <p:nvPr/>
        </p:nvSpPr>
        <p:spPr bwMode="auto">
          <a:xfrm>
            <a:off x="855663" y="278487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2299" name="Text Box 42">
            <a:extLst>
              <a:ext uri="{FF2B5EF4-FFF2-40B4-BE49-F238E27FC236}">
                <a16:creationId xmlns:a16="http://schemas.microsoft.com/office/drawing/2014/main" id="{36D1AD2D-56D9-411D-B37E-E1710C094C20}"/>
              </a:ext>
            </a:extLst>
          </p:cNvPr>
          <p:cNvSpPr txBox="1">
            <a:spLocks noChangeArrowheads="1"/>
          </p:cNvSpPr>
          <p:nvPr/>
        </p:nvSpPr>
        <p:spPr bwMode="auto">
          <a:xfrm>
            <a:off x="1200151" y="2134520"/>
            <a:ext cx="43910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GB" altLang="it-IT" sz="1600">
                <a:solidFill>
                  <a:srgbClr val="000066"/>
                </a:solidFill>
              </a:rPr>
              <a:t>where 2</a:t>
            </a:r>
            <a:r>
              <a:rPr lang="en-GB" altLang="it-IT" sz="1600" i="1">
                <a:solidFill>
                  <a:srgbClr val="000066"/>
                </a:solidFill>
              </a:rPr>
              <a:t>n</a:t>
            </a:r>
            <a:r>
              <a:rPr lang="en-GB" altLang="it-IT" sz="1600">
                <a:solidFill>
                  <a:srgbClr val="000066"/>
                </a:solidFill>
              </a:rPr>
              <a:t>x1 state vectors and 2</a:t>
            </a:r>
            <a:r>
              <a:rPr lang="en-GB" altLang="it-IT" sz="1600" i="1">
                <a:solidFill>
                  <a:srgbClr val="000066"/>
                </a:solidFill>
              </a:rPr>
              <a:t>n</a:t>
            </a:r>
            <a:r>
              <a:rPr lang="en-GB" altLang="it-IT" sz="1600">
                <a:solidFill>
                  <a:srgbClr val="000066"/>
                </a:solidFill>
              </a:rPr>
              <a:t>x2</a:t>
            </a:r>
            <a:r>
              <a:rPr lang="en-GB" altLang="it-IT" sz="1600" i="1">
                <a:solidFill>
                  <a:srgbClr val="000066"/>
                </a:solidFill>
              </a:rPr>
              <a:t>n</a:t>
            </a:r>
            <a:r>
              <a:rPr lang="en-GB" altLang="it-IT" sz="1600">
                <a:solidFill>
                  <a:srgbClr val="000066"/>
                </a:solidFill>
              </a:rPr>
              <a:t> matrices have a similar definition as in Lesson 6. The only difference regards excitation consisting now of two parts associated to dynamic loading </a:t>
            </a:r>
            <a:r>
              <a:rPr lang="en-US" altLang="it-IT" sz="1600">
                <a:solidFill>
                  <a:srgbClr val="000066"/>
                </a:solidFill>
                <a:cs typeface="Arial" panose="020B0604020202020204" pitchFamily="34" charset="0"/>
              </a:rPr>
              <a:t>{</a:t>
            </a:r>
            <a:r>
              <a:rPr lang="en-GB" altLang="it-IT" sz="2000" b="1">
                <a:solidFill>
                  <a:srgbClr val="000066"/>
                </a:solidFill>
                <a:latin typeface="Blackadder ITC" panose="04020505051007020D02" pitchFamily="82" charset="0"/>
              </a:rPr>
              <a:t>w</a:t>
            </a:r>
            <a:r>
              <a:rPr lang="en-US" altLang="it-IT" sz="1600">
                <a:solidFill>
                  <a:srgbClr val="000066"/>
                </a:solidFill>
              </a:rPr>
              <a:t>}</a:t>
            </a:r>
            <a:r>
              <a:rPr lang="en-GB" altLang="it-IT" sz="1600">
                <a:solidFill>
                  <a:srgbClr val="000066"/>
                </a:solidFill>
              </a:rPr>
              <a:t> and control force </a:t>
            </a:r>
            <a:r>
              <a:rPr lang="en-US" altLang="it-IT" sz="1800">
                <a:solidFill>
                  <a:srgbClr val="000066"/>
                </a:solidFill>
              </a:rPr>
              <a:t>{</a:t>
            </a:r>
            <a:r>
              <a:rPr lang="en-GB" altLang="it-IT" sz="2000" b="1">
                <a:solidFill>
                  <a:srgbClr val="000066"/>
                </a:solidFill>
                <a:latin typeface="Blackadder ITC" panose="04020505051007020D02" pitchFamily="82" charset="0"/>
              </a:rPr>
              <a:t>u</a:t>
            </a:r>
            <a:r>
              <a:rPr lang="en-US" altLang="it-IT" sz="1800">
                <a:solidFill>
                  <a:srgbClr val="000066"/>
                </a:solidFill>
              </a:rPr>
              <a:t>}</a:t>
            </a:r>
            <a:r>
              <a:rPr lang="en-GB" altLang="it-IT" sz="1600">
                <a:solidFill>
                  <a:srgbClr val="000066"/>
                </a:solidFill>
              </a:rPr>
              <a:t>, respectively. </a:t>
            </a:r>
          </a:p>
        </p:txBody>
      </p:sp>
      <p:sp>
        <p:nvSpPr>
          <p:cNvPr id="12300" name="Rectangle 44">
            <a:extLst>
              <a:ext uri="{FF2B5EF4-FFF2-40B4-BE49-F238E27FC236}">
                <a16:creationId xmlns:a16="http://schemas.microsoft.com/office/drawing/2014/main" id="{51E24698-8986-4FBD-BD6C-0B994816BAEF}"/>
              </a:ext>
            </a:extLst>
          </p:cNvPr>
          <p:cNvSpPr>
            <a:spLocks noChangeArrowheads="1"/>
          </p:cNvSpPr>
          <p:nvPr/>
        </p:nvSpPr>
        <p:spPr bwMode="auto">
          <a:xfrm>
            <a:off x="855663" y="254675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2301" name="Rectangle 48">
            <a:extLst>
              <a:ext uri="{FF2B5EF4-FFF2-40B4-BE49-F238E27FC236}">
                <a16:creationId xmlns:a16="http://schemas.microsoft.com/office/drawing/2014/main" id="{157B0F1A-0279-41AB-A661-6EF20614C935}"/>
              </a:ext>
            </a:extLst>
          </p:cNvPr>
          <p:cNvSpPr>
            <a:spLocks noChangeArrowheads="1"/>
          </p:cNvSpPr>
          <p:nvPr/>
        </p:nvSpPr>
        <p:spPr bwMode="auto">
          <a:xfrm>
            <a:off x="855663" y="276106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2302" name="Text Box 58">
            <a:extLst>
              <a:ext uri="{FF2B5EF4-FFF2-40B4-BE49-F238E27FC236}">
                <a16:creationId xmlns:a16="http://schemas.microsoft.com/office/drawing/2014/main" id="{9DF06705-B069-4B6F-BF97-9F2D859F38D7}"/>
              </a:ext>
            </a:extLst>
          </p:cNvPr>
          <p:cNvSpPr txBox="1">
            <a:spLocks noChangeArrowheads="1"/>
          </p:cNvSpPr>
          <p:nvPr/>
        </p:nvSpPr>
        <p:spPr bwMode="auto">
          <a:xfrm>
            <a:off x="1200151" y="3718845"/>
            <a:ext cx="4391025"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GB" altLang="it-IT" sz="1600">
                <a:solidFill>
                  <a:srgbClr val="000066"/>
                </a:solidFill>
              </a:rPr>
              <a:t>Furthermore: </a:t>
            </a:r>
          </a:p>
        </p:txBody>
      </p:sp>
      <p:sp>
        <p:nvSpPr>
          <p:cNvPr id="12303" name="Text Box 60">
            <a:extLst>
              <a:ext uri="{FF2B5EF4-FFF2-40B4-BE49-F238E27FC236}">
                <a16:creationId xmlns:a16="http://schemas.microsoft.com/office/drawing/2014/main" id="{1E84C0D8-5FCE-47C0-833F-761FA0174338}"/>
              </a:ext>
            </a:extLst>
          </p:cNvPr>
          <p:cNvSpPr txBox="1">
            <a:spLocks noChangeArrowheads="1"/>
          </p:cNvSpPr>
          <p:nvPr/>
        </p:nvSpPr>
        <p:spPr bwMode="auto">
          <a:xfrm>
            <a:off x="1200151" y="5069807"/>
            <a:ext cx="4391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GB" altLang="it-IT" sz="1600">
                <a:solidFill>
                  <a:srgbClr val="000066"/>
                </a:solidFill>
              </a:rPr>
              <a:t>In which [</a:t>
            </a:r>
            <a:r>
              <a:rPr lang="en-GB" altLang="it-IT" sz="1600" b="1">
                <a:solidFill>
                  <a:srgbClr val="000066"/>
                </a:solidFill>
              </a:rPr>
              <a:t>B</a:t>
            </a:r>
            <a:r>
              <a:rPr lang="en-GB" altLang="it-IT" sz="1600" b="1" baseline="-25000">
                <a:solidFill>
                  <a:srgbClr val="000066"/>
                </a:solidFill>
              </a:rPr>
              <a:t>1</a:t>
            </a:r>
            <a:r>
              <a:rPr lang="en-GB" altLang="it-IT" sz="1600">
                <a:solidFill>
                  <a:srgbClr val="000066"/>
                </a:solidFill>
              </a:rPr>
              <a:t>] and [</a:t>
            </a:r>
            <a:r>
              <a:rPr lang="en-GB" altLang="it-IT" sz="1600" b="1">
                <a:solidFill>
                  <a:srgbClr val="000066"/>
                </a:solidFill>
              </a:rPr>
              <a:t>E</a:t>
            </a:r>
            <a:r>
              <a:rPr lang="en-GB" altLang="it-IT" sz="1600" b="1" baseline="-25000">
                <a:solidFill>
                  <a:srgbClr val="000066"/>
                </a:solidFill>
              </a:rPr>
              <a:t>1</a:t>
            </a:r>
            <a:r>
              <a:rPr lang="en-GB" altLang="it-IT" sz="1600">
                <a:solidFill>
                  <a:srgbClr val="000066"/>
                </a:solidFill>
              </a:rPr>
              <a:t>] matrices are </a:t>
            </a:r>
            <a:r>
              <a:rPr lang="en-GB" altLang="it-IT" sz="1600" i="1">
                <a:solidFill>
                  <a:srgbClr val="000066"/>
                </a:solidFill>
              </a:rPr>
              <a:t>n</a:t>
            </a:r>
            <a:r>
              <a:rPr lang="en-GB" altLang="it-IT" sz="1600">
                <a:solidFill>
                  <a:srgbClr val="000066"/>
                </a:solidFill>
              </a:rPr>
              <a:t>x</a:t>
            </a:r>
            <a:r>
              <a:rPr lang="en-GB" altLang="it-IT" sz="1600" i="1">
                <a:solidFill>
                  <a:srgbClr val="000066"/>
                </a:solidFill>
              </a:rPr>
              <a:t>q</a:t>
            </a:r>
            <a:r>
              <a:rPr lang="en-GB" altLang="it-IT" sz="1600">
                <a:solidFill>
                  <a:srgbClr val="000066"/>
                </a:solidFill>
              </a:rPr>
              <a:t> and </a:t>
            </a:r>
            <a:r>
              <a:rPr lang="en-GB" altLang="it-IT" sz="1600" i="1">
                <a:solidFill>
                  <a:srgbClr val="000066"/>
                </a:solidFill>
              </a:rPr>
              <a:t>nxr</a:t>
            </a:r>
            <a:r>
              <a:rPr lang="en-GB" altLang="it-IT" sz="1600">
                <a:solidFill>
                  <a:srgbClr val="000066"/>
                </a:solidFill>
              </a:rPr>
              <a:t> connectivity matrices, depending on the </a:t>
            </a:r>
            <a:r>
              <a:rPr lang="en-GB" altLang="it-IT" sz="1600" i="1">
                <a:solidFill>
                  <a:srgbClr val="000066"/>
                </a:solidFill>
              </a:rPr>
              <a:t>q</a:t>
            </a:r>
            <a:r>
              <a:rPr lang="en-GB" altLang="it-IT" sz="1600">
                <a:solidFill>
                  <a:srgbClr val="000066"/>
                </a:solidFill>
              </a:rPr>
              <a:t> and </a:t>
            </a:r>
            <a:r>
              <a:rPr lang="en-GB" altLang="it-IT" sz="1600" i="1">
                <a:solidFill>
                  <a:srgbClr val="000066"/>
                </a:solidFill>
              </a:rPr>
              <a:t>r</a:t>
            </a:r>
            <a:r>
              <a:rPr lang="en-GB" altLang="it-IT" sz="1600">
                <a:solidFill>
                  <a:srgbClr val="000066"/>
                </a:solidFill>
              </a:rPr>
              <a:t> locations of control and external forces, respectively. </a:t>
            </a:r>
          </a:p>
        </p:txBody>
      </p:sp>
      <p:sp>
        <p:nvSpPr>
          <p:cNvPr id="12304" name="Text Box 62">
            <a:extLst>
              <a:ext uri="{FF2B5EF4-FFF2-40B4-BE49-F238E27FC236}">
                <a16:creationId xmlns:a16="http://schemas.microsoft.com/office/drawing/2014/main" id="{96A0C35B-5425-4BF3-A9D7-AC51A8E8B852}"/>
              </a:ext>
            </a:extLst>
          </p:cNvPr>
          <p:cNvSpPr txBox="1">
            <a:spLocks noChangeArrowheads="1"/>
          </p:cNvSpPr>
          <p:nvPr/>
        </p:nvSpPr>
        <p:spPr bwMode="auto">
          <a:xfrm>
            <a:off x="6096001" y="2780631"/>
            <a:ext cx="43211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where [</a:t>
            </a:r>
            <a:r>
              <a:rPr lang="en-US" altLang="it-IT" sz="1600" b="1">
                <a:solidFill>
                  <a:srgbClr val="000066"/>
                </a:solidFill>
              </a:rPr>
              <a:t>D</a:t>
            </a:r>
            <a:r>
              <a:rPr lang="en-US" altLang="it-IT" sz="1600">
                <a:solidFill>
                  <a:srgbClr val="000066"/>
                </a:solidFill>
              </a:rPr>
              <a:t>] is the </a:t>
            </a:r>
            <a:r>
              <a:rPr lang="en-US" altLang="it-IT" sz="1600" i="1">
                <a:solidFill>
                  <a:srgbClr val="000066"/>
                </a:solidFill>
              </a:rPr>
              <a:t>p</a:t>
            </a:r>
            <a:r>
              <a:rPr lang="en-US" altLang="it-IT" sz="1600">
                <a:solidFill>
                  <a:srgbClr val="000066"/>
                </a:solidFill>
              </a:rPr>
              <a:t>x2</a:t>
            </a:r>
            <a:r>
              <a:rPr lang="en-US" altLang="it-IT" sz="1600" i="1">
                <a:solidFill>
                  <a:srgbClr val="000066"/>
                </a:solidFill>
              </a:rPr>
              <a:t>n</a:t>
            </a:r>
            <a:r>
              <a:rPr lang="en-US" altLang="it-IT" sz="1600">
                <a:solidFill>
                  <a:srgbClr val="000066"/>
                </a:solidFill>
              </a:rPr>
              <a:t> output matrix. In the absence of time delay, the control forces are calculated directly from the multiplication of output measurements by constant feedback gains, or </a:t>
            </a:r>
          </a:p>
        </p:txBody>
      </p:sp>
      <p:sp>
        <p:nvSpPr>
          <p:cNvPr id="12305" name="Text Box 63">
            <a:extLst>
              <a:ext uri="{FF2B5EF4-FFF2-40B4-BE49-F238E27FC236}">
                <a16:creationId xmlns:a16="http://schemas.microsoft.com/office/drawing/2014/main" id="{072AFEE2-A7E5-4497-8DFF-F93C4B745FE5}"/>
              </a:ext>
            </a:extLst>
          </p:cNvPr>
          <p:cNvSpPr txBox="1">
            <a:spLocks noChangeArrowheads="1"/>
          </p:cNvSpPr>
          <p:nvPr/>
        </p:nvSpPr>
        <p:spPr bwMode="auto">
          <a:xfrm>
            <a:off x="6096000" y="4796757"/>
            <a:ext cx="4392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where [</a:t>
            </a:r>
            <a:r>
              <a:rPr lang="en-US" altLang="it-IT" sz="1600" b="1">
                <a:solidFill>
                  <a:srgbClr val="000066"/>
                </a:solidFill>
              </a:rPr>
              <a:t>G</a:t>
            </a:r>
            <a:r>
              <a:rPr lang="en-US" altLang="it-IT" sz="1600">
                <a:solidFill>
                  <a:srgbClr val="000066"/>
                </a:solidFill>
              </a:rPr>
              <a:t>] is the </a:t>
            </a:r>
            <a:r>
              <a:rPr lang="en-US" altLang="it-IT" sz="1600" i="1">
                <a:solidFill>
                  <a:srgbClr val="000066"/>
                </a:solidFill>
              </a:rPr>
              <a:t>q</a:t>
            </a:r>
            <a:r>
              <a:rPr lang="en-US" altLang="it-IT" sz="1600">
                <a:solidFill>
                  <a:srgbClr val="000066"/>
                </a:solidFill>
              </a:rPr>
              <a:t>x</a:t>
            </a:r>
            <a:r>
              <a:rPr lang="en-US" altLang="it-IT" sz="1600" i="1">
                <a:solidFill>
                  <a:srgbClr val="000066"/>
                </a:solidFill>
              </a:rPr>
              <a:t>p</a:t>
            </a:r>
            <a:r>
              <a:rPr lang="en-US" altLang="it-IT" sz="1600">
                <a:solidFill>
                  <a:srgbClr val="000066"/>
                </a:solidFill>
              </a:rPr>
              <a:t> time-invariant feedback gain matrix. </a:t>
            </a:r>
          </a:p>
        </p:txBody>
      </p:sp>
      <p:sp>
        <p:nvSpPr>
          <p:cNvPr id="12306" name="Text Box 64">
            <a:extLst>
              <a:ext uri="{FF2B5EF4-FFF2-40B4-BE49-F238E27FC236}">
                <a16:creationId xmlns:a16="http://schemas.microsoft.com/office/drawing/2014/main" id="{6B63525A-6EB9-4F72-BBBC-DFF4E81D2EF9}"/>
              </a:ext>
            </a:extLst>
          </p:cNvPr>
          <p:cNvSpPr txBox="1">
            <a:spLocks noChangeArrowheads="1"/>
          </p:cNvSpPr>
          <p:nvPr/>
        </p:nvSpPr>
        <p:spPr bwMode="auto">
          <a:xfrm>
            <a:off x="6096001" y="548607"/>
            <a:ext cx="43910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Since the complete set of states is difficult to monitor in practical applications, the measured output vector </a:t>
            </a:r>
            <a:r>
              <a:rPr lang="en-US" altLang="it-IT" sz="1600">
                <a:solidFill>
                  <a:srgbClr val="000066"/>
                </a:solidFill>
                <a:cs typeface="Arial" panose="020B0604020202020204" pitchFamily="34" charset="0"/>
              </a:rPr>
              <a:t>{</a:t>
            </a:r>
            <a:r>
              <a:rPr lang="en-US" altLang="it-IT" sz="1600" b="1">
                <a:solidFill>
                  <a:srgbClr val="000066"/>
                </a:solidFill>
                <a:cs typeface="Arial" panose="020B0604020202020204" pitchFamily="34" charset="0"/>
              </a:rPr>
              <a:t>y</a:t>
            </a:r>
            <a:r>
              <a:rPr lang="en-US" altLang="it-IT" sz="1600">
                <a:solidFill>
                  <a:srgbClr val="000066"/>
                </a:solidFill>
                <a:cs typeface="Arial" panose="020B0604020202020204" pitchFamily="34" charset="0"/>
              </a:rPr>
              <a:t>(</a:t>
            </a:r>
            <a:r>
              <a:rPr lang="en-US" altLang="it-IT" sz="1600" i="1">
                <a:solidFill>
                  <a:srgbClr val="000066"/>
                </a:solidFill>
                <a:cs typeface="Arial" panose="020B0604020202020204" pitchFamily="34" charset="0"/>
              </a:rPr>
              <a:t>t</a:t>
            </a:r>
            <a:r>
              <a:rPr lang="en-US" altLang="it-IT" sz="1600">
                <a:solidFill>
                  <a:srgbClr val="000066"/>
                </a:solidFill>
                <a:cs typeface="Arial" panose="020B0604020202020204" pitchFamily="34" charset="0"/>
              </a:rPr>
              <a:t>)} from a limited number of sensors, say </a:t>
            </a:r>
            <a:r>
              <a:rPr lang="en-US" altLang="it-IT" sz="1600" i="1">
                <a:solidFill>
                  <a:srgbClr val="000066"/>
                </a:solidFill>
                <a:cs typeface="Arial" panose="020B0604020202020204" pitchFamily="34" charset="0"/>
              </a:rPr>
              <a:t>p</a:t>
            </a:r>
            <a:r>
              <a:rPr lang="en-US" altLang="it-IT" sz="1600">
                <a:solidFill>
                  <a:srgbClr val="000066"/>
                </a:solidFill>
                <a:cs typeface="Arial" panose="020B0604020202020204" pitchFamily="34" charset="0"/>
              </a:rPr>
              <a:t>(</a:t>
            </a:r>
            <a:r>
              <a:rPr lang="en-US" altLang="it-IT" sz="1600" i="1">
                <a:solidFill>
                  <a:srgbClr val="000066"/>
                </a:solidFill>
                <a:cs typeface="Arial" panose="020B0604020202020204" pitchFamily="34" charset="0"/>
              </a:rPr>
              <a:t>p</a:t>
            </a:r>
            <a:r>
              <a:rPr lang="en-US" altLang="it-IT" sz="1600">
                <a:solidFill>
                  <a:srgbClr val="000066"/>
                </a:solidFill>
                <a:cs typeface="Arial" panose="020B0604020202020204" pitchFamily="34" charset="0"/>
              </a:rPr>
              <a:t>‹‹2</a:t>
            </a:r>
            <a:r>
              <a:rPr lang="en-US" altLang="it-IT" sz="1600" i="1">
                <a:solidFill>
                  <a:srgbClr val="000066"/>
                </a:solidFill>
                <a:cs typeface="Arial" panose="020B0604020202020204" pitchFamily="34" charset="0"/>
              </a:rPr>
              <a:t>n</a:t>
            </a:r>
            <a:r>
              <a:rPr lang="en-US" altLang="it-IT" sz="1600">
                <a:solidFill>
                  <a:srgbClr val="000066"/>
                </a:solidFill>
                <a:cs typeface="Arial" panose="020B0604020202020204" pitchFamily="34" charset="0"/>
              </a:rPr>
              <a:t>), is some combination of the state vector, i.e.</a:t>
            </a:r>
          </a:p>
        </p:txBody>
      </p:sp>
      <p:graphicFrame>
        <p:nvGraphicFramePr>
          <p:cNvPr id="12307" name="Object 23">
            <a:extLst>
              <a:ext uri="{FF2B5EF4-FFF2-40B4-BE49-F238E27FC236}">
                <a16:creationId xmlns:a16="http://schemas.microsoft.com/office/drawing/2014/main" id="{299DD98B-E250-4AE4-A361-D842509BB7D8}"/>
              </a:ext>
            </a:extLst>
          </p:cNvPr>
          <p:cNvGraphicFramePr>
            <a:graphicFrameLocks/>
          </p:cNvGraphicFramePr>
          <p:nvPr>
            <p:extLst>
              <p:ext uri="{D42A27DB-BD31-4B8C-83A1-F6EECF244321}">
                <p14:modId xmlns:p14="http://schemas.microsoft.com/office/powerpoint/2010/main" val="4039458431"/>
              </p:ext>
            </p:extLst>
          </p:nvPr>
        </p:nvGraphicFramePr>
        <p:xfrm>
          <a:off x="1450976" y="4141120"/>
          <a:ext cx="3786187" cy="714375"/>
        </p:xfrm>
        <a:graphic>
          <a:graphicData uri="http://schemas.openxmlformats.org/presentationml/2006/ole">
            <mc:AlternateContent xmlns:mc="http://schemas.openxmlformats.org/markup-compatibility/2006">
              <mc:Choice xmlns:v="urn:schemas-microsoft-com:vml" Requires="v">
                <p:oleObj spid="_x0000_s27650" name="Equazione" r:id="rId3" imgW="2485957" imgH="457200" progId="Equation.3">
                  <p:embed/>
                </p:oleObj>
              </mc:Choice>
              <mc:Fallback>
                <p:oleObj name="Equazione" r:id="rId3" imgW="2485957" imgH="457200" progId="Equation.3">
                  <p:embed/>
                  <p:pic>
                    <p:nvPicPr>
                      <p:cNvPr id="12307" name="Object 23">
                        <a:extLst>
                          <a:ext uri="{FF2B5EF4-FFF2-40B4-BE49-F238E27FC236}">
                            <a16:creationId xmlns:a16="http://schemas.microsoft.com/office/drawing/2014/main" id="{299DD98B-E250-4AE4-A361-D842509BB7D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6" y="4141120"/>
                        <a:ext cx="3786187"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8" name="Object 24">
            <a:extLst>
              <a:ext uri="{FF2B5EF4-FFF2-40B4-BE49-F238E27FC236}">
                <a16:creationId xmlns:a16="http://schemas.microsoft.com/office/drawing/2014/main" id="{75CDF0DF-FB9D-4E60-8736-323E3EC6FD82}"/>
              </a:ext>
            </a:extLst>
          </p:cNvPr>
          <p:cNvGraphicFramePr>
            <a:graphicFrameLocks/>
          </p:cNvGraphicFramePr>
          <p:nvPr>
            <p:extLst>
              <p:ext uri="{D42A27DB-BD31-4B8C-83A1-F6EECF244321}">
                <p14:modId xmlns:p14="http://schemas.microsoft.com/office/powerpoint/2010/main" val="1514929499"/>
              </p:ext>
            </p:extLst>
          </p:nvPr>
        </p:nvGraphicFramePr>
        <p:xfrm>
          <a:off x="2184400" y="1640806"/>
          <a:ext cx="2552700" cy="319088"/>
        </p:xfrm>
        <a:graphic>
          <a:graphicData uri="http://schemas.openxmlformats.org/presentationml/2006/ole">
            <mc:AlternateContent xmlns:mc="http://schemas.openxmlformats.org/markup-compatibility/2006">
              <mc:Choice xmlns:v="urn:schemas-microsoft-com:vml" Requires="v">
                <p:oleObj spid="_x0000_s27651" name="Equazione" r:id="rId5" imgW="1685857" imgH="190590" progId="Equation.3">
                  <p:embed/>
                </p:oleObj>
              </mc:Choice>
              <mc:Fallback>
                <p:oleObj name="Equazione" r:id="rId5" imgW="1685857" imgH="190590" progId="Equation.3">
                  <p:embed/>
                  <p:pic>
                    <p:nvPicPr>
                      <p:cNvPr id="12308" name="Object 24">
                        <a:extLst>
                          <a:ext uri="{FF2B5EF4-FFF2-40B4-BE49-F238E27FC236}">
                            <a16:creationId xmlns:a16="http://schemas.microsoft.com/office/drawing/2014/main" id="{75CDF0DF-FB9D-4E60-8736-323E3EC6FD8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400" y="1640806"/>
                        <a:ext cx="255270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9" name="Object 25">
            <a:extLst>
              <a:ext uri="{FF2B5EF4-FFF2-40B4-BE49-F238E27FC236}">
                <a16:creationId xmlns:a16="http://schemas.microsoft.com/office/drawing/2014/main" id="{816A9BF1-4FFC-49C5-8B63-757341428524}"/>
              </a:ext>
            </a:extLst>
          </p:cNvPr>
          <p:cNvGraphicFramePr>
            <a:graphicFrameLocks/>
          </p:cNvGraphicFramePr>
          <p:nvPr>
            <p:extLst>
              <p:ext uri="{D42A27DB-BD31-4B8C-83A1-F6EECF244321}">
                <p14:modId xmlns:p14="http://schemas.microsoft.com/office/powerpoint/2010/main" val="3532216491"/>
              </p:ext>
            </p:extLst>
          </p:nvPr>
        </p:nvGraphicFramePr>
        <p:xfrm>
          <a:off x="7523162" y="2212307"/>
          <a:ext cx="1500188" cy="320675"/>
        </p:xfrm>
        <a:graphic>
          <a:graphicData uri="http://schemas.openxmlformats.org/presentationml/2006/ole">
            <mc:AlternateContent xmlns:mc="http://schemas.openxmlformats.org/markup-compatibility/2006">
              <mc:Choice xmlns:v="urn:schemas-microsoft-com:vml" Requires="v">
                <p:oleObj spid="_x0000_s27652" name="Equazione" r:id="rId7" imgW="961957" imgH="190590" progId="Equation.3">
                  <p:embed/>
                </p:oleObj>
              </mc:Choice>
              <mc:Fallback>
                <p:oleObj name="Equazione" r:id="rId7" imgW="961957" imgH="190590" progId="Equation.3">
                  <p:embed/>
                  <p:pic>
                    <p:nvPicPr>
                      <p:cNvPr id="12309" name="Object 25">
                        <a:extLst>
                          <a:ext uri="{FF2B5EF4-FFF2-40B4-BE49-F238E27FC236}">
                            <a16:creationId xmlns:a16="http://schemas.microsoft.com/office/drawing/2014/main" id="{816A9BF1-4FFC-49C5-8B63-75734142852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3162" y="2212307"/>
                        <a:ext cx="1500188"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0" name="Object 27">
            <a:extLst>
              <a:ext uri="{FF2B5EF4-FFF2-40B4-BE49-F238E27FC236}">
                <a16:creationId xmlns:a16="http://schemas.microsoft.com/office/drawing/2014/main" id="{BB156AD6-6F97-43BB-93D8-BEC9ECE1980C}"/>
              </a:ext>
            </a:extLst>
          </p:cNvPr>
          <p:cNvGraphicFramePr>
            <a:graphicFrameLocks/>
          </p:cNvGraphicFramePr>
          <p:nvPr>
            <p:extLst>
              <p:ext uri="{D42A27DB-BD31-4B8C-83A1-F6EECF244321}">
                <p14:modId xmlns:p14="http://schemas.microsoft.com/office/powerpoint/2010/main" val="1934378670"/>
              </p:ext>
            </p:extLst>
          </p:nvPr>
        </p:nvGraphicFramePr>
        <p:xfrm>
          <a:off x="7523162" y="4212557"/>
          <a:ext cx="1500188" cy="320675"/>
        </p:xfrm>
        <a:graphic>
          <a:graphicData uri="http://schemas.openxmlformats.org/presentationml/2006/ole">
            <mc:AlternateContent xmlns:mc="http://schemas.openxmlformats.org/markup-compatibility/2006">
              <mc:Choice xmlns:v="urn:schemas-microsoft-com:vml" Requires="v">
                <p:oleObj spid="_x0000_s27653" name="Equazione" r:id="rId9" imgW="971685" imgH="190590" progId="Equation.3">
                  <p:embed/>
                </p:oleObj>
              </mc:Choice>
              <mc:Fallback>
                <p:oleObj name="Equazione" r:id="rId9" imgW="971685" imgH="190590" progId="Equation.3">
                  <p:embed/>
                  <p:pic>
                    <p:nvPicPr>
                      <p:cNvPr id="12310" name="Object 27">
                        <a:extLst>
                          <a:ext uri="{FF2B5EF4-FFF2-40B4-BE49-F238E27FC236}">
                            <a16:creationId xmlns:a16="http://schemas.microsoft.com/office/drawing/2014/main" id="{BB156AD6-6F97-43BB-93D8-BEC9ECE1980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3162" y="4212557"/>
                        <a:ext cx="1500188"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3">
            <a:extLst>
              <a:ext uri="{FF2B5EF4-FFF2-40B4-BE49-F238E27FC236}">
                <a16:creationId xmlns:a16="http://schemas.microsoft.com/office/drawing/2014/main" id="{A6816882-DEF5-46FE-9DDC-79D6245C94F7}"/>
              </a:ext>
            </a:extLst>
          </p:cNvPr>
          <p:cNvSpPr>
            <a:spLocks noChangeShapeType="1"/>
          </p:cNvSpPr>
          <p:nvPr/>
        </p:nvSpPr>
        <p:spPr bwMode="auto">
          <a:xfrm>
            <a:off x="5942013" y="149225"/>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16" name="Line 32">
            <a:extLst>
              <a:ext uri="{FF2B5EF4-FFF2-40B4-BE49-F238E27FC236}">
                <a16:creationId xmlns:a16="http://schemas.microsoft.com/office/drawing/2014/main" id="{BE80FBBF-A3AD-4020-BD44-A57CCDFA552E}"/>
              </a:ext>
            </a:extLst>
          </p:cNvPr>
          <p:cNvSpPr>
            <a:spLocks noChangeShapeType="1"/>
          </p:cNvSpPr>
          <p:nvPr/>
        </p:nvSpPr>
        <p:spPr bwMode="auto">
          <a:xfrm>
            <a:off x="12053888" y="149225"/>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17" name="Text Box 33">
            <a:extLst>
              <a:ext uri="{FF2B5EF4-FFF2-40B4-BE49-F238E27FC236}">
                <a16:creationId xmlns:a16="http://schemas.microsoft.com/office/drawing/2014/main" id="{540AA759-3FCD-4E57-A6EC-15C6E8931851}"/>
              </a:ext>
            </a:extLst>
          </p:cNvPr>
          <p:cNvSpPr txBox="1">
            <a:spLocks noChangeArrowheads="1"/>
          </p:cNvSpPr>
          <p:nvPr/>
        </p:nvSpPr>
        <p:spPr bwMode="auto">
          <a:xfrm>
            <a:off x="1335088" y="193674"/>
            <a:ext cx="366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b="1">
                <a:solidFill>
                  <a:srgbClr val="000066"/>
                </a:solidFill>
              </a:rPr>
              <a:t>Controllability and observability</a:t>
            </a:r>
          </a:p>
        </p:txBody>
      </p:sp>
      <p:sp>
        <p:nvSpPr>
          <p:cNvPr id="13318" name="Text Box 42">
            <a:extLst>
              <a:ext uri="{FF2B5EF4-FFF2-40B4-BE49-F238E27FC236}">
                <a16:creationId xmlns:a16="http://schemas.microsoft.com/office/drawing/2014/main" id="{C848676B-E770-402B-BAA2-ACFEBD828716}"/>
              </a:ext>
            </a:extLst>
          </p:cNvPr>
          <p:cNvSpPr txBox="1">
            <a:spLocks noChangeArrowheads="1"/>
          </p:cNvSpPr>
          <p:nvPr/>
        </p:nvSpPr>
        <p:spPr bwMode="auto">
          <a:xfrm>
            <a:off x="1335088" y="4730750"/>
            <a:ext cx="4392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A formal definition of controllable system is often given in the state space system:</a:t>
            </a:r>
          </a:p>
        </p:txBody>
      </p:sp>
      <p:sp>
        <p:nvSpPr>
          <p:cNvPr id="13319" name="Text Box 44">
            <a:extLst>
              <a:ext uri="{FF2B5EF4-FFF2-40B4-BE49-F238E27FC236}">
                <a16:creationId xmlns:a16="http://schemas.microsoft.com/office/drawing/2014/main" id="{32F91DFD-33C5-42D0-A882-8D2C98A83C8A}"/>
              </a:ext>
            </a:extLst>
          </p:cNvPr>
          <p:cNvSpPr txBox="1">
            <a:spLocks noChangeArrowheads="1"/>
          </p:cNvSpPr>
          <p:nvPr/>
        </p:nvSpPr>
        <p:spPr bwMode="auto">
          <a:xfrm>
            <a:off x="1335089" y="625475"/>
            <a:ext cx="4391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Controllability and observability represent two major concepts of modern control system theory. These concepts were introduced by Kalman in 1960. </a:t>
            </a:r>
          </a:p>
        </p:txBody>
      </p:sp>
      <p:pic>
        <p:nvPicPr>
          <p:cNvPr id="13320" name="Picture 47">
            <a:extLst>
              <a:ext uri="{FF2B5EF4-FFF2-40B4-BE49-F238E27FC236}">
                <a16:creationId xmlns:a16="http://schemas.microsoft.com/office/drawing/2014/main" id="{E3C49791-9E86-4F5B-BA10-A53290E05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1922462"/>
            <a:ext cx="41354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48">
            <a:extLst>
              <a:ext uri="{FF2B5EF4-FFF2-40B4-BE49-F238E27FC236}">
                <a16:creationId xmlns:a16="http://schemas.microsoft.com/office/drawing/2014/main" id="{1832C085-ABEF-4C76-A886-A3ACCB48D271}"/>
              </a:ext>
            </a:extLst>
          </p:cNvPr>
          <p:cNvSpPr txBox="1">
            <a:spLocks noChangeArrowheads="1"/>
          </p:cNvSpPr>
          <p:nvPr/>
        </p:nvSpPr>
        <p:spPr bwMode="auto">
          <a:xfrm>
            <a:off x="1335088" y="3578225"/>
            <a:ext cx="43926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In very simple systems, controllability is an intuitive concept. The figure represents an uncontrollable system versus a controllable one.</a:t>
            </a:r>
          </a:p>
        </p:txBody>
      </p:sp>
      <p:sp>
        <p:nvSpPr>
          <p:cNvPr id="13322" name="Text Box 53">
            <a:extLst>
              <a:ext uri="{FF2B5EF4-FFF2-40B4-BE49-F238E27FC236}">
                <a16:creationId xmlns:a16="http://schemas.microsoft.com/office/drawing/2014/main" id="{7DBF0F24-91F9-46A3-AEE6-FE23071D8612}"/>
              </a:ext>
            </a:extLst>
          </p:cNvPr>
          <p:cNvSpPr txBox="1">
            <a:spLocks noChangeArrowheads="1"/>
          </p:cNvSpPr>
          <p:nvPr/>
        </p:nvSpPr>
        <p:spPr bwMode="auto">
          <a:xfrm>
            <a:off x="6157913" y="265112"/>
            <a:ext cx="4500562"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The standard check for controllability of a system is a rank test of a certain matrix. The previous state space system may be demonstrated to be controllable if and only if the 2</a:t>
            </a:r>
            <a:r>
              <a:rPr lang="en-US" altLang="it-IT" sz="1600" i="1">
                <a:solidFill>
                  <a:srgbClr val="000066"/>
                </a:solidFill>
              </a:rPr>
              <a:t>n</a:t>
            </a:r>
            <a:r>
              <a:rPr lang="en-US" altLang="it-IT" sz="1600">
                <a:solidFill>
                  <a:srgbClr val="000066"/>
                </a:solidFill>
              </a:rPr>
              <a:t> x 2</a:t>
            </a:r>
            <a:r>
              <a:rPr lang="en-US" altLang="it-IT" sz="1600" i="1">
                <a:solidFill>
                  <a:srgbClr val="000066"/>
                </a:solidFill>
              </a:rPr>
              <a:t>nq</a:t>
            </a:r>
            <a:r>
              <a:rPr lang="en-US" altLang="it-IT" sz="1600">
                <a:solidFill>
                  <a:srgbClr val="000066"/>
                </a:solidFill>
              </a:rPr>
              <a:t> matrix, defined by</a:t>
            </a:r>
          </a:p>
          <a:p>
            <a:pPr algn="just">
              <a:lnSpc>
                <a:spcPct val="110000"/>
              </a:lnSpc>
              <a:spcBef>
                <a:spcPct val="0"/>
              </a:spcBef>
              <a:buFontTx/>
              <a:buNone/>
            </a:pPr>
            <a:endParaRPr lang="en-US" altLang="it-IT" sz="1600">
              <a:solidFill>
                <a:srgbClr val="000066"/>
              </a:solidFill>
              <a:cs typeface="Arial" panose="020B0604020202020204" pitchFamily="34" charset="0"/>
            </a:endParaRPr>
          </a:p>
          <a:p>
            <a:pPr algn="just">
              <a:lnSpc>
                <a:spcPct val="110000"/>
              </a:lnSpc>
              <a:spcBef>
                <a:spcPct val="0"/>
              </a:spcBef>
              <a:buFontTx/>
              <a:buNone/>
            </a:pPr>
            <a:endParaRPr lang="en-US" altLang="it-IT" sz="1600">
              <a:solidFill>
                <a:srgbClr val="000066"/>
              </a:solidFill>
              <a:cs typeface="Arial" panose="020B0604020202020204" pitchFamily="34" charset="0"/>
            </a:endParaRPr>
          </a:p>
          <a:p>
            <a:pPr algn="just">
              <a:lnSpc>
                <a:spcPct val="110000"/>
              </a:lnSpc>
              <a:spcBef>
                <a:spcPct val="0"/>
              </a:spcBef>
              <a:buFontTx/>
              <a:buNone/>
            </a:pPr>
            <a:endParaRPr lang="en-US" altLang="it-IT" sz="1600">
              <a:solidFill>
                <a:srgbClr val="000066"/>
              </a:solidFill>
              <a:cs typeface="Arial" panose="020B0604020202020204" pitchFamily="34" charset="0"/>
            </a:endParaRPr>
          </a:p>
          <a:p>
            <a:pPr algn="just">
              <a:lnSpc>
                <a:spcPct val="110000"/>
              </a:lnSpc>
              <a:spcBef>
                <a:spcPct val="0"/>
              </a:spcBef>
              <a:buFontTx/>
              <a:buNone/>
            </a:pPr>
            <a:r>
              <a:rPr lang="en-US" altLang="it-IT" sz="1600">
                <a:solidFill>
                  <a:srgbClr val="000066"/>
                </a:solidFill>
              </a:rPr>
              <a:t>has rank 2</a:t>
            </a:r>
            <a:r>
              <a:rPr lang="en-US" altLang="it-IT" sz="1600" i="1">
                <a:solidFill>
                  <a:srgbClr val="000066"/>
                </a:solidFill>
              </a:rPr>
              <a:t>n</a:t>
            </a:r>
            <a:r>
              <a:rPr lang="en-US" altLang="it-IT" sz="1600">
                <a:solidFill>
                  <a:srgbClr val="000066"/>
                </a:solidFill>
              </a:rPr>
              <a:t>. In this case the pair of matrices [</a:t>
            </a:r>
            <a:r>
              <a:rPr lang="en-US" altLang="it-IT" sz="1600" b="1">
                <a:solidFill>
                  <a:srgbClr val="000066"/>
                </a:solidFill>
              </a:rPr>
              <a:t>A</a:t>
            </a:r>
            <a:r>
              <a:rPr lang="en-US" altLang="it-IT" sz="1600">
                <a:solidFill>
                  <a:srgbClr val="000066"/>
                </a:solidFill>
              </a:rPr>
              <a:t>], [</a:t>
            </a:r>
            <a:r>
              <a:rPr lang="en-US" altLang="it-IT" sz="1600" b="1">
                <a:solidFill>
                  <a:srgbClr val="000066"/>
                </a:solidFill>
              </a:rPr>
              <a:t>B</a:t>
            </a:r>
            <a:r>
              <a:rPr lang="en-US" altLang="it-IT" sz="1600">
                <a:solidFill>
                  <a:srgbClr val="000066"/>
                </a:solidFill>
              </a:rPr>
              <a:t>] is said to be controllable and [</a:t>
            </a:r>
            <a:r>
              <a:rPr lang="en-US" altLang="it-IT" sz="1600" b="1">
                <a:solidFill>
                  <a:srgbClr val="000066"/>
                </a:solidFill>
              </a:rPr>
              <a:t>R</a:t>
            </a:r>
            <a:r>
              <a:rPr lang="en-US" altLang="it-IT" sz="1600">
                <a:solidFill>
                  <a:srgbClr val="000066"/>
                </a:solidFill>
              </a:rPr>
              <a:t>]</a:t>
            </a:r>
            <a:r>
              <a:rPr lang="en-US" altLang="it-IT" sz="1600"/>
              <a:t> </a:t>
            </a:r>
            <a:r>
              <a:rPr lang="en-US" altLang="it-IT" sz="1600">
                <a:solidFill>
                  <a:srgbClr val="000066"/>
                </a:solidFill>
              </a:rPr>
              <a:t>is called the controllability matrix for the matrix pair.</a:t>
            </a:r>
          </a:p>
          <a:p>
            <a:pPr algn="just">
              <a:lnSpc>
                <a:spcPct val="110000"/>
              </a:lnSpc>
              <a:spcBef>
                <a:spcPct val="0"/>
              </a:spcBef>
              <a:buFontTx/>
              <a:buNone/>
            </a:pPr>
            <a:r>
              <a:rPr lang="en-US" altLang="it-IT" sz="1600">
                <a:solidFill>
                  <a:srgbClr val="000066"/>
                </a:solidFill>
              </a:rPr>
              <a:t>A similar concept is the idea that every state variable in the system has some effect on the output of the system. This is called observability. A system is observable if by examining the output of the system about the state variables can be determined, which happens when the 2</a:t>
            </a:r>
            <a:r>
              <a:rPr lang="en-US" altLang="it-IT" sz="1600" i="1">
                <a:solidFill>
                  <a:srgbClr val="000066"/>
                </a:solidFill>
              </a:rPr>
              <a:t>n</a:t>
            </a:r>
            <a:r>
              <a:rPr lang="en-US" altLang="it-IT" sz="1600">
                <a:solidFill>
                  <a:srgbClr val="000066"/>
                </a:solidFill>
              </a:rPr>
              <a:t> x 2</a:t>
            </a:r>
            <a:r>
              <a:rPr lang="en-US" altLang="it-IT" sz="1600" i="1">
                <a:solidFill>
                  <a:srgbClr val="000066"/>
                </a:solidFill>
              </a:rPr>
              <a:t>np</a:t>
            </a:r>
            <a:r>
              <a:rPr lang="en-US" altLang="it-IT" sz="1600">
                <a:solidFill>
                  <a:srgbClr val="000066"/>
                </a:solidFill>
              </a:rPr>
              <a:t> matrix</a:t>
            </a:r>
          </a:p>
          <a:p>
            <a:pPr algn="just">
              <a:lnSpc>
                <a:spcPct val="110000"/>
              </a:lnSpc>
              <a:spcBef>
                <a:spcPct val="0"/>
              </a:spcBef>
              <a:buFontTx/>
              <a:buNone/>
            </a:pPr>
            <a:endParaRPr lang="en-US" altLang="it-IT" sz="1600">
              <a:solidFill>
                <a:srgbClr val="000066"/>
              </a:solidFill>
            </a:endParaRPr>
          </a:p>
          <a:p>
            <a:pPr algn="just">
              <a:lnSpc>
                <a:spcPct val="110000"/>
              </a:lnSpc>
              <a:spcBef>
                <a:spcPct val="0"/>
              </a:spcBef>
              <a:buFontTx/>
              <a:buNone/>
            </a:pPr>
            <a:endParaRPr lang="en-US" altLang="it-IT" sz="1600">
              <a:solidFill>
                <a:srgbClr val="000066"/>
              </a:solidFill>
            </a:endParaRPr>
          </a:p>
          <a:p>
            <a:pPr algn="just">
              <a:lnSpc>
                <a:spcPct val="110000"/>
              </a:lnSpc>
              <a:spcBef>
                <a:spcPct val="0"/>
              </a:spcBef>
              <a:buFontTx/>
              <a:buNone/>
            </a:pPr>
            <a:r>
              <a:rPr lang="en-US" altLang="it-IT" sz="1600">
                <a:solidFill>
                  <a:srgbClr val="000066"/>
                </a:solidFill>
              </a:rPr>
              <a:t>has rank 2</a:t>
            </a:r>
            <a:r>
              <a:rPr lang="en-US" altLang="it-IT" sz="1600" i="1">
                <a:solidFill>
                  <a:srgbClr val="000066"/>
                </a:solidFill>
              </a:rPr>
              <a:t>n</a:t>
            </a:r>
            <a:r>
              <a:rPr lang="en-US" altLang="it-IT" sz="1600">
                <a:solidFill>
                  <a:srgbClr val="000066"/>
                </a:solidFill>
              </a:rPr>
              <a:t>.</a:t>
            </a:r>
            <a:endParaRPr lang="it-IT" altLang="it-IT" sz="1600">
              <a:solidFill>
                <a:srgbClr val="000066"/>
              </a:solidFill>
            </a:endParaRPr>
          </a:p>
          <a:p>
            <a:pPr algn="just">
              <a:lnSpc>
                <a:spcPct val="110000"/>
              </a:lnSpc>
              <a:spcBef>
                <a:spcPct val="0"/>
              </a:spcBef>
              <a:buFontTx/>
              <a:buNone/>
            </a:pPr>
            <a:endParaRPr lang="en-US" altLang="it-IT" sz="1600">
              <a:solidFill>
                <a:srgbClr val="000066"/>
              </a:solidFill>
              <a:cs typeface="Arial" panose="020B0604020202020204" pitchFamily="34" charset="0"/>
            </a:endParaRPr>
          </a:p>
        </p:txBody>
      </p:sp>
      <p:graphicFrame>
        <p:nvGraphicFramePr>
          <p:cNvPr id="13323" name="Object 18">
            <a:extLst>
              <a:ext uri="{FF2B5EF4-FFF2-40B4-BE49-F238E27FC236}">
                <a16:creationId xmlns:a16="http://schemas.microsoft.com/office/drawing/2014/main" id="{C0DC45F3-D4E7-4427-957B-F7691379900E}"/>
              </a:ext>
            </a:extLst>
          </p:cNvPr>
          <p:cNvGraphicFramePr>
            <a:graphicFrameLocks/>
          </p:cNvGraphicFramePr>
          <p:nvPr>
            <p:extLst>
              <p:ext uri="{D42A27DB-BD31-4B8C-83A1-F6EECF244321}">
                <p14:modId xmlns:p14="http://schemas.microsoft.com/office/powerpoint/2010/main" val="3581159296"/>
              </p:ext>
            </p:extLst>
          </p:nvPr>
        </p:nvGraphicFramePr>
        <p:xfrm>
          <a:off x="6443663" y="1789112"/>
          <a:ext cx="4000500" cy="358775"/>
        </p:xfrm>
        <a:graphic>
          <a:graphicData uri="http://schemas.openxmlformats.org/presentationml/2006/ole">
            <mc:AlternateContent xmlns:mc="http://schemas.openxmlformats.org/markup-compatibility/2006">
              <mc:Choice xmlns:v="urn:schemas-microsoft-com:vml" Requires="v">
                <p:oleObj spid="_x0000_s28674" name="Equazione" r:id="rId4" imgW="2667000" imgH="209460" progId="Equation.3">
                  <p:embed/>
                </p:oleObj>
              </mc:Choice>
              <mc:Fallback>
                <p:oleObj name="Equazione" r:id="rId4" imgW="2667000" imgH="209460" progId="Equation.3">
                  <p:embed/>
                  <p:pic>
                    <p:nvPicPr>
                      <p:cNvPr id="13323" name="Object 18">
                        <a:extLst>
                          <a:ext uri="{FF2B5EF4-FFF2-40B4-BE49-F238E27FC236}">
                            <a16:creationId xmlns:a16="http://schemas.microsoft.com/office/drawing/2014/main" id="{C0DC45F3-D4E7-4427-957B-F7691379900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1789112"/>
                        <a:ext cx="400050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4" name="Object 19">
            <a:extLst>
              <a:ext uri="{FF2B5EF4-FFF2-40B4-BE49-F238E27FC236}">
                <a16:creationId xmlns:a16="http://schemas.microsoft.com/office/drawing/2014/main" id="{991B462E-CC25-4203-9F17-ECB572A4CD6F}"/>
              </a:ext>
            </a:extLst>
          </p:cNvPr>
          <p:cNvGraphicFramePr>
            <a:graphicFrameLocks/>
          </p:cNvGraphicFramePr>
          <p:nvPr>
            <p:extLst>
              <p:ext uri="{D42A27DB-BD31-4B8C-83A1-F6EECF244321}">
                <p14:modId xmlns:p14="http://schemas.microsoft.com/office/powerpoint/2010/main" val="1174009314"/>
              </p:ext>
            </p:extLst>
          </p:nvPr>
        </p:nvGraphicFramePr>
        <p:xfrm>
          <a:off x="2443164" y="5432424"/>
          <a:ext cx="1857375" cy="641350"/>
        </p:xfrm>
        <a:graphic>
          <a:graphicData uri="http://schemas.openxmlformats.org/presentationml/2006/ole">
            <mc:AlternateContent xmlns:mc="http://schemas.openxmlformats.org/markup-compatibility/2006">
              <mc:Choice xmlns:v="urn:schemas-microsoft-com:vml" Requires="v">
                <p:oleObj spid="_x0000_s28675" name="Equazione" r:id="rId6" imgW="1190557" imgH="400050" progId="Equation.3">
                  <p:embed/>
                </p:oleObj>
              </mc:Choice>
              <mc:Fallback>
                <p:oleObj name="Equazione" r:id="rId6" imgW="1190557" imgH="400050" progId="Equation.3">
                  <p:embed/>
                  <p:pic>
                    <p:nvPicPr>
                      <p:cNvPr id="13324" name="Object 19">
                        <a:extLst>
                          <a:ext uri="{FF2B5EF4-FFF2-40B4-BE49-F238E27FC236}">
                            <a16:creationId xmlns:a16="http://schemas.microsoft.com/office/drawing/2014/main" id="{991B462E-CC25-4203-9F17-ECB572A4CD6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3164" y="5432424"/>
                        <a:ext cx="18573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5" name="Object 20">
            <a:extLst>
              <a:ext uri="{FF2B5EF4-FFF2-40B4-BE49-F238E27FC236}">
                <a16:creationId xmlns:a16="http://schemas.microsoft.com/office/drawing/2014/main" id="{BB099145-7FCF-41ED-98BD-5EE8F4D930C8}"/>
              </a:ext>
            </a:extLst>
          </p:cNvPr>
          <p:cNvGraphicFramePr>
            <a:graphicFrameLocks/>
          </p:cNvGraphicFramePr>
          <p:nvPr>
            <p:extLst>
              <p:ext uri="{D42A27DB-BD31-4B8C-83A1-F6EECF244321}">
                <p14:modId xmlns:p14="http://schemas.microsoft.com/office/powerpoint/2010/main" val="211988823"/>
              </p:ext>
            </p:extLst>
          </p:nvPr>
        </p:nvGraphicFramePr>
        <p:xfrm>
          <a:off x="6343650" y="5522912"/>
          <a:ext cx="4191000" cy="358775"/>
        </p:xfrm>
        <a:graphic>
          <a:graphicData uri="http://schemas.openxmlformats.org/presentationml/2006/ole">
            <mc:AlternateContent xmlns:mc="http://schemas.openxmlformats.org/markup-compatibility/2006">
              <mc:Choice xmlns:v="urn:schemas-microsoft-com:vml" Requires="v">
                <p:oleObj spid="_x0000_s28676" name="Equazione" r:id="rId8" imgW="2790757" imgH="209460" progId="Equation.3">
                  <p:embed/>
                </p:oleObj>
              </mc:Choice>
              <mc:Fallback>
                <p:oleObj name="Equazione" r:id="rId8" imgW="2790757" imgH="209460" progId="Equation.3">
                  <p:embed/>
                  <p:pic>
                    <p:nvPicPr>
                      <p:cNvPr id="13325" name="Object 20">
                        <a:extLst>
                          <a:ext uri="{FF2B5EF4-FFF2-40B4-BE49-F238E27FC236}">
                            <a16:creationId xmlns:a16="http://schemas.microsoft.com/office/drawing/2014/main" id="{BB099145-7FCF-41ED-98BD-5EE8F4D930C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3650" y="5522912"/>
                        <a:ext cx="419100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3">
            <a:extLst>
              <a:ext uri="{FF2B5EF4-FFF2-40B4-BE49-F238E27FC236}">
                <a16:creationId xmlns:a16="http://schemas.microsoft.com/office/drawing/2014/main" id="{02A52733-63AB-4D1C-A4CD-3C758147029C}"/>
              </a:ext>
            </a:extLst>
          </p:cNvPr>
          <p:cNvSpPr>
            <a:spLocks noChangeShapeType="1"/>
          </p:cNvSpPr>
          <p:nvPr/>
        </p:nvSpPr>
        <p:spPr bwMode="auto">
          <a:xfrm>
            <a:off x="5958055" y="135774"/>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40" name="Text Box 9">
            <a:extLst>
              <a:ext uri="{FF2B5EF4-FFF2-40B4-BE49-F238E27FC236}">
                <a16:creationId xmlns:a16="http://schemas.microsoft.com/office/drawing/2014/main" id="{10C8539A-54E4-49BA-8E60-D390FEE2D4F6}"/>
              </a:ext>
            </a:extLst>
          </p:cNvPr>
          <p:cNvSpPr txBox="1">
            <a:spLocks noChangeArrowheads="1"/>
          </p:cNvSpPr>
          <p:nvPr/>
        </p:nvSpPr>
        <p:spPr bwMode="auto">
          <a:xfrm>
            <a:off x="6320005" y="488198"/>
            <a:ext cx="321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b="1">
                <a:solidFill>
                  <a:srgbClr val="000066"/>
                </a:solidFill>
              </a:rPr>
              <a:t>State space observer model</a:t>
            </a:r>
          </a:p>
        </p:txBody>
      </p:sp>
      <p:sp>
        <p:nvSpPr>
          <p:cNvPr id="14341" name="Text Box 25">
            <a:extLst>
              <a:ext uri="{FF2B5EF4-FFF2-40B4-BE49-F238E27FC236}">
                <a16:creationId xmlns:a16="http://schemas.microsoft.com/office/drawing/2014/main" id="{103F9BD4-2092-415A-9160-939776ACA1E2}"/>
              </a:ext>
            </a:extLst>
          </p:cNvPr>
          <p:cNvSpPr txBox="1">
            <a:spLocks noChangeArrowheads="1"/>
          </p:cNvSpPr>
          <p:nvPr/>
        </p:nvSpPr>
        <p:spPr bwMode="auto">
          <a:xfrm>
            <a:off x="6320005" y="1064460"/>
            <a:ext cx="42481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Recall the discrete equation of a controllable and monitored system (Lesson 6):</a:t>
            </a:r>
          </a:p>
        </p:txBody>
      </p:sp>
      <p:sp>
        <p:nvSpPr>
          <p:cNvPr id="14342" name="Text Box 28">
            <a:extLst>
              <a:ext uri="{FF2B5EF4-FFF2-40B4-BE49-F238E27FC236}">
                <a16:creationId xmlns:a16="http://schemas.microsoft.com/office/drawing/2014/main" id="{C963135B-A0D8-4E7B-A4CB-F18B22ED5375}"/>
              </a:ext>
            </a:extLst>
          </p:cNvPr>
          <p:cNvSpPr txBox="1">
            <a:spLocks noChangeArrowheads="1"/>
          </p:cNvSpPr>
          <p:nvPr/>
        </p:nvSpPr>
        <p:spPr bwMode="auto">
          <a:xfrm>
            <a:off x="6320005" y="2648785"/>
            <a:ext cx="42481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In the general case, states are not measured directly, so the model should be able to distinguish between estimated (with hat) and measured quantities. </a:t>
            </a:r>
          </a:p>
          <a:p>
            <a:pPr algn="just" eaLnBrk="1" hangingPunct="1">
              <a:lnSpc>
                <a:spcPct val="110000"/>
              </a:lnSpc>
              <a:spcBef>
                <a:spcPct val="0"/>
              </a:spcBef>
              <a:buFontTx/>
              <a:buNone/>
            </a:pPr>
            <a:endParaRPr lang="en-US" altLang="it-IT" sz="1600">
              <a:solidFill>
                <a:srgbClr val="000066"/>
              </a:solidFill>
            </a:endParaRPr>
          </a:p>
          <a:p>
            <a:pPr algn="just" eaLnBrk="1" hangingPunct="1">
              <a:lnSpc>
                <a:spcPct val="110000"/>
              </a:lnSpc>
              <a:spcBef>
                <a:spcPct val="0"/>
              </a:spcBef>
              <a:buFontTx/>
              <a:buNone/>
            </a:pPr>
            <a:r>
              <a:rPr lang="en-US" altLang="it-IT" sz="1600">
                <a:solidFill>
                  <a:srgbClr val="000066"/>
                </a:solidFill>
              </a:rPr>
              <a:t>A model accounting for this distinction is the state space observer model: </a:t>
            </a:r>
          </a:p>
        </p:txBody>
      </p:sp>
      <p:sp>
        <p:nvSpPr>
          <p:cNvPr id="14343" name="Text Box 9">
            <a:extLst>
              <a:ext uri="{FF2B5EF4-FFF2-40B4-BE49-F238E27FC236}">
                <a16:creationId xmlns:a16="http://schemas.microsoft.com/office/drawing/2014/main" id="{238C4497-DDC5-45AF-BC71-1F075C4A2C26}"/>
              </a:ext>
            </a:extLst>
          </p:cNvPr>
          <p:cNvSpPr txBox="1">
            <a:spLocks noChangeArrowheads="1"/>
          </p:cNvSpPr>
          <p:nvPr/>
        </p:nvSpPr>
        <p:spPr bwMode="auto">
          <a:xfrm>
            <a:off x="1351130" y="496136"/>
            <a:ext cx="368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b="1">
                <a:solidFill>
                  <a:srgbClr val="000066"/>
                </a:solidFill>
              </a:rPr>
              <a:t>Discrete time models for control</a:t>
            </a:r>
          </a:p>
        </p:txBody>
      </p:sp>
      <p:sp>
        <p:nvSpPr>
          <p:cNvPr id="14344" name="Text Box 10">
            <a:extLst>
              <a:ext uri="{FF2B5EF4-FFF2-40B4-BE49-F238E27FC236}">
                <a16:creationId xmlns:a16="http://schemas.microsoft.com/office/drawing/2014/main" id="{6F48C31B-7E03-40F1-9350-C8C09B5BB404}"/>
              </a:ext>
            </a:extLst>
          </p:cNvPr>
          <p:cNvSpPr txBox="1">
            <a:spLocks noChangeArrowheads="1"/>
          </p:cNvSpPr>
          <p:nvPr/>
        </p:nvSpPr>
        <p:spPr bwMode="auto">
          <a:xfrm>
            <a:off x="1351130" y="4744286"/>
            <a:ext cx="4392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a:solidFill>
                  <a:srgbClr val="000066"/>
                </a:solidFill>
              </a:rPr>
              <a:t>The equation above gives the relationship of states at two consecutive discrete times.</a:t>
            </a:r>
          </a:p>
        </p:txBody>
      </p:sp>
      <p:sp>
        <p:nvSpPr>
          <p:cNvPr id="14345" name="Text Box 25">
            <a:extLst>
              <a:ext uri="{FF2B5EF4-FFF2-40B4-BE49-F238E27FC236}">
                <a16:creationId xmlns:a16="http://schemas.microsoft.com/office/drawing/2014/main" id="{AB9F9474-3DA0-4BEA-B4D1-E31382F74E4A}"/>
              </a:ext>
            </a:extLst>
          </p:cNvPr>
          <p:cNvSpPr txBox="1">
            <a:spLocks noChangeArrowheads="1"/>
          </p:cNvSpPr>
          <p:nvPr/>
        </p:nvSpPr>
        <p:spPr bwMode="auto">
          <a:xfrm>
            <a:off x="1351130" y="1072398"/>
            <a:ext cx="42481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The discrete time version of the state space equation for control reads</a:t>
            </a:r>
          </a:p>
        </p:txBody>
      </p:sp>
      <p:sp>
        <p:nvSpPr>
          <p:cNvPr id="14346" name="Text Box 28">
            <a:extLst>
              <a:ext uri="{FF2B5EF4-FFF2-40B4-BE49-F238E27FC236}">
                <a16:creationId xmlns:a16="http://schemas.microsoft.com/office/drawing/2014/main" id="{F06660FD-F3AE-45EA-B8CA-8A875EBFC652}"/>
              </a:ext>
            </a:extLst>
          </p:cNvPr>
          <p:cNvSpPr txBox="1">
            <a:spLocks noChangeArrowheads="1"/>
          </p:cNvSpPr>
          <p:nvPr/>
        </p:nvSpPr>
        <p:spPr bwMode="auto">
          <a:xfrm>
            <a:off x="1422567" y="2439236"/>
            <a:ext cx="4248150"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having posed </a:t>
            </a:r>
          </a:p>
        </p:txBody>
      </p:sp>
      <p:graphicFrame>
        <p:nvGraphicFramePr>
          <p:cNvPr id="14347" name="Object 17">
            <a:extLst>
              <a:ext uri="{FF2B5EF4-FFF2-40B4-BE49-F238E27FC236}">
                <a16:creationId xmlns:a16="http://schemas.microsoft.com/office/drawing/2014/main" id="{C30B745E-5DA9-46FC-B087-3C98AFCDFA29}"/>
              </a:ext>
            </a:extLst>
          </p:cNvPr>
          <p:cNvGraphicFramePr>
            <a:graphicFrameLocks/>
          </p:cNvGraphicFramePr>
          <p:nvPr>
            <p:extLst>
              <p:ext uri="{D42A27DB-BD31-4B8C-83A1-F6EECF244321}">
                <p14:modId xmlns:p14="http://schemas.microsoft.com/office/powerpoint/2010/main" val="1117105163"/>
              </p:ext>
            </p:extLst>
          </p:nvPr>
        </p:nvGraphicFramePr>
        <p:xfrm>
          <a:off x="1495593" y="2917074"/>
          <a:ext cx="1871663" cy="1582737"/>
        </p:xfrm>
        <a:graphic>
          <a:graphicData uri="http://schemas.openxmlformats.org/presentationml/2006/ole">
            <mc:AlternateContent xmlns:mc="http://schemas.openxmlformats.org/markup-compatibility/2006">
              <mc:Choice xmlns:v="urn:schemas-microsoft-com:vml" Requires="v">
                <p:oleObj spid="_x0000_s29698" name="Equation" r:id="rId3" imgW="1495357" imgH="1295310" progId="Equation.DSMT4">
                  <p:embed/>
                </p:oleObj>
              </mc:Choice>
              <mc:Fallback>
                <p:oleObj name="Equation" r:id="rId3" imgW="1495357" imgH="1295310" progId="Equation.DSMT4">
                  <p:embed/>
                  <p:pic>
                    <p:nvPicPr>
                      <p:cNvPr id="14347" name="Object 17">
                        <a:extLst>
                          <a:ext uri="{FF2B5EF4-FFF2-40B4-BE49-F238E27FC236}">
                            <a16:creationId xmlns:a16="http://schemas.microsoft.com/office/drawing/2014/main" id="{C30B745E-5DA9-46FC-B087-3C98AFCDFA2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593" y="2917074"/>
                        <a:ext cx="1871663" cy="158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8" name="Object 18">
            <a:extLst>
              <a:ext uri="{FF2B5EF4-FFF2-40B4-BE49-F238E27FC236}">
                <a16:creationId xmlns:a16="http://schemas.microsoft.com/office/drawing/2014/main" id="{963D0883-755A-4B47-9AEF-63B5501C0074}"/>
              </a:ext>
            </a:extLst>
          </p:cNvPr>
          <p:cNvGraphicFramePr>
            <a:graphicFrameLocks/>
          </p:cNvGraphicFramePr>
          <p:nvPr>
            <p:extLst>
              <p:ext uri="{D42A27DB-BD31-4B8C-83A1-F6EECF244321}">
                <p14:modId xmlns:p14="http://schemas.microsoft.com/office/powerpoint/2010/main" val="642798318"/>
              </p:ext>
            </p:extLst>
          </p:nvPr>
        </p:nvGraphicFramePr>
        <p:xfrm>
          <a:off x="1530517" y="1847099"/>
          <a:ext cx="4000500" cy="320675"/>
        </p:xfrm>
        <a:graphic>
          <a:graphicData uri="http://schemas.openxmlformats.org/presentationml/2006/ole">
            <mc:AlternateContent xmlns:mc="http://schemas.openxmlformats.org/markup-compatibility/2006">
              <mc:Choice xmlns:v="urn:schemas-microsoft-com:vml" Requires="v">
                <p:oleObj spid="_x0000_s29699" name="Equazione" r:id="rId5" imgW="2667000" imgH="190590" progId="Equation.3">
                  <p:embed/>
                </p:oleObj>
              </mc:Choice>
              <mc:Fallback>
                <p:oleObj name="Equazione" r:id="rId5" imgW="2667000" imgH="190590" progId="Equation.3">
                  <p:embed/>
                  <p:pic>
                    <p:nvPicPr>
                      <p:cNvPr id="14348" name="Object 18">
                        <a:extLst>
                          <a:ext uri="{FF2B5EF4-FFF2-40B4-BE49-F238E27FC236}">
                            <a16:creationId xmlns:a16="http://schemas.microsoft.com/office/drawing/2014/main" id="{963D0883-755A-4B47-9AEF-63B5501C007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517" y="1847099"/>
                        <a:ext cx="40005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9" name="Object 19">
            <a:extLst>
              <a:ext uri="{FF2B5EF4-FFF2-40B4-BE49-F238E27FC236}">
                <a16:creationId xmlns:a16="http://schemas.microsoft.com/office/drawing/2014/main" id="{CDF06E94-84E4-48A3-A79E-D4C1EA7D79DC}"/>
              </a:ext>
            </a:extLst>
          </p:cNvPr>
          <p:cNvGraphicFramePr>
            <a:graphicFrameLocks/>
          </p:cNvGraphicFramePr>
          <p:nvPr>
            <p:extLst>
              <p:ext uri="{D42A27DB-BD31-4B8C-83A1-F6EECF244321}">
                <p14:modId xmlns:p14="http://schemas.microsoft.com/office/powerpoint/2010/main" val="3266881346"/>
              </p:ext>
            </p:extLst>
          </p:nvPr>
        </p:nvGraphicFramePr>
        <p:xfrm>
          <a:off x="6959768" y="1847098"/>
          <a:ext cx="2944813" cy="641350"/>
        </p:xfrm>
        <a:graphic>
          <a:graphicData uri="http://schemas.openxmlformats.org/presentationml/2006/ole">
            <mc:AlternateContent xmlns:mc="http://schemas.openxmlformats.org/markup-compatibility/2006">
              <mc:Choice xmlns:v="urn:schemas-microsoft-com:vml" Requires="v">
                <p:oleObj spid="_x0000_s29700" name="Equazione" r:id="rId7" imgW="1952557" imgH="400050" progId="Equation.3">
                  <p:embed/>
                </p:oleObj>
              </mc:Choice>
              <mc:Fallback>
                <p:oleObj name="Equazione" r:id="rId7" imgW="1952557" imgH="400050" progId="Equation.3">
                  <p:embed/>
                  <p:pic>
                    <p:nvPicPr>
                      <p:cNvPr id="14349" name="Object 19">
                        <a:extLst>
                          <a:ext uri="{FF2B5EF4-FFF2-40B4-BE49-F238E27FC236}">
                            <a16:creationId xmlns:a16="http://schemas.microsoft.com/office/drawing/2014/main" id="{CDF06E94-84E4-48A3-A79E-D4C1EA7D79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768" y="1847098"/>
                        <a:ext cx="294481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0" name="Object 20">
            <a:extLst>
              <a:ext uri="{FF2B5EF4-FFF2-40B4-BE49-F238E27FC236}">
                <a16:creationId xmlns:a16="http://schemas.microsoft.com/office/drawing/2014/main" id="{9D6DB16D-2605-49EC-853A-ECB91A8E4722}"/>
              </a:ext>
            </a:extLst>
          </p:cNvPr>
          <p:cNvGraphicFramePr>
            <a:graphicFrameLocks/>
          </p:cNvGraphicFramePr>
          <p:nvPr>
            <p:extLst>
              <p:ext uri="{D42A27DB-BD31-4B8C-83A1-F6EECF244321}">
                <p14:modId xmlns:p14="http://schemas.microsoft.com/office/powerpoint/2010/main" val="2978496998"/>
              </p:ext>
            </p:extLst>
          </p:nvPr>
        </p:nvGraphicFramePr>
        <p:xfrm>
          <a:off x="6888330" y="4776036"/>
          <a:ext cx="2944812" cy="1000125"/>
        </p:xfrm>
        <a:graphic>
          <a:graphicData uri="http://schemas.openxmlformats.org/presentationml/2006/ole">
            <mc:AlternateContent xmlns:mc="http://schemas.openxmlformats.org/markup-compatibility/2006">
              <mc:Choice xmlns:v="urn:schemas-microsoft-com:vml" Requires="v">
                <p:oleObj spid="_x0000_s29701" name="Equazione" r:id="rId9" imgW="1952557" imgH="647790" progId="Equation.3">
                  <p:embed/>
                </p:oleObj>
              </mc:Choice>
              <mc:Fallback>
                <p:oleObj name="Equazione" r:id="rId9" imgW="1952557" imgH="647790" progId="Equation.3">
                  <p:embed/>
                  <p:pic>
                    <p:nvPicPr>
                      <p:cNvPr id="14350" name="Object 20">
                        <a:extLst>
                          <a:ext uri="{FF2B5EF4-FFF2-40B4-BE49-F238E27FC236}">
                            <a16:creationId xmlns:a16="http://schemas.microsoft.com/office/drawing/2014/main" id="{9D6DB16D-2605-49EC-853A-ECB91A8E4722}"/>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330" y="4776036"/>
                        <a:ext cx="2944812"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Line 3">
            <a:extLst>
              <a:ext uri="{FF2B5EF4-FFF2-40B4-BE49-F238E27FC236}">
                <a16:creationId xmlns:a16="http://schemas.microsoft.com/office/drawing/2014/main" id="{DFF2C8C7-71B0-4EC6-AC68-70C2B8763BFE}"/>
              </a:ext>
            </a:extLst>
          </p:cNvPr>
          <p:cNvSpPr>
            <a:spLocks noChangeShapeType="1"/>
          </p:cNvSpPr>
          <p:nvPr/>
        </p:nvSpPr>
        <p:spPr bwMode="auto">
          <a:xfrm>
            <a:off x="5843588" y="159837"/>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64" name="Text Box 25">
            <a:extLst>
              <a:ext uri="{FF2B5EF4-FFF2-40B4-BE49-F238E27FC236}">
                <a16:creationId xmlns:a16="http://schemas.microsoft.com/office/drawing/2014/main" id="{CADE3F25-1FDB-4782-999F-DDC2D06F141B}"/>
              </a:ext>
            </a:extLst>
          </p:cNvPr>
          <p:cNvSpPr txBox="1">
            <a:spLocks noChangeArrowheads="1"/>
          </p:cNvSpPr>
          <p:nvPr/>
        </p:nvSpPr>
        <p:spPr bwMode="auto">
          <a:xfrm>
            <a:off x="6096000" y="636086"/>
            <a:ext cx="42481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The equation governing the estimation error reads:</a:t>
            </a:r>
          </a:p>
        </p:txBody>
      </p:sp>
      <p:sp>
        <p:nvSpPr>
          <p:cNvPr id="15365" name="Text Box 28">
            <a:extLst>
              <a:ext uri="{FF2B5EF4-FFF2-40B4-BE49-F238E27FC236}">
                <a16:creationId xmlns:a16="http://schemas.microsoft.com/office/drawing/2014/main" id="{0C98E557-6BDB-43F7-8F75-A19D0C3A4D87}"/>
              </a:ext>
            </a:extLst>
          </p:cNvPr>
          <p:cNvSpPr txBox="1">
            <a:spLocks noChangeArrowheads="1"/>
          </p:cNvSpPr>
          <p:nvPr/>
        </p:nvSpPr>
        <p:spPr bwMode="auto">
          <a:xfrm>
            <a:off x="6096000" y="2580774"/>
            <a:ext cx="42481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If the observer state matrix is asymptotically stable, then for large </a:t>
            </a:r>
            <a:r>
              <a:rPr lang="en-US" altLang="it-IT" sz="1600" i="1">
                <a:solidFill>
                  <a:srgbClr val="000066"/>
                </a:solidFill>
              </a:rPr>
              <a:t>k</a:t>
            </a:r>
            <a:r>
              <a:rPr lang="en-US" altLang="it-IT" sz="1600">
                <a:solidFill>
                  <a:srgbClr val="000066"/>
                </a:solidFill>
              </a:rPr>
              <a:t> the estimated state tends to the true state.</a:t>
            </a:r>
          </a:p>
          <a:p>
            <a:pPr algn="just" eaLnBrk="1" hangingPunct="1">
              <a:lnSpc>
                <a:spcPct val="110000"/>
              </a:lnSpc>
              <a:spcBef>
                <a:spcPct val="0"/>
              </a:spcBef>
              <a:buFontTx/>
              <a:buNone/>
            </a:pPr>
            <a:endParaRPr lang="en-US" altLang="it-IT" sz="1600">
              <a:solidFill>
                <a:srgbClr val="000066"/>
              </a:solidFill>
            </a:endParaRPr>
          </a:p>
          <a:p>
            <a:pPr algn="just" eaLnBrk="1" hangingPunct="1">
              <a:lnSpc>
                <a:spcPct val="110000"/>
              </a:lnSpc>
              <a:spcBef>
                <a:spcPct val="0"/>
              </a:spcBef>
              <a:buFontTx/>
              <a:buNone/>
            </a:pPr>
            <a:r>
              <a:rPr lang="en-US" altLang="it-IT" sz="1600">
                <a:solidFill>
                  <a:srgbClr val="000066"/>
                </a:solidFill>
              </a:rPr>
              <a:t>In principle, one could choose the observer gain matrix [</a:t>
            </a:r>
            <a:r>
              <a:rPr lang="en-US" altLang="it-IT" sz="1600" b="1">
                <a:solidFill>
                  <a:srgbClr val="000066"/>
                </a:solidFill>
              </a:rPr>
              <a:t>r</a:t>
            </a:r>
            <a:r>
              <a:rPr lang="en-US" altLang="it-IT" sz="1600">
                <a:solidFill>
                  <a:srgbClr val="000066"/>
                </a:solidFill>
              </a:rPr>
              <a:t>] to make the state estimator error to diminish as quick as possible (e.g. deadbeat observer gain). </a:t>
            </a:r>
          </a:p>
          <a:p>
            <a:pPr algn="just" eaLnBrk="1" hangingPunct="1">
              <a:lnSpc>
                <a:spcPct val="110000"/>
              </a:lnSpc>
              <a:spcBef>
                <a:spcPct val="0"/>
              </a:spcBef>
              <a:buFontTx/>
              <a:buNone/>
            </a:pPr>
            <a:endParaRPr lang="en-US" altLang="it-IT" sz="1600">
              <a:solidFill>
                <a:srgbClr val="000066"/>
              </a:solidFill>
            </a:endParaRPr>
          </a:p>
          <a:p>
            <a:pPr algn="just" eaLnBrk="1" hangingPunct="1">
              <a:lnSpc>
                <a:spcPct val="110000"/>
              </a:lnSpc>
              <a:spcBef>
                <a:spcPct val="0"/>
              </a:spcBef>
              <a:buFontTx/>
              <a:buNone/>
            </a:pPr>
            <a:r>
              <a:rPr lang="en-US" altLang="it-IT" sz="1600">
                <a:solidFill>
                  <a:srgbClr val="000066"/>
                </a:solidFill>
              </a:rPr>
              <a:t>In the presence of unmeasured excitation and noise the quickest observer is the </a:t>
            </a:r>
            <a:r>
              <a:rPr lang="en-US" altLang="it-IT" sz="1600">
                <a:solidFill>
                  <a:srgbClr val="CC3300"/>
                </a:solidFill>
              </a:rPr>
              <a:t>Kalman filter</a:t>
            </a:r>
            <a:r>
              <a:rPr lang="en-US" altLang="it-IT" sz="1600">
                <a:solidFill>
                  <a:srgbClr val="000066"/>
                </a:solidFill>
              </a:rPr>
              <a:t>. </a:t>
            </a:r>
          </a:p>
        </p:txBody>
      </p:sp>
      <p:sp>
        <p:nvSpPr>
          <p:cNvPr id="15366" name="Text Box 34">
            <a:extLst>
              <a:ext uri="{FF2B5EF4-FFF2-40B4-BE49-F238E27FC236}">
                <a16:creationId xmlns:a16="http://schemas.microsoft.com/office/drawing/2014/main" id="{AB463387-97AC-48C4-A0BC-5D526549D768}"/>
              </a:ext>
            </a:extLst>
          </p:cNvPr>
          <p:cNvSpPr txBox="1">
            <a:spLocks noChangeArrowheads="1"/>
          </p:cNvSpPr>
          <p:nvPr/>
        </p:nvSpPr>
        <p:spPr bwMode="auto">
          <a:xfrm>
            <a:off x="1466851" y="4596899"/>
            <a:ext cx="4391025"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where: </a:t>
            </a:r>
          </a:p>
        </p:txBody>
      </p:sp>
      <p:sp>
        <p:nvSpPr>
          <p:cNvPr id="15367" name="Text Box 34">
            <a:extLst>
              <a:ext uri="{FF2B5EF4-FFF2-40B4-BE49-F238E27FC236}">
                <a16:creationId xmlns:a16="http://schemas.microsoft.com/office/drawing/2014/main" id="{230C47CD-5903-4423-9617-C66A60360529}"/>
              </a:ext>
            </a:extLst>
          </p:cNvPr>
          <p:cNvSpPr txBox="1">
            <a:spLocks noChangeArrowheads="1"/>
          </p:cNvSpPr>
          <p:nvPr/>
        </p:nvSpPr>
        <p:spPr bwMode="auto">
          <a:xfrm>
            <a:off x="1120776" y="564648"/>
            <a:ext cx="439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Substitution of the second equation into the first gives: </a:t>
            </a:r>
          </a:p>
        </p:txBody>
      </p:sp>
      <p:sp>
        <p:nvSpPr>
          <p:cNvPr id="15368" name="Text Box 34">
            <a:extLst>
              <a:ext uri="{FF2B5EF4-FFF2-40B4-BE49-F238E27FC236}">
                <a16:creationId xmlns:a16="http://schemas.microsoft.com/office/drawing/2014/main" id="{35833648-C7BF-49A0-B5DE-06AF8BF5D9A6}"/>
              </a:ext>
            </a:extLst>
          </p:cNvPr>
          <p:cNvSpPr txBox="1">
            <a:spLocks noChangeArrowheads="1"/>
          </p:cNvSpPr>
          <p:nvPr/>
        </p:nvSpPr>
        <p:spPr bwMode="auto">
          <a:xfrm>
            <a:off x="1120776" y="3588837"/>
            <a:ext cx="4391025"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Thus one has: </a:t>
            </a:r>
          </a:p>
        </p:txBody>
      </p:sp>
      <p:graphicFrame>
        <p:nvGraphicFramePr>
          <p:cNvPr id="15369" name="Object 13">
            <a:extLst>
              <a:ext uri="{FF2B5EF4-FFF2-40B4-BE49-F238E27FC236}">
                <a16:creationId xmlns:a16="http://schemas.microsoft.com/office/drawing/2014/main" id="{EBEAF9F5-61CD-4EFD-8C3F-5EA4288BEDAE}"/>
              </a:ext>
            </a:extLst>
          </p:cNvPr>
          <p:cNvGraphicFramePr>
            <a:graphicFrameLocks/>
          </p:cNvGraphicFramePr>
          <p:nvPr>
            <p:extLst>
              <p:ext uri="{D42A27DB-BD31-4B8C-83A1-F6EECF244321}">
                <p14:modId xmlns:p14="http://schemas.microsoft.com/office/powerpoint/2010/main" val="3095943407"/>
              </p:ext>
            </p:extLst>
          </p:nvPr>
        </p:nvGraphicFramePr>
        <p:xfrm>
          <a:off x="5845176" y="1371099"/>
          <a:ext cx="4906963" cy="1000125"/>
        </p:xfrm>
        <a:graphic>
          <a:graphicData uri="http://schemas.openxmlformats.org/presentationml/2006/ole">
            <mc:AlternateContent xmlns:mc="http://schemas.openxmlformats.org/markup-compatibility/2006">
              <mc:Choice xmlns:v="urn:schemas-microsoft-com:vml" Requires="v">
                <p:oleObj spid="_x0000_s30722" name="Equazione" r:id="rId3" imgW="3276600" imgH="647790" progId="Equation.3">
                  <p:embed/>
                </p:oleObj>
              </mc:Choice>
              <mc:Fallback>
                <p:oleObj name="Equazione" r:id="rId3" imgW="3276600" imgH="647790" progId="Equation.3">
                  <p:embed/>
                  <p:pic>
                    <p:nvPicPr>
                      <p:cNvPr id="15369" name="Object 13">
                        <a:extLst>
                          <a:ext uri="{FF2B5EF4-FFF2-40B4-BE49-F238E27FC236}">
                            <a16:creationId xmlns:a16="http://schemas.microsoft.com/office/drawing/2014/main" id="{EBEAF9F5-61CD-4EFD-8C3F-5EA4288BEDA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176" y="1371099"/>
                        <a:ext cx="4906963"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14">
            <a:extLst>
              <a:ext uri="{FF2B5EF4-FFF2-40B4-BE49-F238E27FC236}">
                <a16:creationId xmlns:a16="http://schemas.microsoft.com/office/drawing/2014/main" id="{9C86C031-A944-49A1-8CEE-6E0AD2F51A1F}"/>
              </a:ext>
            </a:extLst>
          </p:cNvPr>
          <p:cNvGraphicFramePr>
            <a:graphicFrameLocks/>
          </p:cNvGraphicFramePr>
          <p:nvPr>
            <p:extLst>
              <p:ext uri="{D42A27DB-BD31-4B8C-83A1-F6EECF244321}">
                <p14:modId xmlns:p14="http://schemas.microsoft.com/office/powerpoint/2010/main" val="3837458101"/>
              </p:ext>
            </p:extLst>
          </p:nvPr>
        </p:nvGraphicFramePr>
        <p:xfrm>
          <a:off x="2344739" y="4657223"/>
          <a:ext cx="1660525" cy="1416050"/>
        </p:xfrm>
        <a:graphic>
          <a:graphicData uri="http://schemas.openxmlformats.org/presentationml/2006/ole">
            <mc:AlternateContent xmlns:mc="http://schemas.openxmlformats.org/markup-compatibility/2006">
              <mc:Choice xmlns:v="urn:schemas-microsoft-com:vml" Requires="v">
                <p:oleObj spid="_x0000_s30723" name="Equazione" r:id="rId5" imgW="1085985" imgH="923835" progId="Equation.3">
                  <p:embed/>
                </p:oleObj>
              </mc:Choice>
              <mc:Fallback>
                <p:oleObj name="Equazione" r:id="rId5" imgW="1085985" imgH="923835" progId="Equation.3">
                  <p:embed/>
                  <p:pic>
                    <p:nvPicPr>
                      <p:cNvPr id="15370" name="Object 14">
                        <a:extLst>
                          <a:ext uri="{FF2B5EF4-FFF2-40B4-BE49-F238E27FC236}">
                            <a16:creationId xmlns:a16="http://schemas.microsoft.com/office/drawing/2014/main" id="{9C86C031-A944-49A1-8CEE-6E0AD2F51A1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9" y="4657223"/>
                        <a:ext cx="1660525" cy="141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1" name="Object 15">
            <a:extLst>
              <a:ext uri="{FF2B5EF4-FFF2-40B4-BE49-F238E27FC236}">
                <a16:creationId xmlns:a16="http://schemas.microsoft.com/office/drawing/2014/main" id="{083375A7-62C9-4B31-AA95-281E3F88E5FB}"/>
              </a:ext>
            </a:extLst>
          </p:cNvPr>
          <p:cNvGraphicFramePr>
            <a:graphicFrameLocks/>
          </p:cNvGraphicFramePr>
          <p:nvPr>
            <p:extLst>
              <p:ext uri="{D42A27DB-BD31-4B8C-83A1-F6EECF244321}">
                <p14:modId xmlns:p14="http://schemas.microsoft.com/office/powerpoint/2010/main" val="672334075"/>
              </p:ext>
            </p:extLst>
          </p:nvPr>
        </p:nvGraphicFramePr>
        <p:xfrm>
          <a:off x="2058988" y="4014287"/>
          <a:ext cx="2868612" cy="339725"/>
        </p:xfrm>
        <a:graphic>
          <a:graphicData uri="http://schemas.openxmlformats.org/presentationml/2006/ole">
            <mc:AlternateContent xmlns:mc="http://schemas.openxmlformats.org/markup-compatibility/2006">
              <mc:Choice xmlns:v="urn:schemas-microsoft-com:vml" Requires="v">
                <p:oleObj spid="_x0000_s30724" name="Equazione" r:id="rId7" imgW="1905000" imgH="200025" progId="Equation.3">
                  <p:embed/>
                </p:oleObj>
              </mc:Choice>
              <mc:Fallback>
                <p:oleObj name="Equazione" r:id="rId7" imgW="1905000" imgH="200025" progId="Equation.3">
                  <p:embed/>
                  <p:pic>
                    <p:nvPicPr>
                      <p:cNvPr id="15371" name="Object 15">
                        <a:extLst>
                          <a:ext uri="{FF2B5EF4-FFF2-40B4-BE49-F238E27FC236}">
                            <a16:creationId xmlns:a16="http://schemas.microsoft.com/office/drawing/2014/main" id="{083375A7-62C9-4B31-AA95-281E3F88E5F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8988" y="4014287"/>
                        <a:ext cx="28686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2" name="Object 16">
            <a:extLst>
              <a:ext uri="{FF2B5EF4-FFF2-40B4-BE49-F238E27FC236}">
                <a16:creationId xmlns:a16="http://schemas.microsoft.com/office/drawing/2014/main" id="{37C38B64-DA84-4AB4-B06F-EFD7184BA279}"/>
              </a:ext>
            </a:extLst>
          </p:cNvPr>
          <p:cNvGraphicFramePr>
            <a:graphicFrameLocks/>
          </p:cNvGraphicFramePr>
          <p:nvPr>
            <p:extLst>
              <p:ext uri="{D42A27DB-BD31-4B8C-83A1-F6EECF244321}">
                <p14:modId xmlns:p14="http://schemas.microsoft.com/office/powerpoint/2010/main" val="2446731037"/>
              </p:ext>
            </p:extLst>
          </p:nvPr>
        </p:nvGraphicFramePr>
        <p:xfrm>
          <a:off x="1495426" y="1531437"/>
          <a:ext cx="3870325" cy="1717675"/>
        </p:xfrm>
        <a:graphic>
          <a:graphicData uri="http://schemas.openxmlformats.org/presentationml/2006/ole">
            <mc:AlternateContent xmlns:mc="http://schemas.openxmlformats.org/markup-compatibility/2006">
              <mc:Choice xmlns:v="urn:schemas-microsoft-com:vml" Requires="v">
                <p:oleObj spid="_x0000_s30725" name="Equazione" r:id="rId9" imgW="2571885" imgH="1123860" progId="Equation.3">
                  <p:embed/>
                </p:oleObj>
              </mc:Choice>
              <mc:Fallback>
                <p:oleObj name="Equazione" r:id="rId9" imgW="2571885" imgH="1123860" progId="Equation.3">
                  <p:embed/>
                  <p:pic>
                    <p:nvPicPr>
                      <p:cNvPr id="15372" name="Object 16">
                        <a:extLst>
                          <a:ext uri="{FF2B5EF4-FFF2-40B4-BE49-F238E27FC236}">
                            <a16:creationId xmlns:a16="http://schemas.microsoft.com/office/drawing/2014/main" id="{37C38B64-DA84-4AB4-B06F-EFD7184BA279}"/>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5426" y="1531437"/>
                        <a:ext cx="3870325"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3">
            <a:extLst>
              <a:ext uri="{FF2B5EF4-FFF2-40B4-BE49-F238E27FC236}">
                <a16:creationId xmlns:a16="http://schemas.microsoft.com/office/drawing/2014/main" id="{A581D934-E517-44BA-95A0-3FF738E97A09}"/>
              </a:ext>
            </a:extLst>
          </p:cNvPr>
          <p:cNvSpPr>
            <a:spLocks noChangeShapeType="1"/>
          </p:cNvSpPr>
          <p:nvPr/>
        </p:nvSpPr>
        <p:spPr bwMode="auto">
          <a:xfrm>
            <a:off x="5909929" y="151816"/>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388" name="Text Box 25">
            <a:extLst>
              <a:ext uri="{FF2B5EF4-FFF2-40B4-BE49-F238E27FC236}">
                <a16:creationId xmlns:a16="http://schemas.microsoft.com/office/drawing/2014/main" id="{77ABCA8D-E207-4993-8AF0-49487CA60A53}"/>
              </a:ext>
            </a:extLst>
          </p:cNvPr>
          <p:cNvSpPr txBox="1">
            <a:spLocks noChangeArrowheads="1"/>
          </p:cNvSpPr>
          <p:nvPr/>
        </p:nvSpPr>
        <p:spPr bwMode="auto">
          <a:xfrm>
            <a:off x="6343316" y="628066"/>
            <a:ext cx="4248150"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Errors at time </a:t>
            </a:r>
            <a:r>
              <a:rPr lang="en-US" altLang="it-IT" sz="1600" i="1">
                <a:solidFill>
                  <a:srgbClr val="000066"/>
                </a:solidFill>
              </a:rPr>
              <a:t>k</a:t>
            </a:r>
            <a:r>
              <a:rPr lang="en-US" altLang="it-IT" sz="1600">
                <a:solidFill>
                  <a:srgbClr val="000066"/>
                </a:solidFill>
              </a:rPr>
              <a:t> read:</a:t>
            </a:r>
          </a:p>
        </p:txBody>
      </p:sp>
      <p:sp>
        <p:nvSpPr>
          <p:cNvPr id="16389" name="Text Box 28">
            <a:extLst>
              <a:ext uri="{FF2B5EF4-FFF2-40B4-BE49-F238E27FC236}">
                <a16:creationId xmlns:a16="http://schemas.microsoft.com/office/drawing/2014/main" id="{FFFDA847-2C79-4E68-A709-16AAD933E127}"/>
              </a:ext>
            </a:extLst>
          </p:cNvPr>
          <p:cNvSpPr txBox="1">
            <a:spLocks noChangeArrowheads="1"/>
          </p:cNvSpPr>
          <p:nvPr/>
        </p:nvSpPr>
        <p:spPr bwMode="auto">
          <a:xfrm>
            <a:off x="6343316" y="2067928"/>
            <a:ext cx="4248150" cy="3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with error covariance matrices:</a:t>
            </a:r>
          </a:p>
        </p:txBody>
      </p:sp>
      <p:sp>
        <p:nvSpPr>
          <p:cNvPr id="16390" name="Text Box 28">
            <a:extLst>
              <a:ext uri="{FF2B5EF4-FFF2-40B4-BE49-F238E27FC236}">
                <a16:creationId xmlns:a16="http://schemas.microsoft.com/office/drawing/2014/main" id="{E0E8B7AE-5E94-4F5E-889F-FF38938C5FE6}"/>
              </a:ext>
            </a:extLst>
          </p:cNvPr>
          <p:cNvSpPr txBox="1">
            <a:spLocks noChangeArrowheads="1"/>
          </p:cNvSpPr>
          <p:nvPr/>
        </p:nvSpPr>
        <p:spPr bwMode="auto">
          <a:xfrm>
            <a:off x="6343316" y="3580815"/>
            <a:ext cx="42481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where apex “-” means after prediction and before observation.</a:t>
            </a:r>
          </a:p>
        </p:txBody>
      </p:sp>
      <p:sp>
        <p:nvSpPr>
          <p:cNvPr id="16391" name="Text Box 28">
            <a:extLst>
              <a:ext uri="{FF2B5EF4-FFF2-40B4-BE49-F238E27FC236}">
                <a16:creationId xmlns:a16="http://schemas.microsoft.com/office/drawing/2014/main" id="{0FBDF929-8A29-4914-9E95-2B08A44AD877}"/>
              </a:ext>
            </a:extLst>
          </p:cNvPr>
          <p:cNvSpPr txBox="1">
            <a:spLocks noChangeArrowheads="1"/>
          </p:cNvSpPr>
          <p:nvPr/>
        </p:nvSpPr>
        <p:spPr bwMode="auto">
          <a:xfrm>
            <a:off x="6343316" y="4515853"/>
            <a:ext cx="42481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Kalman filter is employed to update the estimate, as well as the covariance matrix, based on new information coming from measurements.</a:t>
            </a:r>
          </a:p>
        </p:txBody>
      </p:sp>
      <p:sp>
        <p:nvSpPr>
          <p:cNvPr id="16392" name="Text Box 9">
            <a:extLst>
              <a:ext uri="{FF2B5EF4-FFF2-40B4-BE49-F238E27FC236}">
                <a16:creationId xmlns:a16="http://schemas.microsoft.com/office/drawing/2014/main" id="{F18F4C5B-DEC0-47E7-83EC-6A4551D5A019}"/>
              </a:ext>
            </a:extLst>
          </p:cNvPr>
          <p:cNvSpPr txBox="1">
            <a:spLocks noChangeArrowheads="1"/>
          </p:cNvSpPr>
          <p:nvPr/>
        </p:nvSpPr>
        <p:spPr bwMode="auto">
          <a:xfrm>
            <a:off x="2628566" y="366128"/>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b="1">
                <a:solidFill>
                  <a:srgbClr val="000066"/>
                </a:solidFill>
              </a:rPr>
              <a:t>Kalman filter</a:t>
            </a:r>
          </a:p>
        </p:txBody>
      </p:sp>
      <p:sp>
        <p:nvSpPr>
          <p:cNvPr id="16393" name="Text Box 21">
            <a:extLst>
              <a:ext uri="{FF2B5EF4-FFF2-40B4-BE49-F238E27FC236}">
                <a16:creationId xmlns:a16="http://schemas.microsoft.com/office/drawing/2014/main" id="{CB62A42F-51DE-4439-A990-56D9842F0700}"/>
              </a:ext>
            </a:extLst>
          </p:cNvPr>
          <p:cNvSpPr txBox="1">
            <a:spLocks noChangeArrowheads="1"/>
          </p:cNvSpPr>
          <p:nvPr/>
        </p:nvSpPr>
        <p:spPr bwMode="auto">
          <a:xfrm>
            <a:off x="1303005" y="894765"/>
            <a:ext cx="44656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The Kalman filter is a recursion that provides the “best” estimate of the state vector </a:t>
            </a:r>
            <a:r>
              <a:rPr lang="en-US" altLang="it-IT" sz="1600" b="1">
                <a:solidFill>
                  <a:srgbClr val="000066"/>
                </a:solidFill>
              </a:rPr>
              <a:t>x</a:t>
            </a:r>
            <a:r>
              <a:rPr lang="en-US" altLang="it-IT" sz="1600">
                <a:solidFill>
                  <a:srgbClr val="000066"/>
                </a:solidFill>
              </a:rPr>
              <a:t>.</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Let’s simplify notation and assume </a:t>
            </a:r>
            <a:r>
              <a:rPr lang="en-US" altLang="it-IT" sz="1600" b="1">
                <a:solidFill>
                  <a:srgbClr val="000066"/>
                </a:solidFill>
              </a:rPr>
              <a:t>F</a:t>
            </a:r>
            <a:r>
              <a:rPr lang="en-US" altLang="it-IT" sz="1600" b="1" baseline="-25000">
                <a:solidFill>
                  <a:srgbClr val="000066"/>
                </a:solidFill>
              </a:rPr>
              <a:t>k</a:t>
            </a:r>
            <a:r>
              <a:rPr lang="en-US" altLang="it-IT" sz="1600">
                <a:solidFill>
                  <a:srgbClr val="000066"/>
                </a:solidFill>
              </a:rPr>
              <a:t> represent the measured dynamic loading and/or control force.</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Estimate the state </a:t>
            </a:r>
            <a:r>
              <a:rPr lang="en-US" altLang="it-IT" sz="1600" b="1">
                <a:solidFill>
                  <a:srgbClr val="000066"/>
                </a:solidFill>
              </a:rPr>
              <a:t>x</a:t>
            </a:r>
            <a:r>
              <a:rPr lang="en-US" altLang="it-IT" sz="1600">
                <a:solidFill>
                  <a:srgbClr val="000066"/>
                </a:solidFill>
              </a:rPr>
              <a:t> of a linear stochastic difference equation:</a:t>
            </a:r>
          </a:p>
        </p:txBody>
      </p:sp>
      <p:sp>
        <p:nvSpPr>
          <p:cNvPr id="16394" name="Text Box 27">
            <a:extLst>
              <a:ext uri="{FF2B5EF4-FFF2-40B4-BE49-F238E27FC236}">
                <a16:creationId xmlns:a16="http://schemas.microsoft.com/office/drawing/2014/main" id="{32F09938-6A75-4D14-AAA7-A60948BE71C3}"/>
              </a:ext>
            </a:extLst>
          </p:cNvPr>
          <p:cNvSpPr txBox="1">
            <a:spLocks noChangeArrowheads="1"/>
          </p:cNvSpPr>
          <p:nvPr/>
        </p:nvSpPr>
        <p:spPr bwMode="auto">
          <a:xfrm>
            <a:off x="1303005" y="3750678"/>
            <a:ext cx="4465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where process noise </a:t>
            </a:r>
            <a:r>
              <a:rPr lang="en-US" altLang="it-IT" sz="1600" b="1">
                <a:solidFill>
                  <a:srgbClr val="000066"/>
                </a:solidFill>
              </a:rPr>
              <a:t>w</a:t>
            </a:r>
            <a:r>
              <a:rPr lang="en-US" altLang="it-IT" sz="1600">
                <a:solidFill>
                  <a:srgbClr val="000066"/>
                </a:solidFill>
              </a:rPr>
              <a:t> (including unmeasured input) is assumed to be white zero-mean Gaussian, with covariance matrix </a:t>
            </a:r>
            <a:r>
              <a:rPr lang="en-US" altLang="it-IT" sz="1600" b="1">
                <a:solidFill>
                  <a:srgbClr val="000066"/>
                </a:solidFill>
              </a:rPr>
              <a:t>Q</a:t>
            </a:r>
            <a:r>
              <a:rPr lang="en-US" altLang="it-IT" sz="1600">
                <a:solidFill>
                  <a:srgbClr val="000066"/>
                </a:solidFill>
              </a:rPr>
              <a:t>.</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Define a measurement vector state </a:t>
            </a:r>
            <a:r>
              <a:rPr lang="en-US" altLang="it-IT" sz="1600" b="1">
                <a:solidFill>
                  <a:srgbClr val="000066"/>
                </a:solidFill>
              </a:rPr>
              <a:t>y:</a:t>
            </a:r>
            <a:endParaRPr lang="en-US" altLang="it-IT" sz="1600">
              <a:solidFill>
                <a:srgbClr val="000066"/>
              </a:solidFill>
            </a:endParaRPr>
          </a:p>
        </p:txBody>
      </p:sp>
      <p:sp>
        <p:nvSpPr>
          <p:cNvPr id="16395" name="Text Box 28">
            <a:extLst>
              <a:ext uri="{FF2B5EF4-FFF2-40B4-BE49-F238E27FC236}">
                <a16:creationId xmlns:a16="http://schemas.microsoft.com/office/drawing/2014/main" id="{0C62078B-CA47-4CE4-92BF-ADF5DA854F13}"/>
              </a:ext>
            </a:extLst>
          </p:cNvPr>
          <p:cNvSpPr txBox="1">
            <a:spLocks noChangeArrowheads="1"/>
          </p:cNvSpPr>
          <p:nvPr/>
        </p:nvSpPr>
        <p:spPr bwMode="auto">
          <a:xfrm>
            <a:off x="1303005" y="5623928"/>
            <a:ext cx="4465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where process noise </a:t>
            </a:r>
            <a:r>
              <a:rPr lang="en-US" altLang="it-IT" sz="1600" b="1" i="1">
                <a:solidFill>
                  <a:srgbClr val="000066"/>
                </a:solidFill>
              </a:rPr>
              <a:t>v</a:t>
            </a:r>
            <a:r>
              <a:rPr lang="en-US" altLang="it-IT" sz="1600">
                <a:solidFill>
                  <a:srgbClr val="000066"/>
                </a:solidFill>
              </a:rPr>
              <a:t> is white zero-mean Gaussian, with covariance matrix </a:t>
            </a:r>
            <a:r>
              <a:rPr lang="en-US" altLang="it-IT" sz="1600" b="1">
                <a:solidFill>
                  <a:srgbClr val="000066"/>
                </a:solidFill>
              </a:rPr>
              <a:t>R</a:t>
            </a:r>
            <a:r>
              <a:rPr lang="en-US" altLang="it-IT" sz="1600">
                <a:solidFill>
                  <a:srgbClr val="000066"/>
                </a:solidFill>
              </a:rPr>
              <a:t>.</a:t>
            </a:r>
          </a:p>
        </p:txBody>
      </p:sp>
      <p:graphicFrame>
        <p:nvGraphicFramePr>
          <p:cNvPr id="16396" name="Object 16">
            <a:extLst>
              <a:ext uri="{FF2B5EF4-FFF2-40B4-BE49-F238E27FC236}">
                <a16:creationId xmlns:a16="http://schemas.microsoft.com/office/drawing/2014/main" id="{D7FE073B-6159-40D1-95BC-E61920E4BE77}"/>
              </a:ext>
            </a:extLst>
          </p:cNvPr>
          <p:cNvGraphicFramePr>
            <a:graphicFrameLocks/>
          </p:cNvGraphicFramePr>
          <p:nvPr>
            <p:extLst>
              <p:ext uri="{D42A27DB-BD31-4B8C-83A1-F6EECF244321}">
                <p14:modId xmlns:p14="http://schemas.microsoft.com/office/powerpoint/2010/main" val="468065012"/>
              </p:ext>
            </p:extLst>
          </p:nvPr>
        </p:nvGraphicFramePr>
        <p:xfrm>
          <a:off x="7770480" y="2506078"/>
          <a:ext cx="1284287" cy="830263"/>
        </p:xfrm>
        <a:graphic>
          <a:graphicData uri="http://schemas.openxmlformats.org/presentationml/2006/ole">
            <mc:AlternateContent xmlns:mc="http://schemas.openxmlformats.org/markup-compatibility/2006">
              <mc:Choice xmlns:v="urn:schemas-microsoft-com:vml" Requires="v">
                <p:oleObj spid="_x0000_s31746" name="Equazione" r:id="rId3" imgW="838200" imgH="533490" progId="Equation.3">
                  <p:embed/>
                </p:oleObj>
              </mc:Choice>
              <mc:Fallback>
                <p:oleObj name="Equazione" r:id="rId3" imgW="838200" imgH="533490" progId="Equation.3">
                  <p:embed/>
                  <p:pic>
                    <p:nvPicPr>
                      <p:cNvPr id="16396" name="Object 16">
                        <a:extLst>
                          <a:ext uri="{FF2B5EF4-FFF2-40B4-BE49-F238E27FC236}">
                            <a16:creationId xmlns:a16="http://schemas.microsoft.com/office/drawing/2014/main" id="{D7FE073B-6159-40D1-95BC-E61920E4BE7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480" y="2506078"/>
                        <a:ext cx="1284287"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7" name="Object 17">
            <a:extLst>
              <a:ext uri="{FF2B5EF4-FFF2-40B4-BE49-F238E27FC236}">
                <a16:creationId xmlns:a16="http://schemas.microsoft.com/office/drawing/2014/main" id="{FC43A32C-437A-4401-9C84-97989C5E17D2}"/>
              </a:ext>
            </a:extLst>
          </p:cNvPr>
          <p:cNvGraphicFramePr>
            <a:graphicFrameLocks/>
          </p:cNvGraphicFramePr>
          <p:nvPr>
            <p:extLst>
              <p:ext uri="{D42A27DB-BD31-4B8C-83A1-F6EECF244321}">
                <p14:modId xmlns:p14="http://schemas.microsoft.com/office/powerpoint/2010/main" val="191675885"/>
              </p:ext>
            </p:extLst>
          </p:nvPr>
        </p:nvGraphicFramePr>
        <p:xfrm>
          <a:off x="7840330" y="1077327"/>
          <a:ext cx="1131887" cy="717550"/>
        </p:xfrm>
        <a:graphic>
          <a:graphicData uri="http://schemas.openxmlformats.org/presentationml/2006/ole">
            <mc:AlternateContent xmlns:mc="http://schemas.openxmlformats.org/markup-compatibility/2006">
              <mc:Choice xmlns:v="urn:schemas-microsoft-com:vml" Requires="v">
                <p:oleObj spid="_x0000_s31747" name="Equazione" r:id="rId5" imgW="733357" imgH="457200" progId="Equation.3">
                  <p:embed/>
                </p:oleObj>
              </mc:Choice>
              <mc:Fallback>
                <p:oleObj name="Equazione" r:id="rId5" imgW="733357" imgH="457200" progId="Equation.3">
                  <p:embed/>
                  <p:pic>
                    <p:nvPicPr>
                      <p:cNvPr id="16397" name="Object 17">
                        <a:extLst>
                          <a:ext uri="{FF2B5EF4-FFF2-40B4-BE49-F238E27FC236}">
                            <a16:creationId xmlns:a16="http://schemas.microsoft.com/office/drawing/2014/main" id="{FC43A32C-437A-4401-9C84-97989C5E17D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0330" y="1077327"/>
                        <a:ext cx="1131887"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8" name="Object 18">
            <a:extLst>
              <a:ext uri="{FF2B5EF4-FFF2-40B4-BE49-F238E27FC236}">
                <a16:creationId xmlns:a16="http://schemas.microsoft.com/office/drawing/2014/main" id="{E4E44D80-0300-46FA-A904-54A0EF59131E}"/>
              </a:ext>
            </a:extLst>
          </p:cNvPr>
          <p:cNvGraphicFramePr>
            <a:graphicFrameLocks/>
          </p:cNvGraphicFramePr>
          <p:nvPr>
            <p:extLst>
              <p:ext uri="{D42A27DB-BD31-4B8C-83A1-F6EECF244321}">
                <p14:modId xmlns:p14="http://schemas.microsoft.com/office/powerpoint/2010/main" val="1905393361"/>
              </p:ext>
            </p:extLst>
          </p:nvPr>
        </p:nvGraphicFramePr>
        <p:xfrm>
          <a:off x="2696829" y="5149266"/>
          <a:ext cx="1339850" cy="320675"/>
        </p:xfrm>
        <a:graphic>
          <a:graphicData uri="http://schemas.openxmlformats.org/presentationml/2006/ole">
            <mc:AlternateContent xmlns:mc="http://schemas.openxmlformats.org/markup-compatibility/2006">
              <mc:Choice xmlns:v="urn:schemas-microsoft-com:vml" Requires="v">
                <p:oleObj spid="_x0000_s31748" name="Equazione" r:id="rId7" imgW="876300" imgH="190590" progId="Equation.3">
                  <p:embed/>
                </p:oleObj>
              </mc:Choice>
              <mc:Fallback>
                <p:oleObj name="Equazione" r:id="rId7" imgW="876300" imgH="190590" progId="Equation.3">
                  <p:embed/>
                  <p:pic>
                    <p:nvPicPr>
                      <p:cNvPr id="16398" name="Object 18">
                        <a:extLst>
                          <a:ext uri="{FF2B5EF4-FFF2-40B4-BE49-F238E27FC236}">
                            <a16:creationId xmlns:a16="http://schemas.microsoft.com/office/drawing/2014/main" id="{E4E44D80-0300-46FA-A904-54A0EF59131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6829" y="5149266"/>
                        <a:ext cx="13398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9" name="Object 19">
            <a:extLst>
              <a:ext uri="{FF2B5EF4-FFF2-40B4-BE49-F238E27FC236}">
                <a16:creationId xmlns:a16="http://schemas.microsoft.com/office/drawing/2014/main" id="{2C08315A-4E24-4851-8D96-F9840FE782D8}"/>
              </a:ext>
            </a:extLst>
          </p:cNvPr>
          <p:cNvGraphicFramePr>
            <a:graphicFrameLocks/>
          </p:cNvGraphicFramePr>
          <p:nvPr>
            <p:extLst>
              <p:ext uri="{D42A27DB-BD31-4B8C-83A1-F6EECF244321}">
                <p14:modId xmlns:p14="http://schemas.microsoft.com/office/powerpoint/2010/main" val="1752432311"/>
              </p:ext>
            </p:extLst>
          </p:nvPr>
        </p:nvGraphicFramePr>
        <p:xfrm>
          <a:off x="2244391" y="3282366"/>
          <a:ext cx="2319338" cy="339725"/>
        </p:xfrm>
        <a:graphic>
          <a:graphicData uri="http://schemas.openxmlformats.org/presentationml/2006/ole">
            <mc:AlternateContent xmlns:mc="http://schemas.openxmlformats.org/markup-compatibility/2006">
              <mc:Choice xmlns:v="urn:schemas-microsoft-com:vml" Requires="v">
                <p:oleObj spid="_x0000_s31749" name="Equation" r:id="rId9" imgW="1533457" imgH="200025" progId="Equation.DSMT4">
                  <p:embed/>
                </p:oleObj>
              </mc:Choice>
              <mc:Fallback>
                <p:oleObj name="Equation" r:id="rId9" imgW="1533457" imgH="200025" progId="Equation.DSMT4">
                  <p:embed/>
                  <p:pic>
                    <p:nvPicPr>
                      <p:cNvPr id="16399" name="Object 19">
                        <a:extLst>
                          <a:ext uri="{FF2B5EF4-FFF2-40B4-BE49-F238E27FC236}">
                            <a16:creationId xmlns:a16="http://schemas.microsoft.com/office/drawing/2014/main" id="{2C08315A-4E24-4851-8D96-F9840FE782D8}"/>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4391" y="3282366"/>
                        <a:ext cx="231933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Line 3">
            <a:extLst>
              <a:ext uri="{FF2B5EF4-FFF2-40B4-BE49-F238E27FC236}">
                <a16:creationId xmlns:a16="http://schemas.microsoft.com/office/drawing/2014/main" id="{65EDB70A-10C6-43E6-9E50-0EE42B962037}"/>
              </a:ext>
            </a:extLst>
          </p:cNvPr>
          <p:cNvSpPr>
            <a:spLocks noChangeShapeType="1"/>
          </p:cNvSpPr>
          <p:nvPr/>
        </p:nvSpPr>
        <p:spPr bwMode="auto">
          <a:xfrm>
            <a:off x="5998160" y="135775"/>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2" name="Text Box 25">
            <a:extLst>
              <a:ext uri="{FF2B5EF4-FFF2-40B4-BE49-F238E27FC236}">
                <a16:creationId xmlns:a16="http://schemas.microsoft.com/office/drawing/2014/main" id="{AC1BE20E-5396-43F3-8787-4994B089666F}"/>
              </a:ext>
            </a:extLst>
          </p:cNvPr>
          <p:cNvSpPr txBox="1">
            <a:spLocks noChangeArrowheads="1"/>
          </p:cNvSpPr>
          <p:nvPr/>
        </p:nvSpPr>
        <p:spPr bwMode="auto">
          <a:xfrm>
            <a:off x="6360110" y="396124"/>
            <a:ext cx="42481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Kalman dimonstrated that the optimal gain is:</a:t>
            </a:r>
          </a:p>
        </p:txBody>
      </p:sp>
      <p:sp>
        <p:nvSpPr>
          <p:cNvPr id="17413" name="Text Box 8">
            <a:extLst>
              <a:ext uri="{FF2B5EF4-FFF2-40B4-BE49-F238E27FC236}">
                <a16:creationId xmlns:a16="http://schemas.microsoft.com/office/drawing/2014/main" id="{88101374-6B24-4C84-84A4-31D503FB08D0}"/>
              </a:ext>
            </a:extLst>
          </p:cNvPr>
          <p:cNvSpPr txBox="1">
            <a:spLocks noChangeArrowheads="1"/>
          </p:cNvSpPr>
          <p:nvPr/>
        </p:nvSpPr>
        <p:spPr bwMode="auto">
          <a:xfrm>
            <a:off x="1461086" y="423112"/>
            <a:ext cx="4537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u="sng">
                <a:solidFill>
                  <a:srgbClr val="000066"/>
                </a:solidFill>
              </a:rPr>
              <a:t>Time update</a:t>
            </a:r>
            <a:r>
              <a:rPr lang="en-US" altLang="it-IT" sz="1600">
                <a:solidFill>
                  <a:srgbClr val="000066"/>
                </a:solidFill>
              </a:rPr>
              <a:t> (</a:t>
            </a:r>
            <a:r>
              <a:rPr lang="en-US" altLang="it-IT" sz="1600">
                <a:solidFill>
                  <a:srgbClr val="CC3300"/>
                </a:solidFill>
              </a:rPr>
              <a:t>predictor</a:t>
            </a:r>
            <a:r>
              <a:rPr lang="en-US" altLang="it-IT" sz="1600">
                <a:solidFill>
                  <a:srgbClr val="000066"/>
                </a:solidFill>
              </a:rPr>
              <a:t>):</a:t>
            </a:r>
          </a:p>
          <a:p>
            <a:pPr eaLnBrk="1" hangingPunct="1">
              <a:spcBef>
                <a:spcPct val="0"/>
              </a:spcBef>
              <a:buFontTx/>
              <a:buNone/>
            </a:pPr>
            <a:endParaRPr lang="en-US" altLang="it-IT" sz="1600">
              <a:solidFill>
                <a:srgbClr val="000066"/>
              </a:solidFill>
            </a:endParaRPr>
          </a:p>
          <a:p>
            <a:pPr eaLnBrk="1" hangingPunct="1">
              <a:spcBef>
                <a:spcPct val="0"/>
              </a:spcBef>
              <a:buFontTx/>
              <a:buNone/>
            </a:pPr>
            <a:r>
              <a:rPr lang="en-US" altLang="it-IT" sz="1600">
                <a:solidFill>
                  <a:srgbClr val="000066"/>
                </a:solidFill>
              </a:rPr>
              <a:t>- Update expected value of </a:t>
            </a:r>
            <a:r>
              <a:rPr lang="en-US" altLang="it-IT" sz="1600" b="1">
                <a:solidFill>
                  <a:srgbClr val="000066"/>
                </a:solidFill>
              </a:rPr>
              <a:t>x</a:t>
            </a:r>
            <a:r>
              <a:rPr lang="en-US" altLang="it-IT" sz="1600">
                <a:solidFill>
                  <a:srgbClr val="000066"/>
                </a:solidFill>
              </a:rPr>
              <a:t>:</a:t>
            </a:r>
          </a:p>
          <a:p>
            <a:pPr eaLnBrk="1" hangingPunct="1">
              <a:spcBef>
                <a:spcPct val="0"/>
              </a:spcBef>
              <a:buFontTx/>
              <a:buNone/>
            </a:pPr>
            <a:endParaRPr lang="en-US" altLang="it-IT" sz="1600">
              <a:solidFill>
                <a:srgbClr val="000066"/>
              </a:solidFill>
            </a:endParaRPr>
          </a:p>
        </p:txBody>
      </p:sp>
      <p:sp>
        <p:nvSpPr>
          <p:cNvPr id="17414" name="Text Box 18">
            <a:extLst>
              <a:ext uri="{FF2B5EF4-FFF2-40B4-BE49-F238E27FC236}">
                <a16:creationId xmlns:a16="http://schemas.microsoft.com/office/drawing/2014/main" id="{34393314-0AFA-4B26-A359-A95653A86235}"/>
              </a:ext>
            </a:extLst>
          </p:cNvPr>
          <p:cNvSpPr txBox="1">
            <a:spLocks noChangeArrowheads="1"/>
          </p:cNvSpPr>
          <p:nvPr/>
        </p:nvSpPr>
        <p:spPr bwMode="auto">
          <a:xfrm>
            <a:off x="1461086" y="1862975"/>
            <a:ext cx="4537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a:solidFill>
                  <a:srgbClr val="000066"/>
                </a:solidFill>
              </a:rPr>
              <a:t>- Update error covariance matrix </a:t>
            </a:r>
            <a:r>
              <a:rPr lang="en-US" altLang="it-IT" sz="1600" b="1">
                <a:solidFill>
                  <a:srgbClr val="000066"/>
                </a:solidFill>
              </a:rPr>
              <a:t>P</a:t>
            </a:r>
            <a:r>
              <a:rPr lang="en-US" altLang="it-IT" sz="1600">
                <a:solidFill>
                  <a:srgbClr val="000066"/>
                </a:solidFill>
              </a:rPr>
              <a:t>:</a:t>
            </a:r>
          </a:p>
          <a:p>
            <a:pPr eaLnBrk="1" hangingPunct="1">
              <a:spcBef>
                <a:spcPct val="0"/>
              </a:spcBef>
              <a:buFontTx/>
              <a:buNone/>
            </a:pPr>
            <a:endParaRPr lang="en-US" altLang="it-IT" sz="1600">
              <a:solidFill>
                <a:srgbClr val="000066"/>
              </a:solidFill>
            </a:endParaRPr>
          </a:p>
        </p:txBody>
      </p:sp>
      <p:sp>
        <p:nvSpPr>
          <p:cNvPr id="17415" name="Text Box 23">
            <a:extLst>
              <a:ext uri="{FF2B5EF4-FFF2-40B4-BE49-F238E27FC236}">
                <a16:creationId xmlns:a16="http://schemas.microsoft.com/office/drawing/2014/main" id="{2EA41D54-FA83-4086-9B61-4DDA790A141E}"/>
              </a:ext>
            </a:extLst>
          </p:cNvPr>
          <p:cNvSpPr txBox="1">
            <a:spLocks noChangeArrowheads="1"/>
          </p:cNvSpPr>
          <p:nvPr/>
        </p:nvSpPr>
        <p:spPr bwMode="auto">
          <a:xfrm>
            <a:off x="1499185" y="3061537"/>
            <a:ext cx="42862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u="sng">
                <a:solidFill>
                  <a:srgbClr val="000066"/>
                </a:solidFill>
              </a:rPr>
              <a:t>Measurement update</a:t>
            </a:r>
            <a:r>
              <a:rPr lang="en-US" altLang="it-IT" sz="1600">
                <a:solidFill>
                  <a:srgbClr val="000066"/>
                </a:solidFill>
              </a:rPr>
              <a:t> (</a:t>
            </a:r>
            <a:r>
              <a:rPr lang="en-US" altLang="it-IT" sz="1600">
                <a:solidFill>
                  <a:srgbClr val="CC3300"/>
                </a:solidFill>
              </a:rPr>
              <a:t>corrector</a:t>
            </a:r>
            <a:r>
              <a:rPr lang="en-US" altLang="it-IT" sz="1600">
                <a:solidFill>
                  <a:srgbClr val="000066"/>
                </a:solidFill>
              </a:rPr>
              <a:t>):</a:t>
            </a:r>
          </a:p>
          <a:p>
            <a:pPr eaLnBrk="1" hangingPunct="1">
              <a:spcBef>
                <a:spcPct val="0"/>
              </a:spcBef>
              <a:buFontTx/>
              <a:buNone/>
            </a:pPr>
            <a:endParaRPr lang="en-US" altLang="it-IT" sz="1600">
              <a:solidFill>
                <a:srgbClr val="000066"/>
              </a:solidFill>
            </a:endParaRPr>
          </a:p>
          <a:p>
            <a:pPr eaLnBrk="1" hangingPunct="1">
              <a:spcBef>
                <a:spcPct val="0"/>
              </a:spcBef>
              <a:buFontTx/>
              <a:buNone/>
            </a:pPr>
            <a:r>
              <a:rPr lang="en-US" altLang="it-IT" sz="1600">
                <a:solidFill>
                  <a:srgbClr val="000066"/>
                </a:solidFill>
              </a:rPr>
              <a:t>- Update expected value of </a:t>
            </a:r>
            <a:r>
              <a:rPr lang="en-US" altLang="it-IT" sz="1600" b="1">
                <a:solidFill>
                  <a:srgbClr val="000066"/>
                </a:solidFill>
              </a:rPr>
              <a:t>x</a:t>
            </a:r>
            <a:r>
              <a:rPr lang="en-US" altLang="it-IT" sz="1600">
                <a:solidFill>
                  <a:srgbClr val="000066"/>
                </a:solidFill>
              </a:rPr>
              <a:t>:</a:t>
            </a:r>
          </a:p>
          <a:p>
            <a:pPr eaLnBrk="1" hangingPunct="1">
              <a:spcBef>
                <a:spcPct val="0"/>
              </a:spcBef>
              <a:buFontTx/>
              <a:buNone/>
            </a:pPr>
            <a:endParaRPr lang="en-US" altLang="it-IT" sz="1600">
              <a:solidFill>
                <a:srgbClr val="000066"/>
              </a:solidFill>
            </a:endParaRPr>
          </a:p>
        </p:txBody>
      </p:sp>
      <p:sp>
        <p:nvSpPr>
          <p:cNvPr id="17416" name="Text Box 25">
            <a:extLst>
              <a:ext uri="{FF2B5EF4-FFF2-40B4-BE49-F238E27FC236}">
                <a16:creationId xmlns:a16="http://schemas.microsoft.com/office/drawing/2014/main" id="{459872B4-CB60-4E17-BE4A-AC07F65945D6}"/>
              </a:ext>
            </a:extLst>
          </p:cNvPr>
          <p:cNvSpPr txBox="1">
            <a:spLocks noChangeArrowheads="1"/>
          </p:cNvSpPr>
          <p:nvPr/>
        </p:nvSpPr>
        <p:spPr bwMode="auto">
          <a:xfrm>
            <a:off x="1461086" y="4409325"/>
            <a:ext cx="4537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a:solidFill>
                  <a:srgbClr val="000066"/>
                </a:solidFill>
                <a:latin typeface="Times New Roman" panose="02020603050405020304" pitchFamily="18" charset="0"/>
              </a:rPr>
              <a:t>    </a:t>
            </a:r>
            <a:r>
              <a:rPr lang="en-US" altLang="it-IT" sz="1600">
                <a:solidFill>
                  <a:srgbClr val="000066"/>
                </a:solidFill>
              </a:rPr>
              <a:t>where </a:t>
            </a:r>
            <a:r>
              <a:rPr lang="en-US" altLang="it-IT" sz="1600" i="1">
                <a:solidFill>
                  <a:srgbClr val="000066"/>
                </a:solidFill>
              </a:rPr>
              <a:t>innovation</a:t>
            </a:r>
            <a:r>
              <a:rPr lang="en-US" altLang="it-IT" sz="1600">
                <a:solidFill>
                  <a:srgbClr val="000066"/>
                </a:solidFill>
              </a:rPr>
              <a:t> is:</a:t>
            </a:r>
          </a:p>
          <a:p>
            <a:pPr eaLnBrk="1" hangingPunct="1">
              <a:spcBef>
                <a:spcPct val="0"/>
              </a:spcBef>
              <a:buFontTx/>
              <a:buNone/>
            </a:pPr>
            <a:endParaRPr lang="en-US" altLang="it-IT" sz="1600">
              <a:solidFill>
                <a:srgbClr val="000066"/>
              </a:solidFill>
              <a:latin typeface="Times New Roman" panose="02020603050405020304" pitchFamily="18" charset="0"/>
            </a:endParaRPr>
          </a:p>
        </p:txBody>
      </p:sp>
      <p:sp>
        <p:nvSpPr>
          <p:cNvPr id="17417" name="Text Box 27">
            <a:extLst>
              <a:ext uri="{FF2B5EF4-FFF2-40B4-BE49-F238E27FC236}">
                <a16:creationId xmlns:a16="http://schemas.microsoft.com/office/drawing/2014/main" id="{90D4749C-0395-4B4A-B192-7449AC60C616}"/>
              </a:ext>
            </a:extLst>
          </p:cNvPr>
          <p:cNvSpPr txBox="1">
            <a:spLocks noChangeArrowheads="1"/>
          </p:cNvSpPr>
          <p:nvPr/>
        </p:nvSpPr>
        <p:spPr bwMode="auto">
          <a:xfrm>
            <a:off x="1461086" y="4960187"/>
            <a:ext cx="4537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a:solidFill>
                  <a:srgbClr val="000066"/>
                </a:solidFill>
              </a:rPr>
              <a:t>- Update error covariance matrix </a:t>
            </a:r>
            <a:r>
              <a:rPr lang="en-US" altLang="it-IT" sz="1600" b="1">
                <a:solidFill>
                  <a:srgbClr val="000066"/>
                </a:solidFill>
              </a:rPr>
              <a:t>P</a:t>
            </a:r>
            <a:r>
              <a:rPr lang="en-US" altLang="it-IT" sz="1600">
                <a:solidFill>
                  <a:srgbClr val="000066"/>
                </a:solidFill>
              </a:rPr>
              <a:t>:</a:t>
            </a:r>
          </a:p>
          <a:p>
            <a:pPr eaLnBrk="1" hangingPunct="1">
              <a:spcBef>
                <a:spcPct val="0"/>
              </a:spcBef>
              <a:buFontTx/>
              <a:buNone/>
            </a:pPr>
            <a:endParaRPr lang="en-US" altLang="it-IT" sz="1600">
              <a:solidFill>
                <a:srgbClr val="000066"/>
              </a:solidFill>
            </a:endParaRPr>
          </a:p>
        </p:txBody>
      </p:sp>
      <p:graphicFrame>
        <p:nvGraphicFramePr>
          <p:cNvPr id="17418" name="Object 19">
            <a:extLst>
              <a:ext uri="{FF2B5EF4-FFF2-40B4-BE49-F238E27FC236}">
                <a16:creationId xmlns:a16="http://schemas.microsoft.com/office/drawing/2014/main" id="{87624E25-5AB6-41AB-B522-D03A9B86448B}"/>
              </a:ext>
            </a:extLst>
          </p:cNvPr>
          <p:cNvGraphicFramePr>
            <a:graphicFrameLocks/>
          </p:cNvGraphicFramePr>
          <p:nvPr>
            <p:extLst>
              <p:ext uri="{D42A27DB-BD31-4B8C-83A1-F6EECF244321}">
                <p14:modId xmlns:p14="http://schemas.microsoft.com/office/powerpoint/2010/main" val="1134673222"/>
              </p:ext>
            </p:extLst>
          </p:nvPr>
        </p:nvGraphicFramePr>
        <p:xfrm>
          <a:off x="2035760" y="3915611"/>
          <a:ext cx="3149600" cy="1885950"/>
        </p:xfrm>
        <a:graphic>
          <a:graphicData uri="http://schemas.openxmlformats.org/presentationml/2006/ole">
            <mc:AlternateContent xmlns:mc="http://schemas.openxmlformats.org/markup-compatibility/2006">
              <mc:Choice xmlns:v="urn:schemas-microsoft-com:vml" Requires="v">
                <p:oleObj spid="_x0000_s32770" name="Equation" r:id="rId3" imgW="2095500" imgH="1238160" progId="Equation.DSMT4">
                  <p:embed/>
                </p:oleObj>
              </mc:Choice>
              <mc:Fallback>
                <p:oleObj name="Equation" r:id="rId3" imgW="2095500" imgH="1238160" progId="Equation.DSMT4">
                  <p:embed/>
                  <p:pic>
                    <p:nvPicPr>
                      <p:cNvPr id="17418" name="Object 19">
                        <a:extLst>
                          <a:ext uri="{FF2B5EF4-FFF2-40B4-BE49-F238E27FC236}">
                            <a16:creationId xmlns:a16="http://schemas.microsoft.com/office/drawing/2014/main" id="{87624E25-5AB6-41AB-B522-D03A9B86448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760" y="3915611"/>
                        <a:ext cx="314960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9" name="Object 21">
            <a:extLst>
              <a:ext uri="{FF2B5EF4-FFF2-40B4-BE49-F238E27FC236}">
                <a16:creationId xmlns:a16="http://schemas.microsoft.com/office/drawing/2014/main" id="{58A07F19-CB97-41B2-8AA8-76B76EFAA5A9}"/>
              </a:ext>
            </a:extLst>
          </p:cNvPr>
          <p:cNvGraphicFramePr>
            <a:graphicFrameLocks/>
          </p:cNvGraphicFramePr>
          <p:nvPr>
            <p:extLst>
              <p:ext uri="{D42A27DB-BD31-4B8C-83A1-F6EECF244321}">
                <p14:modId xmlns:p14="http://schemas.microsoft.com/office/powerpoint/2010/main" val="4029215684"/>
              </p:ext>
            </p:extLst>
          </p:nvPr>
        </p:nvGraphicFramePr>
        <p:xfrm>
          <a:off x="2524710" y="1374024"/>
          <a:ext cx="1905000" cy="1433512"/>
        </p:xfrm>
        <a:graphic>
          <a:graphicData uri="http://schemas.openxmlformats.org/presentationml/2006/ole">
            <mc:AlternateContent xmlns:mc="http://schemas.openxmlformats.org/markup-compatibility/2006">
              <mc:Choice xmlns:v="urn:schemas-microsoft-com:vml" Requires="v">
                <p:oleObj spid="_x0000_s32771" name="Equation" r:id="rId5" imgW="1257300" imgH="933540" progId="Equation.DSMT4">
                  <p:embed/>
                </p:oleObj>
              </mc:Choice>
              <mc:Fallback>
                <p:oleObj name="Equation" r:id="rId5" imgW="1257300" imgH="933540" progId="Equation.DSMT4">
                  <p:embed/>
                  <p:pic>
                    <p:nvPicPr>
                      <p:cNvPr id="17419" name="Object 21">
                        <a:extLst>
                          <a:ext uri="{FF2B5EF4-FFF2-40B4-BE49-F238E27FC236}">
                            <a16:creationId xmlns:a16="http://schemas.microsoft.com/office/drawing/2014/main" id="{58A07F19-CB97-41B2-8AA8-76B76EFAA5A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710" y="1374024"/>
                        <a:ext cx="1905000"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0" name="Object 22">
            <a:extLst>
              <a:ext uri="{FF2B5EF4-FFF2-40B4-BE49-F238E27FC236}">
                <a16:creationId xmlns:a16="http://schemas.microsoft.com/office/drawing/2014/main" id="{AAF03662-27F6-4428-B06E-1327ED3543A3}"/>
              </a:ext>
            </a:extLst>
          </p:cNvPr>
          <p:cNvGraphicFramePr>
            <a:graphicFrameLocks/>
          </p:cNvGraphicFramePr>
          <p:nvPr>
            <p:extLst>
              <p:ext uri="{D42A27DB-BD31-4B8C-83A1-F6EECF244321}">
                <p14:modId xmlns:p14="http://schemas.microsoft.com/office/powerpoint/2010/main" val="4022640988"/>
              </p:ext>
            </p:extLst>
          </p:nvPr>
        </p:nvGraphicFramePr>
        <p:xfrm>
          <a:off x="3642311" y="4418850"/>
          <a:ext cx="866775" cy="339725"/>
        </p:xfrm>
        <a:graphic>
          <a:graphicData uri="http://schemas.openxmlformats.org/presentationml/2006/ole">
            <mc:AlternateContent xmlns:mc="http://schemas.openxmlformats.org/markup-compatibility/2006">
              <mc:Choice xmlns:v="urn:schemas-microsoft-com:vml" Requires="v">
                <p:oleObj spid="_x0000_s32772" name="Equazione" r:id="rId7" imgW="552585" imgH="200025" progId="Equation.3">
                  <p:embed/>
                </p:oleObj>
              </mc:Choice>
              <mc:Fallback>
                <p:oleObj name="Equazione" r:id="rId7" imgW="552585" imgH="200025" progId="Equation.3">
                  <p:embed/>
                  <p:pic>
                    <p:nvPicPr>
                      <p:cNvPr id="17420" name="Object 22">
                        <a:extLst>
                          <a:ext uri="{FF2B5EF4-FFF2-40B4-BE49-F238E27FC236}">
                            <a16:creationId xmlns:a16="http://schemas.microsoft.com/office/drawing/2014/main" id="{AAF03662-27F6-4428-B06E-1327ED3543A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2311" y="4418850"/>
                        <a:ext cx="86677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1" name="Object 18">
            <a:extLst>
              <a:ext uri="{FF2B5EF4-FFF2-40B4-BE49-F238E27FC236}">
                <a16:creationId xmlns:a16="http://schemas.microsoft.com/office/drawing/2014/main" id="{355B9F89-C1E6-499D-9812-591013434CA3}"/>
              </a:ext>
            </a:extLst>
          </p:cNvPr>
          <p:cNvGraphicFramePr>
            <a:graphicFrameLocks/>
          </p:cNvGraphicFramePr>
          <p:nvPr>
            <p:extLst>
              <p:ext uri="{D42A27DB-BD31-4B8C-83A1-F6EECF244321}">
                <p14:modId xmlns:p14="http://schemas.microsoft.com/office/powerpoint/2010/main" val="1936991174"/>
              </p:ext>
            </p:extLst>
          </p:nvPr>
        </p:nvGraphicFramePr>
        <p:xfrm>
          <a:off x="7214186" y="1132725"/>
          <a:ext cx="2452687" cy="396875"/>
        </p:xfrm>
        <a:graphic>
          <a:graphicData uri="http://schemas.openxmlformats.org/presentationml/2006/ole">
            <mc:AlternateContent xmlns:mc="http://schemas.openxmlformats.org/markup-compatibility/2006">
              <mc:Choice xmlns:v="urn:schemas-microsoft-com:vml" Requires="v">
                <p:oleObj spid="_x0000_s32773" name="Equazione" r:id="rId9" imgW="1619385" imgH="238035" progId="Equation.3">
                  <p:embed/>
                </p:oleObj>
              </mc:Choice>
              <mc:Fallback>
                <p:oleObj name="Equazione" r:id="rId9" imgW="1619385" imgH="238035" progId="Equation.3">
                  <p:embed/>
                  <p:pic>
                    <p:nvPicPr>
                      <p:cNvPr id="17421" name="Object 18">
                        <a:extLst>
                          <a:ext uri="{FF2B5EF4-FFF2-40B4-BE49-F238E27FC236}">
                            <a16:creationId xmlns:a16="http://schemas.microsoft.com/office/drawing/2014/main" id="{355B9F89-C1E6-499D-9812-591013434CA3}"/>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4186" y="1132725"/>
                        <a:ext cx="24526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3">
            <a:extLst>
              <a:ext uri="{FF2B5EF4-FFF2-40B4-BE49-F238E27FC236}">
                <a16:creationId xmlns:a16="http://schemas.microsoft.com/office/drawing/2014/main" id="{6E9D24C1-9B45-443C-A461-59A4798A0AF4}"/>
              </a:ext>
            </a:extLst>
          </p:cNvPr>
          <p:cNvSpPr>
            <a:spLocks noChangeShapeType="1"/>
          </p:cNvSpPr>
          <p:nvPr/>
        </p:nvSpPr>
        <p:spPr bwMode="auto">
          <a:xfrm>
            <a:off x="5958056" y="159838"/>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36" name="Text Box 32">
            <a:extLst>
              <a:ext uri="{FF2B5EF4-FFF2-40B4-BE49-F238E27FC236}">
                <a16:creationId xmlns:a16="http://schemas.microsoft.com/office/drawing/2014/main" id="{2AE63C4D-E319-44F3-91B2-7342C5ED6733}"/>
              </a:ext>
            </a:extLst>
          </p:cNvPr>
          <p:cNvSpPr txBox="1">
            <a:spLocks noChangeArrowheads="1"/>
          </p:cNvSpPr>
          <p:nvPr/>
        </p:nvSpPr>
        <p:spPr bwMode="auto">
          <a:xfrm>
            <a:off x="1495593" y="442412"/>
            <a:ext cx="264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b="1">
                <a:solidFill>
                  <a:srgbClr val="000066"/>
                </a:solidFill>
              </a:rPr>
              <a:t>Implementation issues</a:t>
            </a:r>
          </a:p>
        </p:txBody>
      </p:sp>
      <p:sp>
        <p:nvSpPr>
          <p:cNvPr id="18437" name="Text Box 34">
            <a:extLst>
              <a:ext uri="{FF2B5EF4-FFF2-40B4-BE49-F238E27FC236}">
                <a16:creationId xmlns:a16="http://schemas.microsoft.com/office/drawing/2014/main" id="{A4CA3AAB-B518-40C9-A8E1-69B4712C1D66}"/>
              </a:ext>
            </a:extLst>
          </p:cNvPr>
          <p:cNvSpPr txBox="1">
            <a:spLocks noChangeArrowheads="1"/>
          </p:cNvSpPr>
          <p:nvPr/>
        </p:nvSpPr>
        <p:spPr bwMode="auto">
          <a:xfrm>
            <a:off x="1351132" y="1090112"/>
            <a:ext cx="4391025"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When only the structural response variables are measured, the control configuration is referred to as </a:t>
            </a:r>
            <a:r>
              <a:rPr lang="en-US" altLang="it-IT" sz="1600" b="1">
                <a:solidFill>
                  <a:srgbClr val="000066"/>
                </a:solidFill>
              </a:rPr>
              <a:t>feedback control</a:t>
            </a:r>
            <a:r>
              <a:rPr lang="en-US" altLang="it-IT" sz="1600">
                <a:solidFill>
                  <a:srgbClr val="000066"/>
                </a:solidFill>
              </a:rPr>
              <a:t> since the structural response is continually monitored and this information is used to make continual corrections to the applied control forces. </a:t>
            </a:r>
          </a:p>
          <a:p>
            <a:pPr algn="just">
              <a:lnSpc>
                <a:spcPct val="110000"/>
              </a:lnSpc>
              <a:spcBef>
                <a:spcPct val="0"/>
              </a:spcBef>
              <a:buFontTx/>
              <a:buNone/>
            </a:pPr>
            <a:endParaRPr lang="en-US" altLang="it-IT" sz="1600">
              <a:solidFill>
                <a:srgbClr val="000066"/>
              </a:solidFill>
            </a:endParaRPr>
          </a:p>
          <a:p>
            <a:pPr algn="just">
              <a:lnSpc>
                <a:spcPct val="110000"/>
              </a:lnSpc>
              <a:spcBef>
                <a:spcPct val="0"/>
              </a:spcBef>
              <a:buFontTx/>
              <a:buNone/>
            </a:pPr>
            <a:r>
              <a:rPr lang="en-US" altLang="it-IT" sz="1600">
                <a:solidFill>
                  <a:srgbClr val="000066"/>
                </a:solidFill>
              </a:rPr>
              <a:t>A </a:t>
            </a:r>
            <a:r>
              <a:rPr lang="en-US" altLang="it-IT" sz="1600" b="1">
                <a:solidFill>
                  <a:srgbClr val="000066"/>
                </a:solidFill>
              </a:rPr>
              <a:t>feedforward control</a:t>
            </a:r>
            <a:r>
              <a:rPr lang="en-US" altLang="it-IT" sz="1600">
                <a:solidFill>
                  <a:srgbClr val="000066"/>
                </a:solidFill>
              </a:rPr>
              <a:t> results when the control forces are regulated only by the measured excitation, which can be achieved, for earthquake inputs, by measuring accelerations at the structural base. </a:t>
            </a:r>
          </a:p>
          <a:p>
            <a:pPr algn="just">
              <a:lnSpc>
                <a:spcPct val="110000"/>
              </a:lnSpc>
              <a:spcBef>
                <a:spcPct val="0"/>
              </a:spcBef>
              <a:buFontTx/>
              <a:buNone/>
            </a:pPr>
            <a:endParaRPr lang="en-US" altLang="it-IT" sz="1600">
              <a:solidFill>
                <a:srgbClr val="000066"/>
              </a:solidFill>
            </a:endParaRPr>
          </a:p>
          <a:p>
            <a:pPr algn="just">
              <a:lnSpc>
                <a:spcPct val="110000"/>
              </a:lnSpc>
              <a:spcBef>
                <a:spcPct val="0"/>
              </a:spcBef>
              <a:buFontTx/>
              <a:buNone/>
            </a:pPr>
            <a:r>
              <a:rPr lang="en-US" altLang="it-IT" sz="1600">
                <a:solidFill>
                  <a:srgbClr val="000066"/>
                </a:solidFill>
              </a:rPr>
              <a:t>In the case where the information on both the response quantities and excitation are utilized for control design, the term </a:t>
            </a:r>
            <a:r>
              <a:rPr lang="en-US" altLang="it-IT" sz="1600" b="1">
                <a:solidFill>
                  <a:srgbClr val="000066"/>
                </a:solidFill>
              </a:rPr>
              <a:t>feedback-feedforward control</a:t>
            </a:r>
            <a:r>
              <a:rPr lang="en-US" altLang="it-IT" sz="1600">
                <a:solidFill>
                  <a:srgbClr val="000066"/>
                </a:solidFill>
              </a:rPr>
              <a:t> is used.</a:t>
            </a:r>
          </a:p>
        </p:txBody>
      </p:sp>
      <p:sp>
        <p:nvSpPr>
          <p:cNvPr id="18438" name="Text Box 18">
            <a:extLst>
              <a:ext uri="{FF2B5EF4-FFF2-40B4-BE49-F238E27FC236}">
                <a16:creationId xmlns:a16="http://schemas.microsoft.com/office/drawing/2014/main" id="{9473B574-50E4-4822-8688-27B62EC8C4E9}"/>
              </a:ext>
            </a:extLst>
          </p:cNvPr>
          <p:cNvSpPr txBox="1">
            <a:spLocks noChangeArrowheads="1"/>
          </p:cNvSpPr>
          <p:nvPr/>
        </p:nvSpPr>
        <p:spPr bwMode="auto">
          <a:xfrm>
            <a:off x="6246982" y="456700"/>
            <a:ext cx="439102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altLang="it-IT" sz="1600">
                <a:solidFill>
                  <a:srgbClr val="000066"/>
                </a:solidFill>
              </a:rPr>
              <a:t>Basic components of an active control system are combination of analog and digital electronics, as well as electro-servo-hydraulics:</a:t>
            </a:r>
          </a:p>
          <a:p>
            <a:pPr algn="just">
              <a:lnSpc>
                <a:spcPct val="110000"/>
              </a:lnSpc>
              <a:spcBef>
                <a:spcPct val="0"/>
              </a:spcBef>
              <a:buFontTx/>
              <a:buNone/>
            </a:pPr>
            <a:endParaRPr lang="en-US" altLang="it-IT" sz="1600">
              <a:solidFill>
                <a:srgbClr val="000066"/>
              </a:solidFill>
            </a:endParaRPr>
          </a:p>
          <a:p>
            <a:pPr algn="just">
              <a:lnSpc>
                <a:spcPct val="110000"/>
              </a:lnSpc>
              <a:spcBef>
                <a:spcPct val="0"/>
              </a:spcBef>
              <a:buFontTx/>
              <a:buChar char="-"/>
            </a:pPr>
            <a:r>
              <a:rPr lang="en-US" altLang="it-IT" sz="1600">
                <a:solidFill>
                  <a:srgbClr val="000066"/>
                </a:solidFill>
              </a:rPr>
              <a:t>Sensors</a:t>
            </a:r>
          </a:p>
          <a:p>
            <a:pPr algn="just">
              <a:lnSpc>
                <a:spcPct val="110000"/>
              </a:lnSpc>
              <a:spcBef>
                <a:spcPct val="0"/>
              </a:spcBef>
              <a:buFontTx/>
              <a:buChar char="-"/>
            </a:pPr>
            <a:r>
              <a:rPr lang="en-US" altLang="it-IT" sz="1600">
                <a:solidFill>
                  <a:srgbClr val="000066"/>
                </a:solidFill>
              </a:rPr>
              <a:t>Digital controller</a:t>
            </a:r>
          </a:p>
          <a:p>
            <a:pPr algn="just">
              <a:lnSpc>
                <a:spcPct val="110000"/>
              </a:lnSpc>
              <a:spcBef>
                <a:spcPct val="0"/>
              </a:spcBef>
              <a:buFontTx/>
              <a:buChar char="-"/>
            </a:pPr>
            <a:r>
              <a:rPr lang="en-US" altLang="it-IT" sz="1600">
                <a:solidFill>
                  <a:srgbClr val="000066"/>
                </a:solidFill>
              </a:rPr>
              <a:t>Control algorithms</a:t>
            </a:r>
          </a:p>
          <a:p>
            <a:pPr algn="just">
              <a:lnSpc>
                <a:spcPct val="110000"/>
              </a:lnSpc>
              <a:spcBef>
                <a:spcPct val="0"/>
              </a:spcBef>
              <a:buFontTx/>
              <a:buChar char="-"/>
            </a:pPr>
            <a:r>
              <a:rPr lang="en-US" altLang="it-IT" sz="1600">
                <a:solidFill>
                  <a:srgbClr val="000066"/>
                </a:solidFill>
              </a:rPr>
              <a:t>Control force generation devices</a:t>
            </a:r>
          </a:p>
        </p:txBody>
      </p:sp>
      <p:sp>
        <p:nvSpPr>
          <p:cNvPr id="18439" name="Text Box 20">
            <a:extLst>
              <a:ext uri="{FF2B5EF4-FFF2-40B4-BE49-F238E27FC236}">
                <a16:creationId xmlns:a16="http://schemas.microsoft.com/office/drawing/2014/main" id="{8F1F7FBC-C4BC-4994-BFA4-E92204C96E57}"/>
              </a:ext>
            </a:extLst>
          </p:cNvPr>
          <p:cNvSpPr txBox="1">
            <a:spLocks noChangeArrowheads="1"/>
          </p:cNvSpPr>
          <p:nvPr/>
        </p:nvSpPr>
        <p:spPr bwMode="auto">
          <a:xfrm>
            <a:off x="6246982" y="3264988"/>
            <a:ext cx="43211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Typical issues of active control :</a:t>
            </a:r>
          </a:p>
          <a:p>
            <a:pPr algn="just" eaLnBrk="1" hangingPunct="1">
              <a:spcBef>
                <a:spcPct val="0"/>
              </a:spcBef>
              <a:buFontTx/>
              <a:buNone/>
            </a:pPr>
            <a:endParaRPr lang="en-US" altLang="it-IT" sz="1600">
              <a:solidFill>
                <a:srgbClr val="000066"/>
              </a:solidFill>
            </a:endParaRPr>
          </a:p>
          <a:p>
            <a:pPr algn="just" eaLnBrk="1" hangingPunct="1">
              <a:spcBef>
                <a:spcPct val="0"/>
              </a:spcBef>
              <a:buFontTx/>
              <a:buChar char="-"/>
            </a:pPr>
            <a:r>
              <a:rPr lang="en-US" altLang="it-IT" sz="1600">
                <a:solidFill>
                  <a:srgbClr val="000066"/>
                </a:solidFill>
              </a:rPr>
              <a:t>limited number of sensors and controllers/actuators</a:t>
            </a:r>
          </a:p>
          <a:p>
            <a:pPr algn="just" eaLnBrk="1" hangingPunct="1">
              <a:spcBef>
                <a:spcPct val="0"/>
              </a:spcBef>
              <a:buFontTx/>
              <a:buChar char="-"/>
            </a:pPr>
            <a:r>
              <a:rPr lang="en-US" altLang="it-IT" sz="1600">
                <a:solidFill>
                  <a:srgbClr val="000066"/>
                </a:solidFill>
              </a:rPr>
              <a:t>modeling errors</a:t>
            </a:r>
          </a:p>
          <a:p>
            <a:pPr algn="just" eaLnBrk="1" hangingPunct="1">
              <a:spcBef>
                <a:spcPct val="0"/>
              </a:spcBef>
              <a:buFontTx/>
              <a:buChar char="-"/>
            </a:pPr>
            <a:r>
              <a:rPr lang="en-US" altLang="it-IT" sz="1600">
                <a:solidFill>
                  <a:srgbClr val="000066"/>
                </a:solidFill>
              </a:rPr>
              <a:t>spillover effect (possible excitation of the unmodeled dynamics)</a:t>
            </a:r>
          </a:p>
          <a:p>
            <a:pPr algn="just" eaLnBrk="1" hangingPunct="1">
              <a:spcBef>
                <a:spcPct val="0"/>
              </a:spcBef>
              <a:buFontTx/>
              <a:buChar char="-"/>
            </a:pPr>
            <a:r>
              <a:rPr lang="en-US" altLang="it-IT" sz="1600">
                <a:solidFill>
                  <a:srgbClr val="000066"/>
                </a:solidFill>
              </a:rPr>
              <a:t>discrete-time implementation</a:t>
            </a:r>
          </a:p>
          <a:p>
            <a:pPr algn="just" eaLnBrk="1" hangingPunct="1">
              <a:spcBef>
                <a:spcPct val="0"/>
              </a:spcBef>
              <a:buFontTx/>
              <a:buChar char="-"/>
            </a:pPr>
            <a:r>
              <a:rPr lang="en-US" altLang="it-IT" sz="1600">
                <a:solidFill>
                  <a:srgbClr val="000066"/>
                </a:solidFill>
              </a:rPr>
              <a:t>time delay</a:t>
            </a:r>
          </a:p>
          <a:p>
            <a:pPr algn="just" eaLnBrk="1" hangingPunct="1">
              <a:spcBef>
                <a:spcPct val="0"/>
              </a:spcBef>
              <a:buFontTx/>
              <a:buChar char="-"/>
            </a:pPr>
            <a:r>
              <a:rPr lang="en-US" altLang="it-IT" sz="1600">
                <a:solidFill>
                  <a:srgbClr val="000066"/>
                </a:solidFill>
              </a:rPr>
              <a:t>control-structure interaction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Line 3">
            <a:extLst>
              <a:ext uri="{FF2B5EF4-FFF2-40B4-BE49-F238E27FC236}">
                <a16:creationId xmlns:a16="http://schemas.microsoft.com/office/drawing/2014/main" id="{50442D63-B908-4E4B-86F1-593352A95A8E}"/>
              </a:ext>
            </a:extLst>
          </p:cNvPr>
          <p:cNvSpPr>
            <a:spLocks noChangeShapeType="1"/>
          </p:cNvSpPr>
          <p:nvPr/>
        </p:nvSpPr>
        <p:spPr bwMode="auto">
          <a:xfrm>
            <a:off x="5998161" y="159838"/>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 name="Text Box 8">
            <a:extLst>
              <a:ext uri="{FF2B5EF4-FFF2-40B4-BE49-F238E27FC236}">
                <a16:creationId xmlns:a16="http://schemas.microsoft.com/office/drawing/2014/main" id="{0395481F-9FBD-4978-A296-029DC44E46B4}"/>
              </a:ext>
            </a:extLst>
          </p:cNvPr>
          <p:cNvSpPr txBox="1">
            <a:spLocks noChangeArrowheads="1"/>
          </p:cNvSpPr>
          <p:nvPr/>
        </p:nvSpPr>
        <p:spPr bwMode="auto">
          <a:xfrm>
            <a:off x="1487489" y="2409825"/>
            <a:ext cx="43211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Other practice-based important issues:</a:t>
            </a:r>
          </a:p>
          <a:p>
            <a:pPr algn="just" eaLnBrk="1" hangingPunct="1">
              <a:spcBef>
                <a:spcPct val="0"/>
              </a:spcBef>
              <a:buFontTx/>
              <a:buNone/>
            </a:pPr>
            <a:endParaRPr lang="en-US" altLang="it-IT" sz="1600">
              <a:solidFill>
                <a:srgbClr val="000066"/>
              </a:solidFill>
            </a:endParaRPr>
          </a:p>
          <a:p>
            <a:pPr algn="just" eaLnBrk="1" hangingPunct="1">
              <a:spcBef>
                <a:spcPct val="0"/>
              </a:spcBef>
              <a:buFontTx/>
              <a:buChar char="-"/>
            </a:pPr>
            <a:r>
              <a:rPr lang="en-US" altLang="it-IT" sz="1600">
                <a:solidFill>
                  <a:srgbClr val="000066"/>
                </a:solidFill>
              </a:rPr>
              <a:t>custom-designed overall system configuration, software/hardware integration, digital/analog controller integration</a:t>
            </a:r>
          </a:p>
          <a:p>
            <a:pPr algn="just" eaLnBrk="1" hangingPunct="1">
              <a:spcBef>
                <a:spcPct val="0"/>
              </a:spcBef>
              <a:buFontTx/>
              <a:buChar char="-"/>
            </a:pPr>
            <a:r>
              <a:rPr lang="en-US" altLang="it-IT" sz="1600">
                <a:solidFill>
                  <a:srgbClr val="000066"/>
                </a:solidFill>
              </a:rPr>
              <a:t>custom-designed system status monitoring</a:t>
            </a:r>
          </a:p>
          <a:p>
            <a:pPr algn="just" eaLnBrk="1" hangingPunct="1">
              <a:spcBef>
                <a:spcPct val="0"/>
              </a:spcBef>
              <a:buFontTx/>
              <a:buChar char="-"/>
            </a:pPr>
            <a:r>
              <a:rPr lang="en-US" altLang="it-IT" sz="1600">
                <a:solidFill>
                  <a:srgbClr val="000066"/>
                </a:solidFill>
              </a:rPr>
              <a:t>automatic operations of force generators</a:t>
            </a:r>
          </a:p>
          <a:p>
            <a:pPr algn="just" eaLnBrk="1" hangingPunct="1">
              <a:spcBef>
                <a:spcPct val="0"/>
              </a:spcBef>
              <a:buFontTx/>
              <a:buChar char="-"/>
            </a:pPr>
            <a:r>
              <a:rPr lang="en-US" altLang="it-IT" sz="1600">
                <a:solidFill>
                  <a:srgbClr val="000066"/>
                </a:solidFill>
              </a:rPr>
              <a:t>multi-protection fail-safe measures</a:t>
            </a:r>
          </a:p>
          <a:p>
            <a:pPr algn="just" eaLnBrk="1" hangingPunct="1">
              <a:spcBef>
                <a:spcPct val="0"/>
              </a:spcBef>
              <a:buFontTx/>
              <a:buChar char="-"/>
            </a:pPr>
            <a:r>
              <a:rPr lang="en-US" altLang="it-IT" sz="1600">
                <a:solidFill>
                  <a:srgbClr val="000066"/>
                </a:solidFill>
              </a:rPr>
              <a:t>control performance verification</a:t>
            </a:r>
          </a:p>
        </p:txBody>
      </p:sp>
      <p:sp>
        <p:nvSpPr>
          <p:cNvPr id="19461" name="Text Box 21">
            <a:extLst>
              <a:ext uri="{FF2B5EF4-FFF2-40B4-BE49-F238E27FC236}">
                <a16:creationId xmlns:a16="http://schemas.microsoft.com/office/drawing/2014/main" id="{873E8DBE-92CA-4104-9E61-8F7C0DBBA1C9}"/>
              </a:ext>
            </a:extLst>
          </p:cNvPr>
          <p:cNvSpPr txBox="1">
            <a:spLocks noChangeArrowheads="1"/>
          </p:cNvSpPr>
          <p:nvPr/>
        </p:nvSpPr>
        <p:spPr bwMode="auto">
          <a:xfrm>
            <a:off x="1487489" y="609601"/>
            <a:ext cx="43211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Time delay, in particular, has always been a major issue. Delay is not due to computation (only a second’s fraction) but to the dynamics of actuators. Hence the actuator dynamic should be included in the model of the structure.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a:extLst>
              <a:ext uri="{FF2B5EF4-FFF2-40B4-BE49-F238E27FC236}">
                <a16:creationId xmlns:a16="http://schemas.microsoft.com/office/drawing/2014/main" id="{C679F71F-AD88-4E2A-9B93-D35EBFAB6390}"/>
              </a:ext>
            </a:extLst>
          </p:cNvPr>
          <p:cNvSpPr>
            <a:spLocks noChangeShapeType="1"/>
          </p:cNvSpPr>
          <p:nvPr/>
        </p:nvSpPr>
        <p:spPr bwMode="auto">
          <a:xfrm>
            <a:off x="5662612" y="132834"/>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52" name="Text Box 6">
            <a:extLst>
              <a:ext uri="{FF2B5EF4-FFF2-40B4-BE49-F238E27FC236}">
                <a16:creationId xmlns:a16="http://schemas.microsoft.com/office/drawing/2014/main" id="{2E1E5A32-070B-41C6-8DBF-54E117AB2A73}"/>
              </a:ext>
            </a:extLst>
          </p:cNvPr>
          <p:cNvSpPr txBox="1">
            <a:spLocks noChangeArrowheads="1"/>
          </p:cNvSpPr>
          <p:nvPr/>
        </p:nvSpPr>
        <p:spPr bwMode="auto">
          <a:xfrm>
            <a:off x="1503071" y="132834"/>
            <a:ext cx="3252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2000" b="1" dirty="0">
                <a:solidFill>
                  <a:srgbClr val="000066"/>
                </a:solidFill>
              </a:rPr>
              <a:t>STRUCTURAL CONTROL</a:t>
            </a:r>
          </a:p>
        </p:txBody>
      </p:sp>
      <p:sp>
        <p:nvSpPr>
          <p:cNvPr id="2053" name="Text Box 7">
            <a:extLst>
              <a:ext uri="{FF2B5EF4-FFF2-40B4-BE49-F238E27FC236}">
                <a16:creationId xmlns:a16="http://schemas.microsoft.com/office/drawing/2014/main" id="{1E81A9B4-901F-4454-B7DA-015599762921}"/>
              </a:ext>
            </a:extLst>
          </p:cNvPr>
          <p:cNvSpPr txBox="1">
            <a:spLocks noChangeArrowheads="1"/>
          </p:cNvSpPr>
          <p:nvPr/>
        </p:nvSpPr>
        <p:spPr bwMode="auto">
          <a:xfrm>
            <a:off x="984250" y="529709"/>
            <a:ext cx="4392613"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it-IT" sz="1600">
                <a:solidFill>
                  <a:srgbClr val="000066"/>
                </a:solidFill>
              </a:rPr>
              <a:t>Many structures, such as tall buildings and flexible spacecrafts, are designed using vibration suppression as a part of the total design. Structural control provides an important new tool for earthquake engineering.</a:t>
            </a:r>
          </a:p>
          <a:p>
            <a:pPr algn="just" eaLnBrk="1" hangingPunct="1">
              <a:lnSpc>
                <a:spcPct val="110000"/>
              </a:lnSpc>
              <a:spcBef>
                <a:spcPct val="0"/>
              </a:spcBef>
              <a:buFontTx/>
              <a:buNone/>
            </a:pPr>
            <a:endParaRPr lang="en-US" altLang="it-IT" sz="1600">
              <a:solidFill>
                <a:srgbClr val="000066"/>
              </a:solidFill>
            </a:endParaRPr>
          </a:p>
          <a:p>
            <a:pPr algn="just" eaLnBrk="1" hangingPunct="1">
              <a:lnSpc>
                <a:spcPct val="110000"/>
              </a:lnSpc>
              <a:spcBef>
                <a:spcPct val="0"/>
              </a:spcBef>
              <a:buFontTx/>
              <a:buNone/>
            </a:pPr>
            <a:r>
              <a:rPr lang="en-US" altLang="it-IT" sz="1600">
                <a:solidFill>
                  <a:srgbClr val="000066"/>
                </a:solidFill>
              </a:rPr>
              <a:t>First, a clarification of the difference between active and passive control is in order. Basically, an active control system uses some external adjustable or active device (actuator) to provide control.</a:t>
            </a:r>
          </a:p>
          <a:p>
            <a:pPr algn="just" eaLnBrk="1" hangingPunct="1">
              <a:lnSpc>
                <a:spcPct val="110000"/>
              </a:lnSpc>
              <a:spcBef>
                <a:spcPct val="0"/>
              </a:spcBef>
              <a:buFontTx/>
              <a:buNone/>
            </a:pPr>
            <a:endParaRPr lang="en-US" altLang="it-IT" sz="1600">
              <a:solidFill>
                <a:srgbClr val="000066"/>
              </a:solidFill>
            </a:endParaRPr>
          </a:p>
          <a:p>
            <a:pPr algn="just" eaLnBrk="1" hangingPunct="1">
              <a:lnSpc>
                <a:spcPct val="110000"/>
              </a:lnSpc>
              <a:spcBef>
                <a:spcPct val="0"/>
              </a:spcBef>
              <a:buFontTx/>
              <a:buNone/>
            </a:pPr>
            <a:r>
              <a:rPr lang="en-US" altLang="it-IT" sz="1600">
                <a:solidFill>
                  <a:srgbClr val="000066"/>
                </a:solidFill>
              </a:rPr>
              <a:t>Passive control, on the other hand, depends only on a fixed (passive) change in the physical parameters of the structure. Active control depends on current measurements </a:t>
            </a:r>
            <a:r>
              <a:rPr lang="en-GB" altLang="it-IT" sz="1600">
                <a:solidFill>
                  <a:srgbClr val="000066"/>
                </a:solidFill>
              </a:rPr>
              <a:t>(feedback or feed-forward/closed-loop), unlike passive control.</a:t>
            </a:r>
          </a:p>
          <a:p>
            <a:pPr algn="just" eaLnBrk="1" hangingPunct="1">
              <a:lnSpc>
                <a:spcPct val="110000"/>
              </a:lnSpc>
              <a:spcBef>
                <a:spcPct val="0"/>
              </a:spcBef>
              <a:buFontTx/>
              <a:buNone/>
            </a:pPr>
            <a:endParaRPr lang="en-GB" altLang="it-IT" sz="1600">
              <a:solidFill>
                <a:srgbClr val="000066"/>
              </a:solidFill>
            </a:endParaRPr>
          </a:p>
          <a:p>
            <a:pPr algn="just" eaLnBrk="1" hangingPunct="1">
              <a:lnSpc>
                <a:spcPct val="110000"/>
              </a:lnSpc>
              <a:spcBef>
                <a:spcPct val="0"/>
              </a:spcBef>
              <a:buFontTx/>
              <a:buNone/>
            </a:pPr>
            <a:r>
              <a:rPr lang="en-GB" altLang="it-IT" sz="1600">
                <a:solidFill>
                  <a:srgbClr val="000066"/>
                </a:solidFill>
              </a:rPr>
              <a:t>Control for civil engineering has a number of distinctive features, due to implementation.</a:t>
            </a:r>
            <a:r>
              <a:rPr lang="it-IT" altLang="it-IT" sz="1600">
                <a:solidFill>
                  <a:srgbClr val="000066"/>
                </a:solidFill>
              </a:rPr>
              <a:t> </a:t>
            </a:r>
            <a:endParaRPr lang="en-US" altLang="it-IT" sz="1600">
              <a:solidFill>
                <a:srgbClr val="000066"/>
              </a:solidFill>
            </a:endParaRPr>
          </a:p>
        </p:txBody>
      </p:sp>
      <p:sp>
        <p:nvSpPr>
          <p:cNvPr id="2054" name="Rectangle 23">
            <a:extLst>
              <a:ext uri="{FF2B5EF4-FFF2-40B4-BE49-F238E27FC236}">
                <a16:creationId xmlns:a16="http://schemas.microsoft.com/office/drawing/2014/main" id="{F6E0AC4A-ACBF-4EB4-AA96-255FE601A10B}"/>
              </a:ext>
            </a:extLst>
          </p:cNvPr>
          <p:cNvSpPr>
            <a:spLocks noChangeArrowheads="1"/>
          </p:cNvSpPr>
          <p:nvPr/>
        </p:nvSpPr>
        <p:spPr bwMode="auto">
          <a:xfrm>
            <a:off x="711200" y="265961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055" name="Rectangle 25">
            <a:extLst>
              <a:ext uri="{FF2B5EF4-FFF2-40B4-BE49-F238E27FC236}">
                <a16:creationId xmlns:a16="http://schemas.microsoft.com/office/drawing/2014/main" id="{1FA8450A-3F77-475C-9CC4-8545D2E02DAD}"/>
              </a:ext>
            </a:extLst>
          </p:cNvPr>
          <p:cNvSpPr>
            <a:spLocks noChangeArrowheads="1"/>
          </p:cNvSpPr>
          <p:nvPr/>
        </p:nvSpPr>
        <p:spPr bwMode="auto">
          <a:xfrm>
            <a:off x="711200" y="265961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056" name="Rectangle 28">
            <a:extLst>
              <a:ext uri="{FF2B5EF4-FFF2-40B4-BE49-F238E27FC236}">
                <a16:creationId xmlns:a16="http://schemas.microsoft.com/office/drawing/2014/main" id="{2A79C706-210C-4ACF-8217-C7D0779859A6}"/>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057" name="Rectangle 29">
            <a:extLst>
              <a:ext uri="{FF2B5EF4-FFF2-40B4-BE49-F238E27FC236}">
                <a16:creationId xmlns:a16="http://schemas.microsoft.com/office/drawing/2014/main" id="{5BE4354B-4392-4D4E-B215-D011DB09A93A}"/>
              </a:ext>
            </a:extLst>
          </p:cNvPr>
          <p:cNvSpPr>
            <a:spLocks noChangeArrowheads="1"/>
          </p:cNvSpPr>
          <p:nvPr/>
        </p:nvSpPr>
        <p:spPr bwMode="auto">
          <a:xfrm>
            <a:off x="711200" y="-184666"/>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2058" name="Rectangle 31">
            <a:extLst>
              <a:ext uri="{FF2B5EF4-FFF2-40B4-BE49-F238E27FC236}">
                <a16:creationId xmlns:a16="http://schemas.microsoft.com/office/drawing/2014/main" id="{AE307E51-E925-42EC-BC50-7087CF8FEEBB}"/>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059" name="Rectangle 32">
            <a:extLst>
              <a:ext uri="{FF2B5EF4-FFF2-40B4-BE49-F238E27FC236}">
                <a16:creationId xmlns:a16="http://schemas.microsoft.com/office/drawing/2014/main" id="{8AB09001-F576-4B4E-BD1D-016F8E143A25}"/>
              </a:ext>
            </a:extLst>
          </p:cNvPr>
          <p:cNvSpPr>
            <a:spLocks noChangeArrowheads="1"/>
          </p:cNvSpPr>
          <p:nvPr/>
        </p:nvSpPr>
        <p:spPr bwMode="auto">
          <a:xfrm>
            <a:off x="711200" y="-184666"/>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2060" name="Rectangle 41">
            <a:extLst>
              <a:ext uri="{FF2B5EF4-FFF2-40B4-BE49-F238E27FC236}">
                <a16:creationId xmlns:a16="http://schemas.microsoft.com/office/drawing/2014/main" id="{F6AC6C68-1C98-4834-BAA8-C3804F760C89}"/>
              </a:ext>
            </a:extLst>
          </p:cNvPr>
          <p:cNvSpPr>
            <a:spLocks noChangeArrowheads="1"/>
          </p:cNvSpPr>
          <p:nvPr/>
        </p:nvSpPr>
        <p:spPr bwMode="auto">
          <a:xfrm>
            <a:off x="711200" y="265961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061" name="Rectangle 44">
            <a:extLst>
              <a:ext uri="{FF2B5EF4-FFF2-40B4-BE49-F238E27FC236}">
                <a16:creationId xmlns:a16="http://schemas.microsoft.com/office/drawing/2014/main" id="{349DEA7F-CA34-4507-8519-99A17C5A1CD1}"/>
              </a:ext>
            </a:extLst>
          </p:cNvPr>
          <p:cNvSpPr>
            <a:spLocks noChangeArrowheads="1"/>
          </p:cNvSpPr>
          <p:nvPr/>
        </p:nvSpPr>
        <p:spPr bwMode="auto">
          <a:xfrm>
            <a:off x="711200" y="265961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062" name="Rectangle 47">
            <a:extLst>
              <a:ext uri="{FF2B5EF4-FFF2-40B4-BE49-F238E27FC236}">
                <a16:creationId xmlns:a16="http://schemas.microsoft.com/office/drawing/2014/main" id="{72AC56FD-CD9B-4843-9B1C-4C7B6F09FB0E}"/>
              </a:ext>
            </a:extLst>
          </p:cNvPr>
          <p:cNvSpPr>
            <a:spLocks noChangeArrowheads="1"/>
          </p:cNvSpPr>
          <p:nvPr/>
        </p:nvSpPr>
        <p:spPr bwMode="auto">
          <a:xfrm>
            <a:off x="711200" y="25119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063" name="Rectangle 54">
            <a:extLst>
              <a:ext uri="{FF2B5EF4-FFF2-40B4-BE49-F238E27FC236}">
                <a16:creationId xmlns:a16="http://schemas.microsoft.com/office/drawing/2014/main" id="{C80E6866-DBAC-4FB6-ADC5-6A45C92E1B88}"/>
              </a:ext>
            </a:extLst>
          </p:cNvPr>
          <p:cNvSpPr>
            <a:spLocks noChangeArrowheads="1"/>
          </p:cNvSpPr>
          <p:nvPr/>
        </p:nvSpPr>
        <p:spPr bwMode="auto">
          <a:xfrm>
            <a:off x="6096000" y="-2104"/>
            <a:ext cx="41767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1600">
                <a:solidFill>
                  <a:srgbClr val="000066"/>
                </a:solidFill>
              </a:rPr>
              <a:t>In particular, when addressing civil engineering structures, there is considerable uncertainty, including nonlinearity, associated with both physical properties and disturbances such as earthquakes and wind, the scale of the forces involved can be quite large, there are only a limited number of sensors and actuators, the dynamics of the actuators can be quite complex, the actuators are typically very large, and the systems must be fail-safe (Soong 1990).</a:t>
            </a:r>
          </a:p>
          <a:p>
            <a:pPr algn="just" eaLnBrk="1" hangingPunct="1">
              <a:spcBef>
                <a:spcPct val="0"/>
              </a:spcBef>
              <a:buFontTx/>
              <a:buNone/>
            </a:pPr>
            <a:endParaRPr lang="en-GB" altLang="it-IT" sz="1600">
              <a:solidFill>
                <a:srgbClr val="000066"/>
              </a:solidFill>
            </a:endParaRPr>
          </a:p>
          <a:p>
            <a:pPr algn="just" eaLnBrk="1" hangingPunct="1">
              <a:spcBef>
                <a:spcPct val="0"/>
              </a:spcBef>
              <a:buFontTx/>
              <a:buNone/>
            </a:pPr>
            <a:r>
              <a:rPr lang="en-US" altLang="it-IT" sz="1600">
                <a:solidFill>
                  <a:srgbClr val="000066"/>
                </a:solidFill>
              </a:rPr>
              <a:t>Modern active control of civil structures officially started in the late Eighties and consolidated during the Nineties. </a:t>
            </a:r>
          </a:p>
          <a:p>
            <a:pPr algn="just" eaLnBrk="1" hangingPunct="1">
              <a:spcBef>
                <a:spcPct val="0"/>
              </a:spcBef>
              <a:buFontTx/>
              <a:buNone/>
            </a:pPr>
            <a:endParaRPr lang="it-IT" altLang="it-IT" sz="1600">
              <a:solidFill>
                <a:srgbClr val="000066"/>
              </a:solidFill>
            </a:endParaRPr>
          </a:p>
        </p:txBody>
      </p:sp>
      <p:sp>
        <p:nvSpPr>
          <p:cNvPr id="2064" name="Text Box 57">
            <a:extLst>
              <a:ext uri="{FF2B5EF4-FFF2-40B4-BE49-F238E27FC236}">
                <a16:creationId xmlns:a16="http://schemas.microsoft.com/office/drawing/2014/main" id="{95592C43-E3D6-4E75-AD30-22975E4472DA}"/>
              </a:ext>
            </a:extLst>
          </p:cNvPr>
          <p:cNvSpPr txBox="1">
            <a:spLocks noChangeArrowheads="1"/>
          </p:cNvSpPr>
          <p:nvPr/>
        </p:nvSpPr>
        <p:spPr bwMode="auto">
          <a:xfrm>
            <a:off x="6096000" y="4057133"/>
            <a:ext cx="417671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GB" altLang="it-IT" sz="1600">
                <a:solidFill>
                  <a:srgbClr val="000066"/>
                </a:solidFill>
              </a:rPr>
              <a:t>Active control systems can be grouped into three categories:</a:t>
            </a:r>
          </a:p>
          <a:p>
            <a:pPr algn="just" eaLnBrk="1" hangingPunct="1">
              <a:lnSpc>
                <a:spcPct val="110000"/>
              </a:lnSpc>
              <a:spcBef>
                <a:spcPct val="0"/>
              </a:spcBef>
              <a:buFontTx/>
              <a:buNone/>
            </a:pPr>
            <a:endParaRPr lang="en-US" altLang="it-IT" sz="1600">
              <a:solidFill>
                <a:srgbClr val="000066"/>
              </a:solidFill>
            </a:endParaRPr>
          </a:p>
          <a:p>
            <a:pPr algn="just">
              <a:spcBef>
                <a:spcPct val="0"/>
              </a:spcBef>
              <a:buFontTx/>
              <a:buNone/>
            </a:pPr>
            <a:r>
              <a:rPr lang="en-GB" altLang="it-IT" sz="1600">
                <a:solidFill>
                  <a:srgbClr val="000066"/>
                </a:solidFill>
              </a:rPr>
              <a:t>- Purely active (force actuators); </a:t>
            </a:r>
          </a:p>
          <a:p>
            <a:pPr algn="just">
              <a:spcBef>
                <a:spcPct val="0"/>
              </a:spcBef>
              <a:buFontTx/>
              <a:buNone/>
            </a:pPr>
            <a:r>
              <a:rPr lang="en-GB" altLang="it-IT" sz="1600">
                <a:solidFill>
                  <a:srgbClr val="000066"/>
                </a:solidFill>
              </a:rPr>
              <a:t>- Hybrid, combining active and passive control technologies;</a:t>
            </a:r>
          </a:p>
          <a:p>
            <a:pPr algn="just">
              <a:spcBef>
                <a:spcPct val="0"/>
              </a:spcBef>
              <a:buFontTx/>
              <a:buNone/>
            </a:pPr>
            <a:r>
              <a:rPr lang="en-GB" altLang="it-IT" sz="1600">
                <a:solidFill>
                  <a:srgbClr val="000066"/>
                </a:solidFill>
              </a:rPr>
              <a:t>- Semi-active (adjustable physical parameters, no energy added).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A636CF0B-BCB7-4555-AC5B-3AD28EE32C40}"/>
              </a:ext>
            </a:extLst>
          </p:cNvPr>
          <p:cNvSpPr>
            <a:spLocks noChangeShapeType="1"/>
          </p:cNvSpPr>
          <p:nvPr/>
        </p:nvSpPr>
        <p:spPr bwMode="auto">
          <a:xfrm>
            <a:off x="5741486" y="93663"/>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 name="Rectangle 7">
            <a:extLst>
              <a:ext uri="{FF2B5EF4-FFF2-40B4-BE49-F238E27FC236}">
                <a16:creationId xmlns:a16="http://schemas.microsoft.com/office/drawing/2014/main" id="{379ADF8E-0A22-4AE3-B286-6372F8EB71F3}"/>
              </a:ext>
            </a:extLst>
          </p:cNvPr>
          <p:cNvSpPr>
            <a:spLocks noChangeArrowheads="1"/>
          </p:cNvSpPr>
          <p:nvPr/>
        </p:nvSpPr>
        <p:spPr bwMode="auto">
          <a:xfrm>
            <a:off x="790074"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077" name="Rectangle 8">
            <a:extLst>
              <a:ext uri="{FF2B5EF4-FFF2-40B4-BE49-F238E27FC236}">
                <a16:creationId xmlns:a16="http://schemas.microsoft.com/office/drawing/2014/main" id="{9266CA55-9B27-4D53-8F4F-65A7EBE20E73}"/>
              </a:ext>
            </a:extLst>
          </p:cNvPr>
          <p:cNvSpPr>
            <a:spLocks noChangeArrowheads="1"/>
          </p:cNvSpPr>
          <p:nvPr/>
        </p:nvSpPr>
        <p:spPr bwMode="auto">
          <a:xfrm>
            <a:off x="790074"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078" name="Rectangle 9">
            <a:extLst>
              <a:ext uri="{FF2B5EF4-FFF2-40B4-BE49-F238E27FC236}">
                <a16:creationId xmlns:a16="http://schemas.microsoft.com/office/drawing/2014/main" id="{D6112B9A-64FC-4AD1-A32F-8708079F56F3}"/>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079" name="Rectangle 10">
            <a:extLst>
              <a:ext uri="{FF2B5EF4-FFF2-40B4-BE49-F238E27FC236}">
                <a16:creationId xmlns:a16="http://schemas.microsoft.com/office/drawing/2014/main" id="{B9B89422-84A3-4628-9312-B121C8D21D6D}"/>
              </a:ext>
            </a:extLst>
          </p:cNvPr>
          <p:cNvSpPr>
            <a:spLocks noChangeArrowheads="1"/>
          </p:cNvSpPr>
          <p:nvPr/>
        </p:nvSpPr>
        <p:spPr bwMode="auto">
          <a:xfrm>
            <a:off x="790074"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3080" name="Rectangle 11">
            <a:extLst>
              <a:ext uri="{FF2B5EF4-FFF2-40B4-BE49-F238E27FC236}">
                <a16:creationId xmlns:a16="http://schemas.microsoft.com/office/drawing/2014/main" id="{4B9A7076-B549-4289-B3E3-3E6DD231C4A2}"/>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081" name="Rectangle 12">
            <a:extLst>
              <a:ext uri="{FF2B5EF4-FFF2-40B4-BE49-F238E27FC236}">
                <a16:creationId xmlns:a16="http://schemas.microsoft.com/office/drawing/2014/main" id="{48B99827-D33E-472D-811B-30377ED4B627}"/>
              </a:ext>
            </a:extLst>
          </p:cNvPr>
          <p:cNvSpPr>
            <a:spLocks noChangeArrowheads="1"/>
          </p:cNvSpPr>
          <p:nvPr/>
        </p:nvSpPr>
        <p:spPr bwMode="auto">
          <a:xfrm>
            <a:off x="790074"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3082" name="Rectangle 13">
            <a:extLst>
              <a:ext uri="{FF2B5EF4-FFF2-40B4-BE49-F238E27FC236}">
                <a16:creationId xmlns:a16="http://schemas.microsoft.com/office/drawing/2014/main" id="{EFF0DA4E-FF80-4CA4-BA6D-F2078EE19160}"/>
              </a:ext>
            </a:extLst>
          </p:cNvPr>
          <p:cNvSpPr>
            <a:spLocks noChangeArrowheads="1"/>
          </p:cNvSpPr>
          <p:nvPr/>
        </p:nvSpPr>
        <p:spPr bwMode="auto">
          <a:xfrm>
            <a:off x="790074"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083" name="Rectangle 14">
            <a:extLst>
              <a:ext uri="{FF2B5EF4-FFF2-40B4-BE49-F238E27FC236}">
                <a16:creationId xmlns:a16="http://schemas.microsoft.com/office/drawing/2014/main" id="{64BE659F-CF6F-4275-B218-6EE3CAE23D1C}"/>
              </a:ext>
            </a:extLst>
          </p:cNvPr>
          <p:cNvSpPr>
            <a:spLocks noChangeArrowheads="1"/>
          </p:cNvSpPr>
          <p:nvPr/>
        </p:nvSpPr>
        <p:spPr bwMode="auto">
          <a:xfrm>
            <a:off x="790074"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084" name="Rectangle 15">
            <a:extLst>
              <a:ext uri="{FF2B5EF4-FFF2-40B4-BE49-F238E27FC236}">
                <a16:creationId xmlns:a16="http://schemas.microsoft.com/office/drawing/2014/main" id="{ECDBE191-9F4E-4C73-B7C8-E8F40F9D09EA}"/>
              </a:ext>
            </a:extLst>
          </p:cNvPr>
          <p:cNvSpPr>
            <a:spLocks noChangeArrowheads="1"/>
          </p:cNvSpPr>
          <p:nvPr/>
        </p:nvSpPr>
        <p:spPr bwMode="auto">
          <a:xfrm>
            <a:off x="790074" y="26966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pic>
        <p:nvPicPr>
          <p:cNvPr id="3085" name="Picture 18">
            <a:extLst>
              <a:ext uri="{FF2B5EF4-FFF2-40B4-BE49-F238E27FC236}">
                <a16:creationId xmlns:a16="http://schemas.microsoft.com/office/drawing/2014/main" id="{D8AFDEB7-69D0-47BC-BD30-9A036DBF4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37" y="90487"/>
            <a:ext cx="4465637"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a:extLst>
              <a:ext uri="{FF2B5EF4-FFF2-40B4-BE49-F238E27FC236}">
                <a16:creationId xmlns:a16="http://schemas.microsoft.com/office/drawing/2014/main" id="{0F1C5842-C312-4D10-91D3-E400D22B6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973" y="90487"/>
            <a:ext cx="4503738"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ttangolo 1">
            <a:extLst>
              <a:ext uri="{FF2B5EF4-FFF2-40B4-BE49-F238E27FC236}">
                <a16:creationId xmlns:a16="http://schemas.microsoft.com/office/drawing/2014/main" id="{BF0A61C4-09B3-404A-B5BD-E8932A680978}"/>
              </a:ext>
            </a:extLst>
          </p:cNvPr>
          <p:cNvSpPr>
            <a:spLocks noChangeArrowheads="1"/>
          </p:cNvSpPr>
          <p:nvPr/>
        </p:nvSpPr>
        <p:spPr bwMode="auto">
          <a:xfrm>
            <a:off x="9861841" y="3028949"/>
            <a:ext cx="2065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000">
                <a:solidFill>
                  <a:srgbClr val="000066"/>
                </a:solidFill>
              </a:rPr>
              <a:t>PED: Passive Energy Dissipation</a:t>
            </a:r>
            <a:endParaRPr lang="it-IT" altLang="it-IT" sz="1000">
              <a:solidFill>
                <a:srgbClr val="0000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a:extLst>
              <a:ext uri="{FF2B5EF4-FFF2-40B4-BE49-F238E27FC236}">
                <a16:creationId xmlns:a16="http://schemas.microsoft.com/office/drawing/2014/main" id="{12730E28-80FC-44D0-AEDE-18B897016660}"/>
              </a:ext>
            </a:extLst>
          </p:cNvPr>
          <p:cNvSpPr>
            <a:spLocks noChangeShapeType="1"/>
          </p:cNvSpPr>
          <p:nvPr/>
        </p:nvSpPr>
        <p:spPr bwMode="auto">
          <a:xfrm>
            <a:off x="5829718" y="142208"/>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00" name="Rectangle 7">
            <a:extLst>
              <a:ext uri="{FF2B5EF4-FFF2-40B4-BE49-F238E27FC236}">
                <a16:creationId xmlns:a16="http://schemas.microsoft.com/office/drawing/2014/main" id="{D9B7DB07-9C91-4EBC-8690-4DB61380BD91}"/>
              </a:ext>
            </a:extLst>
          </p:cNvPr>
          <p:cNvSpPr>
            <a:spLocks noChangeArrowheads="1"/>
          </p:cNvSpPr>
          <p:nvPr/>
        </p:nvSpPr>
        <p:spPr bwMode="auto">
          <a:xfrm>
            <a:off x="870285" y="27420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101" name="Rectangle 8">
            <a:extLst>
              <a:ext uri="{FF2B5EF4-FFF2-40B4-BE49-F238E27FC236}">
                <a16:creationId xmlns:a16="http://schemas.microsoft.com/office/drawing/2014/main" id="{CC49F61F-9ECE-4795-86D9-0C0B1949E249}"/>
              </a:ext>
            </a:extLst>
          </p:cNvPr>
          <p:cNvSpPr>
            <a:spLocks noChangeArrowheads="1"/>
          </p:cNvSpPr>
          <p:nvPr/>
        </p:nvSpPr>
        <p:spPr bwMode="auto">
          <a:xfrm>
            <a:off x="870285" y="27420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102" name="Rectangle 9">
            <a:extLst>
              <a:ext uri="{FF2B5EF4-FFF2-40B4-BE49-F238E27FC236}">
                <a16:creationId xmlns:a16="http://schemas.microsoft.com/office/drawing/2014/main" id="{98690985-B3CB-4F38-A0AF-49298EE34183}"/>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103" name="Rectangle 10">
            <a:extLst>
              <a:ext uri="{FF2B5EF4-FFF2-40B4-BE49-F238E27FC236}">
                <a16:creationId xmlns:a16="http://schemas.microsoft.com/office/drawing/2014/main" id="{32EE1125-73B1-4035-8C92-32A49238DCE3}"/>
              </a:ext>
            </a:extLst>
          </p:cNvPr>
          <p:cNvSpPr>
            <a:spLocks noChangeArrowheads="1"/>
          </p:cNvSpPr>
          <p:nvPr/>
        </p:nvSpPr>
        <p:spPr bwMode="auto">
          <a:xfrm>
            <a:off x="870285" y="-102267"/>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4104" name="Rectangle 11">
            <a:extLst>
              <a:ext uri="{FF2B5EF4-FFF2-40B4-BE49-F238E27FC236}">
                <a16:creationId xmlns:a16="http://schemas.microsoft.com/office/drawing/2014/main" id="{B1CFEFAE-5FA8-40D7-B371-2DCF978D199C}"/>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105" name="Rectangle 12">
            <a:extLst>
              <a:ext uri="{FF2B5EF4-FFF2-40B4-BE49-F238E27FC236}">
                <a16:creationId xmlns:a16="http://schemas.microsoft.com/office/drawing/2014/main" id="{28311282-781C-434B-8F30-CFE97438E29F}"/>
              </a:ext>
            </a:extLst>
          </p:cNvPr>
          <p:cNvSpPr>
            <a:spLocks noChangeArrowheads="1"/>
          </p:cNvSpPr>
          <p:nvPr/>
        </p:nvSpPr>
        <p:spPr bwMode="auto">
          <a:xfrm>
            <a:off x="870285" y="-102267"/>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4106" name="Rectangle 13">
            <a:extLst>
              <a:ext uri="{FF2B5EF4-FFF2-40B4-BE49-F238E27FC236}">
                <a16:creationId xmlns:a16="http://schemas.microsoft.com/office/drawing/2014/main" id="{43CFD071-9A9F-4C7A-A046-00654CB8A90D}"/>
              </a:ext>
            </a:extLst>
          </p:cNvPr>
          <p:cNvSpPr>
            <a:spLocks noChangeArrowheads="1"/>
          </p:cNvSpPr>
          <p:nvPr/>
        </p:nvSpPr>
        <p:spPr bwMode="auto">
          <a:xfrm>
            <a:off x="870285" y="27420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107" name="Rectangle 14">
            <a:extLst>
              <a:ext uri="{FF2B5EF4-FFF2-40B4-BE49-F238E27FC236}">
                <a16:creationId xmlns:a16="http://schemas.microsoft.com/office/drawing/2014/main" id="{AC3B3743-86CF-45CF-BB6E-FD359F3F54A9}"/>
              </a:ext>
            </a:extLst>
          </p:cNvPr>
          <p:cNvSpPr>
            <a:spLocks noChangeArrowheads="1"/>
          </p:cNvSpPr>
          <p:nvPr/>
        </p:nvSpPr>
        <p:spPr bwMode="auto">
          <a:xfrm>
            <a:off x="870285" y="27420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108" name="Rectangle 15">
            <a:extLst>
              <a:ext uri="{FF2B5EF4-FFF2-40B4-BE49-F238E27FC236}">
                <a16:creationId xmlns:a16="http://schemas.microsoft.com/office/drawing/2014/main" id="{A6637955-3947-4489-8FC4-2C013FB31252}"/>
              </a:ext>
            </a:extLst>
          </p:cNvPr>
          <p:cNvSpPr>
            <a:spLocks noChangeArrowheads="1"/>
          </p:cNvSpPr>
          <p:nvPr/>
        </p:nvSpPr>
        <p:spPr bwMode="auto">
          <a:xfrm>
            <a:off x="870285" y="259437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109" name="Text Box 19">
            <a:extLst>
              <a:ext uri="{FF2B5EF4-FFF2-40B4-BE49-F238E27FC236}">
                <a16:creationId xmlns:a16="http://schemas.microsoft.com/office/drawing/2014/main" id="{5A6CBB2A-9328-4265-8503-0CA24D6737AD}"/>
              </a:ext>
            </a:extLst>
          </p:cNvPr>
          <p:cNvSpPr txBox="1">
            <a:spLocks noChangeArrowheads="1"/>
          </p:cNvSpPr>
          <p:nvPr/>
        </p:nvSpPr>
        <p:spPr bwMode="auto">
          <a:xfrm>
            <a:off x="1310816" y="100933"/>
            <a:ext cx="409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it-IT" sz="1800" b="1" dirty="0">
                <a:solidFill>
                  <a:srgbClr val="000066"/>
                </a:solidFill>
              </a:rPr>
              <a:t>Full-scale example of hybrid control</a:t>
            </a:r>
          </a:p>
        </p:txBody>
      </p:sp>
      <p:sp>
        <p:nvSpPr>
          <p:cNvPr id="4110" name="Rectangle 21">
            <a:extLst>
              <a:ext uri="{FF2B5EF4-FFF2-40B4-BE49-F238E27FC236}">
                <a16:creationId xmlns:a16="http://schemas.microsoft.com/office/drawing/2014/main" id="{979C32FC-E29C-4D22-885A-85E7A2EE6038}"/>
              </a:ext>
            </a:extLst>
          </p:cNvPr>
          <p:cNvSpPr>
            <a:spLocks noChangeArrowheads="1"/>
          </p:cNvSpPr>
          <p:nvPr/>
        </p:nvSpPr>
        <p:spPr bwMode="auto">
          <a:xfrm>
            <a:off x="1108410" y="467646"/>
            <a:ext cx="4500563"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The hybrid mass damper (HMD) is the most common control device employed in full-scale civil engineering applications. An HMD is a combination of a passive tuned mass damper (TMD) and an active control actuator. The ability of this device to reduce structural responses relies mainly on the natural motion of the TMD. The forces from the control actuator are employed to increase the efficiency of the HMD and to increase its robustness to changes in the dynamic characteristics of the structure. The energy and forces required to operate a typical HMD are far less than those associated with a fully active mass damper system of comparable performance. </a:t>
            </a:r>
            <a:endParaRPr lang="en-GB" altLang="it-IT" sz="1600">
              <a:solidFill>
                <a:srgbClr val="000066"/>
              </a:solidFill>
            </a:endParaRPr>
          </a:p>
          <a:p>
            <a:pPr algn="just" eaLnBrk="1" hangingPunct="1">
              <a:spcBef>
                <a:spcPct val="0"/>
              </a:spcBef>
              <a:buFontTx/>
              <a:buNone/>
            </a:pPr>
            <a:endParaRPr lang="en-GB" altLang="it-IT" sz="1600">
              <a:solidFill>
                <a:srgbClr val="000066"/>
              </a:solidFill>
            </a:endParaRPr>
          </a:p>
          <a:p>
            <a:pPr algn="just" eaLnBrk="1" hangingPunct="1">
              <a:spcBef>
                <a:spcPct val="0"/>
              </a:spcBef>
              <a:buFontTx/>
              <a:buNone/>
            </a:pPr>
            <a:r>
              <a:rPr lang="en-US" altLang="it-IT" sz="1600">
                <a:solidFill>
                  <a:srgbClr val="000066"/>
                </a:solidFill>
              </a:rPr>
              <a:t>An example of such an application is the HMD system installed in the Sendagaya INTES building in Tokyo in 1991. the HMD was installed atop the 11th floor and consists of two masses to control transverse and torsional motions, while hydraulic actuators provide the active control capabilities. </a:t>
            </a:r>
            <a:endParaRPr lang="it-IT" altLang="it-IT" sz="1600">
              <a:solidFill>
                <a:srgbClr val="000066"/>
              </a:solidFill>
            </a:endParaRPr>
          </a:p>
        </p:txBody>
      </p:sp>
      <p:pic>
        <p:nvPicPr>
          <p:cNvPr id="4111" name="Picture 22">
            <a:extLst>
              <a:ext uri="{FF2B5EF4-FFF2-40B4-BE49-F238E27FC236}">
                <a16:creationId xmlns:a16="http://schemas.microsoft.com/office/drawing/2014/main" id="{8FBAA3C2-DB54-4112-B724-8485F86C8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735" y="142208"/>
            <a:ext cx="47371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3">
            <a:extLst>
              <a:ext uri="{FF2B5EF4-FFF2-40B4-BE49-F238E27FC236}">
                <a16:creationId xmlns:a16="http://schemas.microsoft.com/office/drawing/2014/main" id="{5AE295F6-D68F-4487-A941-B6E771270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109" y="2483771"/>
            <a:ext cx="3735388"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24">
            <a:extLst>
              <a:ext uri="{FF2B5EF4-FFF2-40B4-BE49-F238E27FC236}">
                <a16:creationId xmlns:a16="http://schemas.microsoft.com/office/drawing/2014/main" id="{DE69889F-F1CC-4E77-8BC9-C3C9E4D374AE}"/>
              </a:ext>
            </a:extLst>
          </p:cNvPr>
          <p:cNvSpPr>
            <a:spLocks noChangeArrowheads="1"/>
          </p:cNvSpPr>
          <p:nvPr/>
        </p:nvSpPr>
        <p:spPr bwMode="auto">
          <a:xfrm>
            <a:off x="5967748" y="4428457"/>
            <a:ext cx="45370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it-IT" sz="1600">
                <a:solidFill>
                  <a:srgbClr val="000066"/>
                </a:solidFill>
              </a:rPr>
              <a:t>The top view of the control system is also shown where ice thermal storage tanks are used as mass blocks so that no extra mass must be introduced. The masses are supported by multi-stage rubber bearings intended for reducing the control energy consumed in the HMD and for insuring smooth mass movements</a:t>
            </a:r>
            <a:endParaRPr lang="it-IT" altLang="it-IT" sz="1600">
              <a:solidFill>
                <a:srgbClr val="0000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a:extLst>
              <a:ext uri="{FF2B5EF4-FFF2-40B4-BE49-F238E27FC236}">
                <a16:creationId xmlns:a16="http://schemas.microsoft.com/office/drawing/2014/main" id="{32942AB2-CE58-46C0-A279-5F0C47FC30C7}"/>
              </a:ext>
            </a:extLst>
          </p:cNvPr>
          <p:cNvSpPr>
            <a:spLocks noChangeShapeType="1"/>
          </p:cNvSpPr>
          <p:nvPr/>
        </p:nvSpPr>
        <p:spPr bwMode="auto">
          <a:xfrm>
            <a:off x="5901908" y="93663"/>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4" name="Rectangle 4">
            <a:extLst>
              <a:ext uri="{FF2B5EF4-FFF2-40B4-BE49-F238E27FC236}">
                <a16:creationId xmlns:a16="http://schemas.microsoft.com/office/drawing/2014/main" id="{0698988C-C2A3-4447-97C7-981D40CFCE94}"/>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5125" name="Rectangle 5">
            <a:extLst>
              <a:ext uri="{FF2B5EF4-FFF2-40B4-BE49-F238E27FC236}">
                <a16:creationId xmlns:a16="http://schemas.microsoft.com/office/drawing/2014/main" id="{97E5D2CB-BFF7-4EEA-B216-863E6E165DA8}"/>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5126" name="Rectangle 6">
            <a:extLst>
              <a:ext uri="{FF2B5EF4-FFF2-40B4-BE49-F238E27FC236}">
                <a16:creationId xmlns:a16="http://schemas.microsoft.com/office/drawing/2014/main" id="{765709A9-77B2-4850-BF4F-21A13F693BF6}"/>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5127" name="Rectangle 7">
            <a:extLst>
              <a:ext uri="{FF2B5EF4-FFF2-40B4-BE49-F238E27FC236}">
                <a16:creationId xmlns:a16="http://schemas.microsoft.com/office/drawing/2014/main" id="{C8A1658B-662A-45C0-86D7-6DD4BCD11B83}"/>
              </a:ext>
            </a:extLst>
          </p:cNvPr>
          <p:cNvSpPr>
            <a:spLocks noChangeArrowheads="1"/>
          </p:cNvSpPr>
          <p:nvPr/>
        </p:nvSpPr>
        <p:spPr bwMode="auto">
          <a:xfrm>
            <a:off x="950496"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5128" name="Rectangle 8">
            <a:extLst>
              <a:ext uri="{FF2B5EF4-FFF2-40B4-BE49-F238E27FC236}">
                <a16:creationId xmlns:a16="http://schemas.microsoft.com/office/drawing/2014/main" id="{3064DA39-0DDA-420C-83BB-1DDD48C79050}"/>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5129" name="Rectangle 9">
            <a:extLst>
              <a:ext uri="{FF2B5EF4-FFF2-40B4-BE49-F238E27FC236}">
                <a16:creationId xmlns:a16="http://schemas.microsoft.com/office/drawing/2014/main" id="{3342A905-8C71-4B57-A582-C48C0F0DBAAB}"/>
              </a:ext>
            </a:extLst>
          </p:cNvPr>
          <p:cNvSpPr>
            <a:spLocks noChangeArrowheads="1"/>
          </p:cNvSpPr>
          <p:nvPr/>
        </p:nvSpPr>
        <p:spPr bwMode="auto">
          <a:xfrm>
            <a:off x="950496"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5130" name="Rectangle 10">
            <a:extLst>
              <a:ext uri="{FF2B5EF4-FFF2-40B4-BE49-F238E27FC236}">
                <a16:creationId xmlns:a16="http://schemas.microsoft.com/office/drawing/2014/main" id="{E670CC45-6560-4FAA-9766-53CF583ADD13}"/>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5131" name="Rectangle 11">
            <a:extLst>
              <a:ext uri="{FF2B5EF4-FFF2-40B4-BE49-F238E27FC236}">
                <a16:creationId xmlns:a16="http://schemas.microsoft.com/office/drawing/2014/main" id="{8148A7CB-BF43-47BA-BF08-AF66646B3E83}"/>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5132" name="Rectangle 12">
            <a:extLst>
              <a:ext uri="{FF2B5EF4-FFF2-40B4-BE49-F238E27FC236}">
                <a16:creationId xmlns:a16="http://schemas.microsoft.com/office/drawing/2014/main" id="{083D1422-0BBC-4B54-BEAA-2975E5E63257}"/>
              </a:ext>
            </a:extLst>
          </p:cNvPr>
          <p:cNvSpPr>
            <a:spLocks noChangeArrowheads="1"/>
          </p:cNvSpPr>
          <p:nvPr/>
        </p:nvSpPr>
        <p:spPr bwMode="auto">
          <a:xfrm>
            <a:off x="950496" y="26966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5133" name="Text Box 13">
            <a:extLst>
              <a:ext uri="{FF2B5EF4-FFF2-40B4-BE49-F238E27FC236}">
                <a16:creationId xmlns:a16="http://schemas.microsoft.com/office/drawing/2014/main" id="{9F6BA9E3-CDB7-4F9D-A1BE-B8264CA240B1}"/>
              </a:ext>
            </a:extLst>
          </p:cNvPr>
          <p:cNvSpPr txBox="1">
            <a:spLocks noChangeArrowheads="1"/>
          </p:cNvSpPr>
          <p:nvPr/>
        </p:nvSpPr>
        <p:spPr bwMode="auto">
          <a:xfrm>
            <a:off x="1439445" y="66675"/>
            <a:ext cx="404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it-IT" sz="1800" b="1">
                <a:solidFill>
                  <a:srgbClr val="000066"/>
                </a:solidFill>
              </a:rPr>
              <a:t>Full-scale example of active control</a:t>
            </a:r>
          </a:p>
        </p:txBody>
      </p:sp>
      <p:sp>
        <p:nvSpPr>
          <p:cNvPr id="5134" name="Rectangle 14">
            <a:extLst>
              <a:ext uri="{FF2B5EF4-FFF2-40B4-BE49-F238E27FC236}">
                <a16:creationId xmlns:a16="http://schemas.microsoft.com/office/drawing/2014/main" id="{AE5043D8-5643-4C21-92DA-7D0E98AFBE57}"/>
              </a:ext>
            </a:extLst>
          </p:cNvPr>
          <p:cNvSpPr>
            <a:spLocks noChangeArrowheads="1"/>
          </p:cNvSpPr>
          <p:nvPr/>
        </p:nvSpPr>
        <p:spPr bwMode="auto">
          <a:xfrm>
            <a:off x="1260058" y="569912"/>
            <a:ext cx="45005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Design constraints, such as severe space limitations, can preclude the use of an HMD system. Such is the case in the active mass damper or active mass driver (AMD) system designed and installed in the Kyobashi Seiwa Building in Tokyo and the Nanjing Communication Tower in Nanjing, China.</a:t>
            </a:r>
          </a:p>
          <a:p>
            <a:pPr algn="just" eaLnBrk="1" hangingPunct="1">
              <a:spcBef>
                <a:spcPct val="0"/>
              </a:spcBef>
              <a:buFontTx/>
              <a:buNone/>
            </a:pPr>
            <a:r>
              <a:rPr lang="en-US" altLang="it-IT" sz="1600">
                <a:solidFill>
                  <a:srgbClr val="000066"/>
                </a:solidFill>
              </a:rPr>
              <a:t>The Kyobashi Seiwa Building, the first full-scale implementation of active control technology, is an 11-storey building with a total floor area of 423 m</a:t>
            </a:r>
            <a:r>
              <a:rPr lang="en-US" altLang="it-IT" sz="1600" baseline="30000">
                <a:solidFill>
                  <a:srgbClr val="000066"/>
                </a:solidFill>
              </a:rPr>
              <a:t>2</a:t>
            </a:r>
            <a:r>
              <a:rPr lang="en-US" altLang="it-IT" sz="1600">
                <a:solidFill>
                  <a:srgbClr val="000066"/>
                </a:solidFill>
              </a:rPr>
              <a:t>. </a:t>
            </a:r>
            <a:endParaRPr lang="en-GB" altLang="it-IT" sz="1600">
              <a:solidFill>
                <a:srgbClr val="000066"/>
              </a:solidFill>
            </a:endParaRPr>
          </a:p>
        </p:txBody>
      </p:sp>
      <p:pic>
        <p:nvPicPr>
          <p:cNvPr id="5135" name="Picture 18">
            <a:extLst>
              <a:ext uri="{FF2B5EF4-FFF2-40B4-BE49-F238E27FC236}">
                <a16:creationId xmlns:a16="http://schemas.microsoft.com/office/drawing/2014/main" id="{71380C70-07C2-46D1-B5AA-F3B2D7D05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545" y="3449637"/>
            <a:ext cx="45212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Rectangle 19">
            <a:extLst>
              <a:ext uri="{FF2B5EF4-FFF2-40B4-BE49-F238E27FC236}">
                <a16:creationId xmlns:a16="http://schemas.microsoft.com/office/drawing/2014/main" id="{4C257019-1DC5-4492-9458-23CB2E0853B0}"/>
              </a:ext>
            </a:extLst>
          </p:cNvPr>
          <p:cNvSpPr>
            <a:spLocks noChangeArrowheads="1"/>
          </p:cNvSpPr>
          <p:nvPr/>
        </p:nvSpPr>
        <p:spPr bwMode="auto">
          <a:xfrm>
            <a:off x="6190834" y="498475"/>
            <a:ext cx="442753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The control system consists of two AMDs where the primary AMD is used for transverse motion and has a weight of 4 tons, while the secondary AMD has a weight of 1 ton and is employed to reduce torsional motion. The role of the active system is to reduce building vibration under strong winds and moderate earthquake excitations and consequently to increase comfort of occupants in the building.</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In the case of the Nanjing Communication tower, numerous physical constraints had to be accounted for in the system design of the mass damper. The physical size of the damper was constrained to a ring-shaped floor area with inner and outer radii of 3 m and 6.1 m, respectively. In addition, the damper was by necessity elevated off the floor on steel supports with Teflon bearings to allow free access to the floor area. </a:t>
            </a:r>
            <a:endParaRPr lang="en-GB" altLang="it-IT" sz="1600"/>
          </a:p>
          <a:p>
            <a:pPr algn="just" eaLnBrk="1" hangingPunct="1">
              <a:spcBef>
                <a:spcPct val="0"/>
              </a:spcBef>
              <a:buFontTx/>
              <a:buNone/>
            </a:pPr>
            <a:r>
              <a:rPr lang="en-US" altLang="it-IT" sz="1600"/>
              <a:t> </a:t>
            </a:r>
            <a:endParaRPr lang="en-GB" altLang="it-IT"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a:extLst>
              <a:ext uri="{FF2B5EF4-FFF2-40B4-BE49-F238E27FC236}">
                <a16:creationId xmlns:a16="http://schemas.microsoft.com/office/drawing/2014/main" id="{71D45164-54C7-4643-B9CE-134C82C086D3}"/>
              </a:ext>
            </a:extLst>
          </p:cNvPr>
          <p:cNvSpPr>
            <a:spLocks noChangeShapeType="1"/>
          </p:cNvSpPr>
          <p:nvPr/>
        </p:nvSpPr>
        <p:spPr bwMode="auto">
          <a:xfrm>
            <a:off x="5934074" y="93663"/>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148" name="Rectangle 6">
            <a:extLst>
              <a:ext uri="{FF2B5EF4-FFF2-40B4-BE49-F238E27FC236}">
                <a16:creationId xmlns:a16="http://schemas.microsoft.com/office/drawing/2014/main" id="{A39185F8-FF6C-43E0-BEBD-52FD2720C984}"/>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6149" name="Rectangle 7">
            <a:extLst>
              <a:ext uri="{FF2B5EF4-FFF2-40B4-BE49-F238E27FC236}">
                <a16:creationId xmlns:a16="http://schemas.microsoft.com/office/drawing/2014/main" id="{7CBBD1A9-EFE8-468C-A13B-78A7DFFC5480}"/>
              </a:ext>
            </a:extLst>
          </p:cNvPr>
          <p:cNvSpPr>
            <a:spLocks noChangeArrowheads="1"/>
          </p:cNvSpPr>
          <p:nvPr/>
        </p:nvSpPr>
        <p:spPr bwMode="auto">
          <a:xfrm>
            <a:off x="982662"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6150" name="Rectangle 8">
            <a:extLst>
              <a:ext uri="{FF2B5EF4-FFF2-40B4-BE49-F238E27FC236}">
                <a16:creationId xmlns:a16="http://schemas.microsoft.com/office/drawing/2014/main" id="{11DB7D35-A0E4-41E0-A74A-9606D81B737A}"/>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6151" name="Rectangle 9">
            <a:extLst>
              <a:ext uri="{FF2B5EF4-FFF2-40B4-BE49-F238E27FC236}">
                <a16:creationId xmlns:a16="http://schemas.microsoft.com/office/drawing/2014/main" id="{2109D85E-0B87-417C-B767-5A53E78EB303}"/>
              </a:ext>
            </a:extLst>
          </p:cNvPr>
          <p:cNvSpPr>
            <a:spLocks noChangeArrowheads="1"/>
          </p:cNvSpPr>
          <p:nvPr/>
        </p:nvSpPr>
        <p:spPr bwMode="auto">
          <a:xfrm>
            <a:off x="982662"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6152" name="Rectangle 14">
            <a:extLst>
              <a:ext uri="{FF2B5EF4-FFF2-40B4-BE49-F238E27FC236}">
                <a16:creationId xmlns:a16="http://schemas.microsoft.com/office/drawing/2014/main" id="{68B0E3A7-A1E1-465D-BFE0-E7DF0814DA8F}"/>
              </a:ext>
            </a:extLst>
          </p:cNvPr>
          <p:cNvSpPr>
            <a:spLocks noChangeArrowheads="1"/>
          </p:cNvSpPr>
          <p:nvPr/>
        </p:nvSpPr>
        <p:spPr bwMode="auto">
          <a:xfrm>
            <a:off x="1255712" y="304800"/>
            <a:ext cx="432117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The final ring design allowed the damper to move ± 750 mm from its rest position. Simulations indicate that this stroke is sufficient to control the tower; however, a greater stroke would allow substantially more improvement in the response. The strength of the observation deck limited the weight of the damper to 60 tons. Lack of sufficient lateral space made the use of mechanical springs impractical for restoring forces. Thus the active control actuators provide restoring force as well as the damping control forces.</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The final design of the active mass damper uses three servo-controlled hydraulic actuators, each with a total stroke of ±1.50 m and a peak control force of 50 kN. These actuators are arranged 120</a:t>
            </a:r>
            <a:r>
              <a:rPr lang="en-US" altLang="it-IT" sz="1600" baseline="30000">
                <a:solidFill>
                  <a:srgbClr val="000066"/>
                </a:solidFill>
              </a:rPr>
              <a:t>o</a:t>
            </a:r>
            <a:r>
              <a:rPr lang="en-US" altLang="it-IT" sz="1600">
                <a:solidFill>
                  <a:srgbClr val="000066"/>
                </a:solidFill>
              </a:rPr>
              <a:t> apart around the circumference of the ring. The actuators control three degrees of freedom: two orthogonal lateral directions of motion and torsional rotation, which is held to zero. </a:t>
            </a:r>
            <a:endParaRPr lang="en-GB" altLang="it-IT" sz="1600">
              <a:solidFill>
                <a:srgbClr val="000066"/>
              </a:solidFill>
            </a:endParaRPr>
          </a:p>
        </p:txBody>
      </p:sp>
      <p:pic>
        <p:nvPicPr>
          <p:cNvPr id="6153" name="Picture 18">
            <a:extLst>
              <a:ext uri="{FF2B5EF4-FFF2-40B4-BE49-F238E27FC236}">
                <a16:creationId xmlns:a16="http://schemas.microsoft.com/office/drawing/2014/main" id="{05ECD24A-CF72-4D29-8402-F28BB2129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68499"/>
            <a:ext cx="466407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9">
            <a:extLst>
              <a:ext uri="{FF2B5EF4-FFF2-40B4-BE49-F238E27FC236}">
                <a16:creationId xmlns:a16="http://schemas.microsoft.com/office/drawing/2014/main" id="{1E187800-95DE-427A-AE28-9235435FA8F8}"/>
              </a:ext>
            </a:extLst>
          </p:cNvPr>
          <p:cNvSpPr>
            <a:spLocks noChangeArrowheads="1"/>
          </p:cNvSpPr>
          <p:nvPr/>
        </p:nvSpPr>
        <p:spPr bwMode="auto">
          <a:xfrm>
            <a:off x="6151561" y="304799"/>
            <a:ext cx="44656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Since the frictional force between the Teflon bearings and mass can have a critical influence on the response of the system, a detailed analysis was performed to verify the system performance in the presence of this friction.</a:t>
            </a:r>
            <a:endParaRPr lang="en-GB" altLang="it-IT" sz="1600">
              <a:solidFill>
                <a:srgbClr val="0000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a:extLst>
              <a:ext uri="{FF2B5EF4-FFF2-40B4-BE49-F238E27FC236}">
                <a16:creationId xmlns:a16="http://schemas.microsoft.com/office/drawing/2014/main" id="{51F002F7-DE00-4F3D-9D56-63F995220E3C}"/>
              </a:ext>
            </a:extLst>
          </p:cNvPr>
          <p:cNvSpPr>
            <a:spLocks noChangeShapeType="1"/>
          </p:cNvSpPr>
          <p:nvPr/>
        </p:nvSpPr>
        <p:spPr bwMode="auto">
          <a:xfrm>
            <a:off x="5901908" y="93663"/>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72" name="Rectangle 4">
            <a:extLst>
              <a:ext uri="{FF2B5EF4-FFF2-40B4-BE49-F238E27FC236}">
                <a16:creationId xmlns:a16="http://schemas.microsoft.com/office/drawing/2014/main" id="{B1C82996-C137-4E81-BBAE-FBD222974D34}"/>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7173" name="Rectangle 5">
            <a:extLst>
              <a:ext uri="{FF2B5EF4-FFF2-40B4-BE49-F238E27FC236}">
                <a16:creationId xmlns:a16="http://schemas.microsoft.com/office/drawing/2014/main" id="{23E4BDA9-2F1B-4CD0-85DA-1541C024FB85}"/>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7174" name="Rectangle 6">
            <a:extLst>
              <a:ext uri="{FF2B5EF4-FFF2-40B4-BE49-F238E27FC236}">
                <a16:creationId xmlns:a16="http://schemas.microsoft.com/office/drawing/2014/main" id="{13C101B2-1E88-424F-8B8E-7A74B497FDA8}"/>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7175" name="Rectangle 7">
            <a:extLst>
              <a:ext uri="{FF2B5EF4-FFF2-40B4-BE49-F238E27FC236}">
                <a16:creationId xmlns:a16="http://schemas.microsoft.com/office/drawing/2014/main" id="{A3834F10-CB26-431A-BB3A-FD5089A6C3E4}"/>
              </a:ext>
            </a:extLst>
          </p:cNvPr>
          <p:cNvSpPr>
            <a:spLocks noChangeArrowheads="1"/>
          </p:cNvSpPr>
          <p:nvPr/>
        </p:nvSpPr>
        <p:spPr bwMode="auto">
          <a:xfrm>
            <a:off x="950496"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7176" name="Rectangle 8">
            <a:extLst>
              <a:ext uri="{FF2B5EF4-FFF2-40B4-BE49-F238E27FC236}">
                <a16:creationId xmlns:a16="http://schemas.microsoft.com/office/drawing/2014/main" id="{440D5B8D-B5F8-48B0-867B-78E085FFC1DB}"/>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7177" name="Rectangle 9">
            <a:extLst>
              <a:ext uri="{FF2B5EF4-FFF2-40B4-BE49-F238E27FC236}">
                <a16:creationId xmlns:a16="http://schemas.microsoft.com/office/drawing/2014/main" id="{0D1CABF4-26FD-4467-A369-5CCBF76D7DE3}"/>
              </a:ext>
            </a:extLst>
          </p:cNvPr>
          <p:cNvSpPr>
            <a:spLocks noChangeArrowheads="1"/>
          </p:cNvSpPr>
          <p:nvPr/>
        </p:nvSpPr>
        <p:spPr bwMode="auto">
          <a:xfrm>
            <a:off x="950496"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7178" name="Rectangle 10">
            <a:extLst>
              <a:ext uri="{FF2B5EF4-FFF2-40B4-BE49-F238E27FC236}">
                <a16:creationId xmlns:a16="http://schemas.microsoft.com/office/drawing/2014/main" id="{B5EC6BD3-E601-4E2F-B7D6-7425A68F00DA}"/>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7179" name="Rectangle 11">
            <a:extLst>
              <a:ext uri="{FF2B5EF4-FFF2-40B4-BE49-F238E27FC236}">
                <a16:creationId xmlns:a16="http://schemas.microsoft.com/office/drawing/2014/main" id="{5F9815AA-DE39-4668-B4F5-BBC897CD7995}"/>
              </a:ext>
            </a:extLst>
          </p:cNvPr>
          <p:cNvSpPr>
            <a:spLocks noChangeArrowheads="1"/>
          </p:cNvSpPr>
          <p:nvPr/>
        </p:nvSpPr>
        <p:spPr bwMode="auto">
          <a:xfrm>
            <a:off x="950496"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7180" name="Rectangle 12">
            <a:extLst>
              <a:ext uri="{FF2B5EF4-FFF2-40B4-BE49-F238E27FC236}">
                <a16:creationId xmlns:a16="http://schemas.microsoft.com/office/drawing/2014/main" id="{171BCB0F-5235-4B48-8A43-9559FDA8FEB4}"/>
              </a:ext>
            </a:extLst>
          </p:cNvPr>
          <p:cNvSpPr>
            <a:spLocks noChangeArrowheads="1"/>
          </p:cNvSpPr>
          <p:nvPr/>
        </p:nvSpPr>
        <p:spPr bwMode="auto">
          <a:xfrm>
            <a:off x="950496" y="26966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7181" name="Text Box 13">
            <a:extLst>
              <a:ext uri="{FF2B5EF4-FFF2-40B4-BE49-F238E27FC236}">
                <a16:creationId xmlns:a16="http://schemas.microsoft.com/office/drawing/2014/main" id="{13C53116-E8DE-4176-B8D2-4A7619F7839E}"/>
              </a:ext>
            </a:extLst>
          </p:cNvPr>
          <p:cNvSpPr txBox="1">
            <a:spLocks noChangeArrowheads="1"/>
          </p:cNvSpPr>
          <p:nvPr/>
        </p:nvSpPr>
        <p:spPr bwMode="auto">
          <a:xfrm>
            <a:off x="950495" y="66675"/>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800" b="1">
                <a:solidFill>
                  <a:srgbClr val="000066"/>
                </a:solidFill>
              </a:rPr>
              <a:t>Full-scale example of semi-active control</a:t>
            </a:r>
          </a:p>
        </p:txBody>
      </p:sp>
      <p:sp>
        <p:nvSpPr>
          <p:cNvPr id="7182" name="Rectangle 14">
            <a:extLst>
              <a:ext uri="{FF2B5EF4-FFF2-40B4-BE49-F238E27FC236}">
                <a16:creationId xmlns:a16="http://schemas.microsoft.com/office/drawing/2014/main" id="{1ABE2501-629F-4A77-AE67-E6A65DAD7B32}"/>
              </a:ext>
            </a:extLst>
          </p:cNvPr>
          <p:cNvSpPr>
            <a:spLocks noChangeArrowheads="1"/>
          </p:cNvSpPr>
          <p:nvPr/>
        </p:nvSpPr>
        <p:spPr bwMode="auto">
          <a:xfrm>
            <a:off x="1188621" y="569913"/>
            <a:ext cx="45005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Control strategies based on semi-active devices combine the best features of both passive and active control systems. The close attention received in this area in recent years can be attributed to the fact that semi-active control devices offer the adaptability of active control devices without requiring the associated large power sources. In fact, many can operate on battery power, which is critical during seismic events when the main power source to the structure may fail. In addition semi-active control devices do not have the potential to destabilize (in the bounded input/bounded output sense) the structural system.</a:t>
            </a:r>
          </a:p>
          <a:p>
            <a:pPr algn="just" eaLnBrk="1" hangingPunct="1">
              <a:spcBef>
                <a:spcPct val="0"/>
              </a:spcBef>
              <a:buFontTx/>
              <a:buNone/>
            </a:pPr>
            <a:endParaRPr lang="en-GB" altLang="it-IT" sz="1600">
              <a:solidFill>
                <a:srgbClr val="000066"/>
              </a:solidFill>
            </a:endParaRPr>
          </a:p>
          <a:p>
            <a:pPr algn="just" eaLnBrk="1" hangingPunct="1">
              <a:spcBef>
                <a:spcPct val="0"/>
              </a:spcBef>
              <a:buFontTx/>
              <a:buNone/>
            </a:pPr>
            <a:r>
              <a:rPr lang="en-US" altLang="it-IT" sz="1600">
                <a:solidFill>
                  <a:srgbClr val="000066"/>
                </a:solidFill>
              </a:rPr>
              <a:t>One means of achieving a semi-active damping device is to use a controllable, electromechanical, variable-orifice valve to alter the resistance to flow of a conventional hydraulic fluid damper. A schematic of such a device is given in next figure. </a:t>
            </a:r>
            <a:endParaRPr lang="it-IT" altLang="it-IT" sz="1600">
              <a:solidFill>
                <a:srgbClr val="000066"/>
              </a:solidFill>
            </a:endParaRPr>
          </a:p>
        </p:txBody>
      </p:sp>
      <p:sp>
        <p:nvSpPr>
          <p:cNvPr id="7183" name="Rectangle 17">
            <a:extLst>
              <a:ext uri="{FF2B5EF4-FFF2-40B4-BE49-F238E27FC236}">
                <a16:creationId xmlns:a16="http://schemas.microsoft.com/office/drawing/2014/main" id="{47F46599-813A-4255-B007-E736EEA51B5B}"/>
              </a:ext>
            </a:extLst>
          </p:cNvPr>
          <p:cNvSpPr>
            <a:spLocks noChangeArrowheads="1"/>
          </p:cNvSpPr>
          <p:nvPr/>
        </p:nvSpPr>
        <p:spPr bwMode="auto">
          <a:xfrm>
            <a:off x="6119396" y="425450"/>
            <a:ext cx="4570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it-IT" sz="1600">
                <a:solidFill>
                  <a:srgbClr val="000066"/>
                </a:solidFill>
              </a:rPr>
              <a:t>Sack and Patten (1993) conducted experiments in which a hydraulic actuator with a controllable orifice was implemented in a single-lane model bridge to dissipate the energy induced by vehicle traffic, followed by a full-scale experiment conducted on a bridge to demonstrate this technology. This experiment constitutes the first full-scale implementation of structural control in the US. </a:t>
            </a:r>
            <a:endParaRPr lang="it-IT" altLang="it-IT" sz="1600">
              <a:solidFill>
                <a:srgbClr val="000066"/>
              </a:solidFill>
            </a:endParaRPr>
          </a:p>
        </p:txBody>
      </p:sp>
      <p:pic>
        <p:nvPicPr>
          <p:cNvPr id="7184" name="Picture 18">
            <a:extLst>
              <a:ext uri="{FF2B5EF4-FFF2-40B4-BE49-F238E27FC236}">
                <a16:creationId xmlns:a16="http://schemas.microsoft.com/office/drawing/2014/main" id="{06CFBAE0-D08B-4163-AF3C-EF31F8718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5246" y="3733799"/>
            <a:ext cx="22590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9">
            <a:extLst>
              <a:ext uri="{FF2B5EF4-FFF2-40B4-BE49-F238E27FC236}">
                <a16:creationId xmlns:a16="http://schemas.microsoft.com/office/drawing/2014/main" id="{001C889D-01F0-4078-B273-A9B721904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246" y="3090862"/>
            <a:ext cx="224631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a:extLst>
              <a:ext uri="{FF2B5EF4-FFF2-40B4-BE49-F238E27FC236}">
                <a16:creationId xmlns:a16="http://schemas.microsoft.com/office/drawing/2014/main" id="{CC4E74CF-A551-45E1-8D79-7014E5956F42}"/>
              </a:ext>
            </a:extLst>
          </p:cNvPr>
          <p:cNvSpPr>
            <a:spLocks noChangeShapeType="1"/>
          </p:cNvSpPr>
          <p:nvPr/>
        </p:nvSpPr>
        <p:spPr bwMode="auto">
          <a:xfrm>
            <a:off x="5773571" y="93663"/>
            <a:ext cx="0" cy="607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dirty="0"/>
          </a:p>
        </p:txBody>
      </p:sp>
      <p:sp>
        <p:nvSpPr>
          <p:cNvPr id="8196" name="Rectangle 4">
            <a:extLst>
              <a:ext uri="{FF2B5EF4-FFF2-40B4-BE49-F238E27FC236}">
                <a16:creationId xmlns:a16="http://schemas.microsoft.com/office/drawing/2014/main" id="{BF32884B-F7FB-4895-B1BD-8E57B4CEB56C}"/>
              </a:ext>
            </a:extLst>
          </p:cNvPr>
          <p:cNvSpPr>
            <a:spLocks noChangeArrowheads="1"/>
          </p:cNvSpPr>
          <p:nvPr/>
        </p:nvSpPr>
        <p:spPr bwMode="auto">
          <a:xfrm>
            <a:off x="822159"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p>
        </p:txBody>
      </p:sp>
      <p:sp>
        <p:nvSpPr>
          <p:cNvPr id="8197" name="Rectangle 5">
            <a:extLst>
              <a:ext uri="{FF2B5EF4-FFF2-40B4-BE49-F238E27FC236}">
                <a16:creationId xmlns:a16="http://schemas.microsoft.com/office/drawing/2014/main" id="{3A6E71B5-0494-4FB2-A319-44EFFAA4DA3C}"/>
              </a:ext>
            </a:extLst>
          </p:cNvPr>
          <p:cNvSpPr>
            <a:spLocks noChangeArrowheads="1"/>
          </p:cNvSpPr>
          <p:nvPr/>
        </p:nvSpPr>
        <p:spPr bwMode="auto">
          <a:xfrm>
            <a:off x="822159"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p>
        </p:txBody>
      </p:sp>
      <p:sp>
        <p:nvSpPr>
          <p:cNvPr id="8198" name="Rectangle 6">
            <a:extLst>
              <a:ext uri="{FF2B5EF4-FFF2-40B4-BE49-F238E27FC236}">
                <a16:creationId xmlns:a16="http://schemas.microsoft.com/office/drawing/2014/main" id="{32CFBE82-7FAE-4854-81DB-A3CB51C40BA9}"/>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p>
        </p:txBody>
      </p:sp>
      <p:sp>
        <p:nvSpPr>
          <p:cNvPr id="8199" name="Rectangle 7">
            <a:extLst>
              <a:ext uri="{FF2B5EF4-FFF2-40B4-BE49-F238E27FC236}">
                <a16:creationId xmlns:a16="http://schemas.microsoft.com/office/drawing/2014/main" id="{66C151D2-D6A6-415F-A82A-DF44BA66F1A7}"/>
              </a:ext>
            </a:extLst>
          </p:cNvPr>
          <p:cNvSpPr>
            <a:spLocks noChangeArrowheads="1"/>
          </p:cNvSpPr>
          <p:nvPr/>
        </p:nvSpPr>
        <p:spPr bwMode="auto">
          <a:xfrm>
            <a:off x="822159"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dirty="0">
                <a:cs typeface="Times New Roman" panose="02020603050405020304" pitchFamily="18" charset="0"/>
              </a:rPr>
              <a:t> </a:t>
            </a:r>
            <a:r>
              <a:rPr lang="it-IT" altLang="it-IT" sz="900" dirty="0"/>
              <a:t> </a:t>
            </a:r>
            <a:endParaRPr lang="it-IT" altLang="it-IT" sz="1800" dirty="0"/>
          </a:p>
        </p:txBody>
      </p:sp>
      <p:sp>
        <p:nvSpPr>
          <p:cNvPr id="8200" name="Rectangle 8">
            <a:extLst>
              <a:ext uri="{FF2B5EF4-FFF2-40B4-BE49-F238E27FC236}">
                <a16:creationId xmlns:a16="http://schemas.microsoft.com/office/drawing/2014/main" id="{3A3A59E1-B240-446B-9D06-E06FB0F1FEEB}"/>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p>
        </p:txBody>
      </p:sp>
      <p:sp>
        <p:nvSpPr>
          <p:cNvPr id="8201" name="Rectangle 9">
            <a:extLst>
              <a:ext uri="{FF2B5EF4-FFF2-40B4-BE49-F238E27FC236}">
                <a16:creationId xmlns:a16="http://schemas.microsoft.com/office/drawing/2014/main" id="{04442D27-03F4-4CB6-A684-47736DEE8FF0}"/>
              </a:ext>
            </a:extLst>
          </p:cNvPr>
          <p:cNvSpPr>
            <a:spLocks noChangeArrowheads="1"/>
          </p:cNvSpPr>
          <p:nvPr/>
        </p:nvSpPr>
        <p:spPr bwMode="auto">
          <a:xfrm>
            <a:off x="822159" y="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dirty="0">
                <a:cs typeface="Times New Roman" panose="02020603050405020304" pitchFamily="18" charset="0"/>
              </a:rPr>
              <a:t> </a:t>
            </a:r>
            <a:r>
              <a:rPr lang="it-IT" altLang="it-IT" sz="900" dirty="0"/>
              <a:t> </a:t>
            </a:r>
            <a:endParaRPr lang="it-IT" altLang="it-IT" sz="1800" dirty="0"/>
          </a:p>
        </p:txBody>
      </p:sp>
      <p:sp>
        <p:nvSpPr>
          <p:cNvPr id="8202" name="Rectangle 10">
            <a:extLst>
              <a:ext uri="{FF2B5EF4-FFF2-40B4-BE49-F238E27FC236}">
                <a16:creationId xmlns:a16="http://schemas.microsoft.com/office/drawing/2014/main" id="{566E0CAA-D45C-43DB-B0A9-187CAB863806}"/>
              </a:ext>
            </a:extLst>
          </p:cNvPr>
          <p:cNvSpPr>
            <a:spLocks noChangeArrowheads="1"/>
          </p:cNvSpPr>
          <p:nvPr/>
        </p:nvSpPr>
        <p:spPr bwMode="auto">
          <a:xfrm>
            <a:off x="822159"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p>
        </p:txBody>
      </p:sp>
      <p:sp>
        <p:nvSpPr>
          <p:cNvPr id="8203" name="Rectangle 11">
            <a:extLst>
              <a:ext uri="{FF2B5EF4-FFF2-40B4-BE49-F238E27FC236}">
                <a16:creationId xmlns:a16="http://schemas.microsoft.com/office/drawing/2014/main" id="{3345F923-0E45-45EA-AB43-4A3BE32AD2CC}"/>
              </a:ext>
            </a:extLst>
          </p:cNvPr>
          <p:cNvSpPr>
            <a:spLocks noChangeArrowheads="1"/>
          </p:cNvSpPr>
          <p:nvPr/>
        </p:nvSpPr>
        <p:spPr bwMode="auto">
          <a:xfrm>
            <a:off x="822159" y="284428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p>
        </p:txBody>
      </p:sp>
      <p:sp>
        <p:nvSpPr>
          <p:cNvPr id="8204" name="Rectangle 12">
            <a:extLst>
              <a:ext uri="{FF2B5EF4-FFF2-40B4-BE49-F238E27FC236}">
                <a16:creationId xmlns:a16="http://schemas.microsoft.com/office/drawing/2014/main" id="{7620850E-91DD-4533-8231-99A6E0472284}"/>
              </a:ext>
            </a:extLst>
          </p:cNvPr>
          <p:cNvSpPr>
            <a:spLocks noChangeArrowheads="1"/>
          </p:cNvSpPr>
          <p:nvPr/>
        </p:nvSpPr>
        <p:spPr bwMode="auto">
          <a:xfrm>
            <a:off x="822159" y="26966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p>
        </p:txBody>
      </p:sp>
      <p:sp>
        <p:nvSpPr>
          <p:cNvPr id="8205" name="Rectangle 14">
            <a:extLst>
              <a:ext uri="{FF2B5EF4-FFF2-40B4-BE49-F238E27FC236}">
                <a16:creationId xmlns:a16="http://schemas.microsoft.com/office/drawing/2014/main" id="{544C9DC7-6B30-4472-9B54-DFE6A56F28E0}"/>
              </a:ext>
            </a:extLst>
          </p:cNvPr>
          <p:cNvSpPr>
            <a:spLocks noChangeArrowheads="1"/>
          </p:cNvSpPr>
          <p:nvPr/>
        </p:nvSpPr>
        <p:spPr bwMode="auto">
          <a:xfrm>
            <a:off x="1166646" y="138112"/>
            <a:ext cx="439420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dirty="0">
                <a:solidFill>
                  <a:srgbClr val="000066"/>
                </a:solidFill>
              </a:rPr>
              <a:t>Conceived as a variable-stiffness device, </a:t>
            </a:r>
            <a:r>
              <a:rPr lang="en-US" altLang="it-IT" sz="1600" dirty="0" err="1">
                <a:solidFill>
                  <a:srgbClr val="000066"/>
                </a:solidFill>
              </a:rPr>
              <a:t>Kobori</a:t>
            </a:r>
            <a:r>
              <a:rPr lang="en-US" altLang="it-IT" sz="1600" dirty="0">
                <a:solidFill>
                  <a:srgbClr val="000066"/>
                </a:solidFill>
              </a:rPr>
              <a:t> et al. (1993) and </a:t>
            </a:r>
            <a:r>
              <a:rPr lang="en-US" altLang="it-IT" sz="1600" dirty="0" err="1">
                <a:solidFill>
                  <a:srgbClr val="000066"/>
                </a:solidFill>
              </a:rPr>
              <a:t>Kamagata</a:t>
            </a:r>
            <a:r>
              <a:rPr lang="en-US" altLang="it-IT" sz="1600" dirty="0">
                <a:solidFill>
                  <a:srgbClr val="000066"/>
                </a:solidFill>
              </a:rPr>
              <a:t> and </a:t>
            </a:r>
            <a:r>
              <a:rPr lang="en-US" altLang="it-IT" sz="1600" dirty="0" err="1">
                <a:solidFill>
                  <a:srgbClr val="000066"/>
                </a:solidFill>
              </a:rPr>
              <a:t>Kobori</a:t>
            </a:r>
            <a:r>
              <a:rPr lang="en-US" altLang="it-IT" sz="1600" dirty="0">
                <a:solidFill>
                  <a:srgbClr val="000066"/>
                </a:solidFill>
              </a:rPr>
              <a:t> (1994) implemented a full-scale variable-orifice damper in a semi-active variable-stiffness system (SAVS) to investigate semi-active control at the </a:t>
            </a:r>
            <a:r>
              <a:rPr lang="en-US" altLang="it-IT" sz="1600" dirty="0" err="1">
                <a:solidFill>
                  <a:srgbClr val="000066"/>
                </a:solidFill>
              </a:rPr>
              <a:t>Kobori</a:t>
            </a:r>
            <a:r>
              <a:rPr lang="en-US" altLang="it-IT" sz="1600" dirty="0">
                <a:solidFill>
                  <a:srgbClr val="000066"/>
                </a:solidFill>
              </a:rPr>
              <a:t> Research Complex. The overall system is shown in figure where SAVS devices were installed on both sides of the structure in the transversal direction. The results of these analytical and experimental studies indicate that this device is effective in reducing structural responses. </a:t>
            </a:r>
          </a:p>
          <a:p>
            <a:pPr algn="just" eaLnBrk="1" hangingPunct="1">
              <a:spcBef>
                <a:spcPct val="0"/>
              </a:spcBef>
              <a:buFontTx/>
              <a:buNone/>
            </a:pPr>
            <a:endParaRPr lang="en-GB" altLang="it-IT" sz="1600" dirty="0">
              <a:solidFill>
                <a:srgbClr val="000066"/>
              </a:solidFill>
            </a:endParaRPr>
          </a:p>
          <a:p>
            <a:pPr algn="just" eaLnBrk="1" hangingPunct="1">
              <a:spcBef>
                <a:spcPct val="0"/>
              </a:spcBef>
              <a:buFontTx/>
              <a:buNone/>
            </a:pPr>
            <a:r>
              <a:rPr lang="en-US" altLang="it-IT" sz="1600" dirty="0">
                <a:solidFill>
                  <a:srgbClr val="000066"/>
                </a:solidFill>
              </a:rPr>
              <a:t>A semi-active damper system was then installed in the Kajima Shizuoka Building in Shizuoka, Japan. As seen in the second figure, semi-active hydraulic dampers are installed inside the walls on both sides of the building to enable it to be used as a disaster relief base in post-earthquake situations (</a:t>
            </a:r>
            <a:r>
              <a:rPr lang="en-US" altLang="it-IT" sz="1600" dirty="0" err="1">
                <a:solidFill>
                  <a:srgbClr val="000066"/>
                </a:solidFill>
              </a:rPr>
              <a:t>Kobori</a:t>
            </a:r>
            <a:r>
              <a:rPr lang="en-US" altLang="it-IT" sz="1600" dirty="0">
                <a:solidFill>
                  <a:srgbClr val="000066"/>
                </a:solidFill>
              </a:rPr>
              <a:t>, 1998; </a:t>
            </a:r>
            <a:r>
              <a:rPr lang="en-US" altLang="it-IT" sz="1600" dirty="0" err="1">
                <a:solidFill>
                  <a:srgbClr val="000066"/>
                </a:solidFill>
              </a:rPr>
              <a:t>Kurata</a:t>
            </a:r>
            <a:r>
              <a:rPr lang="en-US" altLang="it-IT" sz="1600" dirty="0">
                <a:solidFill>
                  <a:srgbClr val="000066"/>
                </a:solidFill>
              </a:rPr>
              <a:t> et al., 1999). Each damper contains a flow control valve, a check valve and an accumulator, and can develop a maximum damping force of 1000 </a:t>
            </a:r>
            <a:r>
              <a:rPr lang="en-US" altLang="it-IT" sz="1600" dirty="0" err="1">
                <a:solidFill>
                  <a:srgbClr val="000066"/>
                </a:solidFill>
              </a:rPr>
              <a:t>kN.</a:t>
            </a:r>
            <a:r>
              <a:rPr lang="en-US" altLang="it-IT" sz="1600" dirty="0">
                <a:solidFill>
                  <a:srgbClr val="000066"/>
                </a:solidFill>
              </a:rPr>
              <a:t> </a:t>
            </a:r>
            <a:endParaRPr lang="it-IT" altLang="it-IT" sz="1600" dirty="0">
              <a:solidFill>
                <a:srgbClr val="000066"/>
              </a:solidFill>
            </a:endParaRPr>
          </a:p>
        </p:txBody>
      </p:sp>
      <p:pic>
        <p:nvPicPr>
          <p:cNvPr id="8206" name="Picture 21">
            <a:extLst>
              <a:ext uri="{FF2B5EF4-FFF2-40B4-BE49-F238E27FC236}">
                <a16:creationId xmlns:a16="http://schemas.microsoft.com/office/drawing/2014/main" id="{E4CB97DA-7BC1-40B1-B4CB-53FE7D3AE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883" y="2162175"/>
            <a:ext cx="4502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23">
            <a:extLst>
              <a:ext uri="{FF2B5EF4-FFF2-40B4-BE49-F238E27FC236}">
                <a16:creationId xmlns:a16="http://schemas.microsoft.com/office/drawing/2014/main" id="{26495035-FC07-474C-9535-43BDB3A4ADE2}"/>
              </a:ext>
            </a:extLst>
          </p:cNvPr>
          <p:cNvSpPr txBox="1">
            <a:spLocks noChangeArrowheads="1"/>
          </p:cNvSpPr>
          <p:nvPr/>
        </p:nvSpPr>
        <p:spPr bwMode="auto">
          <a:xfrm>
            <a:off x="5991058" y="209550"/>
            <a:ext cx="446563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it-IT" sz="1600">
                <a:solidFill>
                  <a:srgbClr val="000066"/>
                </a:solidFill>
              </a:rPr>
              <a:t>It is seen that, under typical design earthquake motion,  both story shear forces and story drifts are greatly reduced with control activated. In the case of the shear forces, they are confined within their elastic-limit values while, without control, they would enter the plastic range.</a:t>
            </a:r>
            <a:endParaRPr lang="en-GB" altLang="it-IT" sz="1600">
              <a:solidFill>
                <a:srgbClr val="0000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a:extLst>
              <a:ext uri="{FF2B5EF4-FFF2-40B4-BE49-F238E27FC236}">
                <a16:creationId xmlns:a16="http://schemas.microsoft.com/office/drawing/2014/main" id="{B335484A-463E-45ED-8ECD-8EE87B5CA776}"/>
              </a:ext>
            </a:extLst>
          </p:cNvPr>
          <p:cNvSpPr>
            <a:spLocks noChangeShapeType="1"/>
          </p:cNvSpPr>
          <p:nvPr/>
        </p:nvSpPr>
        <p:spPr bwMode="auto">
          <a:xfrm>
            <a:off x="5807074" y="110289"/>
            <a:ext cx="0" cy="60721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0" name="Rectangle 4">
            <a:extLst>
              <a:ext uri="{FF2B5EF4-FFF2-40B4-BE49-F238E27FC236}">
                <a16:creationId xmlns:a16="http://schemas.microsoft.com/office/drawing/2014/main" id="{36A1F9AD-DF6F-4397-861B-3E29B429C744}"/>
              </a:ext>
            </a:extLst>
          </p:cNvPr>
          <p:cNvSpPr>
            <a:spLocks noChangeArrowheads="1"/>
          </p:cNvSpPr>
          <p:nvPr/>
        </p:nvSpPr>
        <p:spPr bwMode="auto">
          <a:xfrm>
            <a:off x="855662" y="257357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9221" name="Rectangle 5">
            <a:extLst>
              <a:ext uri="{FF2B5EF4-FFF2-40B4-BE49-F238E27FC236}">
                <a16:creationId xmlns:a16="http://schemas.microsoft.com/office/drawing/2014/main" id="{BEF31C2F-BD4D-4E3F-A7A8-5A4C0BE47334}"/>
              </a:ext>
            </a:extLst>
          </p:cNvPr>
          <p:cNvSpPr>
            <a:spLocks noChangeArrowheads="1"/>
          </p:cNvSpPr>
          <p:nvPr/>
        </p:nvSpPr>
        <p:spPr bwMode="auto">
          <a:xfrm>
            <a:off x="855662" y="257357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9222" name="Rectangle 6">
            <a:extLst>
              <a:ext uri="{FF2B5EF4-FFF2-40B4-BE49-F238E27FC236}">
                <a16:creationId xmlns:a16="http://schemas.microsoft.com/office/drawing/2014/main" id="{9854DA91-F317-40DC-BE99-1F2836BF920A}"/>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9223" name="Rectangle 7">
            <a:extLst>
              <a:ext uri="{FF2B5EF4-FFF2-40B4-BE49-F238E27FC236}">
                <a16:creationId xmlns:a16="http://schemas.microsoft.com/office/drawing/2014/main" id="{2D017C28-3A02-442D-B58F-7D153E006FD1}"/>
              </a:ext>
            </a:extLst>
          </p:cNvPr>
          <p:cNvSpPr>
            <a:spLocks noChangeArrowheads="1"/>
          </p:cNvSpPr>
          <p:nvPr/>
        </p:nvSpPr>
        <p:spPr bwMode="auto">
          <a:xfrm>
            <a:off x="855662" y="-27071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9224" name="Rectangle 8">
            <a:extLst>
              <a:ext uri="{FF2B5EF4-FFF2-40B4-BE49-F238E27FC236}">
                <a16:creationId xmlns:a16="http://schemas.microsoft.com/office/drawing/2014/main" id="{80315AB4-EAB1-4AA6-99C3-1E1759073091}"/>
              </a:ext>
            </a:extLst>
          </p:cNvPr>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9225" name="Rectangle 9">
            <a:extLst>
              <a:ext uri="{FF2B5EF4-FFF2-40B4-BE49-F238E27FC236}">
                <a16:creationId xmlns:a16="http://schemas.microsoft.com/office/drawing/2014/main" id="{6D3BE270-D8AE-45E5-8955-7392CF3F1D9A}"/>
              </a:ext>
            </a:extLst>
          </p:cNvPr>
          <p:cNvSpPr>
            <a:spLocks noChangeArrowheads="1"/>
          </p:cNvSpPr>
          <p:nvPr/>
        </p:nvSpPr>
        <p:spPr bwMode="auto">
          <a:xfrm>
            <a:off x="855662" y="-270710"/>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cs typeface="Times New Roman" panose="02020603050405020304" pitchFamily="18" charset="0"/>
              </a:rPr>
              <a:t> </a:t>
            </a:r>
            <a:r>
              <a:rPr lang="it-IT" altLang="it-IT" sz="900"/>
              <a:t> </a:t>
            </a:r>
            <a:endParaRPr lang="it-IT" altLang="it-IT" sz="1800"/>
          </a:p>
        </p:txBody>
      </p:sp>
      <p:sp>
        <p:nvSpPr>
          <p:cNvPr id="9226" name="Rectangle 10">
            <a:extLst>
              <a:ext uri="{FF2B5EF4-FFF2-40B4-BE49-F238E27FC236}">
                <a16:creationId xmlns:a16="http://schemas.microsoft.com/office/drawing/2014/main" id="{DA9690DF-7E7F-4EF9-95A7-A8891B219E8E}"/>
              </a:ext>
            </a:extLst>
          </p:cNvPr>
          <p:cNvSpPr>
            <a:spLocks noChangeArrowheads="1"/>
          </p:cNvSpPr>
          <p:nvPr/>
        </p:nvSpPr>
        <p:spPr bwMode="auto">
          <a:xfrm>
            <a:off x="855662" y="257357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9227" name="Rectangle 11">
            <a:extLst>
              <a:ext uri="{FF2B5EF4-FFF2-40B4-BE49-F238E27FC236}">
                <a16:creationId xmlns:a16="http://schemas.microsoft.com/office/drawing/2014/main" id="{E7AD1A83-6EFC-47BC-B964-AC3665E591D0}"/>
              </a:ext>
            </a:extLst>
          </p:cNvPr>
          <p:cNvSpPr>
            <a:spLocks noChangeArrowheads="1"/>
          </p:cNvSpPr>
          <p:nvPr/>
        </p:nvSpPr>
        <p:spPr bwMode="auto">
          <a:xfrm>
            <a:off x="855662" y="257357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9228" name="Rectangle 12">
            <a:extLst>
              <a:ext uri="{FF2B5EF4-FFF2-40B4-BE49-F238E27FC236}">
                <a16:creationId xmlns:a16="http://schemas.microsoft.com/office/drawing/2014/main" id="{C3DF323A-88D1-4383-83E8-BB4064A6FF28}"/>
              </a:ext>
            </a:extLst>
          </p:cNvPr>
          <p:cNvSpPr>
            <a:spLocks noChangeArrowheads="1"/>
          </p:cNvSpPr>
          <p:nvPr/>
        </p:nvSpPr>
        <p:spPr bwMode="auto">
          <a:xfrm>
            <a:off x="855662" y="242593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9229" name="Rectangle 13">
            <a:extLst>
              <a:ext uri="{FF2B5EF4-FFF2-40B4-BE49-F238E27FC236}">
                <a16:creationId xmlns:a16="http://schemas.microsoft.com/office/drawing/2014/main" id="{C838DCA6-8C1C-41D8-A0E9-FD2725966FEC}"/>
              </a:ext>
            </a:extLst>
          </p:cNvPr>
          <p:cNvSpPr>
            <a:spLocks noChangeArrowheads="1"/>
          </p:cNvSpPr>
          <p:nvPr/>
        </p:nvSpPr>
        <p:spPr bwMode="auto">
          <a:xfrm>
            <a:off x="1200149" y="154740"/>
            <a:ext cx="4394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Another class of semi-active devices uses controllable fluids, schematically shown in next figure. In comparison with semi-active damper systems described above, an advantage of controllable fluid devices is that they contain no moving parts other than the piston, which makes them simple and potentially very reliable. </a:t>
            </a:r>
          </a:p>
          <a:p>
            <a:pPr algn="just" eaLnBrk="1" hangingPunct="1">
              <a:spcBef>
                <a:spcPct val="0"/>
              </a:spcBef>
              <a:buFontTx/>
              <a:buNone/>
            </a:pPr>
            <a:endParaRPr lang="en-GB" altLang="it-IT" sz="1600">
              <a:solidFill>
                <a:srgbClr val="000066"/>
              </a:solidFill>
            </a:endParaRPr>
          </a:p>
          <a:p>
            <a:pPr algn="just" eaLnBrk="1" hangingPunct="1">
              <a:spcBef>
                <a:spcPct val="0"/>
              </a:spcBef>
              <a:buFontTx/>
              <a:buNone/>
            </a:pPr>
            <a:r>
              <a:rPr lang="en-US" altLang="it-IT" sz="1600">
                <a:solidFill>
                  <a:srgbClr val="000066"/>
                </a:solidFill>
              </a:rPr>
              <a:t>Two fluids that are viable contenders for development of controllable dampers are:</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(a) electrorheological (ER) fluids </a:t>
            </a:r>
          </a:p>
          <a:p>
            <a:pPr algn="just" eaLnBrk="1" hangingPunct="1">
              <a:spcBef>
                <a:spcPct val="0"/>
              </a:spcBef>
              <a:buFontTx/>
              <a:buNone/>
            </a:pPr>
            <a:r>
              <a:rPr lang="en-US" altLang="it-IT" sz="1600">
                <a:solidFill>
                  <a:srgbClr val="000066"/>
                </a:solidFill>
              </a:rPr>
              <a:t>(b) magnetorheological (MR) fluids</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The essential characteristic of these fluids is their ability to change reversibly from a free-flowing, linear viscous fluid to a semi-solid with a controllable yield strength in milliseconds when exposed to an electric (for ER fluids) or a magnetic (for MR fluids) field</a:t>
            </a:r>
            <a:r>
              <a:rPr lang="en-US" altLang="it-IT" sz="1800">
                <a:solidFill>
                  <a:srgbClr val="000066"/>
                </a:solidFill>
              </a:rPr>
              <a:t>.</a:t>
            </a:r>
          </a:p>
        </p:txBody>
      </p:sp>
      <p:pic>
        <p:nvPicPr>
          <p:cNvPr id="9230" name="Picture 16">
            <a:extLst>
              <a:ext uri="{FF2B5EF4-FFF2-40B4-BE49-F238E27FC236}">
                <a16:creationId xmlns:a16="http://schemas.microsoft.com/office/drawing/2014/main" id="{BAC35E7E-DC5B-43B9-8D72-89DE1A595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362" y="83303"/>
            <a:ext cx="36671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le 17">
            <a:extLst>
              <a:ext uri="{FF2B5EF4-FFF2-40B4-BE49-F238E27FC236}">
                <a16:creationId xmlns:a16="http://schemas.microsoft.com/office/drawing/2014/main" id="{9D3D683E-B573-4807-962C-272C5886C33A}"/>
              </a:ext>
            </a:extLst>
          </p:cNvPr>
          <p:cNvSpPr>
            <a:spLocks noChangeArrowheads="1"/>
          </p:cNvSpPr>
          <p:nvPr/>
        </p:nvSpPr>
        <p:spPr bwMode="auto">
          <a:xfrm>
            <a:off x="6096000" y="1667627"/>
            <a:ext cx="44275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600">
                <a:solidFill>
                  <a:srgbClr val="000066"/>
                </a:solidFill>
              </a:rPr>
              <a:t>Some obstacles remain in the development of commercially feasible damping devices using ER fluids. For example, the best ER fluids currently available have a yield stress of only 3.0–3.5 kPa and cannot tolerate common impurities (e.g. water) that might be introduced during manufacturing or use. In addition, safety, availability, and cost of the high-voltage required to control the ER fluids need to be addressed.</a:t>
            </a:r>
          </a:p>
          <a:p>
            <a:pPr algn="just" eaLnBrk="1" hangingPunct="1">
              <a:spcBef>
                <a:spcPct val="0"/>
              </a:spcBef>
              <a:buFontTx/>
              <a:buNone/>
            </a:pPr>
            <a:endParaRPr lang="en-US" altLang="it-IT" sz="1600">
              <a:solidFill>
                <a:srgbClr val="000066"/>
              </a:solidFill>
            </a:endParaRPr>
          </a:p>
          <a:p>
            <a:pPr algn="just" eaLnBrk="1" hangingPunct="1">
              <a:spcBef>
                <a:spcPct val="0"/>
              </a:spcBef>
              <a:buFontTx/>
              <a:buNone/>
            </a:pPr>
            <a:r>
              <a:rPr lang="en-US" altLang="it-IT" sz="1600">
                <a:solidFill>
                  <a:srgbClr val="000066"/>
                </a:solidFill>
              </a:rPr>
              <a:t>Recently developed MR fluids appear to be an attractive alternative to ER fluids for use in controllable fluid dampers. MR fluids typically consist of micronsized, magnetically polarizable particles dispersed in a carrier medium such as mineral or silicone oil.</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3053</Words>
  <Application>Microsoft Office PowerPoint</Application>
  <PresentationFormat>Widescreen</PresentationFormat>
  <Paragraphs>190</Paragraphs>
  <Slides>19</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2</vt:i4>
      </vt:variant>
      <vt:variant>
        <vt:lpstr>Titoli diapositive</vt:lpstr>
      </vt:variant>
      <vt:variant>
        <vt:i4>19</vt:i4>
      </vt:variant>
    </vt:vector>
  </HeadingPairs>
  <TitlesOfParts>
    <vt:vector size="27" baseType="lpstr">
      <vt:lpstr>Arial</vt:lpstr>
      <vt:lpstr>Blackadder ITC</vt:lpstr>
      <vt:lpstr>Calibri</vt:lpstr>
      <vt:lpstr>Calibri Light</vt:lpstr>
      <vt:lpstr>Times New Roman</vt:lpstr>
      <vt:lpstr>Tema di Office</vt:lpstr>
      <vt:lpstr>Microsoft Equation 3.0</vt:lpstr>
      <vt:lpstr>MathType 5.0 Equation</vt:lpstr>
      <vt:lpstr>Seismic Protection of historical buildings Lesson 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Rinaudo  Fulvio</dc:creator>
  <cp:lastModifiedBy>Rinaudo  Fulvio</cp:lastModifiedBy>
  <cp:revision>19</cp:revision>
  <dcterms:created xsi:type="dcterms:W3CDTF">2021-12-17T08:53:42Z</dcterms:created>
  <dcterms:modified xsi:type="dcterms:W3CDTF">2022-04-01T21:55:41Z</dcterms:modified>
</cp:coreProperties>
</file>