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6"/>
  </p:notesMasterIdLst>
  <p:sldIdLst>
    <p:sldId id="256" r:id="rId2"/>
    <p:sldId id="269" r:id="rId3"/>
    <p:sldId id="270" r:id="rId4"/>
    <p:sldId id="271" r:id="rId5"/>
    <p:sldId id="272" r:id="rId6"/>
    <p:sldId id="273" r:id="rId7"/>
    <p:sldId id="274" r:id="rId8"/>
    <p:sldId id="275" r:id="rId9"/>
    <p:sldId id="276" r:id="rId10"/>
    <p:sldId id="290" r:id="rId11"/>
    <p:sldId id="277" r:id="rId12"/>
    <p:sldId id="278" r:id="rId13"/>
    <p:sldId id="279" r:id="rId14"/>
    <p:sldId id="280" r:id="rId15"/>
    <p:sldId id="281" r:id="rId16"/>
    <p:sldId id="282" r:id="rId17"/>
    <p:sldId id="283" r:id="rId18"/>
    <p:sldId id="284" r:id="rId19"/>
    <p:sldId id="285" r:id="rId20"/>
    <p:sldId id="286" r:id="rId21"/>
    <p:sldId id="287" r:id="rId22"/>
    <p:sldId id="288" r:id="rId23"/>
    <p:sldId id="289" r:id="rId24"/>
    <p:sldId id="291" r:id="rId25"/>
    <p:sldId id="292" r:id="rId26"/>
    <p:sldId id="303" r:id="rId27"/>
    <p:sldId id="293" r:id="rId28"/>
    <p:sldId id="294" r:id="rId29"/>
    <p:sldId id="295" r:id="rId30"/>
    <p:sldId id="304" r:id="rId31"/>
    <p:sldId id="305" r:id="rId32"/>
    <p:sldId id="306" r:id="rId33"/>
    <p:sldId id="307" r:id="rId34"/>
    <p:sldId id="308" r:id="rId35"/>
    <p:sldId id="309" r:id="rId36"/>
    <p:sldId id="310" r:id="rId37"/>
    <p:sldId id="311" r:id="rId38"/>
    <p:sldId id="312" r:id="rId39"/>
    <p:sldId id="313" r:id="rId40"/>
    <p:sldId id="314" r:id="rId41"/>
    <p:sldId id="315" r:id="rId42"/>
    <p:sldId id="316" r:id="rId43"/>
    <p:sldId id="317" r:id="rId44"/>
    <p:sldId id="318" r:id="rId45"/>
    <p:sldId id="319" r:id="rId46"/>
    <p:sldId id="320" r:id="rId47"/>
    <p:sldId id="321" r:id="rId48"/>
    <p:sldId id="322" r:id="rId49"/>
    <p:sldId id="323" r:id="rId50"/>
    <p:sldId id="324" r:id="rId51"/>
    <p:sldId id="325" r:id="rId52"/>
    <p:sldId id="326" r:id="rId53"/>
    <p:sldId id="327" r:id="rId54"/>
    <p:sldId id="328" r:id="rId55"/>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95" d="100"/>
          <a:sy n="95" d="100"/>
        </p:scale>
        <p:origin x="115"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2CD59A-430C-42C9-83D5-BFDDDFCFE002}" type="datetimeFigureOut">
              <a:rPr lang="it-IT" smtClean="0"/>
              <a:t>02/04/2022</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DB32F1-4DA9-4D02-AF72-92FAF71BD365}" type="slidenum">
              <a:rPr lang="it-IT" smtClean="0"/>
              <a:t>‹N›</a:t>
            </a:fld>
            <a:endParaRPr lang="it-IT"/>
          </a:p>
        </p:txBody>
      </p:sp>
    </p:spTree>
    <p:extLst>
      <p:ext uri="{BB962C8B-B14F-4D97-AF65-F5344CB8AC3E}">
        <p14:creationId xmlns:p14="http://schemas.microsoft.com/office/powerpoint/2010/main" val="3522822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4882815-096D-428E-BF3D-12E0FC1ADE31}"/>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endParaRPr lang="en-GB"/>
          </a:p>
        </p:txBody>
      </p:sp>
      <p:sp>
        <p:nvSpPr>
          <p:cNvPr id="3" name="Sottotitolo 2">
            <a:extLst>
              <a:ext uri="{FF2B5EF4-FFF2-40B4-BE49-F238E27FC236}">
                <a16:creationId xmlns:a16="http://schemas.microsoft.com/office/drawing/2014/main" id="{1ECF1574-465F-437A-960D-53AFBAACE48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endParaRPr lang="en-GB"/>
          </a:p>
        </p:txBody>
      </p:sp>
    </p:spTree>
    <p:extLst>
      <p:ext uri="{BB962C8B-B14F-4D97-AF65-F5344CB8AC3E}">
        <p14:creationId xmlns:p14="http://schemas.microsoft.com/office/powerpoint/2010/main" val="20216091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C6991EE-B6DB-4807-916B-5423203ABCC5}"/>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B1173A91-B7FE-428B-8B91-B1BD625FE732}"/>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Tree>
    <p:extLst>
      <p:ext uri="{BB962C8B-B14F-4D97-AF65-F5344CB8AC3E}">
        <p14:creationId xmlns:p14="http://schemas.microsoft.com/office/powerpoint/2010/main" val="13499359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B8A81C57-E037-4292-8875-00C71F8B1ED6}"/>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endParaRPr lang="en-GB"/>
          </a:p>
        </p:txBody>
      </p:sp>
      <p:sp>
        <p:nvSpPr>
          <p:cNvPr id="3" name="Segnaposto testo verticale 2">
            <a:extLst>
              <a:ext uri="{FF2B5EF4-FFF2-40B4-BE49-F238E27FC236}">
                <a16:creationId xmlns:a16="http://schemas.microsoft.com/office/drawing/2014/main" id="{4EFE883D-904D-45B7-A1F0-3AAC02C564C0}"/>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Tree>
    <p:extLst>
      <p:ext uri="{BB962C8B-B14F-4D97-AF65-F5344CB8AC3E}">
        <p14:creationId xmlns:p14="http://schemas.microsoft.com/office/powerpoint/2010/main" val="2977474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5ED4A39-44BB-493A-87E9-6DB313F42028}"/>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204EFF5F-FD63-4E42-BF98-8B31BC616183}"/>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Tree>
    <p:extLst>
      <p:ext uri="{BB962C8B-B14F-4D97-AF65-F5344CB8AC3E}">
        <p14:creationId xmlns:p14="http://schemas.microsoft.com/office/powerpoint/2010/main" val="20369460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9A1B925-90F6-4122-821A-CE9FC141CAAD}"/>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619079C1-DE8E-4EE3-8FB0-DF0FEA6FB0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Tree>
    <p:extLst>
      <p:ext uri="{BB962C8B-B14F-4D97-AF65-F5344CB8AC3E}">
        <p14:creationId xmlns:p14="http://schemas.microsoft.com/office/powerpoint/2010/main" val="10940994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E4FBAB2-A9AF-43CF-9EB8-5997B5EA5EAD}"/>
              </a:ext>
            </a:extLst>
          </p:cNvPr>
          <p:cNvSpPr>
            <a:spLocks noGrp="1"/>
          </p:cNvSpPr>
          <p:nvPr>
            <p:ph type="title"/>
          </p:nvPr>
        </p:nvSpPr>
        <p:spPr/>
        <p:txBody>
          <a:body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CD0CBEDE-BFA4-4E18-9154-1975453AF66A}"/>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contenuto 3">
            <a:extLst>
              <a:ext uri="{FF2B5EF4-FFF2-40B4-BE49-F238E27FC236}">
                <a16:creationId xmlns:a16="http://schemas.microsoft.com/office/drawing/2014/main" id="{30017E19-4B71-4C6B-B152-1E73A84A0C4B}"/>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Tree>
    <p:extLst>
      <p:ext uri="{BB962C8B-B14F-4D97-AF65-F5344CB8AC3E}">
        <p14:creationId xmlns:p14="http://schemas.microsoft.com/office/powerpoint/2010/main" val="3296296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58618EF-B2B9-42DC-8E51-91EE4C40BAAE}"/>
              </a:ext>
            </a:extLst>
          </p:cNvPr>
          <p:cNvSpPr>
            <a:spLocks noGrp="1"/>
          </p:cNvSpPr>
          <p:nvPr>
            <p:ph type="title"/>
          </p:nvPr>
        </p:nvSpPr>
        <p:spPr>
          <a:xfrm>
            <a:off x="839788" y="365125"/>
            <a:ext cx="10515600" cy="1325563"/>
          </a:xfrm>
        </p:spPr>
        <p:txBody>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BA0B8F58-4412-4063-8C25-9B836DDF26A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DDFA571E-BA86-41E9-8FCA-72A3124E60D5}"/>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5" name="Segnaposto testo 4">
            <a:extLst>
              <a:ext uri="{FF2B5EF4-FFF2-40B4-BE49-F238E27FC236}">
                <a16:creationId xmlns:a16="http://schemas.microsoft.com/office/drawing/2014/main" id="{A83D3E0A-98BF-432F-A457-64A0FEB8BBE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8D8A31CE-5C71-4C5D-B4BC-F179AE6FEE5E}"/>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Tree>
    <p:extLst>
      <p:ext uri="{BB962C8B-B14F-4D97-AF65-F5344CB8AC3E}">
        <p14:creationId xmlns:p14="http://schemas.microsoft.com/office/powerpoint/2010/main" val="41420916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9B8E4FE-65F4-4C95-B806-A0F457765B08}"/>
              </a:ext>
            </a:extLst>
          </p:cNvPr>
          <p:cNvSpPr>
            <a:spLocks noGrp="1"/>
          </p:cNvSpPr>
          <p:nvPr>
            <p:ph type="title"/>
          </p:nvPr>
        </p:nvSpPr>
        <p:spPr/>
        <p:txBody>
          <a:bodyPr/>
          <a:lstStyle/>
          <a:p>
            <a:r>
              <a:rPr lang="it-IT"/>
              <a:t>Fare clic per modificare lo stile del titolo dello schema</a:t>
            </a:r>
            <a:endParaRPr lang="en-GB"/>
          </a:p>
        </p:txBody>
      </p:sp>
    </p:spTree>
    <p:extLst>
      <p:ext uri="{BB962C8B-B14F-4D97-AF65-F5344CB8AC3E}">
        <p14:creationId xmlns:p14="http://schemas.microsoft.com/office/powerpoint/2010/main" val="8909458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117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7331CB-9B2C-41E9-811E-8A6EC6239089}"/>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contenuto 2">
            <a:extLst>
              <a:ext uri="{FF2B5EF4-FFF2-40B4-BE49-F238E27FC236}">
                <a16:creationId xmlns:a16="http://schemas.microsoft.com/office/drawing/2014/main" id="{223DF8D9-659D-4FE8-AE05-44E4393F4FD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4" name="Segnaposto testo 3">
            <a:extLst>
              <a:ext uri="{FF2B5EF4-FFF2-40B4-BE49-F238E27FC236}">
                <a16:creationId xmlns:a16="http://schemas.microsoft.com/office/drawing/2014/main" id="{00B1CACF-0880-44C3-A126-CEAAE94185D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Tree>
    <p:extLst>
      <p:ext uri="{BB962C8B-B14F-4D97-AF65-F5344CB8AC3E}">
        <p14:creationId xmlns:p14="http://schemas.microsoft.com/office/powerpoint/2010/main" val="5314922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096FD22-AEF5-483F-A55D-0850177A91B6}"/>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endParaRPr lang="en-GB"/>
          </a:p>
        </p:txBody>
      </p:sp>
      <p:sp>
        <p:nvSpPr>
          <p:cNvPr id="3" name="Segnaposto immagine 2">
            <a:extLst>
              <a:ext uri="{FF2B5EF4-FFF2-40B4-BE49-F238E27FC236}">
                <a16:creationId xmlns:a16="http://schemas.microsoft.com/office/drawing/2014/main" id="{177875EB-B25D-4B81-A2E6-1B4D3D36668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Segnaposto testo 3">
            <a:extLst>
              <a:ext uri="{FF2B5EF4-FFF2-40B4-BE49-F238E27FC236}">
                <a16:creationId xmlns:a16="http://schemas.microsoft.com/office/drawing/2014/main" id="{44666825-C778-4702-B50D-77B25763DF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Tree>
    <p:extLst>
      <p:ext uri="{BB962C8B-B14F-4D97-AF65-F5344CB8AC3E}">
        <p14:creationId xmlns:p14="http://schemas.microsoft.com/office/powerpoint/2010/main" val="1041743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18" Type="http://schemas.openxmlformats.org/officeDocument/2006/relationships/image" Target="../media/image6.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20"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19" Type="http://schemas.openxmlformats.org/officeDocument/2006/relationships/image" Target="../media/image7.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6565EE7C-1B27-4756-B65E-5552018C77E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endParaRPr lang="en-GB"/>
          </a:p>
        </p:txBody>
      </p:sp>
      <p:sp>
        <p:nvSpPr>
          <p:cNvPr id="3" name="Segnaposto testo 2">
            <a:extLst>
              <a:ext uri="{FF2B5EF4-FFF2-40B4-BE49-F238E27FC236}">
                <a16:creationId xmlns:a16="http://schemas.microsoft.com/office/drawing/2014/main" id="{C8941C0A-6F88-43FE-BF47-448A3050F1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grpSp>
        <p:nvGrpSpPr>
          <p:cNvPr id="8" name="Gruppo 7"/>
          <p:cNvGrpSpPr/>
          <p:nvPr userDrawn="1"/>
        </p:nvGrpSpPr>
        <p:grpSpPr>
          <a:xfrm>
            <a:off x="0" y="6210300"/>
            <a:ext cx="12192000" cy="647700"/>
            <a:chOff x="0" y="6217136"/>
            <a:chExt cx="12192000" cy="647700"/>
          </a:xfrm>
        </p:grpSpPr>
        <p:pic>
          <p:nvPicPr>
            <p:cNvPr id="9" name="Immagine 8">
              <a:extLst>
                <a:ext uri="{FF2B5EF4-FFF2-40B4-BE49-F238E27FC236}">
                  <a16:creationId xmlns:a16="http://schemas.microsoft.com/office/drawing/2014/main" id="{59696F11-8B4A-41A0-A813-51CEC2A007A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36311" y="6346825"/>
              <a:ext cx="725805" cy="374650"/>
            </a:xfrm>
            <a:prstGeom prst="rect">
              <a:avLst/>
            </a:prstGeom>
          </p:spPr>
        </p:pic>
        <p:pic>
          <p:nvPicPr>
            <p:cNvPr id="10" name="Immagine 9">
              <a:extLst>
                <a:ext uri="{FF2B5EF4-FFF2-40B4-BE49-F238E27FC236}">
                  <a16:creationId xmlns:a16="http://schemas.microsoft.com/office/drawing/2014/main" id="{B13A78CD-4F2D-44F4-8013-AC69EC4B4351}"/>
                </a:ext>
              </a:extLst>
            </p:cNvPr>
            <p:cNvPicPr>
              <a:picLocks noChangeAspect="1"/>
            </p:cNvPicPr>
            <p:nvPr userDrawn="1"/>
          </p:nvPicPr>
          <p:blipFill>
            <a:blip r:embed="rId14" cstate="print">
              <a:extLst>
                <a:ext uri="{28A0092B-C50C-407E-A947-70E740481C1C}">
                  <a14:useLocalDpi xmlns:a14="http://schemas.microsoft.com/office/drawing/2010/main" val="0"/>
                </a:ext>
              </a:extLst>
            </a:blip>
            <a:srcRect l="27441" t="15483" r="3004" b="14543"/>
            <a:stretch>
              <a:fillRect/>
            </a:stretch>
          </p:blipFill>
          <p:spPr bwMode="auto">
            <a:xfrm>
              <a:off x="1524000" y="6477000"/>
              <a:ext cx="1109345" cy="244475"/>
            </a:xfrm>
            <a:prstGeom prst="rect">
              <a:avLst/>
            </a:prstGeom>
            <a:noFill/>
            <a:ln>
              <a:noFill/>
            </a:ln>
          </p:spPr>
        </p:pic>
        <p:pic>
          <p:nvPicPr>
            <p:cNvPr id="11" name="Immagine 10" descr="Bandiera d'Italia">
              <a:extLst>
                <a:ext uri="{FF2B5EF4-FFF2-40B4-BE49-F238E27FC236}">
                  <a16:creationId xmlns:a16="http://schemas.microsoft.com/office/drawing/2014/main" id="{1F84D92F-3F87-4808-BC74-CE17BE340164}"/>
                </a:ext>
              </a:extLst>
            </p:cNvPr>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2921008" y="6476429"/>
              <a:ext cx="490682" cy="244474"/>
            </a:xfrm>
            <a:prstGeom prst="rect">
              <a:avLst/>
            </a:prstGeom>
            <a:noFill/>
            <a:ln>
              <a:noFill/>
            </a:ln>
          </p:spPr>
        </p:pic>
        <p:pic>
          <p:nvPicPr>
            <p:cNvPr id="12" name="Immagine 11" descr="Bandiera della Germania">
              <a:extLst>
                <a:ext uri="{FF2B5EF4-FFF2-40B4-BE49-F238E27FC236}">
                  <a16:creationId xmlns:a16="http://schemas.microsoft.com/office/drawing/2014/main" id="{FB94927A-D5D3-4918-89A1-986991AB2590}"/>
                </a:ext>
              </a:extLst>
            </p:cNvPr>
            <p:cNvPicPr>
              <a:picLocks noChangeAspect="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3507914" y="6476431"/>
              <a:ext cx="490682" cy="244474"/>
            </a:xfrm>
            <a:prstGeom prst="rect">
              <a:avLst/>
            </a:prstGeom>
            <a:noFill/>
            <a:ln>
              <a:noFill/>
            </a:ln>
          </p:spPr>
        </p:pic>
        <p:pic>
          <p:nvPicPr>
            <p:cNvPr id="13" name="Immagine 12" descr="Bandiera della Croazia">
              <a:extLst>
                <a:ext uri="{FF2B5EF4-FFF2-40B4-BE49-F238E27FC236}">
                  <a16:creationId xmlns:a16="http://schemas.microsoft.com/office/drawing/2014/main" id="{8D3D18EF-DA7D-4E79-8886-0F7DC26D3648}"/>
                </a:ext>
              </a:extLst>
            </p:cNvPr>
            <p:cNvPicPr>
              <a:picLocks noChangeAspect="1"/>
            </p:cNvPicPr>
            <p:nvPr userDrawn="1"/>
          </p:nvPicPr>
          <p:blipFill>
            <a:blip r:embed="rId17">
              <a:extLst>
                <a:ext uri="{28A0092B-C50C-407E-A947-70E740481C1C}">
                  <a14:useLocalDpi xmlns:a14="http://schemas.microsoft.com/office/drawing/2010/main" val="0"/>
                </a:ext>
              </a:extLst>
            </a:blip>
            <a:srcRect/>
            <a:stretch>
              <a:fillRect/>
            </a:stretch>
          </p:blipFill>
          <p:spPr bwMode="auto">
            <a:xfrm>
              <a:off x="4094820" y="6476429"/>
              <a:ext cx="490682" cy="244474"/>
            </a:xfrm>
            <a:prstGeom prst="rect">
              <a:avLst/>
            </a:prstGeom>
            <a:noFill/>
            <a:ln>
              <a:noFill/>
            </a:ln>
          </p:spPr>
        </p:pic>
        <p:pic>
          <p:nvPicPr>
            <p:cNvPr id="14" name="Immagine 13" descr="Bandiera dell'Uzbekistan">
              <a:extLst>
                <a:ext uri="{FF2B5EF4-FFF2-40B4-BE49-F238E27FC236}">
                  <a16:creationId xmlns:a16="http://schemas.microsoft.com/office/drawing/2014/main" id="{CF8AEF51-71A1-43B6-B031-BB2C9350E95E}"/>
                </a:ext>
              </a:extLst>
            </p:cNvPr>
            <p:cNvPicPr>
              <a:picLocks noChangeAspect="1"/>
            </p:cNvPicPr>
            <p:nvPr userDrawn="1"/>
          </p:nvPicPr>
          <p:blipFill>
            <a:blip r:embed="rId18" cstate="print">
              <a:extLst>
                <a:ext uri="{28A0092B-C50C-407E-A947-70E740481C1C}">
                  <a14:useLocalDpi xmlns:a14="http://schemas.microsoft.com/office/drawing/2010/main" val="0"/>
                </a:ext>
              </a:extLst>
            </a:blip>
            <a:srcRect/>
            <a:stretch>
              <a:fillRect/>
            </a:stretch>
          </p:blipFill>
          <p:spPr bwMode="auto">
            <a:xfrm>
              <a:off x="4655569" y="6476429"/>
              <a:ext cx="490682" cy="244474"/>
            </a:xfrm>
            <a:prstGeom prst="rect">
              <a:avLst/>
            </a:prstGeom>
            <a:noFill/>
            <a:ln>
              <a:noFill/>
            </a:ln>
          </p:spPr>
        </p:pic>
        <p:pic>
          <p:nvPicPr>
            <p:cNvPr id="15" name="Immagine 14" descr="Bandiera del Tagikistan">
              <a:extLst>
                <a:ext uri="{FF2B5EF4-FFF2-40B4-BE49-F238E27FC236}">
                  <a16:creationId xmlns:a16="http://schemas.microsoft.com/office/drawing/2014/main" id="{ECB244DA-D0AD-4E87-998D-54B6EEEB606A}"/>
                </a:ext>
              </a:extLst>
            </p:cNvPr>
            <p:cNvPicPr>
              <a:picLocks noChangeAspect="1"/>
            </p:cNvPicPr>
            <p:nvPr userDrawn="1"/>
          </p:nvPicPr>
          <p:blipFill>
            <a:blip r:embed="rId19" cstate="print">
              <a:extLst>
                <a:ext uri="{28A0092B-C50C-407E-A947-70E740481C1C}">
                  <a14:useLocalDpi xmlns:a14="http://schemas.microsoft.com/office/drawing/2010/main" val="0"/>
                </a:ext>
              </a:extLst>
            </a:blip>
            <a:srcRect/>
            <a:stretch>
              <a:fillRect/>
            </a:stretch>
          </p:blipFill>
          <p:spPr bwMode="auto">
            <a:xfrm>
              <a:off x="5224187" y="6476429"/>
              <a:ext cx="490682" cy="244474"/>
            </a:xfrm>
            <a:prstGeom prst="rect">
              <a:avLst/>
            </a:prstGeom>
            <a:noFill/>
            <a:ln>
              <a:noFill/>
            </a:ln>
          </p:spPr>
        </p:pic>
        <p:sp>
          <p:nvSpPr>
            <p:cNvPr id="16" name="CasellaDiTesto 21">
              <a:extLst>
                <a:ext uri="{FF2B5EF4-FFF2-40B4-BE49-F238E27FC236}">
                  <a16:creationId xmlns:a16="http://schemas.microsoft.com/office/drawing/2014/main" id="{00BC04EF-627F-46DB-87F6-F5CDABAD9791}"/>
                </a:ext>
              </a:extLst>
            </p:cNvPr>
            <p:cNvSpPr txBox="1"/>
            <p:nvPr userDrawn="1"/>
          </p:nvSpPr>
          <p:spPr>
            <a:xfrm>
              <a:off x="6415525" y="6424084"/>
              <a:ext cx="3901440" cy="400110"/>
            </a:xfrm>
            <a:prstGeom prst="rect">
              <a:avLst/>
            </a:prstGeom>
            <a:noFill/>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sz="1000" dirty="0"/>
                <a:t>Environmental Risk Assessment and Mitigation on Cultural Heritage Assets in Central Asia</a:t>
              </a:r>
            </a:p>
          </p:txBody>
        </p:sp>
        <p:pic>
          <p:nvPicPr>
            <p:cNvPr id="17" name="Picture 66">
              <a:extLst>
                <a:ext uri="{FF2B5EF4-FFF2-40B4-BE49-F238E27FC236}">
                  <a16:creationId xmlns:a16="http://schemas.microsoft.com/office/drawing/2014/main" id="{88502879-7414-4B48-8616-966D06C40516}"/>
                </a:ext>
              </a:extLst>
            </p:cNvPr>
            <p:cNvPicPr>
              <a:picLocks noChangeAspect="1" noChangeArrowheads="1"/>
            </p:cNvPicPr>
            <p:nvPr userDrawn="1"/>
          </p:nvPicPr>
          <p:blipFill rotWithShape="1">
            <a:blip r:embed="rId20" cstate="print">
              <a:extLst>
                <a:ext uri="{28A0092B-C50C-407E-A947-70E740481C1C}">
                  <a14:useLocalDpi xmlns:a14="http://schemas.microsoft.com/office/drawing/2010/main" val="0"/>
                </a:ext>
              </a:extLst>
            </a:blip>
            <a:srcRect r="84614" b="42873"/>
            <a:stretch/>
          </p:blipFill>
          <p:spPr bwMode="auto">
            <a:xfrm>
              <a:off x="10447721" y="6217136"/>
              <a:ext cx="906079"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8" name="Connettore 1 17"/>
            <p:cNvCxnSpPr/>
            <p:nvPr userDrawn="1"/>
          </p:nvCxnSpPr>
          <p:spPr>
            <a:xfrm>
              <a:off x="0" y="6217136"/>
              <a:ext cx="12192000" cy="0"/>
            </a:xfrm>
            <a:prstGeom prst="line">
              <a:avLst/>
            </a:prstGeom>
            <a:ln w="28575"/>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92645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emf"/><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7.xml"/><Relationship Id="rId5" Type="http://schemas.openxmlformats.org/officeDocument/2006/relationships/image" Target="../media/image27.emf"/><Relationship Id="rId4" Type="http://schemas.openxmlformats.org/officeDocument/2006/relationships/image" Target="../media/image26.emf"/></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4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8.jpeg"/><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40.jpeg"/></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42.jpeg"/></Relationships>
</file>

<file path=ppt/slides/_rels/slide4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47.jpeg"/><Relationship Id="rId3" Type="http://schemas.openxmlformats.org/officeDocument/2006/relationships/slide" Target="slide20.xml"/><Relationship Id="rId7" Type="http://schemas.openxmlformats.org/officeDocument/2006/relationships/slide" Target="slide22.xml"/><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slide" Target="slide21.xml"/><Relationship Id="rId4" Type="http://schemas.openxmlformats.org/officeDocument/2006/relationships/image" Target="../media/image45.jpeg"/></Relationships>
</file>

<file path=ppt/slides/_rels/slide49.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48.jpeg"/></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3.png"/><Relationship Id="rId4" Type="http://schemas.openxmlformats.org/officeDocument/2006/relationships/image" Target="../media/image12.wmf"/></Relationships>
</file>

<file path=ppt/slides/_rels/slide50.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51.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28.jpeg"/><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5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156738-9880-437C-A964-1C00483F7DE9}"/>
              </a:ext>
            </a:extLst>
          </p:cNvPr>
          <p:cNvSpPr>
            <a:spLocks noGrp="1"/>
          </p:cNvSpPr>
          <p:nvPr>
            <p:ph type="ctrTitle"/>
          </p:nvPr>
        </p:nvSpPr>
        <p:spPr>
          <a:xfrm>
            <a:off x="344905" y="1122363"/>
            <a:ext cx="11710737" cy="2387600"/>
          </a:xfrm>
        </p:spPr>
        <p:txBody>
          <a:bodyPr>
            <a:normAutofit fontScale="90000"/>
          </a:bodyPr>
          <a:lstStyle/>
          <a:p>
            <a:r>
              <a:rPr lang="en-GB" dirty="0"/>
              <a:t>Seismic Protection of historical buildings</a:t>
            </a:r>
            <a:br>
              <a:rPr lang="en-GB" dirty="0"/>
            </a:br>
            <a:r>
              <a:rPr lang="en-GB" dirty="0"/>
              <a:t>Lesson 7</a:t>
            </a:r>
          </a:p>
        </p:txBody>
      </p:sp>
      <p:sp>
        <p:nvSpPr>
          <p:cNvPr id="3" name="Sottotitolo 2">
            <a:extLst>
              <a:ext uri="{FF2B5EF4-FFF2-40B4-BE49-F238E27FC236}">
                <a16:creationId xmlns:a16="http://schemas.microsoft.com/office/drawing/2014/main" id="{FAAE2790-820C-4B73-8EB2-85851BCD8490}"/>
              </a:ext>
            </a:extLst>
          </p:cNvPr>
          <p:cNvSpPr>
            <a:spLocks noGrp="1"/>
          </p:cNvSpPr>
          <p:nvPr>
            <p:ph type="subTitle" idx="1"/>
          </p:nvPr>
        </p:nvSpPr>
        <p:spPr/>
        <p:txBody>
          <a:bodyPr/>
          <a:lstStyle/>
          <a:p>
            <a:r>
              <a:rPr lang="en-GB" dirty="0"/>
              <a:t>Prof. Rosario </a:t>
            </a:r>
            <a:r>
              <a:rPr lang="en-GB" dirty="0" err="1"/>
              <a:t>Ceravolo</a:t>
            </a:r>
            <a:endParaRPr lang="en-GB" dirty="0"/>
          </a:p>
          <a:p>
            <a:r>
              <a:rPr lang="en-GB" dirty="0" err="1"/>
              <a:t>Politecnico</a:t>
            </a:r>
            <a:r>
              <a:rPr lang="en-GB" dirty="0"/>
              <a:t> di Torino</a:t>
            </a:r>
          </a:p>
        </p:txBody>
      </p:sp>
    </p:spTree>
    <p:extLst>
      <p:ext uri="{BB962C8B-B14F-4D97-AF65-F5344CB8AC3E}">
        <p14:creationId xmlns:p14="http://schemas.microsoft.com/office/powerpoint/2010/main" val="4161507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FAE4035A-D83A-40E9-91E8-80CDE3E603E6}"/>
              </a:ext>
            </a:extLst>
          </p:cNvPr>
          <p:cNvSpPr txBox="1"/>
          <p:nvPr/>
        </p:nvSpPr>
        <p:spPr>
          <a:xfrm>
            <a:off x="1559496" y="2136339"/>
            <a:ext cx="9073008" cy="2585323"/>
          </a:xfrm>
          <a:prstGeom prst="rect">
            <a:avLst/>
          </a:prstGeom>
          <a:noFill/>
        </p:spPr>
        <p:txBody>
          <a:bodyPr wrap="square">
            <a:spAutoFit/>
          </a:bodyPr>
          <a:lstStyle/>
          <a:p>
            <a:pPr marL="285750" indent="-285750" algn="just">
              <a:buFont typeface="Arial" panose="020B0604020202020204" pitchFamily="34" charset="0"/>
              <a:buChar char="•"/>
            </a:pPr>
            <a:r>
              <a:rPr lang="en-US" dirty="0">
                <a:solidFill>
                  <a:srgbClr val="000066"/>
                </a:solidFill>
              </a:rPr>
              <a:t>Visual examinations are conducted after the removal of a plaster area of at least 1mX 1m, in order to identify the shape and size of the blocks of which it is made, preferably performed at the corners, in order to check the grips between the walls.</a:t>
            </a:r>
          </a:p>
          <a:p>
            <a:pPr marL="285750" indent="-285750" algn="just">
              <a:buFont typeface="Arial" panose="020B0604020202020204" pitchFamily="34" charset="0"/>
              <a:buChar char="•"/>
            </a:pPr>
            <a:endParaRPr lang="en-US" dirty="0">
              <a:solidFill>
                <a:srgbClr val="000066"/>
              </a:solidFill>
            </a:endParaRPr>
          </a:p>
          <a:p>
            <a:pPr marL="285750" indent="-285750" algn="just">
              <a:buFont typeface="Arial" panose="020B0604020202020204" pitchFamily="34" charset="0"/>
              <a:buChar char="•"/>
            </a:pPr>
            <a:r>
              <a:rPr lang="en-US" dirty="0">
                <a:solidFill>
                  <a:srgbClr val="000066"/>
                </a:solidFill>
              </a:rPr>
              <a:t>The compactness of the mortar, the </a:t>
            </a:r>
            <a:r>
              <a:rPr lang="en-US" dirty="0" err="1">
                <a:solidFill>
                  <a:srgbClr val="000066"/>
                </a:solidFill>
              </a:rPr>
              <a:t>monolithicity</a:t>
            </a:r>
            <a:r>
              <a:rPr lang="en-US" dirty="0">
                <a:solidFill>
                  <a:srgbClr val="000066"/>
                </a:solidFill>
              </a:rPr>
              <a:t>, the quality of the internal and transverse connection must be evaluated, even in an approximate form, through localized tests that affect the wall thickness.</a:t>
            </a:r>
          </a:p>
          <a:p>
            <a:pPr marL="285750" indent="-285750" algn="just">
              <a:buFont typeface="Arial" panose="020B0604020202020204" pitchFamily="34" charset="0"/>
              <a:buChar char="•"/>
            </a:pPr>
            <a:endParaRPr lang="en-US" dirty="0">
              <a:solidFill>
                <a:srgbClr val="000066"/>
              </a:solidFill>
            </a:endParaRPr>
          </a:p>
          <a:p>
            <a:pPr marL="285750" indent="-285750" algn="just">
              <a:buFont typeface="Arial" panose="020B0604020202020204" pitchFamily="34" charset="0"/>
              <a:buChar char="•"/>
            </a:pPr>
            <a:r>
              <a:rPr lang="en-US" dirty="0">
                <a:solidFill>
                  <a:srgbClr val="000066"/>
                </a:solidFill>
              </a:rPr>
              <a:t>In the end, a typology consistent with the table annexed to the regulations will be identified</a:t>
            </a:r>
          </a:p>
        </p:txBody>
      </p:sp>
      <p:sp>
        <p:nvSpPr>
          <p:cNvPr id="5" name="Rettangolo 3">
            <a:extLst>
              <a:ext uri="{FF2B5EF4-FFF2-40B4-BE49-F238E27FC236}">
                <a16:creationId xmlns:a16="http://schemas.microsoft.com/office/drawing/2014/main" id="{912AF4C7-00D0-40D8-8DFF-38ED57BB5778}"/>
              </a:ext>
            </a:extLst>
          </p:cNvPr>
          <p:cNvSpPr/>
          <p:nvPr/>
        </p:nvSpPr>
        <p:spPr>
          <a:xfrm>
            <a:off x="1447801" y="625506"/>
            <a:ext cx="7301423" cy="597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Arial" panose="020B0604020202020204" pitchFamily="34" charset="0"/>
              </a:rPr>
              <a:t>Properties</a:t>
            </a:r>
            <a:r>
              <a:rPr lang="en-GB" b="1" dirty="0">
                <a:solidFill>
                  <a:srgbClr val="002060"/>
                </a:solidFill>
                <a:latin typeface="Arial" panose="020B0604020202020204" pitchFamily="34" charset="0"/>
              </a:rPr>
              <a:t> of materials: limited in situ verifications</a:t>
            </a:r>
            <a:endParaRPr lang="en-US" b="1" dirty="0">
              <a:solidFill>
                <a:srgbClr val="002060"/>
              </a:solidFill>
              <a:latin typeface="Arial" panose="020B0604020202020204" pitchFamily="34" charset="0"/>
            </a:endParaRPr>
          </a:p>
          <a:p>
            <a:pPr algn="ctr"/>
            <a:endParaRPr lang="it-IT" dirty="0">
              <a:solidFill>
                <a:srgbClr val="00206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B3CB87F1-346E-45CF-83FE-57736FED1FC8}"/>
              </a:ext>
            </a:extLst>
          </p:cNvPr>
          <p:cNvSpPr txBox="1"/>
          <p:nvPr/>
        </p:nvSpPr>
        <p:spPr>
          <a:xfrm>
            <a:off x="1113297" y="1772816"/>
            <a:ext cx="4227561" cy="3416320"/>
          </a:xfrm>
          <a:prstGeom prst="rect">
            <a:avLst/>
          </a:prstGeom>
          <a:noFill/>
        </p:spPr>
        <p:txBody>
          <a:bodyPr wrap="square">
            <a:spAutoFit/>
          </a:bodyPr>
          <a:lstStyle/>
          <a:p>
            <a:pPr algn="just"/>
            <a:r>
              <a:rPr lang="en-US" dirty="0">
                <a:solidFill>
                  <a:srgbClr val="000066"/>
                </a:solidFill>
              </a:rPr>
              <a:t>The quality of the masonry depends above all on the geometry and arrangement of the stones that constitute it: stones of such size as to ensure the monolithic nature of the masonry are a sign of the good functioning of the work.</a:t>
            </a:r>
          </a:p>
          <a:p>
            <a:pPr algn="just"/>
            <a:endParaRPr lang="en-US" dirty="0">
              <a:solidFill>
                <a:srgbClr val="000066"/>
              </a:solidFill>
            </a:endParaRPr>
          </a:p>
          <a:p>
            <a:pPr algn="just"/>
            <a:r>
              <a:rPr lang="en-US" dirty="0">
                <a:solidFill>
                  <a:srgbClr val="000066"/>
                </a:solidFill>
              </a:rPr>
              <a:t>  Conversely, if the "aggregate" is small in size, the connection is entrusted to the mortar which by its very nature, especially in older buildings, is often unable to perform its function.</a:t>
            </a:r>
          </a:p>
        </p:txBody>
      </p:sp>
      <p:pic>
        <p:nvPicPr>
          <p:cNvPr id="11" name="Picture 3">
            <a:extLst>
              <a:ext uri="{FF2B5EF4-FFF2-40B4-BE49-F238E27FC236}">
                <a16:creationId xmlns:a16="http://schemas.microsoft.com/office/drawing/2014/main" id="{FCD82C56-03E4-4CCD-A0A8-E620F2EE59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5934416" y="830302"/>
            <a:ext cx="5224498" cy="4958262"/>
          </a:xfrm>
          <a:prstGeom prst="rect">
            <a:avLst/>
          </a:prstGeom>
          <a:noFill/>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cap="flat" cmpd="sng">
                <a:solidFill>
                  <a:schemeClr val="tx1"/>
                </a:solidFill>
                <a:prstDash val="solid"/>
                <a:miter lim="800000"/>
                <a:headEnd/>
                <a:tailEnd/>
              </a14:hiddenLine>
            </a:ext>
          </a:extLst>
        </p:spPr>
      </p:pic>
      <p:sp>
        <p:nvSpPr>
          <p:cNvPr id="6" name="Rettangolo 3">
            <a:extLst>
              <a:ext uri="{FF2B5EF4-FFF2-40B4-BE49-F238E27FC236}">
                <a16:creationId xmlns:a16="http://schemas.microsoft.com/office/drawing/2014/main" id="{1904E079-DC68-4B05-959E-2B6CC5B89FE4}"/>
              </a:ext>
            </a:extLst>
          </p:cNvPr>
          <p:cNvSpPr/>
          <p:nvPr/>
        </p:nvSpPr>
        <p:spPr>
          <a:xfrm>
            <a:off x="1156039" y="233104"/>
            <a:ext cx="7301423" cy="597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Arial" panose="020B0604020202020204" pitchFamily="34" charset="0"/>
              </a:rPr>
              <a:t>Property of materials: visual examinations</a:t>
            </a:r>
            <a:endParaRPr lang="en-US" b="1" dirty="0">
              <a:solidFill>
                <a:srgbClr val="002060"/>
              </a:solidFill>
              <a:latin typeface="Arial" panose="020B0604020202020204" pitchFamily="34" charset="0"/>
            </a:endParaRPr>
          </a:p>
          <a:p>
            <a:pPr algn="ctr"/>
            <a:endParaRPr lang="it-IT" dirty="0">
              <a:solidFill>
                <a:srgbClr val="00206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7D0D356D-D2BD-41DA-BB52-5ADD62427788}"/>
              </a:ext>
            </a:extLst>
          </p:cNvPr>
          <p:cNvSpPr txBox="1"/>
          <p:nvPr/>
        </p:nvSpPr>
        <p:spPr>
          <a:xfrm>
            <a:off x="1451484" y="2042715"/>
            <a:ext cx="9289032" cy="3693319"/>
          </a:xfrm>
          <a:prstGeom prst="rect">
            <a:avLst/>
          </a:prstGeom>
          <a:noFill/>
        </p:spPr>
        <p:txBody>
          <a:bodyPr wrap="square">
            <a:spAutoFit/>
          </a:bodyPr>
          <a:lstStyle/>
          <a:p>
            <a:pPr marL="285750" indent="-285750" algn="just">
              <a:buFont typeface="Arial" panose="020B0604020202020204" pitchFamily="34" charset="0"/>
              <a:buChar char="•"/>
            </a:pPr>
            <a:r>
              <a:rPr lang="en-US" dirty="0">
                <a:solidFill>
                  <a:srgbClr val="000066"/>
                </a:solidFill>
              </a:rPr>
              <a:t>Visual examinations (already foreseen for limited in situ investigations) must be carried out in an extensive and systematic manner, with superficial and internal tests for each type of masonry present.</a:t>
            </a:r>
          </a:p>
          <a:p>
            <a:pPr marL="285750" indent="-285750" algn="just">
              <a:buFont typeface="Arial" panose="020B0604020202020204" pitchFamily="34" charset="0"/>
              <a:buChar char="•"/>
            </a:pPr>
            <a:endParaRPr lang="en-US" dirty="0">
              <a:solidFill>
                <a:srgbClr val="000066"/>
              </a:solidFill>
            </a:endParaRPr>
          </a:p>
          <a:p>
            <a:pPr marL="285750" indent="-285750" algn="just">
              <a:buFont typeface="Arial" panose="020B0604020202020204" pitchFamily="34" charset="0"/>
              <a:buChar char="•"/>
            </a:pPr>
            <a:endParaRPr lang="en-US" dirty="0">
              <a:solidFill>
                <a:srgbClr val="000066"/>
              </a:solidFill>
            </a:endParaRPr>
          </a:p>
          <a:p>
            <a:pPr marL="285750" indent="-285750" algn="just">
              <a:buFont typeface="Arial" panose="020B0604020202020204" pitchFamily="34" charset="0"/>
              <a:buChar char="•"/>
            </a:pPr>
            <a:r>
              <a:rPr lang="en-US" dirty="0">
                <a:solidFill>
                  <a:srgbClr val="000066"/>
                </a:solidFill>
              </a:rPr>
              <a:t>A destructive test is required for each type of masonry present (double flat jack, characterization of the mortar and possibly of the block), aimed at typing the masonry according to the table annexed to the regulations. Non-destructive testing in addition, but not as a substitute.</a:t>
            </a:r>
          </a:p>
          <a:p>
            <a:pPr marL="285750" indent="-285750" algn="just">
              <a:buFont typeface="Arial" panose="020B0604020202020204" pitchFamily="34" charset="0"/>
              <a:buChar char="•"/>
            </a:pPr>
            <a:endParaRPr lang="en-US" dirty="0">
              <a:solidFill>
                <a:srgbClr val="000066"/>
              </a:solidFill>
            </a:endParaRPr>
          </a:p>
          <a:p>
            <a:pPr marL="285750" indent="-285750" algn="just">
              <a:buFont typeface="Arial" panose="020B0604020202020204" pitchFamily="34" charset="0"/>
              <a:buChar char="•"/>
            </a:pPr>
            <a:endParaRPr lang="en-US" dirty="0">
              <a:solidFill>
                <a:srgbClr val="000066"/>
              </a:solidFill>
            </a:endParaRPr>
          </a:p>
          <a:p>
            <a:pPr marL="285750" indent="-285750" algn="just">
              <a:buFont typeface="Arial" panose="020B0604020202020204" pitchFamily="34" charset="0"/>
              <a:buChar char="•"/>
            </a:pPr>
            <a:r>
              <a:rPr lang="en-US" dirty="0">
                <a:solidFill>
                  <a:srgbClr val="000066"/>
                </a:solidFill>
              </a:rPr>
              <a:t>Alternatively, tests on buildings with proven typological correspondence can be used (for materials, sizes and construction details).</a:t>
            </a:r>
          </a:p>
        </p:txBody>
      </p:sp>
      <p:sp>
        <p:nvSpPr>
          <p:cNvPr id="5" name="Rettangolo 3">
            <a:extLst>
              <a:ext uri="{FF2B5EF4-FFF2-40B4-BE49-F238E27FC236}">
                <a16:creationId xmlns:a16="http://schemas.microsoft.com/office/drawing/2014/main" id="{433AC8A1-3D76-440D-9F8F-3D8787885421}"/>
              </a:ext>
            </a:extLst>
          </p:cNvPr>
          <p:cNvSpPr/>
          <p:nvPr/>
        </p:nvSpPr>
        <p:spPr>
          <a:xfrm>
            <a:off x="1094875" y="524768"/>
            <a:ext cx="7301423" cy="597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Arial" panose="020B0604020202020204" pitchFamily="34" charset="0"/>
              </a:rPr>
              <a:t>Property of materials: extended in-situ verifications</a:t>
            </a:r>
            <a:endParaRPr lang="en-US" b="1" dirty="0">
              <a:solidFill>
                <a:srgbClr val="002060"/>
              </a:solidFill>
              <a:latin typeface="Arial" panose="020B0604020202020204" pitchFamily="34" charset="0"/>
            </a:endParaRPr>
          </a:p>
          <a:p>
            <a:pPr algn="ctr"/>
            <a:endParaRPr lang="it-IT" dirty="0">
              <a:solidFill>
                <a:srgbClr val="002060"/>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d2-s2">
            <a:extLst>
              <a:ext uri="{FF2B5EF4-FFF2-40B4-BE49-F238E27FC236}">
                <a16:creationId xmlns:a16="http://schemas.microsoft.com/office/drawing/2014/main" id="{5F4F0D6B-F74C-4A0E-B719-61E2C9CD86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9306" y="347738"/>
            <a:ext cx="2477322" cy="1577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martinettodoppio">
            <a:extLst>
              <a:ext uri="{FF2B5EF4-FFF2-40B4-BE49-F238E27FC236}">
                <a16:creationId xmlns:a16="http://schemas.microsoft.com/office/drawing/2014/main" id="{91AC8E10-97E5-4D24-BE42-7E1940FDBB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78466" y="524744"/>
            <a:ext cx="2017562" cy="2582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martinettosingolo">
            <a:extLst>
              <a:ext uri="{FF2B5EF4-FFF2-40B4-BE49-F238E27FC236}">
                <a16:creationId xmlns:a16="http://schemas.microsoft.com/office/drawing/2014/main" id="{9CCC8688-DD92-4C5F-AA84-6FE409789C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7023" y="524744"/>
            <a:ext cx="3090998" cy="2582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a:extLst>
              <a:ext uri="{FF2B5EF4-FFF2-40B4-BE49-F238E27FC236}">
                <a16:creationId xmlns:a16="http://schemas.microsoft.com/office/drawing/2014/main" id="{D0FADFFB-D257-414C-BBF2-55389704D95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065" t="4277" r="5837" b="6210"/>
          <a:stretch/>
        </p:blipFill>
        <p:spPr bwMode="auto">
          <a:xfrm>
            <a:off x="4966040" y="3675659"/>
            <a:ext cx="5351981" cy="2363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00054C31-63E0-47D1-BAFF-9395CAEA8101}"/>
              </a:ext>
            </a:extLst>
          </p:cNvPr>
          <p:cNvSpPr txBox="1"/>
          <p:nvPr/>
        </p:nvSpPr>
        <p:spPr>
          <a:xfrm>
            <a:off x="1383463" y="2262690"/>
            <a:ext cx="2175889" cy="923330"/>
          </a:xfrm>
          <a:prstGeom prst="rect">
            <a:avLst/>
          </a:prstGeom>
          <a:noFill/>
        </p:spPr>
        <p:txBody>
          <a:bodyPr wrap="square">
            <a:spAutoFit/>
          </a:bodyPr>
          <a:lstStyle/>
          <a:p>
            <a:r>
              <a:rPr lang="en-GB" dirty="0">
                <a:solidFill>
                  <a:srgbClr val="000066"/>
                </a:solidFill>
              </a:rPr>
              <a:t>Images compression test with double and single jack</a:t>
            </a:r>
            <a:endParaRPr lang="it-IT" dirty="0">
              <a:solidFill>
                <a:srgbClr val="000066"/>
              </a:solidFill>
            </a:endParaRPr>
          </a:p>
        </p:txBody>
      </p:sp>
      <p:sp>
        <p:nvSpPr>
          <p:cNvPr id="16" name="TextBox 15">
            <a:extLst>
              <a:ext uri="{FF2B5EF4-FFF2-40B4-BE49-F238E27FC236}">
                <a16:creationId xmlns:a16="http://schemas.microsoft.com/office/drawing/2014/main" id="{2550E9BD-8270-4D7A-A127-BC0937F3C271}"/>
              </a:ext>
            </a:extLst>
          </p:cNvPr>
          <p:cNvSpPr txBox="1"/>
          <p:nvPr/>
        </p:nvSpPr>
        <p:spPr>
          <a:xfrm>
            <a:off x="1383463" y="4841045"/>
            <a:ext cx="2175889" cy="923330"/>
          </a:xfrm>
          <a:prstGeom prst="rect">
            <a:avLst/>
          </a:prstGeom>
          <a:noFill/>
        </p:spPr>
        <p:txBody>
          <a:bodyPr wrap="square">
            <a:spAutoFit/>
          </a:bodyPr>
          <a:lstStyle/>
          <a:p>
            <a:r>
              <a:rPr lang="en-US" dirty="0">
                <a:solidFill>
                  <a:srgbClr val="000066"/>
                </a:solidFill>
              </a:rPr>
              <a:t>Mortar: chemical composition of the binder</a:t>
            </a:r>
          </a:p>
        </p:txBody>
      </p:sp>
      <p:sp>
        <p:nvSpPr>
          <p:cNvPr id="12" name="Rettangolo 3">
            <a:extLst>
              <a:ext uri="{FF2B5EF4-FFF2-40B4-BE49-F238E27FC236}">
                <a16:creationId xmlns:a16="http://schemas.microsoft.com/office/drawing/2014/main" id="{9C63189F-FF20-4267-B29C-588316C789C3}"/>
              </a:ext>
            </a:extLst>
          </p:cNvPr>
          <p:cNvSpPr/>
          <p:nvPr/>
        </p:nvSpPr>
        <p:spPr>
          <a:xfrm>
            <a:off x="1146024" y="-20015"/>
            <a:ext cx="7301423" cy="597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Arial" panose="020B0604020202020204" pitchFamily="34" charset="0"/>
              </a:rPr>
              <a:t>Property of materials: extended in-situ verifications</a:t>
            </a:r>
            <a:endParaRPr lang="en-US" b="1" dirty="0">
              <a:solidFill>
                <a:srgbClr val="002060"/>
              </a:solidFill>
              <a:latin typeface="Arial" panose="020B0604020202020204" pitchFamily="34" charset="0"/>
            </a:endParaRPr>
          </a:p>
          <a:p>
            <a:pPr algn="ctr"/>
            <a:endParaRPr lang="it-IT" dirty="0">
              <a:solidFill>
                <a:srgbClr val="002060"/>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B1747F75-EB90-449F-B41A-731F4797EFA9}"/>
              </a:ext>
            </a:extLst>
          </p:cNvPr>
          <p:cNvSpPr txBox="1"/>
          <p:nvPr/>
        </p:nvSpPr>
        <p:spPr>
          <a:xfrm>
            <a:off x="1451484" y="1749907"/>
            <a:ext cx="9289032" cy="3970318"/>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000066"/>
                </a:solidFill>
              </a:rPr>
              <a:t>In a systematic way, as for the extended investigations, visual investigations and superficial and internal essays (endoscopy) will be made.</a:t>
            </a:r>
          </a:p>
          <a:p>
            <a:pPr marL="285750" indent="-285750">
              <a:buFont typeface="Arial" panose="020B0604020202020204" pitchFamily="34" charset="0"/>
              <a:buChar char="•"/>
            </a:pPr>
            <a:endParaRPr lang="en-US" dirty="0">
              <a:solidFill>
                <a:srgbClr val="000066"/>
              </a:solidFill>
            </a:endParaRPr>
          </a:p>
          <a:p>
            <a:pPr marL="285750" indent="-285750">
              <a:buFont typeface="Arial" panose="020B0604020202020204" pitchFamily="34" charset="0"/>
              <a:buChar char="•"/>
            </a:pPr>
            <a:endParaRPr lang="en-US" dirty="0">
              <a:solidFill>
                <a:srgbClr val="000066"/>
              </a:solidFill>
            </a:endParaRPr>
          </a:p>
          <a:p>
            <a:pPr marL="285750" indent="-285750">
              <a:buFont typeface="Arial" panose="020B0604020202020204" pitchFamily="34" charset="0"/>
              <a:buChar char="•"/>
            </a:pPr>
            <a:r>
              <a:rPr lang="en-US" dirty="0">
                <a:solidFill>
                  <a:srgbClr val="000066"/>
                </a:solidFill>
              </a:rPr>
              <a:t>The measurement of the mechanical characteristics of the masonry is obtained with tests in situ or in the laboratory (on undisturbed elements).</a:t>
            </a:r>
          </a:p>
          <a:p>
            <a:pPr marL="285750" indent="-285750">
              <a:buFont typeface="Arial" panose="020B0604020202020204" pitchFamily="34" charset="0"/>
              <a:buChar char="•"/>
            </a:pPr>
            <a:endParaRPr lang="en-US" dirty="0">
              <a:solidFill>
                <a:srgbClr val="000066"/>
              </a:solidFill>
            </a:endParaRPr>
          </a:p>
          <a:p>
            <a:pPr marL="285750" indent="-285750">
              <a:buFont typeface="Arial" panose="020B0604020202020204" pitchFamily="34" charset="0"/>
              <a:buChar char="•"/>
            </a:pPr>
            <a:endParaRPr lang="en-US" dirty="0">
              <a:solidFill>
                <a:srgbClr val="000066"/>
              </a:solidFill>
            </a:endParaRPr>
          </a:p>
          <a:p>
            <a:pPr marL="285750" indent="-285750">
              <a:buFont typeface="Arial" panose="020B0604020202020204" pitchFamily="34" charset="0"/>
              <a:buChar char="•"/>
            </a:pPr>
            <a:r>
              <a:rPr lang="en-US" dirty="0">
                <a:solidFill>
                  <a:srgbClr val="000066"/>
                </a:solidFill>
              </a:rPr>
              <a:t>The tests may include diagonal compression or compression-shear tests on panels. Non-destructive testing in addition, but not as a substitute.</a:t>
            </a:r>
          </a:p>
          <a:p>
            <a:pPr marL="285750" indent="-285750">
              <a:buFont typeface="Arial" panose="020B0604020202020204" pitchFamily="34" charset="0"/>
              <a:buChar char="•"/>
            </a:pPr>
            <a:endParaRPr lang="en-US" dirty="0">
              <a:solidFill>
                <a:srgbClr val="000066"/>
              </a:solidFill>
            </a:endParaRPr>
          </a:p>
          <a:p>
            <a:pPr marL="285750" indent="-285750">
              <a:buFont typeface="Arial" panose="020B0604020202020204" pitchFamily="34" charset="0"/>
              <a:buChar char="•"/>
            </a:pPr>
            <a:endParaRPr lang="en-US" dirty="0">
              <a:solidFill>
                <a:srgbClr val="000066"/>
              </a:solidFill>
            </a:endParaRPr>
          </a:p>
          <a:p>
            <a:pPr marL="285750" indent="-285750">
              <a:buFont typeface="Arial" panose="020B0604020202020204" pitchFamily="34" charset="0"/>
              <a:buChar char="•"/>
            </a:pPr>
            <a:r>
              <a:rPr lang="en-US" dirty="0">
                <a:solidFill>
                  <a:srgbClr val="000066"/>
                </a:solidFill>
              </a:rPr>
              <a:t>In this case, the results will be compared and possibly integrated with those reported in the annexed table.</a:t>
            </a:r>
          </a:p>
        </p:txBody>
      </p:sp>
      <p:sp>
        <p:nvSpPr>
          <p:cNvPr id="5" name="Rettangolo 3">
            <a:extLst>
              <a:ext uri="{FF2B5EF4-FFF2-40B4-BE49-F238E27FC236}">
                <a16:creationId xmlns:a16="http://schemas.microsoft.com/office/drawing/2014/main" id="{BFCFEA6F-B617-41A2-A2B0-E76EA1D5F336}"/>
              </a:ext>
            </a:extLst>
          </p:cNvPr>
          <p:cNvSpPr/>
          <p:nvPr/>
        </p:nvSpPr>
        <p:spPr>
          <a:xfrm>
            <a:off x="1327485" y="432290"/>
            <a:ext cx="7301423" cy="597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Arial" panose="020B0604020202020204" pitchFamily="34" charset="0"/>
              </a:rPr>
              <a:t>Property of materials: exhaustive in situ verifications</a:t>
            </a:r>
            <a:endParaRPr lang="en-US" b="1" dirty="0">
              <a:solidFill>
                <a:srgbClr val="002060"/>
              </a:solidFill>
              <a:latin typeface="Arial" panose="020B0604020202020204" pitchFamily="34" charset="0"/>
            </a:endParaRPr>
          </a:p>
          <a:p>
            <a:pPr algn="ctr"/>
            <a:endParaRPr lang="it-IT" dirty="0">
              <a:solidFill>
                <a:srgbClr val="00206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6" descr="compdiag1">
            <a:extLst>
              <a:ext uri="{FF2B5EF4-FFF2-40B4-BE49-F238E27FC236}">
                <a16:creationId xmlns:a16="http://schemas.microsoft.com/office/drawing/2014/main" id="{1C0C5A18-90D6-48B9-BBA4-9779746043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8662" y="884867"/>
            <a:ext cx="4368693" cy="4113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5">
            <a:extLst>
              <a:ext uri="{FF2B5EF4-FFF2-40B4-BE49-F238E27FC236}">
                <a16:creationId xmlns:a16="http://schemas.microsoft.com/office/drawing/2014/main" id="{8B18371E-15EA-4EBE-8DF4-000A19DB82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2606" y="884867"/>
            <a:ext cx="5174345" cy="4113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a:extLst>
              <a:ext uri="{FF2B5EF4-FFF2-40B4-BE49-F238E27FC236}">
                <a16:creationId xmlns:a16="http://schemas.microsoft.com/office/drawing/2014/main" id="{7B479F12-B656-4110-8D70-05FFF765F44F}"/>
              </a:ext>
            </a:extLst>
          </p:cNvPr>
          <p:cNvSpPr txBox="1"/>
          <p:nvPr/>
        </p:nvSpPr>
        <p:spPr>
          <a:xfrm>
            <a:off x="1655567" y="5222110"/>
            <a:ext cx="4990454" cy="369332"/>
          </a:xfrm>
          <a:prstGeom prst="rect">
            <a:avLst/>
          </a:prstGeom>
          <a:noFill/>
        </p:spPr>
        <p:txBody>
          <a:bodyPr wrap="square">
            <a:spAutoFit/>
          </a:bodyPr>
          <a:lstStyle/>
          <a:p>
            <a:r>
              <a:rPr lang="en-US" dirty="0">
                <a:solidFill>
                  <a:srgbClr val="000066"/>
                </a:solidFill>
              </a:rPr>
              <a:t>Diagonal compression test </a:t>
            </a:r>
          </a:p>
        </p:txBody>
      </p:sp>
      <p:sp>
        <p:nvSpPr>
          <p:cNvPr id="12" name="TextBox 11">
            <a:extLst>
              <a:ext uri="{FF2B5EF4-FFF2-40B4-BE49-F238E27FC236}">
                <a16:creationId xmlns:a16="http://schemas.microsoft.com/office/drawing/2014/main" id="{BBAB7382-27B1-43E6-AB32-8486377366C9}"/>
              </a:ext>
            </a:extLst>
          </p:cNvPr>
          <p:cNvSpPr txBox="1"/>
          <p:nvPr/>
        </p:nvSpPr>
        <p:spPr>
          <a:xfrm>
            <a:off x="6912151" y="5255152"/>
            <a:ext cx="4990454" cy="369332"/>
          </a:xfrm>
          <a:prstGeom prst="rect">
            <a:avLst/>
          </a:prstGeom>
        </p:spPr>
        <p:txBody>
          <a:bodyPr wrap="square">
            <a:spAutoFit/>
          </a:bodyPr>
          <a:lstStyle/>
          <a:p>
            <a:r>
              <a:rPr lang="en-US" dirty="0">
                <a:solidFill>
                  <a:srgbClr val="000066"/>
                </a:solidFill>
              </a:rPr>
              <a:t>Compression and shear test</a:t>
            </a:r>
          </a:p>
        </p:txBody>
      </p:sp>
      <p:sp>
        <p:nvSpPr>
          <p:cNvPr id="9" name="Rettangolo 3">
            <a:extLst>
              <a:ext uri="{FF2B5EF4-FFF2-40B4-BE49-F238E27FC236}">
                <a16:creationId xmlns:a16="http://schemas.microsoft.com/office/drawing/2014/main" id="{2A7667A8-52D3-494E-845A-9276A80264CA}"/>
              </a:ext>
            </a:extLst>
          </p:cNvPr>
          <p:cNvSpPr/>
          <p:nvPr/>
        </p:nvSpPr>
        <p:spPr>
          <a:xfrm>
            <a:off x="1143001" y="0"/>
            <a:ext cx="7301423" cy="597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Arial" panose="020B0604020202020204" pitchFamily="34" charset="0"/>
              </a:rPr>
              <a:t>Property of materials: destructive tests in the laboratory</a:t>
            </a:r>
            <a:endParaRPr lang="en-US" b="1" dirty="0">
              <a:solidFill>
                <a:srgbClr val="002060"/>
              </a:solidFill>
              <a:latin typeface="Arial" panose="020B0604020202020204" pitchFamily="34" charset="0"/>
            </a:endParaRPr>
          </a:p>
          <a:p>
            <a:pPr algn="ctr"/>
            <a:endParaRPr lang="it-IT" dirty="0">
              <a:solidFill>
                <a:srgbClr val="00206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5" descr="scleromattone">
            <a:extLst>
              <a:ext uri="{FF2B5EF4-FFF2-40B4-BE49-F238E27FC236}">
                <a16:creationId xmlns:a16="http://schemas.microsoft.com/office/drawing/2014/main" id="{D42FEA7B-9E1E-4917-8E1A-599C017C43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5796" y="860562"/>
            <a:ext cx="2917480" cy="18665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4" descr="sclerometro malta">
            <a:extLst>
              <a:ext uri="{FF2B5EF4-FFF2-40B4-BE49-F238E27FC236}">
                <a16:creationId xmlns:a16="http://schemas.microsoft.com/office/drawing/2014/main" id="{4162B5E0-256D-43B6-A978-E0119DFD8E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97785" y="644555"/>
            <a:ext cx="2546639" cy="20825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2">
            <a:extLst>
              <a:ext uri="{FF2B5EF4-FFF2-40B4-BE49-F238E27FC236}">
                <a16:creationId xmlns:a16="http://schemas.microsoft.com/office/drawing/2014/main" id="{9E98E034-051A-4DE4-B757-B175B4CE470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5213" y="3324338"/>
            <a:ext cx="1646524" cy="181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31">
            <a:extLst>
              <a:ext uri="{FF2B5EF4-FFF2-40B4-BE49-F238E27FC236}">
                <a16:creationId xmlns:a16="http://schemas.microsoft.com/office/drawing/2014/main" id="{CB9F730E-59D7-4F43-B81B-2C141450A2F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03620" y="3108331"/>
            <a:ext cx="4340804" cy="23982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TextBox 16">
            <a:extLst>
              <a:ext uri="{FF2B5EF4-FFF2-40B4-BE49-F238E27FC236}">
                <a16:creationId xmlns:a16="http://schemas.microsoft.com/office/drawing/2014/main" id="{A3315BE1-828A-4E8A-88AD-688C0D7E4F96}"/>
              </a:ext>
            </a:extLst>
          </p:cNvPr>
          <p:cNvSpPr txBox="1"/>
          <p:nvPr/>
        </p:nvSpPr>
        <p:spPr>
          <a:xfrm>
            <a:off x="8885118" y="1254379"/>
            <a:ext cx="3178543" cy="646331"/>
          </a:xfrm>
          <a:prstGeom prst="rect">
            <a:avLst/>
          </a:prstGeom>
          <a:noFill/>
        </p:spPr>
        <p:txBody>
          <a:bodyPr wrap="square">
            <a:spAutoFit/>
          </a:bodyPr>
          <a:lstStyle/>
          <a:p>
            <a:r>
              <a:rPr lang="en-US" dirty="0">
                <a:solidFill>
                  <a:srgbClr val="000066"/>
                </a:solidFill>
              </a:rPr>
              <a:t>Elastic rebound test on blocks (a) and mortars (b)</a:t>
            </a:r>
          </a:p>
        </p:txBody>
      </p:sp>
      <p:sp>
        <p:nvSpPr>
          <p:cNvPr id="18" name="TextBox 17">
            <a:extLst>
              <a:ext uri="{FF2B5EF4-FFF2-40B4-BE49-F238E27FC236}">
                <a16:creationId xmlns:a16="http://schemas.microsoft.com/office/drawing/2014/main" id="{8A1C656A-E3E2-4AD4-86BF-B674FE0B7EF1}"/>
              </a:ext>
            </a:extLst>
          </p:cNvPr>
          <p:cNvSpPr txBox="1"/>
          <p:nvPr/>
        </p:nvSpPr>
        <p:spPr>
          <a:xfrm>
            <a:off x="9218692" y="3806037"/>
            <a:ext cx="1738066" cy="369332"/>
          </a:xfrm>
          <a:prstGeom prst="rect">
            <a:avLst/>
          </a:prstGeom>
          <a:noFill/>
        </p:spPr>
        <p:txBody>
          <a:bodyPr wrap="square">
            <a:spAutoFit/>
          </a:bodyPr>
          <a:lstStyle/>
          <a:p>
            <a:r>
              <a:rPr lang="en-US" dirty="0">
                <a:solidFill>
                  <a:srgbClr val="000066"/>
                </a:solidFill>
              </a:rPr>
              <a:t>Sonic test</a:t>
            </a:r>
          </a:p>
        </p:txBody>
      </p:sp>
      <p:sp>
        <p:nvSpPr>
          <p:cNvPr id="10" name="Rettangolo 3">
            <a:extLst>
              <a:ext uri="{FF2B5EF4-FFF2-40B4-BE49-F238E27FC236}">
                <a16:creationId xmlns:a16="http://schemas.microsoft.com/office/drawing/2014/main" id="{2E4EA28F-69E1-4EB0-B5EB-70AC7766C94D}"/>
              </a:ext>
            </a:extLst>
          </p:cNvPr>
          <p:cNvSpPr/>
          <p:nvPr/>
        </p:nvSpPr>
        <p:spPr>
          <a:xfrm>
            <a:off x="1143001" y="263364"/>
            <a:ext cx="7301423" cy="597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Arial" panose="020B0604020202020204" pitchFamily="34" charset="0"/>
              </a:rPr>
              <a:t>Property of materials: non-destructive tests</a:t>
            </a:r>
            <a:endParaRPr lang="en-US" b="1" dirty="0">
              <a:solidFill>
                <a:srgbClr val="002060"/>
              </a:solidFill>
              <a:latin typeface="Arial" panose="020B0604020202020204" pitchFamily="34" charset="0"/>
            </a:endParaRPr>
          </a:p>
          <a:p>
            <a:pPr algn="ctr"/>
            <a:endParaRPr lang="it-IT" dirty="0">
              <a:solidFill>
                <a:srgbClr val="00206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ECBB95D-484C-43A8-B381-A3E4B4FA62D4}"/>
              </a:ext>
            </a:extLst>
          </p:cNvPr>
          <p:cNvSpPr txBox="1"/>
          <p:nvPr/>
        </p:nvSpPr>
        <p:spPr>
          <a:xfrm>
            <a:off x="1315244" y="1068280"/>
            <a:ext cx="9561512" cy="646331"/>
          </a:xfrm>
          <a:prstGeom prst="rect">
            <a:avLst/>
          </a:prstGeom>
          <a:noFill/>
        </p:spPr>
        <p:txBody>
          <a:bodyPr wrap="square">
            <a:spAutoFit/>
          </a:bodyPr>
          <a:lstStyle/>
          <a:p>
            <a:r>
              <a:rPr lang="en-US" dirty="0">
                <a:solidFill>
                  <a:srgbClr val="000066"/>
                </a:solidFill>
              </a:rPr>
              <a:t>With reference to the level of knowledge acquired, the confidence factors (FC) are applied (Italian standards):</a:t>
            </a:r>
          </a:p>
        </p:txBody>
      </p:sp>
      <p:graphicFrame>
        <p:nvGraphicFramePr>
          <p:cNvPr id="7" name="Group 4">
            <a:extLst>
              <a:ext uri="{FF2B5EF4-FFF2-40B4-BE49-F238E27FC236}">
                <a16:creationId xmlns:a16="http://schemas.microsoft.com/office/drawing/2014/main" id="{1C04AC41-5CA0-4052-BEBF-8D82D1E73B85}"/>
              </a:ext>
            </a:extLst>
          </p:cNvPr>
          <p:cNvGraphicFramePr>
            <a:graphicFrameLocks/>
          </p:cNvGraphicFramePr>
          <p:nvPr/>
        </p:nvGraphicFramePr>
        <p:xfrm>
          <a:off x="1304700" y="2113189"/>
          <a:ext cx="9577387" cy="2937782"/>
        </p:xfrm>
        <a:graphic>
          <a:graphicData uri="http://schemas.openxmlformats.org/drawingml/2006/table">
            <a:tbl>
              <a:tblPr/>
              <a:tblGrid>
                <a:gridCol w="1924679">
                  <a:extLst>
                    <a:ext uri="{9D8B030D-6E8A-4147-A177-3AD203B41FA5}">
                      <a16:colId xmlns:a16="http://schemas.microsoft.com/office/drawing/2014/main" val="20000"/>
                    </a:ext>
                  </a:extLst>
                </a:gridCol>
                <a:gridCol w="2281243">
                  <a:extLst>
                    <a:ext uri="{9D8B030D-6E8A-4147-A177-3AD203B41FA5}">
                      <a16:colId xmlns:a16="http://schemas.microsoft.com/office/drawing/2014/main" val="20001"/>
                    </a:ext>
                  </a:extLst>
                </a:gridCol>
                <a:gridCol w="2490197">
                  <a:extLst>
                    <a:ext uri="{9D8B030D-6E8A-4147-A177-3AD203B41FA5}">
                      <a16:colId xmlns:a16="http://schemas.microsoft.com/office/drawing/2014/main" val="20002"/>
                    </a:ext>
                  </a:extLst>
                </a:gridCol>
                <a:gridCol w="2089542">
                  <a:extLst>
                    <a:ext uri="{9D8B030D-6E8A-4147-A177-3AD203B41FA5}">
                      <a16:colId xmlns:a16="http://schemas.microsoft.com/office/drawing/2014/main" val="20003"/>
                    </a:ext>
                  </a:extLst>
                </a:gridCol>
                <a:gridCol w="791726">
                  <a:extLst>
                    <a:ext uri="{9D8B030D-6E8A-4147-A177-3AD203B41FA5}">
                      <a16:colId xmlns:a16="http://schemas.microsoft.com/office/drawing/2014/main" val="20004"/>
                    </a:ext>
                  </a:extLst>
                </a:gridCol>
              </a:tblGrid>
              <a:tr h="1045361">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algn="ctr"/>
                      <a:r>
                        <a:rPr kumimoji="0" lang="en-US" sz="1200" b="1" i="0" u="none" strike="noStrike" kern="1200" cap="none" normalizeH="0" baseline="0" dirty="0">
                          <a:ln>
                            <a:noFill/>
                          </a:ln>
                          <a:solidFill>
                            <a:schemeClr val="tx1"/>
                          </a:solidFill>
                          <a:effectLst/>
                          <a:latin typeface="Times New Roman" panose="02020603050405020304" pitchFamily="18" charset="0"/>
                          <a:ea typeface="+mn-ea"/>
                          <a:cs typeface="Times New Roman" panose="02020603050405020304" pitchFamily="18" charset="0"/>
                        </a:rPr>
                        <a:t>Level of knowledge</a:t>
                      </a: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altLang="it-IT"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Geometry</a:t>
                      </a:r>
                      <a:endParaRPr kumimoji="0" lang="it-IT" altLang="it-IT" sz="1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altLang="it-IT"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Construction Details</a:t>
                      </a:r>
                      <a:endParaRPr kumimoji="0" lang="it-IT" altLang="it-IT" sz="1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altLang="it-IT" sz="12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Property of Materials</a:t>
                      </a:r>
                      <a:endParaRPr kumimoji="0" lang="it-IT" altLang="it-IT" sz="1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altLang="it-IT" sz="12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FC</a:t>
                      </a:r>
                      <a:endParaRPr kumimoji="0" lang="it-IT" altLang="it-IT" sz="1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631623">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altLang="it-IT" sz="12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LC1</a:t>
                      </a:r>
                      <a:endParaRPr kumimoji="0" lang="it-IT" altLang="it-IT" sz="1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rowSpan="3">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it-IT" altLang="it-IT"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it-IT" altLang="it-IT"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altLang="it-IT"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Structural survey</a:t>
                      </a:r>
                      <a:endParaRPr kumimoji="0" lang="it-IT" altLang="it-IT" sz="1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altLang="it-IT"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Limited verifications</a:t>
                      </a:r>
                      <a:endParaRPr kumimoji="0" lang="it-IT" altLang="it-IT" sz="1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altLang="it-IT"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Limited investigations</a:t>
                      </a:r>
                      <a:endParaRPr kumimoji="0" lang="it-IT" altLang="it-IT" sz="1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altLang="it-IT"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1.35</a:t>
                      </a:r>
                      <a:endParaRPr kumimoji="0" lang="it-IT" altLang="it-IT" sz="1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629175">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altLang="it-IT" sz="12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LC2</a:t>
                      </a:r>
                      <a:endParaRPr kumimoji="0" lang="it-IT" altLang="it-IT" sz="1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it-IT"/>
                    </a:p>
                  </a:txBody>
                  <a:tcPr/>
                </a:tc>
                <a:tc rowSpan="2">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0" lang="it-IT" altLang="it-IT"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endParaRPr>
                    </a:p>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altLang="it-IT"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Extensive and Exhausted checks</a:t>
                      </a:r>
                      <a:endParaRPr kumimoji="0" lang="it-IT" altLang="it-IT" sz="1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altLang="it-IT"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Extensive investigations</a:t>
                      </a:r>
                      <a:endParaRPr kumimoji="0" lang="it-IT" altLang="it-IT" sz="1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altLang="it-IT" sz="12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1.20</a:t>
                      </a:r>
                      <a:endParaRPr kumimoji="0" lang="it-IT" altLang="it-IT" sz="1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631623">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altLang="it-IT" sz="1200" b="1"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LC3</a:t>
                      </a:r>
                      <a:endParaRPr kumimoji="0" lang="it-IT" altLang="it-IT" sz="1800" b="0" i="0" u="none" strike="noStrike" cap="none" normalizeH="0" baseline="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vMerge="1">
                  <a:txBody>
                    <a:bodyPr/>
                    <a:lstStyle/>
                    <a:p>
                      <a:endParaRPr lang="it-IT"/>
                    </a:p>
                  </a:txBody>
                  <a:tcPr/>
                </a:tc>
                <a:tc vMerge="1">
                  <a:txBody>
                    <a:bodyPr/>
                    <a:lstStyle/>
                    <a:p>
                      <a:endParaRPr lang="it-IT"/>
                    </a:p>
                  </a:txBody>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altLang="it-IT"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Exhausted investigations</a:t>
                      </a:r>
                      <a:endParaRPr kumimoji="0" lang="it-IT" altLang="it-IT" sz="1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0" lang="it-IT" altLang="it-IT" sz="12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1.00</a:t>
                      </a:r>
                      <a:endParaRPr kumimoji="0" lang="it-IT" altLang="it-IT" sz="1800" b="0" i="0" u="none" strike="noStrike" cap="none" normalizeH="0" baseline="0" dirty="0">
                        <a:ln>
                          <a:noFill/>
                        </a:ln>
                        <a:solidFill>
                          <a:schemeClr val="tx1"/>
                        </a:solidFill>
                        <a:effectLst/>
                        <a:latin typeface="Arial" panose="020B0604020202020204"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9" name="TextBox 8">
            <a:extLst>
              <a:ext uri="{FF2B5EF4-FFF2-40B4-BE49-F238E27FC236}">
                <a16:creationId xmlns:a16="http://schemas.microsoft.com/office/drawing/2014/main" id="{8B07D689-6597-40BB-8FCD-788DD093182C}"/>
              </a:ext>
            </a:extLst>
          </p:cNvPr>
          <p:cNvSpPr txBox="1"/>
          <p:nvPr/>
        </p:nvSpPr>
        <p:spPr>
          <a:xfrm>
            <a:off x="1329654" y="5396645"/>
            <a:ext cx="9577387" cy="646331"/>
          </a:xfrm>
          <a:prstGeom prst="rect">
            <a:avLst/>
          </a:prstGeom>
          <a:noFill/>
        </p:spPr>
        <p:txBody>
          <a:bodyPr wrap="square">
            <a:spAutoFit/>
          </a:bodyPr>
          <a:lstStyle/>
          <a:p>
            <a:r>
              <a:rPr lang="en-US" dirty="0">
                <a:solidFill>
                  <a:srgbClr val="000066"/>
                </a:solidFill>
              </a:rPr>
              <a:t>The confidence factor FC depends on the level of knowledge, by which the resistance values obtained for the various materials must be divided in order to satisfy the seismic checks.</a:t>
            </a:r>
          </a:p>
        </p:txBody>
      </p:sp>
      <p:sp>
        <p:nvSpPr>
          <p:cNvPr id="8" name="Rettangolo 3">
            <a:extLst>
              <a:ext uri="{FF2B5EF4-FFF2-40B4-BE49-F238E27FC236}">
                <a16:creationId xmlns:a16="http://schemas.microsoft.com/office/drawing/2014/main" id="{AED620D2-AC0E-4858-969B-AF9D77BF9E08}"/>
              </a:ext>
            </a:extLst>
          </p:cNvPr>
          <p:cNvSpPr/>
          <p:nvPr/>
        </p:nvSpPr>
        <p:spPr>
          <a:xfrm>
            <a:off x="1505572" y="298245"/>
            <a:ext cx="7301423" cy="597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Arial" panose="020B0604020202020204" pitchFamily="34" charset="0"/>
              </a:rPr>
              <a:t>Levels of knowledge</a:t>
            </a:r>
          </a:p>
          <a:p>
            <a:pPr algn="ctr"/>
            <a:endParaRPr lang="it-IT" dirty="0">
              <a:solidFill>
                <a:srgbClr val="00206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8F778A9-9583-412F-81B1-7DC0F6880995}"/>
              </a:ext>
            </a:extLst>
          </p:cNvPr>
          <p:cNvSpPr txBox="1"/>
          <p:nvPr/>
        </p:nvSpPr>
        <p:spPr>
          <a:xfrm>
            <a:off x="1074676" y="597198"/>
            <a:ext cx="9433048" cy="5355312"/>
          </a:xfrm>
          <a:prstGeom prst="rect">
            <a:avLst/>
          </a:prstGeom>
          <a:noFill/>
        </p:spPr>
        <p:txBody>
          <a:bodyPr wrap="square">
            <a:spAutoFit/>
          </a:bodyPr>
          <a:lstStyle/>
          <a:p>
            <a:r>
              <a:rPr lang="en-US" dirty="0">
                <a:solidFill>
                  <a:srgbClr val="000066"/>
                </a:solidFill>
              </a:rPr>
              <a:t>Mechanical parameters:</a:t>
            </a:r>
          </a:p>
          <a:p>
            <a:endParaRPr lang="en-US" dirty="0">
              <a:solidFill>
                <a:srgbClr val="000066"/>
              </a:solidFill>
            </a:endParaRPr>
          </a:p>
          <a:p>
            <a:pPr marL="285750" indent="-285750">
              <a:buFont typeface="Arial" panose="020B0604020202020204" pitchFamily="34" charset="0"/>
              <a:buChar char="•"/>
            </a:pPr>
            <a:r>
              <a:rPr lang="en-US" dirty="0">
                <a:solidFill>
                  <a:srgbClr val="000066"/>
                </a:solidFill>
              </a:rPr>
              <a:t>LC1: the minima of annexed table</a:t>
            </a:r>
          </a:p>
          <a:p>
            <a:pPr marL="285750" indent="-285750">
              <a:buFont typeface="Arial" panose="020B0604020202020204" pitchFamily="34" charset="0"/>
              <a:buChar char="•"/>
            </a:pPr>
            <a:endParaRPr lang="en-US" dirty="0">
              <a:solidFill>
                <a:srgbClr val="000066"/>
              </a:solidFill>
            </a:endParaRPr>
          </a:p>
          <a:p>
            <a:pPr marL="285750" indent="-285750">
              <a:buFont typeface="Arial" panose="020B0604020202020204" pitchFamily="34" charset="0"/>
              <a:buChar char="•"/>
            </a:pPr>
            <a:endParaRPr lang="en-US" dirty="0">
              <a:solidFill>
                <a:srgbClr val="000066"/>
              </a:solidFill>
            </a:endParaRPr>
          </a:p>
          <a:p>
            <a:pPr marL="285750" indent="-285750">
              <a:buFont typeface="Arial" panose="020B0604020202020204" pitchFamily="34" charset="0"/>
              <a:buChar char="•"/>
            </a:pPr>
            <a:r>
              <a:rPr lang="en-US" dirty="0">
                <a:solidFill>
                  <a:srgbClr val="000066"/>
                </a:solidFill>
              </a:rPr>
              <a:t>LC2: average values of annexed table.</a:t>
            </a:r>
          </a:p>
          <a:p>
            <a:pPr marL="285750" indent="-285750">
              <a:buFont typeface="Arial" panose="020B0604020202020204" pitchFamily="34" charset="0"/>
              <a:buChar char="•"/>
            </a:pPr>
            <a:endParaRPr lang="en-US" dirty="0">
              <a:solidFill>
                <a:srgbClr val="000066"/>
              </a:solidFill>
            </a:endParaRPr>
          </a:p>
          <a:p>
            <a:pPr marL="285750" indent="-285750">
              <a:buFont typeface="Arial" panose="020B0604020202020204" pitchFamily="34" charset="0"/>
              <a:buChar char="•"/>
            </a:pPr>
            <a:endParaRPr lang="en-US" dirty="0">
              <a:solidFill>
                <a:srgbClr val="000066"/>
              </a:solidFill>
            </a:endParaRPr>
          </a:p>
          <a:p>
            <a:pPr marL="285750" indent="-285750">
              <a:buFont typeface="Arial" panose="020B0604020202020204" pitchFamily="34" charset="0"/>
              <a:buChar char="•"/>
            </a:pPr>
            <a:r>
              <a:rPr lang="en-US" dirty="0">
                <a:solidFill>
                  <a:srgbClr val="000066"/>
                </a:solidFill>
              </a:rPr>
              <a:t>LC3:</a:t>
            </a:r>
          </a:p>
          <a:p>
            <a:pPr marL="800100" lvl="1" indent="-342900">
              <a:buFont typeface="+mj-lt"/>
              <a:buAutoNum type="alphaLcParenR"/>
            </a:pPr>
            <a:r>
              <a:rPr lang="en-US" dirty="0">
                <a:solidFill>
                  <a:srgbClr val="000066"/>
                </a:solidFill>
              </a:rPr>
              <a:t>where available at least three experimental resistance values: average of the results.</a:t>
            </a:r>
          </a:p>
          <a:p>
            <a:pPr marL="800100" lvl="1" indent="-342900">
              <a:buFont typeface="+mj-lt"/>
              <a:buAutoNum type="alphaLcParenR"/>
            </a:pPr>
            <a:endParaRPr lang="en-US" dirty="0">
              <a:solidFill>
                <a:srgbClr val="000066"/>
              </a:solidFill>
            </a:endParaRPr>
          </a:p>
          <a:p>
            <a:pPr marL="800100" lvl="1" indent="-342900">
              <a:buFont typeface="+mj-lt"/>
              <a:buAutoNum type="alphaLcParenR"/>
            </a:pPr>
            <a:r>
              <a:rPr lang="en-US" dirty="0">
                <a:solidFill>
                  <a:srgbClr val="000066"/>
                </a:solidFill>
              </a:rPr>
              <a:t>where two values are available: if included in the interval of table, the corresponding average value is assumed, if it exceeds the interval, the maximum value of the latter is assumed, if it is lower, the experimental value is assumed.</a:t>
            </a:r>
          </a:p>
          <a:p>
            <a:pPr marL="800100" lvl="1" indent="-342900">
              <a:buFont typeface="+mj-lt"/>
              <a:buAutoNum type="alphaLcParenR"/>
            </a:pPr>
            <a:endParaRPr lang="en-US" dirty="0">
              <a:solidFill>
                <a:srgbClr val="000066"/>
              </a:solidFill>
            </a:endParaRPr>
          </a:p>
          <a:p>
            <a:pPr marL="800100" lvl="1" indent="-342900">
              <a:buFont typeface="+mj-lt"/>
              <a:buAutoNum type="alphaLcParenR"/>
            </a:pPr>
            <a:r>
              <a:rPr lang="en-US" dirty="0">
                <a:solidFill>
                  <a:srgbClr val="000066"/>
                </a:solidFill>
              </a:rPr>
              <a:t>where a value is available: if it is included in the interval of table, the corresponding average value is assumed, if it exceeds or is lower, the experimental value is assumed.</a:t>
            </a:r>
          </a:p>
          <a:p>
            <a:r>
              <a:rPr lang="en-US" dirty="0">
                <a:solidFill>
                  <a:srgbClr val="000066"/>
                </a:solidFill>
              </a:rPr>
              <a:t> </a:t>
            </a:r>
          </a:p>
          <a:p>
            <a:r>
              <a:rPr lang="en-US" dirty="0">
                <a:solidFill>
                  <a:srgbClr val="000066"/>
                </a:solidFill>
              </a:rPr>
              <a:t>For elastic moduli: test average or average values of table</a:t>
            </a:r>
          </a:p>
        </p:txBody>
      </p:sp>
      <p:sp>
        <p:nvSpPr>
          <p:cNvPr id="5" name="Rettangolo 3">
            <a:extLst>
              <a:ext uri="{FF2B5EF4-FFF2-40B4-BE49-F238E27FC236}">
                <a16:creationId xmlns:a16="http://schemas.microsoft.com/office/drawing/2014/main" id="{47C234DC-8B3D-4BEC-AD48-3DE25269C2D5}"/>
              </a:ext>
            </a:extLst>
          </p:cNvPr>
          <p:cNvSpPr/>
          <p:nvPr/>
        </p:nvSpPr>
        <p:spPr>
          <a:xfrm>
            <a:off x="1143001" y="0"/>
            <a:ext cx="7301423" cy="597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Arial" panose="020B0604020202020204" pitchFamily="34" charset="0"/>
              </a:rPr>
              <a:t>Levels of knowledge: mechanical parameters</a:t>
            </a:r>
            <a:endParaRPr lang="en-US" b="1" dirty="0">
              <a:solidFill>
                <a:srgbClr val="002060"/>
              </a:solidFill>
              <a:latin typeface="Arial" panose="020B0604020202020204" pitchFamily="34" charset="0"/>
            </a:endParaRPr>
          </a:p>
          <a:p>
            <a:pPr algn="ctr"/>
            <a:endParaRPr lang="it-IT" dirty="0">
              <a:solidFill>
                <a:srgbClr val="00206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Group 3">
            <a:extLst>
              <a:ext uri="{FF2B5EF4-FFF2-40B4-BE49-F238E27FC236}">
                <a16:creationId xmlns:a16="http://schemas.microsoft.com/office/drawing/2014/main" id="{4D5C53FA-80EC-4C50-8C99-F54DDB2FD90F}"/>
              </a:ext>
            </a:extLst>
          </p:cNvPr>
          <p:cNvGraphicFramePr>
            <a:graphicFrameLocks/>
          </p:cNvGraphicFramePr>
          <p:nvPr>
            <p:extLst>
              <p:ext uri="{D42A27DB-BD31-4B8C-83A1-F6EECF244321}">
                <p14:modId xmlns:p14="http://schemas.microsoft.com/office/powerpoint/2010/main" val="116617778"/>
              </p:ext>
            </p:extLst>
          </p:nvPr>
        </p:nvGraphicFramePr>
        <p:xfrm>
          <a:off x="1018674" y="661366"/>
          <a:ext cx="9299645" cy="5324928"/>
        </p:xfrm>
        <a:graphic>
          <a:graphicData uri="http://schemas.openxmlformats.org/drawingml/2006/table">
            <a:tbl>
              <a:tblPr/>
              <a:tblGrid>
                <a:gridCol w="4652352">
                  <a:extLst>
                    <a:ext uri="{9D8B030D-6E8A-4147-A177-3AD203B41FA5}">
                      <a16:colId xmlns:a16="http://schemas.microsoft.com/office/drawing/2014/main" val="20000"/>
                    </a:ext>
                  </a:extLst>
                </a:gridCol>
                <a:gridCol w="4647293">
                  <a:extLst>
                    <a:ext uri="{9D8B030D-6E8A-4147-A177-3AD203B41FA5}">
                      <a16:colId xmlns:a16="http://schemas.microsoft.com/office/drawing/2014/main" val="20001"/>
                    </a:ext>
                  </a:extLst>
                </a:gridCol>
              </a:tblGrid>
              <a:tr h="835461">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20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TOOLS</a:t>
                      </a:r>
                      <a:endParaRPr kumimoji="0" lang="it-IT" altLang="it-IT" sz="2000" b="1" i="0" u="none" strike="noStrike" cap="none" normalizeH="0" baseline="0" dirty="0">
                        <a:ln>
                          <a:noFill/>
                        </a:ln>
                        <a:solidFill>
                          <a:schemeClr val="tx1"/>
                        </a:solidFill>
                        <a:effectLst/>
                        <a:latin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20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REPORTS and GRAPHICS</a:t>
                      </a: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489467">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en-GB" altLang="it-IT" sz="20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Archival research; bibliographic research; study of the historical development of the factory; historical study of the instability and restoration and consolidation interventions; study of contemporary construction techniques; archaeological and stratigraphic research; historical study of exceptional events; </a:t>
                      </a:r>
                      <a:r>
                        <a:rPr kumimoji="0" lang="en-GB" altLang="it-IT" sz="2000" b="0" i="0" u="none" strike="noStrike" cap="none" normalizeH="0" baseline="0" dirty="0" err="1">
                          <a:ln>
                            <a:noFill/>
                          </a:ln>
                          <a:solidFill>
                            <a:schemeClr val="tx1"/>
                          </a:solidFill>
                          <a:effectLst/>
                          <a:latin typeface="Arial" panose="020B0604020202020204" pitchFamily="34" charset="0"/>
                          <a:cs typeface="Times New Roman" panose="02020603050405020304" pitchFamily="18" charset="0"/>
                        </a:rPr>
                        <a:t>cataloging</a:t>
                      </a:r>
                      <a:r>
                        <a:rPr kumimoji="0" lang="en-GB" altLang="it-IT" sz="20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 of architectural heritage.</a:t>
                      </a:r>
                      <a:endParaRPr kumimoji="0" lang="it-IT" altLang="it-IT" sz="2000" b="0" i="0" u="none" strike="noStrike" cap="none" normalizeH="0" baseline="0" dirty="0">
                        <a:ln>
                          <a:noFill/>
                        </a:ln>
                        <a:solidFill>
                          <a:schemeClr val="tx1"/>
                        </a:solidFill>
                        <a:effectLst/>
                        <a:latin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en-GB" altLang="it-IT" sz="20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Historical report divided by themes; historical episodes register; plans and graphs relating to historical situations; filing of building units.</a:t>
                      </a:r>
                      <a:endParaRPr kumimoji="0" lang="it-IT" altLang="it-IT" sz="2000" b="0" i="0" u="none" strike="noStrike" cap="none" normalizeH="0" baseline="0" dirty="0">
                        <a:ln>
                          <a:noFill/>
                        </a:ln>
                        <a:solidFill>
                          <a:schemeClr val="tx1"/>
                        </a:solidFill>
                        <a:effectLst/>
                        <a:latin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5" name="Rettangolo 3">
            <a:extLst>
              <a:ext uri="{FF2B5EF4-FFF2-40B4-BE49-F238E27FC236}">
                <a16:creationId xmlns:a16="http://schemas.microsoft.com/office/drawing/2014/main" id="{448B60F2-6627-429F-80CF-253CAB837BE2}"/>
              </a:ext>
            </a:extLst>
          </p:cNvPr>
          <p:cNvSpPr/>
          <p:nvPr/>
        </p:nvSpPr>
        <p:spPr>
          <a:xfrm>
            <a:off x="1143001" y="0"/>
            <a:ext cx="7301423" cy="597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Arial" panose="020B0604020202020204" pitchFamily="34" charset="0"/>
              </a:rPr>
              <a:t>Level of knowledge attachment: historical research</a:t>
            </a:r>
            <a:endParaRPr lang="en-US" b="1" dirty="0">
              <a:solidFill>
                <a:srgbClr val="002060"/>
              </a:solidFill>
              <a:latin typeface="Arial" panose="020B0604020202020204" pitchFamily="34" charset="0"/>
            </a:endParaRPr>
          </a:p>
          <a:p>
            <a:pPr algn="ctr"/>
            <a:endParaRPr lang="it-IT" dirty="0">
              <a:solidFill>
                <a:srgbClr val="00206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4" name="TextBox 9">
            <a:extLst>
              <a:ext uri="{FF2B5EF4-FFF2-40B4-BE49-F238E27FC236}">
                <a16:creationId xmlns:a16="http://schemas.microsoft.com/office/drawing/2014/main" id="{25BBDC97-FE2E-4524-9C71-122071878D1B}"/>
              </a:ext>
            </a:extLst>
          </p:cNvPr>
          <p:cNvSpPr txBox="1">
            <a:spLocks noChangeArrowheads="1"/>
          </p:cNvSpPr>
          <p:nvPr/>
        </p:nvSpPr>
        <p:spPr bwMode="auto">
          <a:xfrm>
            <a:off x="710053" y="5157231"/>
            <a:ext cx="10801350"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600">
                <a:solidFill>
                  <a:schemeClr val="tx1"/>
                </a:solidFill>
                <a:latin typeface="Arial" panose="020B0604020202020204" pitchFamily="34" charset="0"/>
              </a:defRPr>
            </a:lvl1pPr>
            <a:lvl2pPr marL="742950" indent="-285750">
              <a:defRPr sz="1600">
                <a:solidFill>
                  <a:schemeClr val="tx1"/>
                </a:solidFill>
                <a:latin typeface="Arial" panose="020B0604020202020204" pitchFamily="34" charset="0"/>
              </a:defRPr>
            </a:lvl2pPr>
            <a:lvl3pPr marL="1143000" indent="-228600">
              <a:defRPr sz="1600">
                <a:solidFill>
                  <a:schemeClr val="tx1"/>
                </a:solidFill>
                <a:latin typeface="Arial" panose="020B0604020202020204" pitchFamily="34" charset="0"/>
              </a:defRPr>
            </a:lvl3pPr>
            <a:lvl4pPr marL="1600200" indent="-228600">
              <a:defRPr sz="1600">
                <a:solidFill>
                  <a:schemeClr val="tx1"/>
                </a:solidFill>
                <a:latin typeface="Arial" panose="020B0604020202020204" pitchFamily="34" charset="0"/>
              </a:defRPr>
            </a:lvl4pPr>
            <a:lvl5pPr marL="2057400" indent="-228600">
              <a:defRPr sz="1600">
                <a:solidFill>
                  <a:schemeClr val="tx1"/>
                </a:solidFill>
                <a:latin typeface="Arial" panose="020B0604020202020204" pitchFamily="34" charset="0"/>
              </a:defRPr>
            </a:lvl5pPr>
            <a:lvl6pPr marL="2514600" indent="-228600" eaLnBrk="0" fontAlgn="base" hangingPunct="0">
              <a:spcBef>
                <a:spcPct val="0"/>
              </a:spcBef>
              <a:spcAft>
                <a:spcPct val="0"/>
              </a:spcAft>
              <a:defRPr sz="1600">
                <a:solidFill>
                  <a:schemeClr val="tx1"/>
                </a:solidFill>
                <a:latin typeface="Arial" panose="020B0604020202020204" pitchFamily="34" charset="0"/>
              </a:defRPr>
            </a:lvl6pPr>
            <a:lvl7pPr marL="2971800" indent="-228600" eaLnBrk="0" fontAlgn="base" hangingPunct="0">
              <a:spcBef>
                <a:spcPct val="0"/>
              </a:spcBef>
              <a:spcAft>
                <a:spcPct val="0"/>
              </a:spcAft>
              <a:defRPr sz="1600">
                <a:solidFill>
                  <a:schemeClr val="tx1"/>
                </a:solidFill>
                <a:latin typeface="Arial" panose="020B0604020202020204" pitchFamily="34" charset="0"/>
              </a:defRPr>
            </a:lvl7pPr>
            <a:lvl8pPr marL="3429000" indent="-228600" eaLnBrk="0" fontAlgn="base" hangingPunct="0">
              <a:spcBef>
                <a:spcPct val="0"/>
              </a:spcBef>
              <a:spcAft>
                <a:spcPct val="0"/>
              </a:spcAft>
              <a:defRPr sz="1600">
                <a:solidFill>
                  <a:schemeClr val="tx1"/>
                </a:solidFill>
                <a:latin typeface="Arial" panose="020B0604020202020204" pitchFamily="34" charset="0"/>
              </a:defRPr>
            </a:lvl8pPr>
            <a:lvl9pPr marL="3886200" indent="-228600" eaLnBrk="0" fontAlgn="base" hangingPunct="0">
              <a:spcBef>
                <a:spcPct val="0"/>
              </a:spcBef>
              <a:spcAft>
                <a:spcPct val="0"/>
              </a:spcAft>
              <a:defRPr sz="1600">
                <a:solidFill>
                  <a:schemeClr val="tx1"/>
                </a:solidFill>
                <a:latin typeface="Arial" panose="020B0604020202020204" pitchFamily="34" charset="0"/>
              </a:defRPr>
            </a:lvl9pPr>
          </a:lstStyle>
          <a:p>
            <a:pPr algn="ctr"/>
            <a:r>
              <a:rPr lang="en-GB" altLang="en-US" dirty="0"/>
              <a:t>Topic: Design and evaluation of masonry structures: existing buildings</a:t>
            </a:r>
          </a:p>
          <a:p>
            <a:pPr algn="ctr"/>
            <a:endParaRPr lang="en-GB" altLang="en-US" dirty="0"/>
          </a:p>
          <a:p>
            <a:pPr algn="ctr"/>
            <a:endParaRPr lang="en-GB" altLang="en-US" dirty="0"/>
          </a:p>
          <a:p>
            <a:pPr algn="ctr"/>
            <a:r>
              <a:rPr lang="en-GB" altLang="en-US" b="1" dirty="0"/>
              <a:t>Part 3: Knowledge of the building</a:t>
            </a:r>
            <a:endParaRPr lang="it-IT" altLang="en-US" b="1" dirty="0"/>
          </a:p>
        </p:txBody>
      </p:sp>
      <p:grpSp>
        <p:nvGrpSpPr>
          <p:cNvPr id="8" name="Group 20">
            <a:extLst>
              <a:ext uri="{FF2B5EF4-FFF2-40B4-BE49-F238E27FC236}">
                <a16:creationId xmlns:a16="http://schemas.microsoft.com/office/drawing/2014/main" id="{FDEFD96A-7AED-4FC7-BDD4-72FC6920C704}"/>
              </a:ext>
            </a:extLst>
          </p:cNvPr>
          <p:cNvGrpSpPr>
            <a:grpSpLocks/>
          </p:cNvGrpSpPr>
          <p:nvPr/>
        </p:nvGrpSpPr>
        <p:grpSpPr bwMode="auto">
          <a:xfrm>
            <a:off x="4993784" y="1844675"/>
            <a:ext cx="2233889" cy="3278560"/>
            <a:chOff x="3484" y="845"/>
            <a:chExt cx="2013" cy="2781"/>
          </a:xfrm>
        </p:grpSpPr>
        <p:pic>
          <p:nvPicPr>
            <p:cNvPr id="9" name="Picture 7" descr="r_ingresso_re">
              <a:extLst>
                <a:ext uri="{FF2B5EF4-FFF2-40B4-BE49-F238E27FC236}">
                  <a16:creationId xmlns:a16="http://schemas.microsoft.com/office/drawing/2014/main" id="{E6F7ECF7-B730-47CF-A7F9-01EAD9668F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4" y="1043"/>
              <a:ext cx="2013" cy="2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descr="draw_raddriz">
              <a:extLst>
                <a:ext uri="{FF2B5EF4-FFF2-40B4-BE49-F238E27FC236}">
                  <a16:creationId xmlns:a16="http://schemas.microsoft.com/office/drawing/2014/main" id="{E0E06A87-5A32-472F-BE00-93560B28B9C7}"/>
                </a:ext>
              </a:extLst>
            </p:cNvPr>
            <p:cNvPicPr>
              <a:picLocks noChangeAspect="1" noChangeArrowheads="1"/>
            </p:cNvPicPr>
            <p:nvPr/>
          </p:nvPicPr>
          <p:blipFill>
            <a:blip r:embed="rId3" cstate="print">
              <a:lum bright="-36000" contrast="52000"/>
              <a:extLst>
                <a:ext uri="{28A0092B-C50C-407E-A947-70E740481C1C}">
                  <a14:useLocalDpi xmlns:a14="http://schemas.microsoft.com/office/drawing/2010/main" val="0"/>
                </a:ext>
              </a:extLst>
            </a:blip>
            <a:srcRect/>
            <a:stretch>
              <a:fillRect/>
            </a:stretch>
          </p:blipFill>
          <p:spPr bwMode="auto">
            <a:xfrm>
              <a:off x="3515" y="845"/>
              <a:ext cx="1884" cy="2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9" descr="draw_porz_prospetto">
              <a:extLst>
                <a:ext uri="{FF2B5EF4-FFF2-40B4-BE49-F238E27FC236}">
                  <a16:creationId xmlns:a16="http://schemas.microsoft.com/office/drawing/2014/main" id="{81722D88-513F-42C6-A968-94D52DFBBE3A}"/>
                </a:ext>
              </a:extLst>
            </p:cNvPr>
            <p:cNvPicPr>
              <a:picLocks noChangeAspect="1" noChangeArrowheads="1"/>
            </p:cNvPicPr>
            <p:nvPr/>
          </p:nvPicPr>
          <p:blipFill>
            <a:blip r:embed="rId4" cstate="print">
              <a:lum contrast="72000"/>
              <a:extLst>
                <a:ext uri="{28A0092B-C50C-407E-A947-70E740481C1C}">
                  <a14:useLocalDpi xmlns:a14="http://schemas.microsoft.com/office/drawing/2010/main" val="0"/>
                </a:ext>
              </a:extLst>
            </a:blip>
            <a:srcRect/>
            <a:stretch>
              <a:fillRect/>
            </a:stretch>
          </p:blipFill>
          <p:spPr bwMode="auto">
            <a:xfrm>
              <a:off x="3601" y="1072"/>
              <a:ext cx="1746" cy="2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Line 10">
              <a:extLst>
                <a:ext uri="{FF2B5EF4-FFF2-40B4-BE49-F238E27FC236}">
                  <a16:creationId xmlns:a16="http://schemas.microsoft.com/office/drawing/2014/main" id="{F1F357B6-DAEB-4A1A-A13F-909B57720604}"/>
                </a:ext>
              </a:extLst>
            </p:cNvPr>
            <p:cNvSpPr>
              <a:spLocks noChangeShapeType="1"/>
            </p:cNvSpPr>
            <p:nvPr/>
          </p:nvSpPr>
          <p:spPr bwMode="auto">
            <a:xfrm flipH="1" flipV="1">
              <a:off x="3978" y="1798"/>
              <a:ext cx="6" cy="1078"/>
            </a:xfrm>
            <a:prstGeom prst="line">
              <a:avLst/>
            </a:prstGeom>
            <a:noFill/>
            <a:ln w="9525">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3" name="Line 11">
              <a:extLst>
                <a:ext uri="{FF2B5EF4-FFF2-40B4-BE49-F238E27FC236}">
                  <a16:creationId xmlns:a16="http://schemas.microsoft.com/office/drawing/2014/main" id="{F66124E5-580D-42AC-A474-7C5DB05517B5}"/>
                </a:ext>
              </a:extLst>
            </p:cNvPr>
            <p:cNvSpPr>
              <a:spLocks noChangeShapeType="1"/>
            </p:cNvSpPr>
            <p:nvPr/>
          </p:nvSpPr>
          <p:spPr bwMode="auto">
            <a:xfrm flipH="1" flipV="1">
              <a:off x="4066" y="1794"/>
              <a:ext cx="2" cy="1076"/>
            </a:xfrm>
            <a:prstGeom prst="line">
              <a:avLst/>
            </a:prstGeom>
            <a:noFill/>
            <a:ln w="9525">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4" name="Line 12">
              <a:extLst>
                <a:ext uri="{FF2B5EF4-FFF2-40B4-BE49-F238E27FC236}">
                  <a16:creationId xmlns:a16="http://schemas.microsoft.com/office/drawing/2014/main" id="{3DCA419A-8015-4EDA-8643-FB5CDE014919}"/>
                </a:ext>
              </a:extLst>
            </p:cNvPr>
            <p:cNvSpPr>
              <a:spLocks noChangeShapeType="1"/>
            </p:cNvSpPr>
            <p:nvPr/>
          </p:nvSpPr>
          <p:spPr bwMode="auto">
            <a:xfrm flipH="1" flipV="1">
              <a:off x="4866" y="1776"/>
              <a:ext cx="6" cy="1098"/>
            </a:xfrm>
            <a:prstGeom prst="line">
              <a:avLst/>
            </a:prstGeom>
            <a:noFill/>
            <a:ln w="9525">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5" name="Line 13">
              <a:extLst>
                <a:ext uri="{FF2B5EF4-FFF2-40B4-BE49-F238E27FC236}">
                  <a16:creationId xmlns:a16="http://schemas.microsoft.com/office/drawing/2014/main" id="{D96E4F8F-5608-4F64-8822-E6A09804B315}"/>
                </a:ext>
              </a:extLst>
            </p:cNvPr>
            <p:cNvSpPr>
              <a:spLocks noChangeShapeType="1"/>
            </p:cNvSpPr>
            <p:nvPr/>
          </p:nvSpPr>
          <p:spPr bwMode="auto">
            <a:xfrm flipV="1">
              <a:off x="4942" y="1796"/>
              <a:ext cx="4" cy="1086"/>
            </a:xfrm>
            <a:prstGeom prst="line">
              <a:avLst/>
            </a:prstGeom>
            <a:noFill/>
            <a:ln w="9525">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6" name="Line 14">
              <a:extLst>
                <a:ext uri="{FF2B5EF4-FFF2-40B4-BE49-F238E27FC236}">
                  <a16:creationId xmlns:a16="http://schemas.microsoft.com/office/drawing/2014/main" id="{D708F19D-0AFE-4AE4-9785-7FA8F17F2D32}"/>
                </a:ext>
              </a:extLst>
            </p:cNvPr>
            <p:cNvSpPr>
              <a:spLocks noChangeShapeType="1"/>
            </p:cNvSpPr>
            <p:nvPr/>
          </p:nvSpPr>
          <p:spPr bwMode="auto">
            <a:xfrm flipV="1">
              <a:off x="3978" y="2340"/>
              <a:ext cx="996" cy="6"/>
            </a:xfrm>
            <a:prstGeom prst="line">
              <a:avLst/>
            </a:prstGeom>
            <a:noFill/>
            <a:ln w="9525">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7" name="Line 15">
              <a:extLst>
                <a:ext uri="{FF2B5EF4-FFF2-40B4-BE49-F238E27FC236}">
                  <a16:creationId xmlns:a16="http://schemas.microsoft.com/office/drawing/2014/main" id="{155C5965-1C7E-48F9-9B79-ED65F7366404}"/>
                </a:ext>
              </a:extLst>
            </p:cNvPr>
            <p:cNvSpPr>
              <a:spLocks noChangeShapeType="1"/>
            </p:cNvSpPr>
            <p:nvPr/>
          </p:nvSpPr>
          <p:spPr bwMode="auto">
            <a:xfrm>
              <a:off x="3990" y="2920"/>
              <a:ext cx="906" cy="0"/>
            </a:xfrm>
            <a:prstGeom prst="line">
              <a:avLst/>
            </a:prstGeom>
            <a:noFill/>
            <a:ln w="9525">
              <a:solidFill>
                <a:srgbClr val="33CC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8" name="Line 16">
              <a:extLst>
                <a:ext uri="{FF2B5EF4-FFF2-40B4-BE49-F238E27FC236}">
                  <a16:creationId xmlns:a16="http://schemas.microsoft.com/office/drawing/2014/main" id="{065903FE-CD60-4C31-B57D-87390CF0F116}"/>
                </a:ext>
              </a:extLst>
            </p:cNvPr>
            <p:cNvSpPr>
              <a:spLocks noChangeShapeType="1"/>
            </p:cNvSpPr>
            <p:nvPr/>
          </p:nvSpPr>
          <p:spPr bwMode="auto">
            <a:xfrm flipV="1">
              <a:off x="3862" y="1084"/>
              <a:ext cx="4" cy="1982"/>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19" name="Line 17">
              <a:extLst>
                <a:ext uri="{FF2B5EF4-FFF2-40B4-BE49-F238E27FC236}">
                  <a16:creationId xmlns:a16="http://schemas.microsoft.com/office/drawing/2014/main" id="{FF379A2F-6E54-496D-BA5B-9FE907872952}"/>
                </a:ext>
              </a:extLst>
            </p:cNvPr>
            <p:cNvSpPr>
              <a:spLocks noChangeShapeType="1"/>
            </p:cNvSpPr>
            <p:nvPr/>
          </p:nvSpPr>
          <p:spPr bwMode="auto">
            <a:xfrm flipH="1" flipV="1">
              <a:off x="3712" y="1090"/>
              <a:ext cx="4" cy="1988"/>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0" name="Line 18">
              <a:extLst>
                <a:ext uri="{FF2B5EF4-FFF2-40B4-BE49-F238E27FC236}">
                  <a16:creationId xmlns:a16="http://schemas.microsoft.com/office/drawing/2014/main" id="{5E7CBDCC-07A4-4C10-9C12-038CC27915B2}"/>
                </a:ext>
              </a:extLst>
            </p:cNvPr>
            <p:cNvSpPr>
              <a:spLocks noChangeShapeType="1"/>
            </p:cNvSpPr>
            <p:nvPr/>
          </p:nvSpPr>
          <p:spPr bwMode="auto">
            <a:xfrm flipV="1">
              <a:off x="5074" y="1086"/>
              <a:ext cx="2" cy="1960"/>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sp>
          <p:nvSpPr>
            <p:cNvPr id="21" name="Line 19">
              <a:extLst>
                <a:ext uri="{FF2B5EF4-FFF2-40B4-BE49-F238E27FC236}">
                  <a16:creationId xmlns:a16="http://schemas.microsoft.com/office/drawing/2014/main" id="{82FE1581-BC7B-46C4-9289-E639A3B5305E}"/>
                </a:ext>
              </a:extLst>
            </p:cNvPr>
            <p:cNvSpPr>
              <a:spLocks noChangeShapeType="1"/>
            </p:cNvSpPr>
            <p:nvPr/>
          </p:nvSpPr>
          <p:spPr bwMode="auto">
            <a:xfrm flipH="1" flipV="1">
              <a:off x="5228" y="1072"/>
              <a:ext cx="2" cy="1982"/>
            </a:xfrm>
            <a:prstGeom prst="line">
              <a:avLst/>
            </a:prstGeom>
            <a:noFill/>
            <a:ln w="9525">
              <a:solidFill>
                <a:srgbClr val="FF006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it-IT"/>
            </a:p>
          </p:txBody>
        </p:sp>
      </p:grpSp>
      <p:sp>
        <p:nvSpPr>
          <p:cNvPr id="22" name="TextBox 4">
            <a:extLst>
              <a:ext uri="{FF2B5EF4-FFF2-40B4-BE49-F238E27FC236}">
                <a16:creationId xmlns:a16="http://schemas.microsoft.com/office/drawing/2014/main" id="{75421165-C091-4987-93E7-8DBA04271C66}"/>
              </a:ext>
            </a:extLst>
          </p:cNvPr>
          <p:cNvSpPr txBox="1">
            <a:spLocks noChangeArrowheads="1"/>
          </p:cNvSpPr>
          <p:nvPr/>
        </p:nvSpPr>
        <p:spPr bwMode="auto">
          <a:xfrm>
            <a:off x="3534272" y="538492"/>
            <a:ext cx="475198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27100">
              <a:defRPr sz="1600">
                <a:solidFill>
                  <a:schemeClr val="tx1"/>
                </a:solidFill>
                <a:latin typeface="Arial" panose="020B0604020202020204" pitchFamily="34" charset="0"/>
              </a:defRPr>
            </a:lvl1pPr>
            <a:lvl2pPr marL="742950" indent="-285750" defTabSz="927100">
              <a:defRPr sz="1600">
                <a:solidFill>
                  <a:schemeClr val="tx1"/>
                </a:solidFill>
                <a:latin typeface="Arial" panose="020B0604020202020204" pitchFamily="34" charset="0"/>
              </a:defRPr>
            </a:lvl2pPr>
            <a:lvl3pPr marL="1143000" indent="-228600" defTabSz="927100">
              <a:defRPr sz="1600">
                <a:solidFill>
                  <a:schemeClr val="tx1"/>
                </a:solidFill>
                <a:latin typeface="Arial" panose="020B0604020202020204" pitchFamily="34" charset="0"/>
              </a:defRPr>
            </a:lvl3pPr>
            <a:lvl4pPr marL="1600200" indent="-228600" defTabSz="927100">
              <a:defRPr sz="1600">
                <a:solidFill>
                  <a:schemeClr val="tx1"/>
                </a:solidFill>
                <a:latin typeface="Arial" panose="020B0604020202020204" pitchFamily="34" charset="0"/>
              </a:defRPr>
            </a:lvl4pPr>
            <a:lvl5pPr marL="2057400" indent="-228600" defTabSz="927100">
              <a:defRPr sz="1600">
                <a:solidFill>
                  <a:schemeClr val="tx1"/>
                </a:solidFill>
                <a:latin typeface="Arial" panose="020B0604020202020204" pitchFamily="34" charset="0"/>
              </a:defRPr>
            </a:lvl5pPr>
            <a:lvl6pPr marL="2514600" indent="-228600" defTabSz="927100" eaLnBrk="0" fontAlgn="base" hangingPunct="0">
              <a:spcBef>
                <a:spcPct val="0"/>
              </a:spcBef>
              <a:spcAft>
                <a:spcPct val="0"/>
              </a:spcAft>
              <a:defRPr sz="1600">
                <a:solidFill>
                  <a:schemeClr val="tx1"/>
                </a:solidFill>
                <a:latin typeface="Arial" panose="020B0604020202020204" pitchFamily="34" charset="0"/>
              </a:defRPr>
            </a:lvl6pPr>
            <a:lvl7pPr marL="2971800" indent="-228600" defTabSz="927100" eaLnBrk="0" fontAlgn="base" hangingPunct="0">
              <a:spcBef>
                <a:spcPct val="0"/>
              </a:spcBef>
              <a:spcAft>
                <a:spcPct val="0"/>
              </a:spcAft>
              <a:defRPr sz="1600">
                <a:solidFill>
                  <a:schemeClr val="tx1"/>
                </a:solidFill>
                <a:latin typeface="Arial" panose="020B0604020202020204" pitchFamily="34" charset="0"/>
              </a:defRPr>
            </a:lvl7pPr>
            <a:lvl8pPr marL="3429000" indent="-228600" defTabSz="927100" eaLnBrk="0" fontAlgn="base" hangingPunct="0">
              <a:spcBef>
                <a:spcPct val="0"/>
              </a:spcBef>
              <a:spcAft>
                <a:spcPct val="0"/>
              </a:spcAft>
              <a:defRPr sz="1600">
                <a:solidFill>
                  <a:schemeClr val="tx1"/>
                </a:solidFill>
                <a:latin typeface="Arial" panose="020B0604020202020204" pitchFamily="34" charset="0"/>
              </a:defRPr>
            </a:lvl8pPr>
            <a:lvl9pPr marL="3886200" indent="-228600" defTabSz="927100" eaLnBrk="0" fontAlgn="base" hangingPunct="0">
              <a:spcBef>
                <a:spcPct val="0"/>
              </a:spcBef>
              <a:spcAft>
                <a:spcPct val="0"/>
              </a:spcAft>
              <a:defRPr sz="1600">
                <a:solidFill>
                  <a:schemeClr val="tx1"/>
                </a:solidFill>
                <a:latin typeface="Arial" panose="020B0604020202020204" pitchFamily="34" charset="0"/>
              </a:defRPr>
            </a:lvl9pPr>
          </a:lstStyle>
          <a:p>
            <a:pPr algn="ctr"/>
            <a:r>
              <a:rPr lang="en-US" altLang="en-US" sz="1800" b="1" dirty="0">
                <a:solidFill>
                  <a:srgbClr val="000066"/>
                </a:solidFill>
              </a:rPr>
              <a:t>Monographic course on Masonry Structures in Seismic Regions</a:t>
            </a:r>
          </a:p>
        </p:txBody>
      </p:sp>
      <p:sp>
        <p:nvSpPr>
          <p:cNvPr id="23" name="Rettangolo 22"/>
          <p:cNvSpPr/>
          <p:nvPr/>
        </p:nvSpPr>
        <p:spPr>
          <a:xfrm>
            <a:off x="4851191" y="1384886"/>
            <a:ext cx="2118144" cy="369332"/>
          </a:xfrm>
          <a:prstGeom prst="rect">
            <a:avLst/>
          </a:prstGeom>
        </p:spPr>
        <p:txBody>
          <a:bodyPr wrap="none">
            <a:spAutoFit/>
          </a:bodyPr>
          <a:lstStyle/>
          <a:p>
            <a:pPr algn="ctr"/>
            <a:r>
              <a:rPr lang="en-GB" altLang="en-US" dirty="0" err="1"/>
              <a:t>Prof.</a:t>
            </a:r>
            <a:r>
              <a:rPr lang="en-GB" altLang="en-US" dirty="0"/>
              <a:t> </a:t>
            </a:r>
            <a:r>
              <a:rPr lang="en-GB" altLang="en-US" dirty="0" err="1"/>
              <a:t>ing</a:t>
            </a:r>
            <a:r>
              <a:rPr lang="en-GB" altLang="en-US" dirty="0"/>
              <a:t>. R. </a:t>
            </a:r>
            <a:r>
              <a:rPr lang="en-GB" altLang="en-US" dirty="0" err="1"/>
              <a:t>Ceravolo</a:t>
            </a:r>
            <a:endParaRPr lang="en-GB"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Group 3">
            <a:extLst>
              <a:ext uri="{FF2B5EF4-FFF2-40B4-BE49-F238E27FC236}">
                <a16:creationId xmlns:a16="http://schemas.microsoft.com/office/drawing/2014/main" id="{39D122FD-F02A-4A23-89AB-E42E59501952}"/>
              </a:ext>
            </a:extLst>
          </p:cNvPr>
          <p:cNvGraphicFramePr>
            <a:graphicFrameLocks/>
          </p:cNvGraphicFramePr>
          <p:nvPr>
            <p:extLst>
              <p:ext uri="{D42A27DB-BD31-4B8C-83A1-F6EECF244321}">
                <p14:modId xmlns:p14="http://schemas.microsoft.com/office/powerpoint/2010/main" val="2661366923"/>
              </p:ext>
            </p:extLst>
          </p:nvPr>
        </p:nvGraphicFramePr>
        <p:xfrm>
          <a:off x="1143001" y="766536"/>
          <a:ext cx="9294586" cy="5324928"/>
        </p:xfrm>
        <a:graphic>
          <a:graphicData uri="http://schemas.openxmlformats.org/drawingml/2006/table">
            <a:tbl>
              <a:tblPr/>
              <a:tblGrid>
                <a:gridCol w="4647293">
                  <a:extLst>
                    <a:ext uri="{9D8B030D-6E8A-4147-A177-3AD203B41FA5}">
                      <a16:colId xmlns:a16="http://schemas.microsoft.com/office/drawing/2014/main" val="20000"/>
                    </a:ext>
                  </a:extLst>
                </a:gridCol>
                <a:gridCol w="4647293">
                  <a:extLst>
                    <a:ext uri="{9D8B030D-6E8A-4147-A177-3AD203B41FA5}">
                      <a16:colId xmlns:a16="http://schemas.microsoft.com/office/drawing/2014/main" val="20001"/>
                    </a:ext>
                  </a:extLst>
                </a:gridCol>
              </a:tblGrid>
              <a:tr h="835461">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20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TOOLS</a:t>
                      </a:r>
                      <a:endParaRPr kumimoji="0" lang="it-IT" altLang="it-IT" sz="2000" b="1" i="0" u="none" strike="noStrike" cap="none" normalizeH="0" baseline="0" dirty="0">
                        <a:ln>
                          <a:noFill/>
                        </a:ln>
                        <a:solidFill>
                          <a:schemeClr val="tx1"/>
                        </a:solidFill>
                        <a:effectLst/>
                        <a:latin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20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REPORTS and GRAPHICS</a:t>
                      </a: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489467">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en-GB" altLang="it-IT" sz="20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Photographic survey; architectural photointerpretation; survey of reference points and straightening; digitized photographic images; manual measurement; photogrammetric restitution by means of automatic programs.</a:t>
                      </a:r>
                      <a:endParaRPr kumimoji="0" lang="it-IT" altLang="it-IT" sz="2000" b="0" i="0" u="none" strike="noStrike" cap="none" normalizeH="0" baseline="0" dirty="0">
                        <a:ln>
                          <a:noFill/>
                        </a:ln>
                        <a:solidFill>
                          <a:schemeClr val="tx1"/>
                        </a:solidFill>
                        <a:effectLst/>
                        <a:latin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en-GB" altLang="it-IT" sz="20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Planimetry; plans of the various floors; roofing plan; listed plans; prospectuses; sections; details of the finishes; decorative details; photographic documentation.</a:t>
                      </a:r>
                      <a:endParaRPr kumimoji="0" lang="it-IT" altLang="it-IT" sz="2000" b="0" i="0" u="none" strike="noStrike" cap="none" normalizeH="0" baseline="0" dirty="0">
                        <a:ln>
                          <a:noFill/>
                        </a:ln>
                        <a:solidFill>
                          <a:schemeClr val="tx1"/>
                        </a:solidFill>
                        <a:effectLst/>
                        <a:latin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5" name="Rettangolo 3">
            <a:extLst>
              <a:ext uri="{FF2B5EF4-FFF2-40B4-BE49-F238E27FC236}">
                <a16:creationId xmlns:a16="http://schemas.microsoft.com/office/drawing/2014/main" id="{F40D57EB-551B-4B4A-94F7-F19AE3886D1E}"/>
              </a:ext>
            </a:extLst>
          </p:cNvPr>
          <p:cNvSpPr/>
          <p:nvPr/>
        </p:nvSpPr>
        <p:spPr>
          <a:xfrm>
            <a:off x="1143001" y="0"/>
            <a:ext cx="7301423" cy="597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Arial" panose="020B0604020202020204" pitchFamily="34" charset="0"/>
              </a:rPr>
              <a:t>Level of knowledge attachment: morphological survey</a:t>
            </a:r>
            <a:endParaRPr lang="en-US" b="1" dirty="0">
              <a:solidFill>
                <a:srgbClr val="002060"/>
              </a:solidFill>
              <a:latin typeface="Arial" panose="020B0604020202020204" pitchFamily="34" charset="0"/>
            </a:endParaRPr>
          </a:p>
          <a:p>
            <a:pPr algn="ctr"/>
            <a:endParaRPr lang="it-IT" dirty="0">
              <a:solidFill>
                <a:srgbClr val="002060"/>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3">
            <a:extLst>
              <a:ext uri="{FF2B5EF4-FFF2-40B4-BE49-F238E27FC236}">
                <a16:creationId xmlns:a16="http://schemas.microsoft.com/office/drawing/2014/main" id="{D446180D-A90E-4229-B457-D1D4F9DA966C}"/>
              </a:ext>
            </a:extLst>
          </p:cNvPr>
          <p:cNvGraphicFramePr>
            <a:graphicFrameLocks/>
          </p:cNvGraphicFramePr>
          <p:nvPr>
            <p:extLst>
              <p:ext uri="{D42A27DB-BD31-4B8C-83A1-F6EECF244321}">
                <p14:modId xmlns:p14="http://schemas.microsoft.com/office/powerpoint/2010/main" val="2708366311"/>
              </p:ext>
            </p:extLst>
          </p:nvPr>
        </p:nvGraphicFramePr>
        <p:xfrm>
          <a:off x="1448707" y="681695"/>
          <a:ext cx="9294586" cy="5324928"/>
        </p:xfrm>
        <a:graphic>
          <a:graphicData uri="http://schemas.openxmlformats.org/drawingml/2006/table">
            <a:tbl>
              <a:tblPr/>
              <a:tblGrid>
                <a:gridCol w="4647293">
                  <a:extLst>
                    <a:ext uri="{9D8B030D-6E8A-4147-A177-3AD203B41FA5}">
                      <a16:colId xmlns:a16="http://schemas.microsoft.com/office/drawing/2014/main" val="20000"/>
                    </a:ext>
                  </a:extLst>
                </a:gridCol>
                <a:gridCol w="4647293">
                  <a:extLst>
                    <a:ext uri="{9D8B030D-6E8A-4147-A177-3AD203B41FA5}">
                      <a16:colId xmlns:a16="http://schemas.microsoft.com/office/drawing/2014/main" val="20001"/>
                    </a:ext>
                  </a:extLst>
                </a:gridCol>
              </a:tblGrid>
              <a:tr h="835461">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20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TOOLS</a:t>
                      </a:r>
                      <a:endParaRPr kumimoji="0" lang="it-IT" altLang="it-IT" sz="2000" b="1" i="0" u="none" strike="noStrike" cap="none" normalizeH="0" baseline="0" dirty="0">
                        <a:ln>
                          <a:noFill/>
                        </a:ln>
                        <a:solidFill>
                          <a:schemeClr val="tx1"/>
                        </a:solidFill>
                        <a:effectLst/>
                        <a:latin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20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REPORTS and GRAPHICS</a:t>
                      </a: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489467">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en-GB" altLang="it-IT" sz="20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Identification of load-bearing walls; identification of the materials and the wall weaving by means of: direct visual tests, perforations and endoscopies, thermographs; identification of the constructive characteristics of the vaults and domes and survey of the fillings; experimental investigations using flat jacks for the measurement of stress in masonry; dynamic characterization and modal identification tests.</a:t>
                      </a:r>
                      <a:endParaRPr kumimoji="0" lang="it-IT" altLang="it-IT" sz="2000" b="0" i="0" u="none" strike="noStrike" cap="none" normalizeH="0" baseline="0" dirty="0">
                        <a:ln>
                          <a:noFill/>
                        </a:ln>
                        <a:solidFill>
                          <a:schemeClr val="tx1"/>
                        </a:solidFill>
                        <a:effectLst/>
                        <a:latin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en-GB" altLang="it-IT" sz="20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Plans and sections of the structures; drawing of the construction details, with particular reference to the type of masonry and the joints; definition of the deformation and dynamic parameters of the structures; report on the effectiveness of the elements designed to eliminate the thrusts on the basis of static or dynamic experimental measurements; detailed structural diagrams, including all lintels, non-structural elements with high vulnerability and any thrusting elements.</a:t>
                      </a:r>
                      <a:endParaRPr kumimoji="0" lang="it-IT" altLang="it-IT" sz="2000" b="0" i="0" u="none" strike="noStrike" cap="none" normalizeH="0" baseline="0" dirty="0">
                        <a:ln>
                          <a:noFill/>
                        </a:ln>
                        <a:solidFill>
                          <a:schemeClr val="tx1"/>
                        </a:solidFill>
                        <a:effectLst/>
                        <a:latin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6" name="Rettangolo 3">
            <a:extLst>
              <a:ext uri="{FF2B5EF4-FFF2-40B4-BE49-F238E27FC236}">
                <a16:creationId xmlns:a16="http://schemas.microsoft.com/office/drawing/2014/main" id="{4AE66984-58E0-45F2-B38C-0FB0FAD313B8}"/>
              </a:ext>
            </a:extLst>
          </p:cNvPr>
          <p:cNvSpPr/>
          <p:nvPr/>
        </p:nvSpPr>
        <p:spPr>
          <a:xfrm>
            <a:off x="1143001" y="0"/>
            <a:ext cx="7301423" cy="597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Arial" panose="020B0604020202020204" pitchFamily="34" charset="0"/>
              </a:rPr>
              <a:t>Level of knowledge: survey of masonry structures</a:t>
            </a:r>
            <a:endParaRPr lang="en-US" b="1" dirty="0">
              <a:solidFill>
                <a:srgbClr val="002060"/>
              </a:solidFill>
              <a:latin typeface="Arial" panose="020B0604020202020204" pitchFamily="34" charset="0"/>
            </a:endParaRPr>
          </a:p>
          <a:p>
            <a:pPr algn="ctr"/>
            <a:endParaRPr lang="it-IT" dirty="0">
              <a:solidFill>
                <a:srgbClr val="00206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3">
            <a:extLst>
              <a:ext uri="{FF2B5EF4-FFF2-40B4-BE49-F238E27FC236}">
                <a16:creationId xmlns:a16="http://schemas.microsoft.com/office/drawing/2014/main" id="{78AB2AA2-8005-49B5-B658-0D95AA0A0696}"/>
              </a:ext>
            </a:extLst>
          </p:cNvPr>
          <p:cNvGraphicFramePr>
            <a:graphicFrameLocks/>
          </p:cNvGraphicFramePr>
          <p:nvPr>
            <p:extLst>
              <p:ext uri="{D42A27DB-BD31-4B8C-83A1-F6EECF244321}">
                <p14:modId xmlns:p14="http://schemas.microsoft.com/office/powerpoint/2010/main" val="4051784235"/>
              </p:ext>
            </p:extLst>
          </p:nvPr>
        </p:nvGraphicFramePr>
        <p:xfrm>
          <a:off x="895397" y="679543"/>
          <a:ext cx="9294586" cy="5324928"/>
        </p:xfrm>
        <a:graphic>
          <a:graphicData uri="http://schemas.openxmlformats.org/drawingml/2006/table">
            <a:tbl>
              <a:tblPr/>
              <a:tblGrid>
                <a:gridCol w="4647293">
                  <a:extLst>
                    <a:ext uri="{9D8B030D-6E8A-4147-A177-3AD203B41FA5}">
                      <a16:colId xmlns:a16="http://schemas.microsoft.com/office/drawing/2014/main" val="20000"/>
                    </a:ext>
                  </a:extLst>
                </a:gridCol>
                <a:gridCol w="4647293">
                  <a:extLst>
                    <a:ext uri="{9D8B030D-6E8A-4147-A177-3AD203B41FA5}">
                      <a16:colId xmlns:a16="http://schemas.microsoft.com/office/drawing/2014/main" val="20001"/>
                    </a:ext>
                  </a:extLst>
                </a:gridCol>
              </a:tblGrid>
              <a:tr h="835461">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20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TOOLS</a:t>
                      </a:r>
                      <a:endParaRPr kumimoji="0" lang="it-IT" altLang="it-IT" sz="2000" b="1" i="0" u="none" strike="noStrike" cap="none" normalizeH="0" baseline="0" dirty="0">
                        <a:ln>
                          <a:noFill/>
                        </a:ln>
                        <a:solidFill>
                          <a:schemeClr val="tx1"/>
                        </a:solidFill>
                        <a:effectLst/>
                        <a:latin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20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REPORTS and GRAPHICS</a:t>
                      </a: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489467">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en-GB" altLang="it-IT" sz="20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Measurement of dimensions and identification of essences and warping; survey of the geometry of the structures; survey of connections and construction details; load tests on floors; dynamic tests on floors.</a:t>
                      </a:r>
                      <a:endParaRPr kumimoji="0" lang="it-IT" altLang="it-IT" sz="2000" b="0" i="0" u="none" strike="noStrike" cap="none" normalizeH="0" baseline="0" dirty="0">
                        <a:ln>
                          <a:noFill/>
                        </a:ln>
                        <a:solidFill>
                          <a:schemeClr val="tx1"/>
                        </a:solidFill>
                        <a:effectLst/>
                        <a:latin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en-GB" altLang="it-IT" sz="20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Plans and sections of the structures; drawing of the construction details, with particular reference to the type of masonry and the joints; definition of the deformation and dynamic parameters of the structures; report on the effectiveness of the elements designed to eliminate the thrusts on the basis of static or dynamic experimental measurements; detailed structural diagrams, including all lintels, non-structural elements and systems with high vulnerability and any thrusting elements.</a:t>
                      </a:r>
                      <a:endParaRPr kumimoji="0" lang="it-IT" altLang="it-IT" sz="2000" b="0" i="0" u="none" strike="noStrike" cap="none" normalizeH="0" baseline="0" dirty="0">
                        <a:ln>
                          <a:noFill/>
                        </a:ln>
                        <a:solidFill>
                          <a:schemeClr val="tx1"/>
                        </a:solidFill>
                        <a:effectLst/>
                        <a:latin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6" name="Rettangolo 3">
            <a:extLst>
              <a:ext uri="{FF2B5EF4-FFF2-40B4-BE49-F238E27FC236}">
                <a16:creationId xmlns:a16="http://schemas.microsoft.com/office/drawing/2014/main" id="{98EA4FB3-1A88-49CA-9071-E2E26E428115}"/>
              </a:ext>
            </a:extLst>
          </p:cNvPr>
          <p:cNvSpPr/>
          <p:nvPr/>
        </p:nvSpPr>
        <p:spPr>
          <a:xfrm>
            <a:off x="1143001" y="0"/>
            <a:ext cx="7301423" cy="597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Arial" panose="020B0604020202020204" pitchFamily="34" charset="0"/>
              </a:rPr>
              <a:t>Level of knowledge: survey of wooden structures</a:t>
            </a:r>
            <a:endParaRPr lang="en-US" b="1" dirty="0">
              <a:solidFill>
                <a:srgbClr val="002060"/>
              </a:solidFill>
              <a:latin typeface="Arial" panose="020B0604020202020204" pitchFamily="34" charset="0"/>
            </a:endParaRPr>
          </a:p>
          <a:p>
            <a:pPr algn="ctr"/>
            <a:endParaRPr lang="it-IT" dirty="0">
              <a:solidFill>
                <a:srgbClr val="00206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Group 3">
            <a:extLst>
              <a:ext uri="{FF2B5EF4-FFF2-40B4-BE49-F238E27FC236}">
                <a16:creationId xmlns:a16="http://schemas.microsoft.com/office/drawing/2014/main" id="{184460B6-203B-4680-B1EB-784ACC33F2D6}"/>
              </a:ext>
            </a:extLst>
          </p:cNvPr>
          <p:cNvGraphicFramePr>
            <a:graphicFrameLocks/>
          </p:cNvGraphicFramePr>
          <p:nvPr>
            <p:extLst>
              <p:ext uri="{D42A27DB-BD31-4B8C-83A1-F6EECF244321}">
                <p14:modId xmlns:p14="http://schemas.microsoft.com/office/powerpoint/2010/main" val="2300855305"/>
              </p:ext>
            </p:extLst>
          </p:nvPr>
        </p:nvGraphicFramePr>
        <p:xfrm>
          <a:off x="1071859" y="693451"/>
          <a:ext cx="9294586" cy="5324928"/>
        </p:xfrm>
        <a:graphic>
          <a:graphicData uri="http://schemas.openxmlformats.org/drawingml/2006/table">
            <a:tbl>
              <a:tblPr/>
              <a:tblGrid>
                <a:gridCol w="4647293">
                  <a:extLst>
                    <a:ext uri="{9D8B030D-6E8A-4147-A177-3AD203B41FA5}">
                      <a16:colId xmlns:a16="http://schemas.microsoft.com/office/drawing/2014/main" val="20000"/>
                    </a:ext>
                  </a:extLst>
                </a:gridCol>
                <a:gridCol w="4647293">
                  <a:extLst>
                    <a:ext uri="{9D8B030D-6E8A-4147-A177-3AD203B41FA5}">
                      <a16:colId xmlns:a16="http://schemas.microsoft.com/office/drawing/2014/main" val="20001"/>
                    </a:ext>
                  </a:extLst>
                </a:gridCol>
              </a:tblGrid>
              <a:tr h="835461">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20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TOOLS</a:t>
                      </a:r>
                      <a:endParaRPr kumimoji="0" lang="it-IT" altLang="it-IT" sz="2000" b="1" i="0" u="none" strike="noStrike" cap="none" normalizeH="0" baseline="0" dirty="0">
                        <a:ln>
                          <a:noFill/>
                        </a:ln>
                        <a:solidFill>
                          <a:schemeClr val="tx1"/>
                        </a:solidFill>
                        <a:effectLst/>
                        <a:latin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20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REPORTS and GRAPHICS</a:t>
                      </a: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489467">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en-GB" altLang="it-IT" sz="20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Identification and survey of the geometry of the structures; identification and survey of the warping and geometry of the floors; survey of the size and geometry of the reinforcements with assays and metal detectors; load tests on floors; dynamic tests on floors.</a:t>
                      </a:r>
                      <a:endParaRPr kumimoji="0" lang="it-IT" altLang="it-IT" sz="2000" b="0" i="0" u="none" strike="noStrike" cap="none" normalizeH="0" baseline="0" dirty="0">
                        <a:ln>
                          <a:noFill/>
                        </a:ln>
                        <a:solidFill>
                          <a:schemeClr val="tx1"/>
                        </a:solidFill>
                        <a:effectLst/>
                        <a:latin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en-GB" altLang="it-IT" sz="20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Plans and sections of the structures; drawing of the construction details, with particular reference to the type of masonry and the joints; definition of the deformation and dynamic parameters of the structures; report on the effectiveness of the elements designed to eliminate the thrusts on the basis of static or dynamic experimental measurements; detailed structural diagrams, including all lintels, non-structural elements with high vulnerability and any thrusting elements.</a:t>
                      </a:r>
                      <a:endParaRPr kumimoji="0" lang="it-IT" altLang="it-IT" sz="2000" b="0" i="0" u="none" strike="noStrike" cap="none" normalizeH="0" baseline="0" dirty="0">
                        <a:ln>
                          <a:noFill/>
                        </a:ln>
                        <a:solidFill>
                          <a:schemeClr val="tx1"/>
                        </a:solidFill>
                        <a:effectLst/>
                        <a:latin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6" name="Rettangolo 3">
            <a:extLst>
              <a:ext uri="{FF2B5EF4-FFF2-40B4-BE49-F238E27FC236}">
                <a16:creationId xmlns:a16="http://schemas.microsoft.com/office/drawing/2014/main" id="{6231FEEE-2F41-4DE1-8A7B-6CA0CFEB9B3D}"/>
              </a:ext>
            </a:extLst>
          </p:cNvPr>
          <p:cNvSpPr/>
          <p:nvPr/>
        </p:nvSpPr>
        <p:spPr>
          <a:xfrm>
            <a:off x="1143001" y="0"/>
            <a:ext cx="7301423" cy="597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Arial" panose="020B0604020202020204" pitchFamily="34" charset="0"/>
              </a:rPr>
              <a:t>Level of knowledge: survey of concrete structures</a:t>
            </a:r>
            <a:endParaRPr lang="en-US" b="1" dirty="0">
              <a:solidFill>
                <a:srgbClr val="002060"/>
              </a:solidFill>
              <a:latin typeface="Arial" panose="020B0604020202020204" pitchFamily="34" charset="0"/>
            </a:endParaRPr>
          </a:p>
          <a:p>
            <a:pPr algn="ctr"/>
            <a:endParaRPr lang="it-IT" dirty="0">
              <a:solidFill>
                <a:srgbClr val="00206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roup 3">
            <a:extLst>
              <a:ext uri="{FF2B5EF4-FFF2-40B4-BE49-F238E27FC236}">
                <a16:creationId xmlns:a16="http://schemas.microsoft.com/office/drawing/2014/main" id="{AA1EF5BD-3673-4922-B9A7-9D8BF08F263C}"/>
              </a:ext>
            </a:extLst>
          </p:cNvPr>
          <p:cNvGraphicFramePr>
            <a:graphicFrameLocks/>
          </p:cNvGraphicFramePr>
          <p:nvPr>
            <p:extLst>
              <p:ext uri="{D42A27DB-BD31-4B8C-83A1-F6EECF244321}">
                <p14:modId xmlns:p14="http://schemas.microsoft.com/office/powerpoint/2010/main" val="1278602975"/>
              </p:ext>
            </p:extLst>
          </p:nvPr>
        </p:nvGraphicFramePr>
        <p:xfrm>
          <a:off x="815186" y="766536"/>
          <a:ext cx="9294586" cy="5324928"/>
        </p:xfrm>
        <a:graphic>
          <a:graphicData uri="http://schemas.openxmlformats.org/drawingml/2006/table">
            <a:tbl>
              <a:tblPr/>
              <a:tblGrid>
                <a:gridCol w="4647293">
                  <a:extLst>
                    <a:ext uri="{9D8B030D-6E8A-4147-A177-3AD203B41FA5}">
                      <a16:colId xmlns:a16="http://schemas.microsoft.com/office/drawing/2014/main" val="20000"/>
                    </a:ext>
                  </a:extLst>
                </a:gridCol>
                <a:gridCol w="4647293">
                  <a:extLst>
                    <a:ext uri="{9D8B030D-6E8A-4147-A177-3AD203B41FA5}">
                      <a16:colId xmlns:a16="http://schemas.microsoft.com/office/drawing/2014/main" val="20001"/>
                    </a:ext>
                  </a:extLst>
                </a:gridCol>
              </a:tblGrid>
              <a:tr h="835461">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20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TOOLS</a:t>
                      </a:r>
                      <a:endParaRPr kumimoji="0" lang="it-IT" altLang="it-IT" sz="2000" b="1" i="0" u="none" strike="noStrike" cap="none" normalizeH="0" baseline="0" dirty="0">
                        <a:ln>
                          <a:noFill/>
                        </a:ln>
                        <a:solidFill>
                          <a:schemeClr val="tx1"/>
                        </a:solidFill>
                        <a:effectLst/>
                        <a:latin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20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REPORTS and GRAPHICS</a:t>
                      </a: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489467">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en-GB" altLang="it-IT" sz="20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Identification and survey of structural steel elements; identification and survey of tie rods and metal elements; load tests on floors; dynamic tests on floors; dynamic and static tests on tie rods for the identification of stresses; in situ electrical conductivity and ultrasound tests to verify the continuity of the tie rods.</a:t>
                      </a:r>
                      <a:endParaRPr kumimoji="0" lang="it-IT" altLang="it-IT" sz="2000" b="0" i="0" u="none" strike="noStrike" cap="none" normalizeH="0" baseline="0" dirty="0">
                        <a:ln>
                          <a:noFill/>
                        </a:ln>
                        <a:solidFill>
                          <a:schemeClr val="tx1"/>
                        </a:solidFill>
                        <a:effectLst/>
                        <a:latin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en-GB" altLang="it-IT" sz="20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Plans and sections of the structures; drawing of the construction details, with particular reference to the type of masonry and the joints; definition of the deformation and dynamic parameters of the structures; report on the effectiveness of the elements designed to eliminate the thrusts on the basis of static or dynamic experimental measurements; detailed structural diagrams, including all lintels, non-structural elements with high vulnerability and any thrusting elements.</a:t>
                      </a:r>
                      <a:endParaRPr kumimoji="0" lang="it-IT" altLang="it-IT" sz="2000" b="0" i="0" u="none" strike="noStrike" cap="none" normalizeH="0" baseline="0" dirty="0">
                        <a:ln>
                          <a:noFill/>
                        </a:ln>
                        <a:solidFill>
                          <a:schemeClr val="tx1"/>
                        </a:solidFill>
                        <a:effectLst/>
                        <a:latin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5" name="Rettangolo 3">
            <a:extLst>
              <a:ext uri="{FF2B5EF4-FFF2-40B4-BE49-F238E27FC236}">
                <a16:creationId xmlns:a16="http://schemas.microsoft.com/office/drawing/2014/main" id="{34FE6838-2CB6-4BF1-85D5-9352AB3C61D5}"/>
              </a:ext>
            </a:extLst>
          </p:cNvPr>
          <p:cNvSpPr/>
          <p:nvPr/>
        </p:nvSpPr>
        <p:spPr>
          <a:xfrm>
            <a:off x="1149529" y="71515"/>
            <a:ext cx="7301423" cy="597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Arial" panose="020B0604020202020204" pitchFamily="34" charset="0"/>
              </a:rPr>
              <a:t>Level of knowledge: survey of steel structures</a:t>
            </a:r>
            <a:endParaRPr lang="en-US" b="1" dirty="0">
              <a:solidFill>
                <a:srgbClr val="002060"/>
              </a:solidFill>
              <a:latin typeface="Arial" panose="020B0604020202020204" pitchFamily="34" charset="0"/>
            </a:endParaRPr>
          </a:p>
          <a:p>
            <a:pPr algn="ctr"/>
            <a:endParaRPr lang="it-IT" dirty="0">
              <a:solidFill>
                <a:srgbClr val="002060"/>
              </a:solidFill>
            </a:endParaRPr>
          </a:p>
        </p:txBody>
      </p:sp>
    </p:spTree>
    <p:extLst>
      <p:ext uri="{BB962C8B-B14F-4D97-AF65-F5344CB8AC3E}">
        <p14:creationId xmlns:p14="http://schemas.microsoft.com/office/powerpoint/2010/main" val="39903679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Group 3">
            <a:extLst>
              <a:ext uri="{FF2B5EF4-FFF2-40B4-BE49-F238E27FC236}">
                <a16:creationId xmlns:a16="http://schemas.microsoft.com/office/drawing/2014/main" id="{5F9CCE9C-C8B0-41F1-84DC-4D06DD866B5B}"/>
              </a:ext>
            </a:extLst>
          </p:cNvPr>
          <p:cNvGraphicFramePr>
            <a:graphicFrameLocks/>
          </p:cNvGraphicFramePr>
          <p:nvPr>
            <p:extLst>
              <p:ext uri="{D42A27DB-BD31-4B8C-83A1-F6EECF244321}">
                <p14:modId xmlns:p14="http://schemas.microsoft.com/office/powerpoint/2010/main" val="2821207377"/>
              </p:ext>
            </p:extLst>
          </p:nvPr>
        </p:nvGraphicFramePr>
        <p:xfrm>
          <a:off x="991649" y="689715"/>
          <a:ext cx="9294586" cy="5324928"/>
        </p:xfrm>
        <a:graphic>
          <a:graphicData uri="http://schemas.openxmlformats.org/drawingml/2006/table">
            <a:tbl>
              <a:tblPr/>
              <a:tblGrid>
                <a:gridCol w="6295314">
                  <a:extLst>
                    <a:ext uri="{9D8B030D-6E8A-4147-A177-3AD203B41FA5}">
                      <a16:colId xmlns:a16="http://schemas.microsoft.com/office/drawing/2014/main" val="20000"/>
                    </a:ext>
                  </a:extLst>
                </a:gridCol>
                <a:gridCol w="2999272">
                  <a:extLst>
                    <a:ext uri="{9D8B030D-6E8A-4147-A177-3AD203B41FA5}">
                      <a16:colId xmlns:a16="http://schemas.microsoft.com/office/drawing/2014/main" val="20001"/>
                    </a:ext>
                  </a:extLst>
                </a:gridCol>
              </a:tblGrid>
              <a:tr h="835461">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20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TOOLS</a:t>
                      </a:r>
                      <a:endParaRPr kumimoji="0" lang="it-IT" altLang="it-IT" sz="2000" b="1" i="0" u="none" strike="noStrike" cap="none" normalizeH="0" baseline="0" dirty="0">
                        <a:ln>
                          <a:noFill/>
                        </a:ln>
                        <a:solidFill>
                          <a:schemeClr val="tx1"/>
                        </a:solidFill>
                        <a:effectLst/>
                        <a:latin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20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REPORTS and GRAPHICS</a:t>
                      </a: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489467">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en-GB" altLang="it-IT" sz="20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Direct visual investigation of the lesions with control of the position of the stop and measurement of the width using </a:t>
                      </a:r>
                      <a:r>
                        <a:rPr kumimoji="0" lang="en-GB" altLang="it-IT" sz="2000" b="0" i="0" u="none" strike="noStrike" cap="none" normalizeH="0" baseline="0" dirty="0" err="1">
                          <a:ln>
                            <a:noFill/>
                          </a:ln>
                          <a:solidFill>
                            <a:schemeClr val="tx1"/>
                          </a:solidFill>
                          <a:effectLst/>
                          <a:latin typeface="Arial" panose="020B0604020202020204" pitchFamily="34" charset="0"/>
                          <a:cs typeface="Times New Roman" panose="02020603050405020304" pitchFamily="18" charset="0"/>
                        </a:rPr>
                        <a:t>crackmeters</a:t>
                      </a:r>
                      <a:r>
                        <a:rPr kumimoji="0" lang="en-GB" altLang="it-IT" sz="20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 dating and analysis of the evolution of the lesions by visual investigation of pre-existing grouts, plasters, paintings, alloys, consolidations and finishing works; identification of the relative directions and movements that produced in the cracks by </a:t>
                      </a:r>
                      <a:r>
                        <a:rPr kumimoji="0" lang="en-GB" altLang="it-IT" sz="2000" b="0" i="0" u="none" strike="noStrike" cap="none" normalizeH="0" baseline="0" dirty="0" err="1">
                          <a:ln>
                            <a:noFill/>
                          </a:ln>
                          <a:solidFill>
                            <a:schemeClr val="tx1"/>
                          </a:solidFill>
                          <a:effectLst/>
                          <a:latin typeface="Arial" panose="020B0604020202020204" pitchFamily="34" charset="0"/>
                          <a:cs typeface="Times New Roman" panose="02020603050405020304" pitchFamily="18" charset="0"/>
                        </a:rPr>
                        <a:t>analyzing</a:t>
                      </a:r>
                      <a:r>
                        <a:rPr kumimoji="0" lang="en-GB" altLang="it-IT" sz="20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 their patterns; direct measurement of overhangs; measures of structural failure and deformation of horizontals by </a:t>
                      </a:r>
                      <a:r>
                        <a:rPr kumimoji="0" lang="en-GB" altLang="it-IT" sz="2000" b="0" i="0" u="none" strike="noStrike" cap="none" normalizeH="0" baseline="0" dirty="0" err="1">
                          <a:ln>
                            <a:noFill/>
                          </a:ln>
                          <a:solidFill>
                            <a:schemeClr val="tx1"/>
                          </a:solidFill>
                          <a:effectLst/>
                          <a:latin typeface="Arial" panose="020B0604020202020204" pitchFamily="34" charset="0"/>
                          <a:cs typeface="Times New Roman" panose="02020603050405020304" pitchFamily="18" charset="0"/>
                        </a:rPr>
                        <a:t>leveling</a:t>
                      </a:r>
                      <a:r>
                        <a:rPr kumimoji="0" lang="en-GB" altLang="it-IT" sz="20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 detection of internal cracks and dislocations in the masonry by means of perforations, endoscopic investigations, ultrasonic radar; ambient and forced vibration tests.</a:t>
                      </a:r>
                      <a:endParaRPr kumimoji="0" lang="it-IT" altLang="it-IT" sz="2000" b="0" i="0" u="none" strike="noStrike" cap="none" normalizeH="0" baseline="0" dirty="0">
                        <a:ln>
                          <a:noFill/>
                        </a:ln>
                        <a:solidFill>
                          <a:schemeClr val="tx1"/>
                        </a:solidFill>
                        <a:effectLst/>
                        <a:latin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en-GB" altLang="it-IT" sz="20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Classification of individual cracks and faults; photographic documentation; scheme of cracking plexuses and instabilities; scheme of the mechanisms of damage and collapse; diagnostic interpretation of dynamic tests and damage models; thematic mappings..</a:t>
                      </a:r>
                      <a:endParaRPr kumimoji="0" lang="it-IT" altLang="it-IT" sz="2000" b="0" i="0" u="none" strike="noStrike" cap="none" normalizeH="0" baseline="0" dirty="0">
                        <a:ln>
                          <a:noFill/>
                        </a:ln>
                        <a:solidFill>
                          <a:schemeClr val="tx1"/>
                        </a:solidFill>
                        <a:effectLst/>
                        <a:latin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5" name="Rettangolo 3">
            <a:extLst>
              <a:ext uri="{FF2B5EF4-FFF2-40B4-BE49-F238E27FC236}">
                <a16:creationId xmlns:a16="http://schemas.microsoft.com/office/drawing/2014/main" id="{0BB5CAC3-0960-4CEB-AE03-985B92C2C9C4}"/>
              </a:ext>
            </a:extLst>
          </p:cNvPr>
          <p:cNvSpPr/>
          <p:nvPr/>
        </p:nvSpPr>
        <p:spPr>
          <a:xfrm>
            <a:off x="1116113" y="0"/>
            <a:ext cx="7301423" cy="597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Arial" panose="020B0604020202020204" pitchFamily="34" charset="0"/>
              </a:rPr>
              <a:t>Identification of damages and instabilities</a:t>
            </a:r>
            <a:endParaRPr lang="en-US" b="1" dirty="0">
              <a:solidFill>
                <a:srgbClr val="002060"/>
              </a:solidFill>
              <a:latin typeface="Arial" panose="020B0604020202020204" pitchFamily="34" charset="0"/>
            </a:endParaRPr>
          </a:p>
          <a:p>
            <a:pPr algn="ctr"/>
            <a:endParaRPr lang="it-IT" dirty="0">
              <a:solidFill>
                <a:srgbClr val="002060"/>
              </a:solidFill>
            </a:endParaRPr>
          </a:p>
        </p:txBody>
      </p:sp>
    </p:spTree>
    <p:extLst>
      <p:ext uri="{BB962C8B-B14F-4D97-AF65-F5344CB8AC3E}">
        <p14:creationId xmlns:p14="http://schemas.microsoft.com/office/powerpoint/2010/main" val="835344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roup 3">
            <a:extLst>
              <a:ext uri="{FF2B5EF4-FFF2-40B4-BE49-F238E27FC236}">
                <a16:creationId xmlns:a16="http://schemas.microsoft.com/office/drawing/2014/main" id="{4C782BE5-D867-4F81-90B8-B6A380872F21}"/>
              </a:ext>
            </a:extLst>
          </p:cNvPr>
          <p:cNvGraphicFramePr>
            <a:graphicFrameLocks/>
          </p:cNvGraphicFramePr>
          <p:nvPr>
            <p:extLst>
              <p:ext uri="{D42A27DB-BD31-4B8C-83A1-F6EECF244321}">
                <p14:modId xmlns:p14="http://schemas.microsoft.com/office/powerpoint/2010/main" val="343916410"/>
              </p:ext>
            </p:extLst>
          </p:nvPr>
        </p:nvGraphicFramePr>
        <p:xfrm>
          <a:off x="649704" y="850232"/>
          <a:ext cx="9400675" cy="4652211"/>
        </p:xfrm>
        <a:graphic>
          <a:graphicData uri="http://schemas.openxmlformats.org/drawingml/2006/table">
            <a:tbl>
              <a:tblPr/>
              <a:tblGrid>
                <a:gridCol w="6359198">
                  <a:extLst>
                    <a:ext uri="{9D8B030D-6E8A-4147-A177-3AD203B41FA5}">
                      <a16:colId xmlns:a16="http://schemas.microsoft.com/office/drawing/2014/main" val="20000"/>
                    </a:ext>
                  </a:extLst>
                </a:gridCol>
                <a:gridCol w="3041477">
                  <a:extLst>
                    <a:ext uri="{9D8B030D-6E8A-4147-A177-3AD203B41FA5}">
                      <a16:colId xmlns:a16="http://schemas.microsoft.com/office/drawing/2014/main" val="20001"/>
                    </a:ext>
                  </a:extLst>
                </a:gridCol>
              </a:tblGrid>
              <a:tr h="387117">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6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TOOLS</a:t>
                      </a:r>
                      <a:endParaRPr kumimoji="0" lang="it-IT" altLang="it-IT" sz="1600" b="1" i="0" u="none" strike="noStrike" cap="none" normalizeH="0" baseline="0" dirty="0">
                        <a:ln>
                          <a:noFill/>
                        </a:ln>
                        <a:solidFill>
                          <a:schemeClr val="tx1"/>
                        </a:solidFill>
                        <a:effectLst/>
                        <a:latin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6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REPORTS and GRAPHICS</a:t>
                      </a: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265094">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342900" algn="just" defTabSz="914400" rtl="0" eaLnBrk="1" fontAlgn="base" latinLnBrk="0" hangingPunct="1">
                        <a:lnSpc>
                          <a:spcPct val="100000"/>
                        </a:lnSpc>
                        <a:spcBef>
                          <a:spcPct val="0"/>
                        </a:spcBef>
                        <a:spcAft>
                          <a:spcPct val="0"/>
                        </a:spcAft>
                        <a:buClrTx/>
                        <a:buSzTx/>
                        <a:buFontTx/>
                        <a:buNone/>
                        <a:tabLst/>
                      </a:pPr>
                      <a:r>
                        <a:rPr kumimoji="0" lang="en-GB" altLang="it-IT" sz="16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Chemical-physical analysis of the masonry components (mortars, stones, bricks, blocks); mechanical laboratory </a:t>
                      </a:r>
                      <a:r>
                        <a:rPr kumimoji="0" lang="en-GB" altLang="it-IT" sz="1600" b="0" i="0" u="none" strike="noStrike" cap="none" normalizeH="0" baseline="0" dirty="0" err="1">
                          <a:ln>
                            <a:noFill/>
                          </a:ln>
                          <a:solidFill>
                            <a:schemeClr val="tx1"/>
                          </a:solidFill>
                          <a:effectLst/>
                          <a:latin typeface="Arial" panose="020B0604020202020204" pitchFamily="34" charset="0"/>
                          <a:cs typeface="Times New Roman" panose="02020603050405020304" pitchFamily="18" charset="0"/>
                        </a:rPr>
                        <a:t>analyzes</a:t>
                      </a:r>
                      <a:r>
                        <a:rPr kumimoji="0" lang="en-GB" altLang="it-IT" sz="16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 by means of destructive resistance tests on samples of the masonry components; sonic tests on samples of the masonry components; destructive tests of diagonal compression on elements taken from the structures; combined destructive tests of vertical compression and shear on elements taken from the structures; sonic tests on masonry elements; perforations; endoscopic, ultrasonic, thermographic and radar </a:t>
                      </a:r>
                      <a:r>
                        <a:rPr kumimoji="0" lang="en-GB" altLang="it-IT" sz="1600" b="0" i="0" u="none" strike="noStrike" cap="none" normalizeH="0" baseline="0" dirty="0" err="1">
                          <a:ln>
                            <a:noFill/>
                          </a:ln>
                          <a:solidFill>
                            <a:schemeClr val="tx1"/>
                          </a:solidFill>
                          <a:effectLst/>
                          <a:latin typeface="Arial" panose="020B0604020202020204" pitchFamily="34" charset="0"/>
                          <a:cs typeface="Times New Roman" panose="02020603050405020304" pitchFamily="18" charset="0"/>
                        </a:rPr>
                        <a:t>analyzes</a:t>
                      </a:r>
                      <a:r>
                        <a:rPr kumimoji="0" lang="en-GB" altLang="it-IT" sz="16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 for verifying the warping and consistency of the masonry; dynamic environmental and forced tests with indirect determination of the mechanical resistance characteristics; in situ tests for the determination of the compressive strength and the modulus of elasticity (double flat jack) and of the shear strength and the tangential modulus of elasticity (</a:t>
                      </a:r>
                      <a:r>
                        <a:rPr kumimoji="0" lang="en-GB" altLang="it-IT" sz="1600" b="0" i="0" u="none" strike="noStrike" cap="none" normalizeH="0" baseline="0" dirty="0" err="1">
                          <a:ln>
                            <a:noFill/>
                          </a:ln>
                          <a:solidFill>
                            <a:schemeClr val="tx1"/>
                          </a:solidFill>
                          <a:effectLst/>
                          <a:latin typeface="Arial" panose="020B0604020202020204" pitchFamily="34" charset="0"/>
                          <a:cs typeface="Times New Roman" panose="02020603050405020304" pitchFamily="18" charset="0"/>
                        </a:rPr>
                        <a:t>eg</a:t>
                      </a:r>
                      <a:r>
                        <a:rPr kumimoji="0" lang="en-GB" altLang="it-IT" sz="16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 shove test); survey of the percentage of humidity; survey of the characteristics of the deterioration.</a:t>
                      </a:r>
                      <a:endParaRPr kumimoji="0" lang="it-IT" altLang="it-IT" sz="1600" b="0" i="0" u="none" strike="noStrike" cap="none" normalizeH="0" baseline="0" dirty="0">
                        <a:ln>
                          <a:noFill/>
                        </a:ln>
                        <a:solidFill>
                          <a:schemeClr val="tx1"/>
                        </a:solidFill>
                        <a:effectLst/>
                        <a:latin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342900" algn="just" defTabSz="914400" rtl="0" eaLnBrk="1" fontAlgn="base" latinLnBrk="0" hangingPunct="1">
                        <a:lnSpc>
                          <a:spcPct val="100000"/>
                        </a:lnSpc>
                        <a:spcBef>
                          <a:spcPct val="0"/>
                        </a:spcBef>
                        <a:spcAft>
                          <a:spcPct val="0"/>
                        </a:spcAft>
                        <a:buClrTx/>
                        <a:buSzTx/>
                        <a:buFontTx/>
                        <a:buNone/>
                        <a:tabLst/>
                      </a:pPr>
                      <a:r>
                        <a:rPr kumimoji="0" lang="en-GB" altLang="it-IT" sz="16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Report on the characteristics of the walls and degradation phenomena; report on the characteristics of the masonry including quantitative information on the strength of the different materials from destructive tests; plans, elevations and sections with an indication of the characteristics of the different types of walls and the phenomena of decay.</a:t>
                      </a:r>
                      <a:endParaRPr kumimoji="0" lang="it-IT" altLang="it-IT" sz="1600" b="0" i="0" u="none" strike="noStrike" cap="none" normalizeH="0" baseline="0" dirty="0">
                        <a:ln>
                          <a:noFill/>
                        </a:ln>
                        <a:solidFill>
                          <a:schemeClr val="tx1"/>
                        </a:solidFill>
                        <a:effectLst/>
                        <a:latin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5" name="Rettangolo 3">
            <a:extLst>
              <a:ext uri="{FF2B5EF4-FFF2-40B4-BE49-F238E27FC236}">
                <a16:creationId xmlns:a16="http://schemas.microsoft.com/office/drawing/2014/main" id="{658C4636-E3FA-4EA0-866D-7EB0A4F8E992}"/>
              </a:ext>
            </a:extLst>
          </p:cNvPr>
          <p:cNvSpPr/>
          <p:nvPr/>
        </p:nvSpPr>
        <p:spPr>
          <a:xfrm>
            <a:off x="1143001" y="-45851"/>
            <a:ext cx="7113240" cy="597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Arial" panose="020B0604020202020204" pitchFamily="34" charset="0"/>
              </a:rPr>
              <a:t>Identification of materials and damage: masonry</a:t>
            </a:r>
            <a:endParaRPr lang="en-US" b="1" dirty="0">
              <a:solidFill>
                <a:srgbClr val="002060"/>
              </a:solidFill>
              <a:latin typeface="Arial" panose="020B0604020202020204" pitchFamily="34" charset="0"/>
            </a:endParaRPr>
          </a:p>
          <a:p>
            <a:pPr algn="ctr"/>
            <a:endParaRPr lang="it-IT" dirty="0">
              <a:solidFill>
                <a:srgbClr val="002060"/>
              </a:solidFill>
            </a:endParaRPr>
          </a:p>
        </p:txBody>
      </p:sp>
    </p:spTree>
    <p:extLst>
      <p:ext uri="{BB962C8B-B14F-4D97-AF65-F5344CB8AC3E}">
        <p14:creationId xmlns:p14="http://schemas.microsoft.com/office/powerpoint/2010/main" val="41553134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4" name="Group 3">
            <a:extLst>
              <a:ext uri="{FF2B5EF4-FFF2-40B4-BE49-F238E27FC236}">
                <a16:creationId xmlns:a16="http://schemas.microsoft.com/office/drawing/2014/main" id="{ED88471A-EB7F-488F-8240-B0A010AD7193}"/>
              </a:ext>
            </a:extLst>
          </p:cNvPr>
          <p:cNvGraphicFramePr>
            <a:graphicFrameLocks/>
          </p:cNvGraphicFramePr>
          <p:nvPr>
            <p:extLst>
              <p:ext uri="{D42A27DB-BD31-4B8C-83A1-F6EECF244321}">
                <p14:modId xmlns:p14="http://schemas.microsoft.com/office/powerpoint/2010/main" val="1921974627"/>
              </p:ext>
            </p:extLst>
          </p:nvPr>
        </p:nvGraphicFramePr>
        <p:xfrm>
          <a:off x="767059" y="766536"/>
          <a:ext cx="9294586" cy="5324928"/>
        </p:xfrm>
        <a:graphic>
          <a:graphicData uri="http://schemas.openxmlformats.org/drawingml/2006/table">
            <a:tbl>
              <a:tblPr/>
              <a:tblGrid>
                <a:gridCol w="6295314">
                  <a:extLst>
                    <a:ext uri="{9D8B030D-6E8A-4147-A177-3AD203B41FA5}">
                      <a16:colId xmlns:a16="http://schemas.microsoft.com/office/drawing/2014/main" val="20000"/>
                    </a:ext>
                  </a:extLst>
                </a:gridCol>
                <a:gridCol w="2999272">
                  <a:extLst>
                    <a:ext uri="{9D8B030D-6E8A-4147-A177-3AD203B41FA5}">
                      <a16:colId xmlns:a16="http://schemas.microsoft.com/office/drawing/2014/main" val="20001"/>
                    </a:ext>
                  </a:extLst>
                </a:gridCol>
              </a:tblGrid>
              <a:tr h="835461">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20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TOOLS</a:t>
                      </a:r>
                      <a:endParaRPr kumimoji="0" lang="it-IT" altLang="it-IT" sz="2000" b="1" i="0" u="none" strike="noStrike" cap="none" normalizeH="0" baseline="0" dirty="0">
                        <a:ln>
                          <a:noFill/>
                        </a:ln>
                        <a:solidFill>
                          <a:schemeClr val="tx1"/>
                        </a:solidFill>
                        <a:effectLst/>
                        <a:latin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20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REPORTS and GRAPHICS</a:t>
                      </a: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489467">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en-GB" altLang="it-IT" sz="20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Direct analysis for the detection of defects and the class of wood; laboratory analysis for the identification of the wood species; survey of the percentage of humidity; sonic and ultrasonic </a:t>
                      </a:r>
                      <a:r>
                        <a:rPr kumimoji="0" lang="en-GB" altLang="it-IT" sz="2000" b="0" i="0" u="none" strike="noStrike" cap="none" normalizeH="0" baseline="0" dirty="0" err="1">
                          <a:ln>
                            <a:noFill/>
                          </a:ln>
                          <a:solidFill>
                            <a:schemeClr val="tx1"/>
                          </a:solidFill>
                          <a:effectLst/>
                          <a:latin typeface="Arial" panose="020B0604020202020204" pitchFamily="34" charset="0"/>
                          <a:cs typeface="Times New Roman" panose="02020603050405020304" pitchFamily="18" charset="0"/>
                        </a:rPr>
                        <a:t>analyzes</a:t>
                      </a:r>
                      <a:r>
                        <a:rPr kumimoji="0" lang="en-GB" altLang="it-IT" sz="20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 for quality verification; laboratory analysis for the identification of fungi, </a:t>
                      </a:r>
                      <a:r>
                        <a:rPr kumimoji="0" lang="en-GB" altLang="it-IT" sz="2000" b="0" i="0" u="none" strike="noStrike" cap="none" normalizeH="0" baseline="0" dirty="0" err="1">
                          <a:ln>
                            <a:noFill/>
                          </a:ln>
                          <a:solidFill>
                            <a:schemeClr val="tx1"/>
                          </a:solidFill>
                          <a:effectLst/>
                          <a:latin typeface="Arial" panose="020B0604020202020204" pitchFamily="34" charset="0"/>
                          <a:cs typeface="Times New Roman" panose="02020603050405020304" pitchFamily="18" charset="0"/>
                        </a:rPr>
                        <a:t>molds</a:t>
                      </a:r>
                      <a:r>
                        <a:rPr kumimoji="0" lang="en-GB" altLang="it-IT" sz="20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 and insects.</a:t>
                      </a:r>
                      <a:endParaRPr kumimoji="0" lang="it-IT" altLang="it-IT" sz="2000" b="0" i="0" u="none" strike="noStrike" cap="none" normalizeH="0" baseline="0" dirty="0">
                        <a:ln>
                          <a:noFill/>
                        </a:ln>
                        <a:solidFill>
                          <a:schemeClr val="tx1"/>
                        </a:solidFill>
                        <a:effectLst/>
                        <a:latin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en-GB" altLang="it-IT" sz="20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Report on the characteristics of wooden materials and on degradation phenomena; graphical drawings with the localization of the various wooden elements and the phenomena of decay.</a:t>
                      </a:r>
                      <a:endParaRPr kumimoji="0" lang="it-IT" altLang="it-IT" sz="2000" b="0" i="0" u="none" strike="noStrike" cap="none" normalizeH="0" baseline="0" dirty="0">
                        <a:ln>
                          <a:noFill/>
                        </a:ln>
                        <a:solidFill>
                          <a:schemeClr val="tx1"/>
                        </a:solidFill>
                        <a:effectLst/>
                        <a:latin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5" name="Rettangolo 3">
            <a:extLst>
              <a:ext uri="{FF2B5EF4-FFF2-40B4-BE49-F238E27FC236}">
                <a16:creationId xmlns:a16="http://schemas.microsoft.com/office/drawing/2014/main" id="{64C27BA3-E5F1-4497-8655-57FAAFE94098}"/>
              </a:ext>
            </a:extLst>
          </p:cNvPr>
          <p:cNvSpPr/>
          <p:nvPr/>
        </p:nvSpPr>
        <p:spPr>
          <a:xfrm>
            <a:off x="1145828" y="0"/>
            <a:ext cx="7113240" cy="597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Arial" panose="020B0604020202020204" pitchFamily="34" charset="0"/>
              </a:rPr>
              <a:t>Identification of materials and degradation: wooden elements</a:t>
            </a:r>
            <a:endParaRPr lang="en-US" b="1" dirty="0">
              <a:solidFill>
                <a:srgbClr val="002060"/>
              </a:solidFill>
              <a:latin typeface="Arial" panose="020B0604020202020204" pitchFamily="34" charset="0"/>
            </a:endParaRPr>
          </a:p>
          <a:p>
            <a:pPr algn="ctr"/>
            <a:endParaRPr lang="it-IT" dirty="0">
              <a:solidFill>
                <a:srgbClr val="002060"/>
              </a:solidFill>
            </a:endParaRPr>
          </a:p>
        </p:txBody>
      </p:sp>
    </p:spTree>
    <p:extLst>
      <p:ext uri="{BB962C8B-B14F-4D97-AF65-F5344CB8AC3E}">
        <p14:creationId xmlns:p14="http://schemas.microsoft.com/office/powerpoint/2010/main" val="37446779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Group 3">
            <a:extLst>
              <a:ext uri="{FF2B5EF4-FFF2-40B4-BE49-F238E27FC236}">
                <a16:creationId xmlns:a16="http://schemas.microsoft.com/office/drawing/2014/main" id="{D5785F75-FA80-4C9C-B1C8-9688E60FCE93}"/>
              </a:ext>
            </a:extLst>
          </p:cNvPr>
          <p:cNvGraphicFramePr>
            <a:graphicFrameLocks/>
          </p:cNvGraphicFramePr>
          <p:nvPr>
            <p:extLst>
              <p:ext uri="{D42A27DB-BD31-4B8C-83A1-F6EECF244321}">
                <p14:modId xmlns:p14="http://schemas.microsoft.com/office/powerpoint/2010/main" val="138343697"/>
              </p:ext>
            </p:extLst>
          </p:nvPr>
        </p:nvGraphicFramePr>
        <p:xfrm>
          <a:off x="831228" y="766536"/>
          <a:ext cx="9294586" cy="5324928"/>
        </p:xfrm>
        <a:graphic>
          <a:graphicData uri="http://schemas.openxmlformats.org/drawingml/2006/table">
            <a:tbl>
              <a:tblPr/>
              <a:tblGrid>
                <a:gridCol w="6295314">
                  <a:extLst>
                    <a:ext uri="{9D8B030D-6E8A-4147-A177-3AD203B41FA5}">
                      <a16:colId xmlns:a16="http://schemas.microsoft.com/office/drawing/2014/main" val="20000"/>
                    </a:ext>
                  </a:extLst>
                </a:gridCol>
                <a:gridCol w="2999272">
                  <a:extLst>
                    <a:ext uri="{9D8B030D-6E8A-4147-A177-3AD203B41FA5}">
                      <a16:colId xmlns:a16="http://schemas.microsoft.com/office/drawing/2014/main" val="20001"/>
                    </a:ext>
                  </a:extLst>
                </a:gridCol>
              </a:tblGrid>
              <a:tr h="835461">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20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TOOLS</a:t>
                      </a:r>
                      <a:endParaRPr kumimoji="0" lang="it-IT" altLang="it-IT" sz="2000" b="1" i="0" u="none" strike="noStrike" cap="none" normalizeH="0" baseline="0" dirty="0">
                        <a:ln>
                          <a:noFill/>
                        </a:ln>
                        <a:solidFill>
                          <a:schemeClr val="tx1"/>
                        </a:solidFill>
                        <a:effectLst/>
                        <a:latin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20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REPORTS and GRAPHICS</a:t>
                      </a: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489467">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en-GB" altLang="it-IT" sz="20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Chemical-physical laboratory </a:t>
                      </a:r>
                      <a:r>
                        <a:rPr kumimoji="0" lang="en-GB" altLang="it-IT" sz="2000" b="0" i="0" u="none" strike="noStrike" cap="none" normalizeH="0" baseline="0" dirty="0" err="1">
                          <a:ln>
                            <a:noFill/>
                          </a:ln>
                          <a:solidFill>
                            <a:schemeClr val="tx1"/>
                          </a:solidFill>
                          <a:effectLst/>
                          <a:latin typeface="Arial" panose="020B0604020202020204" pitchFamily="34" charset="0"/>
                          <a:cs typeface="Times New Roman" panose="02020603050405020304" pitchFamily="18" charset="0"/>
                        </a:rPr>
                        <a:t>analyzes</a:t>
                      </a:r>
                      <a:r>
                        <a:rPr kumimoji="0" lang="en-GB" altLang="it-IT" sz="20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 on samples to determine the characteristics and methods of realization; mechanical laboratory analysis for the identification of tensile strength and ductility; survey of the state of conservation and of corrosion and oxidation phenomena.</a:t>
                      </a:r>
                      <a:endParaRPr kumimoji="0" lang="it-IT" altLang="it-IT" sz="2000" b="0" i="0" u="none" strike="noStrike" cap="none" normalizeH="0" baseline="0" dirty="0">
                        <a:ln>
                          <a:noFill/>
                        </a:ln>
                        <a:solidFill>
                          <a:schemeClr val="tx1"/>
                        </a:solidFill>
                        <a:effectLst/>
                        <a:latin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en-GB" altLang="it-IT" sz="20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Report on the characteristics of the iron and steel elements, and on the degradation phenomena; drawings with the localization of the various metallic elements and the phenomena of degradation.</a:t>
                      </a:r>
                      <a:endParaRPr kumimoji="0" lang="it-IT" altLang="it-IT" sz="2000" b="0" i="0" u="none" strike="noStrike" cap="none" normalizeH="0" baseline="0" dirty="0">
                        <a:ln>
                          <a:noFill/>
                        </a:ln>
                        <a:solidFill>
                          <a:schemeClr val="tx1"/>
                        </a:solidFill>
                        <a:effectLst/>
                        <a:latin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5" name="Rettangolo 3">
            <a:extLst>
              <a:ext uri="{FF2B5EF4-FFF2-40B4-BE49-F238E27FC236}">
                <a16:creationId xmlns:a16="http://schemas.microsoft.com/office/drawing/2014/main" id="{E07CCD0D-C86E-40C8-8A11-EE6DD648DDF8}"/>
              </a:ext>
            </a:extLst>
          </p:cNvPr>
          <p:cNvSpPr/>
          <p:nvPr/>
        </p:nvSpPr>
        <p:spPr>
          <a:xfrm>
            <a:off x="1129432" y="0"/>
            <a:ext cx="7113240" cy="597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Arial" panose="020B0604020202020204" pitchFamily="34" charset="0"/>
              </a:rPr>
              <a:t>Identification of materials and degradation: iron elements</a:t>
            </a:r>
            <a:endParaRPr lang="en-US" b="1" dirty="0">
              <a:solidFill>
                <a:srgbClr val="002060"/>
              </a:solidFill>
              <a:latin typeface="Arial" panose="020B0604020202020204" pitchFamily="34" charset="0"/>
            </a:endParaRPr>
          </a:p>
          <a:p>
            <a:pPr algn="ctr"/>
            <a:endParaRPr lang="it-IT" dirty="0">
              <a:solidFill>
                <a:srgbClr val="002060"/>
              </a:solidFill>
            </a:endParaRPr>
          </a:p>
        </p:txBody>
      </p:sp>
    </p:spTree>
    <p:extLst>
      <p:ext uri="{BB962C8B-B14F-4D97-AF65-F5344CB8AC3E}">
        <p14:creationId xmlns:p14="http://schemas.microsoft.com/office/powerpoint/2010/main" val="33177610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Group 3">
            <a:extLst>
              <a:ext uri="{FF2B5EF4-FFF2-40B4-BE49-F238E27FC236}">
                <a16:creationId xmlns:a16="http://schemas.microsoft.com/office/drawing/2014/main" id="{6849F49F-5D8E-44FB-A756-EAF31E8B8548}"/>
              </a:ext>
            </a:extLst>
          </p:cNvPr>
          <p:cNvGraphicFramePr>
            <a:graphicFrameLocks/>
          </p:cNvGraphicFramePr>
          <p:nvPr>
            <p:extLst>
              <p:ext uri="{D42A27DB-BD31-4B8C-83A1-F6EECF244321}">
                <p14:modId xmlns:p14="http://schemas.microsoft.com/office/powerpoint/2010/main" val="1821673359"/>
              </p:ext>
            </p:extLst>
          </p:nvPr>
        </p:nvGraphicFramePr>
        <p:xfrm>
          <a:off x="951544" y="766536"/>
          <a:ext cx="9294586" cy="5324928"/>
        </p:xfrm>
        <a:graphic>
          <a:graphicData uri="http://schemas.openxmlformats.org/drawingml/2006/table">
            <a:tbl>
              <a:tblPr/>
              <a:tblGrid>
                <a:gridCol w="4855154">
                  <a:extLst>
                    <a:ext uri="{9D8B030D-6E8A-4147-A177-3AD203B41FA5}">
                      <a16:colId xmlns:a16="http://schemas.microsoft.com/office/drawing/2014/main" val="20000"/>
                    </a:ext>
                  </a:extLst>
                </a:gridCol>
                <a:gridCol w="4439432">
                  <a:extLst>
                    <a:ext uri="{9D8B030D-6E8A-4147-A177-3AD203B41FA5}">
                      <a16:colId xmlns:a16="http://schemas.microsoft.com/office/drawing/2014/main" val="20001"/>
                    </a:ext>
                  </a:extLst>
                </a:gridCol>
              </a:tblGrid>
              <a:tr h="835461">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20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TOOLS</a:t>
                      </a:r>
                      <a:endParaRPr kumimoji="0" lang="it-IT" altLang="it-IT" sz="2000" b="1" i="0" u="none" strike="noStrike" cap="none" normalizeH="0" baseline="0" dirty="0">
                        <a:ln>
                          <a:noFill/>
                        </a:ln>
                        <a:solidFill>
                          <a:schemeClr val="tx1"/>
                        </a:solidFill>
                        <a:effectLst/>
                        <a:latin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20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REPORTS and GRAPHICS</a:t>
                      </a: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489467">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en-GB" altLang="it-IT" sz="20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Identification of origin; ultrasound sampling to define the characteristics of homogeneity and continuity of the various elements.</a:t>
                      </a:r>
                      <a:endParaRPr kumimoji="0" lang="it-IT" altLang="it-IT" sz="2000" b="0" i="0" u="none" strike="noStrike" cap="none" normalizeH="0" baseline="0" dirty="0">
                        <a:ln>
                          <a:noFill/>
                        </a:ln>
                        <a:solidFill>
                          <a:schemeClr val="tx1"/>
                        </a:solidFill>
                        <a:effectLst/>
                        <a:latin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en-GB" altLang="it-IT" sz="20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Report on origin, characteristics and degradation phenomena; graphical drawings with the location of the various stone elements and degradation phenomena.</a:t>
                      </a:r>
                      <a:endParaRPr kumimoji="0" lang="it-IT" altLang="it-IT" sz="2000" b="0" i="0" u="none" strike="noStrike" cap="none" normalizeH="0" baseline="0" dirty="0">
                        <a:ln>
                          <a:noFill/>
                        </a:ln>
                        <a:solidFill>
                          <a:schemeClr val="tx1"/>
                        </a:solidFill>
                        <a:effectLst/>
                        <a:latin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5" name="Rettangolo 3">
            <a:extLst>
              <a:ext uri="{FF2B5EF4-FFF2-40B4-BE49-F238E27FC236}">
                <a16:creationId xmlns:a16="http://schemas.microsoft.com/office/drawing/2014/main" id="{BD0738BE-B22D-4332-A9B0-EC15462EFF81}"/>
              </a:ext>
            </a:extLst>
          </p:cNvPr>
          <p:cNvSpPr/>
          <p:nvPr/>
        </p:nvSpPr>
        <p:spPr>
          <a:xfrm>
            <a:off x="1824789" y="81197"/>
            <a:ext cx="7113240" cy="597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Arial" panose="020B0604020202020204" pitchFamily="34" charset="0"/>
              </a:rPr>
              <a:t>Identification of materials and degradation: stone materials</a:t>
            </a:r>
            <a:endParaRPr lang="en-US" b="1" dirty="0">
              <a:solidFill>
                <a:srgbClr val="002060"/>
              </a:solidFill>
              <a:latin typeface="Arial" panose="020B0604020202020204" pitchFamily="34" charset="0"/>
            </a:endParaRPr>
          </a:p>
          <a:p>
            <a:pPr algn="ctr"/>
            <a:endParaRPr lang="it-IT" dirty="0">
              <a:solidFill>
                <a:srgbClr val="002060"/>
              </a:solidFill>
            </a:endParaRPr>
          </a:p>
        </p:txBody>
      </p:sp>
    </p:spTree>
    <p:extLst>
      <p:ext uri="{BB962C8B-B14F-4D97-AF65-F5344CB8AC3E}">
        <p14:creationId xmlns:p14="http://schemas.microsoft.com/office/powerpoint/2010/main" val="237317077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43168D96-DE44-45E6-92B9-83276A714136}"/>
              </a:ext>
            </a:extLst>
          </p:cNvPr>
          <p:cNvSpPr txBox="1"/>
          <p:nvPr/>
        </p:nvSpPr>
        <p:spPr>
          <a:xfrm>
            <a:off x="1297324" y="937126"/>
            <a:ext cx="9777413" cy="686470"/>
          </a:xfrm>
          <a:prstGeom prst="rect">
            <a:avLst/>
          </a:prstGeom>
          <a:noFill/>
        </p:spPr>
        <p:txBody>
          <a:bodyPr>
            <a:spAutoFit/>
          </a:bodyPr>
          <a:lstStyle/>
          <a:p>
            <a:pPr algn="just" defTabSz="927100">
              <a:lnSpc>
                <a:spcPct val="110000"/>
              </a:lnSpc>
              <a:defRPr/>
            </a:pPr>
            <a:r>
              <a:rPr lang="en-GB" dirty="0">
                <a:solidFill>
                  <a:srgbClr val="000066"/>
                </a:solidFill>
              </a:rPr>
              <a:t>The identification of the level of knowledge is obtained on the basis of three types of data (Italian standards):</a:t>
            </a:r>
            <a:endParaRPr lang="en-US" dirty="0">
              <a:solidFill>
                <a:srgbClr val="000066"/>
              </a:solidFill>
            </a:endParaRPr>
          </a:p>
        </p:txBody>
      </p:sp>
      <p:sp>
        <p:nvSpPr>
          <p:cNvPr id="7" name="TextBox 6">
            <a:extLst>
              <a:ext uri="{FF2B5EF4-FFF2-40B4-BE49-F238E27FC236}">
                <a16:creationId xmlns:a16="http://schemas.microsoft.com/office/drawing/2014/main" id="{E7DFD619-451B-4FE6-B32C-E2EAD2832CFB}"/>
              </a:ext>
            </a:extLst>
          </p:cNvPr>
          <p:cNvSpPr txBox="1"/>
          <p:nvPr/>
        </p:nvSpPr>
        <p:spPr>
          <a:xfrm>
            <a:off x="2423592" y="2243317"/>
            <a:ext cx="8856984" cy="1477328"/>
          </a:xfrm>
          <a:prstGeom prst="rect">
            <a:avLst/>
          </a:prstGeom>
          <a:noFill/>
        </p:spPr>
        <p:txBody>
          <a:bodyPr wrap="square">
            <a:spAutoFit/>
          </a:bodyPr>
          <a:lstStyle/>
          <a:p>
            <a:pPr marL="342900" indent="-342900" algn="just">
              <a:buFont typeface="+mj-lt"/>
              <a:buAutoNum type="alphaUcPeriod"/>
            </a:pPr>
            <a:r>
              <a:rPr lang="en-GB" b="1" dirty="0">
                <a:solidFill>
                  <a:srgbClr val="000066"/>
                </a:solidFill>
              </a:rPr>
              <a:t>Geometry</a:t>
            </a:r>
          </a:p>
          <a:p>
            <a:pPr marL="342900" indent="-342900" algn="just">
              <a:buFont typeface="+mj-lt"/>
              <a:buAutoNum type="alphaUcPeriod"/>
            </a:pPr>
            <a:endParaRPr lang="en-GB" b="1" dirty="0">
              <a:solidFill>
                <a:srgbClr val="000066"/>
              </a:solidFill>
            </a:endParaRPr>
          </a:p>
          <a:p>
            <a:pPr marL="342900" indent="-342900" algn="just">
              <a:buFont typeface="+mj-lt"/>
              <a:buAutoNum type="alphaUcPeriod"/>
            </a:pPr>
            <a:r>
              <a:rPr lang="en-GB" b="1" dirty="0">
                <a:solidFill>
                  <a:srgbClr val="000066"/>
                </a:solidFill>
              </a:rPr>
              <a:t>Construction details</a:t>
            </a:r>
          </a:p>
          <a:p>
            <a:pPr marL="342900" indent="-342900" algn="just">
              <a:buFont typeface="+mj-lt"/>
              <a:buAutoNum type="alphaUcPeriod"/>
            </a:pPr>
            <a:endParaRPr lang="en-GB" b="1" dirty="0">
              <a:solidFill>
                <a:srgbClr val="000066"/>
              </a:solidFill>
            </a:endParaRPr>
          </a:p>
          <a:p>
            <a:pPr marL="342900" indent="-342900" algn="just">
              <a:buFont typeface="+mj-lt"/>
              <a:buAutoNum type="alphaUcPeriod"/>
            </a:pPr>
            <a:r>
              <a:rPr lang="en-GB" b="1" dirty="0">
                <a:solidFill>
                  <a:srgbClr val="000066"/>
                </a:solidFill>
              </a:rPr>
              <a:t>Properties of materials</a:t>
            </a:r>
            <a:endParaRPr lang="en-US" b="1" dirty="0">
              <a:solidFill>
                <a:srgbClr val="000066"/>
              </a:solidFill>
            </a:endParaRPr>
          </a:p>
        </p:txBody>
      </p:sp>
      <p:sp>
        <p:nvSpPr>
          <p:cNvPr id="6" name="Rettangolo 3">
            <a:extLst>
              <a:ext uri="{FF2B5EF4-FFF2-40B4-BE49-F238E27FC236}">
                <a16:creationId xmlns:a16="http://schemas.microsoft.com/office/drawing/2014/main" id="{49F2E70A-8B23-4050-B61D-611427582D25}"/>
              </a:ext>
            </a:extLst>
          </p:cNvPr>
          <p:cNvSpPr/>
          <p:nvPr/>
        </p:nvSpPr>
        <p:spPr>
          <a:xfrm>
            <a:off x="2233864" y="317405"/>
            <a:ext cx="7301423" cy="597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ltLang="en-US" b="1" dirty="0">
                <a:solidFill>
                  <a:srgbClr val="002060"/>
                </a:solidFill>
                <a:latin typeface="Arial" panose="020B0604020202020204" pitchFamily="34" charset="0"/>
              </a:rPr>
              <a:t>Levels of knowledge</a:t>
            </a:r>
            <a:endParaRPr lang="en-US" altLang="en-US" b="1" dirty="0">
              <a:solidFill>
                <a:srgbClr val="002060"/>
              </a:solidFill>
              <a:latin typeface="Arial" panose="020B0604020202020204" pitchFamily="34" charset="0"/>
            </a:endParaRPr>
          </a:p>
          <a:p>
            <a:pPr algn="ctr"/>
            <a:endParaRPr lang="it-IT" dirty="0">
              <a:solidFill>
                <a:srgbClr val="00206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3">
            <a:extLst>
              <a:ext uri="{FF2B5EF4-FFF2-40B4-BE49-F238E27FC236}">
                <a16:creationId xmlns:a16="http://schemas.microsoft.com/office/drawing/2014/main" id="{725E6DAC-6EA3-4EBC-8AB0-872437CB3F63}"/>
              </a:ext>
            </a:extLst>
          </p:cNvPr>
          <p:cNvGraphicFramePr>
            <a:graphicFrameLocks/>
          </p:cNvGraphicFramePr>
          <p:nvPr>
            <p:extLst>
              <p:ext uri="{D42A27DB-BD31-4B8C-83A1-F6EECF244321}">
                <p14:modId xmlns:p14="http://schemas.microsoft.com/office/powerpoint/2010/main" val="473620716"/>
              </p:ext>
            </p:extLst>
          </p:nvPr>
        </p:nvGraphicFramePr>
        <p:xfrm>
          <a:off x="1160091" y="797724"/>
          <a:ext cx="9294586" cy="5324928"/>
        </p:xfrm>
        <a:graphic>
          <a:graphicData uri="http://schemas.openxmlformats.org/drawingml/2006/table">
            <a:tbl>
              <a:tblPr/>
              <a:tblGrid>
                <a:gridCol w="4855154">
                  <a:extLst>
                    <a:ext uri="{9D8B030D-6E8A-4147-A177-3AD203B41FA5}">
                      <a16:colId xmlns:a16="http://schemas.microsoft.com/office/drawing/2014/main" val="20000"/>
                    </a:ext>
                  </a:extLst>
                </a:gridCol>
                <a:gridCol w="4439432">
                  <a:extLst>
                    <a:ext uri="{9D8B030D-6E8A-4147-A177-3AD203B41FA5}">
                      <a16:colId xmlns:a16="http://schemas.microsoft.com/office/drawing/2014/main" val="20001"/>
                    </a:ext>
                  </a:extLst>
                </a:gridCol>
              </a:tblGrid>
              <a:tr h="835461">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20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TOOLS</a:t>
                      </a:r>
                      <a:endParaRPr kumimoji="0" lang="it-IT" altLang="it-IT" sz="2000" b="1" i="0" u="none" strike="noStrike" cap="none" normalizeH="0" baseline="0" dirty="0">
                        <a:ln>
                          <a:noFill/>
                        </a:ln>
                        <a:solidFill>
                          <a:schemeClr val="tx1"/>
                        </a:solidFill>
                        <a:effectLst/>
                        <a:latin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20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REPORTS and GRAPHICS</a:t>
                      </a: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489467">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en-GB" altLang="it-IT" sz="20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In situ rebound tests and analysis; chemical-physical analysis on samples; mechanical analysis on core samples; ultrasound sampling for the definition of continuity characteristics; identification of metal reinforcements through direct investigations and with metal detectors; identification of cracking and degradation phenomena of concrete and corrosion and oxidation of reinforcements.</a:t>
                      </a:r>
                      <a:endParaRPr kumimoji="0" lang="it-IT" altLang="it-IT" sz="2000" b="0" i="0" u="none" strike="noStrike" cap="none" normalizeH="0" baseline="0" dirty="0">
                        <a:ln>
                          <a:noFill/>
                        </a:ln>
                        <a:solidFill>
                          <a:schemeClr val="tx1"/>
                        </a:solidFill>
                        <a:effectLst/>
                        <a:latin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en-GB" altLang="it-IT" sz="20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Report on the characteristics of concrete and metal bars; graphic drawings with the localization of the concrete elements and structures with localized degradation phenomena.</a:t>
                      </a:r>
                      <a:endParaRPr kumimoji="0" lang="it-IT" altLang="it-IT" sz="2000" b="0" i="0" u="none" strike="noStrike" cap="none" normalizeH="0" baseline="0" dirty="0">
                        <a:ln>
                          <a:noFill/>
                        </a:ln>
                        <a:solidFill>
                          <a:schemeClr val="tx1"/>
                        </a:solidFill>
                        <a:effectLst/>
                        <a:latin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5" name="Rettangolo 3">
            <a:extLst>
              <a:ext uri="{FF2B5EF4-FFF2-40B4-BE49-F238E27FC236}">
                <a16:creationId xmlns:a16="http://schemas.microsoft.com/office/drawing/2014/main" id="{D7A8FF1C-863A-4508-94A8-5EFD48FC8C49}"/>
              </a:ext>
            </a:extLst>
          </p:cNvPr>
          <p:cNvSpPr/>
          <p:nvPr/>
        </p:nvSpPr>
        <p:spPr>
          <a:xfrm>
            <a:off x="2273969" y="0"/>
            <a:ext cx="7113240" cy="53482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Arial" panose="020B0604020202020204" pitchFamily="34" charset="0"/>
              </a:rPr>
              <a:t>Identification of materials and degradation: concrete</a:t>
            </a:r>
            <a:endParaRPr lang="en-US" b="1" dirty="0">
              <a:solidFill>
                <a:srgbClr val="002060"/>
              </a:solidFill>
              <a:latin typeface="Arial" panose="020B0604020202020204" pitchFamily="34" charset="0"/>
            </a:endParaRPr>
          </a:p>
        </p:txBody>
      </p:sp>
    </p:spTree>
    <p:extLst>
      <p:ext uri="{BB962C8B-B14F-4D97-AF65-F5344CB8AC3E}">
        <p14:creationId xmlns:p14="http://schemas.microsoft.com/office/powerpoint/2010/main" val="5425954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3">
            <a:extLst>
              <a:ext uri="{FF2B5EF4-FFF2-40B4-BE49-F238E27FC236}">
                <a16:creationId xmlns:a16="http://schemas.microsoft.com/office/drawing/2014/main" id="{A83B352D-F3FD-49C5-847E-E762569D4047}"/>
              </a:ext>
            </a:extLst>
          </p:cNvPr>
          <p:cNvGraphicFramePr>
            <a:graphicFrameLocks/>
          </p:cNvGraphicFramePr>
          <p:nvPr>
            <p:extLst>
              <p:ext uri="{D42A27DB-BD31-4B8C-83A1-F6EECF244321}">
                <p14:modId xmlns:p14="http://schemas.microsoft.com/office/powerpoint/2010/main" val="4274289048"/>
              </p:ext>
            </p:extLst>
          </p:nvPr>
        </p:nvGraphicFramePr>
        <p:xfrm>
          <a:off x="1216239" y="768098"/>
          <a:ext cx="9294586" cy="5324928"/>
        </p:xfrm>
        <a:graphic>
          <a:graphicData uri="http://schemas.openxmlformats.org/drawingml/2006/table">
            <a:tbl>
              <a:tblPr/>
              <a:tblGrid>
                <a:gridCol w="4855154">
                  <a:extLst>
                    <a:ext uri="{9D8B030D-6E8A-4147-A177-3AD203B41FA5}">
                      <a16:colId xmlns:a16="http://schemas.microsoft.com/office/drawing/2014/main" val="20000"/>
                    </a:ext>
                  </a:extLst>
                </a:gridCol>
                <a:gridCol w="4439432">
                  <a:extLst>
                    <a:ext uri="{9D8B030D-6E8A-4147-A177-3AD203B41FA5}">
                      <a16:colId xmlns:a16="http://schemas.microsoft.com/office/drawing/2014/main" val="20001"/>
                    </a:ext>
                  </a:extLst>
                </a:gridCol>
              </a:tblGrid>
              <a:tr h="835461">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20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TOOLS</a:t>
                      </a:r>
                      <a:endParaRPr kumimoji="0" lang="it-IT" altLang="it-IT" sz="2000" b="1" i="0" u="none" strike="noStrike" cap="none" normalizeH="0" baseline="0" dirty="0">
                        <a:ln>
                          <a:noFill/>
                        </a:ln>
                        <a:solidFill>
                          <a:schemeClr val="tx1"/>
                        </a:solidFill>
                        <a:effectLst/>
                        <a:latin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20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REPORTS and GRAPHICS</a:t>
                      </a: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489467">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en-GB" altLang="it-IT" sz="20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Physical-chemical analysis of materials; survey and characterization of degradation phenomena.</a:t>
                      </a:r>
                      <a:endParaRPr kumimoji="0" lang="it-IT" altLang="it-IT" sz="2000" b="0" i="0" u="none" strike="noStrike" cap="none" normalizeH="0" baseline="0" dirty="0">
                        <a:ln>
                          <a:noFill/>
                        </a:ln>
                        <a:solidFill>
                          <a:schemeClr val="tx1"/>
                        </a:solidFill>
                        <a:effectLst/>
                        <a:latin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en-GB" altLang="it-IT" sz="20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Report on the characteristics of the finishes and on the phenomena of degradation; thematic graphics with localization of degradation phenomena.</a:t>
                      </a:r>
                      <a:endParaRPr kumimoji="0" lang="it-IT" altLang="it-IT" sz="2000" b="0" i="0" u="none" strike="noStrike" cap="none" normalizeH="0" baseline="0" dirty="0">
                        <a:ln>
                          <a:noFill/>
                        </a:ln>
                        <a:solidFill>
                          <a:schemeClr val="tx1"/>
                        </a:solidFill>
                        <a:effectLst/>
                        <a:latin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5" name="Rettangolo 3">
            <a:extLst>
              <a:ext uri="{FF2B5EF4-FFF2-40B4-BE49-F238E27FC236}">
                <a16:creationId xmlns:a16="http://schemas.microsoft.com/office/drawing/2014/main" id="{6F3FEF22-EFBF-4F51-AE6C-A68DBD31006B}"/>
              </a:ext>
            </a:extLst>
          </p:cNvPr>
          <p:cNvSpPr/>
          <p:nvPr/>
        </p:nvSpPr>
        <p:spPr>
          <a:xfrm>
            <a:off x="2137610" y="98710"/>
            <a:ext cx="7113240" cy="597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Arial" panose="020B0604020202020204" pitchFamily="34" charset="0"/>
              </a:rPr>
              <a:t>Identification of materials and damage: finishes</a:t>
            </a:r>
            <a:endParaRPr lang="en-US" b="1" dirty="0">
              <a:solidFill>
                <a:srgbClr val="002060"/>
              </a:solidFill>
              <a:latin typeface="Arial" panose="020B0604020202020204" pitchFamily="34" charset="0"/>
            </a:endParaRPr>
          </a:p>
        </p:txBody>
      </p:sp>
    </p:spTree>
    <p:extLst>
      <p:ext uri="{BB962C8B-B14F-4D97-AF65-F5344CB8AC3E}">
        <p14:creationId xmlns:p14="http://schemas.microsoft.com/office/powerpoint/2010/main" val="16100907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oup 3">
            <a:extLst>
              <a:ext uri="{FF2B5EF4-FFF2-40B4-BE49-F238E27FC236}">
                <a16:creationId xmlns:a16="http://schemas.microsoft.com/office/drawing/2014/main" id="{3F63C0D8-8C2D-487C-A64C-B0D9C84010B7}"/>
              </a:ext>
            </a:extLst>
          </p:cNvPr>
          <p:cNvGraphicFramePr>
            <a:graphicFrameLocks/>
          </p:cNvGraphicFramePr>
          <p:nvPr>
            <p:extLst>
              <p:ext uri="{D42A27DB-BD31-4B8C-83A1-F6EECF244321}">
                <p14:modId xmlns:p14="http://schemas.microsoft.com/office/powerpoint/2010/main" val="981278335"/>
              </p:ext>
            </p:extLst>
          </p:nvPr>
        </p:nvGraphicFramePr>
        <p:xfrm>
          <a:off x="1224259" y="766536"/>
          <a:ext cx="9294586" cy="5324928"/>
        </p:xfrm>
        <a:graphic>
          <a:graphicData uri="http://schemas.openxmlformats.org/drawingml/2006/table">
            <a:tbl>
              <a:tblPr/>
              <a:tblGrid>
                <a:gridCol w="4855154">
                  <a:extLst>
                    <a:ext uri="{9D8B030D-6E8A-4147-A177-3AD203B41FA5}">
                      <a16:colId xmlns:a16="http://schemas.microsoft.com/office/drawing/2014/main" val="20000"/>
                    </a:ext>
                  </a:extLst>
                </a:gridCol>
                <a:gridCol w="4439432">
                  <a:extLst>
                    <a:ext uri="{9D8B030D-6E8A-4147-A177-3AD203B41FA5}">
                      <a16:colId xmlns:a16="http://schemas.microsoft.com/office/drawing/2014/main" val="20001"/>
                    </a:ext>
                  </a:extLst>
                </a:gridCol>
              </a:tblGrid>
              <a:tr h="835461">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20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TOOLS</a:t>
                      </a:r>
                      <a:endParaRPr kumimoji="0" lang="it-IT" altLang="it-IT" sz="2000" b="1" i="0" u="none" strike="noStrike" cap="none" normalizeH="0" baseline="0" dirty="0">
                        <a:ln>
                          <a:noFill/>
                        </a:ln>
                        <a:solidFill>
                          <a:schemeClr val="tx1"/>
                        </a:solidFill>
                        <a:effectLst/>
                        <a:latin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2000" b="1"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REPORTS and GRAPHICS</a:t>
                      </a: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4489467">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en-GB" altLang="it-IT" sz="2000" b="0" i="0" u="none" strike="noStrike" cap="none" normalizeH="0" baseline="0" dirty="0" err="1">
                          <a:ln>
                            <a:noFill/>
                          </a:ln>
                          <a:solidFill>
                            <a:schemeClr val="tx1"/>
                          </a:solidFill>
                          <a:effectLst/>
                          <a:latin typeface="Arial" panose="020B0604020202020204" pitchFamily="34" charset="0"/>
                          <a:cs typeface="Times New Roman" panose="02020603050405020304" pitchFamily="18" charset="0"/>
                        </a:rPr>
                        <a:t>Deformometric</a:t>
                      </a:r>
                      <a:r>
                        <a:rPr kumimoji="0" lang="en-GB" altLang="it-IT" sz="20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 lights; mechanical </a:t>
                      </a:r>
                      <a:r>
                        <a:rPr kumimoji="0" lang="en-GB" altLang="it-IT" sz="2000" b="0" i="0" u="none" strike="noStrike" cap="none" normalizeH="0" baseline="0" dirty="0" err="1">
                          <a:ln>
                            <a:noFill/>
                          </a:ln>
                          <a:solidFill>
                            <a:schemeClr val="tx1"/>
                          </a:solidFill>
                          <a:effectLst/>
                          <a:latin typeface="Arial" panose="020B0604020202020204" pitchFamily="34" charset="0"/>
                          <a:cs typeface="Times New Roman" panose="02020603050405020304" pitchFamily="18" charset="0"/>
                        </a:rPr>
                        <a:t>deformometric</a:t>
                      </a:r>
                      <a:r>
                        <a:rPr kumimoji="0" lang="en-GB" altLang="it-IT" sz="20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 bases; mechanical inclinometer bases; electronic bases with occasional control; dynamic monitoring systems with ambient noise.</a:t>
                      </a:r>
                      <a:endParaRPr kumimoji="0" lang="it-IT" altLang="it-IT" sz="2000" b="0" i="0" u="none" strike="noStrike" cap="none" normalizeH="0" baseline="0" dirty="0">
                        <a:ln>
                          <a:noFill/>
                        </a:ln>
                        <a:solidFill>
                          <a:schemeClr val="tx1"/>
                        </a:solidFill>
                        <a:effectLst/>
                        <a:latin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0" marR="0" lvl="0" indent="-342900" algn="l" defTabSz="914400" rtl="0" eaLnBrk="1" fontAlgn="base" latinLnBrk="0" hangingPunct="1">
                        <a:lnSpc>
                          <a:spcPct val="100000"/>
                        </a:lnSpc>
                        <a:spcBef>
                          <a:spcPct val="0"/>
                        </a:spcBef>
                        <a:spcAft>
                          <a:spcPct val="0"/>
                        </a:spcAft>
                        <a:buClrTx/>
                        <a:buSzTx/>
                        <a:buFontTx/>
                        <a:buNone/>
                        <a:tabLst/>
                      </a:pPr>
                      <a:r>
                        <a:rPr kumimoji="0" lang="en-GB" altLang="it-IT" sz="2000" b="0" i="0"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a:t>
                      </a:r>
                      <a:endParaRPr kumimoji="0" lang="it-IT" altLang="it-IT" sz="2000" b="0" i="0" u="none" strike="noStrike" cap="none" normalizeH="0" baseline="0" dirty="0">
                        <a:ln>
                          <a:noFill/>
                        </a:ln>
                        <a:solidFill>
                          <a:schemeClr val="tx1"/>
                        </a:solidFill>
                        <a:effectLst/>
                        <a:latin typeface="Arial" panose="020B0604020202020204" pitchFamily="34" charset="0"/>
                      </a:endParaRPr>
                    </a:p>
                  </a:txBody>
                  <a:tcPr marT="45726" marB="45726"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bl>
          </a:graphicData>
        </a:graphic>
      </p:graphicFrame>
      <p:sp>
        <p:nvSpPr>
          <p:cNvPr id="5" name="Rettangolo 3">
            <a:extLst>
              <a:ext uri="{FF2B5EF4-FFF2-40B4-BE49-F238E27FC236}">
                <a16:creationId xmlns:a16="http://schemas.microsoft.com/office/drawing/2014/main" id="{0F1FCEC8-795F-4456-AB4B-2F80CE6B3C1F}"/>
              </a:ext>
            </a:extLst>
          </p:cNvPr>
          <p:cNvSpPr/>
          <p:nvPr/>
        </p:nvSpPr>
        <p:spPr>
          <a:xfrm>
            <a:off x="2475212" y="92502"/>
            <a:ext cx="7113240" cy="597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Arial" panose="020B0604020202020204" pitchFamily="34" charset="0"/>
              </a:rPr>
              <a:t>Monitoring</a:t>
            </a:r>
            <a:endParaRPr lang="en-US" b="1" dirty="0">
              <a:solidFill>
                <a:srgbClr val="002060"/>
              </a:solidFill>
              <a:latin typeface="Arial" panose="020B0604020202020204" pitchFamily="34" charset="0"/>
            </a:endParaRPr>
          </a:p>
        </p:txBody>
      </p:sp>
    </p:spTree>
    <p:extLst>
      <p:ext uri="{BB962C8B-B14F-4D97-AF65-F5344CB8AC3E}">
        <p14:creationId xmlns:p14="http://schemas.microsoft.com/office/powerpoint/2010/main" val="20393625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8A60F35-2B14-4967-A811-9EAB93462E86}"/>
              </a:ext>
            </a:extLst>
          </p:cNvPr>
          <p:cNvSpPr/>
          <p:nvPr/>
        </p:nvSpPr>
        <p:spPr bwMode="auto">
          <a:xfrm>
            <a:off x="2516636" y="236929"/>
            <a:ext cx="8532365" cy="1200329"/>
          </a:xfrm>
          <a:prstGeom prst="rect">
            <a:avLst/>
          </a:prstGeom>
          <a:solidFill>
            <a:srgbClr val="002060"/>
          </a:solidFill>
          <a:ln>
            <a:noFill/>
          </a:ln>
          <a:effectLst/>
        </p:spPr>
        <p:txBody>
          <a:bodyPr vert="horz" wrap="square" lIns="91440" tIns="45720" rIns="91440" bIns="45720" numCol="1" rtlCol="0" anchor="t" anchorCtr="0" compatLnSpc="1">
            <a:prstTxWarp prst="textNoShape">
              <a:avLst/>
            </a:prstTxWarp>
            <a:spAutoFit/>
          </a:bodyPr>
          <a:lstStyle/>
          <a:p>
            <a:r>
              <a:rPr lang="en-US" dirty="0">
                <a:solidFill>
                  <a:schemeClr val="bg1"/>
                </a:solidFill>
              </a:rPr>
              <a:t>Knowledge levels according to OPCM 3274:</a:t>
            </a:r>
          </a:p>
          <a:p>
            <a:r>
              <a:rPr lang="en-US" dirty="0">
                <a:solidFill>
                  <a:schemeClr val="bg1"/>
                </a:solidFill>
              </a:rPr>
              <a:t>Hypothesis Of Application To The "</a:t>
            </a:r>
            <a:r>
              <a:rPr lang="en-US" dirty="0" err="1">
                <a:solidFill>
                  <a:schemeClr val="bg1"/>
                </a:solidFill>
              </a:rPr>
              <a:t>Mimo</a:t>
            </a:r>
            <a:r>
              <a:rPr lang="en-US" dirty="0">
                <a:solidFill>
                  <a:schemeClr val="bg1"/>
                </a:solidFill>
              </a:rPr>
              <a:t> Carle" Pavilion Of The </a:t>
            </a:r>
            <a:r>
              <a:rPr lang="en-US" dirty="0" err="1">
                <a:solidFill>
                  <a:schemeClr val="bg1"/>
                </a:solidFill>
              </a:rPr>
              <a:t>Mauriziano</a:t>
            </a:r>
            <a:endParaRPr lang="en-US" dirty="0">
              <a:solidFill>
                <a:schemeClr val="bg1"/>
              </a:solidFill>
            </a:endParaRPr>
          </a:p>
          <a:p>
            <a:r>
              <a:rPr lang="en-US" dirty="0">
                <a:solidFill>
                  <a:schemeClr val="bg1"/>
                </a:solidFill>
              </a:rPr>
              <a:t>Umberto I Hospital In Turin</a:t>
            </a:r>
          </a:p>
          <a:p>
            <a:r>
              <a:rPr lang="en-US" dirty="0">
                <a:solidFill>
                  <a:schemeClr val="bg1"/>
                </a:solidFill>
              </a:rPr>
              <a:t>R. </a:t>
            </a:r>
            <a:r>
              <a:rPr lang="en-US" dirty="0" err="1">
                <a:solidFill>
                  <a:schemeClr val="bg1"/>
                </a:solidFill>
              </a:rPr>
              <a:t>Ceravolo</a:t>
            </a:r>
            <a:r>
              <a:rPr lang="en-US" dirty="0">
                <a:solidFill>
                  <a:schemeClr val="bg1"/>
                </a:solidFill>
              </a:rPr>
              <a:t>, O. </a:t>
            </a:r>
            <a:r>
              <a:rPr lang="en-US" dirty="0" err="1">
                <a:solidFill>
                  <a:schemeClr val="bg1"/>
                </a:solidFill>
              </a:rPr>
              <a:t>Cupi</a:t>
            </a:r>
            <a:endParaRPr lang="en-US" dirty="0">
              <a:solidFill>
                <a:schemeClr val="bg1"/>
              </a:solidFill>
            </a:endParaRPr>
          </a:p>
        </p:txBody>
      </p:sp>
      <p:pic>
        <p:nvPicPr>
          <p:cNvPr id="5" name="Picture 4" descr="logo_colori">
            <a:extLst>
              <a:ext uri="{FF2B5EF4-FFF2-40B4-BE49-F238E27FC236}">
                <a16:creationId xmlns:a16="http://schemas.microsoft.com/office/drawing/2014/main" id="{59FE490C-9F45-4130-B421-BDDD9A158A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2999" y="263630"/>
            <a:ext cx="1173163" cy="114692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F3BF15B-1200-463D-8784-534DF5CF3B52}"/>
              </a:ext>
            </a:extLst>
          </p:cNvPr>
          <p:cNvSpPr txBox="1"/>
          <p:nvPr/>
        </p:nvSpPr>
        <p:spPr>
          <a:xfrm>
            <a:off x="1343472" y="2041874"/>
            <a:ext cx="10009112" cy="369332"/>
          </a:xfrm>
          <a:prstGeom prst="rect">
            <a:avLst/>
          </a:prstGeom>
          <a:noFill/>
        </p:spPr>
        <p:txBody>
          <a:bodyPr wrap="square">
            <a:spAutoFit/>
          </a:bodyPr>
          <a:lstStyle/>
          <a:p>
            <a:pPr lvl="1"/>
            <a:r>
              <a:rPr lang="en-US" dirty="0">
                <a:solidFill>
                  <a:srgbClr val="000066"/>
                </a:solidFill>
              </a:rPr>
              <a:t>Knowledge of the building is divided into the following points:</a:t>
            </a:r>
          </a:p>
        </p:txBody>
      </p:sp>
      <p:sp>
        <p:nvSpPr>
          <p:cNvPr id="9" name="TextBox 8">
            <a:extLst>
              <a:ext uri="{FF2B5EF4-FFF2-40B4-BE49-F238E27FC236}">
                <a16:creationId xmlns:a16="http://schemas.microsoft.com/office/drawing/2014/main" id="{F8761F01-A42E-438D-B18A-B8118CD0C60A}"/>
              </a:ext>
            </a:extLst>
          </p:cNvPr>
          <p:cNvSpPr txBox="1"/>
          <p:nvPr/>
        </p:nvSpPr>
        <p:spPr>
          <a:xfrm>
            <a:off x="1631504" y="2996952"/>
            <a:ext cx="8352928" cy="2308324"/>
          </a:xfrm>
          <a:prstGeom prst="rect">
            <a:avLst/>
          </a:prstGeom>
          <a:noFill/>
        </p:spPr>
        <p:txBody>
          <a:bodyPr wrap="square">
            <a:spAutoFit/>
          </a:bodyPr>
          <a:lstStyle/>
          <a:p>
            <a:pPr marL="800100" lvl="1" indent="-342900">
              <a:buFont typeface="Wingdings" panose="05000000000000000000" pitchFamily="2" charset="2"/>
              <a:buChar char="Ø"/>
            </a:pPr>
            <a:r>
              <a:rPr lang="en-US" dirty="0">
                <a:solidFill>
                  <a:srgbClr val="000066"/>
                </a:solidFill>
              </a:rPr>
              <a:t>Historical archive research;</a:t>
            </a:r>
          </a:p>
          <a:p>
            <a:pPr marL="742950" lvl="1" indent="-285750">
              <a:buFont typeface="Wingdings" panose="05000000000000000000" pitchFamily="2" charset="2"/>
              <a:buChar char="Ø"/>
            </a:pPr>
            <a:endParaRPr lang="en-US" dirty="0">
              <a:solidFill>
                <a:srgbClr val="000066"/>
              </a:solidFill>
            </a:endParaRPr>
          </a:p>
          <a:p>
            <a:pPr marL="800100" lvl="1" indent="-342900">
              <a:buFont typeface="Wingdings" panose="05000000000000000000" pitchFamily="2" charset="2"/>
              <a:buChar char="Ø"/>
            </a:pPr>
            <a:r>
              <a:rPr lang="en-US" dirty="0">
                <a:solidFill>
                  <a:srgbClr val="000066"/>
                </a:solidFill>
              </a:rPr>
              <a:t>Geometric survey;</a:t>
            </a:r>
          </a:p>
          <a:p>
            <a:pPr marL="742950" lvl="1" indent="-285750">
              <a:buFont typeface="Wingdings" panose="05000000000000000000" pitchFamily="2" charset="2"/>
              <a:buChar char="Ø"/>
            </a:pPr>
            <a:endParaRPr lang="en-US" dirty="0">
              <a:solidFill>
                <a:srgbClr val="000066"/>
              </a:solidFill>
            </a:endParaRPr>
          </a:p>
          <a:p>
            <a:pPr marL="800100" lvl="1" indent="-342900">
              <a:buFont typeface="Wingdings" panose="05000000000000000000" pitchFamily="2" charset="2"/>
              <a:buChar char="Ø"/>
            </a:pPr>
            <a:r>
              <a:rPr lang="en-US" dirty="0">
                <a:solidFill>
                  <a:srgbClr val="000066"/>
                </a:solidFill>
              </a:rPr>
              <a:t>Structural survey and levels of knowledge according to the Ordinance P.C.M. 3274/2003 (old Italian standards).</a:t>
            </a:r>
          </a:p>
          <a:p>
            <a:pPr lvl="1"/>
            <a:endParaRPr lang="en-US" dirty="0">
              <a:solidFill>
                <a:srgbClr val="000066"/>
              </a:solidFill>
            </a:endParaRPr>
          </a:p>
          <a:p>
            <a:pPr marL="800100" lvl="1" indent="-342900">
              <a:buFont typeface="+mj-lt"/>
              <a:buAutoNum type="alphaLcParenR"/>
            </a:pPr>
            <a:endParaRPr lang="en-US" dirty="0">
              <a:solidFill>
                <a:srgbClr val="000066"/>
              </a:solidFill>
            </a:endParaRPr>
          </a:p>
        </p:txBody>
      </p:sp>
    </p:spTree>
    <p:extLst>
      <p:ext uri="{BB962C8B-B14F-4D97-AF65-F5344CB8AC3E}">
        <p14:creationId xmlns:p14="http://schemas.microsoft.com/office/powerpoint/2010/main" val="33424166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DD76B68-191A-45D9-977B-615E1EB64925}"/>
              </a:ext>
            </a:extLst>
          </p:cNvPr>
          <p:cNvSpPr/>
          <p:nvPr/>
        </p:nvSpPr>
        <p:spPr bwMode="auto">
          <a:xfrm>
            <a:off x="2532188" y="-5898"/>
            <a:ext cx="8532365" cy="1200329"/>
          </a:xfrm>
          <a:prstGeom prst="rect">
            <a:avLst/>
          </a:prstGeom>
          <a:solidFill>
            <a:srgbClr val="002060"/>
          </a:solidFill>
          <a:ln>
            <a:noFill/>
          </a:ln>
          <a:effectLst/>
        </p:spPr>
        <p:txBody>
          <a:bodyPr vert="horz" wrap="square" lIns="91440" tIns="45720" rIns="91440" bIns="45720" numCol="1" rtlCol="0" anchor="t" anchorCtr="0" compatLnSpc="1">
            <a:prstTxWarp prst="textNoShape">
              <a:avLst/>
            </a:prstTxWarp>
            <a:spAutoFit/>
          </a:bodyPr>
          <a:lstStyle/>
          <a:p>
            <a:pPr algn="ctr"/>
            <a:endParaRPr lang="en-US" dirty="0">
              <a:solidFill>
                <a:schemeClr val="bg1"/>
              </a:solidFill>
            </a:endParaRPr>
          </a:p>
          <a:p>
            <a:pPr algn="ctr"/>
            <a:endParaRPr lang="en-US" dirty="0">
              <a:solidFill>
                <a:schemeClr val="bg1"/>
              </a:solidFill>
            </a:endParaRPr>
          </a:p>
          <a:p>
            <a:pPr algn="ctr"/>
            <a:r>
              <a:rPr lang="en-US" dirty="0">
                <a:solidFill>
                  <a:schemeClr val="bg1"/>
                </a:solidFill>
              </a:rPr>
              <a:t>Urban Framework</a:t>
            </a:r>
          </a:p>
          <a:p>
            <a:endParaRPr lang="en-US" dirty="0">
              <a:solidFill>
                <a:schemeClr val="bg1"/>
              </a:solidFill>
            </a:endParaRPr>
          </a:p>
        </p:txBody>
      </p:sp>
      <p:pic>
        <p:nvPicPr>
          <p:cNvPr id="3" name="Picture 2" descr="logo_colori">
            <a:extLst>
              <a:ext uri="{FF2B5EF4-FFF2-40B4-BE49-F238E27FC236}">
                <a16:creationId xmlns:a16="http://schemas.microsoft.com/office/drawing/2014/main" id="{339A8453-F991-4C60-81E4-B07ABB670DC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473" y="46175"/>
            <a:ext cx="1173163" cy="114692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descr="prg_mauriziano">
            <a:extLst>
              <a:ext uri="{FF2B5EF4-FFF2-40B4-BE49-F238E27FC236}">
                <a16:creationId xmlns:a16="http://schemas.microsoft.com/office/drawing/2014/main" id="{25D36719-B6F1-4045-AB43-44BB6069F7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1598" y="1569298"/>
            <a:ext cx="4496333" cy="3957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9" descr="legendaprg2">
            <a:extLst>
              <a:ext uri="{FF2B5EF4-FFF2-40B4-BE49-F238E27FC236}">
                <a16:creationId xmlns:a16="http://schemas.microsoft.com/office/drawing/2014/main" id="{B5475F79-57A4-4615-9E7A-86C104C24D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7932" y="1844128"/>
            <a:ext cx="2155143" cy="1541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0" descr="legendaprg1">
            <a:extLst>
              <a:ext uri="{FF2B5EF4-FFF2-40B4-BE49-F238E27FC236}">
                <a16:creationId xmlns:a16="http://schemas.microsoft.com/office/drawing/2014/main" id="{D651C4FE-5745-43FF-862F-8BC020D3FA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7932" y="3829149"/>
            <a:ext cx="2155142" cy="1525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58927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735D75-ABF1-4BFB-8A18-D03F44726311}"/>
              </a:ext>
            </a:extLst>
          </p:cNvPr>
          <p:cNvSpPr/>
          <p:nvPr/>
        </p:nvSpPr>
        <p:spPr bwMode="auto">
          <a:xfrm>
            <a:off x="2532188" y="-5898"/>
            <a:ext cx="8532365" cy="923330"/>
          </a:xfrm>
          <a:prstGeom prst="rect">
            <a:avLst/>
          </a:prstGeom>
          <a:solidFill>
            <a:srgbClr val="002060"/>
          </a:solidFill>
          <a:ln>
            <a:noFill/>
          </a:ln>
          <a:effectLst/>
        </p:spPr>
        <p:txBody>
          <a:bodyPr vert="horz" wrap="square" lIns="91440" tIns="45720" rIns="91440" bIns="45720" numCol="1" rtlCol="0" anchor="t" anchorCtr="0" compatLnSpc="1">
            <a:prstTxWarp prst="textNoShape">
              <a:avLst/>
            </a:prstTxWarp>
            <a:spAutoFit/>
          </a:bodyPr>
          <a:lstStyle/>
          <a:p>
            <a:pPr algn="ctr"/>
            <a:endParaRPr lang="en-US" dirty="0">
              <a:solidFill>
                <a:schemeClr val="bg1"/>
              </a:solidFill>
            </a:endParaRPr>
          </a:p>
          <a:p>
            <a:pPr algn="ctr"/>
            <a:endParaRPr lang="en-US" dirty="0">
              <a:solidFill>
                <a:schemeClr val="bg1"/>
              </a:solidFill>
            </a:endParaRPr>
          </a:p>
          <a:p>
            <a:pPr algn="ctr"/>
            <a:r>
              <a:rPr lang="en-US" dirty="0">
                <a:solidFill>
                  <a:schemeClr val="bg1"/>
                </a:solidFill>
              </a:rPr>
              <a:t>Archive Historical Research</a:t>
            </a:r>
          </a:p>
        </p:txBody>
      </p:sp>
      <p:pic>
        <p:nvPicPr>
          <p:cNvPr id="3" name="Picture 2" descr="logo_colori">
            <a:extLst>
              <a:ext uri="{FF2B5EF4-FFF2-40B4-BE49-F238E27FC236}">
                <a16:creationId xmlns:a16="http://schemas.microsoft.com/office/drawing/2014/main" id="{A3D985BF-1607-411E-A2D6-C1AA36569B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473" y="46175"/>
            <a:ext cx="1173163" cy="114692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7" name="AutoShape 9">
            <a:extLst>
              <a:ext uri="{FF2B5EF4-FFF2-40B4-BE49-F238E27FC236}">
                <a16:creationId xmlns:a16="http://schemas.microsoft.com/office/drawing/2014/main" id="{A4AE6143-468A-42B7-82B1-8841670B7D8C}"/>
              </a:ext>
            </a:extLst>
          </p:cNvPr>
          <p:cNvSpPr>
            <a:spLocks noChangeArrowheads="1"/>
          </p:cNvSpPr>
          <p:nvPr/>
        </p:nvSpPr>
        <p:spPr bwMode="auto">
          <a:xfrm>
            <a:off x="7519355" y="2918995"/>
            <a:ext cx="1117600" cy="2857500"/>
          </a:xfrm>
          <a:prstGeom prst="curvedLeftArrow">
            <a:avLst>
              <a:gd name="adj1" fmla="val 51136"/>
              <a:gd name="adj2" fmla="val 102273"/>
              <a:gd name="adj3" fmla="val 33333"/>
            </a:avLst>
          </a:prstGeom>
          <a:solidFill>
            <a:schemeClr val="hlink"/>
          </a:solidFill>
          <a:ln w="1587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sz="240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A8900F10-87CC-40AA-873A-0868BE46B7E8}"/>
              </a:ext>
            </a:extLst>
          </p:cNvPr>
          <p:cNvSpPr txBox="1"/>
          <p:nvPr/>
        </p:nvSpPr>
        <p:spPr>
          <a:xfrm>
            <a:off x="2162354" y="2071410"/>
            <a:ext cx="9721080" cy="2031325"/>
          </a:xfrm>
          <a:prstGeom prst="rect">
            <a:avLst/>
          </a:prstGeom>
          <a:noFill/>
        </p:spPr>
        <p:txBody>
          <a:bodyPr wrap="square">
            <a:spAutoFit/>
          </a:bodyPr>
          <a:lstStyle/>
          <a:p>
            <a:pPr marL="0" lvl="1"/>
            <a:r>
              <a:rPr lang="en-US" dirty="0">
                <a:solidFill>
                  <a:srgbClr val="000066"/>
                </a:solidFill>
              </a:rPr>
              <a:t>It extended to the following archives:</a:t>
            </a:r>
          </a:p>
          <a:p>
            <a:pPr marL="0" lvl="1"/>
            <a:endParaRPr lang="en-US" dirty="0">
              <a:solidFill>
                <a:srgbClr val="000066"/>
              </a:solidFill>
            </a:endParaRPr>
          </a:p>
          <a:p>
            <a:pPr marL="285750" lvl="1" indent="-285750">
              <a:buFont typeface="Wingdings" panose="05000000000000000000" pitchFamily="2" charset="2"/>
              <a:buChar char="Ø"/>
            </a:pPr>
            <a:r>
              <a:rPr lang="en-US" dirty="0">
                <a:solidFill>
                  <a:srgbClr val="000066"/>
                </a:solidFill>
              </a:rPr>
              <a:t>Archive of the Mauritian Order;</a:t>
            </a:r>
          </a:p>
          <a:p>
            <a:pPr marL="285750" lvl="1" indent="-285750">
              <a:buFont typeface="Wingdings" panose="05000000000000000000" pitchFamily="2" charset="2"/>
              <a:buChar char="Ø"/>
            </a:pPr>
            <a:endParaRPr lang="en-US" dirty="0">
              <a:solidFill>
                <a:srgbClr val="000066"/>
              </a:solidFill>
            </a:endParaRPr>
          </a:p>
          <a:p>
            <a:pPr marL="285750" lvl="1" indent="-285750">
              <a:buFont typeface="Wingdings" panose="05000000000000000000" pitchFamily="2" charset="2"/>
              <a:buChar char="Ø"/>
            </a:pPr>
            <a:r>
              <a:rPr lang="en-US" dirty="0">
                <a:solidFill>
                  <a:srgbClr val="000066"/>
                </a:solidFill>
              </a:rPr>
              <a:t>Historical Archive of the City of Turin;</a:t>
            </a:r>
          </a:p>
          <a:p>
            <a:pPr marL="0" lvl="1"/>
            <a:endParaRPr lang="en-US" dirty="0">
              <a:solidFill>
                <a:srgbClr val="000066"/>
              </a:solidFill>
            </a:endParaRPr>
          </a:p>
          <a:p>
            <a:pPr marL="285750" lvl="1" indent="-285750">
              <a:buFont typeface="Wingdings" panose="05000000000000000000" pitchFamily="2" charset="2"/>
              <a:buChar char="Ø"/>
            </a:pPr>
            <a:r>
              <a:rPr lang="en-US" dirty="0">
                <a:solidFill>
                  <a:srgbClr val="000066"/>
                </a:solidFill>
              </a:rPr>
              <a:t>Turin Building Archive;</a:t>
            </a:r>
          </a:p>
        </p:txBody>
      </p:sp>
      <p:sp>
        <p:nvSpPr>
          <p:cNvPr id="11" name="TextBox 10">
            <a:extLst>
              <a:ext uri="{FF2B5EF4-FFF2-40B4-BE49-F238E27FC236}">
                <a16:creationId xmlns:a16="http://schemas.microsoft.com/office/drawing/2014/main" id="{94EDFDAE-37C1-49E2-89BA-F6209C4A5849}"/>
              </a:ext>
            </a:extLst>
          </p:cNvPr>
          <p:cNvSpPr txBox="1"/>
          <p:nvPr/>
        </p:nvSpPr>
        <p:spPr>
          <a:xfrm>
            <a:off x="2183686" y="5083551"/>
            <a:ext cx="4962524" cy="369332"/>
          </a:xfrm>
          <a:prstGeom prst="rect">
            <a:avLst/>
          </a:prstGeom>
          <a:noFill/>
        </p:spPr>
        <p:txBody>
          <a:bodyPr wrap="square">
            <a:spAutoFit/>
          </a:bodyPr>
          <a:lstStyle/>
          <a:p>
            <a:pPr marL="0" lvl="1"/>
            <a:r>
              <a:rPr lang="en-US" dirty="0">
                <a:solidFill>
                  <a:srgbClr val="000066"/>
                </a:solidFill>
              </a:rPr>
              <a:t>chronological reconstruction of events</a:t>
            </a:r>
          </a:p>
        </p:txBody>
      </p:sp>
    </p:spTree>
    <p:extLst>
      <p:ext uri="{BB962C8B-B14F-4D97-AF65-F5344CB8AC3E}">
        <p14:creationId xmlns:p14="http://schemas.microsoft.com/office/powerpoint/2010/main" val="3018393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iterate type="lt">
                                    <p:tmPct val="5000"/>
                                  </p:iterate>
                                  <p:childTnLst>
                                    <p:set>
                                      <p:cBhvr>
                                        <p:cTn id="6" dur="1" fill="hold">
                                          <p:stCondLst>
                                            <p:cond delay="0"/>
                                          </p:stCondLst>
                                        </p:cTn>
                                        <p:tgtEl>
                                          <p:spTgt spid="7"/>
                                        </p:tgtEl>
                                        <p:attrNameLst>
                                          <p:attrName>style.visibility</p:attrName>
                                        </p:attrNameLst>
                                      </p:cBhvr>
                                      <p:to>
                                        <p:strVal val="visible"/>
                                      </p:to>
                                    </p:set>
                                    <p:anim calcmode="lin" valueType="num">
                                      <p:cBhvr>
                                        <p:cTn id="7" dur="3000" fill="hold"/>
                                        <p:tgtEl>
                                          <p:spTgt spid="7"/>
                                        </p:tgtEl>
                                        <p:attrNameLst>
                                          <p:attrName>ppt_w</p:attrName>
                                        </p:attrNameLst>
                                      </p:cBhvr>
                                      <p:tavLst>
                                        <p:tav tm="0">
                                          <p:val>
                                            <p:fltVal val="0"/>
                                          </p:val>
                                        </p:tav>
                                        <p:tav tm="100000">
                                          <p:val>
                                            <p:strVal val="#ppt_w"/>
                                          </p:val>
                                        </p:tav>
                                      </p:tavLst>
                                    </p:anim>
                                    <p:anim calcmode="lin" valueType="num">
                                      <p:cBhvr>
                                        <p:cTn id="8" dur="3000" fill="hold"/>
                                        <p:tgtEl>
                                          <p:spTgt spid="7"/>
                                        </p:tgtEl>
                                        <p:attrNameLst>
                                          <p:attrName>ppt_h</p:attrName>
                                        </p:attrNameLst>
                                      </p:cBhvr>
                                      <p:tavLst>
                                        <p:tav tm="0">
                                          <p:val>
                                            <p:fltVal val="0"/>
                                          </p:val>
                                        </p:tav>
                                        <p:tav tm="100000">
                                          <p:val>
                                            <p:strVal val="#ppt_h"/>
                                          </p:val>
                                        </p:tav>
                                      </p:tavLst>
                                    </p:anim>
                                    <p:anim calcmode="lin" valueType="num">
                                      <p:cBhvr>
                                        <p:cTn id="9" dur="3000" fill="hold"/>
                                        <p:tgtEl>
                                          <p:spTgt spid="7"/>
                                        </p:tgtEl>
                                        <p:attrNameLst>
                                          <p:attrName>style.rotation</p:attrName>
                                        </p:attrNameLst>
                                      </p:cBhvr>
                                      <p:tavLst>
                                        <p:tav tm="0">
                                          <p:val>
                                            <p:fltVal val="90"/>
                                          </p:val>
                                        </p:tav>
                                        <p:tav tm="100000">
                                          <p:val>
                                            <p:fltVal val="0"/>
                                          </p:val>
                                        </p:tav>
                                      </p:tavLst>
                                    </p:anim>
                                    <p:animEffect transition="in" filter="fade">
                                      <p:cBhvr>
                                        <p:cTn id="10"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C62634-8CB4-4DB9-8AA6-02EA6737FB8F}"/>
              </a:ext>
            </a:extLst>
          </p:cNvPr>
          <p:cNvSpPr/>
          <p:nvPr/>
        </p:nvSpPr>
        <p:spPr bwMode="auto">
          <a:xfrm>
            <a:off x="2532188" y="-5898"/>
            <a:ext cx="8532365" cy="923330"/>
          </a:xfrm>
          <a:prstGeom prst="rect">
            <a:avLst/>
          </a:prstGeom>
          <a:solidFill>
            <a:srgbClr val="002060"/>
          </a:solidFill>
          <a:ln>
            <a:noFill/>
          </a:ln>
          <a:effectLst/>
        </p:spPr>
        <p:txBody>
          <a:bodyPr vert="horz" wrap="square" lIns="91440" tIns="45720" rIns="91440" bIns="45720" numCol="1" rtlCol="0" anchor="t" anchorCtr="0" compatLnSpc="1">
            <a:prstTxWarp prst="textNoShape">
              <a:avLst/>
            </a:prstTxWarp>
            <a:spAutoFit/>
          </a:bodyPr>
          <a:lstStyle/>
          <a:p>
            <a:pPr algn="ctr"/>
            <a:endParaRPr lang="en-US" dirty="0">
              <a:solidFill>
                <a:schemeClr val="bg1"/>
              </a:solidFill>
            </a:endParaRPr>
          </a:p>
          <a:p>
            <a:pPr algn="ctr"/>
            <a:endParaRPr lang="en-US" dirty="0">
              <a:solidFill>
                <a:schemeClr val="bg1"/>
              </a:solidFill>
            </a:endParaRPr>
          </a:p>
          <a:p>
            <a:pPr algn="ctr"/>
            <a:r>
              <a:rPr lang="en-US" dirty="0">
                <a:solidFill>
                  <a:schemeClr val="bg1"/>
                </a:solidFill>
              </a:rPr>
              <a:t>Archive Historical Research</a:t>
            </a:r>
          </a:p>
        </p:txBody>
      </p:sp>
      <p:pic>
        <p:nvPicPr>
          <p:cNvPr id="3" name="Picture 2" descr="logo_colori">
            <a:extLst>
              <a:ext uri="{FF2B5EF4-FFF2-40B4-BE49-F238E27FC236}">
                <a16:creationId xmlns:a16="http://schemas.microsoft.com/office/drawing/2014/main" id="{DA21BB98-329A-4EEB-A4B6-37455DF7F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473" y="46175"/>
            <a:ext cx="1173163" cy="114692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7" name="Group 15">
            <a:extLst>
              <a:ext uri="{FF2B5EF4-FFF2-40B4-BE49-F238E27FC236}">
                <a16:creationId xmlns:a16="http://schemas.microsoft.com/office/drawing/2014/main" id="{A183492A-723D-4559-A01A-D344A24EC3C4}"/>
              </a:ext>
            </a:extLst>
          </p:cNvPr>
          <p:cNvGrpSpPr>
            <a:grpSpLocks/>
          </p:cNvGrpSpPr>
          <p:nvPr/>
        </p:nvGrpSpPr>
        <p:grpSpPr bwMode="auto">
          <a:xfrm>
            <a:off x="2855640" y="1170976"/>
            <a:ext cx="6750276" cy="4858761"/>
            <a:chOff x="5329" y="7603"/>
            <a:chExt cx="3947" cy="2841"/>
          </a:xfrm>
        </p:grpSpPr>
        <p:pic>
          <p:nvPicPr>
            <p:cNvPr id="8" name="Picture 16" descr="2005_1_1_render">
              <a:extLst>
                <a:ext uri="{FF2B5EF4-FFF2-40B4-BE49-F238E27FC236}">
                  <a16:creationId xmlns:a16="http://schemas.microsoft.com/office/drawing/2014/main" id="{80FA762E-A683-41ED-94F8-C4B8DADB85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29" y="7603"/>
              <a:ext cx="3788" cy="2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7">
              <a:extLst>
                <a:ext uri="{FF2B5EF4-FFF2-40B4-BE49-F238E27FC236}">
                  <a16:creationId xmlns:a16="http://schemas.microsoft.com/office/drawing/2014/main" id="{C0524B60-9798-4E6F-A2B5-5E21B135E987}"/>
                </a:ext>
              </a:extLst>
            </p:cNvPr>
            <p:cNvSpPr txBox="1">
              <a:spLocks noChangeArrowheads="1"/>
            </p:cNvSpPr>
            <p:nvPr/>
          </p:nvSpPr>
          <p:spPr bwMode="auto">
            <a:xfrm>
              <a:off x="8142" y="10143"/>
              <a:ext cx="1134" cy="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it-IT" altLang="it-IT" b="1"/>
                <a:t>2005</a:t>
              </a:r>
            </a:p>
          </p:txBody>
        </p:sp>
      </p:grpSp>
      <p:sp>
        <p:nvSpPr>
          <p:cNvPr id="11" name="TextBox 10">
            <a:extLst>
              <a:ext uri="{FF2B5EF4-FFF2-40B4-BE49-F238E27FC236}">
                <a16:creationId xmlns:a16="http://schemas.microsoft.com/office/drawing/2014/main" id="{1478E39C-3F7A-464F-817B-EC74FF596A64}"/>
              </a:ext>
            </a:extLst>
          </p:cNvPr>
          <p:cNvSpPr txBox="1"/>
          <p:nvPr/>
        </p:nvSpPr>
        <p:spPr>
          <a:xfrm>
            <a:off x="9605916" y="3059668"/>
            <a:ext cx="2264808" cy="646331"/>
          </a:xfrm>
          <a:prstGeom prst="rect">
            <a:avLst/>
          </a:prstGeom>
          <a:noFill/>
        </p:spPr>
        <p:txBody>
          <a:bodyPr wrap="square">
            <a:spAutoFit/>
          </a:bodyPr>
          <a:lstStyle/>
          <a:p>
            <a:pPr marL="0" lvl="1"/>
            <a:r>
              <a:rPr lang="en-US" dirty="0">
                <a:solidFill>
                  <a:srgbClr val="000066"/>
                </a:solidFill>
              </a:rPr>
              <a:t>Historical-volumetric Evolution</a:t>
            </a:r>
          </a:p>
        </p:txBody>
      </p:sp>
    </p:spTree>
    <p:extLst>
      <p:ext uri="{BB962C8B-B14F-4D97-AF65-F5344CB8AC3E}">
        <p14:creationId xmlns:p14="http://schemas.microsoft.com/office/powerpoint/2010/main" val="631698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C735D75-ABF1-4BFB-8A18-D03F44726311}"/>
              </a:ext>
            </a:extLst>
          </p:cNvPr>
          <p:cNvSpPr/>
          <p:nvPr/>
        </p:nvSpPr>
        <p:spPr bwMode="auto">
          <a:xfrm>
            <a:off x="2532188" y="-5898"/>
            <a:ext cx="8532365" cy="923330"/>
          </a:xfrm>
          <a:prstGeom prst="rect">
            <a:avLst/>
          </a:prstGeom>
          <a:solidFill>
            <a:srgbClr val="002060"/>
          </a:solidFill>
          <a:ln>
            <a:noFill/>
          </a:ln>
          <a:effectLst/>
        </p:spPr>
        <p:txBody>
          <a:bodyPr vert="horz" wrap="square" lIns="91440" tIns="45720" rIns="91440" bIns="45720" numCol="1" rtlCol="0" anchor="t" anchorCtr="0" compatLnSpc="1">
            <a:prstTxWarp prst="textNoShape">
              <a:avLst/>
            </a:prstTxWarp>
            <a:spAutoFit/>
          </a:bodyPr>
          <a:lstStyle/>
          <a:p>
            <a:pPr algn="ctr"/>
            <a:endParaRPr lang="en-US" dirty="0">
              <a:solidFill>
                <a:schemeClr val="bg1"/>
              </a:solidFill>
            </a:endParaRPr>
          </a:p>
          <a:p>
            <a:pPr algn="ctr"/>
            <a:endParaRPr lang="en-US" dirty="0">
              <a:solidFill>
                <a:schemeClr val="bg1"/>
              </a:solidFill>
            </a:endParaRPr>
          </a:p>
          <a:p>
            <a:pPr algn="ctr"/>
            <a:r>
              <a:rPr lang="en-US" dirty="0">
                <a:solidFill>
                  <a:schemeClr val="bg1"/>
                </a:solidFill>
              </a:rPr>
              <a:t>Archive Historical Research</a:t>
            </a:r>
          </a:p>
        </p:txBody>
      </p:sp>
      <p:pic>
        <p:nvPicPr>
          <p:cNvPr id="3" name="Picture 2" descr="logo_colori">
            <a:extLst>
              <a:ext uri="{FF2B5EF4-FFF2-40B4-BE49-F238E27FC236}">
                <a16:creationId xmlns:a16="http://schemas.microsoft.com/office/drawing/2014/main" id="{A3D985BF-1607-411E-A2D6-C1AA36569B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473" y="46175"/>
            <a:ext cx="1173163" cy="114692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8900F10-87CC-40AA-873A-0868BE46B7E8}"/>
              </a:ext>
            </a:extLst>
          </p:cNvPr>
          <p:cNvSpPr txBox="1"/>
          <p:nvPr/>
        </p:nvSpPr>
        <p:spPr>
          <a:xfrm>
            <a:off x="1343473" y="1131858"/>
            <a:ext cx="9721080" cy="5078313"/>
          </a:xfrm>
          <a:prstGeom prst="rect">
            <a:avLst/>
          </a:prstGeom>
          <a:noFill/>
        </p:spPr>
        <p:txBody>
          <a:bodyPr wrap="square">
            <a:spAutoFit/>
          </a:bodyPr>
          <a:lstStyle/>
          <a:p>
            <a:pPr marL="0" lvl="1"/>
            <a:r>
              <a:rPr lang="en-GB" dirty="0">
                <a:solidFill>
                  <a:srgbClr val="000066"/>
                </a:solidFill>
              </a:rPr>
              <a:t>Chronology of events:</a:t>
            </a:r>
          </a:p>
          <a:p>
            <a:pPr marL="0" lvl="1"/>
            <a:endParaRPr lang="en-GB" dirty="0">
              <a:solidFill>
                <a:srgbClr val="000066"/>
              </a:solidFill>
            </a:endParaRPr>
          </a:p>
          <a:p>
            <a:pPr marL="285750" lvl="1" indent="-285750">
              <a:buFont typeface="Wingdings" panose="05000000000000000000" pitchFamily="2" charset="2"/>
              <a:buChar char="Ø"/>
            </a:pPr>
            <a:r>
              <a:rPr lang="en-GB" dirty="0">
                <a:solidFill>
                  <a:srgbClr val="000066"/>
                </a:solidFill>
              </a:rPr>
              <a:t>December 1910: Prof. Antonio Carle's offer, for the construction of a new pavilion for the study and treatment of the digestive tracts;</a:t>
            </a:r>
          </a:p>
          <a:p>
            <a:pPr marL="285750" lvl="1" indent="-285750">
              <a:buFont typeface="Wingdings" panose="05000000000000000000" pitchFamily="2" charset="2"/>
              <a:buChar char="Ø"/>
            </a:pPr>
            <a:endParaRPr lang="en-GB" dirty="0">
              <a:solidFill>
                <a:srgbClr val="000066"/>
              </a:solidFill>
            </a:endParaRPr>
          </a:p>
          <a:p>
            <a:pPr marL="285750" lvl="1" indent="-285750">
              <a:buFont typeface="Wingdings" panose="05000000000000000000" pitchFamily="2" charset="2"/>
              <a:buChar char="Ø"/>
            </a:pPr>
            <a:r>
              <a:rPr lang="en-GB" dirty="0">
                <a:solidFill>
                  <a:srgbClr val="000066"/>
                </a:solidFill>
              </a:rPr>
              <a:t>July 1911: Granting of the building permit;</a:t>
            </a:r>
          </a:p>
          <a:p>
            <a:pPr marL="285750" lvl="1" indent="-285750">
              <a:buFont typeface="Wingdings" panose="05000000000000000000" pitchFamily="2" charset="2"/>
              <a:buChar char="Ø"/>
            </a:pPr>
            <a:endParaRPr lang="en-GB" dirty="0">
              <a:solidFill>
                <a:srgbClr val="000066"/>
              </a:solidFill>
            </a:endParaRPr>
          </a:p>
          <a:p>
            <a:pPr marL="285750" lvl="1" indent="-285750">
              <a:buFont typeface="Wingdings" panose="05000000000000000000" pitchFamily="2" charset="2"/>
              <a:buChar char="Ø"/>
            </a:pPr>
            <a:r>
              <a:rPr lang="en-GB" dirty="0">
                <a:solidFill>
                  <a:srgbClr val="000066"/>
                </a:solidFill>
              </a:rPr>
              <a:t>September 1912: Inauguration of the "</a:t>
            </a:r>
            <a:r>
              <a:rPr lang="en-GB" dirty="0" err="1">
                <a:solidFill>
                  <a:srgbClr val="000066"/>
                </a:solidFill>
              </a:rPr>
              <a:t>Mimo</a:t>
            </a:r>
            <a:r>
              <a:rPr lang="en-GB" dirty="0">
                <a:solidFill>
                  <a:srgbClr val="000066"/>
                </a:solidFill>
              </a:rPr>
              <a:t> Carle" pavilion</a:t>
            </a:r>
          </a:p>
          <a:p>
            <a:pPr marL="285750" lvl="1" indent="-285750">
              <a:buFont typeface="Wingdings" panose="05000000000000000000" pitchFamily="2" charset="2"/>
              <a:buChar char="Ø"/>
            </a:pPr>
            <a:endParaRPr lang="en-GB" dirty="0">
              <a:solidFill>
                <a:srgbClr val="000066"/>
              </a:solidFill>
            </a:endParaRPr>
          </a:p>
          <a:p>
            <a:pPr marL="285750" lvl="1" indent="-285750">
              <a:buFont typeface="Wingdings" panose="05000000000000000000" pitchFamily="2" charset="2"/>
              <a:buChar char="Ø"/>
            </a:pPr>
            <a:r>
              <a:rPr lang="en-GB" dirty="0">
                <a:solidFill>
                  <a:srgbClr val="000066"/>
                </a:solidFill>
              </a:rPr>
              <a:t>April 1931: Granting of modifications to the "</a:t>
            </a:r>
            <a:r>
              <a:rPr lang="en-GB" dirty="0" err="1">
                <a:solidFill>
                  <a:srgbClr val="000066"/>
                </a:solidFill>
              </a:rPr>
              <a:t>Mimo</a:t>
            </a:r>
            <a:r>
              <a:rPr lang="en-GB" dirty="0">
                <a:solidFill>
                  <a:srgbClr val="000066"/>
                </a:solidFill>
              </a:rPr>
              <a:t> Carle" pavilion:</a:t>
            </a:r>
          </a:p>
          <a:p>
            <a:pPr marL="457200" lvl="2"/>
            <a:r>
              <a:rPr lang="en-GB" dirty="0">
                <a:solidFill>
                  <a:srgbClr val="000066"/>
                </a:solidFill>
              </a:rPr>
              <a:t>- construction of a new gastropathy department in the basement;</a:t>
            </a:r>
          </a:p>
          <a:p>
            <a:pPr marL="457200" lvl="2"/>
            <a:r>
              <a:rPr lang="en-GB" dirty="0">
                <a:solidFill>
                  <a:srgbClr val="000066"/>
                </a:solidFill>
              </a:rPr>
              <a:t>- construction of the interspace along Corso Re Umberto;</a:t>
            </a:r>
          </a:p>
          <a:p>
            <a:pPr marL="457200" lvl="2"/>
            <a:r>
              <a:rPr lang="en-GB" dirty="0">
                <a:solidFill>
                  <a:srgbClr val="000066"/>
                </a:solidFill>
              </a:rPr>
              <a:t>- construction of a connecting tunnel between the pavilion and the adjacent one;</a:t>
            </a:r>
          </a:p>
          <a:p>
            <a:pPr marL="0" lvl="1"/>
            <a:r>
              <a:rPr lang="en-GB" dirty="0">
                <a:solidFill>
                  <a:srgbClr val="000066"/>
                </a:solidFill>
              </a:rPr>
              <a:t> </a:t>
            </a:r>
          </a:p>
          <a:p>
            <a:pPr marL="285750" lvl="1" indent="-285750">
              <a:buFont typeface="Wingdings" panose="05000000000000000000" pitchFamily="2" charset="2"/>
              <a:buChar char="Ø"/>
            </a:pPr>
            <a:r>
              <a:rPr lang="en-GB" dirty="0">
                <a:solidFill>
                  <a:srgbClr val="000066"/>
                </a:solidFill>
              </a:rPr>
              <a:t>1990s: Demolition of the aforementioned connecting tunnel;</a:t>
            </a:r>
          </a:p>
          <a:p>
            <a:pPr marL="285750" lvl="1" indent="-285750">
              <a:buFont typeface="Wingdings" panose="05000000000000000000" pitchFamily="2" charset="2"/>
              <a:buChar char="Ø"/>
            </a:pPr>
            <a:endParaRPr lang="en-GB" dirty="0">
              <a:solidFill>
                <a:srgbClr val="000066"/>
              </a:solidFill>
            </a:endParaRPr>
          </a:p>
          <a:p>
            <a:pPr marL="285750" lvl="1" indent="-285750">
              <a:buFont typeface="Wingdings" panose="05000000000000000000" pitchFamily="2" charset="2"/>
              <a:buChar char="Ø"/>
            </a:pPr>
            <a:r>
              <a:rPr lang="en-GB" dirty="0">
                <a:solidFill>
                  <a:srgbClr val="000066"/>
                </a:solidFill>
              </a:rPr>
              <a:t>2003-2004: Change of intended use - construction of the outpatient clinic and the C.U.P. (Unified Booking </a:t>
            </a:r>
            <a:r>
              <a:rPr lang="en-GB" dirty="0" err="1">
                <a:solidFill>
                  <a:srgbClr val="000066"/>
                </a:solidFill>
              </a:rPr>
              <a:t>Center</a:t>
            </a:r>
            <a:r>
              <a:rPr lang="en-GB" dirty="0">
                <a:solidFill>
                  <a:srgbClr val="000066"/>
                </a:solidFill>
              </a:rPr>
              <a:t>).</a:t>
            </a:r>
            <a:endParaRPr lang="en-US" dirty="0">
              <a:solidFill>
                <a:srgbClr val="000066"/>
              </a:solidFill>
            </a:endParaRPr>
          </a:p>
        </p:txBody>
      </p:sp>
    </p:spTree>
    <p:extLst>
      <p:ext uri="{BB962C8B-B14F-4D97-AF65-F5344CB8AC3E}">
        <p14:creationId xmlns:p14="http://schemas.microsoft.com/office/powerpoint/2010/main" val="6554469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C62634-8CB4-4DB9-8AA6-02EA6737FB8F}"/>
              </a:ext>
            </a:extLst>
          </p:cNvPr>
          <p:cNvSpPr/>
          <p:nvPr/>
        </p:nvSpPr>
        <p:spPr bwMode="auto">
          <a:xfrm>
            <a:off x="2532188" y="-5898"/>
            <a:ext cx="8532365" cy="923330"/>
          </a:xfrm>
          <a:prstGeom prst="rect">
            <a:avLst/>
          </a:prstGeom>
          <a:solidFill>
            <a:srgbClr val="002060"/>
          </a:solidFill>
          <a:ln>
            <a:noFill/>
          </a:ln>
          <a:effectLst/>
        </p:spPr>
        <p:txBody>
          <a:bodyPr vert="horz" wrap="square" lIns="91440" tIns="45720" rIns="91440" bIns="45720" numCol="1" rtlCol="0" anchor="t" anchorCtr="0" compatLnSpc="1">
            <a:prstTxWarp prst="textNoShape">
              <a:avLst/>
            </a:prstTxWarp>
            <a:spAutoFit/>
          </a:bodyPr>
          <a:lstStyle/>
          <a:p>
            <a:pPr algn="ctr"/>
            <a:endParaRPr lang="en-US" dirty="0">
              <a:solidFill>
                <a:schemeClr val="bg1"/>
              </a:solidFill>
            </a:endParaRPr>
          </a:p>
          <a:p>
            <a:pPr algn="ctr"/>
            <a:endParaRPr lang="en-US" dirty="0">
              <a:solidFill>
                <a:schemeClr val="bg1"/>
              </a:solidFill>
            </a:endParaRPr>
          </a:p>
          <a:p>
            <a:pPr algn="ctr"/>
            <a:r>
              <a:rPr lang="en-US" dirty="0">
                <a:solidFill>
                  <a:schemeClr val="bg1"/>
                </a:solidFill>
              </a:rPr>
              <a:t>Photographic Survey</a:t>
            </a:r>
          </a:p>
        </p:txBody>
      </p:sp>
      <p:pic>
        <p:nvPicPr>
          <p:cNvPr id="3" name="Picture 2" descr="logo_colori">
            <a:extLst>
              <a:ext uri="{FF2B5EF4-FFF2-40B4-BE49-F238E27FC236}">
                <a16:creationId xmlns:a16="http://schemas.microsoft.com/office/drawing/2014/main" id="{DA21BB98-329A-4EEB-A4B6-37455DF7F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473" y="46175"/>
            <a:ext cx="1173163" cy="114692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4" descr="tav4_rilievo_fotografico3">
            <a:extLst>
              <a:ext uri="{FF2B5EF4-FFF2-40B4-BE49-F238E27FC236}">
                <a16:creationId xmlns:a16="http://schemas.microsoft.com/office/drawing/2014/main" id="{5CACFE9E-0BD2-45C1-A80A-B3446AFEDE3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71426" y="1193101"/>
            <a:ext cx="6664537" cy="47103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2434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C62634-8CB4-4DB9-8AA6-02EA6737FB8F}"/>
              </a:ext>
            </a:extLst>
          </p:cNvPr>
          <p:cNvSpPr/>
          <p:nvPr/>
        </p:nvSpPr>
        <p:spPr bwMode="auto">
          <a:xfrm>
            <a:off x="2532188" y="-5898"/>
            <a:ext cx="8532365" cy="923330"/>
          </a:xfrm>
          <a:prstGeom prst="rect">
            <a:avLst/>
          </a:prstGeom>
          <a:solidFill>
            <a:srgbClr val="002060"/>
          </a:solidFill>
          <a:ln>
            <a:noFill/>
          </a:ln>
          <a:effectLst/>
        </p:spPr>
        <p:txBody>
          <a:bodyPr vert="horz" wrap="square" lIns="91440" tIns="45720" rIns="91440" bIns="45720" numCol="1" rtlCol="0" anchor="t" anchorCtr="0" compatLnSpc="1">
            <a:prstTxWarp prst="textNoShape">
              <a:avLst/>
            </a:prstTxWarp>
            <a:spAutoFit/>
          </a:bodyPr>
          <a:lstStyle/>
          <a:p>
            <a:pPr algn="ctr"/>
            <a:endParaRPr lang="en-US" dirty="0">
              <a:solidFill>
                <a:schemeClr val="bg1"/>
              </a:solidFill>
            </a:endParaRPr>
          </a:p>
          <a:p>
            <a:pPr algn="ctr"/>
            <a:endParaRPr lang="en-US" dirty="0">
              <a:solidFill>
                <a:schemeClr val="bg1"/>
              </a:solidFill>
            </a:endParaRPr>
          </a:p>
          <a:p>
            <a:pPr algn="ctr"/>
            <a:r>
              <a:rPr lang="en-GB" dirty="0">
                <a:solidFill>
                  <a:schemeClr val="bg1"/>
                </a:solidFill>
              </a:rPr>
              <a:t>Geometric Survey: Comparison of Base Supports</a:t>
            </a:r>
            <a:endParaRPr lang="en-US" dirty="0">
              <a:solidFill>
                <a:schemeClr val="bg1"/>
              </a:solidFill>
            </a:endParaRPr>
          </a:p>
        </p:txBody>
      </p:sp>
      <p:pic>
        <p:nvPicPr>
          <p:cNvPr id="3" name="Picture 2" descr="logo_colori">
            <a:extLst>
              <a:ext uri="{FF2B5EF4-FFF2-40B4-BE49-F238E27FC236}">
                <a16:creationId xmlns:a16="http://schemas.microsoft.com/office/drawing/2014/main" id="{DA21BB98-329A-4EEB-A4B6-37455DF7F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473" y="46175"/>
            <a:ext cx="1173163" cy="114692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6" descr="tav6_a_b_c_confronto">
            <a:extLst>
              <a:ext uri="{FF2B5EF4-FFF2-40B4-BE49-F238E27FC236}">
                <a16:creationId xmlns:a16="http://schemas.microsoft.com/office/drawing/2014/main" id="{FB514636-E39F-4DA4-82E4-29EABB0995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9874" y="1193101"/>
            <a:ext cx="7173225" cy="50694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946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22F11985-F1F6-4794-995F-8ADCEC1E9F10}"/>
              </a:ext>
            </a:extLst>
          </p:cNvPr>
          <p:cNvSpPr txBox="1"/>
          <p:nvPr/>
        </p:nvSpPr>
        <p:spPr>
          <a:xfrm>
            <a:off x="1271464" y="1286079"/>
            <a:ext cx="9649072" cy="3139321"/>
          </a:xfrm>
          <a:prstGeom prst="rect">
            <a:avLst/>
          </a:prstGeom>
          <a:noFill/>
        </p:spPr>
        <p:txBody>
          <a:bodyPr wrap="square">
            <a:spAutoFit/>
          </a:bodyPr>
          <a:lstStyle/>
          <a:p>
            <a:r>
              <a:rPr lang="en-US" dirty="0">
                <a:solidFill>
                  <a:srgbClr val="000066"/>
                </a:solidFill>
              </a:rPr>
              <a:t>With regard to geometry, without distinction for the different levels of knowledge (Italian standards):</a:t>
            </a:r>
          </a:p>
          <a:p>
            <a:endParaRPr lang="en-US" dirty="0">
              <a:solidFill>
                <a:srgbClr val="000066"/>
              </a:solidFill>
            </a:endParaRPr>
          </a:p>
          <a:p>
            <a:pPr marL="285750" indent="-285750">
              <a:buFont typeface="Arial" panose="020B0604020202020204" pitchFamily="34" charset="0"/>
              <a:buChar char="•"/>
            </a:pPr>
            <a:r>
              <a:rPr lang="en-US" dirty="0">
                <a:solidFill>
                  <a:srgbClr val="000066"/>
                </a:solidFill>
              </a:rPr>
              <a:t>Survey, floor by floor, of all the masonry elements, vaults, floors, roofing, stairs and their representation in plan, elevation and sections;</a:t>
            </a:r>
          </a:p>
          <a:p>
            <a:endParaRPr lang="en-US" dirty="0">
              <a:solidFill>
                <a:srgbClr val="000066"/>
              </a:solidFill>
            </a:endParaRPr>
          </a:p>
          <a:p>
            <a:pPr marL="285750" indent="-285750">
              <a:buFont typeface="Arial" panose="020B0604020202020204" pitchFamily="34" charset="0"/>
              <a:buChar char="•"/>
            </a:pPr>
            <a:r>
              <a:rPr lang="en-US" dirty="0">
                <a:solidFill>
                  <a:srgbClr val="000066"/>
                </a:solidFill>
              </a:rPr>
              <a:t>Identification of the loads weighing on each wall element.</a:t>
            </a:r>
          </a:p>
          <a:p>
            <a:endParaRPr lang="en-US" dirty="0">
              <a:solidFill>
                <a:srgbClr val="000066"/>
              </a:solidFill>
            </a:endParaRPr>
          </a:p>
          <a:p>
            <a:pPr marL="285750" indent="-285750">
              <a:buFont typeface="Arial" panose="020B0604020202020204" pitchFamily="34" charset="0"/>
              <a:buChar char="•"/>
            </a:pPr>
            <a:r>
              <a:rPr lang="en-US" dirty="0">
                <a:solidFill>
                  <a:srgbClr val="000066"/>
                </a:solidFill>
              </a:rPr>
              <a:t>Type of foundations;</a:t>
            </a:r>
          </a:p>
          <a:p>
            <a:endParaRPr lang="en-US" dirty="0">
              <a:solidFill>
                <a:srgbClr val="000066"/>
              </a:solidFill>
            </a:endParaRPr>
          </a:p>
          <a:p>
            <a:pPr marL="285750" indent="-285750">
              <a:buFont typeface="Arial" panose="020B0604020202020204" pitchFamily="34" charset="0"/>
              <a:buChar char="•"/>
            </a:pPr>
            <a:r>
              <a:rPr lang="en-US" dirty="0">
                <a:solidFill>
                  <a:srgbClr val="000066"/>
                </a:solidFill>
              </a:rPr>
              <a:t>Representation of any cracking state (detachments, rotations, sliding, displacements outside the plane) and deformation (out of plumb, swelling, depressions in the vaults);</a:t>
            </a:r>
          </a:p>
        </p:txBody>
      </p:sp>
      <p:sp>
        <p:nvSpPr>
          <p:cNvPr id="5" name="Rettangolo 3">
            <a:extLst>
              <a:ext uri="{FF2B5EF4-FFF2-40B4-BE49-F238E27FC236}">
                <a16:creationId xmlns:a16="http://schemas.microsoft.com/office/drawing/2014/main" id="{DE67D933-123C-40B0-BE5D-5CBF02025089}"/>
              </a:ext>
            </a:extLst>
          </p:cNvPr>
          <p:cNvSpPr/>
          <p:nvPr/>
        </p:nvSpPr>
        <p:spPr>
          <a:xfrm>
            <a:off x="1945106" y="282458"/>
            <a:ext cx="7301423" cy="597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Arial" panose="020B0604020202020204" pitchFamily="34" charset="0"/>
              </a:rPr>
              <a:t>Geometry</a:t>
            </a:r>
          </a:p>
          <a:p>
            <a:pPr algn="ctr"/>
            <a:endParaRPr lang="it-IT" dirty="0">
              <a:solidFill>
                <a:srgbClr val="00206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C62634-8CB4-4DB9-8AA6-02EA6737FB8F}"/>
              </a:ext>
            </a:extLst>
          </p:cNvPr>
          <p:cNvSpPr/>
          <p:nvPr/>
        </p:nvSpPr>
        <p:spPr bwMode="auto">
          <a:xfrm>
            <a:off x="2532188" y="-5898"/>
            <a:ext cx="8532365" cy="923330"/>
          </a:xfrm>
          <a:prstGeom prst="rect">
            <a:avLst/>
          </a:prstGeom>
          <a:solidFill>
            <a:srgbClr val="002060"/>
          </a:solidFill>
          <a:ln>
            <a:noFill/>
          </a:ln>
          <a:effectLst/>
        </p:spPr>
        <p:txBody>
          <a:bodyPr vert="horz" wrap="square" lIns="91440" tIns="45720" rIns="91440" bIns="45720" numCol="1" rtlCol="0" anchor="t" anchorCtr="0" compatLnSpc="1">
            <a:prstTxWarp prst="textNoShape">
              <a:avLst/>
            </a:prstTxWarp>
            <a:spAutoFit/>
          </a:bodyPr>
          <a:lstStyle/>
          <a:p>
            <a:pPr algn="ctr"/>
            <a:endParaRPr lang="en-US" dirty="0">
              <a:solidFill>
                <a:schemeClr val="bg1"/>
              </a:solidFill>
            </a:endParaRPr>
          </a:p>
          <a:p>
            <a:pPr algn="ctr"/>
            <a:endParaRPr lang="en-US" dirty="0">
              <a:solidFill>
                <a:schemeClr val="bg1"/>
              </a:solidFill>
            </a:endParaRPr>
          </a:p>
          <a:p>
            <a:pPr algn="ctr"/>
            <a:r>
              <a:rPr lang="en-GB" dirty="0">
                <a:solidFill>
                  <a:schemeClr val="bg1"/>
                </a:solidFill>
              </a:rPr>
              <a:t>Geometric Survey: Plans</a:t>
            </a:r>
            <a:endParaRPr lang="en-US" dirty="0">
              <a:solidFill>
                <a:schemeClr val="bg1"/>
              </a:solidFill>
            </a:endParaRPr>
          </a:p>
        </p:txBody>
      </p:sp>
      <p:pic>
        <p:nvPicPr>
          <p:cNvPr id="3" name="Picture 2" descr="logo_colori">
            <a:extLst>
              <a:ext uri="{FF2B5EF4-FFF2-40B4-BE49-F238E27FC236}">
                <a16:creationId xmlns:a16="http://schemas.microsoft.com/office/drawing/2014/main" id="{DA21BB98-329A-4EEB-A4B6-37455DF7F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473" y="46175"/>
            <a:ext cx="1173163" cy="114692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 descr="TAV7_a">
            <a:extLst>
              <a:ext uri="{FF2B5EF4-FFF2-40B4-BE49-F238E27FC236}">
                <a16:creationId xmlns:a16="http://schemas.microsoft.com/office/drawing/2014/main" id="{C9AC597F-8E81-4C07-B06C-DF572C144C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52031" y="1198782"/>
            <a:ext cx="3471862" cy="2454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TAV7_b">
            <a:extLst>
              <a:ext uri="{FF2B5EF4-FFF2-40B4-BE49-F238E27FC236}">
                <a16:creationId xmlns:a16="http://schemas.microsoft.com/office/drawing/2014/main" id="{0ECE5AFF-5BA8-48BC-BD09-5C02EE7ED5C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81749" y="1200370"/>
            <a:ext cx="3471862" cy="2454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4" descr="TAV7_c">
            <a:extLst>
              <a:ext uri="{FF2B5EF4-FFF2-40B4-BE49-F238E27FC236}">
                <a16:creationId xmlns:a16="http://schemas.microsoft.com/office/drawing/2014/main" id="{C454BF21-56FB-42F3-9305-00095AB7138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64731" y="4073745"/>
            <a:ext cx="3471862" cy="2454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TAV7_d">
            <a:extLst>
              <a:ext uri="{FF2B5EF4-FFF2-40B4-BE49-F238E27FC236}">
                <a16:creationId xmlns:a16="http://schemas.microsoft.com/office/drawing/2014/main" id="{679F8791-BB05-434C-B15E-2DA1813D5EA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81749" y="4068982"/>
            <a:ext cx="3471862" cy="24541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09437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C62634-8CB4-4DB9-8AA6-02EA6737FB8F}"/>
              </a:ext>
            </a:extLst>
          </p:cNvPr>
          <p:cNvSpPr/>
          <p:nvPr/>
        </p:nvSpPr>
        <p:spPr bwMode="auto">
          <a:xfrm>
            <a:off x="2532188" y="-5898"/>
            <a:ext cx="8532365" cy="1200329"/>
          </a:xfrm>
          <a:prstGeom prst="rect">
            <a:avLst/>
          </a:prstGeom>
          <a:solidFill>
            <a:srgbClr val="002060"/>
          </a:solidFill>
          <a:ln>
            <a:noFill/>
          </a:ln>
          <a:effectLst/>
        </p:spPr>
        <p:txBody>
          <a:bodyPr vert="horz" wrap="square" lIns="91440" tIns="45720" rIns="91440" bIns="45720" numCol="1" rtlCol="0" anchor="t" anchorCtr="0" compatLnSpc="1">
            <a:prstTxWarp prst="textNoShape">
              <a:avLst/>
            </a:prstTxWarp>
            <a:spAutoFit/>
          </a:bodyPr>
          <a:lstStyle/>
          <a:p>
            <a:pPr algn="ctr"/>
            <a:endParaRPr lang="en-US" dirty="0">
              <a:solidFill>
                <a:schemeClr val="bg1"/>
              </a:solidFill>
            </a:endParaRPr>
          </a:p>
          <a:p>
            <a:pPr algn="ctr"/>
            <a:endParaRPr lang="en-US" dirty="0">
              <a:solidFill>
                <a:schemeClr val="bg1"/>
              </a:solidFill>
            </a:endParaRPr>
          </a:p>
          <a:p>
            <a:pPr algn="ctr"/>
            <a:r>
              <a:rPr lang="en-GB" dirty="0">
                <a:solidFill>
                  <a:schemeClr val="bg1"/>
                </a:solidFill>
              </a:rPr>
              <a:t>Geometric Survey:</a:t>
            </a:r>
          </a:p>
          <a:p>
            <a:pPr algn="ctr"/>
            <a:r>
              <a:rPr lang="en-GB" dirty="0">
                <a:solidFill>
                  <a:schemeClr val="bg1"/>
                </a:solidFill>
              </a:rPr>
              <a:t>Photographic Straightening</a:t>
            </a:r>
            <a:endParaRPr lang="en-US" dirty="0">
              <a:solidFill>
                <a:schemeClr val="bg1"/>
              </a:solidFill>
            </a:endParaRPr>
          </a:p>
        </p:txBody>
      </p:sp>
      <p:pic>
        <p:nvPicPr>
          <p:cNvPr id="3" name="Picture 2" descr="logo_colori">
            <a:extLst>
              <a:ext uri="{FF2B5EF4-FFF2-40B4-BE49-F238E27FC236}">
                <a16:creationId xmlns:a16="http://schemas.microsoft.com/office/drawing/2014/main" id="{DA21BB98-329A-4EEB-A4B6-37455DF7F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473" y="46175"/>
            <a:ext cx="1173163" cy="114692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0" name="Picture 4" descr="IMG_1950">
            <a:extLst>
              <a:ext uri="{FF2B5EF4-FFF2-40B4-BE49-F238E27FC236}">
                <a16:creationId xmlns:a16="http://schemas.microsoft.com/office/drawing/2014/main" id="{61B637DA-4B7C-45BB-8F5D-FB632F5A8C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7146" y="1313834"/>
            <a:ext cx="3461633" cy="4613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AutoShape 5">
            <a:extLst>
              <a:ext uri="{FF2B5EF4-FFF2-40B4-BE49-F238E27FC236}">
                <a16:creationId xmlns:a16="http://schemas.microsoft.com/office/drawing/2014/main" id="{7EB2F367-7DEF-4917-A723-C465B72A0269}"/>
              </a:ext>
            </a:extLst>
          </p:cNvPr>
          <p:cNvSpPr>
            <a:spLocks noChangeArrowheads="1"/>
          </p:cNvSpPr>
          <p:nvPr/>
        </p:nvSpPr>
        <p:spPr bwMode="auto">
          <a:xfrm>
            <a:off x="5443711" y="3720842"/>
            <a:ext cx="1087415" cy="624635"/>
          </a:xfrm>
          <a:prstGeom prst="rightArrow">
            <a:avLst>
              <a:gd name="adj1" fmla="val 50000"/>
              <a:gd name="adj2" fmla="val 44181"/>
            </a:avLst>
          </a:prstGeom>
          <a:solidFill>
            <a:schemeClr val="bg1"/>
          </a:solidFill>
          <a:ln w="9525">
            <a:solidFill>
              <a:srgbClr val="000099"/>
            </a:solidFill>
            <a:miter lim="800000"/>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p>
        </p:txBody>
      </p:sp>
      <p:pic>
        <p:nvPicPr>
          <p:cNvPr id="12" name="Picture 6" descr="r_ingresso_re">
            <a:extLst>
              <a:ext uri="{FF2B5EF4-FFF2-40B4-BE49-F238E27FC236}">
                <a16:creationId xmlns:a16="http://schemas.microsoft.com/office/drawing/2014/main" id="{1A952E5A-ED67-4FA3-9EC8-F2B491A3DB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73850" y="1655763"/>
            <a:ext cx="3329123" cy="4271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descr="draw_porz_prospetto">
            <a:extLst>
              <a:ext uri="{FF2B5EF4-FFF2-40B4-BE49-F238E27FC236}">
                <a16:creationId xmlns:a16="http://schemas.microsoft.com/office/drawing/2014/main" id="{31E1FA0B-609E-4EFC-B001-12FD519880E2}"/>
              </a:ext>
            </a:extLst>
          </p:cNvPr>
          <p:cNvPicPr>
            <a:picLocks noChangeAspect="1" noChangeArrowheads="1"/>
          </p:cNvPicPr>
          <p:nvPr/>
        </p:nvPicPr>
        <p:blipFill>
          <a:blip r:embed="rId5" cstate="print">
            <a:lum contrast="72000"/>
            <a:extLst>
              <a:ext uri="{28A0092B-C50C-407E-A947-70E740481C1C}">
                <a14:useLocalDpi xmlns:a14="http://schemas.microsoft.com/office/drawing/2010/main" val="0"/>
              </a:ext>
            </a:extLst>
          </a:blip>
          <a:srcRect/>
          <a:stretch>
            <a:fillRect/>
          </a:stretch>
        </p:blipFill>
        <p:spPr bwMode="auto">
          <a:xfrm>
            <a:off x="6859589" y="1701801"/>
            <a:ext cx="2887555" cy="362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1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heckerboard(across)">
                                      <p:cBhvr>
                                        <p:cTn id="7" dur="500"/>
                                        <p:tgtEl>
                                          <p:spTgt spid="10"/>
                                        </p:tgtEl>
                                      </p:cBhvr>
                                    </p:animEffect>
                                  </p:childTnLst>
                                </p:cTn>
                              </p:par>
                            </p:childTnLst>
                          </p:cTn>
                        </p:par>
                        <p:par>
                          <p:cTn id="8" fill="hold">
                            <p:stCondLst>
                              <p:cond delay="500"/>
                            </p:stCondLst>
                            <p:childTnLst>
                              <p:par>
                                <p:cTn id="9" presetID="5" presetClass="entr" presetSubtype="1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heckerboard(across)">
                                      <p:cBhvr>
                                        <p:cTn id="11" dur="500"/>
                                        <p:tgtEl>
                                          <p:spTgt spid="11"/>
                                        </p:tgtEl>
                                      </p:cBhvr>
                                    </p:animEffect>
                                  </p:childTnLst>
                                </p:cTn>
                              </p:par>
                            </p:childTnLst>
                          </p:cTn>
                        </p:par>
                        <p:par>
                          <p:cTn id="12" fill="hold">
                            <p:stCondLst>
                              <p:cond delay="1000"/>
                            </p:stCondLst>
                            <p:childTnLst>
                              <p:par>
                                <p:cTn id="13" presetID="5" presetClass="entr" presetSubtype="10" fill="hold" nodeType="after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checkerboard(across)">
                                      <p:cBhvr>
                                        <p:cTn id="15" dur="500"/>
                                        <p:tgtEl>
                                          <p:spTgt spid="12"/>
                                        </p:tgtEl>
                                      </p:cBhvr>
                                    </p:animEffect>
                                  </p:childTnLst>
                                </p:cTn>
                              </p:par>
                              <p:par>
                                <p:cTn id="16" presetID="10" presetClass="exit" presetSubtype="0" fill="hold" nodeType="withEffect">
                                  <p:stCondLst>
                                    <p:cond delay="0"/>
                                  </p:stCondLst>
                                  <p:childTnLst>
                                    <p:animEffect transition="out" filter="fade">
                                      <p:cBhvr>
                                        <p:cTn id="17" dur="1000"/>
                                        <p:tgtEl>
                                          <p:spTgt spid="12"/>
                                        </p:tgtEl>
                                      </p:cBhvr>
                                    </p:animEffect>
                                    <p:set>
                                      <p:cBhvr>
                                        <p:cTn id="18" dur="1" fill="hold">
                                          <p:stCondLst>
                                            <p:cond delay="999"/>
                                          </p:stCondLst>
                                        </p:cTn>
                                        <p:tgtEl>
                                          <p:spTgt spid="12"/>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C62634-8CB4-4DB9-8AA6-02EA6737FB8F}"/>
              </a:ext>
            </a:extLst>
          </p:cNvPr>
          <p:cNvSpPr/>
          <p:nvPr/>
        </p:nvSpPr>
        <p:spPr bwMode="auto">
          <a:xfrm>
            <a:off x="2532188" y="-5898"/>
            <a:ext cx="8532365" cy="923330"/>
          </a:xfrm>
          <a:prstGeom prst="rect">
            <a:avLst/>
          </a:prstGeom>
          <a:solidFill>
            <a:srgbClr val="002060"/>
          </a:solidFill>
          <a:ln>
            <a:noFill/>
          </a:ln>
          <a:effectLst/>
        </p:spPr>
        <p:txBody>
          <a:bodyPr vert="horz" wrap="square" lIns="91440" tIns="45720" rIns="91440" bIns="45720" numCol="1" rtlCol="0" anchor="t" anchorCtr="0" compatLnSpc="1">
            <a:prstTxWarp prst="textNoShape">
              <a:avLst/>
            </a:prstTxWarp>
            <a:spAutoFit/>
          </a:bodyPr>
          <a:lstStyle/>
          <a:p>
            <a:pPr algn="ctr"/>
            <a:endParaRPr lang="en-US" dirty="0">
              <a:solidFill>
                <a:schemeClr val="bg1"/>
              </a:solidFill>
            </a:endParaRPr>
          </a:p>
          <a:p>
            <a:pPr algn="ctr"/>
            <a:endParaRPr lang="en-US" dirty="0">
              <a:solidFill>
                <a:schemeClr val="bg1"/>
              </a:solidFill>
            </a:endParaRPr>
          </a:p>
          <a:p>
            <a:pPr algn="ctr"/>
            <a:r>
              <a:rPr lang="en-GB" dirty="0">
                <a:solidFill>
                  <a:schemeClr val="bg1"/>
                </a:solidFill>
              </a:rPr>
              <a:t>Geometric Survey: Elevations</a:t>
            </a:r>
            <a:endParaRPr lang="en-US" dirty="0">
              <a:solidFill>
                <a:schemeClr val="bg1"/>
              </a:solidFill>
            </a:endParaRPr>
          </a:p>
        </p:txBody>
      </p:sp>
      <p:pic>
        <p:nvPicPr>
          <p:cNvPr id="3" name="Picture 2" descr="logo_colori">
            <a:extLst>
              <a:ext uri="{FF2B5EF4-FFF2-40B4-BE49-F238E27FC236}">
                <a16:creationId xmlns:a16="http://schemas.microsoft.com/office/drawing/2014/main" id="{DA21BB98-329A-4EEB-A4B6-37455DF7F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473" y="46175"/>
            <a:ext cx="1173163" cy="114692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8" name="Picture 4" descr="TAV9">
            <a:extLst>
              <a:ext uri="{FF2B5EF4-FFF2-40B4-BE49-F238E27FC236}">
                <a16:creationId xmlns:a16="http://schemas.microsoft.com/office/drawing/2014/main" id="{A6250627-AD63-456A-985B-4CB541AF33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9678" y="2249424"/>
            <a:ext cx="4909322" cy="3470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5" descr="TAV_8">
            <a:extLst>
              <a:ext uri="{FF2B5EF4-FFF2-40B4-BE49-F238E27FC236}">
                <a16:creationId xmlns:a16="http://schemas.microsoft.com/office/drawing/2014/main" id="{C5645BE7-7FE9-49C1-A529-4704F6274C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000" y="2270580"/>
            <a:ext cx="4878450" cy="3448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19194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C62634-8CB4-4DB9-8AA6-02EA6737FB8F}"/>
              </a:ext>
            </a:extLst>
          </p:cNvPr>
          <p:cNvSpPr/>
          <p:nvPr/>
        </p:nvSpPr>
        <p:spPr bwMode="auto">
          <a:xfrm>
            <a:off x="2532188" y="-5898"/>
            <a:ext cx="8532365" cy="923330"/>
          </a:xfrm>
          <a:prstGeom prst="rect">
            <a:avLst/>
          </a:prstGeom>
          <a:solidFill>
            <a:srgbClr val="002060"/>
          </a:solidFill>
          <a:ln>
            <a:noFill/>
          </a:ln>
          <a:effectLst/>
        </p:spPr>
        <p:txBody>
          <a:bodyPr vert="horz" wrap="square" lIns="91440" tIns="45720" rIns="91440" bIns="45720" numCol="1" rtlCol="0" anchor="t" anchorCtr="0" compatLnSpc="1">
            <a:prstTxWarp prst="textNoShape">
              <a:avLst/>
            </a:prstTxWarp>
            <a:spAutoFit/>
          </a:bodyPr>
          <a:lstStyle/>
          <a:p>
            <a:pPr algn="ctr"/>
            <a:endParaRPr lang="en-US" dirty="0">
              <a:solidFill>
                <a:schemeClr val="bg1"/>
              </a:solidFill>
            </a:endParaRPr>
          </a:p>
          <a:p>
            <a:pPr algn="ctr"/>
            <a:endParaRPr lang="en-US" dirty="0">
              <a:solidFill>
                <a:schemeClr val="bg1"/>
              </a:solidFill>
            </a:endParaRPr>
          </a:p>
          <a:p>
            <a:pPr algn="ctr"/>
            <a:r>
              <a:rPr lang="en-GB" dirty="0">
                <a:solidFill>
                  <a:schemeClr val="bg1"/>
                </a:solidFill>
              </a:rPr>
              <a:t>Geometric Survey: Sections</a:t>
            </a:r>
            <a:endParaRPr lang="en-US" dirty="0">
              <a:solidFill>
                <a:schemeClr val="bg1"/>
              </a:solidFill>
            </a:endParaRPr>
          </a:p>
        </p:txBody>
      </p:sp>
      <p:pic>
        <p:nvPicPr>
          <p:cNvPr id="3" name="Picture 2" descr="logo_colori">
            <a:extLst>
              <a:ext uri="{FF2B5EF4-FFF2-40B4-BE49-F238E27FC236}">
                <a16:creationId xmlns:a16="http://schemas.microsoft.com/office/drawing/2014/main" id="{DA21BB98-329A-4EEB-A4B6-37455DF7F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473" y="46175"/>
            <a:ext cx="1173163" cy="114692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6" descr="tav_10a_draw">
            <a:extLst>
              <a:ext uri="{FF2B5EF4-FFF2-40B4-BE49-F238E27FC236}">
                <a16:creationId xmlns:a16="http://schemas.microsoft.com/office/drawing/2014/main" id="{F8B4F1E5-A7A9-48B9-BE12-AE1EDF1AFC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4245" y="1023018"/>
            <a:ext cx="6808928" cy="481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12383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C62634-8CB4-4DB9-8AA6-02EA6737FB8F}"/>
              </a:ext>
            </a:extLst>
          </p:cNvPr>
          <p:cNvSpPr/>
          <p:nvPr/>
        </p:nvSpPr>
        <p:spPr bwMode="auto">
          <a:xfrm>
            <a:off x="2520456" y="1"/>
            <a:ext cx="8532365" cy="1200329"/>
          </a:xfrm>
          <a:prstGeom prst="rect">
            <a:avLst/>
          </a:prstGeom>
          <a:solidFill>
            <a:srgbClr val="002060"/>
          </a:solidFill>
          <a:ln>
            <a:noFill/>
          </a:ln>
          <a:effectLst/>
        </p:spPr>
        <p:txBody>
          <a:bodyPr vert="horz" wrap="square" lIns="91440" tIns="45720" rIns="91440" bIns="45720" numCol="1" rtlCol="0" anchor="t" anchorCtr="0" compatLnSpc="1">
            <a:prstTxWarp prst="textNoShape">
              <a:avLst/>
            </a:prstTxWarp>
            <a:spAutoFit/>
          </a:bodyPr>
          <a:lstStyle/>
          <a:p>
            <a:pPr algn="ctr"/>
            <a:endParaRPr lang="en-US" dirty="0">
              <a:solidFill>
                <a:schemeClr val="bg1"/>
              </a:solidFill>
            </a:endParaRPr>
          </a:p>
          <a:p>
            <a:pPr algn="ctr"/>
            <a:endParaRPr lang="en-US" dirty="0">
              <a:solidFill>
                <a:schemeClr val="bg1"/>
              </a:solidFill>
            </a:endParaRPr>
          </a:p>
          <a:p>
            <a:pPr algn="ctr"/>
            <a:r>
              <a:rPr lang="en-GB" dirty="0">
                <a:solidFill>
                  <a:schemeClr val="bg1"/>
                </a:solidFill>
              </a:rPr>
              <a:t>Structural Knowledge:</a:t>
            </a:r>
          </a:p>
          <a:p>
            <a:pPr algn="ctr"/>
            <a:r>
              <a:rPr lang="en-GB" dirty="0">
                <a:solidFill>
                  <a:schemeClr val="bg1"/>
                </a:solidFill>
              </a:rPr>
              <a:t>"Levels Of Knowledge"</a:t>
            </a:r>
            <a:endParaRPr lang="en-US" dirty="0">
              <a:solidFill>
                <a:schemeClr val="bg1"/>
              </a:solidFill>
            </a:endParaRPr>
          </a:p>
        </p:txBody>
      </p:sp>
      <p:pic>
        <p:nvPicPr>
          <p:cNvPr id="3" name="Picture 2" descr="logo_colori">
            <a:extLst>
              <a:ext uri="{FF2B5EF4-FFF2-40B4-BE49-F238E27FC236}">
                <a16:creationId xmlns:a16="http://schemas.microsoft.com/office/drawing/2014/main" id="{DA21BB98-329A-4EEB-A4B6-37455DF7F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473" y="46175"/>
            <a:ext cx="1173163" cy="114692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5" name="Group 25">
            <a:extLst>
              <a:ext uri="{FF2B5EF4-FFF2-40B4-BE49-F238E27FC236}">
                <a16:creationId xmlns:a16="http://schemas.microsoft.com/office/drawing/2014/main" id="{DFF5EE8A-05A9-4D96-96DA-9D96F6CD63EC}"/>
              </a:ext>
            </a:extLst>
          </p:cNvPr>
          <p:cNvGraphicFramePr>
            <a:graphicFrameLocks/>
          </p:cNvGraphicFramePr>
          <p:nvPr/>
        </p:nvGraphicFramePr>
        <p:xfrm>
          <a:off x="3213102" y="2957113"/>
          <a:ext cx="5230584" cy="2409898"/>
        </p:xfrm>
        <a:graphic>
          <a:graphicData uri="http://schemas.openxmlformats.org/drawingml/2006/table">
            <a:tbl>
              <a:tblPr/>
              <a:tblGrid>
                <a:gridCol w="3229864">
                  <a:extLst>
                    <a:ext uri="{9D8B030D-6E8A-4147-A177-3AD203B41FA5}">
                      <a16:colId xmlns:a16="http://schemas.microsoft.com/office/drawing/2014/main" val="20000"/>
                    </a:ext>
                  </a:extLst>
                </a:gridCol>
                <a:gridCol w="2000720">
                  <a:extLst>
                    <a:ext uri="{9D8B030D-6E8A-4147-A177-3AD203B41FA5}">
                      <a16:colId xmlns:a16="http://schemas.microsoft.com/office/drawing/2014/main" val="20001"/>
                    </a:ext>
                  </a:extLst>
                </a:gridCol>
              </a:tblGrid>
              <a:tr h="639995">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dirty="0">
                          <a:ln>
                            <a:noFill/>
                          </a:ln>
                          <a:solidFill>
                            <a:schemeClr val="bg1"/>
                          </a:solidFill>
                          <a:effectLst/>
                          <a:latin typeface="Arial" panose="020B0604020202020204" pitchFamily="34" charset="0"/>
                          <a:cs typeface="Times New Roman" panose="02020603050405020304" pitchFamily="18" charset="0"/>
                        </a:rPr>
                        <a:t>Livello di conoscenza</a:t>
                      </a:r>
                      <a:endParaRPr kumimoji="0" lang="it-IT" altLang="it-IT" sz="1800" b="1" i="0" u="none" strike="noStrike" cap="none" normalizeH="0" baseline="0" dirty="0">
                        <a:ln>
                          <a:noFill/>
                        </a:ln>
                        <a:solidFill>
                          <a:schemeClr val="bg1"/>
                        </a:solidFill>
                        <a:effectLst/>
                        <a:latin typeface="Arial" panose="020B0604020202020204" pitchFamily="34" charset="0"/>
                      </a:endParaRP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2060"/>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dirty="0">
                          <a:ln>
                            <a:noFill/>
                          </a:ln>
                          <a:solidFill>
                            <a:schemeClr val="bg1"/>
                          </a:solidFill>
                          <a:effectLst/>
                          <a:latin typeface="Arial" panose="020B0604020202020204" pitchFamily="34" charset="0"/>
                          <a:cs typeface="Times New Roman" panose="02020603050405020304" pitchFamily="18" charset="0"/>
                        </a:rPr>
                        <a:t>Fattore di confidenza</a:t>
                      </a:r>
                      <a:endParaRPr kumimoji="0" lang="it-IT" altLang="it-IT" sz="1800" b="1" i="0" u="none" strike="noStrike" cap="none" normalizeH="0" baseline="0" dirty="0">
                        <a:ln>
                          <a:noFill/>
                        </a:ln>
                        <a:solidFill>
                          <a:schemeClr val="bg1"/>
                        </a:solidFill>
                        <a:effectLst/>
                        <a:latin typeface="Arial" panose="020B0604020202020204" pitchFamily="34" charset="0"/>
                      </a:endParaRP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2060"/>
                    </a:solidFill>
                  </a:tcPr>
                </a:tc>
                <a:extLst>
                  <a:ext uri="{0D108BD9-81ED-4DB2-BD59-A6C34878D82A}">
                    <a16:rowId xmlns:a16="http://schemas.microsoft.com/office/drawing/2014/main" val="10000"/>
                  </a:ext>
                </a:extLst>
              </a:tr>
              <a:tr h="588885">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1" i="1"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LC1</a:t>
                      </a:r>
                      <a:endParaRPr kumimoji="0" lang="it-IT" altLang="it-IT" sz="1800" b="1" i="0" u="none" strike="noStrike" cap="none" normalizeH="0" baseline="0" dirty="0">
                        <a:ln>
                          <a:noFill/>
                        </a:ln>
                        <a:solidFill>
                          <a:schemeClr val="tx1"/>
                        </a:solidFill>
                        <a:effectLst/>
                        <a:latin typeface="Arial" panose="020B0604020202020204" pitchFamily="34" charset="0"/>
                      </a:endParaRP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a:ln>
                            <a:noFill/>
                          </a:ln>
                          <a:solidFill>
                            <a:schemeClr val="tx1"/>
                          </a:solidFill>
                          <a:effectLst/>
                          <a:latin typeface="Times New Roman" panose="02020603050405020304" pitchFamily="18" charset="0"/>
                          <a:cs typeface="Times New Roman" panose="02020603050405020304" pitchFamily="18" charset="0"/>
                        </a:rPr>
                        <a:t>1,35</a:t>
                      </a:r>
                      <a:endParaRPr kumimoji="0" lang="it-IT" altLang="it-IT" sz="1800" b="0" i="0" u="none" strike="noStrike" cap="none" normalizeH="0" baseline="0">
                        <a:ln>
                          <a:noFill/>
                        </a:ln>
                        <a:solidFill>
                          <a:schemeClr val="tx1"/>
                        </a:solidFill>
                        <a:effectLst/>
                        <a:latin typeface="Arial" panose="020B0604020202020204" pitchFamily="34" charset="0"/>
                      </a:endParaRP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1"/>
                  </a:ext>
                </a:extLst>
              </a:tr>
              <a:tr h="592060">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1" i="1"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LC2</a:t>
                      </a:r>
                      <a:endParaRPr kumimoji="0" lang="it-IT" altLang="it-IT" sz="1800" b="1" i="0" u="none" strike="noStrike" cap="none" normalizeH="0" baseline="0" dirty="0">
                        <a:ln>
                          <a:noFill/>
                        </a:ln>
                        <a:solidFill>
                          <a:schemeClr val="tx1"/>
                        </a:solidFill>
                        <a:effectLst/>
                        <a:latin typeface="Arial" panose="020B0604020202020204" pitchFamily="34" charset="0"/>
                      </a:endParaRP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dirty="0">
                          <a:ln>
                            <a:noFill/>
                          </a:ln>
                          <a:solidFill>
                            <a:schemeClr val="tx1"/>
                          </a:solidFill>
                          <a:effectLst/>
                          <a:latin typeface="Symbol" panose="05050102010706020507" pitchFamily="18" charset="2"/>
                          <a:cs typeface="Times New Roman" panose="02020603050405020304" pitchFamily="18" charset="0"/>
                        </a:rPr>
                        <a:t>1,20</a:t>
                      </a:r>
                      <a:endParaRPr kumimoji="0" lang="it-IT" altLang="it-IT" sz="1800" b="0" i="0" u="none" strike="noStrike" cap="none" normalizeH="0" baseline="0" dirty="0">
                        <a:ln>
                          <a:noFill/>
                        </a:ln>
                        <a:solidFill>
                          <a:schemeClr val="tx1"/>
                        </a:solidFill>
                        <a:effectLst/>
                        <a:latin typeface="Arial" panose="020B0604020202020204" pitchFamily="34" charset="0"/>
                      </a:endParaRP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2"/>
                  </a:ext>
                </a:extLst>
              </a:tr>
              <a:tr h="588885">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1" i="1"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LC3</a:t>
                      </a:r>
                      <a:endParaRPr kumimoji="0" lang="it-IT" altLang="it-IT" sz="1800" b="1" i="0" u="none" strike="noStrike" cap="none" normalizeH="0" baseline="0" dirty="0">
                        <a:ln>
                          <a:noFill/>
                        </a:ln>
                        <a:solidFill>
                          <a:schemeClr val="tx1"/>
                        </a:solidFill>
                        <a:effectLst/>
                        <a:latin typeface="Arial" panose="020B0604020202020204" pitchFamily="34" charset="0"/>
                      </a:endParaRP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0"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1,00</a:t>
                      </a:r>
                      <a:endParaRPr kumimoji="0" lang="it-IT" altLang="it-IT" sz="1800" b="0" i="0" u="none" strike="noStrike" cap="none" normalizeH="0" baseline="0" dirty="0">
                        <a:ln>
                          <a:noFill/>
                        </a:ln>
                        <a:solidFill>
                          <a:schemeClr val="tx1"/>
                        </a:solidFill>
                        <a:effectLst/>
                        <a:latin typeface="Arial" panose="020B0604020202020204" pitchFamily="34" charset="0"/>
                      </a:endParaRPr>
                    </a:p>
                  </a:txBody>
                  <a:tcPr marT="45714" marB="45714"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lumMod val="95000"/>
                      </a:schemeClr>
                    </a:solidFill>
                  </a:tcPr>
                </a:tc>
                <a:extLst>
                  <a:ext uri="{0D108BD9-81ED-4DB2-BD59-A6C34878D82A}">
                    <a16:rowId xmlns:a16="http://schemas.microsoft.com/office/drawing/2014/main" val="10003"/>
                  </a:ext>
                </a:extLst>
              </a:tr>
            </a:tbl>
          </a:graphicData>
        </a:graphic>
      </p:graphicFrame>
      <p:sp>
        <p:nvSpPr>
          <p:cNvPr id="7" name="TextBox 6">
            <a:extLst>
              <a:ext uri="{FF2B5EF4-FFF2-40B4-BE49-F238E27FC236}">
                <a16:creationId xmlns:a16="http://schemas.microsoft.com/office/drawing/2014/main" id="{32533F23-50A5-4E90-BA6B-323A91EAB66B}"/>
              </a:ext>
            </a:extLst>
          </p:cNvPr>
          <p:cNvSpPr txBox="1"/>
          <p:nvPr/>
        </p:nvSpPr>
        <p:spPr>
          <a:xfrm>
            <a:off x="1451484" y="1490989"/>
            <a:ext cx="9289032" cy="923330"/>
          </a:xfrm>
          <a:prstGeom prst="rect">
            <a:avLst/>
          </a:prstGeom>
          <a:noFill/>
        </p:spPr>
        <p:txBody>
          <a:bodyPr wrap="square">
            <a:spAutoFit/>
          </a:bodyPr>
          <a:lstStyle/>
          <a:p>
            <a:pPr marL="0" lvl="1"/>
            <a:r>
              <a:rPr lang="en-US" dirty="0">
                <a:solidFill>
                  <a:srgbClr val="000066"/>
                </a:solidFill>
              </a:rPr>
              <a:t>Ordinance 3274 standard deals with existing masonry buildings in point 11.5 of Annex 2.</a:t>
            </a:r>
          </a:p>
          <a:p>
            <a:pPr marL="0" lvl="1"/>
            <a:endParaRPr lang="en-US" dirty="0">
              <a:solidFill>
                <a:srgbClr val="000066"/>
              </a:solidFill>
            </a:endParaRPr>
          </a:p>
          <a:p>
            <a:pPr marL="0" lvl="1"/>
            <a:r>
              <a:rPr lang="en-US" dirty="0">
                <a:solidFill>
                  <a:srgbClr val="000066"/>
                </a:solidFill>
              </a:rPr>
              <a:t>The standard identifies 3 levels of knowledge:</a:t>
            </a:r>
          </a:p>
        </p:txBody>
      </p:sp>
      <p:sp>
        <p:nvSpPr>
          <p:cNvPr id="9" name="TextBox 8">
            <a:extLst>
              <a:ext uri="{FF2B5EF4-FFF2-40B4-BE49-F238E27FC236}">
                <a16:creationId xmlns:a16="http://schemas.microsoft.com/office/drawing/2014/main" id="{7244C1D0-8C89-43BD-BE49-FE7FAE6167CD}"/>
              </a:ext>
            </a:extLst>
          </p:cNvPr>
          <p:cNvSpPr txBox="1"/>
          <p:nvPr/>
        </p:nvSpPr>
        <p:spPr>
          <a:xfrm>
            <a:off x="1451484" y="5556879"/>
            <a:ext cx="9289032" cy="584775"/>
          </a:xfrm>
          <a:prstGeom prst="rect">
            <a:avLst/>
          </a:prstGeom>
          <a:noFill/>
        </p:spPr>
        <p:txBody>
          <a:bodyPr wrap="square">
            <a:spAutoFit/>
          </a:bodyPr>
          <a:lstStyle/>
          <a:p>
            <a:pPr marL="0" lvl="1"/>
            <a:r>
              <a:rPr lang="en-US" sz="1600" dirty="0">
                <a:solidFill>
                  <a:srgbClr val="000066"/>
                </a:solidFill>
              </a:rPr>
              <a:t>The confidence factor FC depends on the level of knowledge (point 11.5.2), so the strength values obtained for the various materials must be divided in order to satisfy the seismic checks.</a:t>
            </a:r>
          </a:p>
        </p:txBody>
      </p:sp>
    </p:spTree>
    <p:extLst>
      <p:ext uri="{BB962C8B-B14F-4D97-AF65-F5344CB8AC3E}">
        <p14:creationId xmlns:p14="http://schemas.microsoft.com/office/powerpoint/2010/main" val="2731867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C62634-8CB4-4DB9-8AA6-02EA6737FB8F}"/>
              </a:ext>
            </a:extLst>
          </p:cNvPr>
          <p:cNvSpPr/>
          <p:nvPr/>
        </p:nvSpPr>
        <p:spPr bwMode="auto">
          <a:xfrm>
            <a:off x="2520456" y="0"/>
            <a:ext cx="8532365" cy="923330"/>
          </a:xfrm>
          <a:prstGeom prst="rect">
            <a:avLst/>
          </a:prstGeom>
          <a:solidFill>
            <a:srgbClr val="002060"/>
          </a:solidFill>
          <a:ln>
            <a:noFill/>
          </a:ln>
          <a:effectLst/>
        </p:spPr>
        <p:txBody>
          <a:bodyPr vert="horz" wrap="square" lIns="91440" tIns="45720" rIns="91440" bIns="45720" numCol="1" rtlCol="0" anchor="t" anchorCtr="0" compatLnSpc="1">
            <a:prstTxWarp prst="textNoShape">
              <a:avLst/>
            </a:prstTxWarp>
            <a:spAutoFit/>
          </a:bodyPr>
          <a:lstStyle/>
          <a:p>
            <a:pPr algn="ctr"/>
            <a:endParaRPr lang="en-US" dirty="0">
              <a:solidFill>
                <a:schemeClr val="bg1"/>
              </a:solidFill>
            </a:endParaRPr>
          </a:p>
          <a:p>
            <a:pPr algn="ctr"/>
            <a:endParaRPr lang="en-US" dirty="0">
              <a:solidFill>
                <a:schemeClr val="bg1"/>
              </a:solidFill>
            </a:endParaRPr>
          </a:p>
          <a:p>
            <a:pPr algn="ctr"/>
            <a:r>
              <a:rPr lang="en-GB" dirty="0">
                <a:solidFill>
                  <a:schemeClr val="bg1"/>
                </a:solidFill>
              </a:rPr>
              <a:t>Order 3274/2003: "Levels Of Knowledge"</a:t>
            </a:r>
            <a:endParaRPr lang="en-US" dirty="0">
              <a:solidFill>
                <a:schemeClr val="bg1"/>
              </a:solidFill>
            </a:endParaRPr>
          </a:p>
        </p:txBody>
      </p:sp>
      <p:pic>
        <p:nvPicPr>
          <p:cNvPr id="3" name="Picture 2" descr="logo_colori">
            <a:extLst>
              <a:ext uri="{FF2B5EF4-FFF2-40B4-BE49-F238E27FC236}">
                <a16:creationId xmlns:a16="http://schemas.microsoft.com/office/drawing/2014/main" id="{DA21BB98-329A-4EEB-A4B6-37455DF7F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473" y="46175"/>
            <a:ext cx="1173163" cy="114692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CD87AAF-0D01-4BCA-BFFB-C14487DF11CF}"/>
              </a:ext>
            </a:extLst>
          </p:cNvPr>
          <p:cNvSpPr txBox="1"/>
          <p:nvPr/>
        </p:nvSpPr>
        <p:spPr>
          <a:xfrm>
            <a:off x="1343473" y="1413429"/>
            <a:ext cx="9361040" cy="4524315"/>
          </a:xfrm>
          <a:prstGeom prst="rect">
            <a:avLst/>
          </a:prstGeom>
          <a:noFill/>
        </p:spPr>
        <p:txBody>
          <a:bodyPr wrap="square">
            <a:spAutoFit/>
          </a:bodyPr>
          <a:lstStyle/>
          <a:p>
            <a:pPr marL="0" lvl="1"/>
            <a:r>
              <a:rPr lang="en-US" dirty="0">
                <a:solidFill>
                  <a:srgbClr val="000066"/>
                </a:solidFill>
              </a:rPr>
              <a:t>The definitions that in the Ordinance help define the level of knowledge:</a:t>
            </a:r>
          </a:p>
          <a:p>
            <a:pPr marL="0" lvl="1"/>
            <a:endParaRPr lang="en-US" dirty="0">
              <a:solidFill>
                <a:srgbClr val="000066"/>
              </a:solidFill>
            </a:endParaRPr>
          </a:p>
          <a:p>
            <a:pPr marL="285750" lvl="1" indent="-285750">
              <a:buFont typeface="Wingdings" panose="05000000000000000000" pitchFamily="2" charset="2"/>
              <a:buChar char="Ø"/>
            </a:pPr>
            <a:r>
              <a:rPr lang="en-US" dirty="0">
                <a:solidFill>
                  <a:srgbClr val="000066"/>
                </a:solidFill>
              </a:rPr>
              <a:t>Geometry (structural)</a:t>
            </a:r>
          </a:p>
          <a:p>
            <a:pPr marL="0" lvl="1"/>
            <a:endParaRPr lang="en-US" dirty="0">
              <a:solidFill>
                <a:srgbClr val="000066"/>
              </a:solidFill>
            </a:endParaRPr>
          </a:p>
          <a:p>
            <a:pPr marL="285750" lvl="1" indent="-285750">
              <a:buFont typeface="Wingdings" panose="05000000000000000000" pitchFamily="2" charset="2"/>
              <a:buChar char="Ø"/>
            </a:pPr>
            <a:r>
              <a:rPr lang="en-US" dirty="0">
                <a:solidFill>
                  <a:srgbClr val="000066"/>
                </a:solidFill>
              </a:rPr>
              <a:t>Construction details:</a:t>
            </a:r>
          </a:p>
          <a:p>
            <a:pPr marL="457200" lvl="2"/>
            <a:r>
              <a:rPr lang="en-US" dirty="0">
                <a:solidFill>
                  <a:srgbClr val="000066"/>
                </a:solidFill>
              </a:rPr>
              <a:t> they are distinguished:</a:t>
            </a:r>
          </a:p>
          <a:p>
            <a:pPr marL="1200150" lvl="3" indent="-285750">
              <a:buFont typeface="Arial" panose="020B0604020202020204" pitchFamily="34" charset="0"/>
              <a:buChar char="•"/>
            </a:pPr>
            <a:r>
              <a:rPr lang="en-US" dirty="0">
                <a:solidFill>
                  <a:srgbClr val="000066"/>
                </a:solidFill>
              </a:rPr>
              <a:t>Limited on-site checks</a:t>
            </a:r>
          </a:p>
          <a:p>
            <a:pPr marL="914400" lvl="3"/>
            <a:endParaRPr lang="en-US" dirty="0">
              <a:solidFill>
                <a:srgbClr val="000066"/>
              </a:solidFill>
            </a:endParaRPr>
          </a:p>
          <a:p>
            <a:pPr marL="1200150" lvl="3" indent="-285750">
              <a:buFont typeface="Arial" panose="020B0604020202020204" pitchFamily="34" charset="0"/>
              <a:buChar char="•"/>
            </a:pPr>
            <a:r>
              <a:rPr lang="en-US" dirty="0">
                <a:solidFill>
                  <a:srgbClr val="000066"/>
                </a:solidFill>
              </a:rPr>
              <a:t>Extensive and comprehensive on-site checks</a:t>
            </a:r>
          </a:p>
          <a:p>
            <a:pPr marL="0" lvl="1"/>
            <a:endParaRPr lang="en-US" dirty="0">
              <a:solidFill>
                <a:srgbClr val="000066"/>
              </a:solidFill>
            </a:endParaRPr>
          </a:p>
          <a:p>
            <a:pPr marL="285750" lvl="1" indent="-285750">
              <a:buFont typeface="Wingdings" panose="05000000000000000000" pitchFamily="2" charset="2"/>
              <a:buChar char="Ø"/>
            </a:pPr>
            <a:r>
              <a:rPr lang="en-US" dirty="0">
                <a:solidFill>
                  <a:srgbClr val="000066"/>
                </a:solidFill>
              </a:rPr>
              <a:t>Properties of materials: the following are distinguished:</a:t>
            </a:r>
          </a:p>
          <a:p>
            <a:pPr marL="1200150" lvl="3" indent="-285750">
              <a:buFont typeface="Arial" panose="020B0604020202020204" pitchFamily="34" charset="0"/>
              <a:buChar char="•"/>
            </a:pPr>
            <a:r>
              <a:rPr lang="en-US" dirty="0">
                <a:solidFill>
                  <a:srgbClr val="000066"/>
                </a:solidFill>
              </a:rPr>
              <a:t>Limited in situ investigations</a:t>
            </a:r>
          </a:p>
          <a:p>
            <a:pPr marL="914400" lvl="3"/>
            <a:endParaRPr lang="en-US" dirty="0">
              <a:solidFill>
                <a:srgbClr val="000066"/>
              </a:solidFill>
            </a:endParaRPr>
          </a:p>
          <a:p>
            <a:pPr marL="1200150" lvl="3" indent="-285750">
              <a:buFont typeface="Arial" panose="020B0604020202020204" pitchFamily="34" charset="0"/>
              <a:buChar char="•"/>
            </a:pPr>
            <a:r>
              <a:rPr lang="en-US" dirty="0">
                <a:solidFill>
                  <a:srgbClr val="000066"/>
                </a:solidFill>
              </a:rPr>
              <a:t>Extensive in situ investigations</a:t>
            </a:r>
          </a:p>
          <a:p>
            <a:pPr marL="914400" lvl="3"/>
            <a:endParaRPr lang="en-US" dirty="0">
              <a:solidFill>
                <a:srgbClr val="000066"/>
              </a:solidFill>
            </a:endParaRPr>
          </a:p>
          <a:p>
            <a:pPr marL="1200150" lvl="3" indent="-285750">
              <a:buFont typeface="Arial" panose="020B0604020202020204" pitchFamily="34" charset="0"/>
              <a:buChar char="•"/>
            </a:pPr>
            <a:r>
              <a:rPr lang="en-US" dirty="0">
                <a:solidFill>
                  <a:srgbClr val="000066"/>
                </a:solidFill>
              </a:rPr>
              <a:t>Comprehensive in situ investigations</a:t>
            </a:r>
          </a:p>
        </p:txBody>
      </p:sp>
    </p:spTree>
    <p:extLst>
      <p:ext uri="{BB962C8B-B14F-4D97-AF65-F5344CB8AC3E}">
        <p14:creationId xmlns:p14="http://schemas.microsoft.com/office/powerpoint/2010/main" val="162800219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C62634-8CB4-4DB9-8AA6-02EA6737FB8F}"/>
              </a:ext>
            </a:extLst>
          </p:cNvPr>
          <p:cNvSpPr/>
          <p:nvPr/>
        </p:nvSpPr>
        <p:spPr bwMode="auto">
          <a:xfrm>
            <a:off x="2520456" y="0"/>
            <a:ext cx="8532365" cy="923330"/>
          </a:xfrm>
          <a:prstGeom prst="rect">
            <a:avLst/>
          </a:prstGeom>
          <a:solidFill>
            <a:srgbClr val="002060"/>
          </a:solidFill>
          <a:ln>
            <a:noFill/>
          </a:ln>
          <a:effectLst/>
        </p:spPr>
        <p:txBody>
          <a:bodyPr vert="horz" wrap="square" lIns="91440" tIns="45720" rIns="91440" bIns="45720" numCol="1" rtlCol="0" anchor="t" anchorCtr="0" compatLnSpc="1">
            <a:prstTxWarp prst="textNoShape">
              <a:avLst/>
            </a:prstTxWarp>
            <a:spAutoFit/>
          </a:bodyPr>
          <a:lstStyle/>
          <a:p>
            <a:pPr algn="ctr"/>
            <a:endParaRPr lang="en-US" dirty="0">
              <a:solidFill>
                <a:schemeClr val="bg1"/>
              </a:solidFill>
            </a:endParaRPr>
          </a:p>
          <a:p>
            <a:pPr algn="ctr"/>
            <a:endParaRPr lang="en-US" dirty="0">
              <a:solidFill>
                <a:schemeClr val="bg1"/>
              </a:solidFill>
            </a:endParaRPr>
          </a:p>
          <a:p>
            <a:pPr algn="ctr"/>
            <a:r>
              <a:rPr lang="en-GB" dirty="0">
                <a:solidFill>
                  <a:schemeClr val="bg1"/>
                </a:solidFill>
              </a:rPr>
              <a:t>Diagnostics In The Knowledge Process</a:t>
            </a:r>
            <a:endParaRPr lang="en-US" dirty="0">
              <a:solidFill>
                <a:schemeClr val="bg1"/>
              </a:solidFill>
            </a:endParaRPr>
          </a:p>
        </p:txBody>
      </p:sp>
      <p:pic>
        <p:nvPicPr>
          <p:cNvPr id="3" name="Picture 2" descr="logo_colori">
            <a:extLst>
              <a:ext uri="{FF2B5EF4-FFF2-40B4-BE49-F238E27FC236}">
                <a16:creationId xmlns:a16="http://schemas.microsoft.com/office/drawing/2014/main" id="{DA21BB98-329A-4EEB-A4B6-37455DF7F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473" y="46175"/>
            <a:ext cx="1173163" cy="114692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5" descr="scheda_martinetti">
            <a:extLst>
              <a:ext uri="{FF2B5EF4-FFF2-40B4-BE49-F238E27FC236}">
                <a16:creationId xmlns:a16="http://schemas.microsoft.com/office/drawing/2014/main" id="{D304D20B-4B3D-45BB-B058-AA97C38C79C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2363"/>
          <a:stretch/>
        </p:blipFill>
        <p:spPr bwMode="auto">
          <a:xfrm>
            <a:off x="4146579" y="1052738"/>
            <a:ext cx="3898843" cy="4834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asellaDiTesto 17">
            <a:extLst>
              <a:ext uri="{FF2B5EF4-FFF2-40B4-BE49-F238E27FC236}">
                <a16:creationId xmlns:a16="http://schemas.microsoft.com/office/drawing/2014/main" id="{1590CB6B-7FC7-4493-A27E-7577F7D9A023}"/>
              </a:ext>
            </a:extLst>
          </p:cNvPr>
          <p:cNvSpPr txBox="1"/>
          <p:nvPr/>
        </p:nvSpPr>
        <p:spPr>
          <a:xfrm>
            <a:off x="8107432" y="2075888"/>
            <a:ext cx="1775012" cy="369332"/>
          </a:xfrm>
          <a:prstGeom prst="rect">
            <a:avLst/>
          </a:prstGeom>
          <a:noFill/>
          <a:ln>
            <a:solidFill>
              <a:srgbClr val="002060"/>
            </a:solidFill>
          </a:ln>
        </p:spPr>
        <p:txBody>
          <a:bodyPr wrap="square" rtlCol="0">
            <a:spAutoFit/>
          </a:bodyPr>
          <a:lstStyle/>
          <a:p>
            <a:pPr algn="ctr"/>
            <a:r>
              <a:rPr lang="it-IT" dirty="0"/>
              <a:t>Codification</a:t>
            </a:r>
          </a:p>
        </p:txBody>
      </p:sp>
      <p:cxnSp>
        <p:nvCxnSpPr>
          <p:cNvPr id="7" name="Connettore 2 19">
            <a:extLst>
              <a:ext uri="{FF2B5EF4-FFF2-40B4-BE49-F238E27FC236}">
                <a16:creationId xmlns:a16="http://schemas.microsoft.com/office/drawing/2014/main" id="{F8D0B4AD-43AC-4223-B1A9-985CF4AF7B14}"/>
              </a:ext>
            </a:extLst>
          </p:cNvPr>
          <p:cNvCxnSpPr>
            <a:stCxn id="6" idx="1"/>
          </p:cNvCxnSpPr>
          <p:nvPr/>
        </p:nvCxnSpPr>
        <p:spPr>
          <a:xfrm flipH="1">
            <a:off x="7791426" y="2260554"/>
            <a:ext cx="316006"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9" name="CasellaDiTesto 20">
            <a:extLst>
              <a:ext uri="{FF2B5EF4-FFF2-40B4-BE49-F238E27FC236}">
                <a16:creationId xmlns:a16="http://schemas.microsoft.com/office/drawing/2014/main" id="{F0607CB4-33B8-4E55-8DF9-CA2256D7DBDA}"/>
              </a:ext>
            </a:extLst>
          </p:cNvPr>
          <p:cNvSpPr txBox="1"/>
          <p:nvPr/>
        </p:nvSpPr>
        <p:spPr>
          <a:xfrm>
            <a:off x="3622833" y="5194090"/>
            <a:ext cx="774700" cy="369332"/>
          </a:xfrm>
          <a:prstGeom prst="rect">
            <a:avLst/>
          </a:prstGeom>
          <a:noFill/>
          <a:ln>
            <a:solidFill>
              <a:srgbClr val="002060"/>
            </a:solidFill>
          </a:ln>
        </p:spPr>
        <p:txBody>
          <a:bodyPr wrap="square" rtlCol="0">
            <a:spAutoFit/>
          </a:bodyPr>
          <a:lstStyle/>
          <a:p>
            <a:pPr algn="ctr"/>
            <a:r>
              <a:rPr lang="it-IT" dirty="0"/>
              <a:t>Notes</a:t>
            </a:r>
          </a:p>
        </p:txBody>
      </p:sp>
      <p:cxnSp>
        <p:nvCxnSpPr>
          <p:cNvPr id="10" name="Connettore 2 24">
            <a:extLst>
              <a:ext uri="{FF2B5EF4-FFF2-40B4-BE49-F238E27FC236}">
                <a16:creationId xmlns:a16="http://schemas.microsoft.com/office/drawing/2014/main" id="{32ECA10E-1537-4AB5-82AA-BF0316D9B0A4}"/>
              </a:ext>
            </a:extLst>
          </p:cNvPr>
          <p:cNvCxnSpPr/>
          <p:nvPr/>
        </p:nvCxnSpPr>
        <p:spPr>
          <a:xfrm>
            <a:off x="4397533" y="5371890"/>
            <a:ext cx="495300"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1" name="CasellaDiTesto 25">
            <a:extLst>
              <a:ext uri="{FF2B5EF4-FFF2-40B4-BE49-F238E27FC236}">
                <a16:creationId xmlns:a16="http://schemas.microsoft.com/office/drawing/2014/main" id="{4BB31EF9-59E2-4364-B59E-30D1F7F8AD9F}"/>
              </a:ext>
            </a:extLst>
          </p:cNvPr>
          <p:cNvSpPr txBox="1"/>
          <p:nvPr/>
        </p:nvSpPr>
        <p:spPr>
          <a:xfrm>
            <a:off x="2390640" y="4342136"/>
            <a:ext cx="2014766" cy="369332"/>
          </a:xfrm>
          <a:prstGeom prst="rect">
            <a:avLst/>
          </a:prstGeom>
          <a:noFill/>
          <a:ln>
            <a:solidFill>
              <a:srgbClr val="002060"/>
            </a:solidFill>
          </a:ln>
        </p:spPr>
        <p:txBody>
          <a:bodyPr wrap="square" rtlCol="0">
            <a:spAutoFit/>
          </a:bodyPr>
          <a:lstStyle/>
          <a:p>
            <a:pPr algn="ctr"/>
            <a:r>
              <a:rPr lang="it-IT" dirty="0"/>
              <a:t>Characteristics</a:t>
            </a:r>
          </a:p>
        </p:txBody>
      </p:sp>
      <p:cxnSp>
        <p:nvCxnSpPr>
          <p:cNvPr id="12" name="Connettore 2 26">
            <a:extLst>
              <a:ext uri="{FF2B5EF4-FFF2-40B4-BE49-F238E27FC236}">
                <a16:creationId xmlns:a16="http://schemas.microsoft.com/office/drawing/2014/main" id="{940F3E1B-C8FD-4AA3-A759-1CAD6A939023}"/>
              </a:ext>
            </a:extLst>
          </p:cNvPr>
          <p:cNvCxnSpPr/>
          <p:nvPr/>
        </p:nvCxnSpPr>
        <p:spPr>
          <a:xfrm>
            <a:off x="4397533" y="4526802"/>
            <a:ext cx="495300"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3" name="CasellaDiTesto 27">
            <a:extLst>
              <a:ext uri="{FF2B5EF4-FFF2-40B4-BE49-F238E27FC236}">
                <a16:creationId xmlns:a16="http://schemas.microsoft.com/office/drawing/2014/main" id="{CEBD0040-932B-4AE4-B64F-2D890C0E2A34}"/>
              </a:ext>
            </a:extLst>
          </p:cNvPr>
          <p:cNvSpPr txBox="1"/>
          <p:nvPr/>
        </p:nvSpPr>
        <p:spPr>
          <a:xfrm>
            <a:off x="1728267" y="3251154"/>
            <a:ext cx="2669267" cy="369332"/>
          </a:xfrm>
          <a:prstGeom prst="rect">
            <a:avLst/>
          </a:prstGeom>
          <a:noFill/>
          <a:ln>
            <a:solidFill>
              <a:srgbClr val="002060"/>
            </a:solidFill>
          </a:ln>
        </p:spPr>
        <p:txBody>
          <a:bodyPr wrap="square" rtlCol="0">
            <a:spAutoFit/>
          </a:bodyPr>
          <a:lstStyle/>
          <a:p>
            <a:pPr algn="ctr"/>
            <a:r>
              <a:rPr lang="it-IT" dirty="0"/>
              <a:t>Method of </a:t>
            </a:r>
            <a:r>
              <a:rPr lang="it-IT" dirty="0" err="1"/>
              <a:t>Execution</a:t>
            </a:r>
            <a:endParaRPr lang="it-IT" dirty="0"/>
          </a:p>
        </p:txBody>
      </p:sp>
      <p:cxnSp>
        <p:nvCxnSpPr>
          <p:cNvPr id="14" name="Connettore 2 28">
            <a:extLst>
              <a:ext uri="{FF2B5EF4-FFF2-40B4-BE49-F238E27FC236}">
                <a16:creationId xmlns:a16="http://schemas.microsoft.com/office/drawing/2014/main" id="{FD37FFAA-384F-41F7-99A7-26468007B761}"/>
              </a:ext>
            </a:extLst>
          </p:cNvPr>
          <p:cNvCxnSpPr/>
          <p:nvPr/>
        </p:nvCxnSpPr>
        <p:spPr>
          <a:xfrm>
            <a:off x="4397533" y="3433321"/>
            <a:ext cx="495300"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5" name="CasellaDiTesto 29">
            <a:extLst>
              <a:ext uri="{FF2B5EF4-FFF2-40B4-BE49-F238E27FC236}">
                <a16:creationId xmlns:a16="http://schemas.microsoft.com/office/drawing/2014/main" id="{A307C1EB-8764-4384-8F93-F7B9C165BAAE}"/>
              </a:ext>
            </a:extLst>
          </p:cNvPr>
          <p:cNvSpPr txBox="1"/>
          <p:nvPr/>
        </p:nvSpPr>
        <p:spPr>
          <a:xfrm>
            <a:off x="1728267" y="2418810"/>
            <a:ext cx="2669267" cy="369332"/>
          </a:xfrm>
          <a:prstGeom prst="rect">
            <a:avLst/>
          </a:prstGeom>
          <a:noFill/>
          <a:ln>
            <a:solidFill>
              <a:srgbClr val="002060"/>
            </a:solidFill>
          </a:ln>
        </p:spPr>
        <p:txBody>
          <a:bodyPr wrap="square" rtlCol="0">
            <a:spAutoFit/>
          </a:bodyPr>
          <a:lstStyle/>
          <a:p>
            <a:pPr algn="ctr"/>
            <a:r>
              <a:rPr lang="it-IT" dirty="0"/>
              <a:t>Description</a:t>
            </a:r>
          </a:p>
        </p:txBody>
      </p:sp>
      <p:cxnSp>
        <p:nvCxnSpPr>
          <p:cNvPr id="16" name="Connettore 2 30">
            <a:extLst>
              <a:ext uri="{FF2B5EF4-FFF2-40B4-BE49-F238E27FC236}">
                <a16:creationId xmlns:a16="http://schemas.microsoft.com/office/drawing/2014/main" id="{062D0B41-936C-4E0F-80F1-1E8CB640DF6E}"/>
              </a:ext>
            </a:extLst>
          </p:cNvPr>
          <p:cNvCxnSpPr/>
          <p:nvPr/>
        </p:nvCxnSpPr>
        <p:spPr>
          <a:xfrm>
            <a:off x="4405406" y="2577310"/>
            <a:ext cx="495300"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7" name="CasellaDiTesto 31">
            <a:extLst>
              <a:ext uri="{FF2B5EF4-FFF2-40B4-BE49-F238E27FC236}">
                <a16:creationId xmlns:a16="http://schemas.microsoft.com/office/drawing/2014/main" id="{211D5C7C-2DD1-4142-A28A-79B116CFA05B}"/>
              </a:ext>
            </a:extLst>
          </p:cNvPr>
          <p:cNvSpPr txBox="1"/>
          <p:nvPr/>
        </p:nvSpPr>
        <p:spPr>
          <a:xfrm>
            <a:off x="8107432" y="1419164"/>
            <a:ext cx="2230713" cy="369332"/>
          </a:xfrm>
          <a:prstGeom prst="rect">
            <a:avLst/>
          </a:prstGeom>
          <a:noFill/>
          <a:ln>
            <a:solidFill>
              <a:srgbClr val="002060"/>
            </a:solidFill>
          </a:ln>
        </p:spPr>
        <p:txBody>
          <a:bodyPr wrap="square" rtlCol="0">
            <a:spAutoFit/>
          </a:bodyPr>
          <a:lstStyle/>
          <a:p>
            <a:pPr algn="ctr"/>
            <a:r>
              <a:rPr lang="it-IT" dirty="0"/>
              <a:t>Technology Unit</a:t>
            </a:r>
          </a:p>
        </p:txBody>
      </p:sp>
      <p:cxnSp>
        <p:nvCxnSpPr>
          <p:cNvPr id="18" name="Connettore 1 33">
            <a:extLst>
              <a:ext uri="{FF2B5EF4-FFF2-40B4-BE49-F238E27FC236}">
                <a16:creationId xmlns:a16="http://schemas.microsoft.com/office/drawing/2014/main" id="{0ED967EF-102D-40B7-9469-99EB32A1D5A5}"/>
              </a:ext>
            </a:extLst>
          </p:cNvPr>
          <p:cNvCxnSpPr>
            <a:stCxn id="17" idx="1"/>
          </p:cNvCxnSpPr>
          <p:nvPr/>
        </p:nvCxnSpPr>
        <p:spPr>
          <a:xfrm flipH="1" flipV="1">
            <a:off x="6227187" y="1594096"/>
            <a:ext cx="1880244" cy="973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9" name="Connettore 2 35">
            <a:extLst>
              <a:ext uri="{FF2B5EF4-FFF2-40B4-BE49-F238E27FC236}">
                <a16:creationId xmlns:a16="http://schemas.microsoft.com/office/drawing/2014/main" id="{C9A76DC1-9D8A-4870-AF79-29CC7A3D22A2}"/>
              </a:ext>
            </a:extLst>
          </p:cNvPr>
          <p:cNvCxnSpPr/>
          <p:nvPr/>
        </p:nvCxnSpPr>
        <p:spPr>
          <a:xfrm>
            <a:off x="6234871" y="1594096"/>
            <a:ext cx="0" cy="537883"/>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20" name="CasellaDiTesto 36">
            <a:extLst>
              <a:ext uri="{FF2B5EF4-FFF2-40B4-BE49-F238E27FC236}">
                <a16:creationId xmlns:a16="http://schemas.microsoft.com/office/drawing/2014/main" id="{852598D4-6BBB-4CF0-882D-7BEBFAD7ED0D}"/>
              </a:ext>
            </a:extLst>
          </p:cNvPr>
          <p:cNvSpPr txBox="1"/>
          <p:nvPr/>
        </p:nvSpPr>
        <p:spPr>
          <a:xfrm>
            <a:off x="2649310" y="1650954"/>
            <a:ext cx="1775012" cy="369332"/>
          </a:xfrm>
          <a:prstGeom prst="rect">
            <a:avLst/>
          </a:prstGeom>
          <a:noFill/>
          <a:ln>
            <a:solidFill>
              <a:srgbClr val="002060"/>
            </a:solidFill>
          </a:ln>
        </p:spPr>
        <p:txBody>
          <a:bodyPr wrap="square" rtlCol="0">
            <a:spAutoFit/>
          </a:bodyPr>
          <a:lstStyle/>
          <a:p>
            <a:pPr algn="ctr"/>
            <a:r>
              <a:rPr lang="it-IT" dirty="0"/>
              <a:t>TEST NAME</a:t>
            </a:r>
          </a:p>
        </p:txBody>
      </p:sp>
      <p:sp>
        <p:nvSpPr>
          <p:cNvPr id="21" name="CasellaDiTesto 37">
            <a:extLst>
              <a:ext uri="{FF2B5EF4-FFF2-40B4-BE49-F238E27FC236}">
                <a16:creationId xmlns:a16="http://schemas.microsoft.com/office/drawing/2014/main" id="{3C1C571C-B9F6-46B3-9E9B-DC7CA8C7A91F}"/>
              </a:ext>
            </a:extLst>
          </p:cNvPr>
          <p:cNvSpPr txBox="1"/>
          <p:nvPr/>
        </p:nvSpPr>
        <p:spPr>
          <a:xfrm>
            <a:off x="2649310" y="1078840"/>
            <a:ext cx="1775012" cy="369332"/>
          </a:xfrm>
          <a:prstGeom prst="rect">
            <a:avLst/>
          </a:prstGeom>
          <a:noFill/>
          <a:ln>
            <a:solidFill>
              <a:srgbClr val="002060"/>
            </a:solidFill>
          </a:ln>
        </p:spPr>
        <p:txBody>
          <a:bodyPr wrap="square" rtlCol="0">
            <a:spAutoFit/>
          </a:bodyPr>
          <a:lstStyle/>
          <a:p>
            <a:pPr algn="ctr"/>
            <a:r>
              <a:rPr lang="it-IT" dirty="0"/>
              <a:t>Type of Analysis</a:t>
            </a:r>
          </a:p>
        </p:txBody>
      </p:sp>
      <p:cxnSp>
        <p:nvCxnSpPr>
          <p:cNvPr id="22" name="Connettore 1 41">
            <a:extLst>
              <a:ext uri="{FF2B5EF4-FFF2-40B4-BE49-F238E27FC236}">
                <a16:creationId xmlns:a16="http://schemas.microsoft.com/office/drawing/2014/main" id="{62F30D7B-4A81-4EAC-BDDF-4564AFA4F02C}"/>
              </a:ext>
            </a:extLst>
          </p:cNvPr>
          <p:cNvCxnSpPr>
            <a:stCxn id="21" idx="3"/>
          </p:cNvCxnSpPr>
          <p:nvPr/>
        </p:nvCxnSpPr>
        <p:spPr>
          <a:xfrm>
            <a:off x="4424323" y="1263506"/>
            <a:ext cx="1243211"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Connettore 2 43">
            <a:extLst>
              <a:ext uri="{FF2B5EF4-FFF2-40B4-BE49-F238E27FC236}">
                <a16:creationId xmlns:a16="http://schemas.microsoft.com/office/drawing/2014/main" id="{04F8CD59-0E89-4B15-B948-D19995754588}"/>
              </a:ext>
            </a:extLst>
          </p:cNvPr>
          <p:cNvCxnSpPr/>
          <p:nvPr/>
        </p:nvCxnSpPr>
        <p:spPr>
          <a:xfrm>
            <a:off x="5667533" y="1263506"/>
            <a:ext cx="0" cy="997048"/>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ttore 1 46">
            <a:extLst>
              <a:ext uri="{FF2B5EF4-FFF2-40B4-BE49-F238E27FC236}">
                <a16:creationId xmlns:a16="http://schemas.microsoft.com/office/drawing/2014/main" id="{56653D9B-489B-4F66-A75C-1D8EFF6E0985}"/>
              </a:ext>
            </a:extLst>
          </p:cNvPr>
          <p:cNvCxnSpPr>
            <a:stCxn id="20" idx="3"/>
          </p:cNvCxnSpPr>
          <p:nvPr/>
        </p:nvCxnSpPr>
        <p:spPr>
          <a:xfrm>
            <a:off x="4424323" y="1835620"/>
            <a:ext cx="621605" cy="0"/>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5" name="Connettore 2 48">
            <a:extLst>
              <a:ext uri="{FF2B5EF4-FFF2-40B4-BE49-F238E27FC236}">
                <a16:creationId xmlns:a16="http://schemas.microsoft.com/office/drawing/2014/main" id="{476DB964-A9FE-49C4-B384-96C4FFB18808}"/>
              </a:ext>
            </a:extLst>
          </p:cNvPr>
          <p:cNvCxnSpPr/>
          <p:nvPr/>
        </p:nvCxnSpPr>
        <p:spPr>
          <a:xfrm>
            <a:off x="5045927" y="1835620"/>
            <a:ext cx="0" cy="424934"/>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95927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C62634-8CB4-4DB9-8AA6-02EA6737FB8F}"/>
              </a:ext>
            </a:extLst>
          </p:cNvPr>
          <p:cNvSpPr/>
          <p:nvPr/>
        </p:nvSpPr>
        <p:spPr bwMode="auto">
          <a:xfrm>
            <a:off x="2520456" y="0"/>
            <a:ext cx="8532365" cy="923330"/>
          </a:xfrm>
          <a:prstGeom prst="rect">
            <a:avLst/>
          </a:prstGeom>
          <a:solidFill>
            <a:srgbClr val="002060"/>
          </a:solidFill>
          <a:ln>
            <a:noFill/>
          </a:ln>
          <a:effectLst/>
        </p:spPr>
        <p:txBody>
          <a:bodyPr vert="horz" wrap="square" lIns="91440" tIns="45720" rIns="91440" bIns="45720" numCol="1" rtlCol="0" anchor="t" anchorCtr="0" compatLnSpc="1">
            <a:prstTxWarp prst="textNoShape">
              <a:avLst/>
            </a:prstTxWarp>
            <a:spAutoFit/>
          </a:bodyPr>
          <a:lstStyle/>
          <a:p>
            <a:pPr algn="ctr"/>
            <a:endParaRPr lang="en-US" dirty="0">
              <a:solidFill>
                <a:schemeClr val="bg1"/>
              </a:solidFill>
            </a:endParaRPr>
          </a:p>
          <a:p>
            <a:pPr algn="ctr"/>
            <a:endParaRPr lang="en-US" dirty="0">
              <a:solidFill>
                <a:schemeClr val="bg1"/>
              </a:solidFill>
            </a:endParaRPr>
          </a:p>
          <a:p>
            <a:pPr algn="ctr"/>
            <a:r>
              <a:rPr lang="en-GB" dirty="0">
                <a:solidFill>
                  <a:schemeClr val="bg1"/>
                </a:solidFill>
              </a:rPr>
              <a:t>"Levels Of Knowledge" Project</a:t>
            </a:r>
            <a:endParaRPr lang="en-US" dirty="0">
              <a:solidFill>
                <a:schemeClr val="bg1"/>
              </a:solidFill>
            </a:endParaRPr>
          </a:p>
        </p:txBody>
      </p:sp>
      <p:pic>
        <p:nvPicPr>
          <p:cNvPr id="3" name="Picture 2" descr="logo_colori">
            <a:extLst>
              <a:ext uri="{FF2B5EF4-FFF2-40B4-BE49-F238E27FC236}">
                <a16:creationId xmlns:a16="http://schemas.microsoft.com/office/drawing/2014/main" id="{DA21BB98-329A-4EEB-A4B6-37455DF7F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473" y="46175"/>
            <a:ext cx="1173163" cy="114692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6" name="Text Box 5">
            <a:extLst>
              <a:ext uri="{FF2B5EF4-FFF2-40B4-BE49-F238E27FC236}">
                <a16:creationId xmlns:a16="http://schemas.microsoft.com/office/drawing/2014/main" id="{AAFB7426-C247-430D-BF0C-13077E37E93E}"/>
              </a:ext>
            </a:extLst>
          </p:cNvPr>
          <p:cNvSpPr txBox="1">
            <a:spLocks noChangeArrowheads="1"/>
          </p:cNvSpPr>
          <p:nvPr/>
        </p:nvSpPr>
        <p:spPr bwMode="auto">
          <a:xfrm>
            <a:off x="2714536" y="5621161"/>
            <a:ext cx="6934200" cy="476250"/>
          </a:xfrm>
          <a:prstGeom prst="rect">
            <a:avLst/>
          </a:prstGeom>
          <a:solidFill>
            <a:srgbClr val="002060"/>
          </a:solidFill>
          <a:ln w="19050">
            <a:solidFill>
              <a:schemeClr val="bg1"/>
            </a:solid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GB" altLang="it-IT" sz="2400" dirty="0">
                <a:solidFill>
                  <a:schemeClr val="bg1"/>
                </a:solidFill>
                <a:latin typeface="Times New Roman" panose="02020603050405020304" pitchFamily="18" charset="0"/>
                <a:cs typeface="Times New Roman" panose="02020603050405020304" pitchFamily="18" charset="0"/>
              </a:rPr>
              <a:t>Drafting of an organic investigation plan</a:t>
            </a:r>
            <a:endParaRPr lang="it-IT" altLang="it-IT" sz="2400" dirty="0">
              <a:solidFill>
                <a:schemeClr val="bg1"/>
              </a:solidFill>
              <a:latin typeface="Times New Roman" panose="02020603050405020304" pitchFamily="18" charset="0"/>
              <a:cs typeface="Times New Roman" panose="02020603050405020304" pitchFamily="18" charset="0"/>
            </a:endParaRPr>
          </a:p>
        </p:txBody>
      </p:sp>
      <p:sp>
        <p:nvSpPr>
          <p:cNvPr id="27" name="AutoShape 8">
            <a:extLst>
              <a:ext uri="{FF2B5EF4-FFF2-40B4-BE49-F238E27FC236}">
                <a16:creationId xmlns:a16="http://schemas.microsoft.com/office/drawing/2014/main" id="{05D70394-7D3D-466B-8573-9C30C855AF7E}"/>
              </a:ext>
            </a:extLst>
          </p:cNvPr>
          <p:cNvSpPr>
            <a:spLocks noChangeArrowheads="1"/>
          </p:cNvSpPr>
          <p:nvPr/>
        </p:nvSpPr>
        <p:spPr bwMode="auto">
          <a:xfrm>
            <a:off x="6010186" y="1758287"/>
            <a:ext cx="565897" cy="859325"/>
          </a:xfrm>
          <a:prstGeom prst="downArrow">
            <a:avLst>
              <a:gd name="adj1" fmla="val 50000"/>
              <a:gd name="adj2" fmla="val 37963"/>
            </a:avLst>
          </a:prstGeom>
          <a:solidFill>
            <a:schemeClr val="bg1"/>
          </a:solidFill>
          <a:ln w="19050">
            <a:solidFill>
              <a:schemeClr val="accent5">
                <a:lumMod val="50000"/>
              </a:schemeClr>
            </a:solidFill>
            <a:miter lim="800000"/>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p>
        </p:txBody>
      </p:sp>
      <p:sp>
        <p:nvSpPr>
          <p:cNvPr id="28" name="AutoShape 9">
            <a:extLst>
              <a:ext uri="{FF2B5EF4-FFF2-40B4-BE49-F238E27FC236}">
                <a16:creationId xmlns:a16="http://schemas.microsoft.com/office/drawing/2014/main" id="{E3096849-EFD4-492E-9533-F49AFA4BD3EC}"/>
              </a:ext>
            </a:extLst>
          </p:cNvPr>
          <p:cNvSpPr>
            <a:spLocks noChangeArrowheads="1"/>
          </p:cNvSpPr>
          <p:nvPr/>
        </p:nvSpPr>
        <p:spPr bwMode="auto">
          <a:xfrm>
            <a:off x="6010186" y="3241940"/>
            <a:ext cx="565897" cy="859325"/>
          </a:xfrm>
          <a:prstGeom prst="downArrow">
            <a:avLst>
              <a:gd name="adj1" fmla="val 50000"/>
              <a:gd name="adj2" fmla="val 37963"/>
            </a:avLst>
          </a:prstGeom>
          <a:solidFill>
            <a:schemeClr val="bg1"/>
          </a:solidFill>
          <a:ln w="19050">
            <a:solidFill>
              <a:schemeClr val="accent5">
                <a:lumMod val="50000"/>
              </a:schemeClr>
            </a:solidFill>
            <a:miter lim="800000"/>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p>
        </p:txBody>
      </p:sp>
      <p:sp>
        <p:nvSpPr>
          <p:cNvPr id="29" name="AutoShape 9">
            <a:extLst>
              <a:ext uri="{FF2B5EF4-FFF2-40B4-BE49-F238E27FC236}">
                <a16:creationId xmlns:a16="http://schemas.microsoft.com/office/drawing/2014/main" id="{47451B41-5405-47CC-AC59-4990A36281BC}"/>
              </a:ext>
            </a:extLst>
          </p:cNvPr>
          <p:cNvSpPr>
            <a:spLocks noChangeArrowheads="1"/>
          </p:cNvSpPr>
          <p:nvPr/>
        </p:nvSpPr>
        <p:spPr bwMode="auto">
          <a:xfrm>
            <a:off x="6010186" y="4689792"/>
            <a:ext cx="565897" cy="859325"/>
          </a:xfrm>
          <a:prstGeom prst="downArrow">
            <a:avLst>
              <a:gd name="adj1" fmla="val 50000"/>
              <a:gd name="adj2" fmla="val 37963"/>
            </a:avLst>
          </a:prstGeom>
          <a:solidFill>
            <a:schemeClr val="bg1"/>
          </a:solidFill>
          <a:ln w="19050">
            <a:solidFill>
              <a:schemeClr val="accent5">
                <a:lumMod val="50000"/>
              </a:schemeClr>
            </a:solidFill>
            <a:miter lim="800000"/>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p>
        </p:txBody>
      </p:sp>
      <p:sp>
        <p:nvSpPr>
          <p:cNvPr id="30" name="TextBox 29">
            <a:extLst>
              <a:ext uri="{FF2B5EF4-FFF2-40B4-BE49-F238E27FC236}">
                <a16:creationId xmlns:a16="http://schemas.microsoft.com/office/drawing/2014/main" id="{5164EE95-4DF3-4DE5-93DC-BB2A37A0D86C}"/>
              </a:ext>
            </a:extLst>
          </p:cNvPr>
          <p:cNvSpPr txBox="1"/>
          <p:nvPr/>
        </p:nvSpPr>
        <p:spPr>
          <a:xfrm>
            <a:off x="3816633" y="1193101"/>
            <a:ext cx="4953000" cy="369332"/>
          </a:xfrm>
          <a:prstGeom prst="rect">
            <a:avLst/>
          </a:prstGeom>
          <a:noFill/>
        </p:spPr>
        <p:txBody>
          <a:bodyPr wrap="square">
            <a:spAutoFit/>
          </a:bodyPr>
          <a:lstStyle/>
          <a:p>
            <a:pPr marL="0" lvl="1" algn="ctr"/>
            <a:r>
              <a:rPr lang="it-IT" altLang="it-IT" dirty="0">
                <a:solidFill>
                  <a:srgbClr val="000066"/>
                </a:solidFill>
              </a:rPr>
              <a:t>Acquired Knowledge</a:t>
            </a:r>
          </a:p>
        </p:txBody>
      </p:sp>
      <p:sp>
        <p:nvSpPr>
          <p:cNvPr id="31" name="TextBox 30">
            <a:extLst>
              <a:ext uri="{FF2B5EF4-FFF2-40B4-BE49-F238E27FC236}">
                <a16:creationId xmlns:a16="http://schemas.microsoft.com/office/drawing/2014/main" id="{BF3CF4E3-360C-43E8-9F95-75F15C11BC2B}"/>
              </a:ext>
            </a:extLst>
          </p:cNvPr>
          <p:cNvSpPr txBox="1"/>
          <p:nvPr/>
        </p:nvSpPr>
        <p:spPr>
          <a:xfrm>
            <a:off x="3782353" y="2617612"/>
            <a:ext cx="4953000" cy="646331"/>
          </a:xfrm>
          <a:prstGeom prst="rect">
            <a:avLst/>
          </a:prstGeom>
          <a:noFill/>
        </p:spPr>
        <p:txBody>
          <a:bodyPr wrap="square">
            <a:spAutoFit/>
          </a:bodyPr>
          <a:lstStyle/>
          <a:p>
            <a:pPr marL="0" lvl="1" algn="ctr"/>
            <a:r>
              <a:rPr lang="en-US" dirty="0">
                <a:solidFill>
                  <a:srgbClr val="000066"/>
                </a:solidFill>
              </a:rPr>
              <a:t>Hypothesis on the structural conformation of the building</a:t>
            </a:r>
          </a:p>
        </p:txBody>
      </p:sp>
      <p:sp>
        <p:nvSpPr>
          <p:cNvPr id="33" name="TextBox 32">
            <a:extLst>
              <a:ext uri="{FF2B5EF4-FFF2-40B4-BE49-F238E27FC236}">
                <a16:creationId xmlns:a16="http://schemas.microsoft.com/office/drawing/2014/main" id="{E185BAA3-21A2-400D-BC19-33CC1079B7D7}"/>
              </a:ext>
            </a:extLst>
          </p:cNvPr>
          <p:cNvSpPr txBox="1"/>
          <p:nvPr/>
        </p:nvSpPr>
        <p:spPr>
          <a:xfrm>
            <a:off x="3834145" y="4262836"/>
            <a:ext cx="4953000" cy="369332"/>
          </a:xfrm>
          <a:prstGeom prst="rect">
            <a:avLst/>
          </a:prstGeom>
          <a:noFill/>
        </p:spPr>
        <p:txBody>
          <a:bodyPr wrap="square">
            <a:spAutoFit/>
          </a:bodyPr>
          <a:lstStyle/>
          <a:p>
            <a:pPr marL="0" lvl="1" algn="ctr"/>
            <a:r>
              <a:rPr lang="en-US" dirty="0">
                <a:solidFill>
                  <a:srgbClr val="000066"/>
                </a:solidFill>
              </a:rPr>
              <a:t>Choice of investigations</a:t>
            </a:r>
          </a:p>
        </p:txBody>
      </p:sp>
    </p:spTree>
    <p:extLst>
      <p:ext uri="{BB962C8B-B14F-4D97-AF65-F5344CB8AC3E}">
        <p14:creationId xmlns:p14="http://schemas.microsoft.com/office/powerpoint/2010/main" val="236012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childTnLst>
                                </p:cTn>
                              </p:par>
                            </p:childTnLst>
                          </p:cTn>
                        </p:par>
                        <p:par>
                          <p:cTn id="13" fill="hold">
                            <p:stCondLst>
                              <p:cond delay="1000"/>
                            </p:stCondLst>
                            <p:childTnLst>
                              <p:par>
                                <p:cTn id="14" presetID="18" presetClass="entr" presetSubtype="6" fill="hold" grpId="0" nodeType="after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strips(downRight)">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fade">
                                      <p:cBhvr>
                                        <p:cTn id="21"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27" grpId="0" animBg="1"/>
      <p:bldP spid="28" grpId="0" animBg="1"/>
      <p:bldP spid="29"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C62634-8CB4-4DB9-8AA6-02EA6737FB8F}"/>
              </a:ext>
            </a:extLst>
          </p:cNvPr>
          <p:cNvSpPr/>
          <p:nvPr/>
        </p:nvSpPr>
        <p:spPr bwMode="auto">
          <a:xfrm>
            <a:off x="2520456" y="0"/>
            <a:ext cx="8532365" cy="923330"/>
          </a:xfrm>
          <a:prstGeom prst="rect">
            <a:avLst/>
          </a:prstGeom>
          <a:solidFill>
            <a:srgbClr val="002060"/>
          </a:solidFill>
          <a:ln>
            <a:noFill/>
          </a:ln>
          <a:effectLst/>
        </p:spPr>
        <p:txBody>
          <a:bodyPr vert="horz" wrap="square" lIns="91440" tIns="45720" rIns="91440" bIns="45720" numCol="1" rtlCol="0" anchor="t" anchorCtr="0" compatLnSpc="1">
            <a:prstTxWarp prst="textNoShape">
              <a:avLst/>
            </a:prstTxWarp>
            <a:spAutoFit/>
          </a:bodyPr>
          <a:lstStyle/>
          <a:p>
            <a:pPr algn="ctr"/>
            <a:endParaRPr lang="en-US" dirty="0">
              <a:solidFill>
                <a:schemeClr val="bg1"/>
              </a:solidFill>
            </a:endParaRPr>
          </a:p>
          <a:p>
            <a:pPr algn="ctr"/>
            <a:endParaRPr lang="en-US" dirty="0">
              <a:solidFill>
                <a:schemeClr val="bg1"/>
              </a:solidFill>
            </a:endParaRPr>
          </a:p>
          <a:p>
            <a:pPr algn="ctr"/>
            <a:r>
              <a:rPr lang="en-GB" dirty="0">
                <a:solidFill>
                  <a:schemeClr val="bg1"/>
                </a:solidFill>
              </a:rPr>
              <a:t>"Levels Of Knowledge" Project</a:t>
            </a:r>
            <a:endParaRPr lang="en-US" dirty="0">
              <a:solidFill>
                <a:schemeClr val="bg1"/>
              </a:solidFill>
            </a:endParaRPr>
          </a:p>
        </p:txBody>
      </p:sp>
      <p:pic>
        <p:nvPicPr>
          <p:cNvPr id="3" name="Picture 2" descr="logo_colori">
            <a:extLst>
              <a:ext uri="{FF2B5EF4-FFF2-40B4-BE49-F238E27FC236}">
                <a16:creationId xmlns:a16="http://schemas.microsoft.com/office/drawing/2014/main" id="{DA21BB98-329A-4EEB-A4B6-37455DF7F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473" y="46175"/>
            <a:ext cx="1173163" cy="114692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11" name="Picture 4" descr="Tav12_a_LC1">
            <a:hlinkClick r:id="rId3" action="ppaction://hlinksldjump"/>
            <a:extLst>
              <a:ext uri="{FF2B5EF4-FFF2-40B4-BE49-F238E27FC236}">
                <a16:creationId xmlns:a16="http://schemas.microsoft.com/office/drawing/2014/main" id="{8E84FF15-52A1-457A-8BBC-E31E06807C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83960" y="1193101"/>
            <a:ext cx="3751761" cy="26528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5" descr="Tav13_a_LC2">
            <a:hlinkClick r:id="rId5" action="ppaction://hlinksldjump"/>
            <a:extLst>
              <a:ext uri="{FF2B5EF4-FFF2-40B4-BE49-F238E27FC236}">
                <a16:creationId xmlns:a16="http://schemas.microsoft.com/office/drawing/2014/main" id="{5C74AE5B-B725-4E35-AC03-8C24AD8CEB0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86638" y="1223395"/>
            <a:ext cx="3751761" cy="2651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Tav14_a_LC3">
            <a:hlinkClick r:id="rId7" action="ppaction://hlinksldjump"/>
            <a:extLst>
              <a:ext uri="{FF2B5EF4-FFF2-40B4-BE49-F238E27FC236}">
                <a16:creationId xmlns:a16="http://schemas.microsoft.com/office/drawing/2014/main" id="{E585A460-19DD-44A0-BACE-FFC11B14602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441736" y="3845942"/>
            <a:ext cx="3308528" cy="2338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44276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C62634-8CB4-4DB9-8AA6-02EA6737FB8F}"/>
              </a:ext>
            </a:extLst>
          </p:cNvPr>
          <p:cNvSpPr/>
          <p:nvPr/>
        </p:nvSpPr>
        <p:spPr bwMode="auto">
          <a:xfrm>
            <a:off x="2520456" y="0"/>
            <a:ext cx="8532365" cy="923330"/>
          </a:xfrm>
          <a:prstGeom prst="rect">
            <a:avLst/>
          </a:prstGeom>
          <a:solidFill>
            <a:srgbClr val="002060"/>
          </a:solidFill>
          <a:ln>
            <a:noFill/>
          </a:ln>
          <a:effectLst/>
        </p:spPr>
        <p:txBody>
          <a:bodyPr vert="horz" wrap="square" lIns="91440" tIns="45720" rIns="91440" bIns="45720" numCol="1" rtlCol="0" anchor="t" anchorCtr="0" compatLnSpc="1">
            <a:prstTxWarp prst="textNoShape">
              <a:avLst/>
            </a:prstTxWarp>
            <a:spAutoFit/>
          </a:bodyPr>
          <a:lstStyle/>
          <a:p>
            <a:pPr algn="ctr"/>
            <a:endParaRPr lang="en-US" dirty="0">
              <a:solidFill>
                <a:schemeClr val="bg1"/>
              </a:solidFill>
            </a:endParaRPr>
          </a:p>
          <a:p>
            <a:pPr algn="ctr"/>
            <a:endParaRPr lang="en-US" dirty="0">
              <a:solidFill>
                <a:schemeClr val="bg1"/>
              </a:solidFill>
            </a:endParaRPr>
          </a:p>
          <a:p>
            <a:pPr algn="ctr"/>
            <a:r>
              <a:rPr lang="en-GB" dirty="0">
                <a:solidFill>
                  <a:schemeClr val="bg1"/>
                </a:solidFill>
              </a:rPr>
              <a:t>"Levels Of Knowledge" Project</a:t>
            </a:r>
            <a:endParaRPr lang="en-US" dirty="0">
              <a:solidFill>
                <a:schemeClr val="bg1"/>
              </a:solidFill>
            </a:endParaRPr>
          </a:p>
        </p:txBody>
      </p:sp>
      <p:pic>
        <p:nvPicPr>
          <p:cNvPr id="3" name="Picture 2" descr="logo_colori">
            <a:extLst>
              <a:ext uri="{FF2B5EF4-FFF2-40B4-BE49-F238E27FC236}">
                <a16:creationId xmlns:a16="http://schemas.microsoft.com/office/drawing/2014/main" id="{DA21BB98-329A-4EEB-A4B6-37455DF7F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473" y="46175"/>
            <a:ext cx="1173163" cy="114692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7" name="Picture 2" descr="Tav12_a_LC1">
            <a:hlinkClick r:id="rId3" action="ppaction://hlinksldjump"/>
            <a:extLst>
              <a:ext uri="{FF2B5EF4-FFF2-40B4-BE49-F238E27FC236}">
                <a16:creationId xmlns:a16="http://schemas.microsoft.com/office/drawing/2014/main" id="{5C0F30BC-F507-492D-8C9D-36B7EAF789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56022" y="1193101"/>
            <a:ext cx="6944584" cy="4909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33852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4321682-41A7-45D7-BCFF-BFE0B226919F}"/>
              </a:ext>
            </a:extLst>
          </p:cNvPr>
          <p:cNvSpPr txBox="1"/>
          <p:nvPr/>
        </p:nvSpPr>
        <p:spPr>
          <a:xfrm>
            <a:off x="1995238" y="1099411"/>
            <a:ext cx="4974956" cy="369332"/>
          </a:xfrm>
          <a:prstGeom prst="rect">
            <a:avLst/>
          </a:prstGeom>
          <a:noFill/>
        </p:spPr>
        <p:txBody>
          <a:bodyPr wrap="square">
            <a:spAutoFit/>
          </a:bodyPr>
          <a:lstStyle/>
          <a:p>
            <a:r>
              <a:rPr lang="en-GB" dirty="0">
                <a:solidFill>
                  <a:srgbClr val="000066"/>
                </a:solidFill>
              </a:rPr>
              <a:t>Digital image obtained by laser scanner</a:t>
            </a:r>
            <a:endParaRPr lang="en-US" dirty="0">
              <a:solidFill>
                <a:srgbClr val="000066"/>
              </a:solidFill>
            </a:endParaRPr>
          </a:p>
        </p:txBody>
      </p:sp>
      <p:sp>
        <p:nvSpPr>
          <p:cNvPr id="12" name="TextBox 11">
            <a:extLst>
              <a:ext uri="{FF2B5EF4-FFF2-40B4-BE49-F238E27FC236}">
                <a16:creationId xmlns:a16="http://schemas.microsoft.com/office/drawing/2014/main" id="{C8DFAC7E-3A7A-4646-ABBA-FC4145940373}"/>
              </a:ext>
            </a:extLst>
          </p:cNvPr>
          <p:cNvSpPr txBox="1"/>
          <p:nvPr/>
        </p:nvSpPr>
        <p:spPr>
          <a:xfrm>
            <a:off x="7704239" y="3632706"/>
            <a:ext cx="2931944" cy="646331"/>
          </a:xfrm>
          <a:prstGeom prst="rect">
            <a:avLst/>
          </a:prstGeom>
          <a:noFill/>
        </p:spPr>
        <p:txBody>
          <a:bodyPr wrap="square">
            <a:spAutoFit/>
          </a:bodyPr>
          <a:lstStyle/>
          <a:p>
            <a:r>
              <a:rPr lang="en-US" dirty="0">
                <a:solidFill>
                  <a:srgbClr val="000066"/>
                </a:solidFill>
              </a:rPr>
              <a:t>Digital image obtained by laser scanner</a:t>
            </a:r>
          </a:p>
        </p:txBody>
      </p:sp>
      <p:graphicFrame>
        <p:nvGraphicFramePr>
          <p:cNvPr id="13" name="Object 5">
            <a:extLst>
              <a:ext uri="{FF2B5EF4-FFF2-40B4-BE49-F238E27FC236}">
                <a16:creationId xmlns:a16="http://schemas.microsoft.com/office/drawing/2014/main" id="{3F8B56EF-DDEA-4431-9B34-896C42956084}"/>
              </a:ext>
            </a:extLst>
          </p:cNvPr>
          <p:cNvGraphicFramePr>
            <a:graphicFrameLocks noChangeAspect="1"/>
          </p:cNvGraphicFramePr>
          <p:nvPr>
            <p:extLst>
              <p:ext uri="{D42A27DB-BD31-4B8C-83A1-F6EECF244321}">
                <p14:modId xmlns:p14="http://schemas.microsoft.com/office/powerpoint/2010/main" val="3169756180"/>
              </p:ext>
            </p:extLst>
          </p:nvPr>
        </p:nvGraphicFramePr>
        <p:xfrm>
          <a:off x="1398838" y="1698458"/>
          <a:ext cx="5571357" cy="4258566"/>
        </p:xfrm>
        <a:graphic>
          <a:graphicData uri="http://schemas.openxmlformats.org/presentationml/2006/ole">
            <mc:AlternateContent xmlns:mc="http://schemas.openxmlformats.org/markup-compatibility/2006">
              <mc:Choice xmlns:v="urn:schemas-microsoft-com:vml" Requires="v">
                <p:oleObj spid="_x0000_s121858" r:id="rId3" imgW="11382375" imgH="5400675" progId="AutoCAD.Drawing.17">
                  <p:embed/>
                </p:oleObj>
              </mc:Choice>
              <mc:Fallback>
                <p:oleObj r:id="rId3" imgW="11382375" imgH="5400675" progId="AutoCAD.Drawing.17">
                  <p:embed/>
                  <p:pic>
                    <p:nvPicPr>
                      <p:cNvPr id="13" name="Object 5">
                        <a:extLst>
                          <a:ext uri="{FF2B5EF4-FFF2-40B4-BE49-F238E27FC236}">
                            <a16:creationId xmlns:a16="http://schemas.microsoft.com/office/drawing/2014/main" id="{3F8B56EF-DDEA-4431-9B34-896C429560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8976" r="18976"/>
                      <a:stretch>
                        <a:fillRect/>
                      </a:stretch>
                    </p:blipFill>
                    <p:spPr bwMode="auto">
                      <a:xfrm>
                        <a:off x="1398838" y="1698458"/>
                        <a:ext cx="5571357" cy="4258566"/>
                      </a:xfrm>
                      <a:prstGeom prst="rect">
                        <a:avLst/>
                      </a:prstGeom>
                      <a:solidFill>
                        <a:schemeClr val="bg1"/>
                      </a:solidFill>
                      <a:ln>
                        <a:noFill/>
                      </a:ln>
                    </p:spPr>
                  </p:pic>
                </p:oleObj>
              </mc:Fallback>
            </mc:AlternateContent>
          </a:graphicData>
        </a:graphic>
      </p:graphicFrame>
      <p:pic>
        <p:nvPicPr>
          <p:cNvPr id="14" name="Picture 7" descr="laser1">
            <a:extLst>
              <a:ext uri="{FF2B5EF4-FFF2-40B4-BE49-F238E27FC236}">
                <a16:creationId xmlns:a16="http://schemas.microsoft.com/office/drawing/2014/main" id="{4F5C04C3-3FCD-43E9-B6BF-A8F4AE7DE2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27612" y="4467950"/>
            <a:ext cx="3857625"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ttangolo 3">
            <a:extLst>
              <a:ext uri="{FF2B5EF4-FFF2-40B4-BE49-F238E27FC236}">
                <a16:creationId xmlns:a16="http://schemas.microsoft.com/office/drawing/2014/main" id="{E4F8D296-C12F-4BCF-A825-C1291C5AC4EB}"/>
              </a:ext>
            </a:extLst>
          </p:cNvPr>
          <p:cNvSpPr/>
          <p:nvPr/>
        </p:nvSpPr>
        <p:spPr>
          <a:xfrm>
            <a:off x="1130953" y="638547"/>
            <a:ext cx="7301423" cy="597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Arial" panose="020B0604020202020204" pitchFamily="34" charset="0"/>
              </a:rPr>
              <a:t>Geometry: Cracking and Deformation State</a:t>
            </a:r>
            <a:endParaRPr lang="en-US" b="1" dirty="0">
              <a:solidFill>
                <a:srgbClr val="002060"/>
              </a:solidFill>
              <a:latin typeface="Arial" panose="020B0604020202020204" pitchFamily="34" charset="0"/>
            </a:endParaRPr>
          </a:p>
          <a:p>
            <a:pPr algn="ctr"/>
            <a:endParaRPr lang="it-IT" dirty="0">
              <a:solidFill>
                <a:srgbClr val="002060"/>
              </a:solidFill>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C62634-8CB4-4DB9-8AA6-02EA6737FB8F}"/>
              </a:ext>
            </a:extLst>
          </p:cNvPr>
          <p:cNvSpPr/>
          <p:nvPr/>
        </p:nvSpPr>
        <p:spPr bwMode="auto">
          <a:xfrm>
            <a:off x="2520456" y="0"/>
            <a:ext cx="8532365" cy="923330"/>
          </a:xfrm>
          <a:prstGeom prst="rect">
            <a:avLst/>
          </a:prstGeom>
          <a:solidFill>
            <a:srgbClr val="002060"/>
          </a:solidFill>
          <a:ln>
            <a:noFill/>
          </a:ln>
          <a:effectLst/>
        </p:spPr>
        <p:txBody>
          <a:bodyPr vert="horz" wrap="square" lIns="91440" tIns="45720" rIns="91440" bIns="45720" numCol="1" rtlCol="0" anchor="t" anchorCtr="0" compatLnSpc="1">
            <a:prstTxWarp prst="textNoShape">
              <a:avLst/>
            </a:prstTxWarp>
            <a:spAutoFit/>
          </a:bodyPr>
          <a:lstStyle/>
          <a:p>
            <a:pPr algn="ctr"/>
            <a:endParaRPr lang="en-US" dirty="0">
              <a:solidFill>
                <a:schemeClr val="bg1"/>
              </a:solidFill>
            </a:endParaRPr>
          </a:p>
          <a:p>
            <a:pPr algn="ctr"/>
            <a:endParaRPr lang="en-US" dirty="0">
              <a:solidFill>
                <a:schemeClr val="bg1"/>
              </a:solidFill>
            </a:endParaRPr>
          </a:p>
          <a:p>
            <a:pPr algn="ctr"/>
            <a:r>
              <a:rPr lang="en-GB" dirty="0">
                <a:solidFill>
                  <a:schemeClr val="bg1"/>
                </a:solidFill>
              </a:rPr>
              <a:t>"Levels Of Knowledge" Project</a:t>
            </a:r>
            <a:endParaRPr lang="en-US" dirty="0">
              <a:solidFill>
                <a:schemeClr val="bg1"/>
              </a:solidFill>
            </a:endParaRPr>
          </a:p>
        </p:txBody>
      </p:sp>
      <p:pic>
        <p:nvPicPr>
          <p:cNvPr id="3" name="Picture 2" descr="logo_colori">
            <a:extLst>
              <a:ext uri="{FF2B5EF4-FFF2-40B4-BE49-F238E27FC236}">
                <a16:creationId xmlns:a16="http://schemas.microsoft.com/office/drawing/2014/main" id="{DA21BB98-329A-4EEB-A4B6-37455DF7F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473" y="46175"/>
            <a:ext cx="1173163" cy="114692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5" name="Picture 2" descr="Tav13_a_LC2">
            <a:hlinkClick r:id="rId3" action="ppaction://hlinksldjump"/>
            <a:extLst>
              <a:ext uri="{FF2B5EF4-FFF2-40B4-BE49-F238E27FC236}">
                <a16:creationId xmlns:a16="http://schemas.microsoft.com/office/drawing/2014/main" id="{BB8B47A8-4D74-4971-92E3-060BBD6F962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20190" y="1193101"/>
            <a:ext cx="6760752" cy="4776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54573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C62634-8CB4-4DB9-8AA6-02EA6737FB8F}"/>
              </a:ext>
            </a:extLst>
          </p:cNvPr>
          <p:cNvSpPr/>
          <p:nvPr/>
        </p:nvSpPr>
        <p:spPr bwMode="auto">
          <a:xfrm>
            <a:off x="2520456" y="0"/>
            <a:ext cx="8532365" cy="923330"/>
          </a:xfrm>
          <a:prstGeom prst="rect">
            <a:avLst/>
          </a:prstGeom>
          <a:solidFill>
            <a:srgbClr val="002060"/>
          </a:solidFill>
          <a:ln>
            <a:noFill/>
          </a:ln>
          <a:effectLst/>
        </p:spPr>
        <p:txBody>
          <a:bodyPr vert="horz" wrap="square" lIns="91440" tIns="45720" rIns="91440" bIns="45720" numCol="1" rtlCol="0" anchor="t" anchorCtr="0" compatLnSpc="1">
            <a:prstTxWarp prst="textNoShape">
              <a:avLst/>
            </a:prstTxWarp>
            <a:spAutoFit/>
          </a:bodyPr>
          <a:lstStyle/>
          <a:p>
            <a:pPr algn="ctr"/>
            <a:endParaRPr lang="en-US" dirty="0">
              <a:solidFill>
                <a:schemeClr val="bg1"/>
              </a:solidFill>
            </a:endParaRPr>
          </a:p>
          <a:p>
            <a:pPr algn="ctr"/>
            <a:endParaRPr lang="en-US" dirty="0">
              <a:solidFill>
                <a:schemeClr val="bg1"/>
              </a:solidFill>
            </a:endParaRPr>
          </a:p>
          <a:p>
            <a:pPr algn="ctr"/>
            <a:r>
              <a:rPr lang="en-GB" dirty="0">
                <a:solidFill>
                  <a:schemeClr val="bg1"/>
                </a:solidFill>
              </a:rPr>
              <a:t>"Levels Of Knowledge" Project</a:t>
            </a:r>
            <a:endParaRPr lang="en-US" dirty="0">
              <a:solidFill>
                <a:schemeClr val="bg1"/>
              </a:solidFill>
            </a:endParaRPr>
          </a:p>
        </p:txBody>
      </p:sp>
      <p:pic>
        <p:nvPicPr>
          <p:cNvPr id="3" name="Picture 2" descr="logo_colori">
            <a:extLst>
              <a:ext uri="{FF2B5EF4-FFF2-40B4-BE49-F238E27FC236}">
                <a16:creationId xmlns:a16="http://schemas.microsoft.com/office/drawing/2014/main" id="{DA21BB98-329A-4EEB-A4B6-37455DF7F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473" y="46175"/>
            <a:ext cx="1173163" cy="114692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2" descr="Tav14_a_LC3">
            <a:hlinkClick r:id="rId3" action="ppaction://hlinksldjump"/>
            <a:extLst>
              <a:ext uri="{FF2B5EF4-FFF2-40B4-BE49-F238E27FC236}">
                <a16:creationId xmlns:a16="http://schemas.microsoft.com/office/drawing/2014/main" id="{181A0E9D-75B1-4211-A4F6-1B943569CD8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64267" y="1423501"/>
            <a:ext cx="7753444" cy="543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065496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3C62634-8CB4-4DB9-8AA6-02EA6737FB8F}"/>
              </a:ext>
            </a:extLst>
          </p:cNvPr>
          <p:cNvSpPr/>
          <p:nvPr/>
        </p:nvSpPr>
        <p:spPr bwMode="auto">
          <a:xfrm>
            <a:off x="2520456" y="1"/>
            <a:ext cx="8532365" cy="1200329"/>
          </a:xfrm>
          <a:prstGeom prst="rect">
            <a:avLst/>
          </a:prstGeom>
          <a:solidFill>
            <a:srgbClr val="002060"/>
          </a:solidFill>
          <a:ln>
            <a:noFill/>
          </a:ln>
          <a:effectLst/>
        </p:spPr>
        <p:txBody>
          <a:bodyPr vert="horz" wrap="square" lIns="91440" tIns="45720" rIns="91440" bIns="45720" numCol="1" rtlCol="0" anchor="t" anchorCtr="0" compatLnSpc="1">
            <a:prstTxWarp prst="textNoShape">
              <a:avLst/>
            </a:prstTxWarp>
            <a:spAutoFit/>
          </a:bodyPr>
          <a:lstStyle/>
          <a:p>
            <a:pPr algn="ctr"/>
            <a:endParaRPr lang="en-US" dirty="0">
              <a:solidFill>
                <a:schemeClr val="bg1"/>
              </a:solidFill>
            </a:endParaRPr>
          </a:p>
          <a:p>
            <a:pPr algn="ctr"/>
            <a:endParaRPr lang="en-US" dirty="0">
              <a:solidFill>
                <a:schemeClr val="bg1"/>
              </a:solidFill>
            </a:endParaRPr>
          </a:p>
          <a:p>
            <a:pPr algn="ctr"/>
            <a:r>
              <a:rPr lang="en-GB" dirty="0">
                <a:solidFill>
                  <a:schemeClr val="bg1"/>
                </a:solidFill>
              </a:rPr>
              <a:t>Economic Evaluation</a:t>
            </a:r>
          </a:p>
          <a:p>
            <a:pPr algn="ctr"/>
            <a:r>
              <a:rPr lang="en-GB" dirty="0">
                <a:solidFill>
                  <a:schemeClr val="bg1"/>
                </a:solidFill>
              </a:rPr>
              <a:t>Of The "Levels Of Knowledge"</a:t>
            </a:r>
            <a:endParaRPr lang="en-US" dirty="0">
              <a:solidFill>
                <a:schemeClr val="bg1"/>
              </a:solidFill>
            </a:endParaRPr>
          </a:p>
        </p:txBody>
      </p:sp>
      <p:pic>
        <p:nvPicPr>
          <p:cNvPr id="3" name="Picture 2" descr="logo_colori">
            <a:extLst>
              <a:ext uri="{FF2B5EF4-FFF2-40B4-BE49-F238E27FC236}">
                <a16:creationId xmlns:a16="http://schemas.microsoft.com/office/drawing/2014/main" id="{DA21BB98-329A-4EEB-A4B6-37455DF7F14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473" y="46175"/>
            <a:ext cx="1173163" cy="114692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nvGrpSpPr>
          <p:cNvPr id="37" name="Gruppo 36">
            <a:extLst>
              <a:ext uri="{FF2B5EF4-FFF2-40B4-BE49-F238E27FC236}">
                <a16:creationId xmlns:a16="http://schemas.microsoft.com/office/drawing/2014/main" id="{9CDEA300-104D-488E-9F6E-B15158B4A7D4}"/>
              </a:ext>
            </a:extLst>
          </p:cNvPr>
          <p:cNvGrpSpPr/>
          <p:nvPr/>
        </p:nvGrpSpPr>
        <p:grpSpPr>
          <a:xfrm>
            <a:off x="2662989" y="1337362"/>
            <a:ext cx="8174220" cy="4817810"/>
            <a:chOff x="1476935" y="1337362"/>
            <a:chExt cx="9360274" cy="5466298"/>
          </a:xfrm>
        </p:grpSpPr>
        <p:sp>
          <p:nvSpPr>
            <p:cNvPr id="5" name="Rettangolo 7">
              <a:extLst>
                <a:ext uri="{FF2B5EF4-FFF2-40B4-BE49-F238E27FC236}">
                  <a16:creationId xmlns:a16="http://schemas.microsoft.com/office/drawing/2014/main" id="{9AFFB3D0-AA28-4C5D-9D3C-05CC936CD4BF}"/>
                </a:ext>
              </a:extLst>
            </p:cNvPr>
            <p:cNvSpPr/>
            <p:nvPr/>
          </p:nvSpPr>
          <p:spPr>
            <a:xfrm>
              <a:off x="1863604" y="1337362"/>
              <a:ext cx="8934798" cy="314284"/>
            </a:xfrm>
            <a:prstGeom prst="rect">
              <a:avLst/>
            </a:prstGeom>
          </p:spPr>
          <p:txBody>
            <a:bodyPr wrap="square">
              <a:spAutoFit/>
            </a:bodyPr>
            <a:lstStyle/>
            <a:p>
              <a:pPr algn="ctr">
                <a:spcBef>
                  <a:spcPct val="50000"/>
                </a:spcBef>
              </a:pPr>
              <a:r>
                <a:rPr lang="en-GB" altLang="it-IT" sz="1200" dirty="0">
                  <a:solidFill>
                    <a:srgbClr val="000066"/>
                  </a:solidFill>
                </a:rPr>
                <a:t>PURPOSE: credibility and practicality of the knowledge level project.</a:t>
              </a:r>
              <a:endParaRPr lang="it-IT" altLang="it-IT" sz="1200" dirty="0">
                <a:solidFill>
                  <a:srgbClr val="000066"/>
                </a:solidFill>
              </a:endParaRPr>
            </a:p>
          </p:txBody>
        </p:sp>
        <p:pic>
          <p:nvPicPr>
            <p:cNvPr id="7" name="Picture 5" descr="stima_LC1 copia">
              <a:extLst>
                <a:ext uri="{FF2B5EF4-FFF2-40B4-BE49-F238E27FC236}">
                  <a16:creationId xmlns:a16="http://schemas.microsoft.com/office/drawing/2014/main" id="{826422B2-E467-4CD2-AD63-4DD3B73890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734" t="9528" r="6734" b="9528"/>
            <a:stretch>
              <a:fillRect/>
            </a:stretch>
          </p:blipFill>
          <p:spPr bwMode="auto">
            <a:xfrm>
              <a:off x="3263061" y="2503122"/>
              <a:ext cx="5691187" cy="430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16">
              <a:extLst>
                <a:ext uri="{FF2B5EF4-FFF2-40B4-BE49-F238E27FC236}">
                  <a16:creationId xmlns:a16="http://schemas.microsoft.com/office/drawing/2014/main" id="{D9347113-0A92-4397-89A2-26E3D1E20CBC}"/>
                </a:ext>
              </a:extLst>
            </p:cNvPr>
            <p:cNvSpPr>
              <a:spLocks noChangeArrowheads="1"/>
            </p:cNvSpPr>
            <p:nvPr/>
          </p:nvSpPr>
          <p:spPr bwMode="auto">
            <a:xfrm>
              <a:off x="3735047" y="1927325"/>
              <a:ext cx="4747213" cy="314284"/>
            </a:xfrm>
            <a:prstGeom prst="rect">
              <a:avLst/>
            </a:prstGeom>
            <a:noFill/>
            <a:ln w="15875">
              <a:solidFill>
                <a:srgbClr val="000099"/>
              </a:solidFill>
              <a:miter lim="800000"/>
              <a:headEnd/>
              <a:tailEnd/>
            </a:ln>
            <a:effec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it-IT" sz="1200" dirty="0">
                  <a:solidFill>
                    <a:srgbClr val="000066"/>
                  </a:solidFill>
                </a:rPr>
                <a:t>Summary estimate of the costs of each level of knowledge</a:t>
              </a:r>
              <a:endParaRPr lang="it-IT" altLang="it-IT" sz="1200" dirty="0">
                <a:solidFill>
                  <a:srgbClr val="000066"/>
                </a:solidFill>
              </a:endParaRPr>
            </a:p>
          </p:txBody>
        </p:sp>
        <p:sp>
          <p:nvSpPr>
            <p:cNvPr id="9" name="CasellaDiTesto 19">
              <a:extLst>
                <a:ext uri="{FF2B5EF4-FFF2-40B4-BE49-F238E27FC236}">
                  <a16:creationId xmlns:a16="http://schemas.microsoft.com/office/drawing/2014/main" id="{6148EE93-49E0-46AD-919D-0BAACB80F1F3}"/>
                </a:ext>
              </a:extLst>
            </p:cNvPr>
            <p:cNvSpPr txBox="1"/>
            <p:nvPr/>
          </p:nvSpPr>
          <p:spPr>
            <a:xfrm>
              <a:off x="9062197" y="6254005"/>
              <a:ext cx="1775012" cy="523806"/>
            </a:xfrm>
            <a:prstGeom prst="rect">
              <a:avLst/>
            </a:prstGeom>
            <a:noFill/>
            <a:ln>
              <a:solidFill>
                <a:srgbClr val="002060"/>
              </a:solidFill>
            </a:ln>
          </p:spPr>
          <p:txBody>
            <a:bodyPr wrap="square" rtlCol="0">
              <a:spAutoFit/>
            </a:bodyPr>
            <a:lstStyle/>
            <a:p>
              <a:pPr algn="ctr" eaLnBrk="1" hangingPunct="1"/>
              <a:r>
                <a:rPr lang="it-IT" sz="1200" dirty="0">
                  <a:solidFill>
                    <a:srgbClr val="000066"/>
                  </a:solidFill>
                </a:rPr>
                <a:t>Total Estimated Lc Cost</a:t>
              </a:r>
            </a:p>
          </p:txBody>
        </p:sp>
        <p:cxnSp>
          <p:nvCxnSpPr>
            <p:cNvPr id="10" name="Connettore 2 20">
              <a:extLst>
                <a:ext uri="{FF2B5EF4-FFF2-40B4-BE49-F238E27FC236}">
                  <a16:creationId xmlns:a16="http://schemas.microsoft.com/office/drawing/2014/main" id="{F0920687-3E88-49C4-9A76-127597C0F9FE}"/>
                </a:ext>
              </a:extLst>
            </p:cNvPr>
            <p:cNvCxnSpPr/>
            <p:nvPr/>
          </p:nvCxnSpPr>
          <p:spPr>
            <a:xfrm flipH="1">
              <a:off x="8136467" y="6597194"/>
              <a:ext cx="925730" cy="0"/>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1" name="CasellaDiTesto 23">
              <a:extLst>
                <a:ext uri="{FF2B5EF4-FFF2-40B4-BE49-F238E27FC236}">
                  <a16:creationId xmlns:a16="http://schemas.microsoft.com/office/drawing/2014/main" id="{5DE8BD90-7D25-4BB9-994A-75FE718C1F28}"/>
                </a:ext>
              </a:extLst>
            </p:cNvPr>
            <p:cNvSpPr txBox="1"/>
            <p:nvPr/>
          </p:nvSpPr>
          <p:spPr>
            <a:xfrm>
              <a:off x="9062197" y="5271722"/>
              <a:ext cx="1775012" cy="314284"/>
            </a:xfrm>
            <a:prstGeom prst="rect">
              <a:avLst/>
            </a:prstGeom>
            <a:noFill/>
            <a:ln>
              <a:solidFill>
                <a:srgbClr val="002060"/>
              </a:solidFill>
            </a:ln>
          </p:spPr>
          <p:txBody>
            <a:bodyPr wrap="square" rtlCol="0">
              <a:spAutoFit/>
            </a:bodyPr>
            <a:lstStyle/>
            <a:p>
              <a:pPr algn="ctr" eaLnBrk="1" hangingPunct="1"/>
              <a:r>
                <a:rPr lang="it-IT" sz="1200" dirty="0">
                  <a:solidFill>
                    <a:srgbClr val="000066"/>
                  </a:solidFill>
                </a:rPr>
                <a:t>Reference Price</a:t>
              </a:r>
            </a:p>
          </p:txBody>
        </p:sp>
        <p:cxnSp>
          <p:nvCxnSpPr>
            <p:cNvPr id="12" name="Connettore 2 24">
              <a:extLst>
                <a:ext uri="{FF2B5EF4-FFF2-40B4-BE49-F238E27FC236}">
                  <a16:creationId xmlns:a16="http://schemas.microsoft.com/office/drawing/2014/main" id="{DFB7E78A-94DB-42C8-883C-B450E2D4B532}"/>
                </a:ext>
              </a:extLst>
            </p:cNvPr>
            <p:cNvCxnSpPr/>
            <p:nvPr/>
          </p:nvCxnSpPr>
          <p:spPr>
            <a:xfrm flipH="1" flipV="1">
              <a:off x="8655197" y="5516843"/>
              <a:ext cx="407001" cy="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3" name="CasellaDiTesto 26">
              <a:extLst>
                <a:ext uri="{FF2B5EF4-FFF2-40B4-BE49-F238E27FC236}">
                  <a16:creationId xmlns:a16="http://schemas.microsoft.com/office/drawing/2014/main" id="{44F41B5A-226E-4CEB-943D-642569AD2ADB}"/>
                </a:ext>
              </a:extLst>
            </p:cNvPr>
            <p:cNvSpPr txBox="1"/>
            <p:nvPr/>
          </p:nvSpPr>
          <p:spPr>
            <a:xfrm>
              <a:off x="9062197" y="3782970"/>
              <a:ext cx="1775012" cy="314284"/>
            </a:xfrm>
            <a:prstGeom prst="rect">
              <a:avLst/>
            </a:prstGeom>
            <a:noFill/>
            <a:ln>
              <a:solidFill>
                <a:srgbClr val="002060"/>
              </a:solidFill>
            </a:ln>
          </p:spPr>
          <p:txBody>
            <a:bodyPr wrap="square" rtlCol="0">
              <a:spAutoFit/>
            </a:bodyPr>
            <a:lstStyle/>
            <a:p>
              <a:pPr algn="ctr" eaLnBrk="1" hangingPunct="1"/>
              <a:r>
                <a:rPr lang="it-IT" sz="1200" dirty="0">
                  <a:solidFill>
                    <a:srgbClr val="000066"/>
                  </a:solidFill>
                </a:rPr>
                <a:t>Total Cost</a:t>
              </a:r>
            </a:p>
          </p:txBody>
        </p:sp>
        <p:cxnSp>
          <p:nvCxnSpPr>
            <p:cNvPr id="14" name="Connettore 2 27">
              <a:extLst>
                <a:ext uri="{FF2B5EF4-FFF2-40B4-BE49-F238E27FC236}">
                  <a16:creationId xmlns:a16="http://schemas.microsoft.com/office/drawing/2014/main" id="{1C600F90-9F0C-456D-AB8D-554603CA310D}"/>
                </a:ext>
              </a:extLst>
            </p:cNvPr>
            <p:cNvCxnSpPr>
              <a:cxnSpLocks/>
            </p:cNvCxnSpPr>
            <p:nvPr/>
          </p:nvCxnSpPr>
          <p:spPr>
            <a:xfrm flipH="1" flipV="1">
              <a:off x="8009468" y="3931874"/>
              <a:ext cx="1052731" cy="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5" name="CasellaDiTesto 29">
              <a:extLst>
                <a:ext uri="{FF2B5EF4-FFF2-40B4-BE49-F238E27FC236}">
                  <a16:creationId xmlns:a16="http://schemas.microsoft.com/office/drawing/2014/main" id="{EED3BBF3-4D0F-4877-BC24-D77E1A912C6F}"/>
                </a:ext>
              </a:extLst>
            </p:cNvPr>
            <p:cNvSpPr txBox="1"/>
            <p:nvPr/>
          </p:nvSpPr>
          <p:spPr>
            <a:xfrm>
              <a:off x="9062197" y="3282360"/>
              <a:ext cx="1775012" cy="314284"/>
            </a:xfrm>
            <a:prstGeom prst="rect">
              <a:avLst/>
            </a:prstGeom>
            <a:noFill/>
            <a:ln>
              <a:solidFill>
                <a:srgbClr val="002060"/>
              </a:solidFill>
            </a:ln>
          </p:spPr>
          <p:txBody>
            <a:bodyPr wrap="square" rtlCol="0">
              <a:spAutoFit/>
            </a:bodyPr>
            <a:lstStyle/>
            <a:p>
              <a:pPr algn="ctr" eaLnBrk="1" hangingPunct="1"/>
              <a:r>
                <a:rPr lang="it-IT" sz="1200" dirty="0">
                  <a:solidFill>
                    <a:srgbClr val="000066"/>
                  </a:solidFill>
                </a:rPr>
                <a:t>Unit Price</a:t>
              </a:r>
            </a:p>
          </p:txBody>
        </p:sp>
        <p:cxnSp>
          <p:nvCxnSpPr>
            <p:cNvPr id="16" name="Connettore 2 30">
              <a:extLst>
                <a:ext uri="{FF2B5EF4-FFF2-40B4-BE49-F238E27FC236}">
                  <a16:creationId xmlns:a16="http://schemas.microsoft.com/office/drawing/2014/main" id="{AADC08F2-C864-49D7-95EE-AC1705E72F5E}"/>
                </a:ext>
              </a:extLst>
            </p:cNvPr>
            <p:cNvCxnSpPr>
              <a:cxnSpLocks/>
            </p:cNvCxnSpPr>
            <p:nvPr/>
          </p:nvCxnSpPr>
          <p:spPr>
            <a:xfrm flipH="1" flipV="1">
              <a:off x="7339933" y="3447848"/>
              <a:ext cx="1722266" cy="1"/>
            </a:xfrm>
            <a:prstGeom prst="straightConnector1">
              <a:avLst/>
            </a:prstGeom>
            <a:ln>
              <a:solidFill>
                <a:srgbClr val="002060"/>
              </a:solidFill>
              <a:tailEnd type="triangle"/>
            </a:ln>
          </p:spPr>
          <p:style>
            <a:lnRef idx="1">
              <a:schemeClr val="accent1"/>
            </a:lnRef>
            <a:fillRef idx="0">
              <a:schemeClr val="accent1"/>
            </a:fillRef>
            <a:effectRef idx="0">
              <a:schemeClr val="accent1"/>
            </a:effectRef>
            <a:fontRef idx="minor">
              <a:schemeClr val="tx1"/>
            </a:fontRef>
          </p:style>
        </p:cxnSp>
        <p:sp>
          <p:nvSpPr>
            <p:cNvPr id="17" name="CasellaDiTesto 32">
              <a:extLst>
                <a:ext uri="{FF2B5EF4-FFF2-40B4-BE49-F238E27FC236}">
                  <a16:creationId xmlns:a16="http://schemas.microsoft.com/office/drawing/2014/main" id="{5CEB7E0A-5813-4230-AA65-1AE1F51515A3}"/>
                </a:ext>
              </a:extLst>
            </p:cNvPr>
            <p:cNvSpPr txBox="1"/>
            <p:nvPr/>
          </p:nvSpPr>
          <p:spPr>
            <a:xfrm>
              <a:off x="9062197" y="2419153"/>
              <a:ext cx="1775012" cy="314284"/>
            </a:xfrm>
            <a:prstGeom prst="rect">
              <a:avLst/>
            </a:prstGeom>
            <a:noFill/>
            <a:ln>
              <a:solidFill>
                <a:srgbClr val="002060"/>
              </a:solidFill>
            </a:ln>
          </p:spPr>
          <p:txBody>
            <a:bodyPr wrap="square" rtlCol="0">
              <a:spAutoFit/>
            </a:bodyPr>
            <a:lstStyle/>
            <a:p>
              <a:pPr algn="ctr" eaLnBrk="1" hangingPunct="1"/>
              <a:r>
                <a:rPr lang="it-IT" sz="1200" dirty="0">
                  <a:solidFill>
                    <a:srgbClr val="000066"/>
                  </a:solidFill>
                </a:rPr>
                <a:t>Quantity</a:t>
              </a:r>
            </a:p>
          </p:txBody>
        </p:sp>
        <p:cxnSp>
          <p:nvCxnSpPr>
            <p:cNvPr id="18" name="Connettore 1 34">
              <a:extLst>
                <a:ext uri="{FF2B5EF4-FFF2-40B4-BE49-F238E27FC236}">
                  <a16:creationId xmlns:a16="http://schemas.microsoft.com/office/drawing/2014/main" id="{EB578E9A-6153-41B2-AE72-2CDAF638DDFE}"/>
                </a:ext>
              </a:extLst>
            </p:cNvPr>
            <p:cNvCxnSpPr>
              <a:stCxn id="17" idx="1"/>
            </p:cNvCxnSpPr>
            <p:nvPr/>
          </p:nvCxnSpPr>
          <p:spPr>
            <a:xfrm flipH="1" flipV="1">
              <a:off x="6880185" y="2576147"/>
              <a:ext cx="2182012" cy="149"/>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19" name="Connettore 2 36">
              <a:extLst>
                <a:ext uri="{FF2B5EF4-FFF2-40B4-BE49-F238E27FC236}">
                  <a16:creationId xmlns:a16="http://schemas.microsoft.com/office/drawing/2014/main" id="{20B2C279-0350-4A2F-BA46-063B7F6EA1B5}"/>
                </a:ext>
              </a:extLst>
            </p:cNvPr>
            <p:cNvCxnSpPr/>
            <p:nvPr/>
          </p:nvCxnSpPr>
          <p:spPr>
            <a:xfrm>
              <a:off x="6883400" y="2576147"/>
              <a:ext cx="0" cy="693964"/>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0" name="CasellaDiTesto 37">
              <a:extLst>
                <a:ext uri="{FF2B5EF4-FFF2-40B4-BE49-F238E27FC236}">
                  <a16:creationId xmlns:a16="http://schemas.microsoft.com/office/drawing/2014/main" id="{326EEB52-A4D3-4294-93FD-8ED362753BAF}"/>
                </a:ext>
              </a:extLst>
            </p:cNvPr>
            <p:cNvSpPr txBox="1"/>
            <p:nvPr/>
          </p:nvSpPr>
          <p:spPr>
            <a:xfrm>
              <a:off x="1488048" y="5271722"/>
              <a:ext cx="1775012" cy="314284"/>
            </a:xfrm>
            <a:prstGeom prst="rect">
              <a:avLst/>
            </a:prstGeom>
            <a:noFill/>
            <a:ln>
              <a:solidFill>
                <a:srgbClr val="002060"/>
              </a:solidFill>
            </a:ln>
          </p:spPr>
          <p:txBody>
            <a:bodyPr wrap="square" rtlCol="0">
              <a:spAutoFit/>
            </a:bodyPr>
            <a:lstStyle/>
            <a:p>
              <a:pPr algn="ctr" eaLnBrk="1" hangingPunct="1"/>
              <a:r>
                <a:rPr lang="it-IT" sz="1200" dirty="0">
                  <a:solidFill>
                    <a:srgbClr val="000066"/>
                  </a:solidFill>
                </a:rPr>
                <a:t>Unit of Measure</a:t>
              </a:r>
            </a:p>
          </p:txBody>
        </p:sp>
        <p:cxnSp>
          <p:nvCxnSpPr>
            <p:cNvPr id="21" name="Connettore 2 39">
              <a:extLst>
                <a:ext uri="{FF2B5EF4-FFF2-40B4-BE49-F238E27FC236}">
                  <a16:creationId xmlns:a16="http://schemas.microsoft.com/office/drawing/2014/main" id="{16E4CD7D-ADA5-40DB-86EC-DCEBC646D1B1}"/>
                </a:ext>
              </a:extLst>
            </p:cNvPr>
            <p:cNvCxnSpPr>
              <a:stCxn id="20" idx="3"/>
            </p:cNvCxnSpPr>
            <p:nvPr/>
          </p:nvCxnSpPr>
          <p:spPr>
            <a:xfrm>
              <a:off x="3263061" y="5428865"/>
              <a:ext cx="3178081" cy="12136"/>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2" name="CasellaDiTesto 40">
              <a:extLst>
                <a:ext uri="{FF2B5EF4-FFF2-40B4-BE49-F238E27FC236}">
                  <a16:creationId xmlns:a16="http://schemas.microsoft.com/office/drawing/2014/main" id="{2C9299A8-9C7F-4F76-BAE6-8B6827A60896}"/>
                </a:ext>
              </a:extLst>
            </p:cNvPr>
            <p:cNvSpPr txBox="1"/>
            <p:nvPr/>
          </p:nvSpPr>
          <p:spPr>
            <a:xfrm>
              <a:off x="1476935" y="2435224"/>
              <a:ext cx="1775012" cy="314284"/>
            </a:xfrm>
            <a:prstGeom prst="rect">
              <a:avLst/>
            </a:prstGeom>
            <a:noFill/>
            <a:ln>
              <a:solidFill>
                <a:srgbClr val="002060"/>
              </a:solidFill>
            </a:ln>
          </p:spPr>
          <p:txBody>
            <a:bodyPr wrap="square" rtlCol="0">
              <a:spAutoFit/>
            </a:bodyPr>
            <a:lstStyle/>
            <a:p>
              <a:pPr algn="ctr" eaLnBrk="1" hangingPunct="1"/>
              <a:r>
                <a:rPr lang="it-IT" sz="1200" dirty="0" err="1">
                  <a:solidFill>
                    <a:srgbClr val="000066"/>
                  </a:solidFill>
                </a:rPr>
                <a:t>Investigation</a:t>
              </a:r>
              <a:r>
                <a:rPr lang="it-IT" sz="1200" dirty="0">
                  <a:solidFill>
                    <a:srgbClr val="000066"/>
                  </a:solidFill>
                </a:rPr>
                <a:t> Code</a:t>
              </a:r>
            </a:p>
          </p:txBody>
        </p:sp>
        <p:cxnSp>
          <p:nvCxnSpPr>
            <p:cNvPr id="23" name="Connettore 1 42">
              <a:extLst>
                <a:ext uri="{FF2B5EF4-FFF2-40B4-BE49-F238E27FC236}">
                  <a16:creationId xmlns:a16="http://schemas.microsoft.com/office/drawing/2014/main" id="{09B80F37-A2D7-498D-8C44-7958567CBF2A}"/>
                </a:ext>
              </a:extLst>
            </p:cNvPr>
            <p:cNvCxnSpPr>
              <a:stCxn id="22" idx="3"/>
            </p:cNvCxnSpPr>
            <p:nvPr/>
          </p:nvCxnSpPr>
          <p:spPr>
            <a:xfrm>
              <a:off x="3251947" y="2592366"/>
              <a:ext cx="472888" cy="12135"/>
            </a:xfrm>
            <a:prstGeom prst="line">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24" name="Connettore 2 44">
              <a:extLst>
                <a:ext uri="{FF2B5EF4-FFF2-40B4-BE49-F238E27FC236}">
                  <a16:creationId xmlns:a16="http://schemas.microsoft.com/office/drawing/2014/main" id="{A8539A4F-C536-4A8F-A931-2B378DB4C6E5}"/>
                </a:ext>
              </a:extLst>
            </p:cNvPr>
            <p:cNvCxnSpPr/>
            <p:nvPr/>
          </p:nvCxnSpPr>
          <p:spPr>
            <a:xfrm>
              <a:off x="3724835" y="2604500"/>
              <a:ext cx="0" cy="775194"/>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5" name="CasellaDiTesto 46">
              <a:extLst>
                <a:ext uri="{FF2B5EF4-FFF2-40B4-BE49-F238E27FC236}">
                  <a16:creationId xmlns:a16="http://schemas.microsoft.com/office/drawing/2014/main" id="{284BAEC2-BFEC-446D-A717-C76F301CA464}"/>
                </a:ext>
              </a:extLst>
            </p:cNvPr>
            <p:cNvSpPr txBox="1"/>
            <p:nvPr/>
          </p:nvSpPr>
          <p:spPr>
            <a:xfrm>
              <a:off x="1476935" y="3201194"/>
              <a:ext cx="1775012" cy="314284"/>
            </a:xfrm>
            <a:prstGeom prst="rect">
              <a:avLst/>
            </a:prstGeom>
            <a:noFill/>
            <a:ln>
              <a:solidFill>
                <a:srgbClr val="002060"/>
              </a:solidFill>
            </a:ln>
          </p:spPr>
          <p:txBody>
            <a:bodyPr wrap="square" rtlCol="0">
              <a:spAutoFit/>
            </a:bodyPr>
            <a:lstStyle/>
            <a:p>
              <a:pPr algn="ctr" eaLnBrk="1" hangingPunct="1"/>
              <a:r>
                <a:rPr lang="it-IT" sz="1200" dirty="0">
                  <a:solidFill>
                    <a:srgbClr val="000066"/>
                  </a:solidFill>
                </a:rPr>
                <a:t>Investigation Name</a:t>
              </a:r>
            </a:p>
          </p:txBody>
        </p:sp>
        <p:cxnSp>
          <p:nvCxnSpPr>
            <p:cNvPr id="26" name="Connettore 2 48">
              <a:extLst>
                <a:ext uri="{FF2B5EF4-FFF2-40B4-BE49-F238E27FC236}">
                  <a16:creationId xmlns:a16="http://schemas.microsoft.com/office/drawing/2014/main" id="{2C630B14-09BC-4D21-8754-369A3135606F}"/>
                </a:ext>
              </a:extLst>
            </p:cNvPr>
            <p:cNvCxnSpPr/>
            <p:nvPr/>
          </p:nvCxnSpPr>
          <p:spPr>
            <a:xfrm>
              <a:off x="3263061" y="3379694"/>
              <a:ext cx="1062411" cy="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CasellaDiTesto 49">
              <a:extLst>
                <a:ext uri="{FF2B5EF4-FFF2-40B4-BE49-F238E27FC236}">
                  <a16:creationId xmlns:a16="http://schemas.microsoft.com/office/drawing/2014/main" id="{57A3D843-AFCF-4D85-A277-AF8480C6AF6D}"/>
                </a:ext>
              </a:extLst>
            </p:cNvPr>
            <p:cNvSpPr txBox="1"/>
            <p:nvPr/>
          </p:nvSpPr>
          <p:spPr>
            <a:xfrm>
              <a:off x="1476935" y="3762597"/>
              <a:ext cx="1775012" cy="523806"/>
            </a:xfrm>
            <a:prstGeom prst="rect">
              <a:avLst/>
            </a:prstGeom>
            <a:noFill/>
            <a:ln>
              <a:solidFill>
                <a:srgbClr val="002060"/>
              </a:solidFill>
            </a:ln>
          </p:spPr>
          <p:txBody>
            <a:bodyPr wrap="square" rtlCol="0">
              <a:spAutoFit/>
            </a:bodyPr>
            <a:lstStyle/>
            <a:p>
              <a:pPr algn="ctr" eaLnBrk="1" hangingPunct="1"/>
              <a:r>
                <a:rPr lang="it-IT" sz="1200" dirty="0">
                  <a:solidFill>
                    <a:srgbClr val="000066"/>
                  </a:solidFill>
                </a:rPr>
                <a:t>Investigation Description</a:t>
              </a:r>
            </a:p>
          </p:txBody>
        </p:sp>
        <p:cxnSp>
          <p:nvCxnSpPr>
            <p:cNvPr id="28" name="Connettore 2 51">
              <a:extLst>
                <a:ext uri="{FF2B5EF4-FFF2-40B4-BE49-F238E27FC236}">
                  <a16:creationId xmlns:a16="http://schemas.microsoft.com/office/drawing/2014/main" id="{6727C8E3-E9FF-4E45-AB26-80ECB9FCBB05}"/>
                </a:ext>
              </a:extLst>
            </p:cNvPr>
            <p:cNvCxnSpPr/>
            <p:nvPr/>
          </p:nvCxnSpPr>
          <p:spPr>
            <a:xfrm>
              <a:off x="3251948" y="3931873"/>
              <a:ext cx="1700153" cy="0"/>
            </a:xfrm>
            <a:prstGeom prst="straightConnector1">
              <a:avLst/>
            </a:prstGeom>
            <a:ln>
              <a:solidFill>
                <a:schemeClr val="accent5">
                  <a:lumMod val="50000"/>
                </a:schemeClr>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8005565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AE9E434-351B-44E2-A850-02E3AD01676D}"/>
              </a:ext>
            </a:extLst>
          </p:cNvPr>
          <p:cNvSpPr/>
          <p:nvPr/>
        </p:nvSpPr>
        <p:spPr bwMode="auto">
          <a:xfrm>
            <a:off x="2520456" y="1"/>
            <a:ext cx="8532365" cy="1200329"/>
          </a:xfrm>
          <a:prstGeom prst="rect">
            <a:avLst/>
          </a:prstGeom>
          <a:solidFill>
            <a:srgbClr val="002060"/>
          </a:solidFill>
          <a:ln>
            <a:noFill/>
          </a:ln>
          <a:effectLst/>
        </p:spPr>
        <p:txBody>
          <a:bodyPr vert="horz" wrap="square" lIns="91440" tIns="45720" rIns="91440" bIns="45720" numCol="1" rtlCol="0" anchor="t" anchorCtr="0" compatLnSpc="1">
            <a:prstTxWarp prst="textNoShape">
              <a:avLst/>
            </a:prstTxWarp>
            <a:spAutoFit/>
          </a:bodyPr>
          <a:lstStyle/>
          <a:p>
            <a:pPr algn="ctr"/>
            <a:endParaRPr lang="en-US" dirty="0">
              <a:solidFill>
                <a:schemeClr val="bg1"/>
              </a:solidFill>
            </a:endParaRPr>
          </a:p>
          <a:p>
            <a:pPr algn="ctr"/>
            <a:endParaRPr lang="en-US" dirty="0">
              <a:solidFill>
                <a:schemeClr val="bg1"/>
              </a:solidFill>
            </a:endParaRPr>
          </a:p>
          <a:p>
            <a:pPr algn="ctr"/>
            <a:r>
              <a:rPr lang="en-GB" dirty="0">
                <a:solidFill>
                  <a:schemeClr val="bg1"/>
                </a:solidFill>
              </a:rPr>
              <a:t>Economic Evaluation</a:t>
            </a:r>
          </a:p>
          <a:p>
            <a:pPr algn="ctr"/>
            <a:r>
              <a:rPr lang="en-GB" dirty="0">
                <a:solidFill>
                  <a:schemeClr val="bg1"/>
                </a:solidFill>
              </a:rPr>
              <a:t>Of The "Levels Of Knowledge"</a:t>
            </a:r>
            <a:endParaRPr lang="en-US" dirty="0">
              <a:solidFill>
                <a:schemeClr val="bg1"/>
              </a:solidFill>
            </a:endParaRPr>
          </a:p>
        </p:txBody>
      </p:sp>
      <p:pic>
        <p:nvPicPr>
          <p:cNvPr id="3" name="Picture 2" descr="logo_colori">
            <a:extLst>
              <a:ext uri="{FF2B5EF4-FFF2-40B4-BE49-F238E27FC236}">
                <a16:creationId xmlns:a16="http://schemas.microsoft.com/office/drawing/2014/main" id="{AE482AFB-0694-424A-B566-FEC2597262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473" y="46175"/>
            <a:ext cx="1173163" cy="114692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27" name="Group 5">
            <a:extLst>
              <a:ext uri="{FF2B5EF4-FFF2-40B4-BE49-F238E27FC236}">
                <a16:creationId xmlns:a16="http://schemas.microsoft.com/office/drawing/2014/main" id="{C80DC7CE-6510-4943-955C-17C7BED662FD}"/>
              </a:ext>
            </a:extLst>
          </p:cNvPr>
          <p:cNvGraphicFramePr>
            <a:graphicFrameLocks/>
          </p:cNvGraphicFramePr>
          <p:nvPr/>
        </p:nvGraphicFramePr>
        <p:xfrm>
          <a:off x="3376326" y="2951020"/>
          <a:ext cx="5203825" cy="2587335"/>
        </p:xfrm>
        <a:graphic>
          <a:graphicData uri="http://schemas.openxmlformats.org/drawingml/2006/table">
            <a:tbl>
              <a:tblPr/>
              <a:tblGrid>
                <a:gridCol w="2570162">
                  <a:extLst>
                    <a:ext uri="{9D8B030D-6E8A-4147-A177-3AD203B41FA5}">
                      <a16:colId xmlns:a16="http://schemas.microsoft.com/office/drawing/2014/main" val="20000"/>
                    </a:ext>
                  </a:extLst>
                </a:gridCol>
                <a:gridCol w="2633663">
                  <a:extLst>
                    <a:ext uri="{9D8B030D-6E8A-4147-A177-3AD203B41FA5}">
                      <a16:colId xmlns:a16="http://schemas.microsoft.com/office/drawing/2014/main" val="20001"/>
                    </a:ext>
                  </a:extLst>
                </a:gridCol>
              </a:tblGrid>
              <a:tr h="817272">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dirty="0">
                          <a:ln>
                            <a:noFill/>
                          </a:ln>
                          <a:solidFill>
                            <a:schemeClr val="bg1"/>
                          </a:solidFill>
                          <a:effectLst/>
                          <a:latin typeface="Arial" panose="020B0604020202020204" pitchFamily="34" charset="0"/>
                          <a:cs typeface="Times New Roman" panose="02020603050405020304" pitchFamily="18" charset="0"/>
                        </a:rPr>
                        <a:t>Level of Knowledge</a:t>
                      </a:r>
                      <a:endParaRPr kumimoji="0" lang="it-IT" altLang="it-IT" sz="1800" b="1" i="0" u="none" strike="noStrike" cap="none" normalizeH="0" baseline="0" dirty="0">
                        <a:ln>
                          <a:noFill/>
                        </a:ln>
                        <a:solidFill>
                          <a:schemeClr val="bg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2060"/>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dirty="0">
                          <a:ln>
                            <a:noFill/>
                          </a:ln>
                          <a:solidFill>
                            <a:schemeClr val="bg1"/>
                          </a:solidFill>
                          <a:effectLst/>
                          <a:latin typeface="Arial" panose="020B0604020202020204" pitchFamily="34" charset="0"/>
                          <a:cs typeface="Times New Roman" panose="02020603050405020304" pitchFamily="18" charset="0"/>
                        </a:rPr>
                        <a:t>Total Cost Estimated</a:t>
                      </a:r>
                      <a:endParaRPr kumimoji="0" lang="it-IT" altLang="it-IT" sz="1800" b="1" i="0" u="none" strike="noStrike" cap="none" normalizeH="0" baseline="0" dirty="0">
                        <a:ln>
                          <a:noFill/>
                        </a:ln>
                        <a:solidFill>
                          <a:schemeClr val="bg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2060"/>
                    </a:solidFill>
                  </a:tcPr>
                </a:tc>
                <a:extLst>
                  <a:ext uri="{0D108BD9-81ED-4DB2-BD59-A6C34878D82A}">
                    <a16:rowId xmlns:a16="http://schemas.microsoft.com/office/drawing/2014/main" val="10000"/>
                  </a:ext>
                </a:extLst>
              </a:tr>
              <a:tr h="588963">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1" i="1"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LC1</a:t>
                      </a:r>
                      <a:endParaRPr kumimoji="0" lang="it-IT" altLang="it-IT" sz="1800" b="1" i="0" u="none" strike="noStrike" cap="none" normalizeH="0" baseline="0" dirty="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€ 7.334,20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592137">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1" i="1"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LC2</a:t>
                      </a:r>
                      <a:endParaRPr kumimoji="0" lang="it-IT" altLang="it-IT" sz="1800" b="1" i="0" u="none" strike="noStrike" cap="none" normalizeH="0" baseline="0" dirty="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€ 42.744,00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588963">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1" i="1" u="none" strike="noStrike" cap="none" normalizeH="0" baseline="0" dirty="0">
                          <a:ln>
                            <a:noFill/>
                          </a:ln>
                          <a:solidFill>
                            <a:schemeClr val="tx1"/>
                          </a:solidFill>
                          <a:effectLst/>
                          <a:latin typeface="Arial" panose="020B0604020202020204" pitchFamily="34" charset="0"/>
                          <a:cs typeface="Times New Roman" panose="02020603050405020304" pitchFamily="18" charset="0"/>
                        </a:rPr>
                        <a:t>LC3</a:t>
                      </a:r>
                      <a:endParaRPr kumimoji="0" lang="it-IT" altLang="it-IT" sz="1800" b="1" i="0" u="none" strike="noStrike" cap="none" normalizeH="0" baseline="0" dirty="0">
                        <a:ln>
                          <a:noFill/>
                        </a:ln>
                        <a:solidFill>
                          <a:schemeClr val="tx1"/>
                        </a:solidFill>
                        <a:effectLst/>
                        <a:latin typeface="Arial" panose="020B0604020202020204" pitchFamily="34" charset="0"/>
                      </a:endParaRP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marL="342900" indent="-342900">
                        <a:spcBef>
                          <a:spcPct val="20000"/>
                        </a:spcBef>
                        <a:defRPr sz="2800">
                          <a:solidFill>
                            <a:schemeClr val="tx1"/>
                          </a:solidFill>
                          <a:latin typeface="Arial" panose="020B0604020202020204" pitchFamily="34" charset="0"/>
                        </a:defRPr>
                      </a:lvl1pPr>
                      <a:lvl2pPr marL="742950" indent="-285750">
                        <a:spcBef>
                          <a:spcPct val="20000"/>
                        </a:spcBef>
                        <a:defRPr sz="2400">
                          <a:solidFill>
                            <a:schemeClr val="tx1"/>
                          </a:solidFill>
                          <a:latin typeface="Arial" panose="020B0604020202020204" pitchFamily="34" charset="0"/>
                        </a:defRPr>
                      </a:lvl2pPr>
                      <a:lvl3pPr marL="1143000" indent="-228600">
                        <a:spcBef>
                          <a:spcPct val="20000"/>
                        </a:spcBef>
                        <a:defRPr sz="2000">
                          <a:solidFill>
                            <a:schemeClr val="tx1"/>
                          </a:solidFill>
                          <a:latin typeface="Arial" panose="020B0604020202020204" pitchFamily="34" charset="0"/>
                        </a:defRPr>
                      </a:lvl3pPr>
                      <a:lvl4pPr marL="1600200" indent="-228600">
                        <a:spcBef>
                          <a:spcPct val="20000"/>
                        </a:spcBef>
                        <a:defRPr>
                          <a:solidFill>
                            <a:schemeClr val="tx1"/>
                          </a:solidFill>
                          <a:latin typeface="Arial" panose="020B0604020202020204" pitchFamily="34" charset="0"/>
                        </a:defRPr>
                      </a:lvl4pPr>
                      <a:lvl5pPr marL="2057400" indent="-228600">
                        <a:spcBef>
                          <a:spcPct val="20000"/>
                        </a:spcBef>
                        <a:defRPr>
                          <a:solidFill>
                            <a:schemeClr val="tx1"/>
                          </a:solidFill>
                          <a:latin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defRPr>
                      </a:lvl9p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0" lang="it-IT" altLang="it-IT" sz="1800" b="1" i="0" u="none" strike="noStrike" cap="none" normalizeH="0" baseline="0" dirty="0">
                          <a:ln>
                            <a:noFill/>
                          </a:ln>
                          <a:solidFill>
                            <a:schemeClr val="tx1"/>
                          </a:solidFill>
                          <a:effectLst/>
                          <a:latin typeface="Times New Roman" panose="02020603050405020304" pitchFamily="18" charset="0"/>
                          <a:cs typeface="Times New Roman" panose="02020603050405020304" pitchFamily="18" charset="0"/>
                        </a:rPr>
                        <a:t>€ 73.906,40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bl>
          </a:graphicData>
        </a:graphic>
      </p:graphicFrame>
      <p:sp>
        <p:nvSpPr>
          <p:cNvPr id="29" name="TextBox 28">
            <a:extLst>
              <a:ext uri="{FF2B5EF4-FFF2-40B4-BE49-F238E27FC236}">
                <a16:creationId xmlns:a16="http://schemas.microsoft.com/office/drawing/2014/main" id="{5201A183-8248-47DE-9DEB-A273707FB092}"/>
              </a:ext>
            </a:extLst>
          </p:cNvPr>
          <p:cNvSpPr txBox="1"/>
          <p:nvPr/>
        </p:nvSpPr>
        <p:spPr>
          <a:xfrm>
            <a:off x="1991544" y="1628800"/>
            <a:ext cx="8784976" cy="369332"/>
          </a:xfrm>
          <a:prstGeom prst="rect">
            <a:avLst/>
          </a:prstGeom>
          <a:noFill/>
        </p:spPr>
        <p:txBody>
          <a:bodyPr wrap="square">
            <a:spAutoFit/>
          </a:bodyPr>
          <a:lstStyle/>
          <a:p>
            <a:pPr eaLnBrk="1" hangingPunct="1"/>
            <a:r>
              <a:rPr lang="en-US" dirty="0">
                <a:solidFill>
                  <a:srgbClr val="000066"/>
                </a:solidFill>
              </a:rPr>
              <a:t>To get an idea of the costs of knowledge, the results of the estimates made are reported:</a:t>
            </a:r>
          </a:p>
        </p:txBody>
      </p:sp>
    </p:spTree>
    <p:extLst>
      <p:ext uri="{BB962C8B-B14F-4D97-AF65-F5344CB8AC3E}">
        <p14:creationId xmlns:p14="http://schemas.microsoft.com/office/powerpoint/2010/main" val="937889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B43FA5B-44B6-4EB8-8FE9-8EA99FE8A6B7}"/>
              </a:ext>
            </a:extLst>
          </p:cNvPr>
          <p:cNvSpPr/>
          <p:nvPr/>
        </p:nvSpPr>
        <p:spPr bwMode="auto">
          <a:xfrm>
            <a:off x="2520456" y="0"/>
            <a:ext cx="8532365" cy="923330"/>
          </a:xfrm>
          <a:prstGeom prst="rect">
            <a:avLst/>
          </a:prstGeom>
          <a:solidFill>
            <a:srgbClr val="002060"/>
          </a:solidFill>
          <a:ln>
            <a:noFill/>
          </a:ln>
          <a:effectLst/>
        </p:spPr>
        <p:txBody>
          <a:bodyPr vert="horz" wrap="square" lIns="91440" tIns="45720" rIns="91440" bIns="45720" numCol="1" rtlCol="0" anchor="t" anchorCtr="0" compatLnSpc="1">
            <a:prstTxWarp prst="textNoShape">
              <a:avLst/>
            </a:prstTxWarp>
            <a:spAutoFit/>
          </a:bodyPr>
          <a:lstStyle/>
          <a:p>
            <a:pPr algn="ctr"/>
            <a:endParaRPr lang="en-US" dirty="0">
              <a:solidFill>
                <a:schemeClr val="bg1"/>
              </a:solidFill>
            </a:endParaRPr>
          </a:p>
          <a:p>
            <a:pPr algn="ctr"/>
            <a:endParaRPr lang="en-US" dirty="0">
              <a:solidFill>
                <a:schemeClr val="bg1"/>
              </a:solidFill>
            </a:endParaRPr>
          </a:p>
          <a:p>
            <a:pPr algn="ctr"/>
            <a:r>
              <a:rPr lang="en-GB" dirty="0">
                <a:solidFill>
                  <a:schemeClr val="bg1"/>
                </a:solidFill>
              </a:rPr>
              <a:t>Out-of-plane verification of non-structural element</a:t>
            </a:r>
            <a:endParaRPr lang="en-US" dirty="0">
              <a:solidFill>
                <a:schemeClr val="bg1"/>
              </a:solidFill>
            </a:endParaRPr>
          </a:p>
        </p:txBody>
      </p:sp>
      <p:pic>
        <p:nvPicPr>
          <p:cNvPr id="3" name="Picture 2" descr="logo_colori">
            <a:extLst>
              <a:ext uri="{FF2B5EF4-FFF2-40B4-BE49-F238E27FC236}">
                <a16:creationId xmlns:a16="http://schemas.microsoft.com/office/drawing/2014/main" id="{61D904C4-CD79-4DA8-A525-50BF29224A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3473" y="46175"/>
            <a:ext cx="1173163" cy="114692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4" descr="IMG_1950">
            <a:extLst>
              <a:ext uri="{FF2B5EF4-FFF2-40B4-BE49-F238E27FC236}">
                <a16:creationId xmlns:a16="http://schemas.microsoft.com/office/drawing/2014/main" id="{591E5CA5-64AB-4A3D-855B-0250836DEB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6238"/>
          <a:stretch>
            <a:fillRect/>
          </a:stretch>
        </p:blipFill>
        <p:spPr bwMode="auto">
          <a:xfrm>
            <a:off x="1391105" y="1595790"/>
            <a:ext cx="3478913" cy="4347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5">
            <a:extLst>
              <a:ext uri="{FF2B5EF4-FFF2-40B4-BE49-F238E27FC236}">
                <a16:creationId xmlns:a16="http://schemas.microsoft.com/office/drawing/2014/main" id="{169E3A48-0CCB-4688-A28B-A04F3504A2CE}"/>
              </a:ext>
            </a:extLst>
          </p:cNvPr>
          <p:cNvSpPr>
            <a:spLocks noChangeArrowheads="1"/>
          </p:cNvSpPr>
          <p:nvPr/>
        </p:nvSpPr>
        <p:spPr bwMode="auto">
          <a:xfrm>
            <a:off x="1906534" y="1619602"/>
            <a:ext cx="2412621" cy="1098604"/>
          </a:xfrm>
          <a:prstGeom prst="ellipse">
            <a:avLst/>
          </a:prstGeom>
          <a:solidFill>
            <a:srgbClr val="FF0000">
              <a:alpha val="21960"/>
            </a:srgbClr>
          </a:solidFill>
          <a:ln w="19050">
            <a:solidFill>
              <a:srgbClr val="FF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atin typeface="Times New Roman" panose="02020603050405020304" pitchFamily="18" charset="0"/>
              <a:cs typeface="Times New Roman" panose="02020603050405020304" pitchFamily="18" charset="0"/>
            </a:endParaRPr>
          </a:p>
        </p:txBody>
      </p:sp>
      <p:grpSp>
        <p:nvGrpSpPr>
          <p:cNvPr id="8" name="Group 6">
            <a:extLst>
              <a:ext uri="{FF2B5EF4-FFF2-40B4-BE49-F238E27FC236}">
                <a16:creationId xmlns:a16="http://schemas.microsoft.com/office/drawing/2014/main" id="{B6285FBF-6BAD-47FF-B156-4502DF8E04FC}"/>
              </a:ext>
            </a:extLst>
          </p:cNvPr>
          <p:cNvGrpSpPr>
            <a:grpSpLocks/>
          </p:cNvGrpSpPr>
          <p:nvPr/>
        </p:nvGrpSpPr>
        <p:grpSpPr bwMode="auto">
          <a:xfrm>
            <a:off x="6149421" y="1546613"/>
            <a:ext cx="2216150" cy="1941513"/>
            <a:chOff x="2880" y="850"/>
            <a:chExt cx="1960" cy="1667"/>
          </a:xfrm>
        </p:grpSpPr>
        <p:sp>
          <p:nvSpPr>
            <p:cNvPr id="9" name="Rectangle 7">
              <a:extLst>
                <a:ext uri="{FF2B5EF4-FFF2-40B4-BE49-F238E27FC236}">
                  <a16:creationId xmlns:a16="http://schemas.microsoft.com/office/drawing/2014/main" id="{5017E9B4-EA3C-406C-9611-90078A9BE54D}"/>
                </a:ext>
              </a:extLst>
            </p:cNvPr>
            <p:cNvSpPr>
              <a:spLocks noChangeArrowheads="1"/>
            </p:cNvSpPr>
            <p:nvPr/>
          </p:nvSpPr>
          <p:spPr bwMode="auto">
            <a:xfrm>
              <a:off x="3180" y="850"/>
              <a:ext cx="1107" cy="1441"/>
            </a:xfrm>
            <a:prstGeom prst="rect">
              <a:avLst/>
            </a:prstGeom>
            <a:solidFill>
              <a:srgbClr val="FFFFFF"/>
            </a:solidFill>
            <a:ln w="9525">
              <a:miter lim="800000"/>
              <a:headEnd/>
              <a:tailEnd/>
            </a:ln>
            <a:effectLst/>
            <a:scene3d>
              <a:camera prst="legacyObliqueTopRight"/>
              <a:lightRig rig="legacyFlat3" dir="b"/>
            </a:scene3d>
            <a:sp3d extrusionH="430200" prstMaterial="legacyWireframe">
              <a:bevelT w="13500" h="13500" prst="angle"/>
              <a:bevelB w="13500" h="13500" prst="angle"/>
              <a:extrusionClr>
                <a:srgbClr val="FFFFFF"/>
              </a:extrusionClr>
              <a:contourClr>
                <a:srgbClr val="FFFFFF"/>
              </a:contourClr>
            </a:sp3d>
            <a:extLst>
              <a:ext uri="{AF507438-7753-43E0-B8FC-AC1667EBCBE1}">
                <a14:hiddenEffects xmlns:a14="http://schemas.microsoft.com/office/drawing/2010/main">
                  <a:effectLst>
                    <a:outerShdw dist="107763" dir="18900000" algn="ctr" rotWithShape="0">
                      <a:srgbClr val="808080">
                        <a:alpha val="50000"/>
                      </a:srgbClr>
                    </a:outerShdw>
                  </a:effectLst>
                </a14:hiddenEffects>
              </a:ext>
            </a:extLst>
          </p:spPr>
          <p:txBody>
            <a:bodyP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atin typeface="Times New Roman" panose="02020603050405020304" pitchFamily="18" charset="0"/>
                <a:cs typeface="Times New Roman" panose="02020603050405020304" pitchFamily="18" charset="0"/>
              </a:endParaRPr>
            </a:p>
          </p:txBody>
        </p:sp>
        <p:grpSp>
          <p:nvGrpSpPr>
            <p:cNvPr id="10" name="Group 8">
              <a:extLst>
                <a:ext uri="{FF2B5EF4-FFF2-40B4-BE49-F238E27FC236}">
                  <a16:creationId xmlns:a16="http://schemas.microsoft.com/office/drawing/2014/main" id="{97913EFC-C267-4DFF-BB15-95063166CBE8}"/>
                </a:ext>
              </a:extLst>
            </p:cNvPr>
            <p:cNvGrpSpPr>
              <a:grpSpLocks/>
            </p:cNvGrpSpPr>
            <p:nvPr/>
          </p:nvGrpSpPr>
          <p:grpSpPr bwMode="auto">
            <a:xfrm>
              <a:off x="2880" y="850"/>
              <a:ext cx="216" cy="1441"/>
              <a:chOff x="2880" y="850"/>
              <a:chExt cx="216" cy="1441"/>
            </a:xfrm>
          </p:grpSpPr>
          <p:sp>
            <p:nvSpPr>
              <p:cNvPr id="17" name="Line 9">
                <a:extLst>
                  <a:ext uri="{FF2B5EF4-FFF2-40B4-BE49-F238E27FC236}">
                    <a16:creationId xmlns:a16="http://schemas.microsoft.com/office/drawing/2014/main" id="{6B372ABC-4D67-45C7-AFBA-33B15A179D8F}"/>
                  </a:ext>
                </a:extLst>
              </p:cNvPr>
              <p:cNvSpPr>
                <a:spLocks noChangeShapeType="1"/>
              </p:cNvSpPr>
              <p:nvPr/>
            </p:nvSpPr>
            <p:spPr bwMode="auto">
              <a:xfrm flipV="1">
                <a:off x="3096" y="850"/>
                <a:ext cx="0" cy="1441"/>
              </a:xfrm>
              <a:prstGeom prst="line">
                <a:avLst/>
              </a:prstGeom>
              <a:noFill/>
              <a:ln w="952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latin typeface="Times New Roman" panose="02020603050405020304" pitchFamily="18" charset="0"/>
                  <a:cs typeface="Times New Roman" panose="02020603050405020304" pitchFamily="18" charset="0"/>
                </a:endParaRPr>
              </a:p>
            </p:txBody>
          </p:sp>
          <p:sp>
            <p:nvSpPr>
              <p:cNvPr id="18" name="Text Box 10">
                <a:extLst>
                  <a:ext uri="{FF2B5EF4-FFF2-40B4-BE49-F238E27FC236}">
                    <a16:creationId xmlns:a16="http://schemas.microsoft.com/office/drawing/2014/main" id="{68FB5756-E7EF-4EF6-B038-CE42164173E9}"/>
                  </a:ext>
                </a:extLst>
              </p:cNvPr>
              <p:cNvSpPr txBox="1">
                <a:spLocks noChangeArrowheads="1"/>
              </p:cNvSpPr>
              <p:nvPr/>
            </p:nvSpPr>
            <p:spPr bwMode="auto">
              <a:xfrm rot="-5400000">
                <a:off x="2677" y="1381"/>
                <a:ext cx="572" cy="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1200">
                    <a:latin typeface="Times New Roman" panose="02020603050405020304" pitchFamily="18" charset="0"/>
                    <a:cs typeface="Times New Roman" panose="02020603050405020304" pitchFamily="18" charset="0"/>
                  </a:rPr>
                  <a:t>4,30 m</a:t>
                </a:r>
                <a:endParaRPr lang="it-IT" altLang="it-IT">
                  <a:latin typeface="Times New Roman" panose="02020603050405020304" pitchFamily="18" charset="0"/>
                  <a:cs typeface="Times New Roman" panose="02020603050405020304" pitchFamily="18" charset="0"/>
                </a:endParaRPr>
              </a:p>
            </p:txBody>
          </p:sp>
        </p:grpSp>
        <p:grpSp>
          <p:nvGrpSpPr>
            <p:cNvPr id="11" name="Group 11">
              <a:extLst>
                <a:ext uri="{FF2B5EF4-FFF2-40B4-BE49-F238E27FC236}">
                  <a16:creationId xmlns:a16="http://schemas.microsoft.com/office/drawing/2014/main" id="{57EDCB2B-42D9-43BD-BE50-77B8E6D0E315}"/>
                </a:ext>
              </a:extLst>
            </p:cNvPr>
            <p:cNvGrpSpPr>
              <a:grpSpLocks/>
            </p:cNvGrpSpPr>
            <p:nvPr/>
          </p:nvGrpSpPr>
          <p:grpSpPr bwMode="auto">
            <a:xfrm>
              <a:off x="3168" y="2362"/>
              <a:ext cx="1152" cy="155"/>
              <a:chOff x="5586" y="5549"/>
              <a:chExt cx="2711" cy="331"/>
            </a:xfrm>
          </p:grpSpPr>
          <p:sp>
            <p:nvSpPr>
              <p:cNvPr id="15" name="Line 12">
                <a:extLst>
                  <a:ext uri="{FF2B5EF4-FFF2-40B4-BE49-F238E27FC236}">
                    <a16:creationId xmlns:a16="http://schemas.microsoft.com/office/drawing/2014/main" id="{FC87903C-D1AF-4601-8054-C3DDF951A40C}"/>
                  </a:ext>
                </a:extLst>
              </p:cNvPr>
              <p:cNvSpPr>
                <a:spLocks noChangeShapeType="1"/>
              </p:cNvSpPr>
              <p:nvPr/>
            </p:nvSpPr>
            <p:spPr bwMode="auto">
              <a:xfrm>
                <a:off x="5586" y="5549"/>
                <a:ext cx="2711" cy="0"/>
              </a:xfrm>
              <a:prstGeom prst="line">
                <a:avLst/>
              </a:prstGeom>
              <a:noFill/>
              <a:ln w="952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latin typeface="Times New Roman" panose="02020603050405020304" pitchFamily="18" charset="0"/>
                  <a:cs typeface="Times New Roman" panose="02020603050405020304" pitchFamily="18" charset="0"/>
                </a:endParaRPr>
              </a:p>
            </p:txBody>
          </p:sp>
          <p:sp>
            <p:nvSpPr>
              <p:cNvPr id="16" name="Text Box 13">
                <a:extLst>
                  <a:ext uri="{FF2B5EF4-FFF2-40B4-BE49-F238E27FC236}">
                    <a16:creationId xmlns:a16="http://schemas.microsoft.com/office/drawing/2014/main" id="{C8C007C3-4A00-47C7-B325-EDB6A1609DA9}"/>
                  </a:ext>
                </a:extLst>
              </p:cNvPr>
              <p:cNvSpPr txBox="1">
                <a:spLocks noChangeArrowheads="1"/>
              </p:cNvSpPr>
              <p:nvPr/>
            </p:nvSpPr>
            <p:spPr bwMode="auto">
              <a:xfrm>
                <a:off x="6454" y="5570"/>
                <a:ext cx="1193" cy="3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1200">
                    <a:latin typeface="Times New Roman" panose="02020603050405020304" pitchFamily="18" charset="0"/>
                    <a:cs typeface="Times New Roman" panose="02020603050405020304" pitchFamily="18" charset="0"/>
                  </a:rPr>
                  <a:t>1 m</a:t>
                </a:r>
                <a:endParaRPr lang="it-IT" altLang="it-IT">
                  <a:latin typeface="Times New Roman" panose="02020603050405020304" pitchFamily="18" charset="0"/>
                  <a:cs typeface="Times New Roman" panose="02020603050405020304" pitchFamily="18" charset="0"/>
                </a:endParaRPr>
              </a:p>
            </p:txBody>
          </p:sp>
        </p:grpSp>
        <p:grpSp>
          <p:nvGrpSpPr>
            <p:cNvPr id="12" name="Group 14">
              <a:extLst>
                <a:ext uri="{FF2B5EF4-FFF2-40B4-BE49-F238E27FC236}">
                  <a16:creationId xmlns:a16="http://schemas.microsoft.com/office/drawing/2014/main" id="{D46B9224-DF70-46A6-ABC8-FAF11741145D}"/>
                </a:ext>
              </a:extLst>
            </p:cNvPr>
            <p:cNvGrpSpPr>
              <a:grpSpLocks/>
            </p:cNvGrpSpPr>
            <p:nvPr/>
          </p:nvGrpSpPr>
          <p:grpSpPr bwMode="auto">
            <a:xfrm>
              <a:off x="4334" y="2219"/>
              <a:ext cx="506" cy="153"/>
              <a:chOff x="8329" y="5241"/>
              <a:chExt cx="1192" cy="329"/>
            </a:xfrm>
          </p:grpSpPr>
          <p:sp>
            <p:nvSpPr>
              <p:cNvPr id="13" name="Line 15">
                <a:extLst>
                  <a:ext uri="{FF2B5EF4-FFF2-40B4-BE49-F238E27FC236}">
                    <a16:creationId xmlns:a16="http://schemas.microsoft.com/office/drawing/2014/main" id="{3F3BDD3B-65B5-4198-908D-9766223D693D}"/>
                  </a:ext>
                </a:extLst>
              </p:cNvPr>
              <p:cNvSpPr>
                <a:spLocks noChangeShapeType="1"/>
              </p:cNvSpPr>
              <p:nvPr/>
            </p:nvSpPr>
            <p:spPr bwMode="auto">
              <a:xfrm flipV="1">
                <a:off x="8371" y="5241"/>
                <a:ext cx="265" cy="220"/>
              </a:xfrm>
              <a:prstGeom prst="line">
                <a:avLst/>
              </a:prstGeom>
              <a:noFill/>
              <a:ln w="9525">
                <a:solidFill>
                  <a:srgbClr val="0000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latin typeface="Times New Roman" panose="02020603050405020304" pitchFamily="18" charset="0"/>
                  <a:cs typeface="Times New Roman" panose="02020603050405020304" pitchFamily="18" charset="0"/>
                </a:endParaRPr>
              </a:p>
            </p:txBody>
          </p:sp>
          <p:sp>
            <p:nvSpPr>
              <p:cNvPr id="14" name="Text Box 16">
                <a:extLst>
                  <a:ext uri="{FF2B5EF4-FFF2-40B4-BE49-F238E27FC236}">
                    <a16:creationId xmlns:a16="http://schemas.microsoft.com/office/drawing/2014/main" id="{573E6CAB-7C5F-497C-9136-1CB9A115FD17}"/>
                  </a:ext>
                </a:extLst>
              </p:cNvPr>
              <p:cNvSpPr txBox="1">
                <a:spLocks noChangeArrowheads="1"/>
              </p:cNvSpPr>
              <p:nvPr/>
            </p:nvSpPr>
            <p:spPr bwMode="auto">
              <a:xfrm>
                <a:off x="8329" y="5260"/>
                <a:ext cx="1192" cy="3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sz="1200">
                    <a:latin typeface="Times New Roman" panose="02020603050405020304" pitchFamily="18" charset="0"/>
                    <a:cs typeface="Times New Roman" panose="02020603050405020304" pitchFamily="18" charset="0"/>
                  </a:rPr>
                  <a:t>0,4 m</a:t>
                </a:r>
                <a:endParaRPr lang="it-IT" altLang="it-IT">
                  <a:latin typeface="Times New Roman" panose="02020603050405020304" pitchFamily="18" charset="0"/>
                  <a:cs typeface="Times New Roman" panose="02020603050405020304" pitchFamily="18" charset="0"/>
                </a:endParaRPr>
              </a:p>
            </p:txBody>
          </p:sp>
        </p:grpSp>
      </p:grpSp>
      <p:grpSp>
        <p:nvGrpSpPr>
          <p:cNvPr id="19" name="Group 18">
            <a:extLst>
              <a:ext uri="{FF2B5EF4-FFF2-40B4-BE49-F238E27FC236}">
                <a16:creationId xmlns:a16="http://schemas.microsoft.com/office/drawing/2014/main" id="{F71C6872-7E44-4060-A578-957A8A1501DD}"/>
              </a:ext>
            </a:extLst>
          </p:cNvPr>
          <p:cNvGrpSpPr>
            <a:grpSpLocks/>
          </p:cNvGrpSpPr>
          <p:nvPr/>
        </p:nvGrpSpPr>
        <p:grpSpPr bwMode="auto">
          <a:xfrm>
            <a:off x="8976759" y="1489462"/>
            <a:ext cx="1225550" cy="1517650"/>
            <a:chOff x="4451" y="814"/>
            <a:chExt cx="772" cy="956"/>
          </a:xfrm>
        </p:grpSpPr>
        <p:sp>
          <p:nvSpPr>
            <p:cNvPr id="20" name="Line 19">
              <a:extLst>
                <a:ext uri="{FF2B5EF4-FFF2-40B4-BE49-F238E27FC236}">
                  <a16:creationId xmlns:a16="http://schemas.microsoft.com/office/drawing/2014/main" id="{D1B2F71E-A6D6-4E15-9DA2-90546722F5EF}"/>
                </a:ext>
              </a:extLst>
            </p:cNvPr>
            <p:cNvSpPr>
              <a:spLocks noChangeShapeType="1"/>
            </p:cNvSpPr>
            <p:nvPr/>
          </p:nvSpPr>
          <p:spPr bwMode="auto">
            <a:xfrm>
              <a:off x="4607" y="1032"/>
              <a:ext cx="1" cy="724"/>
            </a:xfrm>
            <a:prstGeom prst="line">
              <a:avLst/>
            </a:prstGeom>
            <a:noFill/>
            <a:ln w="571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latin typeface="Times New Roman" panose="02020603050405020304" pitchFamily="18" charset="0"/>
                <a:cs typeface="Times New Roman" panose="02020603050405020304" pitchFamily="18" charset="0"/>
              </a:endParaRPr>
            </a:p>
          </p:txBody>
        </p:sp>
        <p:sp>
          <p:nvSpPr>
            <p:cNvPr id="21" name="Line 20">
              <a:extLst>
                <a:ext uri="{FF2B5EF4-FFF2-40B4-BE49-F238E27FC236}">
                  <a16:creationId xmlns:a16="http://schemas.microsoft.com/office/drawing/2014/main" id="{08E1C0D6-90E2-4F67-8E58-0819EF410EF6}"/>
                </a:ext>
              </a:extLst>
            </p:cNvPr>
            <p:cNvSpPr>
              <a:spLocks noChangeShapeType="1"/>
            </p:cNvSpPr>
            <p:nvPr/>
          </p:nvSpPr>
          <p:spPr bwMode="auto">
            <a:xfrm>
              <a:off x="4451" y="1769"/>
              <a:ext cx="326" cy="1"/>
            </a:xfrm>
            <a:prstGeom prst="line">
              <a:avLst/>
            </a:prstGeom>
            <a:noFill/>
            <a:ln w="76200">
              <a:pattFill prst="wdDnDiag">
                <a:fgClr>
                  <a:srgbClr val="000000"/>
                </a:fgClr>
                <a:bgClr>
                  <a:srgbClr val="FFFFFF"/>
                </a:bgClr>
              </a:patt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latin typeface="Times New Roman" panose="02020603050405020304" pitchFamily="18" charset="0"/>
                <a:cs typeface="Times New Roman" panose="02020603050405020304" pitchFamily="18" charset="0"/>
              </a:endParaRPr>
            </a:p>
          </p:txBody>
        </p:sp>
        <p:sp>
          <p:nvSpPr>
            <p:cNvPr id="22" name="Line 21">
              <a:extLst>
                <a:ext uri="{FF2B5EF4-FFF2-40B4-BE49-F238E27FC236}">
                  <a16:creationId xmlns:a16="http://schemas.microsoft.com/office/drawing/2014/main" id="{4B825AD9-EEA6-4676-B29A-639DEBF421D8}"/>
                </a:ext>
              </a:extLst>
            </p:cNvPr>
            <p:cNvSpPr>
              <a:spLocks noChangeShapeType="1"/>
            </p:cNvSpPr>
            <p:nvPr/>
          </p:nvSpPr>
          <p:spPr bwMode="auto">
            <a:xfrm flipH="1">
              <a:off x="4607" y="1394"/>
              <a:ext cx="434" cy="1"/>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latin typeface="Times New Roman" panose="02020603050405020304" pitchFamily="18" charset="0"/>
                <a:cs typeface="Times New Roman" panose="02020603050405020304" pitchFamily="18" charset="0"/>
              </a:endParaRPr>
            </a:p>
          </p:txBody>
        </p:sp>
        <p:sp>
          <p:nvSpPr>
            <p:cNvPr id="23" name="Line 22">
              <a:extLst>
                <a:ext uri="{FF2B5EF4-FFF2-40B4-BE49-F238E27FC236}">
                  <a16:creationId xmlns:a16="http://schemas.microsoft.com/office/drawing/2014/main" id="{9720806A-7B5A-49A2-8DC4-3561745088FD}"/>
                </a:ext>
              </a:extLst>
            </p:cNvPr>
            <p:cNvSpPr>
              <a:spLocks noChangeShapeType="1"/>
            </p:cNvSpPr>
            <p:nvPr/>
          </p:nvSpPr>
          <p:spPr bwMode="auto">
            <a:xfrm>
              <a:off x="4607" y="814"/>
              <a:ext cx="0" cy="218"/>
            </a:xfrm>
            <a:prstGeom prst="line">
              <a:avLst/>
            </a:prstGeom>
            <a:noFill/>
            <a:ln w="9525">
              <a:solidFill>
                <a:srgbClr val="00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latin typeface="Times New Roman" panose="02020603050405020304" pitchFamily="18" charset="0"/>
                <a:cs typeface="Times New Roman" panose="02020603050405020304" pitchFamily="18" charset="0"/>
              </a:endParaRPr>
            </a:p>
          </p:txBody>
        </p:sp>
        <p:sp>
          <p:nvSpPr>
            <p:cNvPr id="24" name="Text Box 23">
              <a:extLst>
                <a:ext uri="{FF2B5EF4-FFF2-40B4-BE49-F238E27FC236}">
                  <a16:creationId xmlns:a16="http://schemas.microsoft.com/office/drawing/2014/main" id="{18380D08-9545-4E72-9A16-A1EAB2B900F4}"/>
                </a:ext>
              </a:extLst>
            </p:cNvPr>
            <p:cNvSpPr txBox="1">
              <a:spLocks noChangeArrowheads="1"/>
            </p:cNvSpPr>
            <p:nvPr/>
          </p:nvSpPr>
          <p:spPr bwMode="auto">
            <a:xfrm>
              <a:off x="4607" y="814"/>
              <a:ext cx="326" cy="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200" b="1">
                  <a:latin typeface="Times New Roman" panose="02020603050405020304" pitchFamily="18" charset="0"/>
                  <a:cs typeface="Times New Roman" panose="02020603050405020304" pitchFamily="18" charset="0"/>
                </a:rPr>
                <a:t>W</a:t>
              </a:r>
              <a:r>
                <a:rPr lang="it-IT" altLang="it-IT" sz="1200" b="1" baseline="-25000">
                  <a:latin typeface="Times New Roman" panose="02020603050405020304" pitchFamily="18" charset="0"/>
                  <a:cs typeface="Times New Roman" panose="02020603050405020304" pitchFamily="18" charset="0"/>
                </a:rPr>
                <a:t>a</a:t>
              </a:r>
              <a:endParaRPr lang="it-IT" altLang="it-IT" sz="1200" b="1">
                <a:latin typeface="Times New Roman" panose="02020603050405020304" pitchFamily="18" charset="0"/>
                <a:cs typeface="Times New Roman" panose="02020603050405020304" pitchFamily="18" charset="0"/>
              </a:endParaRPr>
            </a:p>
          </p:txBody>
        </p:sp>
        <p:sp>
          <p:nvSpPr>
            <p:cNvPr id="25" name="Text Box 24">
              <a:extLst>
                <a:ext uri="{FF2B5EF4-FFF2-40B4-BE49-F238E27FC236}">
                  <a16:creationId xmlns:a16="http://schemas.microsoft.com/office/drawing/2014/main" id="{5DC9009F-D298-4C30-8677-869F741E11EF}"/>
                </a:ext>
              </a:extLst>
            </p:cNvPr>
            <p:cNvSpPr txBox="1">
              <a:spLocks noChangeArrowheads="1"/>
            </p:cNvSpPr>
            <p:nvPr/>
          </p:nvSpPr>
          <p:spPr bwMode="auto">
            <a:xfrm>
              <a:off x="4680" y="1249"/>
              <a:ext cx="325" cy="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200" b="1">
                  <a:latin typeface="Times New Roman" panose="02020603050405020304" pitchFamily="18" charset="0"/>
                  <a:cs typeface="Times New Roman" panose="02020603050405020304" pitchFamily="18" charset="0"/>
                </a:rPr>
                <a:t>F</a:t>
              </a:r>
              <a:r>
                <a:rPr lang="it-IT" altLang="it-IT" sz="1200" b="1" baseline="-25000">
                  <a:latin typeface="Times New Roman" panose="02020603050405020304" pitchFamily="18" charset="0"/>
                  <a:cs typeface="Times New Roman" panose="02020603050405020304" pitchFamily="18" charset="0"/>
                </a:rPr>
                <a:t>a</a:t>
              </a:r>
              <a:endParaRPr lang="it-IT" altLang="it-IT" sz="1200" b="1">
                <a:latin typeface="Times New Roman" panose="02020603050405020304" pitchFamily="18" charset="0"/>
                <a:cs typeface="Times New Roman" panose="02020603050405020304" pitchFamily="18" charset="0"/>
              </a:endParaRPr>
            </a:p>
          </p:txBody>
        </p:sp>
        <p:sp>
          <p:nvSpPr>
            <p:cNvPr id="26" name="Line 25">
              <a:extLst>
                <a:ext uri="{FF2B5EF4-FFF2-40B4-BE49-F238E27FC236}">
                  <a16:creationId xmlns:a16="http://schemas.microsoft.com/office/drawing/2014/main" id="{48B5EC92-85BC-434E-A440-C39F1F11B6AF}"/>
                </a:ext>
              </a:extLst>
            </p:cNvPr>
            <p:cNvSpPr>
              <a:spLocks noChangeShapeType="1"/>
            </p:cNvSpPr>
            <p:nvPr/>
          </p:nvSpPr>
          <p:spPr bwMode="auto">
            <a:xfrm>
              <a:off x="4897" y="1394"/>
              <a:ext cx="0" cy="362"/>
            </a:xfrm>
            <a:prstGeom prst="line">
              <a:avLst/>
            </a:prstGeom>
            <a:noFill/>
            <a:ln w="9525">
              <a:solidFill>
                <a:srgbClr val="000000"/>
              </a:solidFill>
              <a:round/>
              <a:headEnd type="arrow" w="med" len="med"/>
              <a:tailEnd type="arrow"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it-IT">
                <a:latin typeface="Times New Roman" panose="02020603050405020304" pitchFamily="18" charset="0"/>
                <a:cs typeface="Times New Roman" panose="02020603050405020304" pitchFamily="18" charset="0"/>
              </a:endParaRPr>
            </a:p>
          </p:txBody>
        </p:sp>
        <p:sp>
          <p:nvSpPr>
            <p:cNvPr id="27" name="Text Box 26">
              <a:extLst>
                <a:ext uri="{FF2B5EF4-FFF2-40B4-BE49-F238E27FC236}">
                  <a16:creationId xmlns:a16="http://schemas.microsoft.com/office/drawing/2014/main" id="{085D0CE4-F65E-470C-88ED-C8C1F0BB1EEC}"/>
                </a:ext>
              </a:extLst>
            </p:cNvPr>
            <p:cNvSpPr txBox="1">
              <a:spLocks noChangeArrowheads="1"/>
            </p:cNvSpPr>
            <p:nvPr/>
          </p:nvSpPr>
          <p:spPr bwMode="auto">
            <a:xfrm>
              <a:off x="4897" y="1466"/>
              <a:ext cx="326" cy="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sz="1200" b="1">
                  <a:latin typeface="Times New Roman" panose="02020603050405020304" pitchFamily="18" charset="0"/>
                  <a:cs typeface="Times New Roman" panose="02020603050405020304" pitchFamily="18" charset="0"/>
                </a:rPr>
                <a:t>h/2</a:t>
              </a:r>
              <a:endParaRPr lang="it-IT" altLang="it-IT" sz="1200">
                <a:latin typeface="Times New Roman" panose="02020603050405020304" pitchFamily="18" charset="0"/>
                <a:cs typeface="Times New Roman" panose="02020603050405020304" pitchFamily="18" charset="0"/>
              </a:endParaRPr>
            </a:p>
          </p:txBody>
        </p:sp>
      </p:grpSp>
      <p:sp>
        <p:nvSpPr>
          <p:cNvPr id="28" name="AutoShape 27">
            <a:extLst>
              <a:ext uri="{FF2B5EF4-FFF2-40B4-BE49-F238E27FC236}">
                <a16:creationId xmlns:a16="http://schemas.microsoft.com/office/drawing/2014/main" id="{0A98D38F-27C6-4D60-90C8-7A11BBFDA14B}"/>
              </a:ext>
            </a:extLst>
          </p:cNvPr>
          <p:cNvSpPr>
            <a:spLocks noChangeArrowheads="1"/>
          </p:cNvSpPr>
          <p:nvPr/>
        </p:nvSpPr>
        <p:spPr bwMode="auto">
          <a:xfrm>
            <a:off x="5247721" y="2111763"/>
            <a:ext cx="901700" cy="403225"/>
          </a:xfrm>
          <a:prstGeom prst="rightArrow">
            <a:avLst>
              <a:gd name="adj1" fmla="val 50000"/>
              <a:gd name="adj2" fmla="val 55906"/>
            </a:avLst>
          </a:prstGeom>
          <a:solidFill>
            <a:schemeClr val="hlink"/>
          </a:soli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atin typeface="Times New Roman" panose="02020603050405020304" pitchFamily="18" charset="0"/>
              <a:cs typeface="Times New Roman" panose="02020603050405020304" pitchFamily="18" charset="0"/>
            </a:endParaRPr>
          </a:p>
        </p:txBody>
      </p:sp>
      <p:sp>
        <p:nvSpPr>
          <p:cNvPr id="29" name="AutoShape 28">
            <a:extLst>
              <a:ext uri="{FF2B5EF4-FFF2-40B4-BE49-F238E27FC236}">
                <a16:creationId xmlns:a16="http://schemas.microsoft.com/office/drawing/2014/main" id="{5F8539EF-7AD1-400E-A0FC-08310440CF9E}"/>
              </a:ext>
            </a:extLst>
          </p:cNvPr>
          <p:cNvSpPr>
            <a:spLocks noChangeArrowheads="1"/>
          </p:cNvSpPr>
          <p:nvPr/>
        </p:nvSpPr>
        <p:spPr bwMode="auto">
          <a:xfrm>
            <a:off x="8082997" y="2080013"/>
            <a:ext cx="701675" cy="403225"/>
          </a:xfrm>
          <a:prstGeom prst="rightArrow">
            <a:avLst>
              <a:gd name="adj1" fmla="val 50000"/>
              <a:gd name="adj2" fmla="val 43504"/>
            </a:avLst>
          </a:prstGeom>
          <a:solidFill>
            <a:schemeClr val="hlink"/>
          </a:solidFill>
          <a:ln w="9525">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atin typeface="Times New Roman" panose="02020603050405020304" pitchFamily="18" charset="0"/>
              <a:cs typeface="Times New Roman" panose="02020603050405020304" pitchFamily="18" charset="0"/>
            </a:endParaRPr>
          </a:p>
        </p:txBody>
      </p:sp>
      <p:sp>
        <p:nvSpPr>
          <p:cNvPr id="30" name="Rectangle 29">
            <a:extLst>
              <a:ext uri="{FF2B5EF4-FFF2-40B4-BE49-F238E27FC236}">
                <a16:creationId xmlns:a16="http://schemas.microsoft.com/office/drawing/2014/main" id="{5CEFFBC1-3629-4A45-B045-89FAFA45FE26}"/>
              </a:ext>
            </a:extLst>
          </p:cNvPr>
          <p:cNvSpPr>
            <a:spLocks noChangeArrowheads="1"/>
          </p:cNvSpPr>
          <p:nvPr/>
        </p:nvSpPr>
        <p:spPr bwMode="auto">
          <a:xfrm>
            <a:off x="6840167" y="3967223"/>
            <a:ext cx="2884123"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indent="2286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b="1" dirty="0" err="1">
                <a:latin typeface="Times New Roman" panose="02020603050405020304" pitchFamily="18" charset="0"/>
                <a:cs typeface="Times New Roman" panose="02020603050405020304" pitchFamily="18" charset="0"/>
              </a:rPr>
              <a:t>M</a:t>
            </a:r>
            <a:r>
              <a:rPr lang="it-IT" altLang="it-IT" b="1" baseline="-25000" dirty="0" err="1">
                <a:latin typeface="Times New Roman" panose="02020603050405020304" pitchFamily="18" charset="0"/>
                <a:cs typeface="Times New Roman" panose="02020603050405020304" pitchFamily="18" charset="0"/>
              </a:rPr>
              <a:t>sd</a:t>
            </a:r>
            <a:r>
              <a:rPr lang="it-IT" altLang="it-IT" dirty="0">
                <a:latin typeface="Times New Roman" panose="02020603050405020304" pitchFamily="18" charset="0"/>
                <a:cs typeface="Times New Roman" panose="02020603050405020304" pitchFamily="18" charset="0"/>
              </a:rPr>
              <a:t> </a:t>
            </a:r>
            <a:r>
              <a:rPr lang="it-IT" altLang="it-IT" b="1" dirty="0">
                <a:latin typeface="Times New Roman" panose="02020603050405020304" pitchFamily="18" charset="0"/>
                <a:cs typeface="Times New Roman" panose="02020603050405020304" pitchFamily="18" charset="0"/>
              </a:rPr>
              <a:t>=</a:t>
            </a:r>
            <a:r>
              <a:rPr lang="it-IT" altLang="it-IT" dirty="0">
                <a:latin typeface="Times New Roman" panose="02020603050405020304" pitchFamily="18" charset="0"/>
                <a:cs typeface="Times New Roman" panose="02020603050405020304" pitchFamily="18" charset="0"/>
              </a:rPr>
              <a:t> F</a:t>
            </a:r>
            <a:r>
              <a:rPr lang="it-IT" altLang="it-IT" baseline="-25000" dirty="0">
                <a:latin typeface="Times New Roman" panose="02020603050405020304" pitchFamily="18" charset="0"/>
                <a:cs typeface="Times New Roman" panose="02020603050405020304" pitchFamily="18" charset="0"/>
              </a:rPr>
              <a:t>a</a:t>
            </a:r>
            <a:r>
              <a:rPr lang="it-IT" altLang="it-IT" dirty="0">
                <a:latin typeface="Times New Roman" panose="02020603050405020304" pitchFamily="18" charset="0"/>
                <a:cs typeface="Times New Roman" panose="02020603050405020304" pitchFamily="18" charset="0"/>
              </a:rPr>
              <a:t> h/2 = </a:t>
            </a:r>
            <a:r>
              <a:rPr lang="it-IT" altLang="it-IT" b="1" dirty="0">
                <a:latin typeface="Times New Roman" panose="02020603050405020304" pitchFamily="18" charset="0"/>
                <a:cs typeface="Times New Roman" panose="02020603050405020304" pitchFamily="18" charset="0"/>
              </a:rPr>
              <a:t>48,46 </a:t>
            </a:r>
            <a:r>
              <a:rPr lang="it-IT" altLang="it-IT" b="1" dirty="0" err="1">
                <a:latin typeface="Times New Roman" panose="02020603050405020304" pitchFamily="18" charset="0"/>
                <a:cs typeface="Times New Roman" panose="02020603050405020304" pitchFamily="18" charset="0"/>
              </a:rPr>
              <a:t>kNm</a:t>
            </a:r>
            <a:endParaRPr lang="it-IT" altLang="it-IT" dirty="0">
              <a:latin typeface="Times New Roman" panose="02020603050405020304" pitchFamily="18" charset="0"/>
              <a:cs typeface="Times New Roman" panose="02020603050405020304" pitchFamily="18" charset="0"/>
            </a:endParaRPr>
          </a:p>
          <a:p>
            <a:pPr algn="ctr" eaLnBrk="1" hangingPunct="1"/>
            <a:r>
              <a:rPr lang="it-IT" altLang="it-IT" b="1" dirty="0">
                <a:latin typeface="Times New Roman" panose="02020603050405020304" pitchFamily="18" charset="0"/>
                <a:cs typeface="Times New Roman" panose="02020603050405020304" pitchFamily="18" charset="0"/>
              </a:rPr>
              <a:t>e =</a:t>
            </a:r>
            <a:r>
              <a:rPr lang="it-IT" altLang="it-IT" dirty="0">
                <a:latin typeface="Times New Roman" panose="02020603050405020304" pitchFamily="18" charset="0"/>
                <a:cs typeface="Times New Roman" panose="02020603050405020304" pitchFamily="18" charset="0"/>
              </a:rPr>
              <a:t> </a:t>
            </a:r>
            <a:r>
              <a:rPr lang="it-IT" altLang="it-IT" dirty="0" err="1">
                <a:latin typeface="Times New Roman" panose="02020603050405020304" pitchFamily="18" charset="0"/>
                <a:cs typeface="Times New Roman" panose="02020603050405020304" pitchFamily="18" charset="0"/>
              </a:rPr>
              <a:t>M</a:t>
            </a:r>
            <a:r>
              <a:rPr lang="it-IT" altLang="it-IT" baseline="-25000" dirty="0" err="1">
                <a:latin typeface="Times New Roman" panose="02020603050405020304" pitchFamily="18" charset="0"/>
                <a:cs typeface="Times New Roman" panose="02020603050405020304" pitchFamily="18" charset="0"/>
              </a:rPr>
              <a:t>sd</a:t>
            </a:r>
            <a:r>
              <a:rPr lang="it-IT" altLang="it-IT" dirty="0">
                <a:latin typeface="Times New Roman" panose="02020603050405020304" pitchFamily="18" charset="0"/>
                <a:cs typeface="Times New Roman" panose="02020603050405020304" pitchFamily="18" charset="0"/>
              </a:rPr>
              <a:t> / </a:t>
            </a:r>
            <a:r>
              <a:rPr lang="it-IT" altLang="it-IT" dirty="0" err="1">
                <a:latin typeface="Times New Roman" panose="02020603050405020304" pitchFamily="18" charset="0"/>
                <a:cs typeface="Times New Roman" panose="02020603050405020304" pitchFamily="18" charset="0"/>
              </a:rPr>
              <a:t>W</a:t>
            </a:r>
            <a:r>
              <a:rPr lang="it-IT" altLang="it-IT" baseline="-25000" dirty="0" err="1">
                <a:latin typeface="Times New Roman" panose="02020603050405020304" pitchFamily="18" charset="0"/>
                <a:cs typeface="Times New Roman" panose="02020603050405020304" pitchFamily="18" charset="0"/>
              </a:rPr>
              <a:t>a</a:t>
            </a:r>
            <a:r>
              <a:rPr lang="it-IT" altLang="it-IT" dirty="0">
                <a:latin typeface="Times New Roman" panose="02020603050405020304" pitchFamily="18" charset="0"/>
                <a:cs typeface="Times New Roman" panose="02020603050405020304" pitchFamily="18" charset="0"/>
              </a:rPr>
              <a:t> = </a:t>
            </a:r>
            <a:r>
              <a:rPr lang="it-IT" altLang="it-IT" b="1" dirty="0">
                <a:latin typeface="Times New Roman" panose="02020603050405020304" pitchFamily="18" charset="0"/>
                <a:cs typeface="Times New Roman" panose="02020603050405020304" pitchFamily="18" charset="0"/>
              </a:rPr>
              <a:t>1,55 m</a:t>
            </a:r>
          </a:p>
        </p:txBody>
      </p:sp>
      <p:sp>
        <p:nvSpPr>
          <p:cNvPr id="31" name="Rectangle 30">
            <a:extLst>
              <a:ext uri="{FF2B5EF4-FFF2-40B4-BE49-F238E27FC236}">
                <a16:creationId xmlns:a16="http://schemas.microsoft.com/office/drawing/2014/main" id="{E52B5F2F-051D-433E-ACDA-4B94C24700B3}"/>
              </a:ext>
            </a:extLst>
          </p:cNvPr>
          <p:cNvSpPr>
            <a:spLocks noChangeArrowheads="1"/>
          </p:cNvSpPr>
          <p:nvPr/>
        </p:nvSpPr>
        <p:spPr bwMode="auto">
          <a:xfrm>
            <a:off x="5736672" y="3523902"/>
            <a:ext cx="5000625"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2286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it-IT" altLang="it-IT" dirty="0">
                <a:latin typeface="Times New Roman" panose="02020603050405020304" pitchFamily="18" charset="0"/>
                <a:cs typeface="Times New Roman" panose="02020603050405020304" pitchFamily="18" charset="0"/>
              </a:rPr>
              <a:t>the F</a:t>
            </a:r>
            <a:r>
              <a:rPr lang="it-IT" altLang="it-IT" baseline="-25000" dirty="0">
                <a:latin typeface="Times New Roman" panose="02020603050405020304" pitchFamily="18" charset="0"/>
                <a:cs typeface="Times New Roman" panose="02020603050405020304" pitchFamily="18" charset="0"/>
              </a:rPr>
              <a:t>a </a:t>
            </a:r>
            <a:r>
              <a:rPr lang="en-GB" altLang="it-IT" dirty="0">
                <a:latin typeface="Times New Roman" panose="02020603050405020304" pitchFamily="18" charset="0"/>
                <a:cs typeface="Times New Roman" panose="02020603050405020304" pitchFamily="18" charset="0"/>
              </a:rPr>
              <a:t>is defined in point 4.9 of the Ordinance.</a:t>
            </a:r>
            <a:endParaRPr lang="it-IT" altLang="it-IT" dirty="0">
              <a:latin typeface="Times New Roman" panose="02020603050405020304" pitchFamily="18" charset="0"/>
              <a:cs typeface="Times New Roman" panose="02020603050405020304" pitchFamily="18" charset="0"/>
            </a:endParaRPr>
          </a:p>
        </p:txBody>
      </p:sp>
      <p:sp>
        <p:nvSpPr>
          <p:cNvPr id="32" name="Rectangle 31">
            <a:extLst>
              <a:ext uri="{FF2B5EF4-FFF2-40B4-BE49-F238E27FC236}">
                <a16:creationId xmlns:a16="http://schemas.microsoft.com/office/drawing/2014/main" id="{5DFF1011-1B2D-41F2-83B0-1E4A4E04C9F1}"/>
              </a:ext>
            </a:extLst>
          </p:cNvPr>
          <p:cNvSpPr>
            <a:spLocks noChangeArrowheads="1"/>
          </p:cNvSpPr>
          <p:nvPr/>
        </p:nvSpPr>
        <p:spPr bwMode="auto">
          <a:xfrm>
            <a:off x="5960508" y="907222"/>
            <a:ext cx="455295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2286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it-IT" altLang="it-IT" b="1" dirty="0">
                <a:latin typeface="Times New Roman" panose="02020603050405020304" pitchFamily="18" charset="0"/>
                <a:cs typeface="Times New Roman" panose="02020603050405020304" pitchFamily="18" charset="0"/>
              </a:rPr>
              <a:t>Bending check</a:t>
            </a:r>
          </a:p>
        </p:txBody>
      </p:sp>
      <p:sp>
        <p:nvSpPr>
          <p:cNvPr id="33" name="AutoShape 32">
            <a:extLst>
              <a:ext uri="{FF2B5EF4-FFF2-40B4-BE49-F238E27FC236}">
                <a16:creationId xmlns:a16="http://schemas.microsoft.com/office/drawing/2014/main" id="{00A3A031-9D2F-4305-B04B-B6AB83175AEB}"/>
              </a:ext>
            </a:extLst>
          </p:cNvPr>
          <p:cNvSpPr>
            <a:spLocks noChangeArrowheads="1"/>
          </p:cNvSpPr>
          <p:nvPr/>
        </p:nvSpPr>
        <p:spPr bwMode="auto">
          <a:xfrm>
            <a:off x="8105771" y="4800987"/>
            <a:ext cx="762000" cy="520700"/>
          </a:xfrm>
          <a:prstGeom prst="downArrow">
            <a:avLst>
              <a:gd name="adj1" fmla="val 50000"/>
              <a:gd name="adj2" fmla="val 25000"/>
            </a:avLst>
          </a:prstGeom>
          <a:solidFill>
            <a:schemeClr val="hlink"/>
          </a:solidFill>
          <a:ln w="19050">
            <a:solidFill>
              <a:srgbClr val="0000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it-IT">
              <a:latin typeface="Times New Roman" panose="02020603050405020304" pitchFamily="18" charset="0"/>
              <a:cs typeface="Times New Roman" panose="02020603050405020304" pitchFamily="18" charset="0"/>
            </a:endParaRPr>
          </a:p>
        </p:txBody>
      </p:sp>
      <p:sp>
        <p:nvSpPr>
          <p:cNvPr id="34" name="Rectangle 33">
            <a:extLst>
              <a:ext uri="{FF2B5EF4-FFF2-40B4-BE49-F238E27FC236}">
                <a16:creationId xmlns:a16="http://schemas.microsoft.com/office/drawing/2014/main" id="{4E12A48E-B5DB-474A-827E-746F4486D6CA}"/>
              </a:ext>
            </a:extLst>
          </p:cNvPr>
          <p:cNvSpPr>
            <a:spLocks noChangeArrowheads="1"/>
          </p:cNvSpPr>
          <p:nvPr/>
        </p:nvSpPr>
        <p:spPr bwMode="auto">
          <a:xfrm>
            <a:off x="5177077" y="5415571"/>
            <a:ext cx="6210300"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2286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it-IT" dirty="0">
                <a:latin typeface="Times New Roman" panose="02020603050405020304" pitchFamily="18" charset="0"/>
                <a:cs typeface="Times New Roman" panose="02020603050405020304" pitchFamily="18" charset="0"/>
              </a:rPr>
              <a:t>The action of the earthquake causes </a:t>
            </a:r>
            <a:r>
              <a:rPr lang="en-GB" altLang="it-IT" b="1" u="sng" dirty="0">
                <a:latin typeface="Times New Roman" panose="02020603050405020304" pitchFamily="18" charset="0"/>
                <a:cs typeface="Times New Roman" panose="02020603050405020304" pitchFamily="18" charset="0"/>
              </a:rPr>
              <a:t>the panel to overturn</a:t>
            </a:r>
            <a:endParaRPr lang="it-IT" altLang="it-IT" b="1" u="sng" dirty="0">
              <a:latin typeface="Times New Roman" panose="02020603050405020304" pitchFamily="18" charset="0"/>
              <a:cs typeface="Times New Roman" panose="02020603050405020304" pitchFamily="18" charset="0"/>
            </a:endParaRPr>
          </a:p>
        </p:txBody>
      </p:sp>
      <p:sp>
        <p:nvSpPr>
          <p:cNvPr id="35" name="Rectangle 34">
            <a:extLst>
              <a:ext uri="{FF2B5EF4-FFF2-40B4-BE49-F238E27FC236}">
                <a16:creationId xmlns:a16="http://schemas.microsoft.com/office/drawing/2014/main" id="{83F3C509-A474-4741-9545-7CCD86330E0C}"/>
              </a:ext>
            </a:extLst>
          </p:cNvPr>
          <p:cNvSpPr>
            <a:spLocks noChangeArrowheads="1"/>
          </p:cNvSpPr>
          <p:nvPr/>
        </p:nvSpPr>
        <p:spPr bwMode="auto">
          <a:xfrm>
            <a:off x="4371971" y="5819030"/>
            <a:ext cx="7467600"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2286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it-IT" sz="2000" b="1" dirty="0">
                <a:latin typeface="Times New Roman" panose="02020603050405020304" pitchFamily="18" charset="0"/>
                <a:cs typeface="Times New Roman" panose="02020603050405020304" pitchFamily="18" charset="0"/>
              </a:rPr>
              <a:t>Solution</a:t>
            </a:r>
            <a:r>
              <a:rPr lang="en-GB" altLang="it-IT" sz="2000" dirty="0">
                <a:latin typeface="Times New Roman" panose="02020603050405020304" pitchFamily="18" charset="0"/>
                <a:cs typeface="Times New Roman" panose="02020603050405020304" pitchFamily="18" charset="0"/>
              </a:rPr>
              <a:t>: stiffen the panel with an additional structure.</a:t>
            </a:r>
            <a:endParaRPr lang="it-IT" altLang="it-IT"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008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checkerboard(across)">
                                      <p:cBhvr>
                                        <p:cTn id="7" dur="500"/>
                                        <p:tgtEl>
                                          <p:spTgt spid="28"/>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heckerboard(across)">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grpId="0" nodeType="click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checkerboard(across)">
                                      <p:cBhvr>
                                        <p:cTn id="16" dur="500"/>
                                        <p:tgtEl>
                                          <p:spTgt spid="29"/>
                                        </p:tgtEl>
                                      </p:cBhvr>
                                    </p:animEffect>
                                  </p:childTnLst>
                                </p:cTn>
                              </p:par>
                            </p:childTnLst>
                          </p:cTn>
                        </p:par>
                        <p:par>
                          <p:cTn id="17" fill="hold">
                            <p:stCondLst>
                              <p:cond delay="500"/>
                            </p:stCondLst>
                            <p:childTnLst>
                              <p:par>
                                <p:cTn id="18" presetID="5" presetClass="entr" presetSubtype="10" fill="hold" nodeType="after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checkerboard(across)">
                                      <p:cBhvr>
                                        <p:cTn id="20" dur="500"/>
                                        <p:tgtEl>
                                          <p:spTgt spid="19"/>
                                        </p:tgtEl>
                                      </p:cBhvr>
                                    </p:animEffect>
                                  </p:childTnLst>
                                </p:cTn>
                              </p:par>
                              <p:par>
                                <p:cTn id="21" presetID="18" presetClass="entr" presetSubtype="6" fill="hold" grpId="0" nodeType="withEffect">
                                  <p:stCondLst>
                                    <p:cond delay="0"/>
                                  </p:stCondLst>
                                  <p:childTnLst>
                                    <p:set>
                                      <p:cBhvr>
                                        <p:cTn id="22" dur="1" fill="hold">
                                          <p:stCondLst>
                                            <p:cond delay="0"/>
                                          </p:stCondLst>
                                        </p:cTn>
                                        <p:tgtEl>
                                          <p:spTgt spid="32"/>
                                        </p:tgtEl>
                                        <p:attrNameLst>
                                          <p:attrName>style.visibility</p:attrName>
                                        </p:attrNameLst>
                                      </p:cBhvr>
                                      <p:to>
                                        <p:strVal val="visible"/>
                                      </p:to>
                                    </p:set>
                                    <p:animEffect transition="in" filter="strips(downRight)">
                                      <p:cBhvr>
                                        <p:cTn id="23" dur="500"/>
                                        <p:tgtEl>
                                          <p:spTgt spid="32"/>
                                        </p:tgtEl>
                                      </p:cBhvr>
                                    </p:animEffect>
                                  </p:childTnLst>
                                </p:cTn>
                              </p:par>
                            </p:childTnLst>
                          </p:cTn>
                        </p:par>
                      </p:childTnLst>
                    </p:cTn>
                  </p:par>
                  <p:par>
                    <p:cTn id="24" fill="hold">
                      <p:stCondLst>
                        <p:cond delay="indefinite"/>
                      </p:stCondLst>
                      <p:childTnLst>
                        <p:par>
                          <p:cTn id="25" fill="hold">
                            <p:stCondLst>
                              <p:cond delay="0"/>
                            </p:stCondLst>
                            <p:childTnLst>
                              <p:par>
                                <p:cTn id="26" presetID="18" presetClass="entr" presetSubtype="6"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strips(downRight)">
                                      <p:cBhvr>
                                        <p:cTn id="28" dur="500"/>
                                        <p:tgtEl>
                                          <p:spTgt spid="31"/>
                                        </p:tgtEl>
                                      </p:cBhvr>
                                    </p:animEffect>
                                  </p:childTnLst>
                                </p:cTn>
                              </p:par>
                            </p:childTnLst>
                          </p:cTn>
                        </p:par>
                        <p:par>
                          <p:cTn id="29" fill="hold">
                            <p:stCondLst>
                              <p:cond delay="500"/>
                            </p:stCondLst>
                            <p:childTnLst>
                              <p:par>
                                <p:cTn id="30" presetID="5" presetClass="entr" presetSubtype="10" fill="hold" grpId="0" nodeType="after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checkerboard(across)">
                                      <p:cBhvr>
                                        <p:cTn id="32" dur="500"/>
                                        <p:tgtEl>
                                          <p:spTgt spid="30"/>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20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18" presetClass="entr" presetSubtype="6" fill="hold" grpId="0" nodeType="click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strips(downRight)">
                                      <p:cBhvr>
                                        <p:cTn id="41" dur="500"/>
                                        <p:tgtEl>
                                          <p:spTgt spid="34"/>
                                        </p:tgtEl>
                                      </p:cBhvr>
                                    </p:animEffect>
                                  </p:childTnLst>
                                </p:cTn>
                              </p:par>
                            </p:childTnLst>
                          </p:cTn>
                        </p:par>
                        <p:par>
                          <p:cTn id="42" fill="hold">
                            <p:stCondLst>
                              <p:cond delay="500"/>
                            </p:stCondLst>
                            <p:childTnLst>
                              <p:par>
                                <p:cTn id="43" presetID="18" presetClass="entr" presetSubtype="6" fill="hold" grpId="0" nodeType="after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strips(downRight)">
                                      <p:cBhvr>
                                        <p:cTn id="45"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p:bldP spid="31" grpId="0"/>
      <p:bldP spid="32" grpId="0"/>
      <p:bldP spid="33" grpId="0" animBg="1"/>
      <p:bldP spid="34" grpId="0"/>
      <p:bldP spid="3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a:extLst>
              <a:ext uri="{FF2B5EF4-FFF2-40B4-BE49-F238E27FC236}">
                <a16:creationId xmlns:a16="http://schemas.microsoft.com/office/drawing/2014/main" id="{D0B24E28-BFE6-4012-8BBE-BC97F088CB33}"/>
              </a:ext>
            </a:extLst>
          </p:cNvPr>
          <p:cNvSpPr txBox="1"/>
          <p:nvPr/>
        </p:nvSpPr>
        <p:spPr>
          <a:xfrm>
            <a:off x="1415480" y="1052736"/>
            <a:ext cx="9633520" cy="2308324"/>
          </a:xfrm>
          <a:prstGeom prst="rect">
            <a:avLst/>
          </a:prstGeom>
          <a:noFill/>
        </p:spPr>
        <p:txBody>
          <a:bodyPr wrap="square">
            <a:spAutoFit/>
          </a:bodyPr>
          <a:lstStyle/>
          <a:p>
            <a:pPr algn="just"/>
            <a:r>
              <a:rPr lang="en-US" dirty="0">
                <a:solidFill>
                  <a:srgbClr val="000066"/>
                </a:solidFill>
              </a:rPr>
              <a:t>The construction details to be examined are (Italian standards):</a:t>
            </a:r>
          </a:p>
          <a:p>
            <a:pPr algn="just"/>
            <a:endParaRPr lang="en-US" dirty="0">
              <a:solidFill>
                <a:srgbClr val="000066"/>
              </a:solidFill>
            </a:endParaRPr>
          </a:p>
          <a:p>
            <a:pPr marL="285750" indent="-285750" algn="just">
              <a:buFont typeface="Arial" panose="020B0604020202020204" pitchFamily="34" charset="0"/>
              <a:buChar char="•"/>
            </a:pPr>
            <a:r>
              <a:rPr lang="en-US" dirty="0">
                <a:solidFill>
                  <a:srgbClr val="000066"/>
                </a:solidFill>
              </a:rPr>
              <a:t>quality of the connection between vertical walls</a:t>
            </a:r>
          </a:p>
          <a:p>
            <a:pPr marL="285750" indent="-285750" algn="just">
              <a:buFont typeface="Arial" panose="020B0604020202020204" pitchFamily="34" charset="0"/>
              <a:buChar char="•"/>
            </a:pPr>
            <a:r>
              <a:rPr lang="en-US" dirty="0">
                <a:solidFill>
                  <a:srgbClr val="000066"/>
                </a:solidFill>
              </a:rPr>
              <a:t>quality of the connection between floors and walls and possible presence of floor curbs</a:t>
            </a:r>
          </a:p>
          <a:p>
            <a:pPr marL="285750" indent="-285750" algn="just">
              <a:buFont typeface="Arial" panose="020B0604020202020204" pitchFamily="34" charset="0"/>
              <a:buChar char="•"/>
            </a:pPr>
            <a:r>
              <a:rPr lang="en-US" dirty="0">
                <a:solidFill>
                  <a:srgbClr val="000066"/>
                </a:solidFill>
              </a:rPr>
              <a:t>existence of lintels with bending resistance above the openings</a:t>
            </a:r>
          </a:p>
          <a:p>
            <a:pPr marL="285750" indent="-285750" algn="just">
              <a:buFont typeface="Arial" panose="020B0604020202020204" pitchFamily="34" charset="0"/>
              <a:buChar char="•"/>
            </a:pPr>
            <a:r>
              <a:rPr lang="en-US" dirty="0">
                <a:solidFill>
                  <a:srgbClr val="000066"/>
                </a:solidFill>
              </a:rPr>
              <a:t>presence of thrusting elements and any systems able to eliminate the thrust</a:t>
            </a:r>
          </a:p>
          <a:p>
            <a:pPr marL="285750" indent="-285750" algn="just">
              <a:buFont typeface="Arial" panose="020B0604020202020204" pitchFamily="34" charset="0"/>
              <a:buChar char="•"/>
            </a:pPr>
            <a:r>
              <a:rPr lang="en-US" dirty="0">
                <a:solidFill>
                  <a:srgbClr val="000066"/>
                </a:solidFill>
              </a:rPr>
              <a:t>presence of highly vulnerable elements, including non-structural ones</a:t>
            </a:r>
          </a:p>
          <a:p>
            <a:pPr marL="285750" indent="-285750" algn="just">
              <a:buFont typeface="Arial" panose="020B0604020202020204" pitchFamily="34" charset="0"/>
              <a:buChar char="•"/>
            </a:pPr>
            <a:r>
              <a:rPr lang="en-US" dirty="0">
                <a:solidFill>
                  <a:srgbClr val="000066"/>
                </a:solidFill>
              </a:rPr>
              <a:t>type and quality of the masonry</a:t>
            </a:r>
          </a:p>
        </p:txBody>
      </p:sp>
      <p:sp>
        <p:nvSpPr>
          <p:cNvPr id="37" name="TextBox 36">
            <a:extLst>
              <a:ext uri="{FF2B5EF4-FFF2-40B4-BE49-F238E27FC236}">
                <a16:creationId xmlns:a16="http://schemas.microsoft.com/office/drawing/2014/main" id="{457B11AD-320A-4343-B14B-88D2570D2D35}"/>
              </a:ext>
            </a:extLst>
          </p:cNvPr>
          <p:cNvSpPr txBox="1"/>
          <p:nvPr/>
        </p:nvSpPr>
        <p:spPr>
          <a:xfrm>
            <a:off x="1415480" y="3429000"/>
            <a:ext cx="9505056" cy="2585323"/>
          </a:xfrm>
          <a:prstGeom prst="rect">
            <a:avLst/>
          </a:prstGeom>
          <a:noFill/>
        </p:spPr>
        <p:txBody>
          <a:bodyPr wrap="square">
            <a:spAutoFit/>
          </a:bodyPr>
          <a:lstStyle/>
          <a:p>
            <a:pPr algn="just"/>
            <a:r>
              <a:rPr lang="en-US" dirty="0">
                <a:solidFill>
                  <a:srgbClr val="000066"/>
                </a:solidFill>
              </a:rPr>
              <a:t>Checks are classified in:</a:t>
            </a:r>
          </a:p>
          <a:p>
            <a:pPr algn="just"/>
            <a:endParaRPr lang="en-US" dirty="0">
              <a:solidFill>
                <a:srgbClr val="000066"/>
              </a:solidFill>
            </a:endParaRPr>
          </a:p>
          <a:p>
            <a:pPr marL="285750" indent="-285750" algn="just">
              <a:buFont typeface="Arial" panose="020B0604020202020204" pitchFamily="34" charset="0"/>
              <a:buChar char="•"/>
            </a:pPr>
            <a:r>
              <a:rPr lang="en-US" dirty="0">
                <a:solidFill>
                  <a:srgbClr val="000066"/>
                </a:solidFill>
              </a:rPr>
              <a:t>Limited on-site checks: they are based on visual surveys, following plaster removal and essays in the masonry. The quality of the connections can also be deduced from the appropriate knowledge of the types of floors and masonry.</a:t>
            </a:r>
          </a:p>
          <a:p>
            <a:pPr marL="285750" indent="-285750" algn="just">
              <a:buFont typeface="Arial" panose="020B0604020202020204" pitchFamily="34" charset="0"/>
              <a:buChar char="•"/>
            </a:pPr>
            <a:endParaRPr lang="en-US" dirty="0">
              <a:solidFill>
                <a:srgbClr val="000066"/>
              </a:solidFill>
            </a:endParaRPr>
          </a:p>
          <a:p>
            <a:pPr marL="285750" indent="-285750" algn="just">
              <a:buFont typeface="Arial" panose="020B0604020202020204" pitchFamily="34" charset="0"/>
              <a:buChar char="•"/>
            </a:pPr>
            <a:r>
              <a:rPr lang="en-US" dirty="0">
                <a:solidFill>
                  <a:srgbClr val="000066"/>
                </a:solidFill>
              </a:rPr>
              <a:t>Extensive and exhaustive in situ checks: they are based on visual surveys, carried out using tests in the masonry. The examination of the construction details, referred to in the previous list, must be systematically extended to the entire building.</a:t>
            </a:r>
          </a:p>
        </p:txBody>
      </p:sp>
      <p:sp>
        <p:nvSpPr>
          <p:cNvPr id="8" name="Rettangolo 3">
            <a:extLst>
              <a:ext uri="{FF2B5EF4-FFF2-40B4-BE49-F238E27FC236}">
                <a16:creationId xmlns:a16="http://schemas.microsoft.com/office/drawing/2014/main" id="{4EBF8435-D3B1-4788-9158-F78F14899171}"/>
              </a:ext>
            </a:extLst>
          </p:cNvPr>
          <p:cNvSpPr/>
          <p:nvPr/>
        </p:nvSpPr>
        <p:spPr>
          <a:xfrm>
            <a:off x="1544053" y="309070"/>
            <a:ext cx="7301423" cy="597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Arial" panose="020B0604020202020204" pitchFamily="34" charset="0"/>
              </a:rPr>
              <a:t>Construction Details</a:t>
            </a:r>
          </a:p>
          <a:p>
            <a:pPr algn="ctr"/>
            <a:endParaRPr lang="it-IT" dirty="0">
              <a:solidFill>
                <a:srgbClr val="00206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51579E2B-A619-4D1D-BF5B-5D0910EE9EAF}"/>
              </a:ext>
            </a:extLst>
          </p:cNvPr>
          <p:cNvSpPr txBox="1"/>
          <p:nvPr/>
        </p:nvSpPr>
        <p:spPr>
          <a:xfrm>
            <a:off x="1271465" y="2013586"/>
            <a:ext cx="6990681" cy="3139321"/>
          </a:xfrm>
          <a:prstGeom prst="rect">
            <a:avLst/>
          </a:prstGeom>
          <a:noFill/>
        </p:spPr>
        <p:txBody>
          <a:bodyPr wrap="square">
            <a:spAutoFit/>
          </a:bodyPr>
          <a:lstStyle/>
          <a:p>
            <a:pPr marL="285750" indent="-285750">
              <a:buFont typeface="Arial" panose="020B0604020202020204" pitchFamily="34" charset="0"/>
              <a:buChar char="•"/>
            </a:pPr>
            <a:r>
              <a:rPr lang="en-US" dirty="0">
                <a:solidFill>
                  <a:srgbClr val="000066"/>
                </a:solidFill>
              </a:rPr>
              <a:t>Weaving</a:t>
            </a:r>
          </a:p>
          <a:p>
            <a:pPr marL="285750" indent="-285750">
              <a:buFont typeface="Arial" panose="020B0604020202020204" pitchFamily="34" charset="0"/>
              <a:buChar char="•"/>
            </a:pPr>
            <a:endParaRPr lang="en-US" dirty="0">
              <a:solidFill>
                <a:srgbClr val="000066"/>
              </a:solidFill>
            </a:endParaRPr>
          </a:p>
          <a:p>
            <a:pPr marL="285750" indent="-285750">
              <a:buFont typeface="Arial" panose="020B0604020202020204" pitchFamily="34" charset="0"/>
              <a:buChar char="•"/>
            </a:pPr>
            <a:r>
              <a:rPr lang="en-US" dirty="0">
                <a:solidFill>
                  <a:srgbClr val="000066"/>
                </a:solidFill>
              </a:rPr>
              <a:t>Presence of transverse elements or </a:t>
            </a:r>
            <a:r>
              <a:rPr lang="en-US" dirty="0" err="1">
                <a:solidFill>
                  <a:srgbClr val="000066"/>
                </a:solidFill>
              </a:rPr>
              <a:t>diatons</a:t>
            </a:r>
            <a:r>
              <a:rPr lang="en-US" dirty="0">
                <a:solidFill>
                  <a:srgbClr val="000066"/>
                </a:solidFill>
              </a:rPr>
              <a:t> (figure)</a:t>
            </a:r>
          </a:p>
          <a:p>
            <a:pPr marL="285750" indent="-285750">
              <a:buFont typeface="Arial" panose="020B0604020202020204" pitchFamily="34" charset="0"/>
              <a:buChar char="•"/>
            </a:pPr>
            <a:endParaRPr lang="en-US" dirty="0">
              <a:solidFill>
                <a:srgbClr val="000066"/>
              </a:solidFill>
            </a:endParaRPr>
          </a:p>
          <a:p>
            <a:pPr marL="285750" indent="-285750">
              <a:buFont typeface="Arial" panose="020B0604020202020204" pitchFamily="34" charset="0"/>
              <a:buChar char="•"/>
            </a:pPr>
            <a:r>
              <a:rPr lang="en-US" dirty="0">
                <a:solidFill>
                  <a:srgbClr val="000066"/>
                </a:solidFill>
              </a:rPr>
              <a:t>Shape, type and size of the elements</a:t>
            </a:r>
          </a:p>
          <a:p>
            <a:pPr marL="285750" indent="-285750">
              <a:buFont typeface="Arial" panose="020B0604020202020204" pitchFamily="34" charset="0"/>
              <a:buChar char="•"/>
            </a:pPr>
            <a:endParaRPr lang="en-US" dirty="0">
              <a:solidFill>
                <a:srgbClr val="000066"/>
              </a:solidFill>
            </a:endParaRPr>
          </a:p>
          <a:p>
            <a:pPr marL="285750" indent="-285750">
              <a:buFont typeface="Arial" panose="020B0604020202020204" pitchFamily="34" charset="0"/>
              <a:buChar char="•"/>
            </a:pPr>
            <a:r>
              <a:rPr lang="en-US" dirty="0">
                <a:solidFill>
                  <a:srgbClr val="000066"/>
                </a:solidFill>
              </a:rPr>
              <a:t>Horizontality of the positions</a:t>
            </a:r>
          </a:p>
          <a:p>
            <a:pPr marL="285750" indent="-285750">
              <a:buFont typeface="Arial" panose="020B0604020202020204" pitchFamily="34" charset="0"/>
              <a:buChar char="•"/>
            </a:pPr>
            <a:endParaRPr lang="en-US" dirty="0">
              <a:solidFill>
                <a:srgbClr val="000066"/>
              </a:solidFill>
            </a:endParaRPr>
          </a:p>
          <a:p>
            <a:pPr marL="285750" indent="-285750">
              <a:buFont typeface="Arial" panose="020B0604020202020204" pitchFamily="34" charset="0"/>
              <a:buChar char="•"/>
            </a:pPr>
            <a:r>
              <a:rPr lang="en-US" dirty="0">
                <a:solidFill>
                  <a:srgbClr val="000066"/>
                </a:solidFill>
              </a:rPr>
              <a:t>Regular joint offset</a:t>
            </a:r>
          </a:p>
          <a:p>
            <a:pPr marL="285750" indent="-285750">
              <a:buFont typeface="Arial" panose="020B0604020202020204" pitchFamily="34" charset="0"/>
              <a:buChar char="•"/>
            </a:pPr>
            <a:endParaRPr lang="en-US" dirty="0">
              <a:solidFill>
                <a:srgbClr val="000066"/>
              </a:solidFill>
            </a:endParaRPr>
          </a:p>
          <a:p>
            <a:pPr marL="285750" indent="-285750">
              <a:buFont typeface="Arial" panose="020B0604020202020204" pitchFamily="34" charset="0"/>
              <a:buChar char="•"/>
            </a:pPr>
            <a:r>
              <a:rPr lang="en-US" dirty="0">
                <a:solidFill>
                  <a:srgbClr val="000066"/>
                </a:solidFill>
              </a:rPr>
              <a:t>Mortar quality and consistency</a:t>
            </a:r>
          </a:p>
        </p:txBody>
      </p:sp>
      <p:pic>
        <p:nvPicPr>
          <p:cNvPr id="15" name="Picture 4" descr="(a) sistema greco isodomo(b) sistema greco ad ortostati e diatoni alternati">
            <a:extLst>
              <a:ext uri="{FF2B5EF4-FFF2-40B4-BE49-F238E27FC236}">
                <a16:creationId xmlns:a16="http://schemas.microsoft.com/office/drawing/2014/main" id="{3718F331-8490-4686-8693-799C9F4B52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0960" y="1705094"/>
            <a:ext cx="3111544" cy="35560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6" name="Rettangolo 3">
            <a:extLst>
              <a:ext uri="{FF2B5EF4-FFF2-40B4-BE49-F238E27FC236}">
                <a16:creationId xmlns:a16="http://schemas.microsoft.com/office/drawing/2014/main" id="{60B60DC9-BF74-44B0-83DD-BA30B2D165F1}"/>
              </a:ext>
            </a:extLst>
          </p:cNvPr>
          <p:cNvSpPr/>
          <p:nvPr/>
        </p:nvSpPr>
        <p:spPr>
          <a:xfrm>
            <a:off x="1148651" y="553452"/>
            <a:ext cx="7301423" cy="597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rgbClr val="002060"/>
                </a:solidFill>
                <a:latin typeface="Arial" panose="020B0604020202020204" pitchFamily="34" charset="0"/>
              </a:rPr>
              <a:t>Construction Details: Type of Masonry</a:t>
            </a:r>
            <a:endParaRPr lang="en-US" b="1" dirty="0">
              <a:solidFill>
                <a:srgbClr val="002060"/>
              </a:solidFill>
              <a:latin typeface="Arial" panose="020B0604020202020204" pitchFamily="34" charset="0"/>
            </a:endParaRPr>
          </a:p>
          <a:p>
            <a:pPr algn="ctr"/>
            <a:endParaRPr lang="it-IT" dirty="0">
              <a:solidFill>
                <a:srgbClr val="00206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facciata_soletta_umidita">
            <a:extLst>
              <a:ext uri="{FF2B5EF4-FFF2-40B4-BE49-F238E27FC236}">
                <a16:creationId xmlns:a16="http://schemas.microsoft.com/office/drawing/2014/main" id="{65BCF0EB-96ED-49E3-86F1-9D0DC9D774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1345" y="2423533"/>
            <a:ext cx="4079722" cy="3272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radar_g">
            <a:extLst>
              <a:ext uri="{FF2B5EF4-FFF2-40B4-BE49-F238E27FC236}">
                <a16:creationId xmlns:a16="http://schemas.microsoft.com/office/drawing/2014/main" id="{CAA0EB86-7A7A-4DA5-BADD-266580C49D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1358" y="2423534"/>
            <a:ext cx="5284611" cy="3272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E7FC86B6-A22A-4827-9734-4A7020342300}"/>
              </a:ext>
            </a:extLst>
          </p:cNvPr>
          <p:cNvSpPr txBox="1"/>
          <p:nvPr/>
        </p:nvSpPr>
        <p:spPr>
          <a:xfrm>
            <a:off x="1559496" y="1537918"/>
            <a:ext cx="4998202" cy="646331"/>
          </a:xfrm>
          <a:prstGeom prst="rect">
            <a:avLst/>
          </a:prstGeom>
          <a:noFill/>
        </p:spPr>
        <p:txBody>
          <a:bodyPr wrap="square">
            <a:spAutoFit/>
          </a:bodyPr>
          <a:lstStyle/>
          <a:p>
            <a:r>
              <a:rPr lang="en-US" dirty="0">
                <a:solidFill>
                  <a:srgbClr val="000066"/>
                </a:solidFill>
              </a:rPr>
              <a:t>Thermographic image:</a:t>
            </a:r>
          </a:p>
          <a:p>
            <a:r>
              <a:rPr lang="en-US" dirty="0">
                <a:solidFill>
                  <a:srgbClr val="000066"/>
                </a:solidFill>
              </a:rPr>
              <a:t>Humidity of the facade</a:t>
            </a:r>
          </a:p>
        </p:txBody>
      </p:sp>
      <p:sp>
        <p:nvSpPr>
          <p:cNvPr id="11" name="TextBox 10">
            <a:extLst>
              <a:ext uri="{FF2B5EF4-FFF2-40B4-BE49-F238E27FC236}">
                <a16:creationId xmlns:a16="http://schemas.microsoft.com/office/drawing/2014/main" id="{0970A6EB-AC5D-41DD-8BB4-7C73A9C8069C}"/>
              </a:ext>
            </a:extLst>
          </p:cNvPr>
          <p:cNvSpPr txBox="1"/>
          <p:nvPr/>
        </p:nvSpPr>
        <p:spPr>
          <a:xfrm>
            <a:off x="5953458" y="1537918"/>
            <a:ext cx="4998202" cy="646331"/>
          </a:xfrm>
          <a:prstGeom prst="rect">
            <a:avLst/>
          </a:prstGeom>
          <a:noFill/>
        </p:spPr>
        <p:txBody>
          <a:bodyPr wrap="square">
            <a:spAutoFit/>
          </a:bodyPr>
          <a:lstStyle/>
          <a:p>
            <a:r>
              <a:rPr lang="en-US" dirty="0">
                <a:solidFill>
                  <a:srgbClr val="000066"/>
                </a:solidFill>
              </a:rPr>
              <a:t>Image of the discontinuity of the underground obtained through </a:t>
            </a:r>
            <a:r>
              <a:rPr lang="en-US" dirty="0" err="1">
                <a:solidFill>
                  <a:srgbClr val="000066"/>
                </a:solidFill>
              </a:rPr>
              <a:t>georadar</a:t>
            </a:r>
            <a:endParaRPr lang="en-US" dirty="0">
              <a:solidFill>
                <a:srgbClr val="000066"/>
              </a:solidFill>
            </a:endParaRPr>
          </a:p>
        </p:txBody>
      </p:sp>
      <p:sp>
        <p:nvSpPr>
          <p:cNvPr id="10" name="Rettangolo 3">
            <a:extLst>
              <a:ext uri="{FF2B5EF4-FFF2-40B4-BE49-F238E27FC236}">
                <a16:creationId xmlns:a16="http://schemas.microsoft.com/office/drawing/2014/main" id="{682B61CA-5D14-4E1E-8129-DAA22B9F54DF}"/>
              </a:ext>
            </a:extLst>
          </p:cNvPr>
          <p:cNvSpPr/>
          <p:nvPr/>
        </p:nvSpPr>
        <p:spPr>
          <a:xfrm>
            <a:off x="1469659" y="326296"/>
            <a:ext cx="7301423" cy="597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Arial" panose="020B0604020202020204" pitchFamily="34" charset="0"/>
              </a:rPr>
              <a:t>Geometry and Inaccessible Details</a:t>
            </a:r>
          </a:p>
          <a:p>
            <a:pPr algn="ctr"/>
            <a:endParaRPr lang="it-IT" dirty="0">
              <a:solidFill>
                <a:srgbClr val="00206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8110373A-D35F-4370-8840-EC4F432981B8}"/>
              </a:ext>
            </a:extLst>
          </p:cNvPr>
          <p:cNvSpPr txBox="1"/>
          <p:nvPr/>
        </p:nvSpPr>
        <p:spPr>
          <a:xfrm>
            <a:off x="1386883" y="843678"/>
            <a:ext cx="9418235" cy="2031325"/>
          </a:xfrm>
          <a:prstGeom prst="rect">
            <a:avLst/>
          </a:prstGeom>
          <a:noFill/>
        </p:spPr>
        <p:txBody>
          <a:bodyPr wrap="square">
            <a:spAutoFit/>
          </a:bodyPr>
          <a:lstStyle/>
          <a:p>
            <a:pPr algn="just"/>
            <a:r>
              <a:rPr lang="en-US" dirty="0">
                <a:solidFill>
                  <a:srgbClr val="000066"/>
                </a:solidFill>
              </a:rPr>
              <a:t>The quality of the masonry must be carefully checked for (Italian standards):</a:t>
            </a:r>
          </a:p>
          <a:p>
            <a:pPr marL="285750" indent="-285750" algn="just">
              <a:buFontTx/>
              <a:buChar char="-"/>
            </a:pPr>
            <a:r>
              <a:rPr lang="en-US" dirty="0">
                <a:solidFill>
                  <a:srgbClr val="000066"/>
                </a:solidFill>
              </a:rPr>
              <a:t>compliance with the rule of art;</a:t>
            </a:r>
          </a:p>
          <a:p>
            <a:pPr marL="285750" indent="-285750" algn="just">
              <a:buFontTx/>
              <a:buChar char="-"/>
            </a:pPr>
            <a:r>
              <a:rPr lang="en-US" dirty="0">
                <a:solidFill>
                  <a:srgbClr val="000066"/>
                </a:solidFill>
              </a:rPr>
              <a:t>the presence or absence of transversal connection elements between the facings, shape, type and size of the elements, texture, horizontality of the </a:t>
            </a:r>
            <a:r>
              <a:rPr lang="en-US" dirty="0" err="1">
                <a:solidFill>
                  <a:srgbClr val="000066"/>
                </a:solidFill>
              </a:rPr>
              <a:t>layings</a:t>
            </a:r>
            <a:r>
              <a:rPr lang="en-US" dirty="0">
                <a:solidFill>
                  <a:srgbClr val="000066"/>
                </a:solidFill>
              </a:rPr>
              <a:t>, regular offset of the joints, quality and consistency of the mortars;</a:t>
            </a:r>
          </a:p>
          <a:p>
            <a:pPr marL="285750" indent="-285750" algn="just">
              <a:buFontTx/>
              <a:buChar char="-"/>
            </a:pPr>
            <a:r>
              <a:rPr lang="en-US" dirty="0">
                <a:solidFill>
                  <a:srgbClr val="000066"/>
                </a:solidFill>
              </a:rPr>
              <a:t>the characterization of mortars (type of binder, type of aggregate, level of carbonation) and of stones and bricks (physical and mechanical characteristics) by means of experimental tests.</a:t>
            </a:r>
          </a:p>
        </p:txBody>
      </p:sp>
      <p:sp>
        <p:nvSpPr>
          <p:cNvPr id="9" name="TextBox 8">
            <a:extLst>
              <a:ext uri="{FF2B5EF4-FFF2-40B4-BE49-F238E27FC236}">
                <a16:creationId xmlns:a16="http://schemas.microsoft.com/office/drawing/2014/main" id="{722E7436-1109-4FFC-BD7E-C75E883E8A27}"/>
              </a:ext>
            </a:extLst>
          </p:cNvPr>
          <p:cNvSpPr txBox="1"/>
          <p:nvPr/>
        </p:nvSpPr>
        <p:spPr>
          <a:xfrm>
            <a:off x="1386883" y="3026005"/>
            <a:ext cx="9418235" cy="646331"/>
          </a:xfrm>
          <a:prstGeom prst="rect">
            <a:avLst/>
          </a:prstGeom>
          <a:noFill/>
        </p:spPr>
        <p:txBody>
          <a:bodyPr wrap="square">
            <a:spAutoFit/>
          </a:bodyPr>
          <a:lstStyle/>
          <a:p>
            <a:pPr algn="just"/>
            <a:r>
              <a:rPr lang="en-US" dirty="0">
                <a:solidFill>
                  <a:srgbClr val="000066"/>
                </a:solidFill>
              </a:rPr>
              <a:t>Mortars and stones are collected in situ, taking care to remove the mortars inside (at least 5-6 cm deep in the wall thickness).</a:t>
            </a:r>
          </a:p>
        </p:txBody>
      </p:sp>
      <p:sp>
        <p:nvSpPr>
          <p:cNvPr id="11" name="TextBox 10">
            <a:extLst>
              <a:ext uri="{FF2B5EF4-FFF2-40B4-BE49-F238E27FC236}">
                <a16:creationId xmlns:a16="http://schemas.microsoft.com/office/drawing/2014/main" id="{6BEF6B4D-772C-4E0D-964E-C3784A621801}"/>
              </a:ext>
            </a:extLst>
          </p:cNvPr>
          <p:cNvSpPr txBox="1"/>
          <p:nvPr/>
        </p:nvSpPr>
        <p:spPr>
          <a:xfrm>
            <a:off x="1416916" y="3883930"/>
            <a:ext cx="9418234" cy="2031325"/>
          </a:xfrm>
          <a:prstGeom prst="rect">
            <a:avLst/>
          </a:prstGeom>
          <a:noFill/>
        </p:spPr>
        <p:txBody>
          <a:bodyPr wrap="square">
            <a:spAutoFit/>
          </a:bodyPr>
          <a:lstStyle/>
          <a:p>
            <a:pPr algn="just"/>
            <a:r>
              <a:rPr lang="en-US" dirty="0">
                <a:solidFill>
                  <a:srgbClr val="000066"/>
                </a:solidFill>
              </a:rPr>
              <a:t>Investigations on materials are divided into:</a:t>
            </a:r>
          </a:p>
          <a:p>
            <a:pPr algn="just"/>
            <a:endParaRPr lang="en-US" dirty="0">
              <a:solidFill>
                <a:srgbClr val="000066"/>
              </a:solidFill>
            </a:endParaRPr>
          </a:p>
          <a:p>
            <a:pPr marL="285750" indent="-285750" algn="just">
              <a:buFont typeface="Arial" panose="020B0604020202020204" pitchFamily="34" charset="0"/>
              <a:buChar char="•"/>
            </a:pPr>
            <a:r>
              <a:rPr lang="en-US" dirty="0">
                <a:solidFill>
                  <a:srgbClr val="000066"/>
                </a:solidFill>
              </a:rPr>
              <a:t>Limited in situ investigations: based on visual examinations, they serve to complete the information on the properties of the materials obtained from the literature, or from the regulations in force at the time of construction.</a:t>
            </a:r>
          </a:p>
          <a:p>
            <a:pPr marL="285750" indent="-285750" algn="just">
              <a:buFont typeface="Arial" panose="020B0604020202020204" pitchFamily="34" charset="0"/>
              <a:buChar char="•"/>
            </a:pPr>
            <a:r>
              <a:rPr lang="en-US" dirty="0">
                <a:solidFill>
                  <a:srgbClr val="000066"/>
                </a:solidFill>
              </a:rPr>
              <a:t>Extensive in situ investigations.</a:t>
            </a:r>
          </a:p>
          <a:p>
            <a:pPr marL="285750" indent="-285750" algn="just">
              <a:buFont typeface="Arial" panose="020B0604020202020204" pitchFamily="34" charset="0"/>
              <a:buChar char="•"/>
            </a:pPr>
            <a:r>
              <a:rPr lang="en-US" dirty="0">
                <a:solidFill>
                  <a:srgbClr val="000066"/>
                </a:solidFill>
              </a:rPr>
              <a:t>Comprehensive in situ investigations.</a:t>
            </a:r>
          </a:p>
        </p:txBody>
      </p:sp>
      <p:sp>
        <p:nvSpPr>
          <p:cNvPr id="10" name="Rettangolo 3">
            <a:extLst>
              <a:ext uri="{FF2B5EF4-FFF2-40B4-BE49-F238E27FC236}">
                <a16:creationId xmlns:a16="http://schemas.microsoft.com/office/drawing/2014/main" id="{D2E57414-5F2D-480A-9E29-A2BAEB3D39FE}"/>
              </a:ext>
            </a:extLst>
          </p:cNvPr>
          <p:cNvSpPr/>
          <p:nvPr/>
        </p:nvSpPr>
        <p:spPr>
          <a:xfrm>
            <a:off x="1356849" y="246480"/>
            <a:ext cx="7301423" cy="59719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rgbClr val="002060"/>
                </a:solidFill>
                <a:latin typeface="Arial" panose="020B0604020202020204" pitchFamily="34" charset="0"/>
              </a:rPr>
              <a:t>Properties of Materials</a:t>
            </a:r>
          </a:p>
          <a:p>
            <a:pPr algn="ctr"/>
            <a:endParaRPr lang="it-IT" dirty="0">
              <a:solidFill>
                <a:srgbClr val="002060"/>
              </a:solidFill>
            </a:endParaRPr>
          </a:p>
        </p:txBody>
      </p:sp>
    </p:spTree>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3399</Words>
  <Application>Microsoft Office PowerPoint</Application>
  <PresentationFormat>Widescreen</PresentationFormat>
  <Paragraphs>393</Paragraphs>
  <Slides>54</Slides>
  <Notes>0</Notes>
  <HiddenSlides>0</HiddenSlides>
  <MMClips>0</MMClips>
  <ScaleCrop>false</ScaleCrop>
  <HeadingPairs>
    <vt:vector size="8" baseType="variant">
      <vt:variant>
        <vt:lpstr>Caratteri utilizzati</vt:lpstr>
      </vt:variant>
      <vt:variant>
        <vt:i4>6</vt:i4>
      </vt:variant>
      <vt:variant>
        <vt:lpstr>Tema</vt:lpstr>
      </vt:variant>
      <vt:variant>
        <vt:i4>1</vt:i4>
      </vt:variant>
      <vt:variant>
        <vt:lpstr>Server OLE incorporati</vt:lpstr>
      </vt:variant>
      <vt:variant>
        <vt:i4>1</vt:i4>
      </vt:variant>
      <vt:variant>
        <vt:lpstr>Titoli diapositive</vt:lpstr>
      </vt:variant>
      <vt:variant>
        <vt:i4>54</vt:i4>
      </vt:variant>
    </vt:vector>
  </HeadingPairs>
  <TitlesOfParts>
    <vt:vector size="62" baseType="lpstr">
      <vt:lpstr>Arial</vt:lpstr>
      <vt:lpstr>Calibri</vt:lpstr>
      <vt:lpstr>Calibri Light</vt:lpstr>
      <vt:lpstr>Symbol</vt:lpstr>
      <vt:lpstr>Times New Roman</vt:lpstr>
      <vt:lpstr>Wingdings</vt:lpstr>
      <vt:lpstr>Tema di Office</vt:lpstr>
      <vt:lpstr>AutoCAD.Drawing.17</vt:lpstr>
      <vt:lpstr>Seismic Protection of historical buildings Lesson 7</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Rinaudo  Fulvio</dc:creator>
  <cp:lastModifiedBy>Rinaudo  Fulvio</cp:lastModifiedBy>
  <cp:revision>27</cp:revision>
  <dcterms:created xsi:type="dcterms:W3CDTF">2021-12-17T08:53:42Z</dcterms:created>
  <dcterms:modified xsi:type="dcterms:W3CDTF">2022-04-02T15:59:15Z</dcterms:modified>
</cp:coreProperties>
</file>