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69" r:id="rId3"/>
    <p:sldId id="270" r:id="rId4"/>
    <p:sldId id="271" r:id="rId5"/>
    <p:sldId id="272" r:id="rId6"/>
    <p:sldId id="273" r:id="rId7"/>
    <p:sldId id="274" r:id="rId8"/>
    <p:sldId id="275" r:id="rId9"/>
    <p:sldId id="276" r:id="rId10"/>
    <p:sldId id="290"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1" r:id="rId25"/>
    <p:sldId id="292" r:id="rId26"/>
    <p:sldId id="303" r:id="rId27"/>
    <p:sldId id="293" r:id="rId28"/>
    <p:sldId id="294" r:id="rId29"/>
    <p:sldId id="295"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 id="329" r:id="rId56"/>
    <p:sldId id="330" r:id="rId57"/>
    <p:sldId id="331" r:id="rId58"/>
    <p:sldId id="332" r:id="rId59"/>
    <p:sldId id="333" r:id="rId60"/>
    <p:sldId id="334" r:id="rId61"/>
    <p:sldId id="335" r:id="rId62"/>
    <p:sldId id="336" r:id="rId63"/>
    <p:sldId id="337" r:id="rId64"/>
    <p:sldId id="338" r:id="rId65"/>
    <p:sldId id="339" r:id="rId66"/>
    <p:sldId id="340" r:id="rId67"/>
    <p:sldId id="341" r:id="rId6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2" d="100"/>
          <a:sy n="82" d="100"/>
        </p:scale>
        <p:origin x="82"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emf"/><Relationship Id="rId1" Type="http://schemas.openxmlformats.org/officeDocument/2006/relationships/image" Target="../media/image10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 Id="rId5" Type="http://schemas.openxmlformats.org/officeDocument/2006/relationships/image" Target="../media/image130.wmf"/><Relationship Id="rId4" Type="http://schemas.openxmlformats.org/officeDocument/2006/relationships/image" Target="../media/image12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3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41.wmf"/><Relationship Id="rId2" Type="http://schemas.openxmlformats.org/officeDocument/2006/relationships/image" Target="../media/image140.wmf"/><Relationship Id="rId1" Type="http://schemas.openxmlformats.org/officeDocument/2006/relationships/image" Target="../media/image1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2CD59A-430C-42C9-83D5-BFDDDFCFE002}" type="datetimeFigureOut">
              <a:rPr lang="it-IT" smtClean="0"/>
              <a:t>02/04/2022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DB32F1-4DA9-4D02-AF72-92FAF71BD365}" type="slidenum">
              <a:rPr lang="it-IT" smtClean="0"/>
              <a:t>‹N›</a:t>
            </a:fld>
            <a:endParaRPr lang="it-IT"/>
          </a:p>
        </p:txBody>
      </p:sp>
    </p:spTree>
    <p:extLst>
      <p:ext uri="{BB962C8B-B14F-4D97-AF65-F5344CB8AC3E}">
        <p14:creationId xmlns:p14="http://schemas.microsoft.com/office/powerpoint/2010/main" val="35228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882815-096D-428E-BF3D-12E0FC1ADE3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1ECF1574-465F-437A-960D-53AFBAACE4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Tree>
    <p:extLst>
      <p:ext uri="{BB962C8B-B14F-4D97-AF65-F5344CB8AC3E}">
        <p14:creationId xmlns:p14="http://schemas.microsoft.com/office/powerpoint/2010/main" val="2021609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6991EE-B6DB-4807-916B-5423203ABCC5}"/>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B1173A91-B7FE-428B-8B91-B1BD625FE73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1349935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8A81C57-E037-4292-8875-00C71F8B1ED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4EFE883D-904D-45B7-A1F0-3AAC02C564C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29774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ED4A39-44BB-493A-87E9-6DB313F42028}"/>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204EFF5F-FD63-4E42-BF98-8B31BC61618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2036946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A1B925-90F6-4122-821A-CE9FC141CAA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619079C1-DE8E-4EE3-8FB0-DF0FEA6FB0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Tree>
    <p:extLst>
      <p:ext uri="{BB962C8B-B14F-4D97-AF65-F5344CB8AC3E}">
        <p14:creationId xmlns:p14="http://schemas.microsoft.com/office/powerpoint/2010/main" val="1094099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FBAB2-A9AF-43CF-9EB8-5997B5EA5EAD}"/>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CD0CBEDE-BFA4-4E18-9154-1975453AF66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30017E19-4B71-4C6B-B152-1E73A84A0C4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3296296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8618EF-B2B9-42DC-8E51-91EE4C40BAAE}"/>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BA0B8F58-4412-4063-8C25-9B836DDF26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DFA571E-BA86-41E9-8FCA-72A3124E60D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A83D3E0A-98BF-432F-A457-64A0FEB8BB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D8A31CE-5C71-4C5D-B4BC-F179AE6FEE5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4142091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B8E4FE-65F4-4C95-B806-A0F457765B08}"/>
              </a:ext>
            </a:extLst>
          </p:cNvPr>
          <p:cNvSpPr>
            <a:spLocks noGrp="1"/>
          </p:cNvSpPr>
          <p:nvPr>
            <p:ph type="title"/>
          </p:nvPr>
        </p:nvSpPr>
        <p:spPr/>
        <p:txBody>
          <a:bodyPr/>
          <a:lstStyle/>
          <a:p>
            <a:r>
              <a:rPr lang="it-IT"/>
              <a:t>Fare clic per modificare lo stile del titolo dello schema</a:t>
            </a:r>
            <a:endParaRPr lang="en-GB"/>
          </a:p>
        </p:txBody>
      </p:sp>
    </p:spTree>
    <p:extLst>
      <p:ext uri="{BB962C8B-B14F-4D97-AF65-F5344CB8AC3E}">
        <p14:creationId xmlns:p14="http://schemas.microsoft.com/office/powerpoint/2010/main" val="89094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117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7331CB-9B2C-41E9-811E-8A6EC623908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223DF8D9-659D-4FE8-AE05-44E4393F4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00B1CACF-0880-44C3-A126-CEAAE94185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Tree>
    <p:extLst>
      <p:ext uri="{BB962C8B-B14F-4D97-AF65-F5344CB8AC3E}">
        <p14:creationId xmlns:p14="http://schemas.microsoft.com/office/powerpoint/2010/main" val="531492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96FD22-AEF5-483F-A55D-0850177A91B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177875EB-B25D-4B81-A2E6-1B4D3D3666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44666825-C778-4702-B50D-77B25763DF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Tree>
    <p:extLst>
      <p:ext uri="{BB962C8B-B14F-4D97-AF65-F5344CB8AC3E}">
        <p14:creationId xmlns:p14="http://schemas.microsoft.com/office/powerpoint/2010/main" val="1041743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565EE7C-1B27-4756-B65E-5552018C77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C8941C0A-6F88-43FE-BF47-448A3050F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grpSp>
        <p:nvGrpSpPr>
          <p:cNvPr id="8" name="Gruppo 7"/>
          <p:cNvGrpSpPr/>
          <p:nvPr userDrawn="1"/>
        </p:nvGrpSpPr>
        <p:grpSpPr>
          <a:xfrm>
            <a:off x="0" y="6210300"/>
            <a:ext cx="12192000" cy="647700"/>
            <a:chOff x="0" y="6217136"/>
            <a:chExt cx="12192000" cy="647700"/>
          </a:xfrm>
        </p:grpSpPr>
        <p:pic>
          <p:nvPicPr>
            <p:cNvPr id="9" name="Immagine 8">
              <a:extLst>
                <a:ext uri="{FF2B5EF4-FFF2-40B4-BE49-F238E27FC236}">
                  <a16:creationId xmlns:a16="http://schemas.microsoft.com/office/drawing/2014/main" id="{59696F11-8B4A-41A0-A813-51CEC2A007A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36311" y="6346825"/>
              <a:ext cx="725805" cy="374650"/>
            </a:xfrm>
            <a:prstGeom prst="rect">
              <a:avLst/>
            </a:prstGeom>
          </p:spPr>
        </p:pic>
        <p:pic>
          <p:nvPicPr>
            <p:cNvPr id="10" name="Immagine 9">
              <a:extLst>
                <a:ext uri="{FF2B5EF4-FFF2-40B4-BE49-F238E27FC236}">
                  <a16:creationId xmlns:a16="http://schemas.microsoft.com/office/drawing/2014/main" id="{B13A78CD-4F2D-44F4-8013-AC69EC4B4351}"/>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l="27441" t="15483" r="3004" b="14543"/>
            <a:stretch>
              <a:fillRect/>
            </a:stretch>
          </p:blipFill>
          <p:spPr bwMode="auto">
            <a:xfrm>
              <a:off x="1524000" y="6477000"/>
              <a:ext cx="1109345" cy="244475"/>
            </a:xfrm>
            <a:prstGeom prst="rect">
              <a:avLst/>
            </a:prstGeom>
            <a:noFill/>
            <a:ln>
              <a:noFill/>
            </a:ln>
          </p:spPr>
        </p:pic>
        <p:pic>
          <p:nvPicPr>
            <p:cNvPr id="11" name="Immagine 10" descr="Bandiera d'Italia">
              <a:extLst>
                <a:ext uri="{FF2B5EF4-FFF2-40B4-BE49-F238E27FC236}">
                  <a16:creationId xmlns:a16="http://schemas.microsoft.com/office/drawing/2014/main" id="{1F84D92F-3F87-4808-BC74-CE17BE340164}"/>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921008" y="6476429"/>
              <a:ext cx="490682" cy="244474"/>
            </a:xfrm>
            <a:prstGeom prst="rect">
              <a:avLst/>
            </a:prstGeom>
            <a:noFill/>
            <a:ln>
              <a:noFill/>
            </a:ln>
          </p:spPr>
        </p:pic>
        <p:pic>
          <p:nvPicPr>
            <p:cNvPr id="12" name="Immagine 11" descr="Bandiera della Germania">
              <a:extLst>
                <a:ext uri="{FF2B5EF4-FFF2-40B4-BE49-F238E27FC236}">
                  <a16:creationId xmlns:a16="http://schemas.microsoft.com/office/drawing/2014/main" id="{FB94927A-D5D3-4918-89A1-986991AB2590}"/>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507914" y="6476431"/>
              <a:ext cx="490682" cy="244474"/>
            </a:xfrm>
            <a:prstGeom prst="rect">
              <a:avLst/>
            </a:prstGeom>
            <a:noFill/>
            <a:ln>
              <a:noFill/>
            </a:ln>
          </p:spPr>
        </p:pic>
        <p:pic>
          <p:nvPicPr>
            <p:cNvPr id="13" name="Immagine 12" descr="Bandiera della Croazia">
              <a:extLst>
                <a:ext uri="{FF2B5EF4-FFF2-40B4-BE49-F238E27FC236}">
                  <a16:creationId xmlns:a16="http://schemas.microsoft.com/office/drawing/2014/main" id="{8D3D18EF-DA7D-4E79-8886-0F7DC26D3648}"/>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094820" y="6476429"/>
              <a:ext cx="490682" cy="244474"/>
            </a:xfrm>
            <a:prstGeom prst="rect">
              <a:avLst/>
            </a:prstGeom>
            <a:noFill/>
            <a:ln>
              <a:noFill/>
            </a:ln>
          </p:spPr>
        </p:pic>
        <p:pic>
          <p:nvPicPr>
            <p:cNvPr id="14" name="Immagine 13" descr="Bandiera dell'Uzbekistan">
              <a:extLst>
                <a:ext uri="{FF2B5EF4-FFF2-40B4-BE49-F238E27FC236}">
                  <a16:creationId xmlns:a16="http://schemas.microsoft.com/office/drawing/2014/main" id="{CF8AEF51-71A1-43B6-B031-BB2C9350E95E}"/>
                </a:ext>
              </a:extLst>
            </p:cNvPr>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4655569" y="6476429"/>
              <a:ext cx="490682" cy="244474"/>
            </a:xfrm>
            <a:prstGeom prst="rect">
              <a:avLst/>
            </a:prstGeom>
            <a:noFill/>
            <a:ln>
              <a:noFill/>
            </a:ln>
          </p:spPr>
        </p:pic>
        <p:pic>
          <p:nvPicPr>
            <p:cNvPr id="15" name="Immagine 14" descr="Bandiera del Tagikistan">
              <a:extLst>
                <a:ext uri="{FF2B5EF4-FFF2-40B4-BE49-F238E27FC236}">
                  <a16:creationId xmlns:a16="http://schemas.microsoft.com/office/drawing/2014/main" id="{ECB244DA-D0AD-4E87-998D-54B6EEEB606A}"/>
                </a:ext>
              </a:extLst>
            </p:cNvPr>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5224187" y="6476429"/>
              <a:ext cx="490682" cy="244474"/>
            </a:xfrm>
            <a:prstGeom prst="rect">
              <a:avLst/>
            </a:prstGeom>
            <a:noFill/>
            <a:ln>
              <a:noFill/>
            </a:ln>
          </p:spPr>
        </p:pic>
        <p:sp>
          <p:nvSpPr>
            <p:cNvPr id="16" name="CasellaDiTesto 21">
              <a:extLst>
                <a:ext uri="{FF2B5EF4-FFF2-40B4-BE49-F238E27FC236}">
                  <a16:creationId xmlns:a16="http://schemas.microsoft.com/office/drawing/2014/main" id="{00BC04EF-627F-46DB-87F6-F5CDABAD9791}"/>
                </a:ext>
              </a:extLst>
            </p:cNvPr>
            <p:cNvSpPr txBox="1"/>
            <p:nvPr userDrawn="1"/>
          </p:nvSpPr>
          <p:spPr>
            <a:xfrm>
              <a:off x="6415525" y="6424084"/>
              <a:ext cx="3901440" cy="400110"/>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dirty="0"/>
                <a:t>Environmental Risk Assessment and Mitigation on Cultural Heritage Assets in Central Asia</a:t>
              </a:r>
            </a:p>
          </p:txBody>
        </p:sp>
        <p:pic>
          <p:nvPicPr>
            <p:cNvPr id="17" name="Picture 66">
              <a:extLst>
                <a:ext uri="{FF2B5EF4-FFF2-40B4-BE49-F238E27FC236}">
                  <a16:creationId xmlns:a16="http://schemas.microsoft.com/office/drawing/2014/main" id="{88502879-7414-4B48-8616-966D06C40516}"/>
                </a:ext>
              </a:extLst>
            </p:cNvPr>
            <p:cNvPicPr>
              <a:picLocks noChangeAspect="1" noChangeArrowheads="1"/>
            </p:cNvPicPr>
            <p:nvPr userDrawn="1"/>
          </p:nvPicPr>
          <p:blipFill rotWithShape="1">
            <a:blip r:embed="rId20" cstate="print">
              <a:extLst>
                <a:ext uri="{28A0092B-C50C-407E-A947-70E740481C1C}">
                  <a14:useLocalDpi xmlns:a14="http://schemas.microsoft.com/office/drawing/2010/main" val="0"/>
                </a:ext>
              </a:extLst>
            </a:blip>
            <a:srcRect r="84614" b="42873"/>
            <a:stretch/>
          </p:blipFill>
          <p:spPr bwMode="auto">
            <a:xfrm>
              <a:off x="10447721" y="6217136"/>
              <a:ext cx="90607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Connettore 1 17"/>
            <p:cNvCxnSpPr/>
            <p:nvPr userDrawn="1"/>
          </p:nvCxnSpPr>
          <p:spPr>
            <a:xfrm>
              <a:off x="0" y="6217136"/>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2645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14.wmf"/></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t.wikipedia.org/wiki/Immagine:Volta_Cimabue.jp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image" Target="../media/image37.emf"/><Relationship Id="rId1" Type="http://schemas.openxmlformats.org/officeDocument/2006/relationships/slideLayout" Target="../slideLayouts/slideLayout7.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 Id="rId9" Type="http://schemas.openxmlformats.org/officeDocument/2006/relationships/image" Target="../media/image44.emf"/></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9.png"/><Relationship Id="rId5" Type="http://schemas.openxmlformats.org/officeDocument/2006/relationships/image" Target="../media/image51.emf"/><Relationship Id="rId4" Type="http://schemas.openxmlformats.org/officeDocument/2006/relationships/image" Target="../media/image50.wmf"/></Relationships>
</file>

<file path=ppt/slides/_rels/slide31.xml.rels><?xml version="1.0" encoding="UTF-8" standalone="yes"?>
<Relationships xmlns="http://schemas.openxmlformats.org/package/2006/relationships"><Relationship Id="rId3" Type="http://schemas.openxmlformats.org/officeDocument/2006/relationships/image" Target="../media/image53.wmf"/><Relationship Id="rId7" Type="http://schemas.openxmlformats.org/officeDocument/2006/relationships/image" Target="../media/image55.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54.emf"/><Relationship Id="rId5" Type="http://schemas.openxmlformats.org/officeDocument/2006/relationships/image" Target="../media/image52.wmf"/><Relationship Id="rId4"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7.xml"/><Relationship Id="rId1" Type="http://schemas.openxmlformats.org/officeDocument/2006/relationships/video" Target="file:///C:\Users\Sergio\Presentazioni\Monumenti\Arco-ENEA.WMV"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7.xml"/><Relationship Id="rId5" Type="http://schemas.openxmlformats.org/officeDocument/2006/relationships/image" Target="../media/image66.emf"/><Relationship Id="rId4" Type="http://schemas.openxmlformats.org/officeDocument/2006/relationships/image" Target="../media/image65.emf"/></Relationships>
</file>

<file path=ppt/slides/_rels/slide36.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67.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70.png"/><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73.jpeg"/><Relationship Id="rId1" Type="http://schemas.openxmlformats.org/officeDocument/2006/relationships/slideLayout" Target="../slideLayouts/slideLayout7.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 Id="rId9" Type="http://schemas.openxmlformats.org/officeDocument/2006/relationships/image" Target="../media/image80.jpeg"/></Relationships>
</file>

<file path=ppt/slides/_rels/slide39.xml.rels><?xml version="1.0" encoding="UTF-8" standalone="yes"?>
<Relationships xmlns="http://schemas.openxmlformats.org/package/2006/relationships"><Relationship Id="rId3" Type="http://schemas.openxmlformats.org/officeDocument/2006/relationships/image" Target="../media/image82.wmf"/><Relationship Id="rId7" Type="http://schemas.openxmlformats.org/officeDocument/2006/relationships/image" Target="../media/image81.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84.jpeg"/><Relationship Id="rId4" Type="http://schemas.openxmlformats.org/officeDocument/2006/relationships/image" Target="../media/image8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88.jpeg"/><Relationship Id="rId5" Type="http://schemas.openxmlformats.org/officeDocument/2006/relationships/image" Target="../media/image86.wmf"/><Relationship Id="rId4" Type="http://schemas.openxmlformats.org/officeDocument/2006/relationships/oleObject" Target="../embeddings/oleObject11.bin"/></Relationships>
</file>

<file path=ppt/slides/_rels/slide42.xml.rels><?xml version="1.0" encoding="UTF-8" standalone="yes"?>
<Relationships xmlns="http://schemas.openxmlformats.org/package/2006/relationships"><Relationship Id="rId3" Type="http://schemas.openxmlformats.org/officeDocument/2006/relationships/image" Target="../media/image90.emf"/><Relationship Id="rId7" Type="http://schemas.openxmlformats.org/officeDocument/2006/relationships/image" Target="../media/image92.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91.png"/><Relationship Id="rId5" Type="http://schemas.openxmlformats.org/officeDocument/2006/relationships/image" Target="../media/image89.emf"/><Relationship Id="rId4" Type="http://schemas.openxmlformats.org/officeDocument/2006/relationships/oleObject" Target="../embeddings/oleObject12.bin"/></Relationships>
</file>

<file path=ppt/slides/_rels/slide43.xml.rels><?xml version="1.0" encoding="UTF-8" standalone="yes"?>
<Relationships xmlns="http://schemas.openxmlformats.org/package/2006/relationships"><Relationship Id="rId8" Type="http://schemas.openxmlformats.org/officeDocument/2006/relationships/image" Target="../media/image99.emf"/><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jpeg"/><Relationship Id="rId1" Type="http://schemas.openxmlformats.org/officeDocument/2006/relationships/slideLayout" Target="../slideLayouts/slideLayout7.xml"/><Relationship Id="rId6" Type="http://schemas.openxmlformats.org/officeDocument/2006/relationships/image" Target="../media/image97.wmf"/><Relationship Id="rId5" Type="http://schemas.openxmlformats.org/officeDocument/2006/relationships/image" Target="../media/image96.png"/><Relationship Id="rId4" Type="http://schemas.openxmlformats.org/officeDocument/2006/relationships/image" Target="../media/image95.png"/><Relationship Id="rId9" Type="http://schemas.openxmlformats.org/officeDocument/2006/relationships/image" Target="../media/image100.emf"/></Relationships>
</file>

<file path=ppt/slides/_rels/slide44.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101.emf"/><Relationship Id="rId1" Type="http://schemas.openxmlformats.org/officeDocument/2006/relationships/slideLayout" Target="../slideLayouts/slideLayout7.xml"/><Relationship Id="rId4" Type="http://schemas.openxmlformats.org/officeDocument/2006/relationships/image" Target="../media/image103.png"/></Relationships>
</file>

<file path=ppt/slides/_rels/slide45.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oleObject" Target="../embeddings/oleObject13.bin"/><Relationship Id="rId7" Type="http://schemas.openxmlformats.org/officeDocument/2006/relationships/image" Target="../media/image107.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05.emf"/><Relationship Id="rId11" Type="http://schemas.openxmlformats.org/officeDocument/2006/relationships/image" Target="../media/image109.png"/><Relationship Id="rId5" Type="http://schemas.openxmlformats.org/officeDocument/2006/relationships/oleObject" Target="../embeddings/oleObject14.bin"/><Relationship Id="rId10" Type="http://schemas.openxmlformats.org/officeDocument/2006/relationships/image" Target="../media/image106.wmf"/><Relationship Id="rId4" Type="http://schemas.openxmlformats.org/officeDocument/2006/relationships/image" Target="../media/image104.emf"/><Relationship Id="rId9" Type="http://schemas.openxmlformats.org/officeDocument/2006/relationships/oleObject" Target="../embeddings/oleObject15.bin"/></Relationships>
</file>

<file path=ppt/slides/_rels/slide4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 Id="rId4" Type="http://schemas.openxmlformats.org/officeDocument/2006/relationships/image" Target="../media/image112.png"/></Relationships>
</file>

<file path=ppt/slides/_rels/slide4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49.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124.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125.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129.wmf"/><Relationship Id="rId3" Type="http://schemas.openxmlformats.org/officeDocument/2006/relationships/oleObject" Target="../embeddings/oleObject18.bin"/><Relationship Id="rId7" Type="http://schemas.openxmlformats.org/officeDocument/2006/relationships/image" Target="../media/image133.wmf"/><Relationship Id="rId12"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132.png"/><Relationship Id="rId11" Type="http://schemas.openxmlformats.org/officeDocument/2006/relationships/image" Target="../media/image128.wmf"/><Relationship Id="rId5" Type="http://schemas.openxmlformats.org/officeDocument/2006/relationships/image" Target="../media/image131.png"/><Relationship Id="rId15" Type="http://schemas.openxmlformats.org/officeDocument/2006/relationships/image" Target="../media/image130.wmf"/><Relationship Id="rId10" Type="http://schemas.openxmlformats.org/officeDocument/2006/relationships/oleObject" Target="../embeddings/oleObject20.bin"/><Relationship Id="rId4" Type="http://schemas.openxmlformats.org/officeDocument/2006/relationships/image" Target="../media/image126.wmf"/><Relationship Id="rId9" Type="http://schemas.openxmlformats.org/officeDocument/2006/relationships/image" Target="../media/image127.wmf"/><Relationship Id="rId14" Type="http://schemas.openxmlformats.org/officeDocument/2006/relationships/oleObject" Target="../embeddings/oleObject22.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35.emf"/><Relationship Id="rId4" Type="http://schemas.openxmlformats.org/officeDocument/2006/relationships/image" Target="../media/image134.wmf"/></Relationships>
</file>

<file path=ppt/slides/_rels/slide57.xml.rels><?xml version="1.0" encoding="UTF-8" standalone="yes"?>
<Relationships xmlns="http://schemas.openxmlformats.org/package/2006/relationships"><Relationship Id="rId3" Type="http://schemas.openxmlformats.org/officeDocument/2006/relationships/image" Target="../media/image137.emf"/><Relationship Id="rId2" Type="http://schemas.openxmlformats.org/officeDocument/2006/relationships/image" Target="../media/image136.jpeg"/><Relationship Id="rId1" Type="http://schemas.openxmlformats.org/officeDocument/2006/relationships/slideLayout" Target="../slideLayouts/slideLayout7.xml"/><Relationship Id="rId4" Type="http://schemas.openxmlformats.org/officeDocument/2006/relationships/image" Target="../media/image138.wmf"/></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141.wmf"/><Relationship Id="rId3" Type="http://schemas.openxmlformats.org/officeDocument/2006/relationships/image" Target="../media/image142.png"/><Relationship Id="rId7" Type="http://schemas.openxmlformats.org/officeDocument/2006/relationships/image" Target="../media/image144.jpeg"/><Relationship Id="rId12"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139.wmf"/><Relationship Id="rId11" Type="http://schemas.openxmlformats.org/officeDocument/2006/relationships/image" Target="../media/image146.wmf"/><Relationship Id="rId5" Type="http://schemas.openxmlformats.org/officeDocument/2006/relationships/oleObject" Target="../embeddings/oleObject24.bin"/><Relationship Id="rId10" Type="http://schemas.openxmlformats.org/officeDocument/2006/relationships/image" Target="../media/image145.jpeg"/><Relationship Id="rId4" Type="http://schemas.openxmlformats.org/officeDocument/2006/relationships/image" Target="../media/image143.wmf"/><Relationship Id="rId9" Type="http://schemas.openxmlformats.org/officeDocument/2006/relationships/image" Target="../media/image140.wmf"/></Relationships>
</file>

<file path=ppt/slides/_rels/slide59.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7.xml"/><Relationship Id="rId5" Type="http://schemas.openxmlformats.org/officeDocument/2006/relationships/image" Target="../media/image150.png"/><Relationship Id="rId4" Type="http://schemas.openxmlformats.org/officeDocument/2006/relationships/image" Target="../media/image1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7.xml"/><Relationship Id="rId4" Type="http://schemas.openxmlformats.org/officeDocument/2006/relationships/image" Target="../media/image153.wmf"/></Relationships>
</file>

<file path=ppt/slides/_rels/slide61.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7.xml"/><Relationship Id="rId4" Type="http://schemas.openxmlformats.org/officeDocument/2006/relationships/image" Target="../media/image156.png"/></Relationships>
</file>

<file path=ppt/slides/_rels/slide62.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image" Target="../media/image160.png"/><Relationship Id="rId7" Type="http://schemas.openxmlformats.org/officeDocument/2006/relationships/image" Target="../media/image164.png"/><Relationship Id="rId2" Type="http://schemas.openxmlformats.org/officeDocument/2006/relationships/image" Target="../media/image159.png"/><Relationship Id="rId1" Type="http://schemas.openxmlformats.org/officeDocument/2006/relationships/slideLayout" Target="../slideLayouts/slideLayout7.xml"/><Relationship Id="rId6" Type="http://schemas.openxmlformats.org/officeDocument/2006/relationships/image" Target="../media/image163.png"/><Relationship Id="rId5" Type="http://schemas.openxmlformats.org/officeDocument/2006/relationships/image" Target="../media/image162.png"/><Relationship Id="rId10" Type="http://schemas.openxmlformats.org/officeDocument/2006/relationships/image" Target="../media/image167.png"/><Relationship Id="rId4" Type="http://schemas.openxmlformats.org/officeDocument/2006/relationships/image" Target="../media/image161.png"/><Relationship Id="rId9" Type="http://schemas.openxmlformats.org/officeDocument/2006/relationships/image" Target="../media/image166.png"/></Relationships>
</file>

<file path=ppt/slides/_rels/slide64.xml.rels><?xml version="1.0" encoding="UTF-8" standalone="yes"?>
<Relationships xmlns="http://schemas.openxmlformats.org/package/2006/relationships"><Relationship Id="rId3" Type="http://schemas.openxmlformats.org/officeDocument/2006/relationships/image" Target="../media/image169.emf"/><Relationship Id="rId2" Type="http://schemas.openxmlformats.org/officeDocument/2006/relationships/image" Target="../media/image168.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70.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71.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rete.toscana.it/sett/pta/sismica/index.s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156738-9880-437C-A964-1C00483F7DE9}"/>
              </a:ext>
            </a:extLst>
          </p:cNvPr>
          <p:cNvSpPr>
            <a:spLocks noGrp="1"/>
          </p:cNvSpPr>
          <p:nvPr>
            <p:ph type="ctrTitle"/>
          </p:nvPr>
        </p:nvSpPr>
        <p:spPr>
          <a:xfrm>
            <a:off x="344905" y="1122363"/>
            <a:ext cx="11710737" cy="2387600"/>
          </a:xfrm>
        </p:spPr>
        <p:txBody>
          <a:bodyPr>
            <a:normAutofit fontScale="90000"/>
          </a:bodyPr>
          <a:lstStyle/>
          <a:p>
            <a:r>
              <a:rPr lang="en-GB" dirty="0"/>
              <a:t>Seismic Protection of historical buildings</a:t>
            </a:r>
            <a:br>
              <a:rPr lang="en-GB" dirty="0"/>
            </a:br>
            <a:r>
              <a:rPr lang="en-GB" dirty="0"/>
              <a:t>Lesson 8</a:t>
            </a:r>
          </a:p>
        </p:txBody>
      </p:sp>
      <p:sp>
        <p:nvSpPr>
          <p:cNvPr id="3" name="Sottotitolo 2">
            <a:extLst>
              <a:ext uri="{FF2B5EF4-FFF2-40B4-BE49-F238E27FC236}">
                <a16:creationId xmlns:a16="http://schemas.microsoft.com/office/drawing/2014/main" id="{FAAE2790-820C-4B73-8EB2-85851BCD8490}"/>
              </a:ext>
            </a:extLst>
          </p:cNvPr>
          <p:cNvSpPr>
            <a:spLocks noGrp="1"/>
          </p:cNvSpPr>
          <p:nvPr>
            <p:ph type="subTitle" idx="1"/>
          </p:nvPr>
        </p:nvSpPr>
        <p:spPr/>
        <p:txBody>
          <a:bodyPr/>
          <a:lstStyle/>
          <a:p>
            <a:r>
              <a:rPr lang="en-GB" dirty="0"/>
              <a:t>Prof. Rosario </a:t>
            </a:r>
            <a:r>
              <a:rPr lang="en-GB" dirty="0" err="1"/>
              <a:t>Ceravolo</a:t>
            </a:r>
            <a:endParaRPr lang="en-GB" dirty="0"/>
          </a:p>
          <a:p>
            <a:r>
              <a:rPr lang="en-GB" dirty="0" err="1"/>
              <a:t>Politecnico</a:t>
            </a:r>
            <a:r>
              <a:rPr lang="en-GB" dirty="0"/>
              <a:t> di Torino</a:t>
            </a:r>
          </a:p>
        </p:txBody>
      </p:sp>
    </p:spTree>
    <p:extLst>
      <p:ext uri="{BB962C8B-B14F-4D97-AF65-F5344CB8AC3E}">
        <p14:creationId xmlns:p14="http://schemas.microsoft.com/office/powerpoint/2010/main" val="4161507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912AF4C7-00D0-40D8-8DFF-38ED57BB5778}"/>
              </a:ext>
            </a:extLst>
          </p:cNvPr>
          <p:cNvSpPr/>
          <p:nvPr/>
        </p:nvSpPr>
        <p:spPr>
          <a:xfrm>
            <a:off x="1143001" y="0"/>
            <a:ext cx="7301423"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Arial" panose="020B0604020202020204" pitchFamily="34" charset="0"/>
              </a:rPr>
              <a:t>Knowledge of the artifact</a:t>
            </a:r>
            <a:endParaRPr lang="it-IT" dirty="0">
              <a:solidFill>
                <a:srgbClr val="002060"/>
              </a:solidFill>
            </a:endParaRPr>
          </a:p>
        </p:txBody>
      </p:sp>
      <p:sp>
        <p:nvSpPr>
          <p:cNvPr id="7" name="TextBox 6">
            <a:extLst>
              <a:ext uri="{FF2B5EF4-FFF2-40B4-BE49-F238E27FC236}">
                <a16:creationId xmlns:a16="http://schemas.microsoft.com/office/drawing/2014/main" id="{9BB69D62-7F06-4FED-8B4F-A75143B56CA2}"/>
              </a:ext>
            </a:extLst>
          </p:cNvPr>
          <p:cNvSpPr txBox="1"/>
          <p:nvPr/>
        </p:nvSpPr>
        <p:spPr>
          <a:xfrm>
            <a:off x="1559496" y="1124744"/>
            <a:ext cx="9073008" cy="4093428"/>
          </a:xfrm>
          <a:prstGeom prst="rect">
            <a:avLst/>
          </a:prstGeom>
          <a:noFill/>
        </p:spPr>
        <p:txBody>
          <a:bodyPr wrap="square">
            <a:spAutoFit/>
          </a:bodyPr>
          <a:lstStyle/>
          <a:p>
            <a:pPr marL="285750" indent="-285750" algn="just">
              <a:buFont typeface="Arial" panose="020B0604020202020204" pitchFamily="34" charset="0"/>
              <a:buChar char="•"/>
            </a:pPr>
            <a:r>
              <a:rPr lang="en-US" sz="2000" dirty="0">
                <a:solidFill>
                  <a:srgbClr val="000066"/>
                </a:solidFill>
              </a:rPr>
              <a:t>identification of the building.</a:t>
            </a:r>
          </a:p>
          <a:p>
            <a:pPr marL="285750" indent="-285750" algn="just">
              <a:buFont typeface="Arial" panose="020B0604020202020204" pitchFamily="34" charset="0"/>
              <a:buChar char="•"/>
            </a:pPr>
            <a:endParaRPr lang="en-US" sz="2000" dirty="0">
              <a:solidFill>
                <a:srgbClr val="000066"/>
              </a:solidFill>
            </a:endParaRPr>
          </a:p>
          <a:p>
            <a:pPr marL="285750" indent="-285750" algn="just">
              <a:buFont typeface="Arial" panose="020B0604020202020204" pitchFamily="34" charset="0"/>
              <a:buChar char="•"/>
            </a:pPr>
            <a:r>
              <a:rPr lang="en-US" sz="2000" dirty="0">
                <a:solidFill>
                  <a:srgbClr val="000066"/>
                </a:solidFill>
              </a:rPr>
              <a:t>the geometric survey of the building in its current state including any cracking and deformation phenomena.</a:t>
            </a:r>
          </a:p>
          <a:p>
            <a:pPr marL="285750" indent="-285750" algn="just">
              <a:buFont typeface="Arial" panose="020B0604020202020204" pitchFamily="34" charset="0"/>
              <a:buChar char="•"/>
            </a:pPr>
            <a:endParaRPr lang="en-US" sz="2000" dirty="0">
              <a:solidFill>
                <a:srgbClr val="000066"/>
              </a:solidFill>
            </a:endParaRPr>
          </a:p>
          <a:p>
            <a:pPr marL="285750" indent="-285750" algn="just">
              <a:buFont typeface="Arial" panose="020B0604020202020204" pitchFamily="34" charset="0"/>
              <a:buChar char="•"/>
            </a:pPr>
            <a:r>
              <a:rPr lang="en-US" sz="2000" dirty="0">
                <a:solidFill>
                  <a:srgbClr val="000066"/>
                </a:solidFill>
              </a:rPr>
              <a:t>identification of the evolution of the building.</a:t>
            </a:r>
          </a:p>
          <a:p>
            <a:pPr marL="285750" indent="-285750" algn="just">
              <a:buFont typeface="Arial" panose="020B0604020202020204" pitchFamily="34" charset="0"/>
              <a:buChar char="•"/>
            </a:pPr>
            <a:endParaRPr lang="en-US" sz="2000" dirty="0">
              <a:solidFill>
                <a:srgbClr val="000066"/>
              </a:solidFill>
            </a:endParaRPr>
          </a:p>
          <a:p>
            <a:pPr marL="285750" indent="-285750" algn="just">
              <a:buFont typeface="Arial" panose="020B0604020202020204" pitchFamily="34" charset="0"/>
              <a:buChar char="•"/>
            </a:pPr>
            <a:r>
              <a:rPr lang="en-US" sz="2000" dirty="0">
                <a:solidFill>
                  <a:srgbClr val="000066"/>
                </a:solidFill>
              </a:rPr>
              <a:t>the identification of the constituent elements of the resistant organism.</a:t>
            </a:r>
          </a:p>
          <a:p>
            <a:pPr marL="285750" indent="-285750" algn="just">
              <a:buFont typeface="Arial" panose="020B0604020202020204" pitchFamily="34" charset="0"/>
              <a:buChar char="•"/>
            </a:pPr>
            <a:endParaRPr lang="en-US" sz="2000" dirty="0">
              <a:solidFill>
                <a:srgbClr val="000066"/>
              </a:solidFill>
            </a:endParaRPr>
          </a:p>
          <a:p>
            <a:pPr marL="285750" indent="-285750" algn="just">
              <a:buFont typeface="Arial" panose="020B0604020202020204" pitchFamily="34" charset="0"/>
              <a:buChar char="•"/>
            </a:pPr>
            <a:r>
              <a:rPr lang="en-US" sz="2000" dirty="0">
                <a:solidFill>
                  <a:srgbClr val="000066"/>
                </a:solidFill>
              </a:rPr>
              <a:t>the identification of the material, their state of degradation, their mechanical properties.</a:t>
            </a:r>
          </a:p>
          <a:p>
            <a:pPr marL="285750" indent="-285750" algn="just">
              <a:buFont typeface="Arial" panose="020B0604020202020204" pitchFamily="34" charset="0"/>
              <a:buChar char="•"/>
            </a:pPr>
            <a:endParaRPr lang="en-US" sz="2000" dirty="0">
              <a:solidFill>
                <a:srgbClr val="000066"/>
              </a:solidFill>
            </a:endParaRPr>
          </a:p>
          <a:p>
            <a:pPr marL="285750" indent="-285750" algn="just">
              <a:buFont typeface="Arial" panose="020B0604020202020204" pitchFamily="34" charset="0"/>
              <a:buChar char="•"/>
            </a:pPr>
            <a:r>
              <a:rPr lang="en-US" sz="2000" dirty="0">
                <a:solidFill>
                  <a:srgbClr val="000066"/>
                </a:solidFill>
              </a:rPr>
              <a:t>knowledge of the subsoil and foundation structures.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1904E079-DC68-4B05-959E-2B6CC5B89FE4}"/>
              </a:ext>
            </a:extLst>
          </p:cNvPr>
          <p:cNvSpPr/>
          <p:nvPr/>
        </p:nvSpPr>
        <p:spPr>
          <a:xfrm>
            <a:off x="1125861" y="0"/>
            <a:ext cx="7301423"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Levels of knowledge and confidence factors</a:t>
            </a:r>
            <a:endParaRPr lang="it-IT" dirty="0">
              <a:solidFill>
                <a:srgbClr val="002060"/>
              </a:solidFill>
            </a:endParaRPr>
          </a:p>
        </p:txBody>
      </p:sp>
      <p:graphicFrame>
        <p:nvGraphicFramePr>
          <p:cNvPr id="7" name="Object 10">
            <a:extLst>
              <a:ext uri="{FF2B5EF4-FFF2-40B4-BE49-F238E27FC236}">
                <a16:creationId xmlns:a16="http://schemas.microsoft.com/office/drawing/2014/main" id="{066619E1-C4B4-4BF9-8598-4F5E5778BA5E}"/>
              </a:ext>
            </a:extLst>
          </p:cNvPr>
          <p:cNvGraphicFramePr>
            <a:graphicFrameLocks noChangeAspect="1"/>
          </p:cNvGraphicFramePr>
          <p:nvPr/>
        </p:nvGraphicFramePr>
        <p:xfrm>
          <a:off x="1525855" y="3206263"/>
          <a:ext cx="2313973" cy="1011148"/>
        </p:xfrm>
        <a:graphic>
          <a:graphicData uri="http://schemas.openxmlformats.org/presentationml/2006/ole">
            <mc:AlternateContent xmlns:mc="http://schemas.openxmlformats.org/markup-compatibility/2006">
              <mc:Choice xmlns:v="urn:schemas-microsoft-com:vml" Requires="v">
                <p:oleObj spid="_x0000_s122882" name="Equation" r:id="rId3" imgW="977900" imgH="431800" progId="Equation.DSMT4">
                  <p:embed/>
                </p:oleObj>
              </mc:Choice>
              <mc:Fallback>
                <p:oleObj name="Equation" r:id="rId3" imgW="977900" imgH="431800" progId="Equation.DSMT4">
                  <p:embed/>
                  <p:pic>
                    <p:nvPicPr>
                      <p:cNvPr id="7" name="Object 10">
                        <a:extLst>
                          <a:ext uri="{FF2B5EF4-FFF2-40B4-BE49-F238E27FC236}">
                            <a16:creationId xmlns:a16="http://schemas.microsoft.com/office/drawing/2014/main" id="{066619E1-C4B4-4BF9-8598-4F5E5778B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855" y="3206263"/>
                        <a:ext cx="2313973" cy="1011148"/>
                      </a:xfrm>
                      <a:prstGeom prst="rect">
                        <a:avLst/>
                      </a:prstGeom>
                      <a:solidFill>
                        <a:schemeClr val="bg1"/>
                      </a:solidFill>
                    </p:spPr>
                  </p:pic>
                </p:oleObj>
              </mc:Fallback>
            </mc:AlternateContent>
          </a:graphicData>
        </a:graphic>
      </p:graphicFrame>
      <p:graphicFrame>
        <p:nvGraphicFramePr>
          <p:cNvPr id="8" name="Object 267">
            <a:extLst>
              <a:ext uri="{FF2B5EF4-FFF2-40B4-BE49-F238E27FC236}">
                <a16:creationId xmlns:a16="http://schemas.microsoft.com/office/drawing/2014/main" id="{1E5525A9-B84E-4E5C-B18C-BD2A725A7686}"/>
              </a:ext>
            </a:extLst>
          </p:cNvPr>
          <p:cNvGraphicFramePr>
            <a:graphicFrameLocks noChangeAspect="1"/>
          </p:cNvGraphicFramePr>
          <p:nvPr>
            <p:extLst>
              <p:ext uri="{D42A27DB-BD31-4B8C-83A1-F6EECF244321}">
                <p14:modId xmlns:p14="http://schemas.microsoft.com/office/powerpoint/2010/main" val="3684354395"/>
              </p:ext>
            </p:extLst>
          </p:nvPr>
        </p:nvGraphicFramePr>
        <p:xfrm>
          <a:off x="4296405" y="667102"/>
          <a:ext cx="6452315" cy="5236422"/>
        </p:xfrm>
        <a:graphic>
          <a:graphicData uri="http://schemas.openxmlformats.org/presentationml/2006/ole">
            <mc:AlternateContent xmlns:mc="http://schemas.openxmlformats.org/markup-compatibility/2006">
              <mc:Choice xmlns:v="urn:schemas-microsoft-com:vml" Requires="v">
                <p:oleObj spid="_x0000_s122883" name="Documento" r:id="rId5" imgW="6293505" imgH="5106451" progId="Word.Document.8">
                  <p:embed/>
                </p:oleObj>
              </mc:Choice>
              <mc:Fallback>
                <p:oleObj name="Documento" r:id="rId5" imgW="6293505" imgH="5106451" progId="Word.Document.8">
                  <p:embed/>
                  <p:pic>
                    <p:nvPicPr>
                      <p:cNvPr id="8" name="Object 267">
                        <a:extLst>
                          <a:ext uri="{FF2B5EF4-FFF2-40B4-BE49-F238E27FC236}">
                            <a16:creationId xmlns:a16="http://schemas.microsoft.com/office/drawing/2014/main" id="{1E5525A9-B84E-4E5C-B18C-BD2A725A76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6405" y="667102"/>
                        <a:ext cx="6452315" cy="5236422"/>
                      </a:xfrm>
                      <a:prstGeom prst="rect">
                        <a:avLst/>
                      </a:prstGeom>
                      <a:solidFill>
                        <a:schemeClr val="bg1"/>
                      </a:solidFill>
                      <a:ln>
                        <a:noFill/>
                      </a:ln>
                      <a:effec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433AC8A1-3D76-440D-9F8F-3D8787885421}"/>
              </a:ext>
            </a:extLst>
          </p:cNvPr>
          <p:cNvSpPr/>
          <p:nvPr/>
        </p:nvSpPr>
        <p:spPr>
          <a:xfrm>
            <a:off x="1143001" y="0"/>
            <a:ext cx="7301423"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For the interpretation of the table it is necessary to refer also to order 3431</a:t>
            </a:r>
            <a:endParaRPr lang="it-IT" dirty="0">
              <a:solidFill>
                <a:srgbClr val="002060"/>
              </a:solidFill>
            </a:endParaRPr>
          </a:p>
        </p:txBody>
      </p:sp>
      <p:graphicFrame>
        <p:nvGraphicFramePr>
          <p:cNvPr id="7" name="Object 13">
            <a:extLst>
              <a:ext uri="{FF2B5EF4-FFF2-40B4-BE49-F238E27FC236}">
                <a16:creationId xmlns:a16="http://schemas.microsoft.com/office/drawing/2014/main" id="{6FE6A667-03E5-4951-91C9-CF4DE16FE7D2}"/>
              </a:ext>
            </a:extLst>
          </p:cNvPr>
          <p:cNvGraphicFramePr>
            <a:graphicFrameLocks noChangeAspect="1"/>
          </p:cNvGraphicFramePr>
          <p:nvPr>
            <p:extLst>
              <p:ext uri="{D42A27DB-BD31-4B8C-83A1-F6EECF244321}">
                <p14:modId xmlns:p14="http://schemas.microsoft.com/office/powerpoint/2010/main" val="645996719"/>
              </p:ext>
            </p:extLst>
          </p:nvPr>
        </p:nvGraphicFramePr>
        <p:xfrm>
          <a:off x="1250282" y="1586706"/>
          <a:ext cx="9444038" cy="3684587"/>
        </p:xfrm>
        <a:graphic>
          <a:graphicData uri="http://schemas.openxmlformats.org/presentationml/2006/ole">
            <mc:AlternateContent xmlns:mc="http://schemas.openxmlformats.org/markup-compatibility/2006">
              <mc:Choice xmlns:v="urn:schemas-microsoft-com:vml" Requires="v">
                <p:oleObj spid="_x0000_s123906" name="Document" r:id="rId3" imgW="6305040" imgH="2460600" progId="Word.Document.8">
                  <p:embed/>
                </p:oleObj>
              </mc:Choice>
              <mc:Fallback>
                <p:oleObj name="Document" r:id="rId3" imgW="6305040" imgH="2460600" progId="Word.Document.8">
                  <p:embed/>
                  <p:pic>
                    <p:nvPicPr>
                      <p:cNvPr id="7" name="Object 13">
                        <a:extLst>
                          <a:ext uri="{FF2B5EF4-FFF2-40B4-BE49-F238E27FC236}">
                            <a16:creationId xmlns:a16="http://schemas.microsoft.com/office/drawing/2014/main" id="{6FE6A667-03E5-4951-91C9-CF4DE16FE7D2}"/>
                          </a:ext>
                        </a:extLst>
                      </p:cNvPr>
                      <p:cNvPicPr>
                        <a:picLocks noChangeAspect="1" noChangeArrowheads="1"/>
                      </p:cNvPicPr>
                      <p:nvPr/>
                    </p:nvPicPr>
                    <p:blipFill>
                      <a:blip r:embed="rId4"/>
                      <a:srcRect/>
                      <a:stretch>
                        <a:fillRect/>
                      </a:stretch>
                    </p:blipFill>
                    <p:spPr bwMode="auto">
                      <a:xfrm>
                        <a:off x="1250282" y="1586706"/>
                        <a:ext cx="9444038" cy="3684587"/>
                      </a:xfrm>
                      <a:prstGeom prst="rect">
                        <a:avLst/>
                      </a:prstGeom>
                      <a:solidFill>
                        <a:schemeClr val="bg1"/>
                      </a:solidFill>
                      <a:ln>
                        <a:noFill/>
                      </a:ln>
                      <a:effectLst/>
                    </p:spPr>
                  </p:pic>
                </p:oleObj>
              </mc:Fallback>
            </mc:AlternateContent>
          </a:graphicData>
        </a:graphic>
      </p:graphicFrame>
      <p:sp>
        <p:nvSpPr>
          <p:cNvPr id="8" name="TextBox 7">
            <a:extLst>
              <a:ext uri="{FF2B5EF4-FFF2-40B4-BE49-F238E27FC236}">
                <a16:creationId xmlns:a16="http://schemas.microsoft.com/office/drawing/2014/main" id="{393AF4C1-1C51-4A09-96B9-2D04123511CD}"/>
              </a:ext>
            </a:extLst>
          </p:cNvPr>
          <p:cNvSpPr txBox="1"/>
          <p:nvPr/>
        </p:nvSpPr>
        <p:spPr>
          <a:xfrm>
            <a:off x="1512046" y="5814688"/>
            <a:ext cx="9198992" cy="369332"/>
          </a:xfrm>
          <a:prstGeom prst="rect">
            <a:avLst/>
          </a:prstGeom>
          <a:noFill/>
        </p:spPr>
        <p:txBody>
          <a:bodyPr wrap="square">
            <a:spAutoFit/>
          </a:bodyPr>
          <a:lstStyle/>
          <a:p>
            <a:r>
              <a:rPr lang="en-US" dirty="0"/>
              <a:t>For details see </a:t>
            </a:r>
            <a:r>
              <a:rPr lang="en-US" b="1" dirty="0">
                <a:solidFill>
                  <a:schemeClr val="accent2"/>
                </a:solidFill>
              </a:rPr>
              <a:t>the Knowledge Levels Comment </a:t>
            </a:r>
            <a:r>
              <a:rPr lang="en-US" dirty="0"/>
              <a:t>document on the course / standards page.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3">
            <a:extLst>
              <a:ext uri="{FF2B5EF4-FFF2-40B4-BE49-F238E27FC236}">
                <a16:creationId xmlns:a16="http://schemas.microsoft.com/office/drawing/2014/main" id="{9C63189F-FF20-4267-B29C-588316C789C3}"/>
              </a:ext>
            </a:extLst>
          </p:cNvPr>
          <p:cNvSpPr/>
          <p:nvPr/>
        </p:nvSpPr>
        <p:spPr>
          <a:xfrm>
            <a:off x="1146024" y="-20015"/>
            <a:ext cx="7301423"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Assessment of seismic safety</a:t>
            </a:r>
            <a:endParaRPr lang="it-IT" dirty="0">
              <a:solidFill>
                <a:srgbClr val="002060"/>
              </a:solidFill>
            </a:endParaRPr>
          </a:p>
        </p:txBody>
      </p:sp>
      <p:sp>
        <p:nvSpPr>
          <p:cNvPr id="14" name="TextBox 13">
            <a:extLst>
              <a:ext uri="{FF2B5EF4-FFF2-40B4-BE49-F238E27FC236}">
                <a16:creationId xmlns:a16="http://schemas.microsoft.com/office/drawing/2014/main" id="{F519AA21-7700-4741-ABED-FE83DB8355F5}"/>
              </a:ext>
            </a:extLst>
          </p:cNvPr>
          <p:cNvSpPr txBox="1"/>
          <p:nvPr/>
        </p:nvSpPr>
        <p:spPr>
          <a:xfrm>
            <a:off x="1381547" y="412714"/>
            <a:ext cx="9433048" cy="584775"/>
          </a:xfrm>
          <a:prstGeom prst="rect">
            <a:avLst/>
          </a:prstGeom>
          <a:noFill/>
        </p:spPr>
        <p:txBody>
          <a:bodyPr wrap="square">
            <a:spAutoFit/>
          </a:bodyPr>
          <a:lstStyle/>
          <a:p>
            <a:pPr algn="just"/>
            <a:r>
              <a:rPr lang="en-US" sz="1600" dirty="0">
                <a:solidFill>
                  <a:srgbClr val="000066"/>
                </a:solidFill>
              </a:rPr>
              <a:t>The assessment of seismic safety, and verification of the improvement, is carried out with reference to the seismic safety index, defined as follows:</a:t>
            </a:r>
          </a:p>
        </p:txBody>
      </p:sp>
      <p:graphicFrame>
        <p:nvGraphicFramePr>
          <p:cNvPr id="17" name="Object 8">
            <a:extLst>
              <a:ext uri="{FF2B5EF4-FFF2-40B4-BE49-F238E27FC236}">
                <a16:creationId xmlns:a16="http://schemas.microsoft.com/office/drawing/2014/main" id="{7ED0159A-1897-43ED-9A6B-261DFBB89929}"/>
              </a:ext>
            </a:extLst>
          </p:cNvPr>
          <p:cNvGraphicFramePr>
            <a:graphicFrameLocks noChangeAspect="1"/>
          </p:cNvGraphicFramePr>
          <p:nvPr>
            <p:extLst>
              <p:ext uri="{D42A27DB-BD31-4B8C-83A1-F6EECF244321}">
                <p14:modId xmlns:p14="http://schemas.microsoft.com/office/powerpoint/2010/main" val="3307342172"/>
              </p:ext>
            </p:extLst>
          </p:nvPr>
        </p:nvGraphicFramePr>
        <p:xfrm>
          <a:off x="1377406" y="1338046"/>
          <a:ext cx="2356985" cy="1131907"/>
        </p:xfrm>
        <a:graphic>
          <a:graphicData uri="http://schemas.openxmlformats.org/presentationml/2006/ole">
            <mc:AlternateContent xmlns:mc="http://schemas.openxmlformats.org/markup-compatibility/2006">
              <mc:Choice xmlns:v="urn:schemas-microsoft-com:vml" Requires="v">
                <p:oleObj spid="_x0000_s124930" name="Equation" r:id="rId3" imgW="952500" imgH="457200" progId="Equation.DSMT4">
                  <p:embed/>
                </p:oleObj>
              </mc:Choice>
              <mc:Fallback>
                <p:oleObj name="Equation" r:id="rId3" imgW="952500" imgH="457200" progId="Equation.DSMT4">
                  <p:embed/>
                  <p:pic>
                    <p:nvPicPr>
                      <p:cNvPr id="17" name="Object 8">
                        <a:extLst>
                          <a:ext uri="{FF2B5EF4-FFF2-40B4-BE49-F238E27FC236}">
                            <a16:creationId xmlns:a16="http://schemas.microsoft.com/office/drawing/2014/main" id="{7ED0159A-1897-43ED-9A6B-261DFBB899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7406" y="1338046"/>
                        <a:ext cx="2356985" cy="1131907"/>
                      </a:xfrm>
                      <a:prstGeom prst="rect">
                        <a:avLst/>
                      </a:prstGeom>
                      <a:solidFill>
                        <a:schemeClr val="bg1"/>
                      </a:solidFill>
                      <a:ln>
                        <a:noFill/>
                      </a:ln>
                    </p:spPr>
                  </p:pic>
                </p:oleObj>
              </mc:Fallback>
            </mc:AlternateContent>
          </a:graphicData>
        </a:graphic>
      </p:graphicFrame>
      <p:sp>
        <p:nvSpPr>
          <p:cNvPr id="18" name="TextBox 17">
            <a:extLst>
              <a:ext uri="{FF2B5EF4-FFF2-40B4-BE49-F238E27FC236}">
                <a16:creationId xmlns:a16="http://schemas.microsoft.com/office/drawing/2014/main" id="{5CB77F92-06D0-4C7A-ADC2-3DBC691A4C31}"/>
              </a:ext>
            </a:extLst>
          </p:cNvPr>
          <p:cNvSpPr txBox="1"/>
          <p:nvPr/>
        </p:nvSpPr>
        <p:spPr>
          <a:xfrm>
            <a:off x="3766389" y="1429861"/>
            <a:ext cx="7080205" cy="1077218"/>
          </a:xfrm>
          <a:prstGeom prst="rect">
            <a:avLst/>
          </a:prstGeom>
          <a:noFill/>
        </p:spPr>
        <p:txBody>
          <a:bodyPr wrap="square">
            <a:spAutoFit/>
          </a:bodyPr>
          <a:lstStyle/>
          <a:p>
            <a:pPr algn="just"/>
            <a:r>
              <a:rPr lang="en-US" sz="1600" dirty="0">
                <a:solidFill>
                  <a:srgbClr val="000066"/>
                </a:solidFill>
              </a:rPr>
              <a:t>Where </a:t>
            </a:r>
            <a:r>
              <a:rPr lang="it-IT" sz="1600" i="1" dirty="0">
                <a:latin typeface="Times New Roman" panose="02020603050405020304" pitchFamily="18" charset="0"/>
                <a:cs typeface="Times New Roman" panose="02020603050405020304" pitchFamily="18" charset="0"/>
              </a:rPr>
              <a:t>a</a:t>
            </a:r>
            <a:r>
              <a:rPr lang="it-IT" sz="1600" i="1" baseline="-25000" dirty="0">
                <a:latin typeface="Times New Roman" panose="02020603050405020304" pitchFamily="18" charset="0"/>
                <a:cs typeface="Times New Roman" panose="02020603050405020304" pitchFamily="18" charset="0"/>
              </a:rPr>
              <a:t>SLU  </a:t>
            </a:r>
            <a:r>
              <a:rPr lang="en-US" sz="1600" dirty="0">
                <a:solidFill>
                  <a:srgbClr val="000066"/>
                </a:solidFill>
              </a:rPr>
              <a:t>is the ground acceleration that leads to the achievement of the ultimate limit state; </a:t>
            </a:r>
            <a:r>
              <a:rPr lang="el-GR" sz="1600" i="1" dirty="0">
                <a:latin typeface="Times New Roman" panose="02020603050405020304" pitchFamily="18" charset="0"/>
                <a:cs typeface="Times New Roman" panose="02020603050405020304" pitchFamily="18" charset="0"/>
              </a:rPr>
              <a:t>γ</a:t>
            </a:r>
            <a:r>
              <a:rPr lang="it-IT" sz="1600" i="1" baseline="-25000" dirty="0">
                <a:latin typeface="Times New Roman" panose="02020603050405020304" pitchFamily="18" charset="0"/>
                <a:cs typeface="Times New Roman" panose="02020603050405020304" pitchFamily="18" charset="0"/>
              </a:rPr>
              <a:t>I</a:t>
            </a:r>
            <a:r>
              <a:rPr lang="en-US" sz="1600" dirty="0">
                <a:solidFill>
                  <a:srgbClr val="000066"/>
                </a:solidFill>
              </a:rPr>
              <a:t> is the factor of importance; </a:t>
            </a:r>
            <a:r>
              <a:rPr lang="it-IT" sz="1600" i="1" dirty="0">
                <a:latin typeface="Times New Roman" panose="02020603050405020304" pitchFamily="18" charset="0"/>
                <a:cs typeface="Times New Roman" panose="02020603050405020304" pitchFamily="18" charset="0"/>
              </a:rPr>
              <a:t>S</a:t>
            </a:r>
            <a:r>
              <a:rPr lang="en-US" sz="1600" dirty="0">
                <a:solidFill>
                  <a:srgbClr val="000066"/>
                </a:solidFill>
              </a:rPr>
              <a:t> is the factor that takes into account the stratigraphic profile of the foundation subsoil and any morphological effects; </a:t>
            </a:r>
            <a:r>
              <a:rPr lang="it-IT" sz="1600" i="1" dirty="0">
                <a:latin typeface="Times New Roman" panose="02020603050405020304" pitchFamily="18" charset="0"/>
                <a:cs typeface="Times New Roman" panose="02020603050405020304" pitchFamily="18" charset="0"/>
              </a:rPr>
              <a:t>a</a:t>
            </a:r>
            <a:r>
              <a:rPr lang="it-IT" sz="1600" i="1" baseline="-25000" dirty="0">
                <a:latin typeface="Times New Roman" panose="02020603050405020304" pitchFamily="18" charset="0"/>
                <a:cs typeface="Times New Roman" panose="02020603050405020304" pitchFamily="18" charset="0"/>
              </a:rPr>
              <a:t>g</a:t>
            </a:r>
            <a:r>
              <a:rPr lang="en-US" sz="1600" dirty="0">
                <a:solidFill>
                  <a:srgbClr val="000066"/>
                </a:solidFill>
              </a:rPr>
              <a:t> is the reference acceleration of the site.</a:t>
            </a:r>
          </a:p>
        </p:txBody>
      </p:sp>
      <p:sp>
        <p:nvSpPr>
          <p:cNvPr id="19" name="TextBox 18">
            <a:extLst>
              <a:ext uri="{FF2B5EF4-FFF2-40B4-BE49-F238E27FC236}">
                <a16:creationId xmlns:a16="http://schemas.microsoft.com/office/drawing/2014/main" id="{781829AC-8C4B-4D05-B23D-4047763B7E74}"/>
              </a:ext>
            </a:extLst>
          </p:cNvPr>
          <p:cNvSpPr txBox="1"/>
          <p:nvPr/>
        </p:nvSpPr>
        <p:spPr>
          <a:xfrm>
            <a:off x="2800450" y="2840768"/>
            <a:ext cx="6595243" cy="338554"/>
          </a:xfrm>
          <a:prstGeom prst="rect">
            <a:avLst/>
          </a:prstGeom>
          <a:noFill/>
        </p:spPr>
        <p:txBody>
          <a:bodyPr wrap="square">
            <a:spAutoFit/>
          </a:bodyPr>
          <a:lstStyle/>
          <a:p>
            <a:pPr algn="ctr"/>
            <a:r>
              <a:rPr lang="en-US" sz="1600" b="1" dirty="0">
                <a:solidFill>
                  <a:srgbClr val="000066"/>
                </a:solidFill>
              </a:rPr>
              <a:t>LEVELS OF ASSESSMENT OF SEISMIC SAFETY</a:t>
            </a:r>
          </a:p>
        </p:txBody>
      </p:sp>
      <p:sp>
        <p:nvSpPr>
          <p:cNvPr id="20" name="TextBox 19">
            <a:extLst>
              <a:ext uri="{FF2B5EF4-FFF2-40B4-BE49-F238E27FC236}">
                <a16:creationId xmlns:a16="http://schemas.microsoft.com/office/drawing/2014/main" id="{C9EF3E22-25EE-4CAA-860F-35CAAAFD90CF}"/>
              </a:ext>
            </a:extLst>
          </p:cNvPr>
          <p:cNvSpPr txBox="1"/>
          <p:nvPr/>
        </p:nvSpPr>
        <p:spPr>
          <a:xfrm>
            <a:off x="1377405" y="3309764"/>
            <a:ext cx="9437190" cy="2800767"/>
          </a:xfrm>
          <a:prstGeom prst="rect">
            <a:avLst/>
          </a:prstGeom>
          <a:noFill/>
        </p:spPr>
        <p:txBody>
          <a:bodyPr wrap="square">
            <a:spAutoFit/>
          </a:bodyPr>
          <a:lstStyle/>
          <a:p>
            <a:pPr marL="285750" indent="-285750" algn="just">
              <a:buFont typeface="Arial" panose="020B0604020202020204" pitchFamily="34" charset="0"/>
              <a:buChar char="•"/>
            </a:pPr>
            <a:r>
              <a:rPr lang="en-US" sz="1600" b="1" u="sng" dirty="0">
                <a:solidFill>
                  <a:srgbClr val="000066"/>
                </a:solidFill>
              </a:rPr>
              <a:t>LV1:</a:t>
            </a:r>
            <a:r>
              <a:rPr lang="en-US" sz="1600" u="sng" dirty="0">
                <a:solidFill>
                  <a:srgbClr val="000066"/>
                </a:solidFill>
              </a:rPr>
              <a:t> qualitative analysis and evaluation with simplified mechanical models</a:t>
            </a:r>
            <a:r>
              <a:rPr lang="en-US" sz="1600" dirty="0">
                <a:solidFill>
                  <a:srgbClr val="000066"/>
                </a:solidFill>
              </a:rPr>
              <a:t>.</a:t>
            </a:r>
          </a:p>
          <a:p>
            <a:pPr marL="285750" indent="-285750" algn="just">
              <a:buFont typeface="Arial" panose="020B0604020202020204" pitchFamily="34" charset="0"/>
              <a:buChar char="•"/>
            </a:pPr>
            <a:endParaRPr lang="en-US" sz="1600" dirty="0">
              <a:solidFill>
                <a:srgbClr val="000066"/>
              </a:solidFill>
            </a:endParaRPr>
          </a:p>
          <a:p>
            <a:pPr marL="285750" indent="-285750" algn="just">
              <a:buFont typeface="Arial" panose="020B0604020202020204" pitchFamily="34" charset="0"/>
              <a:buChar char="•"/>
            </a:pPr>
            <a:endParaRPr lang="en-US" sz="1600" dirty="0">
              <a:solidFill>
                <a:srgbClr val="000066"/>
              </a:solidFill>
            </a:endParaRPr>
          </a:p>
          <a:p>
            <a:pPr marL="285750" indent="-285750" algn="just">
              <a:buFont typeface="Arial" panose="020B0604020202020204" pitchFamily="34" charset="0"/>
              <a:buChar char="•"/>
            </a:pPr>
            <a:r>
              <a:rPr lang="en-US" sz="1600" b="1" u="sng" dirty="0">
                <a:solidFill>
                  <a:srgbClr val="000066"/>
                </a:solidFill>
              </a:rPr>
              <a:t>LV2:</a:t>
            </a:r>
            <a:r>
              <a:rPr lang="en-US" sz="1600" u="sng" dirty="0">
                <a:solidFill>
                  <a:srgbClr val="000066"/>
                </a:solidFill>
              </a:rPr>
              <a:t> evaluation of single </a:t>
            </a:r>
            <a:r>
              <a:rPr lang="en-US" sz="1600" u="sng" dirty="0" err="1">
                <a:solidFill>
                  <a:srgbClr val="000066"/>
                </a:solidFill>
              </a:rPr>
              <a:t>macroelements</a:t>
            </a:r>
            <a:r>
              <a:rPr lang="en-US" sz="1600" u="sng" dirty="0">
                <a:solidFill>
                  <a:srgbClr val="000066"/>
                </a:solidFill>
              </a:rPr>
              <a:t> (local collapse mechanisms). </a:t>
            </a:r>
            <a:r>
              <a:rPr lang="en-US" sz="1600" dirty="0">
                <a:solidFill>
                  <a:srgbClr val="000066"/>
                </a:solidFill>
              </a:rPr>
              <a:t>This level refers to individual parts of the building.</a:t>
            </a:r>
          </a:p>
          <a:p>
            <a:pPr marL="285750" indent="-285750" algn="just">
              <a:buFont typeface="Arial" panose="020B0604020202020204" pitchFamily="34" charset="0"/>
              <a:buChar char="•"/>
            </a:pPr>
            <a:endParaRPr lang="en-US" sz="1600" dirty="0">
              <a:solidFill>
                <a:srgbClr val="000066"/>
              </a:solidFill>
            </a:endParaRPr>
          </a:p>
          <a:p>
            <a:pPr marL="285750" indent="-285750" algn="just">
              <a:buFont typeface="Arial" panose="020B0604020202020204" pitchFamily="34" charset="0"/>
              <a:buChar char="•"/>
            </a:pPr>
            <a:endParaRPr lang="en-US" sz="1600" dirty="0">
              <a:solidFill>
                <a:srgbClr val="000066"/>
              </a:solidFill>
            </a:endParaRPr>
          </a:p>
          <a:p>
            <a:pPr marL="285750" indent="-285750" algn="just">
              <a:buFont typeface="Arial" panose="020B0604020202020204" pitchFamily="34" charset="0"/>
              <a:buChar char="•"/>
            </a:pPr>
            <a:r>
              <a:rPr lang="en-US" sz="1600" b="1" u="sng" dirty="0">
                <a:solidFill>
                  <a:srgbClr val="000066"/>
                </a:solidFill>
              </a:rPr>
              <a:t>LV3:</a:t>
            </a:r>
            <a:r>
              <a:rPr lang="en-US" sz="1600" u="sng" dirty="0">
                <a:solidFill>
                  <a:srgbClr val="000066"/>
                </a:solidFill>
              </a:rPr>
              <a:t> overall evaluation of the seismic response of the building</a:t>
            </a:r>
            <a:r>
              <a:rPr lang="en-US" sz="1600" dirty="0">
                <a:solidFill>
                  <a:srgbClr val="000066"/>
                </a:solidFill>
              </a:rPr>
              <a:t>. This level determines the acceleration of the soil that brings the construction as a whole or individual significant parts (</a:t>
            </a:r>
            <a:r>
              <a:rPr lang="en-US" sz="1600" dirty="0" err="1">
                <a:solidFill>
                  <a:srgbClr val="000066"/>
                </a:solidFill>
              </a:rPr>
              <a:t>macroelements</a:t>
            </a:r>
            <a:r>
              <a:rPr lang="en-US" sz="1600" dirty="0">
                <a:solidFill>
                  <a:srgbClr val="000066"/>
                </a:solidFill>
              </a:rPr>
              <a:t>) to the ultimate limit state. A global model is often used, but it is also possible to break down the structure into macro-elements.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1747F75-EB90-449F-B41A-731F4797EFA9}"/>
              </a:ext>
            </a:extLst>
          </p:cNvPr>
          <p:cNvSpPr txBox="1"/>
          <p:nvPr/>
        </p:nvSpPr>
        <p:spPr>
          <a:xfrm>
            <a:off x="1451484" y="1749907"/>
            <a:ext cx="9289032" cy="3416320"/>
          </a:xfrm>
          <a:prstGeom prst="rect">
            <a:avLst/>
          </a:prstGeom>
          <a:noFill/>
        </p:spPr>
        <p:txBody>
          <a:bodyPr wrap="square">
            <a:spAutoFit/>
          </a:bodyPr>
          <a:lstStyle/>
          <a:p>
            <a:pPr marL="285750" indent="-285750">
              <a:buFont typeface="Arial" panose="020B0604020202020204" pitchFamily="34" charset="0"/>
              <a:buChar char="•"/>
            </a:pPr>
            <a:r>
              <a:rPr lang="en-GB" b="1" dirty="0">
                <a:solidFill>
                  <a:srgbClr val="000066"/>
                </a:solidFill>
              </a:rPr>
              <a:t>LV1:</a:t>
            </a:r>
            <a:r>
              <a:rPr lang="en-GB" dirty="0">
                <a:solidFill>
                  <a:srgbClr val="000066"/>
                </a:solidFill>
              </a:rPr>
              <a:t> used for territorial vulnerability investigations.</a:t>
            </a:r>
          </a:p>
          <a:p>
            <a:pPr marL="285750" indent="-285750">
              <a:buFont typeface="Arial" panose="020B0604020202020204" pitchFamily="34" charset="0"/>
              <a:buChar char="•"/>
            </a:pPr>
            <a:endParaRPr lang="en-GB" dirty="0">
              <a:solidFill>
                <a:srgbClr val="000066"/>
              </a:solidFill>
            </a:endParaRPr>
          </a:p>
          <a:p>
            <a:pPr marL="285750" indent="-285750">
              <a:buFont typeface="Arial" panose="020B0604020202020204" pitchFamily="34" charset="0"/>
              <a:buChar char="•"/>
            </a:pPr>
            <a:endParaRPr lang="en-GB" dirty="0">
              <a:solidFill>
                <a:srgbClr val="000066"/>
              </a:solidFill>
            </a:endParaRPr>
          </a:p>
          <a:p>
            <a:pPr marL="285750" indent="-285750">
              <a:buFont typeface="Arial" panose="020B0604020202020204" pitchFamily="34" charset="0"/>
              <a:buChar char="•"/>
            </a:pPr>
            <a:r>
              <a:rPr lang="en-GB" b="1" dirty="0">
                <a:solidFill>
                  <a:srgbClr val="000066"/>
                </a:solidFill>
              </a:rPr>
              <a:t>LV2: </a:t>
            </a:r>
            <a:r>
              <a:rPr lang="en-GB" dirty="0">
                <a:solidFill>
                  <a:srgbClr val="000066"/>
                </a:solidFill>
              </a:rPr>
              <a:t>it is applied in case of restoration interventions involving single parts of the building. In these cases, the assessment of the overall seismic safety can be estimated with the tools of the LV1 assessment level.</a:t>
            </a:r>
          </a:p>
          <a:p>
            <a:pPr marL="285750" indent="-285750">
              <a:buFont typeface="Arial" panose="020B0604020202020204" pitchFamily="34" charset="0"/>
              <a:buChar char="•"/>
            </a:pPr>
            <a:endParaRPr lang="en-GB" dirty="0">
              <a:solidFill>
                <a:srgbClr val="000066"/>
              </a:solidFill>
            </a:endParaRPr>
          </a:p>
          <a:p>
            <a:pPr marL="285750" indent="-285750">
              <a:buFont typeface="Arial" panose="020B0604020202020204" pitchFamily="34" charset="0"/>
              <a:buChar char="•"/>
            </a:pPr>
            <a:endParaRPr lang="en-GB" dirty="0">
              <a:solidFill>
                <a:srgbClr val="000066"/>
              </a:solidFill>
            </a:endParaRPr>
          </a:p>
          <a:p>
            <a:pPr marL="285750" indent="-285750">
              <a:buFont typeface="Arial" panose="020B0604020202020204" pitchFamily="34" charset="0"/>
              <a:buChar char="•"/>
            </a:pPr>
            <a:r>
              <a:rPr lang="en-GB" b="1" dirty="0">
                <a:solidFill>
                  <a:srgbClr val="000066"/>
                </a:solidFill>
              </a:rPr>
              <a:t>LV3:</a:t>
            </a:r>
            <a:r>
              <a:rPr lang="en-GB" dirty="0">
                <a:solidFill>
                  <a:srgbClr val="000066"/>
                </a:solidFill>
              </a:rPr>
              <a:t> must be adopted in the design of interventions that modify the ascertained functioning of the building and, in any case, when the restoration concerns a strategic building. The assessment can also be performed with the same methods as for the LV2 level but systematically on each element of the construction.</a:t>
            </a:r>
            <a:endParaRPr lang="en-US" dirty="0">
              <a:solidFill>
                <a:srgbClr val="000066"/>
              </a:solidFill>
            </a:endParaRPr>
          </a:p>
        </p:txBody>
      </p:sp>
      <p:sp>
        <p:nvSpPr>
          <p:cNvPr id="5" name="Rettangolo 3">
            <a:extLst>
              <a:ext uri="{FF2B5EF4-FFF2-40B4-BE49-F238E27FC236}">
                <a16:creationId xmlns:a16="http://schemas.microsoft.com/office/drawing/2014/main" id="{BFCFEA6F-B617-41A2-A2B0-E76EA1D5F336}"/>
              </a:ext>
            </a:extLst>
          </p:cNvPr>
          <p:cNvSpPr/>
          <p:nvPr/>
        </p:nvSpPr>
        <p:spPr>
          <a:xfrm>
            <a:off x="1143001" y="0"/>
            <a:ext cx="7301423"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Use of safety assessment levels</a:t>
            </a:r>
            <a:endParaRPr lang="it-IT" dirty="0">
              <a:solidFill>
                <a:srgbClr val="00206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3">
            <a:extLst>
              <a:ext uri="{FF2B5EF4-FFF2-40B4-BE49-F238E27FC236}">
                <a16:creationId xmlns:a16="http://schemas.microsoft.com/office/drawing/2014/main" id="{2A7667A8-52D3-494E-845A-9276A80264CA}"/>
              </a:ext>
            </a:extLst>
          </p:cNvPr>
          <p:cNvSpPr/>
          <p:nvPr/>
        </p:nvSpPr>
        <p:spPr>
          <a:xfrm>
            <a:off x="1143001" y="0"/>
            <a:ext cx="7301423"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Models and typologies</a:t>
            </a:r>
            <a:endParaRPr lang="it-IT" dirty="0">
              <a:solidFill>
                <a:srgbClr val="002060"/>
              </a:solidFill>
            </a:endParaRPr>
          </a:p>
        </p:txBody>
      </p:sp>
      <p:sp>
        <p:nvSpPr>
          <p:cNvPr id="11" name="TextBox 10">
            <a:extLst>
              <a:ext uri="{FF2B5EF4-FFF2-40B4-BE49-F238E27FC236}">
                <a16:creationId xmlns:a16="http://schemas.microsoft.com/office/drawing/2014/main" id="{704FB98A-3B33-4D2F-937E-AF5BF61BDB89}"/>
              </a:ext>
            </a:extLst>
          </p:cNvPr>
          <p:cNvSpPr txBox="1"/>
          <p:nvPr/>
        </p:nvSpPr>
        <p:spPr>
          <a:xfrm>
            <a:off x="1335850" y="1212432"/>
            <a:ext cx="9520301" cy="3139321"/>
          </a:xfrm>
          <a:prstGeom prst="rect">
            <a:avLst/>
          </a:prstGeom>
          <a:noFill/>
        </p:spPr>
        <p:txBody>
          <a:bodyPr wrap="square">
            <a:spAutoFit/>
          </a:bodyPr>
          <a:lstStyle/>
          <a:p>
            <a:pPr algn="just"/>
            <a:r>
              <a:rPr lang="en-US" dirty="0">
                <a:solidFill>
                  <a:srgbClr val="000066"/>
                </a:solidFill>
              </a:rPr>
              <a:t>Although the concept of typology is badly suited to historical artifacts, recurring characters can be recognized in most historical constructions. Exemplary indications are then provided for the analysis and evaluation of the seismic response in the case of the most common types of protected artifacts.</a:t>
            </a:r>
          </a:p>
          <a:p>
            <a:pPr algn="just"/>
            <a:endParaRPr lang="en-US" dirty="0">
              <a:solidFill>
                <a:srgbClr val="000066"/>
              </a:solidFill>
            </a:endParaRPr>
          </a:p>
          <a:p>
            <a:pPr marL="285750" indent="-285750" algn="just">
              <a:buFont typeface="Arial" panose="020B0604020202020204" pitchFamily="34" charset="0"/>
              <a:buChar char="•"/>
            </a:pPr>
            <a:r>
              <a:rPr lang="en-US" b="1" dirty="0"/>
              <a:t>Buildings, Villas and Other Structures With Spine Walls and Intermediate Floors.</a:t>
            </a:r>
          </a:p>
          <a:p>
            <a:pPr marL="285750" indent="-285750" algn="just">
              <a:buFont typeface="Arial" panose="020B0604020202020204" pitchFamily="34" charset="0"/>
              <a:buChar char="•"/>
            </a:pPr>
            <a:endParaRPr lang="en-US" b="1" dirty="0"/>
          </a:p>
          <a:p>
            <a:pPr marL="285750" indent="-285750" algn="just">
              <a:buFont typeface="Arial" panose="020B0604020202020204" pitchFamily="34" charset="0"/>
              <a:buChar char="•"/>
            </a:pPr>
            <a:r>
              <a:rPr lang="en-US" b="1" dirty="0"/>
              <a:t>Churches and Other Structures With Large Halls, Without Intermediate Floors.</a:t>
            </a:r>
          </a:p>
          <a:p>
            <a:pPr marL="285750" indent="-285750" algn="just">
              <a:buFont typeface="Arial" panose="020B0604020202020204" pitchFamily="34" charset="0"/>
              <a:buChar char="•"/>
            </a:pPr>
            <a:endParaRPr lang="en-US" b="1" dirty="0"/>
          </a:p>
          <a:p>
            <a:pPr marL="285750" indent="-285750" algn="just">
              <a:buFont typeface="Arial" panose="020B0604020202020204" pitchFamily="34" charset="0"/>
              <a:buChar char="•"/>
            </a:pPr>
            <a:r>
              <a:rPr lang="en-US" b="1" dirty="0"/>
              <a:t>Towers, Bells and Other Structures With Mainly Vertical Development.</a:t>
            </a:r>
          </a:p>
          <a:p>
            <a:pPr marL="285750" indent="-285750" algn="just">
              <a:buFont typeface="Arial" panose="020B0604020202020204" pitchFamily="34" charset="0"/>
              <a:buChar char="•"/>
            </a:pPr>
            <a:endParaRPr lang="en-US" b="1" dirty="0"/>
          </a:p>
          <a:p>
            <a:pPr marL="285750" indent="-285750" algn="just">
              <a:buFont typeface="Arial" panose="020B0604020202020204" pitchFamily="34" charset="0"/>
              <a:buChar char="•"/>
            </a:pPr>
            <a:r>
              <a:rPr lang="en-US" b="1" dirty="0"/>
              <a:t>Masonry Bridges, Triumphal Arches and Other Arched Structures.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3">
            <a:extLst>
              <a:ext uri="{FF2B5EF4-FFF2-40B4-BE49-F238E27FC236}">
                <a16:creationId xmlns:a16="http://schemas.microsoft.com/office/drawing/2014/main" id="{2E4EA28F-69E1-4EB0-B5EB-70AC7766C94D}"/>
              </a:ext>
            </a:extLst>
          </p:cNvPr>
          <p:cNvSpPr/>
          <p:nvPr/>
        </p:nvSpPr>
        <p:spPr>
          <a:xfrm>
            <a:off x="1143001" y="2084"/>
            <a:ext cx="7301423"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Palaces, villas and other structures with spine walls and intermediate floors</a:t>
            </a:r>
            <a:endParaRPr lang="it-IT" dirty="0">
              <a:solidFill>
                <a:srgbClr val="002060"/>
              </a:solidFill>
            </a:endParaRPr>
          </a:p>
        </p:txBody>
      </p:sp>
      <p:sp>
        <p:nvSpPr>
          <p:cNvPr id="11" name="TextBox 10">
            <a:extLst>
              <a:ext uri="{FF2B5EF4-FFF2-40B4-BE49-F238E27FC236}">
                <a16:creationId xmlns:a16="http://schemas.microsoft.com/office/drawing/2014/main" id="{A3E71BF1-3C28-49FD-97C4-9557944CE34F}"/>
              </a:ext>
            </a:extLst>
          </p:cNvPr>
          <p:cNvSpPr txBox="1"/>
          <p:nvPr/>
        </p:nvSpPr>
        <p:spPr>
          <a:xfrm>
            <a:off x="1487488" y="873711"/>
            <a:ext cx="9361040" cy="1477328"/>
          </a:xfrm>
          <a:prstGeom prst="rect">
            <a:avLst/>
          </a:prstGeom>
          <a:noFill/>
        </p:spPr>
        <p:txBody>
          <a:bodyPr wrap="square">
            <a:spAutoFit/>
          </a:bodyPr>
          <a:lstStyle/>
          <a:p>
            <a:pPr algn="just"/>
            <a:r>
              <a:rPr lang="en-US" dirty="0">
                <a:solidFill>
                  <a:srgbClr val="000066"/>
                </a:solidFill>
              </a:rPr>
              <a:t>This typology refers to buildings with even complex planimetric development, consisting of a system of perimeter and internal load-bearing walls, arranged in different directions and by a system of intermediate horizontal floors/slabs. The adoption of an equivalent frame model is very realistic. Any interactions with other constructions can be simulated with additional seismic forces or by inserting horizontal constraints of appropriate stiffness.</a:t>
            </a:r>
          </a:p>
        </p:txBody>
      </p:sp>
      <p:sp>
        <p:nvSpPr>
          <p:cNvPr id="13" name="TextBox 12">
            <a:extLst>
              <a:ext uri="{FF2B5EF4-FFF2-40B4-BE49-F238E27FC236}">
                <a16:creationId xmlns:a16="http://schemas.microsoft.com/office/drawing/2014/main" id="{F1B821BF-8D55-441F-89DB-68CFF9E69859}"/>
              </a:ext>
            </a:extLst>
          </p:cNvPr>
          <p:cNvSpPr txBox="1"/>
          <p:nvPr/>
        </p:nvSpPr>
        <p:spPr>
          <a:xfrm>
            <a:off x="3677221" y="2440802"/>
            <a:ext cx="4981574" cy="369332"/>
          </a:xfrm>
          <a:prstGeom prst="rect">
            <a:avLst/>
          </a:prstGeom>
          <a:noFill/>
        </p:spPr>
        <p:txBody>
          <a:bodyPr wrap="square">
            <a:spAutoFit/>
          </a:bodyPr>
          <a:lstStyle/>
          <a:p>
            <a:pPr algn="ctr"/>
            <a:r>
              <a:rPr lang="en-US" b="1" u="sng" dirty="0">
                <a:solidFill>
                  <a:srgbClr val="000066"/>
                </a:solidFill>
              </a:rPr>
              <a:t>LV1 - MODEL FOR BUILDINGS</a:t>
            </a:r>
          </a:p>
        </p:txBody>
      </p:sp>
      <p:sp>
        <p:nvSpPr>
          <p:cNvPr id="15" name="TextBox 14">
            <a:extLst>
              <a:ext uri="{FF2B5EF4-FFF2-40B4-BE49-F238E27FC236}">
                <a16:creationId xmlns:a16="http://schemas.microsoft.com/office/drawing/2014/main" id="{F771889D-5FF3-414C-8407-030F55A93B3A}"/>
              </a:ext>
            </a:extLst>
          </p:cNvPr>
          <p:cNvSpPr txBox="1"/>
          <p:nvPr/>
        </p:nvSpPr>
        <p:spPr>
          <a:xfrm>
            <a:off x="1492846" y="2883129"/>
            <a:ext cx="9361040" cy="923330"/>
          </a:xfrm>
          <a:prstGeom prst="rect">
            <a:avLst/>
          </a:prstGeom>
          <a:noFill/>
        </p:spPr>
        <p:txBody>
          <a:bodyPr wrap="square">
            <a:spAutoFit/>
          </a:bodyPr>
          <a:lstStyle/>
          <a:p>
            <a:pPr algn="just"/>
            <a:r>
              <a:rPr lang="en-US" dirty="0">
                <a:solidFill>
                  <a:srgbClr val="000066"/>
                </a:solidFill>
              </a:rPr>
              <a:t>Simplified mechanical model that provides a quantitative assessment of the acceleration of collapse, in the hypothesis that this occurs due to failure of the walls in its own plane, as part of an overall behavior of the </a:t>
            </a:r>
            <a:r>
              <a:rPr lang="en-US" dirty="0" err="1">
                <a:solidFill>
                  <a:srgbClr val="000066"/>
                </a:solidFill>
              </a:rPr>
              <a:t>manufact</a:t>
            </a:r>
            <a:r>
              <a:rPr lang="en-US" dirty="0">
                <a:solidFill>
                  <a:srgbClr val="000066"/>
                </a:solidFill>
              </a:rPr>
              <a:t>.</a:t>
            </a:r>
          </a:p>
        </p:txBody>
      </p:sp>
      <p:sp>
        <p:nvSpPr>
          <p:cNvPr id="19" name="AutoShape 9">
            <a:extLst>
              <a:ext uri="{FF2B5EF4-FFF2-40B4-BE49-F238E27FC236}">
                <a16:creationId xmlns:a16="http://schemas.microsoft.com/office/drawing/2014/main" id="{BAD4F89A-F97F-4760-80B7-02DF1CE3A29F}"/>
              </a:ext>
            </a:extLst>
          </p:cNvPr>
          <p:cNvSpPr>
            <a:spLocks noChangeArrowheads="1"/>
          </p:cNvSpPr>
          <p:nvPr/>
        </p:nvSpPr>
        <p:spPr bwMode="auto">
          <a:xfrm>
            <a:off x="5734383" y="3879454"/>
            <a:ext cx="723234" cy="785610"/>
          </a:xfrm>
          <a:prstGeom prst="downArrow">
            <a:avLst>
              <a:gd name="adj1" fmla="val 50000"/>
              <a:gd name="adj2" fmla="val 25000"/>
            </a:avLst>
          </a:prstGeom>
          <a:solidFill>
            <a:schemeClr val="bg1"/>
          </a:solidFill>
          <a:ln w="19050" algn="ctr">
            <a:solidFill>
              <a:srgbClr val="002060"/>
            </a:solidFill>
            <a:miter lim="800000"/>
            <a:headEnd/>
            <a:tailEnd/>
          </a:ln>
        </p:spPr>
        <p:txBody>
          <a:bodyPr wrap="none" anchor="ctr"/>
          <a:lstStyle/>
          <a:p>
            <a:pPr algn="ctr" eaLnBrk="1" hangingPunct="1">
              <a:spcBef>
                <a:spcPct val="30000"/>
              </a:spcBef>
            </a:pPr>
            <a:endParaRPr lang="it-IT" dirty="0">
              <a:solidFill>
                <a:srgbClr val="00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EA01B77-5400-48A1-948A-C9AC863C53F2}"/>
              </a:ext>
            </a:extLst>
          </p:cNvPr>
          <p:cNvSpPr txBox="1"/>
          <p:nvPr/>
        </p:nvSpPr>
        <p:spPr>
          <a:xfrm>
            <a:off x="1415480" y="4902681"/>
            <a:ext cx="9361040" cy="1200329"/>
          </a:xfrm>
          <a:prstGeom prst="rect">
            <a:avLst/>
          </a:prstGeom>
          <a:noFill/>
        </p:spPr>
        <p:txBody>
          <a:bodyPr wrap="square">
            <a:spAutoFit/>
          </a:bodyPr>
          <a:lstStyle/>
          <a:p>
            <a:pPr algn="just"/>
            <a:r>
              <a:rPr lang="en-US" dirty="0">
                <a:solidFill>
                  <a:srgbClr val="000066"/>
                </a:solidFill>
              </a:rPr>
              <a:t>In the event that the building is more vulnerable to some local mechanism (due to lack of connections), compared to its global behavior, the horizontal acceleration leading to the ultimate limit state of that macro-element must be evaluated and compared with that obtained by the model illustrated below.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3">
            <a:extLst>
              <a:ext uri="{FF2B5EF4-FFF2-40B4-BE49-F238E27FC236}">
                <a16:creationId xmlns:a16="http://schemas.microsoft.com/office/drawing/2014/main" id="{AED620D2-AC0E-4858-969B-AF9D77BF9E08}"/>
              </a:ext>
            </a:extLst>
          </p:cNvPr>
          <p:cNvSpPr/>
          <p:nvPr/>
        </p:nvSpPr>
        <p:spPr>
          <a:xfrm>
            <a:off x="1112541" y="-1889"/>
            <a:ext cx="7301423"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Arial" panose="020B0604020202020204" pitchFamily="34" charset="0"/>
              </a:rPr>
              <a:t>LV1 - Model for buildings</a:t>
            </a:r>
            <a:endParaRPr lang="it-IT" dirty="0">
              <a:solidFill>
                <a:srgbClr val="002060"/>
              </a:solidFill>
            </a:endParaRPr>
          </a:p>
        </p:txBody>
      </p:sp>
      <p:sp>
        <p:nvSpPr>
          <p:cNvPr id="10" name="TextBox 9">
            <a:extLst>
              <a:ext uri="{FF2B5EF4-FFF2-40B4-BE49-F238E27FC236}">
                <a16:creationId xmlns:a16="http://schemas.microsoft.com/office/drawing/2014/main" id="{81CABFBF-8DC0-42C5-AB62-B8ECFB109940}"/>
              </a:ext>
            </a:extLst>
          </p:cNvPr>
          <p:cNvSpPr txBox="1"/>
          <p:nvPr/>
        </p:nvSpPr>
        <p:spPr>
          <a:xfrm>
            <a:off x="1112541" y="407252"/>
            <a:ext cx="9505056" cy="646331"/>
          </a:xfrm>
          <a:prstGeom prst="rect">
            <a:avLst/>
          </a:prstGeom>
          <a:noFill/>
        </p:spPr>
        <p:txBody>
          <a:bodyPr wrap="square">
            <a:spAutoFit/>
          </a:bodyPr>
          <a:lstStyle/>
          <a:p>
            <a:pPr algn="just"/>
            <a:r>
              <a:rPr lang="en-US" dirty="0">
                <a:solidFill>
                  <a:srgbClr val="000066"/>
                </a:solidFill>
              </a:rPr>
              <a:t>With reference to the condition that leads to the achievement of the ULS, it is possible to obtain the value of the spectral ordinate of the elastic response:</a:t>
            </a:r>
          </a:p>
        </p:txBody>
      </p:sp>
      <p:graphicFrame>
        <p:nvGraphicFramePr>
          <p:cNvPr id="11" name="Object 2">
            <a:extLst>
              <a:ext uri="{FF2B5EF4-FFF2-40B4-BE49-F238E27FC236}">
                <a16:creationId xmlns:a16="http://schemas.microsoft.com/office/drawing/2014/main" id="{09E846A4-0DEB-4C25-9051-7E60F3F57AB9}"/>
              </a:ext>
            </a:extLst>
          </p:cNvPr>
          <p:cNvGraphicFramePr>
            <a:graphicFrameLocks noChangeAspect="1"/>
          </p:cNvGraphicFramePr>
          <p:nvPr>
            <p:extLst>
              <p:ext uri="{D42A27DB-BD31-4B8C-83A1-F6EECF244321}">
                <p14:modId xmlns:p14="http://schemas.microsoft.com/office/powerpoint/2010/main" val="2691540802"/>
              </p:ext>
            </p:extLst>
          </p:nvPr>
        </p:nvGraphicFramePr>
        <p:xfrm>
          <a:off x="1712601" y="1247213"/>
          <a:ext cx="2842560" cy="1211262"/>
        </p:xfrm>
        <a:graphic>
          <a:graphicData uri="http://schemas.openxmlformats.org/presentationml/2006/ole">
            <mc:AlternateContent xmlns:mc="http://schemas.openxmlformats.org/markup-compatibility/2006">
              <mc:Choice xmlns:v="urn:schemas-microsoft-com:vml" Requires="v">
                <p:oleObj spid="_x0000_s125954" name="Equation" r:id="rId3" imgW="1041120" imgH="495000" progId="Equation.DSMT4">
                  <p:embed/>
                </p:oleObj>
              </mc:Choice>
              <mc:Fallback>
                <p:oleObj name="Equation" r:id="rId3" imgW="1041120" imgH="495000" progId="Equation.DSMT4">
                  <p:embed/>
                  <p:pic>
                    <p:nvPicPr>
                      <p:cNvPr id="11" name="Object 2">
                        <a:extLst>
                          <a:ext uri="{FF2B5EF4-FFF2-40B4-BE49-F238E27FC236}">
                            <a16:creationId xmlns:a16="http://schemas.microsoft.com/office/drawing/2014/main" id="{09E846A4-0DEB-4C25-9051-7E60F3F57A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2601" y="1247213"/>
                        <a:ext cx="2842560" cy="1211262"/>
                      </a:xfrm>
                      <a:prstGeom prst="rect">
                        <a:avLst/>
                      </a:prstGeom>
                      <a:solidFill>
                        <a:schemeClr val="bg1"/>
                      </a:solidFill>
                      <a:ln>
                        <a:noFill/>
                      </a:ln>
                    </p:spPr>
                  </p:pic>
                </p:oleObj>
              </mc:Fallback>
            </mc:AlternateContent>
          </a:graphicData>
        </a:graphic>
      </p:graphicFrame>
      <p:graphicFrame>
        <p:nvGraphicFramePr>
          <p:cNvPr id="12" name="Object 2">
            <a:extLst>
              <a:ext uri="{FF2B5EF4-FFF2-40B4-BE49-F238E27FC236}">
                <a16:creationId xmlns:a16="http://schemas.microsoft.com/office/drawing/2014/main" id="{1F71B28D-4150-4EDF-A8E8-FC6776C57163}"/>
              </a:ext>
            </a:extLst>
          </p:cNvPr>
          <p:cNvGraphicFramePr>
            <a:graphicFrameLocks noChangeAspect="1"/>
          </p:cNvGraphicFramePr>
          <p:nvPr>
            <p:extLst>
              <p:ext uri="{D42A27DB-BD31-4B8C-83A1-F6EECF244321}">
                <p14:modId xmlns:p14="http://schemas.microsoft.com/office/powerpoint/2010/main" val="3032083661"/>
              </p:ext>
            </p:extLst>
          </p:nvPr>
        </p:nvGraphicFramePr>
        <p:xfrm>
          <a:off x="1312917" y="4560751"/>
          <a:ext cx="3577090" cy="1050036"/>
        </p:xfrm>
        <a:graphic>
          <a:graphicData uri="http://schemas.openxmlformats.org/presentationml/2006/ole">
            <mc:AlternateContent xmlns:mc="http://schemas.openxmlformats.org/markup-compatibility/2006">
              <mc:Choice xmlns:v="urn:schemas-microsoft-com:vml" Requires="v">
                <p:oleObj spid="_x0000_s125955" name="Equation" r:id="rId5" imgW="1295400" imgH="381000" progId="Equation.DSMT4">
                  <p:embed/>
                </p:oleObj>
              </mc:Choice>
              <mc:Fallback>
                <p:oleObj name="Equation" r:id="rId5" imgW="1295400" imgH="381000" progId="Equation.DSMT4">
                  <p:embed/>
                  <p:pic>
                    <p:nvPicPr>
                      <p:cNvPr id="12" name="Object 2">
                        <a:extLst>
                          <a:ext uri="{FF2B5EF4-FFF2-40B4-BE49-F238E27FC236}">
                            <a16:creationId xmlns:a16="http://schemas.microsoft.com/office/drawing/2014/main" id="{1F71B28D-4150-4EDF-A8E8-FC6776C571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2917" y="4560751"/>
                        <a:ext cx="3577090" cy="1050036"/>
                      </a:xfrm>
                      <a:prstGeom prst="rect">
                        <a:avLst/>
                      </a:prstGeom>
                      <a:solidFill>
                        <a:schemeClr val="bg1"/>
                      </a:solidFill>
                      <a:ln>
                        <a:noFill/>
                      </a:ln>
                    </p:spPr>
                  </p:pic>
                </p:oleObj>
              </mc:Fallback>
            </mc:AlternateContent>
          </a:graphicData>
        </a:graphic>
      </p:graphicFrame>
      <p:sp>
        <p:nvSpPr>
          <p:cNvPr id="13" name="Rectangle 10">
            <a:extLst>
              <a:ext uri="{FF2B5EF4-FFF2-40B4-BE49-F238E27FC236}">
                <a16:creationId xmlns:a16="http://schemas.microsoft.com/office/drawing/2014/main" id="{EDF95B16-A0C2-4473-9546-884999C17101}"/>
              </a:ext>
            </a:extLst>
          </p:cNvPr>
          <p:cNvSpPr>
            <a:spLocks noChangeArrowheads="1"/>
          </p:cNvSpPr>
          <p:nvPr/>
        </p:nvSpPr>
        <p:spPr bwMode="auto">
          <a:xfrm>
            <a:off x="4890007" y="1059020"/>
            <a:ext cx="5906867" cy="171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nchor="ctr">
            <a:spAutoFit/>
          </a:bodyPr>
          <a:lstStyle/>
          <a:p>
            <a:pPr marL="285750" indent="-285750" algn="just">
              <a:buFont typeface="Arial" panose="020B0604020202020204" pitchFamily="34" charset="0"/>
              <a:buChar char="•"/>
            </a:pPr>
            <a:r>
              <a:rPr lang="it-IT" dirty="0">
                <a:solidFill>
                  <a:srgbClr val="000000"/>
                </a:solidFill>
                <a:latin typeface="Times New Roman" panose="02020603050405020304" pitchFamily="18" charset="0"/>
                <a:cs typeface="Times New Roman" panose="02020603050405020304" pitchFamily="18" charset="0"/>
              </a:rPr>
              <a:t>F</a:t>
            </a:r>
            <a:r>
              <a:rPr lang="it-IT" baseline="-30000" dirty="0">
                <a:solidFill>
                  <a:srgbClr val="000000"/>
                </a:solidFill>
                <a:latin typeface="Times New Roman" panose="02020603050405020304" pitchFamily="18" charset="0"/>
                <a:cs typeface="Times New Roman" panose="02020603050405020304" pitchFamily="18" charset="0"/>
              </a:rPr>
              <a:t>SLV</a:t>
            </a:r>
            <a:r>
              <a:rPr lang="it-IT" sz="1100" dirty="0">
                <a:solidFill>
                  <a:srgbClr val="000000"/>
                </a:solidFill>
                <a:latin typeface="Times New Roman" panose="02020603050405020304" pitchFamily="18" charset="0"/>
                <a:cs typeface="Times New Roman" panose="02020603050405020304" pitchFamily="18" charset="0"/>
              </a:rPr>
              <a:t> </a:t>
            </a:r>
            <a:r>
              <a:rPr lang="en-GB" sz="1400" dirty="0">
                <a:solidFill>
                  <a:srgbClr val="000066"/>
                </a:solidFill>
              </a:rPr>
              <a:t>is the shear strength of the building;</a:t>
            </a:r>
          </a:p>
          <a:p>
            <a:pPr marL="285750" indent="-285750" algn="just">
              <a:buFont typeface="Arial" panose="020B0604020202020204" pitchFamily="34" charset="0"/>
              <a:buChar char="•"/>
            </a:pPr>
            <a:r>
              <a:rPr lang="en-GB" dirty="0">
                <a:solidFill>
                  <a:srgbClr val="000000"/>
                </a:solidFill>
                <a:latin typeface="Times New Roman" panose="02020603050405020304" pitchFamily="18" charset="0"/>
                <a:cs typeface="Times New Roman" panose="02020603050405020304" pitchFamily="18" charset="0"/>
              </a:rPr>
              <a:t>q</a:t>
            </a:r>
            <a:r>
              <a:rPr lang="en-GB" sz="1100" dirty="0">
                <a:solidFill>
                  <a:srgbClr val="000000"/>
                </a:solidFill>
                <a:latin typeface="Times New Roman" panose="02020603050405020304" pitchFamily="18" charset="0"/>
                <a:cs typeface="Times New Roman" panose="02020603050405020304" pitchFamily="18" charset="0"/>
              </a:rPr>
              <a:t> </a:t>
            </a:r>
            <a:r>
              <a:rPr lang="en-GB" sz="1400" dirty="0">
                <a:solidFill>
                  <a:srgbClr val="000066"/>
                </a:solidFill>
              </a:rPr>
              <a:t>is the behaviour factor, which can be assumed to be between 3 and 3.6, for buildings with regular elevation and number of floors greater than or equal to 2, and between 2.25 and 2.8 in the other cases</a:t>
            </a:r>
          </a:p>
          <a:p>
            <a:pPr marL="285750" indent="-285750" algn="just">
              <a:buFont typeface="Arial" panose="020B0604020202020204" pitchFamily="34" charset="0"/>
              <a:buChar char="•"/>
            </a:pPr>
            <a:r>
              <a:rPr lang="it-IT" dirty="0">
                <a:solidFill>
                  <a:srgbClr val="000000"/>
                </a:solidFill>
                <a:latin typeface="Times New Roman" panose="02020603050405020304" pitchFamily="18" charset="0"/>
                <a:cs typeface="Times New Roman" panose="02020603050405020304" pitchFamily="18" charset="0"/>
              </a:rPr>
              <a:t>E* </a:t>
            </a:r>
            <a:r>
              <a:rPr lang="en-GB" sz="1400" dirty="0">
                <a:solidFill>
                  <a:srgbClr val="000066"/>
                </a:solidFill>
              </a:rPr>
              <a:t>is the participating mass fraction on the first vibration mode;</a:t>
            </a:r>
          </a:p>
          <a:p>
            <a:pPr marL="285750" indent="-285750" algn="just">
              <a:spcBef>
                <a:spcPct val="30000"/>
              </a:spcBef>
              <a:buFont typeface="Arial" panose="020B0604020202020204" pitchFamily="34" charset="0"/>
              <a:buChar char="•"/>
            </a:pPr>
            <a:r>
              <a:rPr lang="en-GB" dirty="0">
                <a:solidFill>
                  <a:srgbClr val="000000"/>
                </a:solidFill>
                <a:latin typeface="Times New Roman" panose="02020603050405020304" pitchFamily="18" charset="0"/>
                <a:cs typeface="Times New Roman" panose="02020603050405020304" pitchFamily="18" charset="0"/>
              </a:rPr>
              <a:t>M</a:t>
            </a:r>
            <a:r>
              <a:rPr lang="en-GB" sz="1100" dirty="0">
                <a:solidFill>
                  <a:srgbClr val="000000"/>
                </a:solidFill>
                <a:latin typeface="Times New Roman" panose="02020603050405020304" pitchFamily="18" charset="0"/>
                <a:cs typeface="Times New Roman" panose="02020603050405020304" pitchFamily="18" charset="0"/>
              </a:rPr>
              <a:t> </a:t>
            </a:r>
            <a:r>
              <a:rPr lang="en-GB" sz="1400" dirty="0">
                <a:solidFill>
                  <a:srgbClr val="000066"/>
                </a:solidFill>
              </a:rPr>
              <a:t>is the global seismic mass.</a:t>
            </a:r>
            <a:endParaRPr lang="it-IT" sz="1400" dirty="0">
              <a:solidFill>
                <a:srgbClr val="000066"/>
              </a:solidFill>
            </a:endParaRPr>
          </a:p>
        </p:txBody>
      </p:sp>
      <p:sp>
        <p:nvSpPr>
          <p:cNvPr id="14" name="TextBox 13">
            <a:extLst>
              <a:ext uri="{FF2B5EF4-FFF2-40B4-BE49-F238E27FC236}">
                <a16:creationId xmlns:a16="http://schemas.microsoft.com/office/drawing/2014/main" id="{7B0F97F7-576E-42B9-8DB6-F0A3CA730D76}"/>
              </a:ext>
            </a:extLst>
          </p:cNvPr>
          <p:cNvSpPr txBox="1"/>
          <p:nvPr/>
        </p:nvSpPr>
        <p:spPr>
          <a:xfrm>
            <a:off x="1147565" y="2832820"/>
            <a:ext cx="9734872" cy="1323439"/>
          </a:xfrm>
          <a:prstGeom prst="rect">
            <a:avLst/>
          </a:prstGeom>
          <a:noFill/>
        </p:spPr>
        <p:txBody>
          <a:bodyPr wrap="square">
            <a:spAutoFit/>
          </a:bodyPr>
          <a:lstStyle/>
          <a:p>
            <a:pPr algn="just"/>
            <a:r>
              <a:rPr lang="en-US" sz="1600" dirty="0">
                <a:solidFill>
                  <a:srgbClr val="000066"/>
                </a:solidFill>
              </a:rPr>
              <a:t>The shear resistance of the building is obtained as the lowest of those evaluated according to two perpendicular directions, generally assumed according to the prevailing axes of the load-bearing walls. The model consists in considering, for each direction, the vertical bearing wall panels and in assuming that the collapse occurs when the average shear stress reaches a given percentage of the shear strength of the masonry material. Considering, for example, the x direction and a generic floor </a:t>
            </a:r>
            <a:r>
              <a:rPr lang="en-US" sz="1600" dirty="0" err="1">
                <a:solidFill>
                  <a:srgbClr val="000066"/>
                </a:solidFill>
              </a:rPr>
              <a:t>i</a:t>
            </a:r>
            <a:r>
              <a:rPr lang="en-US" sz="1600" dirty="0">
                <a:solidFill>
                  <a:srgbClr val="000066"/>
                </a:solidFill>
              </a:rPr>
              <a:t>, the shear strength is evaluated as follows:</a:t>
            </a:r>
          </a:p>
        </p:txBody>
      </p:sp>
      <p:sp>
        <p:nvSpPr>
          <p:cNvPr id="15" name="Rectangle 14">
            <a:extLst>
              <a:ext uri="{FF2B5EF4-FFF2-40B4-BE49-F238E27FC236}">
                <a16:creationId xmlns:a16="http://schemas.microsoft.com/office/drawing/2014/main" id="{F78CFC61-AF94-4DE0-B154-85D8FA07C644}"/>
              </a:ext>
            </a:extLst>
          </p:cNvPr>
          <p:cNvSpPr>
            <a:spLocks noChangeArrowheads="1"/>
          </p:cNvSpPr>
          <p:nvPr/>
        </p:nvSpPr>
        <p:spPr bwMode="auto">
          <a:xfrm>
            <a:off x="4922426" y="3977759"/>
            <a:ext cx="6045575" cy="229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nchor="ctr">
            <a:spAutoFit/>
          </a:bodyPr>
          <a:lstStyle/>
          <a:p>
            <a:pPr marL="285750" indent="-285750" algn="just">
              <a:buFont typeface="Arial" panose="020B0604020202020204" pitchFamily="34" charset="0"/>
              <a:buChar char="•"/>
            </a:pPr>
            <a:r>
              <a:rPr lang="it-IT" dirty="0">
                <a:solidFill>
                  <a:srgbClr val="000000"/>
                </a:solidFill>
                <a:latin typeface="Times New Roman" panose="02020603050405020304" pitchFamily="18" charset="0"/>
                <a:cs typeface="Times New Roman" panose="02020603050405020304" pitchFamily="18" charset="0"/>
              </a:rPr>
              <a:t>A</a:t>
            </a:r>
            <a:r>
              <a:rPr lang="it-IT" baseline="-25000" dirty="0">
                <a:solidFill>
                  <a:srgbClr val="000000"/>
                </a:solidFill>
                <a:latin typeface="Times New Roman" panose="02020603050405020304" pitchFamily="18" charset="0"/>
                <a:cs typeface="Times New Roman" panose="02020603050405020304" pitchFamily="18" charset="0"/>
              </a:rPr>
              <a:t>xi</a:t>
            </a:r>
            <a:r>
              <a:rPr lang="it-IT" sz="1100" dirty="0">
                <a:solidFill>
                  <a:srgbClr val="000000"/>
                </a:solidFill>
                <a:latin typeface="Times New Roman" panose="02020603050405020304" pitchFamily="18" charset="0"/>
                <a:cs typeface="Times New Roman" panose="02020603050405020304" pitchFamily="18" charset="0"/>
              </a:rPr>
              <a:t> </a:t>
            </a:r>
            <a:r>
              <a:rPr lang="en-GB" sz="1400" dirty="0">
                <a:solidFill>
                  <a:srgbClr val="000066"/>
                </a:solidFill>
              </a:rPr>
              <a:t>it is the resistant area of the masonry;</a:t>
            </a:r>
          </a:p>
          <a:p>
            <a:pPr marL="285750" indent="-285750" algn="just">
              <a:buFont typeface="Arial" panose="020B0604020202020204" pitchFamily="34" charset="0"/>
              <a:buChar char="•"/>
            </a:pPr>
            <a:r>
              <a:rPr lang="el-GR" dirty="0">
                <a:solidFill>
                  <a:srgbClr val="000000"/>
                </a:solidFill>
                <a:latin typeface="Times New Roman" panose="02020603050405020304" pitchFamily="18" charset="0"/>
                <a:cs typeface="Times New Roman" panose="02020603050405020304" pitchFamily="18" charset="0"/>
              </a:rPr>
              <a:t>β</a:t>
            </a:r>
            <a:r>
              <a:rPr lang="it-IT" baseline="-25000" dirty="0">
                <a:solidFill>
                  <a:srgbClr val="000000"/>
                </a:solidFill>
                <a:latin typeface="Times New Roman" panose="02020603050405020304" pitchFamily="18" charset="0"/>
                <a:cs typeface="Times New Roman" panose="02020603050405020304" pitchFamily="18" charset="0"/>
              </a:rPr>
              <a:t>xi</a:t>
            </a:r>
            <a:r>
              <a:rPr lang="it-IT" sz="1100" dirty="0">
                <a:solidFill>
                  <a:srgbClr val="000000"/>
                </a:solidFill>
                <a:latin typeface="Times New Roman" panose="02020603050405020304" pitchFamily="18" charset="0"/>
                <a:cs typeface="Times New Roman" panose="02020603050405020304" pitchFamily="18" charset="0"/>
              </a:rPr>
              <a:t> </a:t>
            </a:r>
            <a:r>
              <a:rPr lang="en-GB" sz="1400" dirty="0">
                <a:solidFill>
                  <a:srgbClr val="000066"/>
                </a:solidFill>
              </a:rPr>
              <a:t>a coefficient of irregularity in plan; </a:t>
            </a:r>
            <a:r>
              <a:rPr lang="el-GR" sz="1400" dirty="0">
                <a:solidFill>
                  <a:srgbClr val="000066"/>
                </a:solidFill>
              </a:rPr>
              <a:t>μ</a:t>
            </a:r>
            <a:r>
              <a:rPr lang="it-IT" baseline="-25000" dirty="0">
                <a:solidFill>
                  <a:srgbClr val="000000"/>
                </a:solidFill>
                <a:latin typeface="Times New Roman" panose="02020603050405020304" pitchFamily="18" charset="0"/>
                <a:cs typeface="Times New Roman" panose="02020603050405020304" pitchFamily="18" charset="0"/>
              </a:rPr>
              <a:t>xi</a:t>
            </a:r>
            <a:r>
              <a:rPr lang="en-GB" sz="1400" dirty="0">
                <a:solidFill>
                  <a:srgbClr val="000066"/>
                </a:solidFill>
              </a:rPr>
              <a:t> a coefficient that considers the homogeneity of stiffness and resistance of the masonry walls;</a:t>
            </a:r>
            <a:endParaRPr lang="it-IT" sz="1400" dirty="0">
              <a:solidFill>
                <a:srgbClr val="000066"/>
              </a:solidFill>
            </a:endParaRPr>
          </a:p>
          <a:p>
            <a:pPr marL="285750" indent="-285750" algn="just">
              <a:buFont typeface="Arial" panose="020B0604020202020204" pitchFamily="34" charset="0"/>
              <a:buChar char="•"/>
            </a:pPr>
            <a:r>
              <a:rPr lang="el-GR" dirty="0">
                <a:solidFill>
                  <a:srgbClr val="000000"/>
                </a:solidFill>
                <a:latin typeface="Times New Roman" panose="02020603050405020304" pitchFamily="18" charset="0"/>
                <a:cs typeface="Times New Roman" panose="02020603050405020304" pitchFamily="18" charset="0"/>
              </a:rPr>
              <a:t>ξ</a:t>
            </a:r>
            <a:r>
              <a:rPr lang="it-IT" baseline="-25000" dirty="0">
                <a:solidFill>
                  <a:srgbClr val="000000"/>
                </a:solidFill>
                <a:latin typeface="Times New Roman" panose="02020603050405020304" pitchFamily="18" charset="0"/>
                <a:cs typeface="Times New Roman" panose="02020603050405020304" pitchFamily="18" charset="0"/>
              </a:rPr>
              <a:t>xi</a:t>
            </a:r>
            <a:r>
              <a:rPr lang="it-IT" sz="1100" dirty="0">
                <a:solidFill>
                  <a:srgbClr val="000000"/>
                </a:solidFill>
                <a:latin typeface="Times New Roman" panose="02020603050405020304" pitchFamily="18" charset="0"/>
                <a:cs typeface="Times New Roman" panose="02020603050405020304" pitchFamily="18" charset="0"/>
              </a:rPr>
              <a:t> </a:t>
            </a:r>
            <a:r>
              <a:rPr lang="en-GB" sz="1400" dirty="0">
                <a:solidFill>
                  <a:srgbClr val="000066"/>
                </a:solidFill>
              </a:rPr>
              <a:t>a coefficient related to the type of failure of the walls at </a:t>
            </a:r>
            <a:r>
              <a:rPr lang="en-GB" sz="1400" dirty="0" err="1">
                <a:solidFill>
                  <a:srgbClr val="000066"/>
                </a:solidFill>
              </a:rPr>
              <a:t>i-th</a:t>
            </a:r>
            <a:r>
              <a:rPr lang="en-GB" sz="1400" dirty="0">
                <a:solidFill>
                  <a:srgbClr val="000066"/>
                </a:solidFill>
              </a:rPr>
              <a:t> floor;</a:t>
            </a:r>
          </a:p>
          <a:p>
            <a:pPr marL="285750" indent="-285750" algn="just">
              <a:buFont typeface="Arial" panose="020B0604020202020204" pitchFamily="34" charset="0"/>
              <a:buChar char="•"/>
            </a:pPr>
            <a:r>
              <a:rPr lang="el-GR" dirty="0">
                <a:solidFill>
                  <a:srgbClr val="000000"/>
                </a:solidFill>
                <a:latin typeface="Times New Roman" panose="02020603050405020304" pitchFamily="18" charset="0"/>
                <a:cs typeface="Times New Roman" panose="02020603050405020304" pitchFamily="18" charset="0"/>
              </a:rPr>
              <a:t>ζ</a:t>
            </a:r>
            <a:r>
              <a:rPr lang="it-IT" baseline="-25000" dirty="0">
                <a:solidFill>
                  <a:srgbClr val="000000"/>
                </a:solidFill>
                <a:latin typeface="Times New Roman" panose="02020603050405020304" pitchFamily="18" charset="0"/>
                <a:cs typeface="Times New Roman" panose="02020603050405020304" pitchFamily="18" charset="0"/>
              </a:rPr>
              <a:t>x</a:t>
            </a:r>
            <a:r>
              <a:rPr lang="it-IT" sz="1100" baseline="-25000" dirty="0">
                <a:solidFill>
                  <a:srgbClr val="000000"/>
                </a:solidFill>
                <a:latin typeface="Times New Roman" panose="02020603050405020304" pitchFamily="18" charset="0"/>
                <a:cs typeface="Times New Roman" panose="02020603050405020304" pitchFamily="18" charset="0"/>
              </a:rPr>
              <a:t> </a:t>
            </a:r>
            <a:r>
              <a:rPr lang="it-IT" sz="1400" dirty="0">
                <a:solidFill>
                  <a:srgbClr val="000066"/>
                </a:solidFill>
              </a:rPr>
              <a:t>a </a:t>
            </a:r>
            <a:r>
              <a:rPr lang="it-IT" sz="1400" dirty="0" err="1">
                <a:solidFill>
                  <a:srgbClr val="000066"/>
                </a:solidFill>
              </a:rPr>
              <a:t>coefficient</a:t>
            </a:r>
            <a:r>
              <a:rPr lang="it-IT" sz="1400" dirty="0">
                <a:solidFill>
                  <a:srgbClr val="000066"/>
                </a:solidFill>
              </a:rPr>
              <a:t> </a:t>
            </a:r>
            <a:r>
              <a:rPr lang="it-IT" sz="1400" dirty="0" err="1">
                <a:solidFill>
                  <a:srgbClr val="000066"/>
                </a:solidFill>
              </a:rPr>
              <a:t>related</a:t>
            </a:r>
            <a:r>
              <a:rPr lang="it-IT" sz="1400" dirty="0">
                <a:solidFill>
                  <a:srgbClr val="000066"/>
                </a:solidFill>
              </a:rPr>
              <a:t> to the </a:t>
            </a:r>
            <a:r>
              <a:rPr lang="it-IT" sz="1400" dirty="0" err="1">
                <a:solidFill>
                  <a:srgbClr val="000066"/>
                </a:solidFill>
              </a:rPr>
              <a:t>resistance</a:t>
            </a:r>
            <a:r>
              <a:rPr lang="it-IT" sz="1400" dirty="0">
                <a:solidFill>
                  <a:srgbClr val="000066"/>
                </a:solidFill>
              </a:rPr>
              <a:t> of </a:t>
            </a:r>
            <a:r>
              <a:rPr lang="it-IT" sz="1400" dirty="0" err="1">
                <a:solidFill>
                  <a:srgbClr val="000066"/>
                </a:solidFill>
              </a:rPr>
              <a:t>masonry</a:t>
            </a:r>
            <a:r>
              <a:rPr lang="it-IT" sz="1400" dirty="0">
                <a:solidFill>
                  <a:srgbClr val="000066"/>
                </a:solidFill>
              </a:rPr>
              <a:t> </a:t>
            </a:r>
            <a:r>
              <a:rPr lang="it-IT" sz="1400" dirty="0" err="1">
                <a:solidFill>
                  <a:srgbClr val="000066"/>
                </a:solidFill>
              </a:rPr>
              <a:t>horizontal</a:t>
            </a:r>
            <a:r>
              <a:rPr lang="it-IT" sz="1400" dirty="0">
                <a:solidFill>
                  <a:srgbClr val="000066"/>
                </a:solidFill>
              </a:rPr>
              <a:t> </a:t>
            </a:r>
            <a:r>
              <a:rPr lang="it-IT" sz="1400" dirty="0" err="1">
                <a:solidFill>
                  <a:srgbClr val="000066"/>
                </a:solidFill>
              </a:rPr>
              <a:t>strips</a:t>
            </a:r>
            <a:r>
              <a:rPr lang="it-IT" sz="1400" dirty="0">
                <a:solidFill>
                  <a:srgbClr val="000066"/>
                </a:solidFill>
              </a:rPr>
              <a:t>;</a:t>
            </a:r>
          </a:p>
          <a:p>
            <a:pPr marL="285750" indent="-285750" algn="just">
              <a:buFont typeface="Arial" panose="020B0604020202020204" pitchFamily="34" charset="0"/>
              <a:buChar char="•"/>
            </a:pPr>
            <a:r>
              <a:rPr lang="el-GR" sz="2000" dirty="0">
                <a:solidFill>
                  <a:srgbClr val="000000"/>
                </a:solidFill>
                <a:latin typeface="Times New Roman" panose="02020603050405020304" pitchFamily="18" charset="0"/>
                <a:cs typeface="Times New Roman" panose="02020603050405020304" pitchFamily="18" charset="0"/>
              </a:rPr>
              <a:t>τ</a:t>
            </a:r>
            <a:r>
              <a:rPr lang="it-IT" sz="2000" baseline="-25000" dirty="0">
                <a:solidFill>
                  <a:srgbClr val="000000"/>
                </a:solidFill>
                <a:latin typeface="Times New Roman" panose="02020603050405020304" pitchFamily="18" charset="0"/>
                <a:cs typeface="Times New Roman" panose="02020603050405020304" pitchFamily="18" charset="0"/>
              </a:rPr>
              <a:t>dxi</a:t>
            </a:r>
            <a:r>
              <a:rPr lang="it-IT" sz="1400" baseline="-25000" dirty="0">
                <a:solidFill>
                  <a:srgbClr val="000000"/>
                </a:solidFill>
                <a:latin typeface="Times New Roman" panose="02020603050405020304" pitchFamily="18" charset="0"/>
                <a:cs typeface="Times New Roman" panose="02020603050405020304" pitchFamily="18" charset="0"/>
              </a:rPr>
              <a:t> </a:t>
            </a:r>
            <a:r>
              <a:rPr lang="en-GB" sz="1400" dirty="0">
                <a:solidFill>
                  <a:srgbClr val="000066"/>
                </a:solidFill>
              </a:rPr>
              <a:t>the design shear strength of the walls at </a:t>
            </a:r>
            <a:r>
              <a:rPr lang="en-GB" sz="1400" dirty="0" err="1">
                <a:solidFill>
                  <a:srgbClr val="000066"/>
                </a:solidFill>
              </a:rPr>
              <a:t>i-th</a:t>
            </a:r>
            <a:r>
              <a:rPr lang="en-GB" sz="1400" dirty="0">
                <a:solidFill>
                  <a:srgbClr val="000066"/>
                </a:solidFill>
              </a:rPr>
              <a:t> floor;</a:t>
            </a:r>
          </a:p>
          <a:p>
            <a:pPr marL="285750" indent="-285750" algn="just">
              <a:spcBef>
                <a:spcPct val="30000"/>
              </a:spcBef>
              <a:buFont typeface="Arial" panose="020B0604020202020204" pitchFamily="34" charset="0"/>
              <a:buChar char="•"/>
            </a:pPr>
            <a:r>
              <a:rPr lang="it-IT" dirty="0">
                <a:solidFill>
                  <a:srgbClr val="000000"/>
                </a:solidFill>
                <a:latin typeface="Times New Roman" panose="02020603050405020304" pitchFamily="18" charset="0"/>
                <a:cs typeface="Times New Roman" panose="02020603050405020304" pitchFamily="18" charset="0"/>
              </a:rPr>
              <a:t> </a:t>
            </a:r>
            <a:r>
              <a:rPr lang="az-Cyrl-AZ" dirty="0">
                <a:solidFill>
                  <a:srgbClr val="000000"/>
                </a:solidFill>
                <a:latin typeface="Times New Roman" panose="02020603050405020304" pitchFamily="18" charset="0"/>
                <a:cs typeface="Times New Roman" panose="02020603050405020304" pitchFamily="18" charset="0"/>
              </a:rPr>
              <a:t>к</a:t>
            </a:r>
            <a:r>
              <a:rPr lang="it-IT" baseline="-25000" dirty="0">
                <a:solidFill>
                  <a:srgbClr val="000000"/>
                </a:solidFill>
                <a:latin typeface="Times New Roman" panose="02020603050405020304" pitchFamily="18" charset="0"/>
                <a:cs typeface="Times New Roman" panose="02020603050405020304" pitchFamily="18" charset="0"/>
              </a:rPr>
              <a:t>i </a:t>
            </a:r>
            <a:r>
              <a:rPr lang="en-GB" sz="1400" dirty="0">
                <a:solidFill>
                  <a:srgbClr val="000066"/>
                </a:solidFill>
              </a:rPr>
              <a:t>is the ratio between the seismic shear at the </a:t>
            </a:r>
            <a:r>
              <a:rPr lang="en-GB" sz="1400" dirty="0" err="1">
                <a:solidFill>
                  <a:srgbClr val="000066"/>
                </a:solidFill>
              </a:rPr>
              <a:t>i-th</a:t>
            </a:r>
            <a:r>
              <a:rPr lang="en-GB" sz="1400" dirty="0">
                <a:solidFill>
                  <a:srgbClr val="000066"/>
                </a:solidFill>
              </a:rPr>
              <a:t> floor and the total seismic force.</a:t>
            </a:r>
            <a:endParaRPr lang="it-IT" sz="1400" dirty="0">
              <a:solidFill>
                <a:srgbClr val="00006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47C234DC-8B3D-4BEC-AD48-3DE25269C2D5}"/>
              </a:ext>
            </a:extLst>
          </p:cNvPr>
          <p:cNvSpPr/>
          <p:nvPr/>
        </p:nvSpPr>
        <p:spPr>
          <a:xfrm>
            <a:off x="1143001" y="0"/>
            <a:ext cx="7301423"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Levels of knowledge: types of collapse</a:t>
            </a:r>
            <a:endParaRPr lang="en-US" b="1" dirty="0">
              <a:solidFill>
                <a:srgbClr val="002060"/>
              </a:solidFill>
              <a:latin typeface="Arial" panose="020B0604020202020204" pitchFamily="34" charset="0"/>
            </a:endParaRPr>
          </a:p>
          <a:p>
            <a:pPr algn="ctr"/>
            <a:endParaRPr lang="it-IT" dirty="0">
              <a:solidFill>
                <a:srgbClr val="002060"/>
              </a:solidFill>
            </a:endParaRPr>
          </a:p>
        </p:txBody>
      </p:sp>
      <p:pic>
        <p:nvPicPr>
          <p:cNvPr id="6" name="Picture 30">
            <a:extLst>
              <a:ext uri="{FF2B5EF4-FFF2-40B4-BE49-F238E27FC236}">
                <a16:creationId xmlns:a16="http://schemas.microsoft.com/office/drawing/2014/main" id="{A54593F6-59B9-4DF0-BC45-812F5AF36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019" y="1822181"/>
            <a:ext cx="1981766" cy="252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7" name="Picture 31">
            <a:extLst>
              <a:ext uri="{FF2B5EF4-FFF2-40B4-BE49-F238E27FC236}">
                <a16:creationId xmlns:a16="http://schemas.microsoft.com/office/drawing/2014/main" id="{0C05F713-482A-45C1-ACF8-62FE8A2D4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2172" y="1787113"/>
            <a:ext cx="1996828" cy="254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8" name="Text Box 33">
            <a:extLst>
              <a:ext uri="{FF2B5EF4-FFF2-40B4-BE49-F238E27FC236}">
                <a16:creationId xmlns:a16="http://schemas.microsoft.com/office/drawing/2014/main" id="{4FD78EA7-FDAE-4DDE-B666-0E54BC293CD9}"/>
              </a:ext>
            </a:extLst>
          </p:cNvPr>
          <p:cNvSpPr txBox="1">
            <a:spLocks noChangeArrowheads="1"/>
          </p:cNvSpPr>
          <p:nvPr/>
        </p:nvSpPr>
        <p:spPr bwMode="auto">
          <a:xfrm>
            <a:off x="6845374" y="4330669"/>
            <a:ext cx="15930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pitchFamily="34" charset="0"/>
                <a:cs typeface="Times New Roman" pitchFamily="18" charset="0"/>
              </a:defRPr>
            </a:lvl1pPr>
            <a:lvl2pPr marL="742950" indent="-285750" eaLnBrk="0" hangingPunct="0">
              <a:defRPr sz="2000">
                <a:solidFill>
                  <a:schemeClr val="tx1"/>
                </a:solidFill>
                <a:latin typeface="Arial Narrow" pitchFamily="34" charset="0"/>
                <a:cs typeface="Times New Roman" pitchFamily="18" charset="0"/>
              </a:defRPr>
            </a:lvl2pPr>
            <a:lvl3pPr marL="1143000" indent="-228600" eaLnBrk="0" hangingPunct="0">
              <a:defRPr sz="2000">
                <a:solidFill>
                  <a:schemeClr val="tx1"/>
                </a:solidFill>
                <a:latin typeface="Arial Narrow" pitchFamily="34" charset="0"/>
                <a:cs typeface="Times New Roman" pitchFamily="18" charset="0"/>
              </a:defRPr>
            </a:lvl3pPr>
            <a:lvl4pPr marL="1600200" indent="-228600" eaLnBrk="0" hangingPunct="0">
              <a:defRPr sz="2000">
                <a:solidFill>
                  <a:schemeClr val="tx1"/>
                </a:solidFill>
                <a:latin typeface="Arial Narrow" pitchFamily="34" charset="0"/>
                <a:cs typeface="Times New Roman" pitchFamily="18" charset="0"/>
              </a:defRPr>
            </a:lvl4pPr>
            <a:lvl5pPr marL="2057400" indent="-228600" eaLnBrk="0" hangingPunct="0">
              <a:defRPr sz="2000">
                <a:solidFill>
                  <a:schemeClr val="tx1"/>
                </a:solidFill>
                <a:latin typeface="Arial Narrow" pitchFamily="34" charset="0"/>
                <a:cs typeface="Times New Roman" pitchFamily="18" charset="0"/>
              </a:defRPr>
            </a:lvl5pPr>
            <a:lvl6pPr marL="25146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6pPr>
            <a:lvl7pPr marL="29718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7pPr>
            <a:lvl8pPr marL="34290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8pPr>
            <a:lvl9pPr marL="38862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9pPr>
          </a:lstStyle>
          <a:p>
            <a:pPr algn="ctr" eaLnBrk="1" hangingPunct="1">
              <a:spcBef>
                <a:spcPct val="50000"/>
              </a:spcBef>
            </a:pPr>
            <a:r>
              <a:rPr lang="it-IT" sz="1400" dirty="0">
                <a:solidFill>
                  <a:srgbClr val="FF0000"/>
                </a:solidFill>
              </a:rPr>
              <a:t>WEAK FLOOR</a:t>
            </a:r>
          </a:p>
        </p:txBody>
      </p:sp>
      <p:sp>
        <p:nvSpPr>
          <p:cNvPr id="9" name="Text Box 32">
            <a:extLst>
              <a:ext uri="{FF2B5EF4-FFF2-40B4-BE49-F238E27FC236}">
                <a16:creationId xmlns:a16="http://schemas.microsoft.com/office/drawing/2014/main" id="{6C211AC5-4831-4599-9A0A-1494A7208A20}"/>
              </a:ext>
            </a:extLst>
          </p:cNvPr>
          <p:cNvSpPr txBox="1">
            <a:spLocks noChangeArrowheads="1"/>
          </p:cNvSpPr>
          <p:nvPr/>
        </p:nvSpPr>
        <p:spPr bwMode="auto">
          <a:xfrm>
            <a:off x="9517186" y="4333645"/>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Narrow" pitchFamily="34" charset="0"/>
                <a:cs typeface="Times New Roman" pitchFamily="18" charset="0"/>
              </a:defRPr>
            </a:lvl1pPr>
            <a:lvl2pPr marL="742950" indent="-285750" eaLnBrk="0" hangingPunct="0">
              <a:defRPr sz="2000">
                <a:solidFill>
                  <a:schemeClr val="tx1"/>
                </a:solidFill>
                <a:latin typeface="Arial Narrow" pitchFamily="34" charset="0"/>
                <a:cs typeface="Times New Roman" pitchFamily="18" charset="0"/>
              </a:defRPr>
            </a:lvl2pPr>
            <a:lvl3pPr marL="1143000" indent="-228600" eaLnBrk="0" hangingPunct="0">
              <a:defRPr sz="2000">
                <a:solidFill>
                  <a:schemeClr val="tx1"/>
                </a:solidFill>
                <a:latin typeface="Arial Narrow" pitchFamily="34" charset="0"/>
                <a:cs typeface="Times New Roman" pitchFamily="18" charset="0"/>
              </a:defRPr>
            </a:lvl3pPr>
            <a:lvl4pPr marL="1600200" indent="-228600" eaLnBrk="0" hangingPunct="0">
              <a:defRPr sz="2000">
                <a:solidFill>
                  <a:schemeClr val="tx1"/>
                </a:solidFill>
                <a:latin typeface="Arial Narrow" pitchFamily="34" charset="0"/>
                <a:cs typeface="Times New Roman" pitchFamily="18" charset="0"/>
              </a:defRPr>
            </a:lvl4pPr>
            <a:lvl5pPr marL="2057400" indent="-228600" eaLnBrk="0" hangingPunct="0">
              <a:defRPr sz="2000">
                <a:solidFill>
                  <a:schemeClr val="tx1"/>
                </a:solidFill>
                <a:latin typeface="Arial Narrow" pitchFamily="34" charset="0"/>
                <a:cs typeface="Times New Roman" pitchFamily="18" charset="0"/>
              </a:defRPr>
            </a:lvl5pPr>
            <a:lvl6pPr marL="25146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6pPr>
            <a:lvl7pPr marL="29718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7pPr>
            <a:lvl8pPr marL="34290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8pPr>
            <a:lvl9pPr marL="38862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9pPr>
          </a:lstStyle>
          <a:p>
            <a:pPr algn="ctr" eaLnBrk="1" hangingPunct="1">
              <a:spcBef>
                <a:spcPct val="50000"/>
              </a:spcBef>
            </a:pPr>
            <a:r>
              <a:rPr lang="it-IT" sz="1400" dirty="0">
                <a:solidFill>
                  <a:srgbClr val="FF0000"/>
                </a:solidFill>
              </a:rPr>
              <a:t>UNIFORM</a:t>
            </a:r>
          </a:p>
        </p:txBody>
      </p:sp>
      <p:sp>
        <p:nvSpPr>
          <p:cNvPr id="10" name="TextBox 9">
            <a:extLst>
              <a:ext uri="{FF2B5EF4-FFF2-40B4-BE49-F238E27FC236}">
                <a16:creationId xmlns:a16="http://schemas.microsoft.com/office/drawing/2014/main" id="{77742347-D5E1-47A4-8AD9-9FC5F78CC20C}"/>
              </a:ext>
            </a:extLst>
          </p:cNvPr>
          <p:cNvSpPr txBox="1"/>
          <p:nvPr/>
        </p:nvSpPr>
        <p:spPr>
          <a:xfrm>
            <a:off x="1271464" y="821456"/>
            <a:ext cx="9312522" cy="369332"/>
          </a:xfrm>
          <a:prstGeom prst="rect">
            <a:avLst/>
          </a:prstGeom>
          <a:noFill/>
        </p:spPr>
        <p:txBody>
          <a:bodyPr wrap="square">
            <a:spAutoFit/>
          </a:bodyPr>
          <a:lstStyle/>
          <a:p>
            <a:pPr algn="just"/>
            <a:r>
              <a:rPr lang="en-US" dirty="0">
                <a:solidFill>
                  <a:srgbClr val="000066"/>
                </a:solidFill>
              </a:rPr>
              <a:t>The two main recurrent collapse mechanisms in this typology are considered in the assessment:</a:t>
            </a:r>
          </a:p>
        </p:txBody>
      </p:sp>
      <p:sp>
        <p:nvSpPr>
          <p:cNvPr id="12" name="TextBox 11">
            <a:extLst>
              <a:ext uri="{FF2B5EF4-FFF2-40B4-BE49-F238E27FC236}">
                <a16:creationId xmlns:a16="http://schemas.microsoft.com/office/drawing/2014/main" id="{A23A633C-1FD9-4C2D-81F4-5B5064D26FF0}"/>
              </a:ext>
            </a:extLst>
          </p:cNvPr>
          <p:cNvSpPr txBox="1"/>
          <p:nvPr/>
        </p:nvSpPr>
        <p:spPr>
          <a:xfrm>
            <a:off x="1158846" y="1822180"/>
            <a:ext cx="5471012" cy="2862322"/>
          </a:xfrm>
          <a:prstGeom prst="rect">
            <a:avLst/>
          </a:prstGeom>
          <a:noFill/>
        </p:spPr>
        <p:txBody>
          <a:bodyPr wrap="square">
            <a:spAutoFit/>
          </a:bodyPr>
          <a:lstStyle/>
          <a:p>
            <a:pPr marL="285750" indent="-285750" algn="just">
              <a:buFont typeface="Arial" panose="020B0604020202020204" pitchFamily="34" charset="0"/>
              <a:buChar char="•"/>
            </a:pPr>
            <a:r>
              <a:rPr lang="en-US" b="1" u="sng" dirty="0">
                <a:solidFill>
                  <a:srgbClr val="000066"/>
                </a:solidFill>
              </a:rPr>
              <a:t>Collapse due to soft </a:t>
            </a:r>
            <a:r>
              <a:rPr lang="en-US" b="1" u="sng" dirty="0" err="1">
                <a:solidFill>
                  <a:srgbClr val="000066"/>
                </a:solidFill>
              </a:rPr>
              <a:t>storey</a:t>
            </a:r>
            <a:r>
              <a:rPr lang="en-US" dirty="0">
                <a:solidFill>
                  <a:srgbClr val="000066"/>
                </a:solidFill>
              </a:rPr>
              <a:t>, which occurs when one </a:t>
            </a:r>
            <a:r>
              <a:rPr lang="en-US" dirty="0" err="1">
                <a:solidFill>
                  <a:srgbClr val="000066"/>
                </a:solidFill>
              </a:rPr>
              <a:t>storey</a:t>
            </a:r>
            <a:r>
              <a:rPr lang="en-US" dirty="0">
                <a:solidFill>
                  <a:srgbClr val="000066"/>
                </a:solidFill>
              </a:rPr>
              <a:t> is decidedly weaker than the others, so the construction is unable to exploit the dissipative and displacement capacities of the others, which remain in the elastic phase;</a:t>
            </a:r>
          </a:p>
          <a:p>
            <a:pPr marL="285750" indent="-285750" algn="just">
              <a:buFont typeface="Arial" panose="020B0604020202020204" pitchFamily="34" charset="0"/>
              <a:buChar char="•"/>
            </a:pPr>
            <a:r>
              <a:rPr lang="en-US" b="1" u="sng" dirty="0">
                <a:solidFill>
                  <a:srgbClr val="000066"/>
                </a:solidFill>
              </a:rPr>
              <a:t>Uniform collapse</a:t>
            </a:r>
            <a:r>
              <a:rPr lang="en-US" dirty="0">
                <a:solidFill>
                  <a:srgbClr val="000066"/>
                </a:solidFill>
              </a:rPr>
              <a:t>, which occurs when the collapse occurs with the failure of the horizontal masonry strips at the level of the architraves/spandrels, and the vertical elements (panels) collapsing at the base of the first level due to bending.</a:t>
            </a:r>
          </a:p>
        </p:txBody>
      </p:sp>
      <p:sp>
        <p:nvSpPr>
          <p:cNvPr id="14" name="TextBox 13">
            <a:extLst>
              <a:ext uri="{FF2B5EF4-FFF2-40B4-BE49-F238E27FC236}">
                <a16:creationId xmlns:a16="http://schemas.microsoft.com/office/drawing/2014/main" id="{26FD8369-5031-4BDE-99FC-ED4E37CDAF10}"/>
              </a:ext>
            </a:extLst>
          </p:cNvPr>
          <p:cNvSpPr txBox="1"/>
          <p:nvPr/>
        </p:nvSpPr>
        <p:spPr>
          <a:xfrm>
            <a:off x="1450054" y="4638445"/>
            <a:ext cx="9583100" cy="1477328"/>
          </a:xfrm>
          <a:prstGeom prst="rect">
            <a:avLst/>
          </a:prstGeom>
          <a:noFill/>
        </p:spPr>
        <p:txBody>
          <a:bodyPr wrap="square">
            <a:spAutoFit/>
          </a:bodyPr>
          <a:lstStyle/>
          <a:p>
            <a:pPr algn="just"/>
            <a:r>
              <a:rPr lang="en-US" dirty="0">
                <a:solidFill>
                  <a:srgbClr val="000066"/>
                </a:solidFill>
              </a:rPr>
              <a:t>In order to determine the ground acceleration that leads to the attainment of the building collapse limit conditions, it is therefore necessary to determine:</a:t>
            </a:r>
          </a:p>
          <a:p>
            <a:pPr marL="285750" indent="-285750" algn="just">
              <a:buFont typeface="Arial" panose="020B0604020202020204" pitchFamily="34" charset="0"/>
              <a:buChar char="•"/>
            </a:pPr>
            <a:r>
              <a:rPr lang="en-US" dirty="0">
                <a:solidFill>
                  <a:srgbClr val="000066"/>
                </a:solidFill>
              </a:rPr>
              <a:t>For all </a:t>
            </a:r>
            <a:r>
              <a:rPr lang="en-US" dirty="0" err="1">
                <a:solidFill>
                  <a:srgbClr val="000066"/>
                </a:solidFill>
              </a:rPr>
              <a:t>storeys</a:t>
            </a:r>
            <a:r>
              <a:rPr lang="en-US" dirty="0">
                <a:solidFill>
                  <a:srgbClr val="000066"/>
                </a:solidFill>
              </a:rPr>
              <a:t> except the ground one, the acceleration of the </a:t>
            </a:r>
            <a:r>
              <a:rPr lang="en-US" dirty="0" err="1">
                <a:solidFill>
                  <a:srgbClr val="000066"/>
                </a:solidFill>
              </a:rPr>
              <a:t>storey</a:t>
            </a:r>
            <a:r>
              <a:rPr lang="en-US" dirty="0">
                <a:solidFill>
                  <a:srgbClr val="000066"/>
                </a:solidFill>
              </a:rPr>
              <a:t> collapse (collapse due to soft </a:t>
            </a:r>
            <a:r>
              <a:rPr lang="en-US" dirty="0" err="1">
                <a:solidFill>
                  <a:srgbClr val="000066"/>
                </a:solidFill>
              </a:rPr>
              <a:t>storey</a:t>
            </a:r>
            <a:r>
              <a:rPr lang="en-US" dirty="0">
                <a:solidFill>
                  <a:srgbClr val="000066"/>
                </a:solidFill>
              </a:rPr>
              <a:t>);</a:t>
            </a:r>
          </a:p>
          <a:p>
            <a:pPr marL="285750" indent="-285750" algn="just">
              <a:buFont typeface="Arial" panose="020B0604020202020204" pitchFamily="34" charset="0"/>
              <a:buChar char="•"/>
            </a:pPr>
            <a:r>
              <a:rPr lang="en-US" dirty="0">
                <a:solidFill>
                  <a:srgbClr val="000066"/>
                </a:solidFill>
              </a:rPr>
              <a:t>For the ground </a:t>
            </a:r>
            <a:r>
              <a:rPr lang="en-US" dirty="0" err="1">
                <a:solidFill>
                  <a:srgbClr val="000066"/>
                </a:solidFill>
              </a:rPr>
              <a:t>storey</a:t>
            </a:r>
            <a:r>
              <a:rPr lang="en-US" dirty="0">
                <a:solidFill>
                  <a:srgbClr val="000066"/>
                </a:solidFill>
              </a:rPr>
              <a:t>, the acceleration evaluated considering both collapse mechanisms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448B60F2-6627-429F-80CF-253CAB837BE2}"/>
              </a:ext>
            </a:extLst>
          </p:cNvPr>
          <p:cNvSpPr/>
          <p:nvPr/>
        </p:nvSpPr>
        <p:spPr>
          <a:xfrm>
            <a:off x="1143001" y="0"/>
            <a:ext cx="7301423"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Towers, bell-towers and other structures </a:t>
            </a:r>
            <a:r>
              <a:rPr lang="en-US" b="1" dirty="0">
                <a:solidFill>
                  <a:srgbClr val="002060"/>
                </a:solidFill>
                <a:latin typeface="Arial" panose="020B0604020202020204" pitchFamily="34" charset="0"/>
              </a:rPr>
              <a:t>developing in height</a:t>
            </a:r>
            <a:endParaRPr lang="it-IT" dirty="0">
              <a:solidFill>
                <a:srgbClr val="002060"/>
              </a:solidFill>
            </a:endParaRPr>
          </a:p>
        </p:txBody>
      </p:sp>
      <p:sp>
        <p:nvSpPr>
          <p:cNvPr id="6" name="TextBox 5">
            <a:extLst>
              <a:ext uri="{FF2B5EF4-FFF2-40B4-BE49-F238E27FC236}">
                <a16:creationId xmlns:a16="http://schemas.microsoft.com/office/drawing/2014/main" id="{425DC2C9-1C4C-493B-9C3C-14AF08C395F3}"/>
              </a:ext>
            </a:extLst>
          </p:cNvPr>
          <p:cNvSpPr txBox="1"/>
          <p:nvPr/>
        </p:nvSpPr>
        <p:spPr>
          <a:xfrm>
            <a:off x="1420846" y="2348880"/>
            <a:ext cx="9350308" cy="2862322"/>
          </a:xfrm>
          <a:prstGeom prst="rect">
            <a:avLst/>
          </a:prstGeom>
          <a:noFill/>
        </p:spPr>
        <p:txBody>
          <a:bodyPr wrap="square">
            <a:spAutoFit/>
          </a:bodyPr>
          <a:lstStyle/>
          <a:p>
            <a:pPr algn="just"/>
            <a:r>
              <a:rPr lang="en-GB" dirty="0">
                <a:solidFill>
                  <a:srgbClr val="000066"/>
                </a:solidFill>
              </a:rPr>
              <a:t>For this typology linear modelling is often reliable, the analysis of choice being therefore the multimodal one.</a:t>
            </a:r>
          </a:p>
          <a:p>
            <a:pPr algn="just"/>
            <a:endParaRPr lang="en-GB" dirty="0">
              <a:solidFill>
                <a:srgbClr val="000066"/>
              </a:solidFill>
            </a:endParaRPr>
          </a:p>
          <a:p>
            <a:pPr algn="just"/>
            <a:r>
              <a:rPr lang="en-GB" dirty="0">
                <a:solidFill>
                  <a:srgbClr val="000066"/>
                </a:solidFill>
              </a:rPr>
              <a:t>Simplified bending verifications, with </a:t>
            </a:r>
            <a:r>
              <a:rPr lang="en-GB" dirty="0" err="1">
                <a:solidFill>
                  <a:srgbClr val="000066"/>
                </a:solidFill>
              </a:rPr>
              <a:t>partialization</a:t>
            </a:r>
            <a:r>
              <a:rPr lang="en-GB" dirty="0">
                <a:solidFill>
                  <a:srgbClr val="000066"/>
                </a:solidFill>
              </a:rPr>
              <a:t>, according to the two main directions of inertia of the section and possibly at different heights. </a:t>
            </a:r>
          </a:p>
          <a:p>
            <a:pPr algn="just"/>
            <a:endParaRPr lang="en-GB" dirty="0">
              <a:solidFill>
                <a:srgbClr val="000066"/>
              </a:solidFill>
            </a:endParaRPr>
          </a:p>
          <a:p>
            <a:pPr algn="just"/>
            <a:r>
              <a:rPr lang="en-GB" dirty="0">
                <a:solidFill>
                  <a:srgbClr val="000066"/>
                </a:solidFill>
              </a:rPr>
              <a:t>Sometimes vertical crack patterns are highlighted, which can divide the structure into parts: ideal panels can be identified for the purposes of checks.</a:t>
            </a:r>
          </a:p>
          <a:p>
            <a:pPr algn="just"/>
            <a:endParaRPr lang="en-GB" dirty="0">
              <a:solidFill>
                <a:srgbClr val="000066"/>
              </a:solidFill>
            </a:endParaRPr>
          </a:p>
          <a:p>
            <a:pPr algn="just"/>
            <a:r>
              <a:rPr lang="en-GB" dirty="0">
                <a:solidFill>
                  <a:srgbClr val="000066"/>
                </a:solidFill>
              </a:rPr>
              <a:t>In squat towers, shear collapses are often observed after strong earthquakes.</a:t>
            </a:r>
            <a:endParaRPr lang="en-US" dirty="0">
              <a:solidFill>
                <a:srgbClr val="00006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Box 9">
            <a:extLst>
              <a:ext uri="{FF2B5EF4-FFF2-40B4-BE49-F238E27FC236}">
                <a16:creationId xmlns:a16="http://schemas.microsoft.com/office/drawing/2014/main" id="{25BBDC97-FE2E-4524-9C71-122071878D1B}"/>
              </a:ext>
            </a:extLst>
          </p:cNvPr>
          <p:cNvSpPr txBox="1">
            <a:spLocks noChangeArrowheads="1"/>
          </p:cNvSpPr>
          <p:nvPr/>
        </p:nvSpPr>
        <p:spPr bwMode="auto">
          <a:xfrm>
            <a:off x="666505" y="5431718"/>
            <a:ext cx="10801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en-GB" altLang="en-US" dirty="0"/>
              <a:t>Topic: Design and evaluation of masonry structures: existing buildings</a:t>
            </a:r>
          </a:p>
          <a:p>
            <a:pPr algn="ctr"/>
            <a:r>
              <a:rPr lang="en-GB" altLang="en-US" b="1" dirty="0"/>
              <a:t>Part 4: </a:t>
            </a:r>
            <a:r>
              <a:rPr lang="en-US" altLang="en-US" b="1" dirty="0"/>
              <a:t>Guidelines for the evaluation and mitigation of seismic risk to cultural heritage </a:t>
            </a:r>
            <a:endParaRPr lang="it-IT" altLang="en-US" b="1" dirty="0"/>
          </a:p>
        </p:txBody>
      </p:sp>
      <p:pic>
        <p:nvPicPr>
          <p:cNvPr id="22" name="Picture 8" descr="La Volta del Cimabue dopo il crollo.">
            <a:hlinkClick r:id="rId2" tooltip="La Volta del Cimabue dopo il crollo."/>
            <a:extLst>
              <a:ext uri="{FF2B5EF4-FFF2-40B4-BE49-F238E27FC236}">
                <a16:creationId xmlns:a16="http://schemas.microsoft.com/office/drawing/2014/main" id="{FF626E84-7DA8-4877-B14E-348073381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915" y="1733731"/>
            <a:ext cx="5580531" cy="36979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75421165-C091-4987-93E7-8DBA04271C66}"/>
              </a:ext>
            </a:extLst>
          </p:cNvPr>
          <p:cNvSpPr txBox="1">
            <a:spLocks noChangeArrowheads="1"/>
          </p:cNvSpPr>
          <p:nvPr/>
        </p:nvSpPr>
        <p:spPr bwMode="auto">
          <a:xfrm>
            <a:off x="3534272" y="538492"/>
            <a:ext cx="47519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27100">
              <a:defRPr sz="1600">
                <a:solidFill>
                  <a:schemeClr val="tx1"/>
                </a:solidFill>
                <a:latin typeface="Arial" panose="020B0604020202020204" pitchFamily="34" charset="0"/>
              </a:defRPr>
            </a:lvl1pPr>
            <a:lvl2pPr marL="742950" indent="-285750" defTabSz="927100">
              <a:defRPr sz="1600">
                <a:solidFill>
                  <a:schemeClr val="tx1"/>
                </a:solidFill>
                <a:latin typeface="Arial" panose="020B0604020202020204" pitchFamily="34" charset="0"/>
              </a:defRPr>
            </a:lvl2pPr>
            <a:lvl3pPr marL="1143000" indent="-228600" defTabSz="927100">
              <a:defRPr sz="1600">
                <a:solidFill>
                  <a:schemeClr val="tx1"/>
                </a:solidFill>
                <a:latin typeface="Arial" panose="020B0604020202020204" pitchFamily="34" charset="0"/>
              </a:defRPr>
            </a:lvl3pPr>
            <a:lvl4pPr marL="1600200" indent="-228600" defTabSz="927100">
              <a:defRPr sz="1600">
                <a:solidFill>
                  <a:schemeClr val="tx1"/>
                </a:solidFill>
                <a:latin typeface="Arial" panose="020B0604020202020204" pitchFamily="34" charset="0"/>
              </a:defRPr>
            </a:lvl4pPr>
            <a:lvl5pPr marL="2057400" indent="-228600" defTabSz="927100">
              <a:defRPr sz="16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600">
                <a:solidFill>
                  <a:schemeClr val="tx1"/>
                </a:solidFill>
                <a:latin typeface="Arial" panose="020B0604020202020204" pitchFamily="34" charset="0"/>
              </a:defRPr>
            </a:lvl9pPr>
          </a:lstStyle>
          <a:p>
            <a:pPr algn="ctr"/>
            <a:r>
              <a:rPr lang="en-US" altLang="en-US" sz="1800" b="1" dirty="0">
                <a:solidFill>
                  <a:srgbClr val="000066"/>
                </a:solidFill>
              </a:rPr>
              <a:t>Monographic course on Masonry Structures in Seismic Regions</a:t>
            </a:r>
          </a:p>
        </p:txBody>
      </p:sp>
      <p:sp>
        <p:nvSpPr>
          <p:cNvPr id="8" name="Rettangolo 7"/>
          <p:cNvSpPr/>
          <p:nvPr/>
        </p:nvSpPr>
        <p:spPr>
          <a:xfrm>
            <a:off x="4851191" y="1384886"/>
            <a:ext cx="2118144" cy="369332"/>
          </a:xfrm>
          <a:prstGeom prst="rect">
            <a:avLst/>
          </a:prstGeom>
        </p:spPr>
        <p:txBody>
          <a:bodyPr wrap="none">
            <a:spAutoFit/>
          </a:bodyPr>
          <a:lstStyle/>
          <a:p>
            <a:pPr algn="ctr"/>
            <a:r>
              <a:rPr lang="en-GB" altLang="en-US" dirty="0" err="1"/>
              <a:t>Prof.</a:t>
            </a:r>
            <a:r>
              <a:rPr lang="en-GB" altLang="en-US" dirty="0"/>
              <a:t> </a:t>
            </a:r>
            <a:r>
              <a:rPr lang="en-GB" altLang="en-US" dirty="0" err="1"/>
              <a:t>ing</a:t>
            </a:r>
            <a:r>
              <a:rPr lang="en-GB" altLang="en-US" dirty="0"/>
              <a:t>. R. </a:t>
            </a:r>
            <a:r>
              <a:rPr lang="en-GB" altLang="en-US" dirty="0" err="1"/>
              <a:t>Ceravolo</a:t>
            </a:r>
            <a:endParaRPr lang="en-GB"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F40D57EB-551B-4B4A-94F7-F19AE3886D1E}"/>
              </a:ext>
            </a:extLst>
          </p:cNvPr>
          <p:cNvSpPr/>
          <p:nvPr/>
        </p:nvSpPr>
        <p:spPr>
          <a:xfrm>
            <a:off x="1143001" y="0"/>
            <a:ext cx="7301423"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Churches, buildings of worship and other structures with large halls, without intermediate floors</a:t>
            </a:r>
            <a:endParaRPr lang="it-IT" dirty="0">
              <a:solidFill>
                <a:srgbClr val="002060"/>
              </a:solidFill>
            </a:endParaRPr>
          </a:p>
        </p:txBody>
      </p:sp>
      <p:sp>
        <p:nvSpPr>
          <p:cNvPr id="6" name="TextBox 5">
            <a:extLst>
              <a:ext uri="{FF2B5EF4-FFF2-40B4-BE49-F238E27FC236}">
                <a16:creationId xmlns:a16="http://schemas.microsoft.com/office/drawing/2014/main" id="{C7BB1C86-8F89-45C7-9CFB-39592DA008C3}"/>
              </a:ext>
            </a:extLst>
          </p:cNvPr>
          <p:cNvSpPr txBox="1"/>
          <p:nvPr/>
        </p:nvSpPr>
        <p:spPr>
          <a:xfrm>
            <a:off x="1374451" y="1124744"/>
            <a:ext cx="9443099" cy="4801314"/>
          </a:xfrm>
          <a:prstGeom prst="rect">
            <a:avLst/>
          </a:prstGeom>
          <a:noFill/>
        </p:spPr>
        <p:txBody>
          <a:bodyPr wrap="square">
            <a:spAutoFit/>
          </a:bodyPr>
          <a:lstStyle/>
          <a:p>
            <a:pPr algn="just"/>
            <a:r>
              <a:rPr lang="en-US" dirty="0">
                <a:solidFill>
                  <a:srgbClr val="000066"/>
                </a:solidFill>
              </a:rPr>
              <a:t>Conceptually different is the modeling for churches:</a:t>
            </a:r>
          </a:p>
          <a:p>
            <a:pPr algn="just"/>
            <a:endParaRPr lang="en-US" dirty="0">
              <a:solidFill>
                <a:srgbClr val="000066"/>
              </a:solidFill>
            </a:endParaRPr>
          </a:p>
          <a:p>
            <a:pPr marL="285750" indent="-285750" algn="just">
              <a:buFont typeface="Arial" panose="020B0604020202020204" pitchFamily="34" charset="0"/>
              <a:buChar char="•"/>
            </a:pPr>
            <a:r>
              <a:rPr lang="en-US" dirty="0">
                <a:solidFill>
                  <a:srgbClr val="000066"/>
                </a:solidFill>
              </a:rPr>
              <a:t>Very diversified architectural types and geometries. It is impossible to develop a single simplified analytical calculation model;</a:t>
            </a:r>
          </a:p>
          <a:p>
            <a:pPr marL="285750" indent="-285750" algn="just">
              <a:buFont typeface="Arial" panose="020B0604020202020204" pitchFamily="34" charset="0"/>
              <a:buChar char="•"/>
            </a:pPr>
            <a:endParaRPr lang="en-US" dirty="0">
              <a:solidFill>
                <a:srgbClr val="000066"/>
              </a:solidFill>
            </a:endParaRPr>
          </a:p>
          <a:p>
            <a:pPr marL="285750" indent="-285750" algn="just">
              <a:buFont typeface="Arial" panose="020B0604020202020204" pitchFamily="34" charset="0"/>
              <a:buChar char="•"/>
            </a:pPr>
            <a:r>
              <a:rPr lang="en-US" dirty="0">
                <a:solidFill>
                  <a:srgbClr val="000066"/>
                </a:solidFill>
              </a:rPr>
              <a:t>For churches, a global assessment of the entire building would make little sense, as the collapse occurs distinctly on the individual parts (facade, apse, etc.).</a:t>
            </a:r>
          </a:p>
          <a:p>
            <a:pPr marL="285750" indent="-285750" algn="just">
              <a:buFont typeface="Arial" panose="020B0604020202020204" pitchFamily="34" charset="0"/>
              <a:buChar char="•"/>
            </a:pPr>
            <a:endParaRPr lang="en-US" dirty="0">
              <a:solidFill>
                <a:srgbClr val="000066"/>
              </a:solidFill>
            </a:endParaRPr>
          </a:p>
          <a:p>
            <a:pPr marL="285750" indent="-285750" algn="just">
              <a:buFont typeface="Arial" panose="020B0604020202020204" pitchFamily="34" charset="0"/>
              <a:buChar char="•"/>
            </a:pPr>
            <a:r>
              <a:rPr lang="en-US" dirty="0">
                <a:solidFill>
                  <a:srgbClr val="000066"/>
                </a:solidFill>
              </a:rPr>
              <a:t>Local mechanisms also occur in buildings, but mainly in the smaller buildings of historic centers, while in buildings the quality of the connections is sufficient to guarantee global behavior.</a:t>
            </a:r>
          </a:p>
          <a:p>
            <a:pPr marL="285750" indent="-285750" algn="just">
              <a:buFont typeface="Arial" panose="020B0604020202020204" pitchFamily="34" charset="0"/>
              <a:buChar char="•"/>
            </a:pPr>
            <a:endParaRPr lang="en-US" dirty="0">
              <a:solidFill>
                <a:srgbClr val="000066"/>
              </a:solidFill>
            </a:endParaRPr>
          </a:p>
          <a:p>
            <a:pPr marL="285750" indent="-285750" algn="just">
              <a:buFont typeface="Arial" panose="020B0604020202020204" pitchFamily="34" charset="0"/>
              <a:buChar char="•"/>
            </a:pPr>
            <a:r>
              <a:rPr lang="en-US" dirty="0">
                <a:solidFill>
                  <a:srgbClr val="000066"/>
                </a:solidFill>
              </a:rPr>
              <a:t>For the churches, therefore, the proposed models are based on a reading of the constructive characteristics of the building, in the different architectural elements that compose it (macro-elements); in particular, on the basis of the specific vulnerabilities found (poor masonry quality, absence of connections, presence of thrusting elements, etc.) and the presence of construction elements of anti-seismic protection (tie-roads, buttresses, etc.) a score is calculated, called </a:t>
            </a:r>
            <a:r>
              <a:rPr lang="en-US" b="1" u="sng" dirty="0">
                <a:solidFill>
                  <a:srgbClr val="000066"/>
                </a:solidFill>
              </a:rPr>
              <a:t>INDEX OF VULNERABILITY.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4AE66984-58E0-45F2-B38C-0FB0FAD313B8}"/>
              </a:ext>
            </a:extLst>
          </p:cNvPr>
          <p:cNvSpPr/>
          <p:nvPr/>
        </p:nvSpPr>
        <p:spPr>
          <a:xfrm>
            <a:off x="1143001" y="0"/>
            <a:ext cx="7301423" cy="836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Arial" panose="020B0604020202020204" pitchFamily="34" charset="0"/>
              </a:rPr>
              <a:t>Churches, buildings of worship and other structures with large halls, without intermediate floors</a:t>
            </a:r>
          </a:p>
        </p:txBody>
      </p:sp>
      <p:sp>
        <p:nvSpPr>
          <p:cNvPr id="7" name="TextBox 6">
            <a:extLst>
              <a:ext uri="{FF2B5EF4-FFF2-40B4-BE49-F238E27FC236}">
                <a16:creationId xmlns:a16="http://schemas.microsoft.com/office/drawing/2014/main" id="{128B40F2-C26E-4C2B-9248-C8C48A1F1321}"/>
              </a:ext>
            </a:extLst>
          </p:cNvPr>
          <p:cNvSpPr txBox="1"/>
          <p:nvPr/>
        </p:nvSpPr>
        <p:spPr>
          <a:xfrm>
            <a:off x="1333422" y="1016023"/>
            <a:ext cx="9515107" cy="3416320"/>
          </a:xfrm>
          <a:prstGeom prst="rect">
            <a:avLst/>
          </a:prstGeom>
          <a:noFill/>
        </p:spPr>
        <p:txBody>
          <a:bodyPr wrap="square">
            <a:spAutoFit/>
          </a:bodyPr>
          <a:lstStyle/>
          <a:p>
            <a:pPr marL="285750" indent="-285750" algn="just">
              <a:buFont typeface="Arial" panose="020B0604020202020204" pitchFamily="34" charset="0"/>
              <a:buChar char="•"/>
            </a:pPr>
            <a:r>
              <a:rPr lang="en-US" dirty="0">
                <a:solidFill>
                  <a:srgbClr val="000066"/>
                </a:solidFill>
              </a:rPr>
              <a:t>This index would have a purely qualitative meaning; however, having been evaluated following the recent earthquakes in Italy (Umbria-Marche, Molise, </a:t>
            </a:r>
            <a:r>
              <a:rPr lang="en-US" dirty="0" err="1">
                <a:solidFill>
                  <a:srgbClr val="000066"/>
                </a:solidFill>
              </a:rPr>
              <a:t>Salò</a:t>
            </a:r>
            <a:r>
              <a:rPr lang="en-US" dirty="0">
                <a:solidFill>
                  <a:srgbClr val="000066"/>
                </a:solidFill>
              </a:rPr>
              <a:t>, etc.) it was possible to calibrate it on the basis of a statistical correlation between the seismic acceleration and the limit state of damage or collapse produced.</a:t>
            </a:r>
          </a:p>
          <a:p>
            <a:pPr marL="285750" indent="-285750" algn="just">
              <a:buFont typeface="Arial" panose="020B0604020202020204" pitchFamily="34" charset="0"/>
              <a:buChar char="•"/>
            </a:pPr>
            <a:endParaRPr lang="en-US" dirty="0">
              <a:solidFill>
                <a:srgbClr val="000066"/>
              </a:solidFill>
            </a:endParaRPr>
          </a:p>
          <a:p>
            <a:pPr marL="285750" indent="-285750" algn="just">
              <a:buFont typeface="Arial" panose="020B0604020202020204" pitchFamily="34" charset="0"/>
              <a:buChar char="•"/>
            </a:pPr>
            <a:r>
              <a:rPr lang="en-US" dirty="0">
                <a:solidFill>
                  <a:srgbClr val="000066"/>
                </a:solidFill>
              </a:rPr>
              <a:t>From the vulnerability index it is possible to trace the seismic acceleration on the ground corresponding to the different limit states. The statistical database is very large (over 3000 churches) and the confidence in the evaluation is very good.</a:t>
            </a:r>
          </a:p>
          <a:p>
            <a:pPr marL="285750" indent="-285750" algn="just">
              <a:buFont typeface="Arial" panose="020B0604020202020204" pitchFamily="34" charset="0"/>
              <a:buChar char="•"/>
            </a:pPr>
            <a:endParaRPr lang="en-US" dirty="0">
              <a:solidFill>
                <a:srgbClr val="000066"/>
              </a:solidFill>
            </a:endParaRPr>
          </a:p>
          <a:p>
            <a:pPr marL="285750" indent="-285750" algn="just">
              <a:buFont typeface="Arial" panose="020B0604020202020204" pitchFamily="34" charset="0"/>
              <a:buChar char="•"/>
            </a:pPr>
            <a:r>
              <a:rPr lang="en-US" dirty="0">
                <a:solidFill>
                  <a:srgbClr val="000066"/>
                </a:solidFill>
              </a:rPr>
              <a:t>This model has the limit of not being based on a strictly mechanical evaluation, but has the advantage of explicitly taking into account (unlike the building model) all the qualitative information resulting from direct knowledge of the building.</a:t>
            </a:r>
          </a:p>
        </p:txBody>
      </p:sp>
      <p:sp>
        <p:nvSpPr>
          <p:cNvPr id="8" name="Rectangle 6">
            <a:extLst>
              <a:ext uri="{FF2B5EF4-FFF2-40B4-BE49-F238E27FC236}">
                <a16:creationId xmlns:a16="http://schemas.microsoft.com/office/drawing/2014/main" id="{E663FB11-DDB7-4C20-BD81-1AEBD5E2DE98}"/>
              </a:ext>
            </a:extLst>
          </p:cNvPr>
          <p:cNvSpPr>
            <a:spLocks noChangeArrowheads="1"/>
          </p:cNvSpPr>
          <p:nvPr/>
        </p:nvSpPr>
        <p:spPr bwMode="auto">
          <a:xfrm>
            <a:off x="2939412" y="4518538"/>
            <a:ext cx="6696075" cy="1323439"/>
          </a:xfrm>
          <a:prstGeom prst="rect">
            <a:avLst/>
          </a:prstGeom>
          <a:solidFill>
            <a:schemeClr val="bg1"/>
          </a:solidFill>
          <a:ln w="19050" algn="ctr">
            <a:solidFill>
              <a:srgbClr val="002060"/>
            </a:solidFill>
            <a:miter lim="800000"/>
            <a:headEnd/>
            <a:tailEnd/>
          </a:ln>
        </p:spPr>
        <p:txBody>
          <a:bodyPr>
            <a:spAutoFit/>
          </a:bodyPr>
          <a:lstStyle/>
          <a:p>
            <a:pPr algn="ctr" eaLnBrk="1" hangingPunct="1">
              <a:spcBef>
                <a:spcPct val="50000"/>
              </a:spcBef>
            </a:pPr>
            <a:r>
              <a:rPr lang="en-GB" sz="2000" dirty="0">
                <a:solidFill>
                  <a:srgbClr val="000000"/>
                </a:solidFill>
                <a:latin typeface="Times New Roman" panose="02020603050405020304" pitchFamily="18" charset="0"/>
                <a:cs typeface="Times New Roman" panose="02020603050405020304" pitchFamily="18" charset="0"/>
              </a:rPr>
              <a:t>The 28 Mechanisms are Listed in Annex C of the Guidelines together with a List of Related Presidia and Indicators of Vulnerability, the Relevance of which Allows to Define the Vulnerability Index</a:t>
            </a:r>
            <a:endParaRPr lang="it-IT" sz="20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98EA4FB3-1A88-49CA-9071-E2E26E428115}"/>
              </a:ext>
            </a:extLst>
          </p:cNvPr>
          <p:cNvSpPr/>
          <p:nvPr/>
        </p:nvSpPr>
        <p:spPr>
          <a:xfrm>
            <a:off x="1143001" y="0"/>
            <a:ext cx="7301423"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Level of knowledge: survey of wooden structures</a:t>
            </a:r>
            <a:endParaRPr lang="en-US" b="1" dirty="0">
              <a:solidFill>
                <a:srgbClr val="002060"/>
              </a:solidFill>
              <a:latin typeface="Arial" panose="020B0604020202020204" pitchFamily="34" charset="0"/>
            </a:endParaRPr>
          </a:p>
          <a:p>
            <a:pPr algn="ctr"/>
            <a:endParaRPr lang="it-IT" dirty="0">
              <a:solidFill>
                <a:srgbClr val="002060"/>
              </a:solidFill>
            </a:endParaRPr>
          </a:p>
        </p:txBody>
      </p:sp>
      <p:grpSp>
        <p:nvGrpSpPr>
          <p:cNvPr id="7" name="Group 3">
            <a:extLst>
              <a:ext uri="{FF2B5EF4-FFF2-40B4-BE49-F238E27FC236}">
                <a16:creationId xmlns:a16="http://schemas.microsoft.com/office/drawing/2014/main" id="{8C7210B5-323A-4A0B-8C18-8E5D83C55E0B}"/>
              </a:ext>
            </a:extLst>
          </p:cNvPr>
          <p:cNvGrpSpPr>
            <a:grpSpLocks/>
          </p:cNvGrpSpPr>
          <p:nvPr/>
        </p:nvGrpSpPr>
        <p:grpSpPr bwMode="auto">
          <a:xfrm>
            <a:off x="6326034" y="3423852"/>
            <a:ext cx="4722967" cy="2383406"/>
            <a:chOff x="2621" y="2589"/>
            <a:chExt cx="3015" cy="1451"/>
          </a:xfrm>
        </p:grpSpPr>
        <p:pic>
          <p:nvPicPr>
            <p:cNvPr id="8" name="Picture 4" descr="Facciata1">
              <a:extLst>
                <a:ext uri="{FF2B5EF4-FFF2-40B4-BE49-F238E27FC236}">
                  <a16:creationId xmlns:a16="http://schemas.microsoft.com/office/drawing/2014/main" id="{2AA2B3EE-46D9-42B1-9CBF-E18BC7824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 y="2712"/>
              <a:ext cx="1314"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Absideci2">
              <a:extLst>
                <a:ext uri="{FF2B5EF4-FFF2-40B4-BE49-F238E27FC236}">
                  <a16:creationId xmlns:a16="http://schemas.microsoft.com/office/drawing/2014/main" id="{52C9856A-E8DF-492D-892E-9E6537032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 y="2589"/>
              <a:ext cx="1607" cy="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8" descr="macroelementi">
            <a:extLst>
              <a:ext uri="{FF2B5EF4-FFF2-40B4-BE49-F238E27FC236}">
                <a16:creationId xmlns:a16="http://schemas.microsoft.com/office/drawing/2014/main" id="{5EC99B27-C150-43AB-9351-B336B2647AAE}"/>
              </a:ext>
            </a:extLst>
          </p:cNvPr>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1236277" y="2644085"/>
            <a:ext cx="3656565" cy="31675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99F8BAF-06A8-4666-8A32-CF480A187BFE}"/>
              </a:ext>
            </a:extLst>
          </p:cNvPr>
          <p:cNvSpPr txBox="1"/>
          <p:nvPr/>
        </p:nvSpPr>
        <p:spPr>
          <a:xfrm>
            <a:off x="1236277" y="743477"/>
            <a:ext cx="9521307" cy="1477328"/>
          </a:xfrm>
          <a:prstGeom prst="rect">
            <a:avLst/>
          </a:prstGeom>
          <a:noFill/>
        </p:spPr>
        <p:txBody>
          <a:bodyPr wrap="square">
            <a:spAutoFit/>
          </a:bodyPr>
          <a:lstStyle/>
          <a:p>
            <a:pPr algn="just"/>
            <a:r>
              <a:rPr lang="en-US" dirty="0">
                <a:solidFill>
                  <a:srgbClr val="000066"/>
                </a:solidFill>
              </a:rPr>
              <a:t>Starting from the Umbria-Marche earthquake, the emergency damage survey was done with a form that requires a survey of the damage level in the individual </a:t>
            </a:r>
            <a:r>
              <a:rPr lang="en-US" dirty="0" err="1">
                <a:solidFill>
                  <a:srgbClr val="000066"/>
                </a:solidFill>
              </a:rPr>
              <a:t>macroelements</a:t>
            </a:r>
            <a:r>
              <a:rPr lang="en-US" dirty="0">
                <a:solidFill>
                  <a:srgbClr val="000066"/>
                </a:solidFill>
              </a:rPr>
              <a:t>, recognizing through a qualitative diagnostic judgment the activated collapse mechanism and the sources of vulnerability.</a:t>
            </a:r>
          </a:p>
          <a:p>
            <a:pPr algn="just"/>
            <a:r>
              <a:rPr lang="en-US" dirty="0">
                <a:solidFill>
                  <a:srgbClr val="000066"/>
                </a:solidFill>
              </a:rPr>
              <a:t>This approach has the necessary speedy character and is useful for:</a:t>
            </a:r>
          </a:p>
          <a:p>
            <a:pPr algn="just"/>
            <a:r>
              <a:rPr lang="en-US" dirty="0">
                <a:solidFill>
                  <a:srgbClr val="000066"/>
                </a:solidFill>
              </a:rPr>
              <a:t>  </a:t>
            </a:r>
            <a:r>
              <a:rPr lang="en-US" dirty="0"/>
              <a:t>a) usability; b) emergency works; c) cost estimate; d) start-up and control of projects.</a:t>
            </a:r>
          </a:p>
        </p:txBody>
      </p:sp>
      <p:sp>
        <p:nvSpPr>
          <p:cNvPr id="12" name="TextBox 11">
            <a:extLst>
              <a:ext uri="{FF2B5EF4-FFF2-40B4-BE49-F238E27FC236}">
                <a16:creationId xmlns:a16="http://schemas.microsoft.com/office/drawing/2014/main" id="{A58C83FC-FDA6-4FEF-A7DB-C2BA9FECE478}"/>
              </a:ext>
            </a:extLst>
          </p:cNvPr>
          <p:cNvSpPr txBox="1"/>
          <p:nvPr/>
        </p:nvSpPr>
        <p:spPr>
          <a:xfrm>
            <a:off x="6326034" y="3054520"/>
            <a:ext cx="4735125" cy="369332"/>
          </a:xfrm>
          <a:prstGeom prst="rect">
            <a:avLst/>
          </a:prstGeom>
          <a:noFill/>
        </p:spPr>
        <p:txBody>
          <a:bodyPr wrap="square">
            <a:spAutoFit/>
          </a:bodyPr>
          <a:lstStyle/>
          <a:p>
            <a:pPr algn="just"/>
            <a:r>
              <a:rPr lang="en-US" dirty="0">
                <a:solidFill>
                  <a:srgbClr val="000066"/>
                </a:solidFill>
              </a:rPr>
              <a:t>BREAKDOWN INTO MACRO ELEMENTS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6231FEEE-2F41-4DE1-8A7B-6CA0CFEB9B3D}"/>
              </a:ext>
            </a:extLst>
          </p:cNvPr>
          <p:cNvSpPr/>
          <p:nvPr/>
        </p:nvSpPr>
        <p:spPr>
          <a:xfrm>
            <a:off x="1143001" y="0"/>
            <a:ext cx="7301423"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The survey datasheet of the churches</a:t>
            </a:r>
            <a:endParaRPr lang="it-IT" dirty="0">
              <a:solidFill>
                <a:srgbClr val="002060"/>
              </a:solidFill>
            </a:endParaRPr>
          </a:p>
        </p:txBody>
      </p:sp>
      <p:pic>
        <p:nvPicPr>
          <p:cNvPr id="7" name="Picture 3" descr="nuovo1a">
            <a:extLst>
              <a:ext uri="{FF2B5EF4-FFF2-40B4-BE49-F238E27FC236}">
                <a16:creationId xmlns:a16="http://schemas.microsoft.com/office/drawing/2014/main" id="{2BC504BD-2FF6-4B5E-924D-3FBA6C4E90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553" t="3738" r="1553" b="4984"/>
          <a:stretch>
            <a:fillRect/>
          </a:stretch>
        </p:blipFill>
        <p:spPr bwMode="auto">
          <a:xfrm>
            <a:off x="190630" y="1279110"/>
            <a:ext cx="1535539" cy="181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nuovo1b">
            <a:extLst>
              <a:ext uri="{FF2B5EF4-FFF2-40B4-BE49-F238E27FC236}">
                <a16:creationId xmlns:a16="http://schemas.microsoft.com/office/drawing/2014/main" id="{82D184D7-7E3E-475E-987D-BB96696154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565" t="2786" r="7610" b="2786"/>
          <a:stretch>
            <a:fillRect/>
          </a:stretch>
        </p:blipFill>
        <p:spPr bwMode="auto">
          <a:xfrm>
            <a:off x="3605278" y="1335839"/>
            <a:ext cx="1532042" cy="180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mec1-2">
            <a:extLst>
              <a:ext uri="{FF2B5EF4-FFF2-40B4-BE49-F238E27FC236}">
                <a16:creationId xmlns:a16="http://schemas.microsoft.com/office/drawing/2014/main" id="{F36C5395-040C-48E6-B16A-E6CD6E82B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003"/>
          <a:stretch>
            <a:fillRect/>
          </a:stretch>
        </p:blipFill>
        <p:spPr bwMode="auto">
          <a:xfrm>
            <a:off x="786229" y="3638275"/>
            <a:ext cx="2040974" cy="182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nuovo1c">
            <a:extLst>
              <a:ext uri="{FF2B5EF4-FFF2-40B4-BE49-F238E27FC236}">
                <a16:creationId xmlns:a16="http://schemas.microsoft.com/office/drawing/2014/main" id="{34A03AD9-80E3-46FC-B0FC-69386E2D52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5705" r="5705"/>
          <a:stretch>
            <a:fillRect/>
          </a:stretch>
        </p:blipFill>
        <p:spPr bwMode="auto">
          <a:xfrm>
            <a:off x="1856879" y="1318351"/>
            <a:ext cx="1556526" cy="183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nuovo1d">
            <a:extLst>
              <a:ext uri="{FF2B5EF4-FFF2-40B4-BE49-F238E27FC236}">
                <a16:creationId xmlns:a16="http://schemas.microsoft.com/office/drawing/2014/main" id="{C194BFEE-EEA7-4CD1-9AB0-9D094671AEA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5965" t="2812" r="5965" b="2812"/>
          <a:stretch>
            <a:fillRect/>
          </a:stretch>
        </p:blipFill>
        <p:spPr bwMode="auto">
          <a:xfrm>
            <a:off x="5347537" y="1369068"/>
            <a:ext cx="1567020" cy="178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mec1-3">
            <a:extLst>
              <a:ext uri="{FF2B5EF4-FFF2-40B4-BE49-F238E27FC236}">
                <a16:creationId xmlns:a16="http://schemas.microsoft.com/office/drawing/2014/main" id="{810FF62D-F72E-4296-A4C0-6B4366D5B2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2669"/>
          <a:stretch>
            <a:fillRect/>
          </a:stretch>
        </p:blipFill>
        <p:spPr bwMode="auto">
          <a:xfrm>
            <a:off x="3511676" y="3539050"/>
            <a:ext cx="2046220" cy="179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mec3-1">
            <a:extLst>
              <a:ext uri="{FF2B5EF4-FFF2-40B4-BE49-F238E27FC236}">
                <a16:creationId xmlns:a16="http://schemas.microsoft.com/office/drawing/2014/main" id="{6FF43A1D-8270-415B-ADEC-080C8595BC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29354" y="1113323"/>
            <a:ext cx="1769164" cy="193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descr="mec3">
            <a:extLst>
              <a:ext uri="{FF2B5EF4-FFF2-40B4-BE49-F238E27FC236}">
                <a16:creationId xmlns:a16="http://schemas.microsoft.com/office/drawing/2014/main" id="{C2510277-3975-4507-A0CD-291044296A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53407" y="4793290"/>
            <a:ext cx="1484396" cy="134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mec3">
            <a:extLst>
              <a:ext uri="{FF2B5EF4-FFF2-40B4-BE49-F238E27FC236}">
                <a16:creationId xmlns:a16="http://schemas.microsoft.com/office/drawing/2014/main" id="{EE0BCE27-2FBF-4A3E-A95F-9403BF7FD95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b="6866"/>
          <a:stretch>
            <a:fillRect/>
          </a:stretch>
        </p:blipFill>
        <p:spPr bwMode="auto">
          <a:xfrm>
            <a:off x="7435987" y="1211190"/>
            <a:ext cx="2104626" cy="181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descr="mec3">
            <a:extLst>
              <a:ext uri="{FF2B5EF4-FFF2-40B4-BE49-F238E27FC236}">
                <a16:creationId xmlns:a16="http://schemas.microsoft.com/office/drawing/2014/main" id="{83842B85-9CC1-40FF-B93A-2A4C3840F8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18283" y="3093743"/>
            <a:ext cx="1837055" cy="180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descr="mec3">
            <a:extLst>
              <a:ext uri="{FF2B5EF4-FFF2-40B4-BE49-F238E27FC236}">
                <a16:creationId xmlns:a16="http://schemas.microsoft.com/office/drawing/2014/main" id="{2758C295-2974-494E-9E16-1DC0CA6D392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b="4198"/>
          <a:stretch>
            <a:fillRect/>
          </a:stretch>
        </p:blipFill>
        <p:spPr bwMode="auto">
          <a:xfrm>
            <a:off x="9960332" y="3015917"/>
            <a:ext cx="1721241" cy="172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49C3E544-5C37-4D23-A5BE-0C4E439C4972}"/>
              </a:ext>
            </a:extLst>
          </p:cNvPr>
          <p:cNvSpPr txBox="1"/>
          <p:nvPr/>
        </p:nvSpPr>
        <p:spPr>
          <a:xfrm>
            <a:off x="1353681" y="719528"/>
            <a:ext cx="3582150" cy="369332"/>
          </a:xfrm>
          <a:prstGeom prst="rect">
            <a:avLst/>
          </a:prstGeom>
          <a:noFill/>
        </p:spPr>
        <p:txBody>
          <a:bodyPr wrap="square">
            <a:spAutoFit/>
          </a:bodyPr>
          <a:lstStyle/>
          <a:p>
            <a:pPr algn="just"/>
            <a:r>
              <a:rPr lang="en-US" b="1" dirty="0">
                <a:solidFill>
                  <a:srgbClr val="000066"/>
                </a:solidFill>
              </a:rPr>
              <a:t>Overturning of the facade</a:t>
            </a:r>
          </a:p>
        </p:txBody>
      </p:sp>
      <p:sp>
        <p:nvSpPr>
          <p:cNvPr id="19" name="TextBox 18">
            <a:extLst>
              <a:ext uri="{FF2B5EF4-FFF2-40B4-BE49-F238E27FC236}">
                <a16:creationId xmlns:a16="http://schemas.microsoft.com/office/drawing/2014/main" id="{9549B03F-65FB-41DF-97EE-B70601B95AB9}"/>
              </a:ext>
            </a:extLst>
          </p:cNvPr>
          <p:cNvSpPr txBox="1"/>
          <p:nvPr/>
        </p:nvSpPr>
        <p:spPr>
          <a:xfrm>
            <a:off x="6945736" y="719528"/>
            <a:ext cx="3582150" cy="369332"/>
          </a:xfrm>
          <a:prstGeom prst="rect">
            <a:avLst/>
          </a:prstGeom>
          <a:noFill/>
        </p:spPr>
        <p:txBody>
          <a:bodyPr wrap="square">
            <a:spAutoFit/>
          </a:bodyPr>
          <a:lstStyle/>
          <a:p>
            <a:pPr algn="just"/>
            <a:r>
              <a:rPr lang="en-GB" b="1" dirty="0">
                <a:solidFill>
                  <a:srgbClr val="000066"/>
                </a:solidFill>
              </a:rPr>
              <a:t>In-plane mechanisms of the facade</a:t>
            </a:r>
            <a:endParaRPr lang="en-US" b="1" dirty="0">
              <a:solidFill>
                <a:srgbClr val="00006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34FE6838-2CB6-4BF1-85D5-9352AB3C61D5}"/>
              </a:ext>
            </a:extLst>
          </p:cNvPr>
          <p:cNvSpPr/>
          <p:nvPr/>
        </p:nvSpPr>
        <p:spPr>
          <a:xfrm>
            <a:off x="1141508" y="-50800"/>
            <a:ext cx="7301423"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Arial" panose="020B0604020202020204" pitchFamily="34" charset="0"/>
              </a:rPr>
              <a:t>The survey datasheet of the churches</a:t>
            </a:r>
          </a:p>
          <a:p>
            <a:pPr algn="ctr"/>
            <a:endParaRPr lang="it-IT" dirty="0">
              <a:solidFill>
                <a:srgbClr val="002060"/>
              </a:solidFill>
            </a:endParaRPr>
          </a:p>
        </p:txBody>
      </p:sp>
      <p:pic>
        <p:nvPicPr>
          <p:cNvPr id="6" name="Picture 9" descr="mec2">
            <a:extLst>
              <a:ext uri="{FF2B5EF4-FFF2-40B4-BE49-F238E27FC236}">
                <a16:creationId xmlns:a16="http://schemas.microsoft.com/office/drawing/2014/main" id="{282EA839-DECC-4901-A412-9C6166244CF7}"/>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r="2690"/>
          <a:stretch>
            <a:fillRect/>
          </a:stretch>
        </p:blipFill>
        <p:spPr bwMode="auto">
          <a:xfrm>
            <a:off x="1207747" y="1718822"/>
            <a:ext cx="1571157" cy="16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mec2">
            <a:extLst>
              <a:ext uri="{FF2B5EF4-FFF2-40B4-BE49-F238E27FC236}">
                <a16:creationId xmlns:a16="http://schemas.microsoft.com/office/drawing/2014/main" id="{409C2EC2-0FCF-4DA3-A444-AE37F6C29B34}"/>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t="2446" r="2792" b="6113"/>
          <a:stretch>
            <a:fillRect/>
          </a:stretch>
        </p:blipFill>
        <p:spPr bwMode="auto">
          <a:xfrm>
            <a:off x="3621800" y="1730541"/>
            <a:ext cx="1551607" cy="169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mec2">
            <a:extLst>
              <a:ext uri="{FF2B5EF4-FFF2-40B4-BE49-F238E27FC236}">
                <a16:creationId xmlns:a16="http://schemas.microsoft.com/office/drawing/2014/main" id="{3047661C-D202-41F5-B8BF-13A8EB5ED5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470" r="2826" b="3706"/>
          <a:stretch>
            <a:fillRect/>
          </a:stretch>
        </p:blipFill>
        <p:spPr bwMode="auto">
          <a:xfrm>
            <a:off x="3875766" y="4383926"/>
            <a:ext cx="1386315" cy="153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mec2">
            <a:extLst>
              <a:ext uri="{FF2B5EF4-FFF2-40B4-BE49-F238E27FC236}">
                <a16:creationId xmlns:a16="http://schemas.microsoft.com/office/drawing/2014/main" id="{890DCF8F-0D46-42B3-9B44-8482078950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r="2873"/>
          <a:stretch>
            <a:fillRect/>
          </a:stretch>
        </p:blipFill>
        <p:spPr bwMode="auto">
          <a:xfrm>
            <a:off x="1365744" y="4255763"/>
            <a:ext cx="1562909" cy="169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descr="mec4a">
            <a:extLst>
              <a:ext uri="{FF2B5EF4-FFF2-40B4-BE49-F238E27FC236}">
                <a16:creationId xmlns:a16="http://schemas.microsoft.com/office/drawing/2014/main" id="{21C658FD-BB51-4A32-B97A-BE01A706EBD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1918" b="2876"/>
          <a:stretch>
            <a:fillRect/>
          </a:stretch>
        </p:blipFill>
        <p:spPr bwMode="auto">
          <a:xfrm>
            <a:off x="7804174" y="2194006"/>
            <a:ext cx="2656700" cy="310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E81A3EAF-F30C-4DD8-9AA0-0C8F1A8CEAD7}"/>
              </a:ext>
            </a:extLst>
          </p:cNvPr>
          <p:cNvSpPr txBox="1"/>
          <p:nvPr/>
        </p:nvSpPr>
        <p:spPr>
          <a:xfrm>
            <a:off x="1380545" y="1185536"/>
            <a:ext cx="4635886" cy="369332"/>
          </a:xfrm>
          <a:prstGeom prst="rect">
            <a:avLst/>
          </a:prstGeom>
          <a:noFill/>
        </p:spPr>
        <p:txBody>
          <a:bodyPr wrap="square">
            <a:spAutoFit/>
          </a:bodyPr>
          <a:lstStyle/>
          <a:p>
            <a:pPr algn="just"/>
            <a:r>
              <a:rPr lang="en-GB" b="1" dirty="0">
                <a:solidFill>
                  <a:srgbClr val="000066"/>
                </a:solidFill>
              </a:rPr>
              <a:t>MECHANISMS IN THE TOP OF THE FACADE</a:t>
            </a:r>
            <a:endParaRPr lang="en-US" b="1" dirty="0">
              <a:solidFill>
                <a:srgbClr val="000066"/>
              </a:solidFill>
            </a:endParaRPr>
          </a:p>
        </p:txBody>
      </p:sp>
      <p:sp>
        <p:nvSpPr>
          <p:cNvPr id="13" name="TextBox 12">
            <a:extLst>
              <a:ext uri="{FF2B5EF4-FFF2-40B4-BE49-F238E27FC236}">
                <a16:creationId xmlns:a16="http://schemas.microsoft.com/office/drawing/2014/main" id="{73DCF652-2F9D-4B97-9236-B59D53AC2B28}"/>
              </a:ext>
            </a:extLst>
          </p:cNvPr>
          <p:cNvSpPr txBox="1"/>
          <p:nvPr/>
        </p:nvSpPr>
        <p:spPr>
          <a:xfrm>
            <a:off x="7566280" y="1185536"/>
            <a:ext cx="3891321" cy="369332"/>
          </a:xfrm>
          <a:prstGeom prst="rect">
            <a:avLst/>
          </a:prstGeom>
          <a:noFill/>
        </p:spPr>
        <p:txBody>
          <a:bodyPr wrap="square">
            <a:spAutoFit/>
          </a:bodyPr>
          <a:lstStyle/>
          <a:p>
            <a:pPr algn="just"/>
            <a:r>
              <a:rPr lang="en-GB" b="1" dirty="0">
                <a:solidFill>
                  <a:srgbClr val="000066"/>
                </a:solidFill>
              </a:rPr>
              <a:t>PROTHYRUM OR NARTHEX</a:t>
            </a:r>
          </a:p>
        </p:txBody>
      </p:sp>
    </p:spTree>
    <p:extLst>
      <p:ext uri="{BB962C8B-B14F-4D97-AF65-F5344CB8AC3E}">
        <p14:creationId xmlns:p14="http://schemas.microsoft.com/office/powerpoint/2010/main" val="3990367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BB5CAC3-0960-4CEB-AE03-985B92C2C9C4}"/>
              </a:ext>
            </a:extLst>
          </p:cNvPr>
          <p:cNvSpPr/>
          <p:nvPr/>
        </p:nvSpPr>
        <p:spPr>
          <a:xfrm>
            <a:off x="1116113" y="0"/>
            <a:ext cx="7301423"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DPM (Damage Probability Matrices)</a:t>
            </a:r>
            <a:endParaRPr lang="it-IT" dirty="0">
              <a:solidFill>
                <a:srgbClr val="002060"/>
              </a:solidFill>
            </a:endParaRPr>
          </a:p>
        </p:txBody>
      </p:sp>
      <p:graphicFrame>
        <p:nvGraphicFramePr>
          <p:cNvPr id="6" name="Group 2">
            <a:extLst>
              <a:ext uri="{FF2B5EF4-FFF2-40B4-BE49-F238E27FC236}">
                <a16:creationId xmlns:a16="http://schemas.microsoft.com/office/drawing/2014/main" id="{C0E5EF37-9395-4E2B-8426-F00848EA936A}"/>
              </a:ext>
            </a:extLst>
          </p:cNvPr>
          <p:cNvGraphicFramePr>
            <a:graphicFrameLocks noGrp="1"/>
          </p:cNvGraphicFramePr>
          <p:nvPr>
            <p:extLst>
              <p:ext uri="{D42A27DB-BD31-4B8C-83A1-F6EECF244321}">
                <p14:modId xmlns:p14="http://schemas.microsoft.com/office/powerpoint/2010/main" val="3278495331"/>
              </p:ext>
            </p:extLst>
          </p:nvPr>
        </p:nvGraphicFramePr>
        <p:xfrm>
          <a:off x="1503038" y="770731"/>
          <a:ext cx="9026525" cy="5316538"/>
        </p:xfrm>
        <a:graphic>
          <a:graphicData uri="http://schemas.openxmlformats.org/drawingml/2006/table">
            <a:tbl>
              <a:tblPr/>
              <a:tblGrid>
                <a:gridCol w="2243137">
                  <a:extLst>
                    <a:ext uri="{9D8B030D-6E8A-4147-A177-3AD203B41FA5}">
                      <a16:colId xmlns:a16="http://schemas.microsoft.com/office/drawing/2014/main" val="20000"/>
                    </a:ext>
                  </a:extLst>
                </a:gridCol>
                <a:gridCol w="2281238">
                  <a:extLst>
                    <a:ext uri="{9D8B030D-6E8A-4147-A177-3AD203B41FA5}">
                      <a16:colId xmlns:a16="http://schemas.microsoft.com/office/drawing/2014/main" val="20001"/>
                    </a:ext>
                  </a:extLst>
                </a:gridCol>
                <a:gridCol w="2279650">
                  <a:extLst>
                    <a:ext uri="{9D8B030D-6E8A-4147-A177-3AD203B41FA5}">
                      <a16:colId xmlns:a16="http://schemas.microsoft.com/office/drawing/2014/main" val="20002"/>
                    </a:ext>
                  </a:extLst>
                </a:gridCol>
                <a:gridCol w="2222500">
                  <a:extLst>
                    <a:ext uri="{9D8B030D-6E8A-4147-A177-3AD203B41FA5}">
                      <a16:colId xmlns:a16="http://schemas.microsoft.com/office/drawing/2014/main" val="20003"/>
                    </a:ext>
                  </a:extLst>
                </a:gridCol>
              </a:tblGrid>
              <a:tr h="34131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a:ln>
                            <a:noFill/>
                          </a:ln>
                          <a:solidFill>
                            <a:schemeClr val="tx1"/>
                          </a:solidFill>
                          <a:effectLst/>
                          <a:latin typeface="Comic Sans MS" pitchFamily="66" charset="0"/>
                        </a:rPr>
                        <a:t>Umbria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chemeClr val="tx1"/>
                          </a:solidFill>
                          <a:effectLst/>
                          <a:latin typeface="Comic Sans MS" pitchFamily="66" charset="0"/>
                        </a:rPr>
                        <a:t> I</a:t>
                      </a:r>
                      <a:r>
                        <a:rPr kumimoji="0" lang="it-IT" sz="1200" b="1" i="0" u="none" strike="noStrike" cap="none" normalizeH="0" baseline="-25000" dirty="0">
                          <a:ln>
                            <a:noFill/>
                          </a:ln>
                          <a:solidFill>
                            <a:schemeClr val="tx1"/>
                          </a:solidFill>
                          <a:effectLst/>
                          <a:latin typeface="Comic Sans MS" pitchFamily="66" charset="0"/>
                        </a:rPr>
                        <a:t>mcs</a:t>
                      </a:r>
                      <a:r>
                        <a:rPr kumimoji="0" lang="it-IT" sz="1200" b="1" i="0" u="none" strike="noStrike" cap="none" normalizeH="0" baseline="0" dirty="0">
                          <a:ln>
                            <a:noFill/>
                          </a:ln>
                          <a:solidFill>
                            <a:schemeClr val="tx1"/>
                          </a:solidFill>
                          <a:effectLst/>
                          <a:latin typeface="Comic Sans MS" pitchFamily="66" charset="0"/>
                        </a:rPr>
                        <a:t> =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chemeClr val="tx1"/>
                          </a:solidFill>
                          <a:effectLst/>
                          <a:latin typeface="Comic Sans MS" pitchFamily="66" charset="0"/>
                        </a:rPr>
                        <a:t>I</a:t>
                      </a:r>
                      <a:r>
                        <a:rPr kumimoji="0" lang="it-IT" sz="1200" b="1" i="0" u="none" strike="noStrike" cap="none" normalizeH="0" baseline="-25000" dirty="0">
                          <a:ln>
                            <a:noFill/>
                          </a:ln>
                          <a:solidFill>
                            <a:schemeClr val="tx1"/>
                          </a:solidFill>
                          <a:effectLst/>
                          <a:latin typeface="Comic Sans MS" pitchFamily="66" charset="0"/>
                        </a:rPr>
                        <a:t>mcs</a:t>
                      </a:r>
                      <a:r>
                        <a:rPr kumimoji="0" lang="it-IT" sz="1200" b="1" i="0" u="none" strike="noStrike" cap="none" normalizeH="0" baseline="0" dirty="0">
                          <a:ln>
                            <a:noFill/>
                          </a:ln>
                          <a:solidFill>
                            <a:schemeClr val="tx1"/>
                          </a:solidFill>
                          <a:effectLst/>
                          <a:latin typeface="Comic Sans MS" pitchFamily="66" charset="0"/>
                        </a:rPr>
                        <a:t> = VI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chemeClr val="tx1"/>
                          </a:solidFill>
                          <a:effectLst/>
                          <a:latin typeface="Comic Sans MS" pitchFamily="66" charset="0"/>
                        </a:rPr>
                        <a:t> I</a:t>
                      </a:r>
                      <a:r>
                        <a:rPr kumimoji="0" lang="it-IT" sz="1200" b="1" i="0" u="none" strike="noStrike" cap="none" normalizeH="0" baseline="-25000" dirty="0">
                          <a:ln>
                            <a:noFill/>
                          </a:ln>
                          <a:solidFill>
                            <a:schemeClr val="tx1"/>
                          </a:solidFill>
                          <a:effectLst/>
                          <a:latin typeface="Comic Sans MS" pitchFamily="66" charset="0"/>
                        </a:rPr>
                        <a:t>mcs</a:t>
                      </a:r>
                      <a:r>
                        <a:rPr kumimoji="0" lang="it-IT" sz="1200" b="1" i="0" u="none" strike="noStrike" cap="none" normalizeH="0" baseline="0" dirty="0">
                          <a:ln>
                            <a:noFill/>
                          </a:ln>
                          <a:solidFill>
                            <a:schemeClr val="tx1"/>
                          </a:solidFill>
                          <a:effectLst/>
                          <a:latin typeface="Comic Sans MS" pitchFamily="66" charset="0"/>
                        </a:rPr>
                        <a:t> = VII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chemeClr val="tx1"/>
                          </a:solidFill>
                          <a:effectLst/>
                          <a:latin typeface="Comic Sans MS" pitchFamily="66" charset="0"/>
                        </a:rPr>
                        <a:t>I</a:t>
                      </a:r>
                      <a:r>
                        <a:rPr kumimoji="0" lang="it-IT" sz="1200" b="1" i="0" u="none" strike="noStrike" cap="none" normalizeH="0" baseline="-25000" dirty="0">
                          <a:ln>
                            <a:noFill/>
                          </a:ln>
                          <a:solidFill>
                            <a:schemeClr val="tx1"/>
                          </a:solidFill>
                          <a:effectLst/>
                          <a:latin typeface="Comic Sans MS" pitchFamily="66" charset="0"/>
                        </a:rPr>
                        <a:t>mcs</a:t>
                      </a:r>
                      <a:r>
                        <a:rPr kumimoji="0" lang="it-IT" sz="1200" b="1" i="0" u="none" strike="noStrike" cap="none" normalizeH="0" baseline="0" dirty="0">
                          <a:ln>
                            <a:noFill/>
                          </a:ln>
                          <a:solidFill>
                            <a:schemeClr val="tx1"/>
                          </a:solidFill>
                          <a:effectLst/>
                          <a:latin typeface="Comic Sans MS" pitchFamily="66" charset="0"/>
                        </a:rPr>
                        <a:t> = VIII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008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131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1" i="0" u="none" strike="noStrike" cap="none" normalizeH="0" baseline="0" dirty="0">
                          <a:ln>
                            <a:noFill/>
                          </a:ln>
                          <a:solidFill>
                            <a:schemeClr val="tx1"/>
                          </a:solidFill>
                          <a:effectLst/>
                          <a:latin typeface="Comic Sans MS" pitchFamily="66" charset="0"/>
                        </a:rPr>
                        <a:t>Marche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3"/>
                  </a:ext>
                </a:extLst>
              </a:tr>
              <a:tr h="307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chemeClr val="tx1"/>
                          </a:solidFill>
                          <a:effectLst/>
                          <a:latin typeface="Comic Sans MS" pitchFamily="66" charset="0"/>
                        </a:rPr>
                        <a:t>I</a:t>
                      </a:r>
                      <a:r>
                        <a:rPr kumimoji="0" lang="it-IT" sz="1200" b="1" i="0" u="none" strike="noStrike" cap="none" normalizeH="0" baseline="-25000" dirty="0">
                          <a:ln>
                            <a:noFill/>
                          </a:ln>
                          <a:solidFill>
                            <a:schemeClr val="tx1"/>
                          </a:solidFill>
                          <a:effectLst/>
                          <a:latin typeface="Comic Sans MS" pitchFamily="66" charset="0"/>
                        </a:rPr>
                        <a:t>mcs</a:t>
                      </a:r>
                      <a:r>
                        <a:rPr kumimoji="0" lang="it-IT" sz="1200" b="1" i="0" u="none" strike="noStrike" cap="none" normalizeH="0" baseline="0" dirty="0">
                          <a:ln>
                            <a:noFill/>
                          </a:ln>
                          <a:solidFill>
                            <a:schemeClr val="tx1"/>
                          </a:solidFill>
                          <a:effectLst/>
                          <a:latin typeface="Comic Sans MS" pitchFamily="66" charset="0"/>
                        </a:rPr>
                        <a:t> =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chemeClr val="tx1"/>
                          </a:solidFill>
                          <a:effectLst/>
                          <a:latin typeface="Comic Sans MS" pitchFamily="66" charset="0"/>
                        </a:rPr>
                        <a:t>I</a:t>
                      </a:r>
                      <a:r>
                        <a:rPr kumimoji="0" lang="it-IT" sz="1200" b="1" i="0" u="none" strike="noStrike" cap="none" normalizeH="0" baseline="-25000" dirty="0">
                          <a:ln>
                            <a:noFill/>
                          </a:ln>
                          <a:solidFill>
                            <a:schemeClr val="tx1"/>
                          </a:solidFill>
                          <a:effectLst/>
                          <a:latin typeface="Comic Sans MS" pitchFamily="66" charset="0"/>
                        </a:rPr>
                        <a:t>mcs</a:t>
                      </a:r>
                      <a:r>
                        <a:rPr kumimoji="0" lang="it-IT" sz="1200" b="1" i="0" u="none" strike="noStrike" cap="none" normalizeH="0" baseline="0" dirty="0">
                          <a:ln>
                            <a:noFill/>
                          </a:ln>
                          <a:solidFill>
                            <a:schemeClr val="tx1"/>
                          </a:solidFill>
                          <a:effectLst/>
                          <a:latin typeface="Comic Sans MS" pitchFamily="66" charset="0"/>
                        </a:rPr>
                        <a:t> = VI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chemeClr val="tx1"/>
                          </a:solidFill>
                          <a:effectLst/>
                          <a:latin typeface="Comic Sans MS" pitchFamily="66" charset="0"/>
                        </a:rPr>
                        <a:t>I</a:t>
                      </a:r>
                      <a:r>
                        <a:rPr kumimoji="0" lang="it-IT" sz="1200" b="1" i="0" u="none" strike="noStrike" cap="none" normalizeH="0" baseline="-25000" dirty="0">
                          <a:ln>
                            <a:noFill/>
                          </a:ln>
                          <a:solidFill>
                            <a:schemeClr val="tx1"/>
                          </a:solidFill>
                          <a:effectLst/>
                          <a:latin typeface="Comic Sans MS" pitchFamily="66" charset="0"/>
                        </a:rPr>
                        <a:t>mcs</a:t>
                      </a:r>
                      <a:r>
                        <a:rPr kumimoji="0" lang="it-IT" sz="1200" b="1" i="0" u="none" strike="noStrike" cap="none" normalizeH="0" baseline="0" dirty="0">
                          <a:ln>
                            <a:noFill/>
                          </a:ln>
                          <a:solidFill>
                            <a:schemeClr val="tx1"/>
                          </a:solidFill>
                          <a:effectLst/>
                          <a:latin typeface="Comic Sans MS" pitchFamily="66" charset="0"/>
                        </a:rPr>
                        <a:t> = VII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200" b="1" i="0" u="none" strike="noStrike" cap="none" normalizeH="0" baseline="0" dirty="0">
                          <a:ln>
                            <a:noFill/>
                          </a:ln>
                          <a:solidFill>
                            <a:schemeClr val="tx1"/>
                          </a:solidFill>
                          <a:effectLst/>
                          <a:latin typeface="Comic Sans MS" pitchFamily="66" charset="0"/>
                        </a:rPr>
                        <a:t>I</a:t>
                      </a:r>
                      <a:r>
                        <a:rPr kumimoji="0" lang="it-IT" sz="1200" b="1" i="0" u="none" strike="noStrike" cap="none" normalizeH="0" baseline="-25000" dirty="0">
                          <a:ln>
                            <a:noFill/>
                          </a:ln>
                          <a:solidFill>
                            <a:schemeClr val="tx1"/>
                          </a:solidFill>
                          <a:effectLst/>
                          <a:latin typeface="Comic Sans MS" pitchFamily="66" charset="0"/>
                        </a:rPr>
                        <a:t>mcs</a:t>
                      </a:r>
                      <a:r>
                        <a:rPr kumimoji="0" lang="it-IT" sz="1200" b="1" i="0" u="none" strike="noStrike" cap="none" normalizeH="0" baseline="0" dirty="0">
                          <a:ln>
                            <a:noFill/>
                          </a:ln>
                          <a:solidFill>
                            <a:schemeClr val="tx1"/>
                          </a:solidFill>
                          <a:effectLst/>
                          <a:latin typeface="Comic Sans MS" pitchFamily="66" charset="0"/>
                        </a:rPr>
                        <a:t> = VIII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008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a:ln>
                          <a:noFill/>
                        </a:ln>
                        <a:solidFill>
                          <a:schemeClr val="bg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a:ln>
                          <a:noFill/>
                        </a:ln>
                        <a:solidFill>
                          <a:schemeClr val="bg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a:ln>
                          <a:noFill/>
                        </a:ln>
                        <a:solidFill>
                          <a:schemeClr val="bg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200" b="0" i="0" u="none" strike="noStrike" cap="none" normalizeH="0" baseline="0" dirty="0">
                        <a:ln>
                          <a:noFill/>
                        </a:ln>
                        <a:solidFill>
                          <a:schemeClr val="bg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 name="Rectangle 37">
            <a:extLst>
              <a:ext uri="{FF2B5EF4-FFF2-40B4-BE49-F238E27FC236}">
                <a16:creationId xmlns:a16="http://schemas.microsoft.com/office/drawing/2014/main" id="{D53F5976-C96E-4694-AF10-8A8EC6E2723A}"/>
              </a:ext>
            </a:extLst>
          </p:cNvPr>
          <p:cNvSpPr>
            <a:spLocks noChangeArrowheads="1"/>
          </p:cNvSpPr>
          <p:nvPr/>
        </p:nvSpPr>
        <p:spPr bwMode="auto">
          <a:xfrm>
            <a:off x="3858887" y="2096294"/>
            <a:ext cx="2305050" cy="400110"/>
          </a:xfrm>
          <a:prstGeom prst="rect">
            <a:avLst/>
          </a:prstGeom>
          <a:solidFill>
            <a:schemeClr val="bg1"/>
          </a:solidFill>
          <a:ln>
            <a:noFill/>
          </a:ln>
        </p:spPr>
        <p:txBody>
          <a:bodyPr>
            <a:spAutoFit/>
          </a:bodyPr>
          <a:lstStyle/>
          <a:p>
            <a:pPr algn="ctr" eaLnBrk="1" hangingPunct="1">
              <a:spcBef>
                <a:spcPct val="30000"/>
              </a:spcBef>
            </a:pPr>
            <a:endParaRPr lang="it-IT" sz="2000">
              <a:solidFill>
                <a:srgbClr val="000000"/>
              </a:solidFill>
              <a:latin typeface="Arial Narrow" pitchFamily="34" charset="0"/>
              <a:cs typeface="Times New Roman" pitchFamily="18" charset="0"/>
            </a:endParaRPr>
          </a:p>
        </p:txBody>
      </p:sp>
      <p:pic>
        <p:nvPicPr>
          <p:cNvPr id="8" name="Picture 39">
            <a:extLst>
              <a:ext uri="{FF2B5EF4-FFF2-40B4-BE49-F238E27FC236}">
                <a16:creationId xmlns:a16="http://schemas.microsoft.com/office/drawing/2014/main" id="{80E78283-7E87-44FD-BA2B-1A520C58EF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r="27277"/>
          <a:stretch>
            <a:fillRect/>
          </a:stretch>
        </p:blipFill>
        <p:spPr bwMode="auto">
          <a:xfrm>
            <a:off x="1528438" y="1485106"/>
            <a:ext cx="2238375" cy="1905000"/>
          </a:xfrm>
          <a:prstGeom prst="rect">
            <a:avLst/>
          </a:prstGeom>
          <a:solidFill>
            <a:schemeClr val="bg1"/>
          </a:solidFill>
          <a:ln>
            <a:noFill/>
          </a:ln>
        </p:spPr>
      </p:pic>
      <p:pic>
        <p:nvPicPr>
          <p:cNvPr id="9" name="Picture 40">
            <a:extLst>
              <a:ext uri="{FF2B5EF4-FFF2-40B4-BE49-F238E27FC236}">
                <a16:creationId xmlns:a16="http://schemas.microsoft.com/office/drawing/2014/main" id="{61C3F6E6-710C-4A78-A25C-612EA17A2A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27277"/>
          <a:stretch>
            <a:fillRect/>
          </a:stretch>
        </p:blipFill>
        <p:spPr bwMode="auto">
          <a:xfrm>
            <a:off x="3806500" y="1489869"/>
            <a:ext cx="2238375" cy="1905000"/>
          </a:xfrm>
          <a:prstGeom prst="rect">
            <a:avLst/>
          </a:prstGeom>
          <a:solidFill>
            <a:schemeClr val="bg1"/>
          </a:solidFill>
          <a:ln>
            <a:noFill/>
          </a:ln>
        </p:spPr>
      </p:pic>
      <p:pic>
        <p:nvPicPr>
          <p:cNvPr id="10" name="Picture 41">
            <a:extLst>
              <a:ext uri="{FF2B5EF4-FFF2-40B4-BE49-F238E27FC236}">
                <a16:creationId xmlns:a16="http://schemas.microsoft.com/office/drawing/2014/main" id="{D635C38A-43B1-4F1B-94F9-BBC4012A9A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r="27277"/>
          <a:stretch>
            <a:fillRect/>
          </a:stretch>
        </p:blipFill>
        <p:spPr bwMode="auto">
          <a:xfrm>
            <a:off x="6059163" y="1494631"/>
            <a:ext cx="2238375" cy="1905000"/>
          </a:xfrm>
          <a:prstGeom prst="rect">
            <a:avLst/>
          </a:prstGeom>
          <a:solidFill>
            <a:schemeClr val="bg1"/>
          </a:solidFill>
          <a:ln>
            <a:noFill/>
          </a:ln>
        </p:spPr>
      </p:pic>
      <p:pic>
        <p:nvPicPr>
          <p:cNvPr id="11" name="Picture 42">
            <a:extLst>
              <a:ext uri="{FF2B5EF4-FFF2-40B4-BE49-F238E27FC236}">
                <a16:creationId xmlns:a16="http://schemas.microsoft.com/office/drawing/2014/main" id="{93920867-A208-41C7-A71A-4B195CEBD8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r="27277"/>
          <a:stretch>
            <a:fillRect/>
          </a:stretch>
        </p:blipFill>
        <p:spPr bwMode="auto">
          <a:xfrm>
            <a:off x="8337225" y="1513681"/>
            <a:ext cx="2238375" cy="1905000"/>
          </a:xfrm>
          <a:prstGeom prst="rect">
            <a:avLst/>
          </a:prstGeom>
          <a:solidFill>
            <a:schemeClr val="bg1"/>
          </a:solidFill>
          <a:ln>
            <a:noFill/>
          </a:ln>
        </p:spPr>
      </p:pic>
      <p:pic>
        <p:nvPicPr>
          <p:cNvPr id="12" name="Picture 43">
            <a:extLst>
              <a:ext uri="{FF2B5EF4-FFF2-40B4-BE49-F238E27FC236}">
                <a16:creationId xmlns:a16="http://schemas.microsoft.com/office/drawing/2014/main" id="{506777B4-F65E-4400-8A08-502660C21BB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5011" r="33122" b="1880"/>
          <a:stretch>
            <a:fillRect/>
          </a:stretch>
        </p:blipFill>
        <p:spPr bwMode="auto">
          <a:xfrm>
            <a:off x="1531612" y="4088606"/>
            <a:ext cx="2209800" cy="1925638"/>
          </a:xfrm>
          <a:prstGeom prst="rect">
            <a:avLst/>
          </a:prstGeom>
          <a:solidFill>
            <a:schemeClr val="bg1"/>
          </a:solidFill>
          <a:ln>
            <a:noFill/>
          </a:ln>
        </p:spPr>
      </p:pic>
      <p:pic>
        <p:nvPicPr>
          <p:cNvPr id="13" name="Picture 44">
            <a:extLst>
              <a:ext uri="{FF2B5EF4-FFF2-40B4-BE49-F238E27FC236}">
                <a16:creationId xmlns:a16="http://schemas.microsoft.com/office/drawing/2014/main" id="{82C9F250-B193-4BFA-BA7F-1B4571CFAA8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t="3758" r="33122" b="3133"/>
          <a:stretch>
            <a:fillRect/>
          </a:stretch>
        </p:blipFill>
        <p:spPr bwMode="auto">
          <a:xfrm>
            <a:off x="3768400" y="4123532"/>
            <a:ext cx="2219325" cy="1933575"/>
          </a:xfrm>
          <a:prstGeom prst="rect">
            <a:avLst/>
          </a:prstGeom>
          <a:solidFill>
            <a:schemeClr val="bg1"/>
          </a:solidFill>
          <a:ln>
            <a:noFill/>
          </a:ln>
        </p:spPr>
      </p:pic>
      <p:pic>
        <p:nvPicPr>
          <p:cNvPr id="15" name="Picture 45">
            <a:extLst>
              <a:ext uri="{FF2B5EF4-FFF2-40B4-BE49-F238E27FC236}">
                <a16:creationId xmlns:a16="http://schemas.microsoft.com/office/drawing/2014/main" id="{3815B66E-03C9-489A-B7EA-E12354FDF64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t="5011" r="33122" b="1253"/>
          <a:stretch>
            <a:fillRect/>
          </a:stretch>
        </p:blipFill>
        <p:spPr bwMode="auto">
          <a:xfrm>
            <a:off x="6090913" y="4110832"/>
            <a:ext cx="2200275" cy="1928813"/>
          </a:xfrm>
          <a:prstGeom prst="rect">
            <a:avLst/>
          </a:prstGeom>
          <a:solidFill>
            <a:schemeClr val="bg1"/>
          </a:solidFill>
          <a:ln>
            <a:noFill/>
          </a:ln>
        </p:spPr>
      </p:pic>
      <p:pic>
        <p:nvPicPr>
          <p:cNvPr id="16" name="Picture 46">
            <a:extLst>
              <a:ext uri="{FF2B5EF4-FFF2-40B4-BE49-F238E27FC236}">
                <a16:creationId xmlns:a16="http://schemas.microsoft.com/office/drawing/2014/main" id="{BEDAA81D-1B65-499D-983E-12A9C9656F5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t="5011" r="33902" b="3133"/>
          <a:stretch>
            <a:fillRect/>
          </a:stretch>
        </p:blipFill>
        <p:spPr bwMode="auto">
          <a:xfrm>
            <a:off x="8305474" y="4109245"/>
            <a:ext cx="2203450" cy="1925637"/>
          </a:xfrm>
          <a:prstGeom prst="rect">
            <a:avLst/>
          </a:prstGeom>
          <a:solidFill>
            <a:schemeClr val="bg1"/>
          </a:solidFill>
          <a:ln>
            <a:noFill/>
          </a:ln>
        </p:spPr>
      </p:pic>
      <p:sp>
        <p:nvSpPr>
          <p:cNvPr id="17" name="Text Box 47">
            <a:extLst>
              <a:ext uri="{FF2B5EF4-FFF2-40B4-BE49-F238E27FC236}">
                <a16:creationId xmlns:a16="http://schemas.microsoft.com/office/drawing/2014/main" id="{E8A11780-FE83-4006-9E85-7BB8E4BF36FA}"/>
              </a:ext>
            </a:extLst>
          </p:cNvPr>
          <p:cNvSpPr txBox="1">
            <a:spLocks noChangeArrowheads="1"/>
          </p:cNvSpPr>
          <p:nvPr/>
        </p:nvSpPr>
        <p:spPr bwMode="auto">
          <a:xfrm>
            <a:off x="2688899" y="1647031"/>
            <a:ext cx="914400" cy="304800"/>
          </a:xfrm>
          <a:prstGeom prst="rect">
            <a:avLst/>
          </a:prstGeom>
          <a:solidFill>
            <a:schemeClr val="bg1"/>
          </a:solidFill>
          <a:ln>
            <a:noFill/>
          </a:ln>
        </p:spPr>
        <p:txBody>
          <a:bodyPr>
            <a:spAutoFit/>
          </a:bodyPr>
          <a:lstStyle>
            <a:lvl1pPr eaLnBrk="0" hangingPunct="0">
              <a:defRPr sz="2000">
                <a:solidFill>
                  <a:schemeClr val="tx1"/>
                </a:solidFill>
                <a:latin typeface="Arial Narrow" pitchFamily="34" charset="0"/>
                <a:cs typeface="Times New Roman" pitchFamily="18" charset="0"/>
              </a:defRPr>
            </a:lvl1pPr>
            <a:lvl2pPr marL="742950" indent="-285750" eaLnBrk="0" hangingPunct="0">
              <a:defRPr sz="2000">
                <a:solidFill>
                  <a:schemeClr val="tx1"/>
                </a:solidFill>
                <a:latin typeface="Arial Narrow" pitchFamily="34" charset="0"/>
                <a:cs typeface="Times New Roman" pitchFamily="18" charset="0"/>
              </a:defRPr>
            </a:lvl2pPr>
            <a:lvl3pPr marL="1143000" indent="-228600" eaLnBrk="0" hangingPunct="0">
              <a:defRPr sz="2000">
                <a:solidFill>
                  <a:schemeClr val="tx1"/>
                </a:solidFill>
                <a:latin typeface="Arial Narrow" pitchFamily="34" charset="0"/>
                <a:cs typeface="Times New Roman" pitchFamily="18" charset="0"/>
              </a:defRPr>
            </a:lvl3pPr>
            <a:lvl4pPr marL="1600200" indent="-228600" eaLnBrk="0" hangingPunct="0">
              <a:defRPr sz="2000">
                <a:solidFill>
                  <a:schemeClr val="tx1"/>
                </a:solidFill>
                <a:latin typeface="Arial Narrow" pitchFamily="34" charset="0"/>
                <a:cs typeface="Times New Roman" pitchFamily="18" charset="0"/>
              </a:defRPr>
            </a:lvl4pPr>
            <a:lvl5pPr marL="2057400" indent="-228600" eaLnBrk="0" hangingPunct="0">
              <a:defRPr sz="2000">
                <a:solidFill>
                  <a:schemeClr val="tx1"/>
                </a:solidFill>
                <a:latin typeface="Arial Narrow" pitchFamily="34" charset="0"/>
                <a:cs typeface="Times New Roman" pitchFamily="18" charset="0"/>
              </a:defRPr>
            </a:lvl5pPr>
            <a:lvl6pPr marL="25146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6pPr>
            <a:lvl7pPr marL="29718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7pPr>
            <a:lvl8pPr marL="34290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8pPr>
            <a:lvl9pPr marL="38862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9pPr>
          </a:lstStyle>
          <a:p>
            <a:pPr algn="ctr" eaLnBrk="1" hangingPunct="1">
              <a:spcBef>
                <a:spcPct val="50000"/>
              </a:spcBef>
            </a:pPr>
            <a:r>
              <a:rPr lang="it-IT" sz="1400" i="1">
                <a:solidFill>
                  <a:srgbClr val="000000"/>
                </a:solidFill>
                <a:latin typeface="Comic Sans MS" pitchFamily="66" charset="0"/>
              </a:rPr>
              <a:t>d=0.20</a:t>
            </a:r>
          </a:p>
        </p:txBody>
      </p:sp>
      <p:sp>
        <p:nvSpPr>
          <p:cNvPr id="18" name="Text Box 48">
            <a:extLst>
              <a:ext uri="{FF2B5EF4-FFF2-40B4-BE49-F238E27FC236}">
                <a16:creationId xmlns:a16="http://schemas.microsoft.com/office/drawing/2014/main" id="{7502042E-3AF8-45AD-8D22-7091878A867D}"/>
              </a:ext>
            </a:extLst>
          </p:cNvPr>
          <p:cNvSpPr txBox="1">
            <a:spLocks noChangeArrowheads="1"/>
          </p:cNvSpPr>
          <p:nvPr/>
        </p:nvSpPr>
        <p:spPr bwMode="auto">
          <a:xfrm>
            <a:off x="4911399" y="1672431"/>
            <a:ext cx="914400" cy="304800"/>
          </a:xfrm>
          <a:prstGeom prst="rect">
            <a:avLst/>
          </a:prstGeom>
          <a:solidFill>
            <a:schemeClr val="bg1"/>
          </a:solidFill>
          <a:ln>
            <a:noFill/>
          </a:ln>
        </p:spPr>
        <p:txBody>
          <a:bodyPr>
            <a:spAutoFit/>
          </a:bodyPr>
          <a:lstStyle>
            <a:lvl1pPr eaLnBrk="0" hangingPunct="0">
              <a:defRPr sz="2000">
                <a:solidFill>
                  <a:schemeClr val="tx1"/>
                </a:solidFill>
                <a:latin typeface="Arial Narrow" pitchFamily="34" charset="0"/>
                <a:cs typeface="Times New Roman" pitchFamily="18" charset="0"/>
              </a:defRPr>
            </a:lvl1pPr>
            <a:lvl2pPr marL="742950" indent="-285750" eaLnBrk="0" hangingPunct="0">
              <a:defRPr sz="2000">
                <a:solidFill>
                  <a:schemeClr val="tx1"/>
                </a:solidFill>
                <a:latin typeface="Arial Narrow" pitchFamily="34" charset="0"/>
                <a:cs typeface="Times New Roman" pitchFamily="18" charset="0"/>
              </a:defRPr>
            </a:lvl2pPr>
            <a:lvl3pPr marL="1143000" indent="-228600" eaLnBrk="0" hangingPunct="0">
              <a:defRPr sz="2000">
                <a:solidFill>
                  <a:schemeClr val="tx1"/>
                </a:solidFill>
                <a:latin typeface="Arial Narrow" pitchFamily="34" charset="0"/>
                <a:cs typeface="Times New Roman" pitchFamily="18" charset="0"/>
              </a:defRPr>
            </a:lvl3pPr>
            <a:lvl4pPr marL="1600200" indent="-228600" eaLnBrk="0" hangingPunct="0">
              <a:defRPr sz="2000">
                <a:solidFill>
                  <a:schemeClr val="tx1"/>
                </a:solidFill>
                <a:latin typeface="Arial Narrow" pitchFamily="34" charset="0"/>
                <a:cs typeface="Times New Roman" pitchFamily="18" charset="0"/>
              </a:defRPr>
            </a:lvl4pPr>
            <a:lvl5pPr marL="2057400" indent="-228600" eaLnBrk="0" hangingPunct="0">
              <a:defRPr sz="2000">
                <a:solidFill>
                  <a:schemeClr val="tx1"/>
                </a:solidFill>
                <a:latin typeface="Arial Narrow" pitchFamily="34" charset="0"/>
                <a:cs typeface="Times New Roman" pitchFamily="18" charset="0"/>
              </a:defRPr>
            </a:lvl5pPr>
            <a:lvl6pPr marL="25146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6pPr>
            <a:lvl7pPr marL="29718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7pPr>
            <a:lvl8pPr marL="34290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8pPr>
            <a:lvl9pPr marL="38862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9pPr>
          </a:lstStyle>
          <a:p>
            <a:pPr algn="ctr" eaLnBrk="1" hangingPunct="1">
              <a:spcBef>
                <a:spcPct val="50000"/>
              </a:spcBef>
            </a:pPr>
            <a:r>
              <a:rPr lang="it-IT" sz="1400" i="1">
                <a:solidFill>
                  <a:srgbClr val="000000"/>
                </a:solidFill>
                <a:latin typeface="Comic Sans MS" pitchFamily="66" charset="0"/>
              </a:rPr>
              <a:t>d=0.26</a:t>
            </a:r>
          </a:p>
        </p:txBody>
      </p:sp>
      <p:sp>
        <p:nvSpPr>
          <p:cNvPr id="19" name="Text Box 49">
            <a:extLst>
              <a:ext uri="{FF2B5EF4-FFF2-40B4-BE49-F238E27FC236}">
                <a16:creationId xmlns:a16="http://schemas.microsoft.com/office/drawing/2014/main" id="{1048E34C-A75B-40CF-9E94-F0B2F79BC300}"/>
              </a:ext>
            </a:extLst>
          </p:cNvPr>
          <p:cNvSpPr txBox="1">
            <a:spLocks noChangeArrowheads="1"/>
          </p:cNvSpPr>
          <p:nvPr/>
        </p:nvSpPr>
        <p:spPr bwMode="auto">
          <a:xfrm>
            <a:off x="9521499" y="1659731"/>
            <a:ext cx="914400" cy="304800"/>
          </a:xfrm>
          <a:prstGeom prst="rect">
            <a:avLst/>
          </a:prstGeom>
          <a:solidFill>
            <a:schemeClr val="bg1"/>
          </a:solidFill>
          <a:ln>
            <a:noFill/>
          </a:ln>
        </p:spPr>
        <p:txBody>
          <a:bodyPr>
            <a:spAutoFit/>
          </a:bodyPr>
          <a:lstStyle>
            <a:lvl1pPr eaLnBrk="0" hangingPunct="0">
              <a:defRPr sz="2000">
                <a:solidFill>
                  <a:schemeClr val="tx1"/>
                </a:solidFill>
                <a:latin typeface="Arial Narrow" pitchFamily="34" charset="0"/>
                <a:cs typeface="Times New Roman" pitchFamily="18" charset="0"/>
              </a:defRPr>
            </a:lvl1pPr>
            <a:lvl2pPr marL="742950" indent="-285750" eaLnBrk="0" hangingPunct="0">
              <a:defRPr sz="2000">
                <a:solidFill>
                  <a:schemeClr val="tx1"/>
                </a:solidFill>
                <a:latin typeface="Arial Narrow" pitchFamily="34" charset="0"/>
                <a:cs typeface="Times New Roman" pitchFamily="18" charset="0"/>
              </a:defRPr>
            </a:lvl2pPr>
            <a:lvl3pPr marL="1143000" indent="-228600" eaLnBrk="0" hangingPunct="0">
              <a:defRPr sz="2000">
                <a:solidFill>
                  <a:schemeClr val="tx1"/>
                </a:solidFill>
                <a:latin typeface="Arial Narrow" pitchFamily="34" charset="0"/>
                <a:cs typeface="Times New Roman" pitchFamily="18" charset="0"/>
              </a:defRPr>
            </a:lvl3pPr>
            <a:lvl4pPr marL="1600200" indent="-228600" eaLnBrk="0" hangingPunct="0">
              <a:defRPr sz="2000">
                <a:solidFill>
                  <a:schemeClr val="tx1"/>
                </a:solidFill>
                <a:latin typeface="Arial Narrow" pitchFamily="34" charset="0"/>
                <a:cs typeface="Times New Roman" pitchFamily="18" charset="0"/>
              </a:defRPr>
            </a:lvl4pPr>
            <a:lvl5pPr marL="2057400" indent="-228600" eaLnBrk="0" hangingPunct="0">
              <a:defRPr sz="2000">
                <a:solidFill>
                  <a:schemeClr val="tx1"/>
                </a:solidFill>
                <a:latin typeface="Arial Narrow" pitchFamily="34" charset="0"/>
                <a:cs typeface="Times New Roman" pitchFamily="18" charset="0"/>
              </a:defRPr>
            </a:lvl5pPr>
            <a:lvl6pPr marL="25146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6pPr>
            <a:lvl7pPr marL="29718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7pPr>
            <a:lvl8pPr marL="34290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8pPr>
            <a:lvl9pPr marL="38862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9pPr>
          </a:lstStyle>
          <a:p>
            <a:pPr algn="ctr" eaLnBrk="1" hangingPunct="1">
              <a:spcBef>
                <a:spcPct val="50000"/>
              </a:spcBef>
            </a:pPr>
            <a:r>
              <a:rPr lang="it-IT" sz="1400" i="1">
                <a:solidFill>
                  <a:srgbClr val="000000"/>
                </a:solidFill>
                <a:latin typeface="Comic Sans MS" pitchFamily="66" charset="0"/>
              </a:rPr>
              <a:t>d=0.58</a:t>
            </a:r>
          </a:p>
        </p:txBody>
      </p:sp>
      <p:sp>
        <p:nvSpPr>
          <p:cNvPr id="20" name="Text Box 50">
            <a:extLst>
              <a:ext uri="{FF2B5EF4-FFF2-40B4-BE49-F238E27FC236}">
                <a16:creationId xmlns:a16="http://schemas.microsoft.com/office/drawing/2014/main" id="{F89AD313-C1DA-472E-9034-10CA2EB51BB3}"/>
              </a:ext>
            </a:extLst>
          </p:cNvPr>
          <p:cNvSpPr txBox="1">
            <a:spLocks noChangeArrowheads="1"/>
          </p:cNvSpPr>
          <p:nvPr/>
        </p:nvSpPr>
        <p:spPr bwMode="auto">
          <a:xfrm>
            <a:off x="7222799" y="1685131"/>
            <a:ext cx="914400" cy="304800"/>
          </a:xfrm>
          <a:prstGeom prst="rect">
            <a:avLst/>
          </a:prstGeom>
          <a:solidFill>
            <a:schemeClr val="bg1"/>
          </a:solidFill>
          <a:ln>
            <a:noFill/>
          </a:ln>
        </p:spPr>
        <p:txBody>
          <a:bodyPr>
            <a:spAutoFit/>
          </a:bodyPr>
          <a:lstStyle>
            <a:lvl1pPr eaLnBrk="0" hangingPunct="0">
              <a:defRPr sz="2000">
                <a:solidFill>
                  <a:schemeClr val="tx1"/>
                </a:solidFill>
                <a:latin typeface="Arial Narrow" pitchFamily="34" charset="0"/>
                <a:cs typeface="Times New Roman" pitchFamily="18" charset="0"/>
              </a:defRPr>
            </a:lvl1pPr>
            <a:lvl2pPr marL="742950" indent="-285750" eaLnBrk="0" hangingPunct="0">
              <a:defRPr sz="2000">
                <a:solidFill>
                  <a:schemeClr val="tx1"/>
                </a:solidFill>
                <a:latin typeface="Arial Narrow" pitchFamily="34" charset="0"/>
                <a:cs typeface="Times New Roman" pitchFamily="18" charset="0"/>
              </a:defRPr>
            </a:lvl2pPr>
            <a:lvl3pPr marL="1143000" indent="-228600" eaLnBrk="0" hangingPunct="0">
              <a:defRPr sz="2000">
                <a:solidFill>
                  <a:schemeClr val="tx1"/>
                </a:solidFill>
                <a:latin typeface="Arial Narrow" pitchFamily="34" charset="0"/>
                <a:cs typeface="Times New Roman" pitchFamily="18" charset="0"/>
              </a:defRPr>
            </a:lvl3pPr>
            <a:lvl4pPr marL="1600200" indent="-228600" eaLnBrk="0" hangingPunct="0">
              <a:defRPr sz="2000">
                <a:solidFill>
                  <a:schemeClr val="tx1"/>
                </a:solidFill>
                <a:latin typeface="Arial Narrow" pitchFamily="34" charset="0"/>
                <a:cs typeface="Times New Roman" pitchFamily="18" charset="0"/>
              </a:defRPr>
            </a:lvl4pPr>
            <a:lvl5pPr marL="2057400" indent="-228600" eaLnBrk="0" hangingPunct="0">
              <a:defRPr sz="2000">
                <a:solidFill>
                  <a:schemeClr val="tx1"/>
                </a:solidFill>
                <a:latin typeface="Arial Narrow" pitchFamily="34" charset="0"/>
                <a:cs typeface="Times New Roman" pitchFamily="18" charset="0"/>
              </a:defRPr>
            </a:lvl5pPr>
            <a:lvl6pPr marL="25146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6pPr>
            <a:lvl7pPr marL="29718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7pPr>
            <a:lvl8pPr marL="34290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8pPr>
            <a:lvl9pPr marL="38862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9pPr>
          </a:lstStyle>
          <a:p>
            <a:pPr algn="ctr" eaLnBrk="1" hangingPunct="1">
              <a:spcBef>
                <a:spcPct val="50000"/>
              </a:spcBef>
            </a:pPr>
            <a:r>
              <a:rPr lang="it-IT" sz="1400" i="1">
                <a:solidFill>
                  <a:srgbClr val="000000"/>
                </a:solidFill>
                <a:latin typeface="Comic Sans MS" pitchFamily="66" charset="0"/>
              </a:rPr>
              <a:t>d=0.43</a:t>
            </a:r>
          </a:p>
        </p:txBody>
      </p:sp>
      <p:sp>
        <p:nvSpPr>
          <p:cNvPr id="21" name="Text Box 51">
            <a:extLst>
              <a:ext uri="{FF2B5EF4-FFF2-40B4-BE49-F238E27FC236}">
                <a16:creationId xmlns:a16="http://schemas.microsoft.com/office/drawing/2014/main" id="{7FEFCD3A-043A-424D-B4A8-05058F4E9A11}"/>
              </a:ext>
            </a:extLst>
          </p:cNvPr>
          <p:cNvSpPr txBox="1">
            <a:spLocks noChangeArrowheads="1"/>
          </p:cNvSpPr>
          <p:nvPr/>
        </p:nvSpPr>
        <p:spPr bwMode="auto">
          <a:xfrm>
            <a:off x="9483399" y="4212431"/>
            <a:ext cx="914400" cy="304800"/>
          </a:xfrm>
          <a:prstGeom prst="rect">
            <a:avLst/>
          </a:prstGeom>
          <a:solidFill>
            <a:schemeClr val="bg1"/>
          </a:solidFill>
          <a:ln>
            <a:noFill/>
          </a:ln>
        </p:spPr>
        <p:txBody>
          <a:bodyPr>
            <a:spAutoFit/>
          </a:bodyPr>
          <a:lstStyle>
            <a:lvl1pPr eaLnBrk="0" hangingPunct="0">
              <a:defRPr sz="2000">
                <a:solidFill>
                  <a:schemeClr val="tx1"/>
                </a:solidFill>
                <a:latin typeface="Arial Narrow" pitchFamily="34" charset="0"/>
                <a:cs typeface="Times New Roman" pitchFamily="18" charset="0"/>
              </a:defRPr>
            </a:lvl1pPr>
            <a:lvl2pPr marL="742950" indent="-285750" eaLnBrk="0" hangingPunct="0">
              <a:defRPr sz="2000">
                <a:solidFill>
                  <a:schemeClr val="tx1"/>
                </a:solidFill>
                <a:latin typeface="Arial Narrow" pitchFamily="34" charset="0"/>
                <a:cs typeface="Times New Roman" pitchFamily="18" charset="0"/>
              </a:defRPr>
            </a:lvl2pPr>
            <a:lvl3pPr marL="1143000" indent="-228600" eaLnBrk="0" hangingPunct="0">
              <a:defRPr sz="2000">
                <a:solidFill>
                  <a:schemeClr val="tx1"/>
                </a:solidFill>
                <a:latin typeface="Arial Narrow" pitchFamily="34" charset="0"/>
                <a:cs typeface="Times New Roman" pitchFamily="18" charset="0"/>
              </a:defRPr>
            </a:lvl3pPr>
            <a:lvl4pPr marL="1600200" indent="-228600" eaLnBrk="0" hangingPunct="0">
              <a:defRPr sz="2000">
                <a:solidFill>
                  <a:schemeClr val="tx1"/>
                </a:solidFill>
                <a:latin typeface="Arial Narrow" pitchFamily="34" charset="0"/>
                <a:cs typeface="Times New Roman" pitchFamily="18" charset="0"/>
              </a:defRPr>
            </a:lvl4pPr>
            <a:lvl5pPr marL="2057400" indent="-228600" eaLnBrk="0" hangingPunct="0">
              <a:defRPr sz="2000">
                <a:solidFill>
                  <a:schemeClr val="tx1"/>
                </a:solidFill>
                <a:latin typeface="Arial Narrow" pitchFamily="34" charset="0"/>
                <a:cs typeface="Times New Roman" pitchFamily="18" charset="0"/>
              </a:defRPr>
            </a:lvl5pPr>
            <a:lvl6pPr marL="25146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6pPr>
            <a:lvl7pPr marL="29718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7pPr>
            <a:lvl8pPr marL="34290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8pPr>
            <a:lvl9pPr marL="38862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9pPr>
          </a:lstStyle>
          <a:p>
            <a:pPr algn="ctr" eaLnBrk="1" hangingPunct="1">
              <a:spcBef>
                <a:spcPct val="50000"/>
              </a:spcBef>
            </a:pPr>
            <a:r>
              <a:rPr lang="it-IT" sz="1400" i="1">
                <a:solidFill>
                  <a:srgbClr val="000000"/>
                </a:solidFill>
                <a:latin typeface="Comic Sans MS" pitchFamily="66" charset="0"/>
              </a:rPr>
              <a:t>d=0.64</a:t>
            </a:r>
          </a:p>
        </p:txBody>
      </p:sp>
      <p:sp>
        <p:nvSpPr>
          <p:cNvPr id="22" name="Text Box 52">
            <a:extLst>
              <a:ext uri="{FF2B5EF4-FFF2-40B4-BE49-F238E27FC236}">
                <a16:creationId xmlns:a16="http://schemas.microsoft.com/office/drawing/2014/main" id="{09DB6DBB-5F73-401A-9F43-09515BB78E61}"/>
              </a:ext>
            </a:extLst>
          </p:cNvPr>
          <p:cNvSpPr txBox="1">
            <a:spLocks noChangeArrowheads="1"/>
          </p:cNvSpPr>
          <p:nvPr/>
        </p:nvSpPr>
        <p:spPr bwMode="auto">
          <a:xfrm>
            <a:off x="4936799" y="4225131"/>
            <a:ext cx="914400" cy="304800"/>
          </a:xfrm>
          <a:prstGeom prst="rect">
            <a:avLst/>
          </a:prstGeom>
          <a:solidFill>
            <a:schemeClr val="bg1"/>
          </a:solidFill>
          <a:ln>
            <a:noFill/>
          </a:ln>
        </p:spPr>
        <p:txBody>
          <a:bodyPr>
            <a:spAutoFit/>
          </a:bodyPr>
          <a:lstStyle>
            <a:lvl1pPr eaLnBrk="0" hangingPunct="0">
              <a:defRPr sz="2000">
                <a:solidFill>
                  <a:schemeClr val="tx1"/>
                </a:solidFill>
                <a:latin typeface="Arial Narrow" pitchFamily="34" charset="0"/>
                <a:cs typeface="Times New Roman" pitchFamily="18" charset="0"/>
              </a:defRPr>
            </a:lvl1pPr>
            <a:lvl2pPr marL="742950" indent="-285750" eaLnBrk="0" hangingPunct="0">
              <a:defRPr sz="2000">
                <a:solidFill>
                  <a:schemeClr val="tx1"/>
                </a:solidFill>
                <a:latin typeface="Arial Narrow" pitchFamily="34" charset="0"/>
                <a:cs typeface="Times New Roman" pitchFamily="18" charset="0"/>
              </a:defRPr>
            </a:lvl2pPr>
            <a:lvl3pPr marL="1143000" indent="-228600" eaLnBrk="0" hangingPunct="0">
              <a:defRPr sz="2000">
                <a:solidFill>
                  <a:schemeClr val="tx1"/>
                </a:solidFill>
                <a:latin typeface="Arial Narrow" pitchFamily="34" charset="0"/>
                <a:cs typeface="Times New Roman" pitchFamily="18" charset="0"/>
              </a:defRPr>
            </a:lvl3pPr>
            <a:lvl4pPr marL="1600200" indent="-228600" eaLnBrk="0" hangingPunct="0">
              <a:defRPr sz="2000">
                <a:solidFill>
                  <a:schemeClr val="tx1"/>
                </a:solidFill>
                <a:latin typeface="Arial Narrow" pitchFamily="34" charset="0"/>
                <a:cs typeface="Times New Roman" pitchFamily="18" charset="0"/>
              </a:defRPr>
            </a:lvl4pPr>
            <a:lvl5pPr marL="2057400" indent="-228600" eaLnBrk="0" hangingPunct="0">
              <a:defRPr sz="2000">
                <a:solidFill>
                  <a:schemeClr val="tx1"/>
                </a:solidFill>
                <a:latin typeface="Arial Narrow" pitchFamily="34" charset="0"/>
                <a:cs typeface="Times New Roman" pitchFamily="18" charset="0"/>
              </a:defRPr>
            </a:lvl5pPr>
            <a:lvl6pPr marL="25146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6pPr>
            <a:lvl7pPr marL="29718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7pPr>
            <a:lvl8pPr marL="34290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8pPr>
            <a:lvl9pPr marL="38862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9pPr>
          </a:lstStyle>
          <a:p>
            <a:pPr algn="ctr" eaLnBrk="1" hangingPunct="1">
              <a:spcBef>
                <a:spcPct val="50000"/>
              </a:spcBef>
            </a:pPr>
            <a:r>
              <a:rPr lang="it-IT" sz="1400" i="1">
                <a:solidFill>
                  <a:srgbClr val="000000"/>
                </a:solidFill>
                <a:latin typeface="Comic Sans MS" pitchFamily="66" charset="0"/>
              </a:rPr>
              <a:t>d=0.28</a:t>
            </a:r>
          </a:p>
        </p:txBody>
      </p:sp>
      <p:sp>
        <p:nvSpPr>
          <p:cNvPr id="23" name="Text Box 53">
            <a:extLst>
              <a:ext uri="{FF2B5EF4-FFF2-40B4-BE49-F238E27FC236}">
                <a16:creationId xmlns:a16="http://schemas.microsoft.com/office/drawing/2014/main" id="{959BD4C0-711F-4617-A7D3-8892851870B0}"/>
              </a:ext>
            </a:extLst>
          </p:cNvPr>
          <p:cNvSpPr txBox="1">
            <a:spLocks noChangeArrowheads="1"/>
          </p:cNvSpPr>
          <p:nvPr/>
        </p:nvSpPr>
        <p:spPr bwMode="auto">
          <a:xfrm>
            <a:off x="7248199" y="4237831"/>
            <a:ext cx="914400" cy="304800"/>
          </a:xfrm>
          <a:prstGeom prst="rect">
            <a:avLst/>
          </a:prstGeom>
          <a:solidFill>
            <a:schemeClr val="bg1"/>
          </a:solidFill>
          <a:ln>
            <a:noFill/>
          </a:ln>
        </p:spPr>
        <p:txBody>
          <a:bodyPr>
            <a:spAutoFit/>
          </a:bodyPr>
          <a:lstStyle>
            <a:lvl1pPr eaLnBrk="0" hangingPunct="0">
              <a:defRPr sz="2000">
                <a:solidFill>
                  <a:schemeClr val="tx1"/>
                </a:solidFill>
                <a:latin typeface="Arial Narrow" pitchFamily="34" charset="0"/>
                <a:cs typeface="Times New Roman" pitchFamily="18" charset="0"/>
              </a:defRPr>
            </a:lvl1pPr>
            <a:lvl2pPr marL="742950" indent="-285750" eaLnBrk="0" hangingPunct="0">
              <a:defRPr sz="2000">
                <a:solidFill>
                  <a:schemeClr val="tx1"/>
                </a:solidFill>
                <a:latin typeface="Arial Narrow" pitchFamily="34" charset="0"/>
                <a:cs typeface="Times New Roman" pitchFamily="18" charset="0"/>
              </a:defRPr>
            </a:lvl2pPr>
            <a:lvl3pPr marL="1143000" indent="-228600" eaLnBrk="0" hangingPunct="0">
              <a:defRPr sz="2000">
                <a:solidFill>
                  <a:schemeClr val="tx1"/>
                </a:solidFill>
                <a:latin typeface="Arial Narrow" pitchFamily="34" charset="0"/>
                <a:cs typeface="Times New Roman" pitchFamily="18" charset="0"/>
              </a:defRPr>
            </a:lvl3pPr>
            <a:lvl4pPr marL="1600200" indent="-228600" eaLnBrk="0" hangingPunct="0">
              <a:defRPr sz="2000">
                <a:solidFill>
                  <a:schemeClr val="tx1"/>
                </a:solidFill>
                <a:latin typeface="Arial Narrow" pitchFamily="34" charset="0"/>
                <a:cs typeface="Times New Roman" pitchFamily="18" charset="0"/>
              </a:defRPr>
            </a:lvl4pPr>
            <a:lvl5pPr marL="2057400" indent="-228600" eaLnBrk="0" hangingPunct="0">
              <a:defRPr sz="2000">
                <a:solidFill>
                  <a:schemeClr val="tx1"/>
                </a:solidFill>
                <a:latin typeface="Arial Narrow" pitchFamily="34" charset="0"/>
                <a:cs typeface="Times New Roman" pitchFamily="18" charset="0"/>
              </a:defRPr>
            </a:lvl5pPr>
            <a:lvl6pPr marL="25146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6pPr>
            <a:lvl7pPr marL="29718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7pPr>
            <a:lvl8pPr marL="34290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8pPr>
            <a:lvl9pPr marL="38862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9pPr>
          </a:lstStyle>
          <a:p>
            <a:pPr algn="ctr" eaLnBrk="1" hangingPunct="1">
              <a:spcBef>
                <a:spcPct val="50000"/>
              </a:spcBef>
            </a:pPr>
            <a:r>
              <a:rPr lang="it-IT" sz="1400" i="1">
                <a:solidFill>
                  <a:srgbClr val="000000"/>
                </a:solidFill>
                <a:latin typeface="Comic Sans MS" pitchFamily="66" charset="0"/>
              </a:rPr>
              <a:t>d=0.36</a:t>
            </a:r>
          </a:p>
        </p:txBody>
      </p:sp>
      <p:sp>
        <p:nvSpPr>
          <p:cNvPr id="24" name="Text Box 54">
            <a:extLst>
              <a:ext uri="{FF2B5EF4-FFF2-40B4-BE49-F238E27FC236}">
                <a16:creationId xmlns:a16="http://schemas.microsoft.com/office/drawing/2014/main" id="{C9D0BD8D-23B4-4AE3-8D42-E668B94AE205}"/>
              </a:ext>
            </a:extLst>
          </p:cNvPr>
          <p:cNvSpPr txBox="1">
            <a:spLocks noChangeArrowheads="1"/>
          </p:cNvSpPr>
          <p:nvPr/>
        </p:nvSpPr>
        <p:spPr bwMode="auto">
          <a:xfrm>
            <a:off x="2688899" y="4237831"/>
            <a:ext cx="914400" cy="304800"/>
          </a:xfrm>
          <a:prstGeom prst="rect">
            <a:avLst/>
          </a:prstGeom>
          <a:solidFill>
            <a:schemeClr val="bg1"/>
          </a:solidFill>
          <a:ln>
            <a:noFill/>
          </a:ln>
        </p:spPr>
        <p:txBody>
          <a:bodyPr>
            <a:spAutoFit/>
          </a:bodyPr>
          <a:lstStyle>
            <a:lvl1pPr eaLnBrk="0" hangingPunct="0">
              <a:defRPr sz="2000">
                <a:solidFill>
                  <a:schemeClr val="tx1"/>
                </a:solidFill>
                <a:latin typeface="Arial Narrow" pitchFamily="34" charset="0"/>
                <a:cs typeface="Times New Roman" pitchFamily="18" charset="0"/>
              </a:defRPr>
            </a:lvl1pPr>
            <a:lvl2pPr marL="742950" indent="-285750" eaLnBrk="0" hangingPunct="0">
              <a:defRPr sz="2000">
                <a:solidFill>
                  <a:schemeClr val="tx1"/>
                </a:solidFill>
                <a:latin typeface="Arial Narrow" pitchFamily="34" charset="0"/>
                <a:cs typeface="Times New Roman" pitchFamily="18" charset="0"/>
              </a:defRPr>
            </a:lvl2pPr>
            <a:lvl3pPr marL="1143000" indent="-228600" eaLnBrk="0" hangingPunct="0">
              <a:defRPr sz="2000">
                <a:solidFill>
                  <a:schemeClr val="tx1"/>
                </a:solidFill>
                <a:latin typeface="Arial Narrow" pitchFamily="34" charset="0"/>
                <a:cs typeface="Times New Roman" pitchFamily="18" charset="0"/>
              </a:defRPr>
            </a:lvl3pPr>
            <a:lvl4pPr marL="1600200" indent="-228600" eaLnBrk="0" hangingPunct="0">
              <a:defRPr sz="2000">
                <a:solidFill>
                  <a:schemeClr val="tx1"/>
                </a:solidFill>
                <a:latin typeface="Arial Narrow" pitchFamily="34" charset="0"/>
                <a:cs typeface="Times New Roman" pitchFamily="18" charset="0"/>
              </a:defRPr>
            </a:lvl4pPr>
            <a:lvl5pPr marL="2057400" indent="-228600" eaLnBrk="0" hangingPunct="0">
              <a:defRPr sz="2000">
                <a:solidFill>
                  <a:schemeClr val="tx1"/>
                </a:solidFill>
                <a:latin typeface="Arial Narrow" pitchFamily="34" charset="0"/>
                <a:cs typeface="Times New Roman" pitchFamily="18" charset="0"/>
              </a:defRPr>
            </a:lvl5pPr>
            <a:lvl6pPr marL="25146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6pPr>
            <a:lvl7pPr marL="29718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7pPr>
            <a:lvl8pPr marL="34290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8pPr>
            <a:lvl9pPr marL="38862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9pPr>
          </a:lstStyle>
          <a:p>
            <a:pPr algn="ctr" eaLnBrk="1" hangingPunct="1">
              <a:spcBef>
                <a:spcPct val="50000"/>
              </a:spcBef>
            </a:pPr>
            <a:r>
              <a:rPr lang="it-IT" sz="1400" i="1">
                <a:solidFill>
                  <a:srgbClr val="000000"/>
                </a:solidFill>
                <a:latin typeface="Comic Sans MS" pitchFamily="66" charset="0"/>
              </a:rPr>
              <a:t>d=0.22</a:t>
            </a:r>
          </a:p>
        </p:txBody>
      </p:sp>
    </p:spTree>
    <p:extLst>
      <p:ext uri="{BB962C8B-B14F-4D97-AF65-F5344CB8AC3E}">
        <p14:creationId xmlns:p14="http://schemas.microsoft.com/office/powerpoint/2010/main" val="8353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nodeType="afterEffect">
                                  <p:stCondLst>
                                    <p:cond delay="1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1010"/>
                            </p:stCondLst>
                            <p:childTnLst>
                              <p:par>
                                <p:cTn id="13" presetID="9" presetClass="entr" presetSubtype="0" fill="hold" nodeType="afterEffect">
                                  <p:stCondLst>
                                    <p:cond delay="1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1520"/>
                            </p:stCondLst>
                            <p:childTnLst>
                              <p:par>
                                <p:cTn id="17" presetID="9" presetClass="entr" presetSubtype="0" fill="hold" nodeType="afterEffect">
                                  <p:stCondLst>
                                    <p:cond delay="1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par>
                          <p:cTn id="20" fill="hold">
                            <p:stCondLst>
                              <p:cond delay="2030"/>
                            </p:stCondLst>
                            <p:childTnLst>
                              <p:par>
                                <p:cTn id="21" presetID="9" presetClass="entr" presetSubtype="0" fill="hold" nodeType="afterEffect">
                                  <p:stCondLst>
                                    <p:cond delay="3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par>
                          <p:cTn id="24" fill="hold">
                            <p:stCondLst>
                              <p:cond delay="2560"/>
                            </p:stCondLst>
                            <p:childTnLst>
                              <p:par>
                                <p:cTn id="25" presetID="9"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par>
                          <p:cTn id="28" fill="hold">
                            <p:stCondLst>
                              <p:cond delay="3060"/>
                            </p:stCondLst>
                            <p:childTnLst>
                              <p:par>
                                <p:cTn id="29" presetID="9"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par>
                          <p:cTn id="32" fill="hold">
                            <p:stCondLst>
                              <p:cond delay="3560"/>
                            </p:stCondLst>
                            <p:childTnLst>
                              <p:par>
                                <p:cTn id="33" presetID="9"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658C4636-E3FA-4EA0-866D-7EB0A4F8E992}"/>
              </a:ext>
            </a:extLst>
          </p:cNvPr>
          <p:cNvSpPr/>
          <p:nvPr/>
        </p:nvSpPr>
        <p:spPr>
          <a:xfrm>
            <a:off x="1143000" y="-55404"/>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latin typeface="Arial" panose="020B0604020202020204" pitchFamily="34" charset="0"/>
              </a:rPr>
              <a:t>Vulnerability Curves </a:t>
            </a:r>
            <a:endParaRPr lang="it-IT" dirty="0">
              <a:solidFill>
                <a:srgbClr val="002060"/>
              </a:solidFill>
            </a:endParaRPr>
          </a:p>
        </p:txBody>
      </p:sp>
      <p:pic>
        <p:nvPicPr>
          <p:cNvPr id="6" name="Picture 4">
            <a:extLst>
              <a:ext uri="{FF2B5EF4-FFF2-40B4-BE49-F238E27FC236}">
                <a16:creationId xmlns:a16="http://schemas.microsoft.com/office/drawing/2014/main" id="{75552E54-FA7F-4790-8417-8EFA8C422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371"/>
          <a:stretch>
            <a:fillRect/>
          </a:stretch>
        </p:blipFill>
        <p:spPr bwMode="auto">
          <a:xfrm>
            <a:off x="1324999" y="908843"/>
            <a:ext cx="91440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spTree>
    <p:extLst>
      <p:ext uri="{BB962C8B-B14F-4D97-AF65-F5344CB8AC3E}">
        <p14:creationId xmlns:p14="http://schemas.microsoft.com/office/powerpoint/2010/main" val="4155313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64C27BA3-E5F1-4497-8655-57FAAFE94098}"/>
              </a:ext>
            </a:extLst>
          </p:cNvPr>
          <p:cNvSpPr/>
          <p:nvPr/>
        </p:nvSpPr>
        <p:spPr>
          <a:xfrm>
            <a:off x="1145828" y="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Seismic crisis in Abruzzo: 6 </a:t>
            </a:r>
            <a:r>
              <a:rPr lang="en-GB" b="1" dirty="0" err="1">
                <a:solidFill>
                  <a:srgbClr val="002060"/>
                </a:solidFill>
                <a:latin typeface="Arial" panose="020B0604020202020204" pitchFamily="34" charset="0"/>
              </a:rPr>
              <a:t>april</a:t>
            </a:r>
            <a:r>
              <a:rPr lang="en-GB" b="1" dirty="0">
                <a:solidFill>
                  <a:srgbClr val="002060"/>
                </a:solidFill>
                <a:latin typeface="Arial" panose="020B0604020202020204" pitchFamily="34" charset="0"/>
              </a:rPr>
              <a:t> 2009</a:t>
            </a:r>
            <a:endParaRPr lang="it-IT" dirty="0">
              <a:solidFill>
                <a:srgbClr val="002060"/>
              </a:solidFill>
            </a:endParaRPr>
          </a:p>
        </p:txBody>
      </p:sp>
      <p:pic>
        <p:nvPicPr>
          <p:cNvPr id="6" name="Picture 4">
            <a:extLst>
              <a:ext uri="{FF2B5EF4-FFF2-40B4-BE49-F238E27FC236}">
                <a16:creationId xmlns:a16="http://schemas.microsoft.com/office/drawing/2014/main" id="{6D0B0CA3-F986-4372-AF1D-8DFEADD639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984" y="774911"/>
            <a:ext cx="607695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2">
            <a:extLst>
              <a:ext uri="{FF2B5EF4-FFF2-40B4-BE49-F238E27FC236}">
                <a16:creationId xmlns:a16="http://schemas.microsoft.com/office/drawing/2014/main" id="{93393A30-4CF4-4371-A713-20235A76CF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48"/>
          <a:stretch/>
        </p:blipFill>
        <p:spPr bwMode="auto">
          <a:xfrm>
            <a:off x="1271464" y="3429001"/>
            <a:ext cx="5113294" cy="273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TextBox 7">
            <a:extLst>
              <a:ext uri="{FF2B5EF4-FFF2-40B4-BE49-F238E27FC236}">
                <a16:creationId xmlns:a16="http://schemas.microsoft.com/office/drawing/2014/main" id="{A89316F4-5529-4E52-9335-9D11A48FEC3B}"/>
              </a:ext>
            </a:extLst>
          </p:cNvPr>
          <p:cNvSpPr txBox="1"/>
          <p:nvPr/>
        </p:nvSpPr>
        <p:spPr>
          <a:xfrm>
            <a:off x="7505354" y="1032192"/>
            <a:ext cx="3410663" cy="646331"/>
          </a:xfrm>
          <a:prstGeom prst="rect">
            <a:avLst/>
          </a:prstGeom>
          <a:noFill/>
        </p:spPr>
        <p:txBody>
          <a:bodyPr wrap="square">
            <a:spAutoFit/>
          </a:bodyPr>
          <a:lstStyle/>
          <a:p>
            <a:pPr algn="just"/>
            <a:r>
              <a:rPr lang="en-US" dirty="0">
                <a:solidFill>
                  <a:srgbClr val="000066"/>
                </a:solidFill>
              </a:rPr>
              <a:t>Binomial distribution coefficient (</a:t>
            </a:r>
            <a:r>
              <a:rPr lang="en-US" dirty="0" err="1">
                <a:solidFill>
                  <a:srgbClr val="000066"/>
                </a:solidFill>
              </a:rPr>
              <a:t>μD</a:t>
            </a:r>
            <a:r>
              <a:rPr lang="en-US" dirty="0">
                <a:solidFill>
                  <a:srgbClr val="000066"/>
                </a:solidFill>
              </a:rPr>
              <a:t>) for different seismic events</a:t>
            </a:r>
          </a:p>
        </p:txBody>
      </p:sp>
      <p:sp>
        <p:nvSpPr>
          <p:cNvPr id="10" name="TextBox 9">
            <a:extLst>
              <a:ext uri="{FF2B5EF4-FFF2-40B4-BE49-F238E27FC236}">
                <a16:creationId xmlns:a16="http://schemas.microsoft.com/office/drawing/2014/main" id="{4F98A314-7A65-4B71-B375-DBF872719728}"/>
              </a:ext>
            </a:extLst>
          </p:cNvPr>
          <p:cNvSpPr txBox="1"/>
          <p:nvPr/>
        </p:nvSpPr>
        <p:spPr>
          <a:xfrm>
            <a:off x="6709514" y="4213612"/>
            <a:ext cx="5378212" cy="646331"/>
          </a:xfrm>
          <a:prstGeom prst="rect">
            <a:avLst/>
          </a:prstGeom>
          <a:noFill/>
        </p:spPr>
        <p:txBody>
          <a:bodyPr wrap="square">
            <a:spAutoFit/>
          </a:bodyPr>
          <a:lstStyle/>
          <a:p>
            <a:pPr algn="just"/>
            <a:r>
              <a:rPr lang="en-US" dirty="0">
                <a:solidFill>
                  <a:srgbClr val="000066"/>
                </a:solidFill>
              </a:rPr>
              <a:t>Church vulnerability curves and average damage for various seismic events</a:t>
            </a:r>
          </a:p>
        </p:txBody>
      </p:sp>
    </p:spTree>
    <p:extLst>
      <p:ext uri="{BB962C8B-B14F-4D97-AF65-F5344CB8AC3E}">
        <p14:creationId xmlns:p14="http://schemas.microsoft.com/office/powerpoint/2010/main" val="3744677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E07CCD0D-C86E-40C8-8A11-EE6DD648DDF8}"/>
              </a:ext>
            </a:extLst>
          </p:cNvPr>
          <p:cNvSpPr/>
          <p:nvPr/>
        </p:nvSpPr>
        <p:spPr>
          <a:xfrm>
            <a:off x="1129432" y="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Release of Vulnerability - Annex C - Guidelines</a:t>
            </a:r>
            <a:endParaRPr lang="it-IT" dirty="0">
              <a:solidFill>
                <a:srgbClr val="002060"/>
              </a:solidFill>
            </a:endParaRPr>
          </a:p>
        </p:txBody>
      </p:sp>
      <p:pic>
        <p:nvPicPr>
          <p:cNvPr id="6" name="Picture 6">
            <a:extLst>
              <a:ext uri="{FF2B5EF4-FFF2-40B4-BE49-F238E27FC236}">
                <a16:creationId xmlns:a16="http://schemas.microsoft.com/office/drawing/2014/main" id="{EC4544CD-6C2D-4C93-B67B-BF3DD402F6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935" y="849296"/>
            <a:ext cx="7225381" cy="5151885"/>
          </a:xfrm>
          <a:prstGeom prst="rect">
            <a:avLst/>
          </a:prstGeom>
          <a:noFill/>
          <a:ln w="19050" algn="ctr">
            <a:solidFill>
              <a:srgbClr val="3366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761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BD0738BE-B22D-4332-A9B0-EC15462EFF81}"/>
              </a:ext>
            </a:extLst>
          </p:cNvPr>
          <p:cNvSpPr/>
          <p:nvPr/>
        </p:nvSpPr>
        <p:spPr>
          <a:xfrm>
            <a:off x="1143000" y="-15056"/>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Release of Vulnerability - Annex C - Guidelines</a:t>
            </a:r>
            <a:endParaRPr lang="it-IT" dirty="0">
              <a:solidFill>
                <a:srgbClr val="002060"/>
              </a:solidFill>
            </a:endParaRPr>
          </a:p>
          <a:p>
            <a:pPr algn="ctr"/>
            <a:endParaRPr lang="it-IT" dirty="0">
              <a:solidFill>
                <a:srgbClr val="002060"/>
              </a:solidFill>
            </a:endParaRPr>
          </a:p>
        </p:txBody>
      </p:sp>
      <p:pic>
        <p:nvPicPr>
          <p:cNvPr id="6" name="Picture 2">
            <a:extLst>
              <a:ext uri="{FF2B5EF4-FFF2-40B4-BE49-F238E27FC236}">
                <a16:creationId xmlns:a16="http://schemas.microsoft.com/office/drawing/2014/main" id="{C5FA00F9-BD37-4819-8A5F-4C31C7483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255" y="986826"/>
            <a:ext cx="8135937" cy="3279775"/>
          </a:xfrm>
          <a:prstGeom prst="rect">
            <a:avLst/>
          </a:prstGeom>
          <a:noFill/>
          <a:ln w="9525">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C26A79D-8B20-4A32-8C56-9FD799300939}"/>
              </a:ext>
            </a:extLst>
          </p:cNvPr>
          <p:cNvSpPr txBox="1"/>
          <p:nvPr/>
        </p:nvSpPr>
        <p:spPr>
          <a:xfrm>
            <a:off x="1255255" y="4509121"/>
            <a:ext cx="9285935" cy="2031325"/>
          </a:xfrm>
          <a:prstGeom prst="rect">
            <a:avLst/>
          </a:prstGeom>
          <a:noFill/>
        </p:spPr>
        <p:txBody>
          <a:bodyPr wrap="square">
            <a:spAutoFit/>
          </a:bodyPr>
          <a:lstStyle/>
          <a:p>
            <a:pPr algn="just"/>
            <a:r>
              <a:rPr lang="en-US" dirty="0">
                <a:solidFill>
                  <a:srgbClr val="000066"/>
                </a:solidFill>
              </a:rPr>
              <a:t>The </a:t>
            </a:r>
            <a:r>
              <a:rPr lang="en-US" b="1" u="sng" dirty="0">
                <a:solidFill>
                  <a:srgbClr val="000066"/>
                </a:solidFill>
              </a:rPr>
              <a:t>vulnerability</a:t>
            </a:r>
            <a:r>
              <a:rPr lang="en-US" dirty="0">
                <a:solidFill>
                  <a:srgbClr val="000066"/>
                </a:solidFill>
              </a:rPr>
              <a:t> box indicates a series of anti-seismic defense elements that can counteract the activation of the kinematics and a series of vulnerability indicators that can instead increase the propensity to damage. For each one, the detector must highlight the presence or absence (Yes - No), and in the right column express a judgment on the effectiveness of that constructive detail, modulating his opinion on three different levels:</a:t>
            </a:r>
          </a:p>
          <a:p>
            <a:pPr algn="just"/>
            <a:endParaRPr lang="en-US" dirty="0">
              <a:solidFill>
                <a:srgbClr val="000066"/>
              </a:solidFill>
            </a:endParaRPr>
          </a:p>
          <a:p>
            <a:pPr algn="just"/>
            <a:r>
              <a:rPr lang="en-US" dirty="0"/>
              <a:t>0: ineffective; 1: modest; 2: good; 3: completely effective</a:t>
            </a:r>
          </a:p>
        </p:txBody>
      </p:sp>
    </p:spTree>
    <p:extLst>
      <p:ext uri="{BB962C8B-B14F-4D97-AF65-F5344CB8AC3E}">
        <p14:creationId xmlns:p14="http://schemas.microsoft.com/office/powerpoint/2010/main" val="2373170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3168D96-DE44-45E6-92B9-83276A714136}"/>
              </a:ext>
            </a:extLst>
          </p:cNvPr>
          <p:cNvSpPr txBox="1"/>
          <p:nvPr/>
        </p:nvSpPr>
        <p:spPr>
          <a:xfrm>
            <a:off x="1297324" y="937127"/>
            <a:ext cx="9777413" cy="381771"/>
          </a:xfrm>
          <a:prstGeom prst="rect">
            <a:avLst/>
          </a:prstGeom>
          <a:noFill/>
        </p:spPr>
        <p:txBody>
          <a:bodyPr>
            <a:spAutoFit/>
          </a:bodyPr>
          <a:lstStyle/>
          <a:p>
            <a:pPr algn="just" defTabSz="927100">
              <a:lnSpc>
                <a:spcPct val="110000"/>
              </a:lnSpc>
              <a:defRPr/>
            </a:pPr>
            <a:r>
              <a:rPr lang="en-GB" dirty="0">
                <a:solidFill>
                  <a:srgbClr val="000066"/>
                </a:solidFill>
              </a:rPr>
              <a:t>The identification of the level of knowledge is obtained on the basis of three types of data:</a:t>
            </a:r>
            <a:endParaRPr lang="en-US" dirty="0">
              <a:solidFill>
                <a:srgbClr val="000066"/>
              </a:solidFill>
            </a:endParaRPr>
          </a:p>
        </p:txBody>
      </p:sp>
      <p:sp>
        <p:nvSpPr>
          <p:cNvPr id="7" name="TextBox 6">
            <a:extLst>
              <a:ext uri="{FF2B5EF4-FFF2-40B4-BE49-F238E27FC236}">
                <a16:creationId xmlns:a16="http://schemas.microsoft.com/office/drawing/2014/main" id="{E7DFD619-451B-4FE6-B32C-E2EAD2832CFB}"/>
              </a:ext>
            </a:extLst>
          </p:cNvPr>
          <p:cNvSpPr txBox="1"/>
          <p:nvPr/>
        </p:nvSpPr>
        <p:spPr>
          <a:xfrm>
            <a:off x="1495283" y="2413338"/>
            <a:ext cx="9381492" cy="2031325"/>
          </a:xfrm>
          <a:prstGeom prst="rect">
            <a:avLst/>
          </a:prstGeom>
          <a:noFill/>
        </p:spPr>
        <p:txBody>
          <a:bodyPr wrap="square">
            <a:spAutoFit/>
          </a:bodyPr>
          <a:lstStyle/>
          <a:p>
            <a:pPr marL="342900" indent="-342900" algn="just">
              <a:buFont typeface="Arial" panose="020B0604020202020204" pitchFamily="34" charset="0"/>
              <a:buChar char="•"/>
            </a:pPr>
            <a:r>
              <a:rPr lang="en-GB" dirty="0">
                <a:solidFill>
                  <a:srgbClr val="000066"/>
                </a:solidFill>
              </a:rPr>
              <a:t>Knowledge path (Part 1)</a:t>
            </a:r>
          </a:p>
          <a:p>
            <a:pPr marL="342900" indent="-342900" algn="just">
              <a:buFont typeface="Arial" panose="020B0604020202020204" pitchFamily="34" charset="0"/>
              <a:buChar char="•"/>
            </a:pPr>
            <a:endParaRPr lang="en-GB" dirty="0">
              <a:solidFill>
                <a:srgbClr val="000066"/>
              </a:solidFill>
            </a:endParaRPr>
          </a:p>
          <a:p>
            <a:pPr marL="342900" indent="-342900" algn="just">
              <a:buFont typeface="Arial" panose="020B0604020202020204" pitchFamily="34" charset="0"/>
              <a:buChar char="•"/>
            </a:pPr>
            <a:endParaRPr lang="en-GB" dirty="0">
              <a:solidFill>
                <a:srgbClr val="000066"/>
              </a:solidFill>
            </a:endParaRPr>
          </a:p>
          <a:p>
            <a:pPr marL="342900" indent="-342900" algn="just">
              <a:buFont typeface="Arial" panose="020B0604020202020204" pitchFamily="34" charset="0"/>
              <a:buChar char="•"/>
            </a:pPr>
            <a:r>
              <a:rPr lang="en-GB" dirty="0">
                <a:solidFill>
                  <a:srgbClr val="000066"/>
                </a:solidFill>
              </a:rPr>
              <a:t>Seismic Safety Assessment (Part 2)</a:t>
            </a:r>
          </a:p>
          <a:p>
            <a:pPr marL="342900" indent="-342900" algn="just">
              <a:buFont typeface="Arial" panose="020B0604020202020204" pitchFamily="34" charset="0"/>
              <a:buChar char="•"/>
            </a:pPr>
            <a:endParaRPr lang="en-GB" dirty="0">
              <a:solidFill>
                <a:srgbClr val="000066"/>
              </a:solidFill>
            </a:endParaRPr>
          </a:p>
          <a:p>
            <a:pPr marL="342900" indent="-342900" algn="just">
              <a:buFont typeface="Arial" panose="020B0604020202020204" pitchFamily="34" charset="0"/>
              <a:buChar char="•"/>
            </a:pPr>
            <a:endParaRPr lang="en-GB" dirty="0">
              <a:solidFill>
                <a:srgbClr val="000066"/>
              </a:solidFill>
            </a:endParaRPr>
          </a:p>
          <a:p>
            <a:pPr marL="342900" indent="-342900" algn="just">
              <a:buFont typeface="Arial" panose="020B0604020202020204" pitchFamily="34" charset="0"/>
              <a:buChar char="•"/>
            </a:pPr>
            <a:r>
              <a:rPr lang="en-GB" dirty="0">
                <a:solidFill>
                  <a:srgbClr val="000066"/>
                </a:solidFill>
              </a:rPr>
              <a:t>Structural interventions in seismic areas for listed buildings (Part 3)</a:t>
            </a:r>
            <a:endParaRPr lang="en-US" dirty="0">
              <a:solidFill>
                <a:srgbClr val="000066"/>
              </a:solidFill>
            </a:endParaRPr>
          </a:p>
        </p:txBody>
      </p:sp>
      <p:sp>
        <p:nvSpPr>
          <p:cNvPr id="6" name="Rettangolo 3">
            <a:extLst>
              <a:ext uri="{FF2B5EF4-FFF2-40B4-BE49-F238E27FC236}">
                <a16:creationId xmlns:a16="http://schemas.microsoft.com/office/drawing/2014/main" id="{49F2E70A-8B23-4050-B61D-611427582D25}"/>
              </a:ext>
            </a:extLst>
          </p:cNvPr>
          <p:cNvSpPr/>
          <p:nvPr/>
        </p:nvSpPr>
        <p:spPr>
          <a:xfrm>
            <a:off x="1143001" y="10470"/>
            <a:ext cx="7301423"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b="1" dirty="0">
                <a:solidFill>
                  <a:srgbClr val="002060"/>
                </a:solidFill>
                <a:latin typeface="Arial" panose="020B0604020202020204" pitchFamily="34" charset="0"/>
              </a:rPr>
              <a:t>Contents of presentation</a:t>
            </a:r>
            <a:endParaRPr lang="it-IT" dirty="0">
              <a:solidFill>
                <a:srgbClr val="00206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D7A8FF1C-863A-4508-94A8-5EFD48FC8C49}"/>
              </a:ext>
            </a:extLst>
          </p:cNvPr>
          <p:cNvSpPr/>
          <p:nvPr/>
        </p:nvSpPr>
        <p:spPr>
          <a:xfrm>
            <a:off x="1143000" y="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Index of Vulnerability</a:t>
            </a:r>
            <a:endParaRPr lang="it-IT" dirty="0">
              <a:solidFill>
                <a:srgbClr val="002060"/>
              </a:solidFill>
            </a:endParaRPr>
          </a:p>
        </p:txBody>
      </p:sp>
      <p:graphicFrame>
        <p:nvGraphicFramePr>
          <p:cNvPr id="6" name="Object 2">
            <a:extLst>
              <a:ext uri="{FF2B5EF4-FFF2-40B4-BE49-F238E27FC236}">
                <a16:creationId xmlns:a16="http://schemas.microsoft.com/office/drawing/2014/main" id="{063A2AA5-F1B8-4529-9F46-CF6C5FE908E0}"/>
              </a:ext>
            </a:extLst>
          </p:cNvPr>
          <p:cNvGraphicFramePr>
            <a:graphicFrameLocks noChangeAspect="1"/>
          </p:cNvGraphicFramePr>
          <p:nvPr>
            <p:extLst>
              <p:ext uri="{D42A27DB-BD31-4B8C-83A1-F6EECF244321}">
                <p14:modId xmlns:p14="http://schemas.microsoft.com/office/powerpoint/2010/main" val="970474321"/>
              </p:ext>
            </p:extLst>
          </p:nvPr>
        </p:nvGraphicFramePr>
        <p:xfrm>
          <a:off x="1466015" y="938111"/>
          <a:ext cx="2111375" cy="1141412"/>
        </p:xfrm>
        <a:graphic>
          <a:graphicData uri="http://schemas.openxmlformats.org/presentationml/2006/ole">
            <mc:AlternateContent xmlns:mc="http://schemas.openxmlformats.org/markup-compatibility/2006">
              <mc:Choice xmlns:v="urn:schemas-microsoft-com:vml" Requires="v">
                <p:oleObj spid="_x0000_s126978" name="Equation" r:id="rId3" imgW="1549400" imgH="838200" progId="Equation.3">
                  <p:embed/>
                </p:oleObj>
              </mc:Choice>
              <mc:Fallback>
                <p:oleObj name="Equation" r:id="rId3" imgW="1549400" imgH="838200" progId="Equation.3">
                  <p:embed/>
                  <p:pic>
                    <p:nvPicPr>
                      <p:cNvPr id="6" name="Object 2">
                        <a:extLst>
                          <a:ext uri="{FF2B5EF4-FFF2-40B4-BE49-F238E27FC236}">
                            <a16:creationId xmlns:a16="http://schemas.microsoft.com/office/drawing/2014/main" id="{063A2AA5-F1B8-4529-9F46-CF6C5FE908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015" y="938111"/>
                        <a:ext cx="2111375" cy="1141412"/>
                      </a:xfrm>
                      <a:prstGeom prst="rect">
                        <a:avLst/>
                      </a:prstGeom>
                      <a:solidFill>
                        <a:schemeClr val="bg1"/>
                      </a:solidFill>
                      <a:ln w="9525">
                        <a:noFill/>
                        <a:miter lim="800000"/>
                        <a:headEnd/>
                        <a:tailEnd/>
                      </a:ln>
                    </p:spPr>
                  </p:pic>
                </p:oleObj>
              </mc:Fallback>
            </mc:AlternateContent>
          </a:graphicData>
        </a:graphic>
      </p:graphicFrame>
      <p:pic>
        <p:nvPicPr>
          <p:cNvPr id="7" name="Picture 8">
            <a:extLst>
              <a:ext uri="{FF2B5EF4-FFF2-40B4-BE49-F238E27FC236}">
                <a16:creationId xmlns:a16="http://schemas.microsoft.com/office/drawing/2014/main" id="{BEEDE087-E077-4D05-B34F-C8A06A1B91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2165" r="23788"/>
          <a:stretch>
            <a:fillRect/>
          </a:stretch>
        </p:blipFill>
        <p:spPr bwMode="auto">
          <a:xfrm>
            <a:off x="3275806" y="3210059"/>
            <a:ext cx="5640387" cy="2146300"/>
          </a:xfrm>
          <a:prstGeom prst="rect">
            <a:avLst/>
          </a:prstGeom>
          <a:solidFill>
            <a:schemeClr val="bg1"/>
          </a:solidFill>
          <a:ln>
            <a:noFill/>
          </a:ln>
        </p:spPr>
      </p:pic>
      <p:pic>
        <p:nvPicPr>
          <p:cNvPr id="8" name="Picture 10">
            <a:extLst>
              <a:ext uri="{FF2B5EF4-FFF2-40B4-BE49-F238E27FC236}">
                <a16:creationId xmlns:a16="http://schemas.microsoft.com/office/drawing/2014/main" id="{00C17DC3-323A-4FB6-8CFC-10E2740900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29523"/>
          <a:stretch>
            <a:fillRect/>
          </a:stretch>
        </p:blipFill>
        <p:spPr>
          <a:xfrm>
            <a:off x="4260843" y="597198"/>
            <a:ext cx="6503987" cy="1847850"/>
          </a:xfrm>
          <a:prstGeom prst="rect">
            <a:avLst/>
          </a:prstGeom>
          <a:solidFill>
            <a:schemeClr val="bg1"/>
          </a:solidFill>
          <a:ln>
            <a:solidFill>
              <a:srgbClr val="336699"/>
            </a:solidFill>
            <a:miter lim="800000"/>
            <a:headEnd/>
            <a:tailEnd/>
          </a:ln>
        </p:spPr>
      </p:pic>
      <p:sp>
        <p:nvSpPr>
          <p:cNvPr id="9" name="TextBox 8">
            <a:extLst>
              <a:ext uri="{FF2B5EF4-FFF2-40B4-BE49-F238E27FC236}">
                <a16:creationId xmlns:a16="http://schemas.microsoft.com/office/drawing/2014/main" id="{A2C083DF-BD30-4563-957D-D2308D4D8458}"/>
              </a:ext>
            </a:extLst>
          </p:cNvPr>
          <p:cNvSpPr txBox="1"/>
          <p:nvPr/>
        </p:nvSpPr>
        <p:spPr>
          <a:xfrm>
            <a:off x="1263261" y="2535166"/>
            <a:ext cx="9501568" cy="584775"/>
          </a:xfrm>
          <a:prstGeom prst="rect">
            <a:avLst/>
          </a:prstGeom>
          <a:noFill/>
        </p:spPr>
        <p:txBody>
          <a:bodyPr wrap="square">
            <a:spAutoFit/>
          </a:bodyPr>
          <a:lstStyle/>
          <a:p>
            <a:pPr algn="just"/>
            <a:r>
              <a:rPr lang="en-US" sz="1600" dirty="0">
                <a:solidFill>
                  <a:srgbClr val="000066"/>
                </a:solidFill>
              </a:rPr>
              <a:t>where: </a:t>
            </a:r>
            <a:r>
              <a:rPr lang="en-GB" sz="1600" i="1" dirty="0" err="1">
                <a:solidFill>
                  <a:srgbClr val="000000"/>
                </a:solidFill>
                <a:latin typeface="Times New Roman" panose="02020603050405020304" pitchFamily="18" charset="0"/>
              </a:rPr>
              <a:t>v</a:t>
            </a:r>
            <a:r>
              <a:rPr lang="en-GB" sz="1600" i="1" baseline="-25000" dirty="0" err="1">
                <a:solidFill>
                  <a:srgbClr val="000000"/>
                </a:solidFill>
                <a:latin typeface="Times New Roman" panose="02020603050405020304" pitchFamily="18" charset="0"/>
              </a:rPr>
              <a:t>ki</a:t>
            </a:r>
            <a:r>
              <a:rPr lang="en-US" sz="1600" dirty="0">
                <a:solidFill>
                  <a:srgbClr val="000066"/>
                </a:solidFill>
              </a:rPr>
              <a:t> and </a:t>
            </a:r>
            <a:r>
              <a:rPr lang="en-GB" sz="1600" i="1" dirty="0" err="1">
                <a:solidFill>
                  <a:srgbClr val="000000"/>
                </a:solidFill>
                <a:latin typeface="Times New Roman" panose="02020603050405020304" pitchFamily="18" charset="0"/>
              </a:rPr>
              <a:t>v</a:t>
            </a:r>
            <a:r>
              <a:rPr lang="en-GB" sz="1600" i="1" baseline="-25000" dirty="0" err="1">
                <a:solidFill>
                  <a:srgbClr val="000000"/>
                </a:solidFill>
                <a:latin typeface="Times New Roman" panose="02020603050405020304" pitchFamily="18" charset="0"/>
              </a:rPr>
              <a:t>kp</a:t>
            </a:r>
            <a:r>
              <a:rPr lang="en-US" sz="1600" dirty="0">
                <a:solidFill>
                  <a:srgbClr val="000066"/>
                </a:solidFill>
              </a:rPr>
              <a:t> are, respectively, the score obtained from the survey of the vulnerability indicators and anti-seismic devices, in relation to the following criterion</a:t>
            </a:r>
          </a:p>
        </p:txBody>
      </p:sp>
      <p:sp>
        <p:nvSpPr>
          <p:cNvPr id="11" name="TextBox 10">
            <a:extLst>
              <a:ext uri="{FF2B5EF4-FFF2-40B4-BE49-F238E27FC236}">
                <a16:creationId xmlns:a16="http://schemas.microsoft.com/office/drawing/2014/main" id="{72603082-7213-42AC-92ED-45B95F90310F}"/>
              </a:ext>
            </a:extLst>
          </p:cNvPr>
          <p:cNvSpPr txBox="1"/>
          <p:nvPr/>
        </p:nvSpPr>
        <p:spPr>
          <a:xfrm>
            <a:off x="1263261" y="5335114"/>
            <a:ext cx="9501568" cy="584775"/>
          </a:xfrm>
          <a:prstGeom prst="rect">
            <a:avLst/>
          </a:prstGeom>
          <a:noFill/>
        </p:spPr>
        <p:txBody>
          <a:bodyPr wrap="square">
            <a:spAutoFit/>
          </a:bodyPr>
          <a:lstStyle/>
          <a:p>
            <a:pPr algn="just"/>
            <a:r>
              <a:rPr lang="en-US" sz="1600" dirty="0">
                <a:solidFill>
                  <a:srgbClr val="000066"/>
                </a:solidFill>
              </a:rPr>
              <a:t>The vulnerability index varies between 0, when there are effective anti-seismic devices and no structural deficiency, to 1 representative of the opposite case.</a:t>
            </a:r>
          </a:p>
        </p:txBody>
      </p:sp>
    </p:spTree>
    <p:extLst>
      <p:ext uri="{BB962C8B-B14F-4D97-AF65-F5344CB8AC3E}">
        <p14:creationId xmlns:p14="http://schemas.microsoft.com/office/powerpoint/2010/main" val="542595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6F3FEF22-EFBF-4F51-AE6C-A68DBD31006B}"/>
              </a:ext>
            </a:extLst>
          </p:cNvPr>
          <p:cNvSpPr/>
          <p:nvPr/>
        </p:nvSpPr>
        <p:spPr>
          <a:xfrm>
            <a:off x="2744512" y="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2060"/>
                </a:solidFill>
                <a:latin typeface="Arial" panose="020B0604020202020204" pitchFamily="34" charset="0"/>
              </a:rPr>
              <a:t>LV1 - Model for churches</a:t>
            </a:r>
            <a:endParaRPr lang="it-IT" dirty="0">
              <a:solidFill>
                <a:srgbClr val="002060"/>
              </a:solidFill>
            </a:endParaRPr>
          </a:p>
        </p:txBody>
      </p:sp>
      <p:pic>
        <p:nvPicPr>
          <p:cNvPr id="6" name="Picture 5">
            <a:extLst>
              <a:ext uri="{FF2B5EF4-FFF2-40B4-BE49-F238E27FC236}">
                <a16:creationId xmlns:a16="http://schemas.microsoft.com/office/drawing/2014/main" id="{430CF566-8C49-49D3-84CB-B6C84CE332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872" t="5208" r="5399" b="5330"/>
          <a:stretch>
            <a:fillRect/>
          </a:stretch>
        </p:blipFill>
        <p:spPr bwMode="auto">
          <a:xfrm>
            <a:off x="798095" y="728377"/>
            <a:ext cx="5014912" cy="2822575"/>
          </a:xfrm>
          <a:prstGeom prst="rect">
            <a:avLst/>
          </a:prstGeom>
          <a:solidFill>
            <a:schemeClr val="bg1"/>
          </a:solidFill>
          <a:ln>
            <a:noFill/>
          </a:ln>
        </p:spPr>
      </p:pic>
      <p:graphicFrame>
        <p:nvGraphicFramePr>
          <p:cNvPr id="7" name="Object 2">
            <a:extLst>
              <a:ext uri="{FF2B5EF4-FFF2-40B4-BE49-F238E27FC236}">
                <a16:creationId xmlns:a16="http://schemas.microsoft.com/office/drawing/2014/main" id="{3461A3AC-18A9-4942-8FBB-0575D1C82CE1}"/>
              </a:ext>
            </a:extLst>
          </p:cNvPr>
          <p:cNvGraphicFramePr>
            <a:graphicFrameLocks noChangeAspect="1"/>
          </p:cNvGraphicFramePr>
          <p:nvPr>
            <p:extLst>
              <p:ext uri="{D42A27DB-BD31-4B8C-83A1-F6EECF244321}">
                <p14:modId xmlns:p14="http://schemas.microsoft.com/office/powerpoint/2010/main" val="3625376017"/>
              </p:ext>
            </p:extLst>
          </p:nvPr>
        </p:nvGraphicFramePr>
        <p:xfrm>
          <a:off x="6301132" y="597198"/>
          <a:ext cx="3382963" cy="650875"/>
        </p:xfrm>
        <a:graphic>
          <a:graphicData uri="http://schemas.openxmlformats.org/presentationml/2006/ole">
            <mc:AlternateContent xmlns:mc="http://schemas.openxmlformats.org/markup-compatibility/2006">
              <mc:Choice xmlns:v="urn:schemas-microsoft-com:vml" Requires="v">
                <p:oleObj spid="_x0000_s128002" name="Microsoft Equation 3.0" r:id="rId4" imgW="2527300" imgH="482600" progId="Equation.3">
                  <p:embed/>
                </p:oleObj>
              </mc:Choice>
              <mc:Fallback>
                <p:oleObj name="Microsoft Equation 3.0" r:id="rId4" imgW="2527300" imgH="482600" progId="Equation.3">
                  <p:embed/>
                  <p:pic>
                    <p:nvPicPr>
                      <p:cNvPr id="7" name="Object 2">
                        <a:extLst>
                          <a:ext uri="{FF2B5EF4-FFF2-40B4-BE49-F238E27FC236}">
                            <a16:creationId xmlns:a16="http://schemas.microsoft.com/office/drawing/2014/main" id="{3461A3AC-18A9-4942-8FBB-0575D1C82C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1132" y="597198"/>
                        <a:ext cx="3382963" cy="650875"/>
                      </a:xfrm>
                      <a:prstGeom prst="rect">
                        <a:avLst/>
                      </a:prstGeom>
                      <a:solidFill>
                        <a:schemeClr val="bg1"/>
                      </a:solidFill>
                      <a:ln>
                        <a:noFill/>
                      </a:ln>
                    </p:spPr>
                  </p:pic>
                </p:oleObj>
              </mc:Fallback>
            </mc:AlternateContent>
          </a:graphicData>
        </a:graphic>
      </p:graphicFrame>
      <p:sp>
        <p:nvSpPr>
          <p:cNvPr id="8" name="AutoShape 9">
            <a:extLst>
              <a:ext uri="{FF2B5EF4-FFF2-40B4-BE49-F238E27FC236}">
                <a16:creationId xmlns:a16="http://schemas.microsoft.com/office/drawing/2014/main" id="{D773E4D6-E50B-4087-AA05-0B889384CB85}"/>
              </a:ext>
            </a:extLst>
          </p:cNvPr>
          <p:cNvSpPr>
            <a:spLocks noChangeArrowheads="1"/>
          </p:cNvSpPr>
          <p:nvPr/>
        </p:nvSpPr>
        <p:spPr bwMode="auto">
          <a:xfrm>
            <a:off x="7483096" y="2676512"/>
            <a:ext cx="1019037" cy="939400"/>
          </a:xfrm>
          <a:prstGeom prst="downArrow">
            <a:avLst>
              <a:gd name="adj1" fmla="val 50000"/>
              <a:gd name="adj2" fmla="val 25000"/>
            </a:avLst>
          </a:prstGeom>
          <a:solidFill>
            <a:schemeClr val="bg1"/>
          </a:solidFill>
          <a:ln w="19050" algn="ctr">
            <a:solidFill>
              <a:srgbClr val="002060"/>
            </a:solidFill>
            <a:miter lim="800000"/>
            <a:headEnd/>
            <a:tailEnd/>
          </a:ln>
        </p:spPr>
        <p:txBody>
          <a:bodyPr wrap="none" anchor="ctr"/>
          <a:lstStyle/>
          <a:p>
            <a:pPr algn="ctr" eaLnBrk="1" hangingPunct="1">
              <a:spcBef>
                <a:spcPct val="30000"/>
              </a:spcBef>
            </a:pPr>
            <a:endParaRPr lang="it-IT" sz="2000">
              <a:solidFill>
                <a:srgbClr val="000000"/>
              </a:solidFill>
              <a:latin typeface="Arial Narrow" pitchFamily="34" charset="0"/>
              <a:cs typeface="Times New Roman" pitchFamily="18" charset="0"/>
            </a:endParaRPr>
          </a:p>
        </p:txBody>
      </p:sp>
      <p:sp>
        <p:nvSpPr>
          <p:cNvPr id="9" name="AutoShape 16">
            <a:extLst>
              <a:ext uri="{FF2B5EF4-FFF2-40B4-BE49-F238E27FC236}">
                <a16:creationId xmlns:a16="http://schemas.microsoft.com/office/drawing/2014/main" id="{9D180CD9-F01E-4C41-8795-86115798EF52}"/>
              </a:ext>
            </a:extLst>
          </p:cNvPr>
          <p:cNvSpPr>
            <a:spLocks noChangeArrowheads="1"/>
          </p:cNvSpPr>
          <p:nvPr/>
        </p:nvSpPr>
        <p:spPr bwMode="auto">
          <a:xfrm>
            <a:off x="7077614" y="5145629"/>
            <a:ext cx="709800" cy="686277"/>
          </a:xfrm>
          <a:prstGeom prst="rightArrow">
            <a:avLst>
              <a:gd name="adj1" fmla="val 50000"/>
              <a:gd name="adj2" fmla="val 25000"/>
            </a:avLst>
          </a:prstGeom>
          <a:solidFill>
            <a:schemeClr val="bg1"/>
          </a:solidFill>
          <a:ln w="19050" algn="ctr">
            <a:solidFill>
              <a:srgbClr val="002060"/>
            </a:solidFill>
            <a:miter lim="800000"/>
            <a:headEnd/>
            <a:tailEnd/>
          </a:ln>
        </p:spPr>
        <p:txBody>
          <a:bodyPr wrap="none" anchor="ctr"/>
          <a:lstStyle/>
          <a:p>
            <a:pPr algn="ctr" eaLnBrk="1" hangingPunct="1">
              <a:spcBef>
                <a:spcPct val="30000"/>
              </a:spcBef>
            </a:pPr>
            <a:endParaRPr lang="it-IT" sz="2000">
              <a:solidFill>
                <a:srgbClr val="000000"/>
              </a:solidFill>
              <a:latin typeface="Arial Narrow" pitchFamily="34" charset="0"/>
              <a:cs typeface="Times New Roman" pitchFamily="18" charset="0"/>
            </a:endParaRPr>
          </a:p>
        </p:txBody>
      </p:sp>
      <p:sp>
        <p:nvSpPr>
          <p:cNvPr id="10" name="Rectangle 17">
            <a:extLst>
              <a:ext uri="{FF2B5EF4-FFF2-40B4-BE49-F238E27FC236}">
                <a16:creationId xmlns:a16="http://schemas.microsoft.com/office/drawing/2014/main" id="{BC21B992-9139-4C8A-B429-BAB6800CDD01}"/>
              </a:ext>
            </a:extLst>
          </p:cNvPr>
          <p:cNvSpPr>
            <a:spLocks noChangeArrowheads="1"/>
          </p:cNvSpPr>
          <p:nvPr/>
        </p:nvSpPr>
        <p:spPr bwMode="auto">
          <a:xfrm>
            <a:off x="8212515" y="4857524"/>
            <a:ext cx="2376487" cy="1223962"/>
          </a:xfrm>
          <a:prstGeom prst="rect">
            <a:avLst/>
          </a:prstGeom>
          <a:solidFill>
            <a:schemeClr val="bg1"/>
          </a:solidFill>
          <a:ln w="25400" algn="ctr">
            <a:solidFill>
              <a:srgbClr val="002060"/>
            </a:solidFill>
            <a:miter lim="800000"/>
            <a:headEnd/>
            <a:tailEnd/>
          </a:ln>
        </p:spPr>
        <p:txBody>
          <a:bodyPr wrap="none" anchor="ctr"/>
          <a:lstStyle/>
          <a:p>
            <a:pPr algn="ctr" eaLnBrk="1" hangingPunct="1">
              <a:spcBef>
                <a:spcPct val="30000"/>
              </a:spcBef>
            </a:pPr>
            <a:endParaRPr lang="it-IT" sz="2000">
              <a:solidFill>
                <a:srgbClr val="000000"/>
              </a:solidFill>
              <a:latin typeface="Arial Narrow" pitchFamily="34" charset="0"/>
              <a:cs typeface="Times New Roman" pitchFamily="18" charset="0"/>
            </a:endParaRPr>
          </a:p>
        </p:txBody>
      </p:sp>
      <p:pic>
        <p:nvPicPr>
          <p:cNvPr id="11" name="Picture 10">
            <a:extLst>
              <a:ext uri="{FF2B5EF4-FFF2-40B4-BE49-F238E27FC236}">
                <a16:creationId xmlns:a16="http://schemas.microsoft.com/office/drawing/2014/main" id="{32440B80-30B2-4215-96E7-CC04EE3822D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2665" y="4969161"/>
            <a:ext cx="2284413" cy="388938"/>
          </a:xfrm>
          <a:prstGeom prst="rect">
            <a:avLst/>
          </a:prstGeom>
          <a:solidFill>
            <a:schemeClr val="bg1"/>
          </a:solidFill>
          <a:ln>
            <a:noFill/>
          </a:ln>
        </p:spPr>
      </p:pic>
      <p:pic>
        <p:nvPicPr>
          <p:cNvPr id="12" name="Picture 11">
            <a:extLst>
              <a:ext uri="{FF2B5EF4-FFF2-40B4-BE49-F238E27FC236}">
                <a16:creationId xmlns:a16="http://schemas.microsoft.com/office/drawing/2014/main" id="{FBF12E59-83D4-4F07-BB23-9B0B6C9DC9B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66490" y="5626386"/>
            <a:ext cx="2087563" cy="381000"/>
          </a:xfrm>
          <a:prstGeom prst="rect">
            <a:avLst/>
          </a:prstGeom>
          <a:solidFill>
            <a:schemeClr val="bg1"/>
          </a:solidFill>
          <a:ln>
            <a:noFill/>
          </a:ln>
        </p:spPr>
      </p:pic>
      <p:sp>
        <p:nvSpPr>
          <p:cNvPr id="13" name="TextBox 12">
            <a:extLst>
              <a:ext uri="{FF2B5EF4-FFF2-40B4-BE49-F238E27FC236}">
                <a16:creationId xmlns:a16="http://schemas.microsoft.com/office/drawing/2014/main" id="{B62B1BE1-100A-48D1-A160-76B0D91A0763}"/>
              </a:ext>
            </a:extLst>
          </p:cNvPr>
          <p:cNvSpPr txBox="1"/>
          <p:nvPr/>
        </p:nvSpPr>
        <p:spPr>
          <a:xfrm>
            <a:off x="1430615" y="271546"/>
            <a:ext cx="2592288" cy="369332"/>
          </a:xfrm>
          <a:prstGeom prst="rect">
            <a:avLst/>
          </a:prstGeom>
          <a:noFill/>
        </p:spPr>
        <p:txBody>
          <a:bodyPr wrap="square">
            <a:spAutoFit/>
          </a:bodyPr>
          <a:lstStyle/>
          <a:p>
            <a:pPr algn="just"/>
            <a:r>
              <a:rPr lang="en-US" b="1" dirty="0">
                <a:solidFill>
                  <a:srgbClr val="000066"/>
                </a:solidFill>
              </a:rPr>
              <a:t>Vulnerability curves</a:t>
            </a:r>
          </a:p>
        </p:txBody>
      </p:sp>
      <p:sp>
        <p:nvSpPr>
          <p:cNvPr id="15" name="TextBox 14">
            <a:extLst>
              <a:ext uri="{FF2B5EF4-FFF2-40B4-BE49-F238E27FC236}">
                <a16:creationId xmlns:a16="http://schemas.microsoft.com/office/drawing/2014/main" id="{C2CCFE65-6584-44C9-BB69-E6AD958A712E}"/>
              </a:ext>
            </a:extLst>
          </p:cNvPr>
          <p:cNvSpPr txBox="1"/>
          <p:nvPr/>
        </p:nvSpPr>
        <p:spPr>
          <a:xfrm>
            <a:off x="6001741" y="1359709"/>
            <a:ext cx="4696558" cy="923330"/>
          </a:xfrm>
          <a:prstGeom prst="rect">
            <a:avLst/>
          </a:prstGeom>
          <a:noFill/>
        </p:spPr>
        <p:txBody>
          <a:bodyPr wrap="square">
            <a:spAutoFit/>
          </a:bodyPr>
          <a:lstStyle/>
          <a:p>
            <a:pPr algn="just"/>
            <a:r>
              <a:rPr lang="en-US" dirty="0">
                <a:solidFill>
                  <a:srgbClr val="000066"/>
                </a:solidFill>
              </a:rPr>
              <a:t>These data can be directly used to predict the impact of an earthquake of a given intensity on the historical heritage.</a:t>
            </a:r>
          </a:p>
        </p:txBody>
      </p:sp>
      <p:sp>
        <p:nvSpPr>
          <p:cNvPr id="17" name="TextBox 16">
            <a:extLst>
              <a:ext uri="{FF2B5EF4-FFF2-40B4-BE49-F238E27FC236}">
                <a16:creationId xmlns:a16="http://schemas.microsoft.com/office/drawing/2014/main" id="{09B2724B-333A-44E4-B1DC-4545120FEE46}"/>
              </a:ext>
            </a:extLst>
          </p:cNvPr>
          <p:cNvSpPr txBox="1"/>
          <p:nvPr/>
        </p:nvSpPr>
        <p:spPr>
          <a:xfrm>
            <a:off x="978031" y="3762557"/>
            <a:ext cx="9726065" cy="646331"/>
          </a:xfrm>
          <a:prstGeom prst="rect">
            <a:avLst/>
          </a:prstGeom>
          <a:noFill/>
        </p:spPr>
        <p:txBody>
          <a:bodyPr wrap="square">
            <a:spAutoFit/>
          </a:bodyPr>
          <a:lstStyle/>
          <a:p>
            <a:pPr algn="just"/>
            <a:r>
              <a:rPr lang="en-US" u="sng" dirty="0">
                <a:solidFill>
                  <a:srgbClr val="000066"/>
                </a:solidFill>
              </a:rPr>
              <a:t>Once the vulnerability index is known, it is possible to trace the seismic acceleration on the ground corresponding to the various limit states.</a:t>
            </a:r>
          </a:p>
        </p:txBody>
      </p:sp>
      <p:sp>
        <p:nvSpPr>
          <p:cNvPr id="18" name="Text Box 12">
            <a:extLst>
              <a:ext uri="{FF2B5EF4-FFF2-40B4-BE49-F238E27FC236}">
                <a16:creationId xmlns:a16="http://schemas.microsoft.com/office/drawing/2014/main" id="{EDD31D2B-5629-413D-B25D-9F54BF039B30}"/>
              </a:ext>
            </a:extLst>
          </p:cNvPr>
          <p:cNvSpPr txBox="1">
            <a:spLocks noChangeArrowheads="1"/>
          </p:cNvSpPr>
          <p:nvPr/>
        </p:nvSpPr>
        <p:spPr bwMode="auto">
          <a:xfrm>
            <a:off x="798095" y="5648550"/>
            <a:ext cx="13133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pitchFamily="34" charset="0"/>
                <a:cs typeface="Times New Roman" pitchFamily="18" charset="0"/>
              </a:defRPr>
            </a:lvl1pPr>
            <a:lvl2pPr marL="742950" indent="-285750" eaLnBrk="0" hangingPunct="0">
              <a:defRPr sz="2000">
                <a:solidFill>
                  <a:schemeClr val="tx1"/>
                </a:solidFill>
                <a:latin typeface="Arial Narrow" pitchFamily="34" charset="0"/>
                <a:cs typeface="Times New Roman" pitchFamily="18" charset="0"/>
              </a:defRPr>
            </a:lvl2pPr>
            <a:lvl3pPr marL="1143000" indent="-228600" eaLnBrk="0" hangingPunct="0">
              <a:defRPr sz="2000">
                <a:solidFill>
                  <a:schemeClr val="tx1"/>
                </a:solidFill>
                <a:latin typeface="Arial Narrow" pitchFamily="34" charset="0"/>
                <a:cs typeface="Times New Roman" pitchFamily="18" charset="0"/>
              </a:defRPr>
            </a:lvl3pPr>
            <a:lvl4pPr marL="1600200" indent="-228600" eaLnBrk="0" hangingPunct="0">
              <a:defRPr sz="2000">
                <a:solidFill>
                  <a:schemeClr val="tx1"/>
                </a:solidFill>
                <a:latin typeface="Arial Narrow" pitchFamily="34" charset="0"/>
                <a:cs typeface="Times New Roman" pitchFamily="18" charset="0"/>
              </a:defRPr>
            </a:lvl4pPr>
            <a:lvl5pPr marL="2057400" indent="-228600" eaLnBrk="0" hangingPunct="0">
              <a:defRPr sz="2000">
                <a:solidFill>
                  <a:schemeClr val="tx1"/>
                </a:solidFill>
                <a:latin typeface="Arial Narrow" pitchFamily="34" charset="0"/>
                <a:cs typeface="Times New Roman" pitchFamily="18" charset="0"/>
              </a:defRPr>
            </a:lvl5pPr>
            <a:lvl6pPr marL="25146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6pPr>
            <a:lvl7pPr marL="29718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7pPr>
            <a:lvl8pPr marL="34290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8pPr>
            <a:lvl9pPr marL="38862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9pPr>
          </a:lstStyle>
          <a:p>
            <a:pPr algn="ctr" eaLnBrk="1" hangingPunct="1">
              <a:spcBef>
                <a:spcPct val="50000"/>
              </a:spcBef>
            </a:pPr>
            <a:r>
              <a:rPr lang="it-IT" sz="1800">
                <a:solidFill>
                  <a:srgbClr val="000000"/>
                </a:solidFill>
                <a:latin typeface="Times New Roman" panose="02020603050405020304" pitchFamily="18" charset="0"/>
              </a:rPr>
              <a:t>I</a:t>
            </a:r>
            <a:r>
              <a:rPr lang="it-IT" sz="1800" baseline="-25000">
                <a:solidFill>
                  <a:srgbClr val="000000"/>
                </a:solidFill>
                <a:latin typeface="Times New Roman" panose="02020603050405020304" pitchFamily="18" charset="0"/>
              </a:rPr>
              <a:t>d</a:t>
            </a:r>
            <a:r>
              <a:rPr lang="it-IT" sz="1800">
                <a:solidFill>
                  <a:srgbClr val="000000"/>
                </a:solidFill>
                <a:latin typeface="Times New Roman" panose="02020603050405020304" pitchFamily="18" charset="0"/>
              </a:rPr>
              <a:t>=0.40</a:t>
            </a:r>
          </a:p>
        </p:txBody>
      </p:sp>
      <p:sp>
        <p:nvSpPr>
          <p:cNvPr id="19" name="Text Box 13">
            <a:extLst>
              <a:ext uri="{FF2B5EF4-FFF2-40B4-BE49-F238E27FC236}">
                <a16:creationId xmlns:a16="http://schemas.microsoft.com/office/drawing/2014/main" id="{43593753-EA88-4A2C-B2AE-57D2AA02C108}"/>
              </a:ext>
            </a:extLst>
          </p:cNvPr>
          <p:cNvSpPr txBox="1">
            <a:spLocks noChangeArrowheads="1"/>
          </p:cNvSpPr>
          <p:nvPr/>
        </p:nvSpPr>
        <p:spPr bwMode="auto">
          <a:xfrm>
            <a:off x="798095" y="4935762"/>
            <a:ext cx="1313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pitchFamily="34" charset="0"/>
                <a:cs typeface="Times New Roman" pitchFamily="18" charset="0"/>
              </a:defRPr>
            </a:lvl1pPr>
            <a:lvl2pPr marL="742950" indent="-285750" eaLnBrk="0" hangingPunct="0">
              <a:defRPr sz="2000">
                <a:solidFill>
                  <a:schemeClr val="tx1"/>
                </a:solidFill>
                <a:latin typeface="Arial Narrow" pitchFamily="34" charset="0"/>
                <a:cs typeface="Times New Roman" pitchFamily="18" charset="0"/>
              </a:defRPr>
            </a:lvl2pPr>
            <a:lvl3pPr marL="1143000" indent="-228600" eaLnBrk="0" hangingPunct="0">
              <a:defRPr sz="2000">
                <a:solidFill>
                  <a:schemeClr val="tx1"/>
                </a:solidFill>
                <a:latin typeface="Arial Narrow" pitchFamily="34" charset="0"/>
                <a:cs typeface="Times New Roman" pitchFamily="18" charset="0"/>
              </a:defRPr>
            </a:lvl3pPr>
            <a:lvl4pPr marL="1600200" indent="-228600" eaLnBrk="0" hangingPunct="0">
              <a:defRPr sz="2000">
                <a:solidFill>
                  <a:schemeClr val="tx1"/>
                </a:solidFill>
                <a:latin typeface="Arial Narrow" pitchFamily="34" charset="0"/>
                <a:cs typeface="Times New Roman" pitchFamily="18" charset="0"/>
              </a:defRPr>
            </a:lvl4pPr>
            <a:lvl5pPr marL="2057400" indent="-228600" eaLnBrk="0" hangingPunct="0">
              <a:defRPr sz="2000">
                <a:solidFill>
                  <a:schemeClr val="tx1"/>
                </a:solidFill>
                <a:latin typeface="Arial Narrow" pitchFamily="34" charset="0"/>
                <a:cs typeface="Times New Roman" pitchFamily="18" charset="0"/>
              </a:defRPr>
            </a:lvl5pPr>
            <a:lvl6pPr marL="25146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6pPr>
            <a:lvl7pPr marL="29718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7pPr>
            <a:lvl8pPr marL="34290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8pPr>
            <a:lvl9pPr marL="38862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9pPr>
          </a:lstStyle>
          <a:p>
            <a:pPr algn="ctr" eaLnBrk="1" hangingPunct="1">
              <a:spcBef>
                <a:spcPct val="50000"/>
              </a:spcBef>
            </a:pPr>
            <a:r>
              <a:rPr lang="it-IT" sz="1800" dirty="0">
                <a:solidFill>
                  <a:srgbClr val="000000"/>
                </a:solidFill>
                <a:latin typeface="Times New Roman" panose="02020603050405020304" pitchFamily="18" charset="0"/>
              </a:rPr>
              <a:t>I</a:t>
            </a:r>
            <a:r>
              <a:rPr lang="it-IT" sz="1800" baseline="-25000" dirty="0">
                <a:solidFill>
                  <a:srgbClr val="000000"/>
                </a:solidFill>
                <a:latin typeface="Times New Roman" panose="02020603050405020304" pitchFamily="18" charset="0"/>
              </a:rPr>
              <a:t>d</a:t>
            </a:r>
            <a:r>
              <a:rPr lang="it-IT" sz="1800" dirty="0">
                <a:solidFill>
                  <a:srgbClr val="000000"/>
                </a:solidFill>
                <a:latin typeface="Times New Roman" panose="02020603050405020304" pitchFamily="18" charset="0"/>
              </a:rPr>
              <a:t>=0.76</a:t>
            </a:r>
          </a:p>
        </p:txBody>
      </p:sp>
      <p:sp>
        <p:nvSpPr>
          <p:cNvPr id="20" name="Text Box 14">
            <a:extLst>
              <a:ext uri="{FF2B5EF4-FFF2-40B4-BE49-F238E27FC236}">
                <a16:creationId xmlns:a16="http://schemas.microsoft.com/office/drawing/2014/main" id="{EB849C6B-06A5-418A-8689-FABEA2B5362C}"/>
              </a:ext>
            </a:extLst>
          </p:cNvPr>
          <p:cNvSpPr txBox="1">
            <a:spLocks noChangeArrowheads="1"/>
          </p:cNvSpPr>
          <p:nvPr/>
        </p:nvSpPr>
        <p:spPr bwMode="auto">
          <a:xfrm>
            <a:off x="1863508" y="4926094"/>
            <a:ext cx="57739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pitchFamily="34" charset="0"/>
                <a:cs typeface="Times New Roman" pitchFamily="18" charset="0"/>
              </a:defRPr>
            </a:lvl1pPr>
            <a:lvl2pPr marL="742950" indent="-285750" eaLnBrk="0" hangingPunct="0">
              <a:defRPr sz="2000">
                <a:solidFill>
                  <a:schemeClr val="tx1"/>
                </a:solidFill>
                <a:latin typeface="Arial Narrow" pitchFamily="34" charset="0"/>
                <a:cs typeface="Times New Roman" pitchFamily="18" charset="0"/>
              </a:defRPr>
            </a:lvl2pPr>
            <a:lvl3pPr marL="1143000" indent="-228600" eaLnBrk="0" hangingPunct="0">
              <a:defRPr sz="2000">
                <a:solidFill>
                  <a:schemeClr val="tx1"/>
                </a:solidFill>
                <a:latin typeface="Arial Narrow" pitchFamily="34" charset="0"/>
                <a:cs typeface="Times New Roman" pitchFamily="18" charset="0"/>
              </a:defRPr>
            </a:lvl3pPr>
            <a:lvl4pPr marL="1600200" indent="-228600" eaLnBrk="0" hangingPunct="0">
              <a:defRPr sz="2000">
                <a:solidFill>
                  <a:schemeClr val="tx1"/>
                </a:solidFill>
                <a:latin typeface="Arial Narrow" pitchFamily="34" charset="0"/>
                <a:cs typeface="Times New Roman" pitchFamily="18" charset="0"/>
              </a:defRPr>
            </a:lvl4pPr>
            <a:lvl5pPr marL="2057400" indent="-228600" eaLnBrk="0" hangingPunct="0">
              <a:defRPr sz="2000">
                <a:solidFill>
                  <a:schemeClr val="tx1"/>
                </a:solidFill>
                <a:latin typeface="Arial Narrow" pitchFamily="34" charset="0"/>
                <a:cs typeface="Times New Roman" pitchFamily="18" charset="0"/>
              </a:defRPr>
            </a:lvl5pPr>
            <a:lvl6pPr marL="25146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6pPr>
            <a:lvl7pPr marL="29718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7pPr>
            <a:lvl8pPr marL="34290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8pPr>
            <a:lvl9pPr marL="38862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9pPr>
          </a:lstStyle>
          <a:p>
            <a:pPr algn="just" eaLnBrk="1" hangingPunct="1">
              <a:spcBef>
                <a:spcPct val="50000"/>
              </a:spcBef>
            </a:pPr>
            <a:r>
              <a:rPr lang="en-GB" sz="1800" dirty="0">
                <a:solidFill>
                  <a:srgbClr val="000000"/>
                </a:solidFill>
                <a:latin typeface="Times New Roman" panose="02020603050405020304" pitchFamily="18" charset="0"/>
              </a:rPr>
              <a:t>Limit representative of the achievement of USL</a:t>
            </a:r>
            <a:endParaRPr lang="it-IT" sz="1800" dirty="0">
              <a:solidFill>
                <a:srgbClr val="000000"/>
              </a:solidFill>
              <a:latin typeface="Times New Roman" panose="02020603050405020304" pitchFamily="18" charset="0"/>
            </a:endParaRPr>
          </a:p>
        </p:txBody>
      </p:sp>
      <p:sp>
        <p:nvSpPr>
          <p:cNvPr id="21" name="Text Box 15">
            <a:extLst>
              <a:ext uri="{FF2B5EF4-FFF2-40B4-BE49-F238E27FC236}">
                <a16:creationId xmlns:a16="http://schemas.microsoft.com/office/drawing/2014/main" id="{6ED427D2-1917-4CC4-A872-07273F7E65C1}"/>
              </a:ext>
            </a:extLst>
          </p:cNvPr>
          <p:cNvSpPr txBox="1">
            <a:spLocks noChangeArrowheads="1"/>
          </p:cNvSpPr>
          <p:nvPr/>
        </p:nvSpPr>
        <p:spPr bwMode="auto">
          <a:xfrm>
            <a:off x="1863508" y="5648549"/>
            <a:ext cx="5772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spAutoFit/>
          </a:bodyPr>
          <a:lstStyle>
            <a:lvl1pPr eaLnBrk="0" hangingPunct="0">
              <a:defRPr sz="2000">
                <a:solidFill>
                  <a:schemeClr val="tx1"/>
                </a:solidFill>
                <a:latin typeface="Arial Narrow" pitchFamily="34" charset="0"/>
                <a:cs typeface="Times New Roman" pitchFamily="18" charset="0"/>
              </a:defRPr>
            </a:lvl1pPr>
            <a:lvl2pPr marL="742950" indent="-285750" eaLnBrk="0" hangingPunct="0">
              <a:defRPr sz="2000">
                <a:solidFill>
                  <a:schemeClr val="tx1"/>
                </a:solidFill>
                <a:latin typeface="Arial Narrow" pitchFamily="34" charset="0"/>
                <a:cs typeface="Times New Roman" pitchFamily="18" charset="0"/>
              </a:defRPr>
            </a:lvl2pPr>
            <a:lvl3pPr marL="1143000" indent="-228600" eaLnBrk="0" hangingPunct="0">
              <a:defRPr sz="2000">
                <a:solidFill>
                  <a:schemeClr val="tx1"/>
                </a:solidFill>
                <a:latin typeface="Arial Narrow" pitchFamily="34" charset="0"/>
                <a:cs typeface="Times New Roman" pitchFamily="18" charset="0"/>
              </a:defRPr>
            </a:lvl3pPr>
            <a:lvl4pPr marL="1600200" indent="-228600" eaLnBrk="0" hangingPunct="0">
              <a:defRPr sz="2000">
                <a:solidFill>
                  <a:schemeClr val="tx1"/>
                </a:solidFill>
                <a:latin typeface="Arial Narrow" pitchFamily="34" charset="0"/>
                <a:cs typeface="Times New Roman" pitchFamily="18" charset="0"/>
              </a:defRPr>
            </a:lvl4pPr>
            <a:lvl5pPr marL="2057400" indent="-228600" eaLnBrk="0" hangingPunct="0">
              <a:defRPr sz="2000">
                <a:solidFill>
                  <a:schemeClr val="tx1"/>
                </a:solidFill>
                <a:latin typeface="Arial Narrow" pitchFamily="34" charset="0"/>
                <a:cs typeface="Times New Roman" pitchFamily="18" charset="0"/>
              </a:defRPr>
            </a:lvl5pPr>
            <a:lvl6pPr marL="25146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6pPr>
            <a:lvl7pPr marL="29718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7pPr>
            <a:lvl8pPr marL="34290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8pPr>
            <a:lvl9pPr marL="3886200" indent="-228600" algn="ctr" eaLnBrk="0" fontAlgn="base" hangingPunct="0">
              <a:spcBef>
                <a:spcPct val="30000"/>
              </a:spcBef>
              <a:spcAft>
                <a:spcPct val="0"/>
              </a:spcAft>
              <a:defRPr sz="2000">
                <a:solidFill>
                  <a:schemeClr val="tx1"/>
                </a:solidFill>
                <a:latin typeface="Arial Narrow" pitchFamily="34" charset="0"/>
                <a:cs typeface="Times New Roman" pitchFamily="18" charset="0"/>
              </a:defRPr>
            </a:lvl9pPr>
          </a:lstStyle>
          <a:p>
            <a:pPr algn="just" eaLnBrk="1" hangingPunct="1">
              <a:spcBef>
                <a:spcPct val="50000"/>
              </a:spcBef>
            </a:pPr>
            <a:r>
              <a:rPr lang="en-GB" sz="1800" dirty="0">
                <a:solidFill>
                  <a:srgbClr val="000000"/>
                </a:solidFill>
                <a:latin typeface="Times New Roman" panose="02020603050405020304" pitchFamily="18" charset="0"/>
              </a:rPr>
              <a:t>Limit representative of the achievement of the DLS</a:t>
            </a:r>
            <a:endParaRPr lang="it-IT" sz="1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610090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Bridges in masonry, triumphal arches and other arched structures</a:t>
            </a:r>
            <a:endParaRPr lang="it-IT" dirty="0">
              <a:solidFill>
                <a:srgbClr val="002060"/>
              </a:solidFill>
            </a:endParaRPr>
          </a:p>
        </p:txBody>
      </p:sp>
      <p:sp>
        <p:nvSpPr>
          <p:cNvPr id="6" name="TextBox 5">
            <a:extLst>
              <a:ext uri="{FF2B5EF4-FFF2-40B4-BE49-F238E27FC236}">
                <a16:creationId xmlns:a16="http://schemas.microsoft.com/office/drawing/2014/main" id="{EDD276B0-50C6-4B72-80D3-223B351073F5}"/>
              </a:ext>
            </a:extLst>
          </p:cNvPr>
          <p:cNvSpPr txBox="1"/>
          <p:nvPr/>
        </p:nvSpPr>
        <p:spPr>
          <a:xfrm>
            <a:off x="1415480" y="1123240"/>
            <a:ext cx="8928992" cy="4204356"/>
          </a:xfrm>
          <a:prstGeom prst="rect">
            <a:avLst/>
          </a:prstGeom>
          <a:noFill/>
        </p:spPr>
        <p:txBody>
          <a:bodyPr wrap="square">
            <a:spAutoFit/>
          </a:bodyPr>
          <a:lstStyle/>
          <a:p>
            <a:pPr algn="just">
              <a:lnSpc>
                <a:spcPct val="150000"/>
              </a:lnSpc>
            </a:pPr>
            <a:r>
              <a:rPr lang="en-US" dirty="0">
                <a:solidFill>
                  <a:srgbClr val="000066"/>
                </a:solidFill>
              </a:rPr>
              <a:t>In the case of horizontal seismic action, the system is damaged in a non-symmetrical way, with the formation of four hinges, two in the piers and two in the arch, with a lesion on the intrados slightly displaced with respect to the key and one on the extrados of the kidneys.</a:t>
            </a:r>
          </a:p>
          <a:p>
            <a:pPr algn="just">
              <a:lnSpc>
                <a:spcPct val="150000"/>
              </a:lnSpc>
            </a:pPr>
            <a:endParaRPr lang="en-US" dirty="0">
              <a:solidFill>
                <a:srgbClr val="000066"/>
              </a:solidFill>
            </a:endParaRPr>
          </a:p>
          <a:p>
            <a:pPr algn="just">
              <a:lnSpc>
                <a:spcPct val="150000"/>
              </a:lnSpc>
            </a:pPr>
            <a:r>
              <a:rPr lang="en-US" dirty="0">
                <a:solidFill>
                  <a:srgbClr val="000066"/>
                </a:solidFill>
              </a:rPr>
              <a:t>In the case of arches of great span, the earthquake can induce a non-synchronous motion at the base of the piers.</a:t>
            </a:r>
          </a:p>
          <a:p>
            <a:pPr algn="just">
              <a:lnSpc>
                <a:spcPct val="150000"/>
              </a:lnSpc>
            </a:pPr>
            <a:endParaRPr lang="en-US" dirty="0">
              <a:solidFill>
                <a:srgbClr val="000066"/>
              </a:solidFill>
            </a:endParaRPr>
          </a:p>
          <a:p>
            <a:pPr algn="just">
              <a:lnSpc>
                <a:spcPct val="150000"/>
              </a:lnSpc>
            </a:pPr>
            <a:r>
              <a:rPr lang="en-US" dirty="0">
                <a:solidFill>
                  <a:srgbClr val="000066"/>
                </a:solidFill>
              </a:rPr>
              <a:t>In bridges, local collapse mechanisms are possible in the gables/tympanums, above the arches, which behave like real retaining walls and overturn even for low values of the seismic action.</a:t>
            </a:r>
          </a:p>
        </p:txBody>
      </p:sp>
    </p:spTree>
    <p:extLst>
      <p:ext uri="{BB962C8B-B14F-4D97-AF65-F5344CB8AC3E}">
        <p14:creationId xmlns:p14="http://schemas.microsoft.com/office/powerpoint/2010/main" val="2039362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LV2 - Local Mechanisms</a:t>
            </a:r>
            <a:endParaRPr lang="it-IT" dirty="0">
              <a:solidFill>
                <a:srgbClr val="002060"/>
              </a:solidFill>
            </a:endParaRPr>
          </a:p>
        </p:txBody>
      </p:sp>
      <p:grpSp>
        <p:nvGrpSpPr>
          <p:cNvPr id="7" name="Group 2">
            <a:extLst>
              <a:ext uri="{FF2B5EF4-FFF2-40B4-BE49-F238E27FC236}">
                <a16:creationId xmlns:a16="http://schemas.microsoft.com/office/drawing/2014/main" id="{0E773BB8-D2E5-48F3-87F6-A49D001BDC4C}"/>
              </a:ext>
            </a:extLst>
          </p:cNvPr>
          <p:cNvGrpSpPr>
            <a:grpSpLocks/>
          </p:cNvGrpSpPr>
          <p:nvPr/>
        </p:nvGrpSpPr>
        <p:grpSpPr bwMode="auto">
          <a:xfrm>
            <a:off x="6607176" y="3416300"/>
            <a:ext cx="2709989" cy="2750873"/>
            <a:chOff x="3923" y="2401"/>
            <a:chExt cx="1837" cy="1919"/>
          </a:xfrm>
        </p:grpSpPr>
        <p:pic>
          <p:nvPicPr>
            <p:cNvPr id="8" name="Picture 3">
              <a:extLst>
                <a:ext uri="{FF2B5EF4-FFF2-40B4-BE49-F238E27FC236}">
                  <a16:creationId xmlns:a16="http://schemas.microsoft.com/office/drawing/2014/main" id="{081F17E4-4588-49D5-B315-485C99676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084" b="1942"/>
            <a:stretch>
              <a:fillRect/>
            </a:stretch>
          </p:blipFill>
          <p:spPr bwMode="auto">
            <a:xfrm>
              <a:off x="3923" y="2401"/>
              <a:ext cx="1837" cy="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4">
              <a:extLst>
                <a:ext uri="{FF2B5EF4-FFF2-40B4-BE49-F238E27FC236}">
                  <a16:creationId xmlns:a16="http://schemas.microsoft.com/office/drawing/2014/main" id="{15E2E7D6-4F44-4B2B-BD17-2C369EFD25C4}"/>
                </a:ext>
              </a:extLst>
            </p:cNvPr>
            <p:cNvSpPr>
              <a:spLocks noChangeShapeType="1"/>
            </p:cNvSpPr>
            <p:nvPr/>
          </p:nvSpPr>
          <p:spPr bwMode="auto">
            <a:xfrm>
              <a:off x="5528" y="3800"/>
              <a:ext cx="232" cy="3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pic>
        <p:nvPicPr>
          <p:cNvPr id="10" name="Picture 16">
            <a:extLst>
              <a:ext uri="{FF2B5EF4-FFF2-40B4-BE49-F238E27FC236}">
                <a16:creationId xmlns:a16="http://schemas.microsoft.com/office/drawing/2014/main" id="{8C3ABA67-58F1-4FE5-A780-17CDA4EC6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6581" y="1238251"/>
            <a:ext cx="293211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7">
            <a:extLst>
              <a:ext uri="{FF2B5EF4-FFF2-40B4-BE49-F238E27FC236}">
                <a16:creationId xmlns:a16="http://schemas.microsoft.com/office/drawing/2014/main" id="{1223B4BB-F362-47BF-8F3C-EF01F8E896E4}"/>
              </a:ext>
            </a:extLst>
          </p:cNvPr>
          <p:cNvGrpSpPr>
            <a:grpSpLocks/>
          </p:cNvGrpSpPr>
          <p:nvPr/>
        </p:nvGrpSpPr>
        <p:grpSpPr bwMode="auto">
          <a:xfrm>
            <a:off x="1400175" y="943788"/>
            <a:ext cx="4114800" cy="1103313"/>
            <a:chOff x="122" y="2320"/>
            <a:chExt cx="2592" cy="695"/>
          </a:xfrm>
        </p:grpSpPr>
        <p:pic>
          <p:nvPicPr>
            <p:cNvPr id="12" name="Picture 18">
              <a:extLst>
                <a:ext uri="{FF2B5EF4-FFF2-40B4-BE49-F238E27FC236}">
                  <a16:creationId xmlns:a16="http://schemas.microsoft.com/office/drawing/2014/main" id="{8DAADCB0-E30E-4BFF-B701-010CE5A89D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 y="2320"/>
              <a:ext cx="2592"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a:extLst>
                <a:ext uri="{FF2B5EF4-FFF2-40B4-BE49-F238E27FC236}">
                  <a16:creationId xmlns:a16="http://schemas.microsoft.com/office/drawing/2014/main" id="{2BED8C8E-8BE4-4590-AB1E-EFD84184A5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 y="2661"/>
              <a:ext cx="2590"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20">
            <a:extLst>
              <a:ext uri="{FF2B5EF4-FFF2-40B4-BE49-F238E27FC236}">
                <a16:creationId xmlns:a16="http://schemas.microsoft.com/office/drawing/2014/main" id="{A6C3D098-6934-46C6-BAA3-3AD9B6A9966E}"/>
              </a:ext>
            </a:extLst>
          </p:cNvPr>
          <p:cNvSpPr>
            <a:spLocks noChangeArrowheads="1"/>
          </p:cNvSpPr>
          <p:nvPr/>
        </p:nvSpPr>
        <p:spPr bwMode="auto">
          <a:xfrm>
            <a:off x="1395514" y="2195513"/>
            <a:ext cx="5711825" cy="16435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10000"/>
              </a:spcBef>
              <a:spcAft>
                <a:spcPct val="10000"/>
              </a:spcAft>
            </a:pPr>
            <a:r>
              <a:rPr lang="it-IT" b="1" dirty="0">
                <a:solidFill>
                  <a:srgbClr val="000000"/>
                </a:solidFill>
                <a:latin typeface="Symbol" pitchFamily="18" charset="2"/>
              </a:rPr>
              <a:t>D</a:t>
            </a:r>
            <a:r>
              <a:rPr lang="it-IT" b="1" dirty="0">
                <a:solidFill>
                  <a:srgbClr val="000000"/>
                </a:solidFill>
                <a:latin typeface="Verdana" pitchFamily="34" charset="0"/>
              </a:rPr>
              <a:t>x</a:t>
            </a:r>
            <a:r>
              <a:rPr lang="it-IT" b="1" baseline="-30000" dirty="0">
                <a:solidFill>
                  <a:srgbClr val="000000"/>
                </a:solidFill>
                <a:latin typeface="Verdana" pitchFamily="34" charset="0"/>
              </a:rPr>
              <a:t>1</a:t>
            </a:r>
            <a:r>
              <a:rPr lang="it-IT" b="1" dirty="0">
                <a:solidFill>
                  <a:srgbClr val="000000"/>
                </a:solidFill>
                <a:latin typeface="Verdana" pitchFamily="34" charset="0"/>
              </a:rPr>
              <a:t>=</a:t>
            </a:r>
            <a:r>
              <a:rPr lang="it-IT" b="1" dirty="0">
                <a:solidFill>
                  <a:srgbClr val="000000"/>
                </a:solidFill>
                <a:latin typeface="Symbol" pitchFamily="18" charset="2"/>
              </a:rPr>
              <a:t>q</a:t>
            </a:r>
            <a:r>
              <a:rPr lang="it-IT" b="1" baseline="-30000" dirty="0">
                <a:solidFill>
                  <a:srgbClr val="000000"/>
                </a:solidFill>
                <a:latin typeface="Verdana" pitchFamily="34" charset="0"/>
              </a:rPr>
              <a:t>1</a:t>
            </a:r>
            <a:r>
              <a:rPr lang="it-IT" b="1" dirty="0">
                <a:solidFill>
                  <a:srgbClr val="000000"/>
                </a:solidFill>
                <a:latin typeface="Verdana" pitchFamily="34" charset="0"/>
              </a:rPr>
              <a:t>(y</a:t>
            </a:r>
            <a:r>
              <a:rPr lang="it-IT" b="1" baseline="-30000" dirty="0">
                <a:solidFill>
                  <a:srgbClr val="000000"/>
                </a:solidFill>
                <a:latin typeface="Verdana" pitchFamily="34" charset="0"/>
              </a:rPr>
              <a:t>A</a:t>
            </a:r>
            <a:r>
              <a:rPr lang="it-IT" b="1" dirty="0">
                <a:solidFill>
                  <a:srgbClr val="000000"/>
                </a:solidFill>
                <a:latin typeface="Verdana" pitchFamily="34" charset="0"/>
              </a:rPr>
              <a:t>-y</a:t>
            </a:r>
            <a:r>
              <a:rPr lang="it-IT" b="1" baseline="-30000" dirty="0">
                <a:solidFill>
                  <a:srgbClr val="000000"/>
                </a:solidFill>
                <a:latin typeface="Verdana" pitchFamily="34" charset="0"/>
              </a:rPr>
              <a:t>1</a:t>
            </a:r>
            <a:r>
              <a:rPr lang="it-IT" b="1" dirty="0">
                <a:solidFill>
                  <a:srgbClr val="000000"/>
                </a:solidFill>
                <a:latin typeface="Verdana" pitchFamily="34" charset="0"/>
              </a:rPr>
              <a:t>) </a:t>
            </a:r>
            <a:r>
              <a:rPr lang="it-IT" b="1" dirty="0">
                <a:solidFill>
                  <a:srgbClr val="000000"/>
                </a:solidFill>
                <a:latin typeface="Symbol" pitchFamily="18" charset="2"/>
              </a:rPr>
              <a:t>D</a:t>
            </a:r>
            <a:r>
              <a:rPr lang="it-IT" b="1" dirty="0">
                <a:solidFill>
                  <a:srgbClr val="000000"/>
                </a:solidFill>
                <a:latin typeface="Verdana" pitchFamily="34" charset="0"/>
              </a:rPr>
              <a:t>y</a:t>
            </a:r>
            <a:r>
              <a:rPr lang="it-IT" b="1" baseline="-30000" dirty="0">
                <a:solidFill>
                  <a:srgbClr val="000000"/>
                </a:solidFill>
                <a:latin typeface="Verdana" pitchFamily="34" charset="0"/>
              </a:rPr>
              <a:t>1</a:t>
            </a:r>
            <a:r>
              <a:rPr lang="it-IT" b="1" dirty="0">
                <a:solidFill>
                  <a:srgbClr val="000000"/>
                </a:solidFill>
                <a:latin typeface="Verdana" pitchFamily="34" charset="0"/>
              </a:rPr>
              <a:t>=</a:t>
            </a:r>
            <a:r>
              <a:rPr lang="it-IT" b="1" dirty="0">
                <a:solidFill>
                  <a:srgbClr val="000000"/>
                </a:solidFill>
                <a:latin typeface="Symbol" pitchFamily="18" charset="2"/>
              </a:rPr>
              <a:t>q</a:t>
            </a:r>
            <a:r>
              <a:rPr lang="it-IT" b="1" baseline="-30000" dirty="0">
                <a:solidFill>
                  <a:srgbClr val="000000"/>
                </a:solidFill>
                <a:latin typeface="Verdana" pitchFamily="34" charset="0"/>
              </a:rPr>
              <a:t>1</a:t>
            </a:r>
            <a:r>
              <a:rPr lang="it-IT" b="1" dirty="0">
                <a:solidFill>
                  <a:srgbClr val="000000"/>
                </a:solidFill>
                <a:latin typeface="Verdana" pitchFamily="34" charset="0"/>
              </a:rPr>
              <a:t>(x</a:t>
            </a:r>
            <a:r>
              <a:rPr lang="it-IT" b="1" baseline="-30000" dirty="0">
                <a:solidFill>
                  <a:srgbClr val="000000"/>
                </a:solidFill>
                <a:latin typeface="Verdana" pitchFamily="34" charset="0"/>
              </a:rPr>
              <a:t>1</a:t>
            </a:r>
            <a:r>
              <a:rPr lang="it-IT" b="1" dirty="0">
                <a:solidFill>
                  <a:srgbClr val="000000"/>
                </a:solidFill>
                <a:latin typeface="Verdana" pitchFamily="34" charset="0"/>
              </a:rPr>
              <a:t>- </a:t>
            </a:r>
            <a:r>
              <a:rPr lang="it-IT" b="1" dirty="0" err="1">
                <a:solidFill>
                  <a:srgbClr val="000000"/>
                </a:solidFill>
                <a:latin typeface="Verdana" pitchFamily="34" charset="0"/>
              </a:rPr>
              <a:t>x</a:t>
            </a:r>
            <a:r>
              <a:rPr lang="it-IT" b="1" baseline="-30000" dirty="0" err="1">
                <a:solidFill>
                  <a:srgbClr val="000000"/>
                </a:solidFill>
                <a:latin typeface="Verdana" pitchFamily="34" charset="0"/>
              </a:rPr>
              <a:t>A</a:t>
            </a:r>
            <a:r>
              <a:rPr lang="it-IT" b="1" dirty="0">
                <a:solidFill>
                  <a:srgbClr val="000000"/>
                </a:solidFill>
                <a:latin typeface="Verdana" pitchFamily="34" charset="0"/>
              </a:rPr>
              <a:t>) </a:t>
            </a:r>
          </a:p>
          <a:p>
            <a:pPr>
              <a:spcBef>
                <a:spcPct val="10000"/>
              </a:spcBef>
              <a:spcAft>
                <a:spcPct val="10000"/>
              </a:spcAft>
            </a:pPr>
            <a:r>
              <a:rPr lang="it-IT" b="1" dirty="0">
                <a:solidFill>
                  <a:srgbClr val="000000"/>
                </a:solidFill>
                <a:latin typeface="Symbol" pitchFamily="18" charset="2"/>
              </a:rPr>
              <a:t>D</a:t>
            </a:r>
            <a:r>
              <a:rPr lang="it-IT" b="1" dirty="0">
                <a:solidFill>
                  <a:srgbClr val="000000"/>
                </a:solidFill>
                <a:latin typeface="Verdana" pitchFamily="34" charset="0"/>
              </a:rPr>
              <a:t>x</a:t>
            </a:r>
            <a:r>
              <a:rPr lang="it-IT" b="1" baseline="-30000" dirty="0">
                <a:solidFill>
                  <a:srgbClr val="000000"/>
                </a:solidFill>
                <a:latin typeface="Verdana" pitchFamily="34" charset="0"/>
              </a:rPr>
              <a:t>2</a:t>
            </a:r>
            <a:r>
              <a:rPr lang="it-IT" b="1" dirty="0">
                <a:solidFill>
                  <a:srgbClr val="000000"/>
                </a:solidFill>
                <a:latin typeface="Verdana" pitchFamily="34" charset="0"/>
              </a:rPr>
              <a:t>=</a:t>
            </a:r>
            <a:r>
              <a:rPr lang="it-IT" b="1" dirty="0">
                <a:solidFill>
                  <a:srgbClr val="000000"/>
                </a:solidFill>
                <a:latin typeface="Symbol" pitchFamily="18" charset="2"/>
              </a:rPr>
              <a:t>q</a:t>
            </a:r>
            <a:r>
              <a:rPr lang="it-IT" b="1" baseline="-30000" dirty="0">
                <a:solidFill>
                  <a:srgbClr val="000000"/>
                </a:solidFill>
                <a:latin typeface="Verdana" pitchFamily="34" charset="0"/>
              </a:rPr>
              <a:t>1</a:t>
            </a:r>
            <a:r>
              <a:rPr lang="it-IT" b="1" dirty="0">
                <a:solidFill>
                  <a:srgbClr val="000000"/>
                </a:solidFill>
                <a:latin typeface="Verdana" pitchFamily="34" charset="0"/>
              </a:rPr>
              <a:t>(</a:t>
            </a:r>
            <a:r>
              <a:rPr lang="it-IT" b="1" dirty="0" err="1">
                <a:solidFill>
                  <a:srgbClr val="000000"/>
                </a:solidFill>
                <a:latin typeface="Verdana" pitchFamily="34" charset="0"/>
              </a:rPr>
              <a:t>y</a:t>
            </a:r>
            <a:r>
              <a:rPr lang="it-IT" b="1" baseline="-30000" dirty="0" err="1">
                <a:solidFill>
                  <a:srgbClr val="000000"/>
                </a:solidFill>
                <a:latin typeface="Verdana" pitchFamily="34" charset="0"/>
              </a:rPr>
              <a:t>A</a:t>
            </a:r>
            <a:r>
              <a:rPr lang="it-IT" b="1" dirty="0" err="1">
                <a:solidFill>
                  <a:srgbClr val="000000"/>
                </a:solidFill>
                <a:latin typeface="Verdana" pitchFamily="34" charset="0"/>
              </a:rPr>
              <a:t>-y</a:t>
            </a:r>
            <a:r>
              <a:rPr lang="it-IT" b="1" baseline="-30000" dirty="0" err="1">
                <a:solidFill>
                  <a:srgbClr val="000000"/>
                </a:solidFill>
                <a:latin typeface="Verdana" pitchFamily="34" charset="0"/>
              </a:rPr>
              <a:t>B</a:t>
            </a:r>
            <a:r>
              <a:rPr lang="it-IT" b="1" dirty="0">
                <a:solidFill>
                  <a:srgbClr val="000000"/>
                </a:solidFill>
                <a:latin typeface="Verdana" pitchFamily="34" charset="0"/>
              </a:rPr>
              <a:t>)+</a:t>
            </a:r>
            <a:r>
              <a:rPr lang="it-IT" b="1" dirty="0">
                <a:solidFill>
                  <a:srgbClr val="000000"/>
                </a:solidFill>
                <a:latin typeface="Symbol" pitchFamily="18" charset="2"/>
              </a:rPr>
              <a:t>q</a:t>
            </a:r>
            <a:r>
              <a:rPr lang="it-IT" b="1" baseline="-30000" dirty="0">
                <a:solidFill>
                  <a:srgbClr val="000000"/>
                </a:solidFill>
                <a:latin typeface="Verdana" pitchFamily="34" charset="0"/>
              </a:rPr>
              <a:t>2</a:t>
            </a:r>
            <a:r>
              <a:rPr lang="it-IT" b="1" dirty="0">
                <a:solidFill>
                  <a:srgbClr val="000000"/>
                </a:solidFill>
                <a:latin typeface="Verdana" pitchFamily="34" charset="0"/>
              </a:rPr>
              <a:t>(y</a:t>
            </a:r>
            <a:r>
              <a:rPr lang="it-IT" b="1" baseline="-30000" dirty="0">
                <a:solidFill>
                  <a:srgbClr val="000000"/>
                </a:solidFill>
                <a:latin typeface="Verdana" pitchFamily="34" charset="0"/>
              </a:rPr>
              <a:t>B</a:t>
            </a:r>
            <a:r>
              <a:rPr lang="it-IT" b="1" dirty="0">
                <a:solidFill>
                  <a:srgbClr val="000000"/>
                </a:solidFill>
                <a:latin typeface="Verdana" pitchFamily="34" charset="0"/>
              </a:rPr>
              <a:t>-y</a:t>
            </a:r>
            <a:r>
              <a:rPr lang="it-IT" b="1" baseline="-30000" dirty="0">
                <a:solidFill>
                  <a:srgbClr val="000000"/>
                </a:solidFill>
                <a:latin typeface="Verdana" pitchFamily="34" charset="0"/>
              </a:rPr>
              <a:t>2</a:t>
            </a:r>
            <a:r>
              <a:rPr lang="it-IT" b="1" dirty="0">
                <a:solidFill>
                  <a:srgbClr val="000000"/>
                </a:solidFill>
                <a:latin typeface="Verdana" pitchFamily="34" charset="0"/>
              </a:rPr>
              <a:t>) </a:t>
            </a:r>
            <a:r>
              <a:rPr lang="it-IT" b="1" dirty="0">
                <a:solidFill>
                  <a:srgbClr val="000000"/>
                </a:solidFill>
                <a:latin typeface="Symbol" pitchFamily="18" charset="2"/>
              </a:rPr>
              <a:t>D</a:t>
            </a:r>
            <a:r>
              <a:rPr lang="it-IT" b="1" dirty="0">
                <a:solidFill>
                  <a:srgbClr val="000000"/>
                </a:solidFill>
                <a:latin typeface="Verdana" pitchFamily="34" charset="0"/>
              </a:rPr>
              <a:t>y</a:t>
            </a:r>
            <a:r>
              <a:rPr lang="it-IT" b="1" baseline="-30000" dirty="0">
                <a:solidFill>
                  <a:srgbClr val="000000"/>
                </a:solidFill>
                <a:latin typeface="Verdana" pitchFamily="34" charset="0"/>
              </a:rPr>
              <a:t>2</a:t>
            </a:r>
            <a:r>
              <a:rPr lang="it-IT" b="1" dirty="0">
                <a:solidFill>
                  <a:srgbClr val="000000"/>
                </a:solidFill>
                <a:latin typeface="Verdana" pitchFamily="34" charset="0"/>
              </a:rPr>
              <a:t>=</a:t>
            </a:r>
            <a:r>
              <a:rPr lang="it-IT" b="1" dirty="0">
                <a:solidFill>
                  <a:srgbClr val="000000"/>
                </a:solidFill>
                <a:latin typeface="Symbol" pitchFamily="18" charset="2"/>
              </a:rPr>
              <a:t>q</a:t>
            </a:r>
            <a:r>
              <a:rPr lang="it-IT" b="1" baseline="-30000" dirty="0">
                <a:solidFill>
                  <a:srgbClr val="000000"/>
                </a:solidFill>
                <a:latin typeface="Verdana" pitchFamily="34" charset="0"/>
              </a:rPr>
              <a:t>1</a:t>
            </a:r>
            <a:r>
              <a:rPr lang="it-IT" b="1" dirty="0">
                <a:solidFill>
                  <a:srgbClr val="000000"/>
                </a:solidFill>
                <a:latin typeface="Verdana" pitchFamily="34" charset="0"/>
              </a:rPr>
              <a:t>(</a:t>
            </a:r>
            <a:r>
              <a:rPr lang="it-IT" b="1" dirty="0" err="1">
                <a:solidFill>
                  <a:srgbClr val="000000"/>
                </a:solidFill>
                <a:latin typeface="Verdana" pitchFamily="34" charset="0"/>
              </a:rPr>
              <a:t>x</a:t>
            </a:r>
            <a:r>
              <a:rPr lang="it-IT" b="1" baseline="-30000" dirty="0" err="1">
                <a:solidFill>
                  <a:srgbClr val="000000"/>
                </a:solidFill>
                <a:latin typeface="Verdana" pitchFamily="34" charset="0"/>
              </a:rPr>
              <a:t>B</a:t>
            </a:r>
            <a:r>
              <a:rPr lang="it-IT" b="1" dirty="0" err="1">
                <a:solidFill>
                  <a:srgbClr val="000000"/>
                </a:solidFill>
                <a:latin typeface="Verdana" pitchFamily="34" charset="0"/>
              </a:rPr>
              <a:t>-x</a:t>
            </a:r>
            <a:r>
              <a:rPr lang="it-IT" b="1" baseline="-30000" dirty="0" err="1">
                <a:solidFill>
                  <a:srgbClr val="000000"/>
                </a:solidFill>
                <a:latin typeface="Verdana" pitchFamily="34" charset="0"/>
              </a:rPr>
              <a:t>A</a:t>
            </a:r>
            <a:r>
              <a:rPr lang="it-IT" b="1" dirty="0">
                <a:solidFill>
                  <a:srgbClr val="000000"/>
                </a:solidFill>
                <a:latin typeface="Verdana" pitchFamily="34" charset="0"/>
              </a:rPr>
              <a:t>)+</a:t>
            </a:r>
            <a:r>
              <a:rPr lang="it-IT" b="1" dirty="0">
                <a:solidFill>
                  <a:srgbClr val="000000"/>
                </a:solidFill>
                <a:latin typeface="Symbol" pitchFamily="18" charset="2"/>
              </a:rPr>
              <a:t>q</a:t>
            </a:r>
            <a:r>
              <a:rPr lang="it-IT" b="1" baseline="-30000" dirty="0">
                <a:solidFill>
                  <a:srgbClr val="000000"/>
                </a:solidFill>
                <a:latin typeface="Verdana" pitchFamily="34" charset="0"/>
              </a:rPr>
              <a:t>2</a:t>
            </a:r>
            <a:r>
              <a:rPr lang="it-IT" b="1" dirty="0">
                <a:solidFill>
                  <a:srgbClr val="000000"/>
                </a:solidFill>
                <a:latin typeface="Verdana" pitchFamily="34" charset="0"/>
              </a:rPr>
              <a:t>(x</a:t>
            </a:r>
            <a:r>
              <a:rPr lang="it-IT" b="1" baseline="-30000" dirty="0">
                <a:solidFill>
                  <a:srgbClr val="000000"/>
                </a:solidFill>
                <a:latin typeface="Verdana" pitchFamily="34" charset="0"/>
              </a:rPr>
              <a:t>2</a:t>
            </a:r>
            <a:r>
              <a:rPr lang="it-IT" b="1" dirty="0">
                <a:solidFill>
                  <a:srgbClr val="000000"/>
                </a:solidFill>
                <a:latin typeface="Verdana" pitchFamily="34" charset="0"/>
              </a:rPr>
              <a:t>-x</a:t>
            </a:r>
            <a:r>
              <a:rPr lang="it-IT" b="1" baseline="-30000" dirty="0">
                <a:solidFill>
                  <a:srgbClr val="000000"/>
                </a:solidFill>
                <a:latin typeface="Verdana" pitchFamily="34" charset="0"/>
              </a:rPr>
              <a:t>B</a:t>
            </a:r>
            <a:r>
              <a:rPr lang="it-IT" b="1" dirty="0">
                <a:solidFill>
                  <a:srgbClr val="000000"/>
                </a:solidFill>
                <a:latin typeface="Verdana" pitchFamily="34" charset="0"/>
              </a:rPr>
              <a:t>) </a:t>
            </a:r>
          </a:p>
          <a:p>
            <a:pPr>
              <a:spcBef>
                <a:spcPct val="10000"/>
              </a:spcBef>
              <a:spcAft>
                <a:spcPct val="10000"/>
              </a:spcAft>
            </a:pPr>
            <a:r>
              <a:rPr lang="it-IT" b="1" dirty="0">
                <a:solidFill>
                  <a:srgbClr val="000000"/>
                </a:solidFill>
                <a:latin typeface="Symbol" pitchFamily="18" charset="2"/>
              </a:rPr>
              <a:t>D</a:t>
            </a:r>
            <a:r>
              <a:rPr lang="it-IT" b="1" dirty="0">
                <a:solidFill>
                  <a:srgbClr val="000000"/>
                </a:solidFill>
                <a:latin typeface="Verdana" pitchFamily="34" charset="0"/>
              </a:rPr>
              <a:t>x</a:t>
            </a:r>
            <a:r>
              <a:rPr lang="it-IT" b="1" baseline="-30000" dirty="0">
                <a:solidFill>
                  <a:srgbClr val="000000"/>
                </a:solidFill>
                <a:latin typeface="Verdana" pitchFamily="34" charset="0"/>
              </a:rPr>
              <a:t>3</a:t>
            </a:r>
            <a:r>
              <a:rPr lang="it-IT" b="1" dirty="0">
                <a:solidFill>
                  <a:srgbClr val="000000"/>
                </a:solidFill>
                <a:latin typeface="Verdana" pitchFamily="34" charset="0"/>
              </a:rPr>
              <a:t>=</a:t>
            </a:r>
            <a:r>
              <a:rPr lang="it-IT" b="1" dirty="0">
                <a:solidFill>
                  <a:srgbClr val="000000"/>
                </a:solidFill>
                <a:latin typeface="Symbol" pitchFamily="18" charset="2"/>
              </a:rPr>
              <a:t>q</a:t>
            </a:r>
            <a:r>
              <a:rPr lang="it-IT" b="1" baseline="-30000" dirty="0">
                <a:solidFill>
                  <a:srgbClr val="000000"/>
                </a:solidFill>
                <a:latin typeface="Verdana" pitchFamily="34" charset="0"/>
              </a:rPr>
              <a:t>3</a:t>
            </a:r>
            <a:r>
              <a:rPr lang="it-IT" b="1" dirty="0">
                <a:solidFill>
                  <a:srgbClr val="000000"/>
                </a:solidFill>
                <a:latin typeface="Verdana" pitchFamily="34" charset="0"/>
              </a:rPr>
              <a:t>(y</a:t>
            </a:r>
            <a:r>
              <a:rPr lang="it-IT" b="1" baseline="-30000" dirty="0">
                <a:solidFill>
                  <a:srgbClr val="000000"/>
                </a:solidFill>
                <a:latin typeface="Verdana" pitchFamily="34" charset="0"/>
              </a:rPr>
              <a:t>D</a:t>
            </a:r>
            <a:r>
              <a:rPr lang="it-IT" b="1" dirty="0">
                <a:solidFill>
                  <a:srgbClr val="000000"/>
                </a:solidFill>
                <a:latin typeface="Verdana" pitchFamily="34" charset="0"/>
              </a:rPr>
              <a:t>-y</a:t>
            </a:r>
            <a:r>
              <a:rPr lang="it-IT" b="1" baseline="-30000" dirty="0">
                <a:solidFill>
                  <a:srgbClr val="000000"/>
                </a:solidFill>
                <a:latin typeface="Verdana" pitchFamily="34" charset="0"/>
              </a:rPr>
              <a:t>3</a:t>
            </a:r>
            <a:r>
              <a:rPr lang="it-IT" b="1" dirty="0">
                <a:solidFill>
                  <a:srgbClr val="000000"/>
                </a:solidFill>
                <a:latin typeface="Verdana" pitchFamily="34" charset="0"/>
              </a:rPr>
              <a:t>) </a:t>
            </a:r>
            <a:r>
              <a:rPr lang="it-IT" b="1" dirty="0">
                <a:solidFill>
                  <a:srgbClr val="000000"/>
                </a:solidFill>
                <a:latin typeface="Symbol" pitchFamily="18" charset="2"/>
              </a:rPr>
              <a:t>D</a:t>
            </a:r>
            <a:r>
              <a:rPr lang="it-IT" b="1" dirty="0">
                <a:solidFill>
                  <a:srgbClr val="000000"/>
                </a:solidFill>
                <a:latin typeface="Verdana" pitchFamily="34" charset="0"/>
              </a:rPr>
              <a:t>y</a:t>
            </a:r>
            <a:r>
              <a:rPr lang="it-IT" b="1" baseline="-30000" dirty="0">
                <a:solidFill>
                  <a:srgbClr val="000000"/>
                </a:solidFill>
                <a:latin typeface="Verdana" pitchFamily="34" charset="0"/>
              </a:rPr>
              <a:t>3</a:t>
            </a:r>
            <a:r>
              <a:rPr lang="it-IT" b="1" dirty="0">
                <a:solidFill>
                  <a:srgbClr val="000000"/>
                </a:solidFill>
                <a:latin typeface="Verdana" pitchFamily="34" charset="0"/>
              </a:rPr>
              <a:t>=</a:t>
            </a:r>
            <a:r>
              <a:rPr lang="it-IT" b="1" dirty="0">
                <a:solidFill>
                  <a:srgbClr val="000000"/>
                </a:solidFill>
                <a:latin typeface="Symbol" pitchFamily="18" charset="2"/>
              </a:rPr>
              <a:t>q</a:t>
            </a:r>
            <a:r>
              <a:rPr lang="it-IT" b="1" baseline="-30000" dirty="0">
                <a:solidFill>
                  <a:srgbClr val="000000"/>
                </a:solidFill>
                <a:latin typeface="Verdana" pitchFamily="34" charset="0"/>
              </a:rPr>
              <a:t>3</a:t>
            </a:r>
            <a:r>
              <a:rPr lang="it-IT" b="1" dirty="0">
                <a:solidFill>
                  <a:srgbClr val="000000"/>
                </a:solidFill>
                <a:latin typeface="Verdana" pitchFamily="34" charset="0"/>
              </a:rPr>
              <a:t>(x</a:t>
            </a:r>
            <a:r>
              <a:rPr lang="it-IT" b="1" baseline="-30000" dirty="0">
                <a:solidFill>
                  <a:srgbClr val="000000"/>
                </a:solidFill>
                <a:latin typeface="Verdana" pitchFamily="34" charset="0"/>
              </a:rPr>
              <a:t>3</a:t>
            </a:r>
            <a:r>
              <a:rPr lang="it-IT" b="1" dirty="0">
                <a:solidFill>
                  <a:srgbClr val="000000"/>
                </a:solidFill>
                <a:latin typeface="Verdana" pitchFamily="34" charset="0"/>
              </a:rPr>
              <a:t>-x</a:t>
            </a:r>
            <a:r>
              <a:rPr lang="it-IT" b="1" baseline="-30000" dirty="0">
                <a:solidFill>
                  <a:srgbClr val="000000"/>
                </a:solidFill>
                <a:latin typeface="Verdana" pitchFamily="34" charset="0"/>
              </a:rPr>
              <a:t>D</a:t>
            </a:r>
            <a:r>
              <a:rPr lang="it-IT" b="1" dirty="0">
                <a:solidFill>
                  <a:srgbClr val="000000"/>
                </a:solidFill>
                <a:latin typeface="Verdana" pitchFamily="34" charset="0"/>
              </a:rPr>
              <a:t>) </a:t>
            </a:r>
          </a:p>
          <a:p>
            <a:pPr>
              <a:spcBef>
                <a:spcPct val="10000"/>
              </a:spcBef>
              <a:spcAft>
                <a:spcPct val="10000"/>
              </a:spcAft>
            </a:pPr>
            <a:r>
              <a:rPr lang="it-IT" b="1" dirty="0">
                <a:solidFill>
                  <a:srgbClr val="000000"/>
                </a:solidFill>
                <a:latin typeface="Symbol" pitchFamily="18" charset="2"/>
              </a:rPr>
              <a:t>D</a:t>
            </a:r>
            <a:r>
              <a:rPr lang="it-IT" b="1" dirty="0">
                <a:solidFill>
                  <a:srgbClr val="000000"/>
                </a:solidFill>
                <a:latin typeface="Verdana" pitchFamily="34" charset="0"/>
              </a:rPr>
              <a:t>l=</a:t>
            </a:r>
            <a:r>
              <a:rPr lang="it-IT" b="1" dirty="0">
                <a:solidFill>
                  <a:srgbClr val="000000"/>
                </a:solidFill>
                <a:latin typeface="Symbol" pitchFamily="18" charset="2"/>
              </a:rPr>
              <a:t>q</a:t>
            </a:r>
            <a:r>
              <a:rPr lang="it-IT" b="1" baseline="-30000" dirty="0">
                <a:solidFill>
                  <a:srgbClr val="000000"/>
                </a:solidFill>
                <a:latin typeface="Verdana" pitchFamily="34" charset="0"/>
              </a:rPr>
              <a:t>3</a:t>
            </a:r>
            <a:r>
              <a:rPr lang="it-IT" b="1" dirty="0">
                <a:solidFill>
                  <a:srgbClr val="000000"/>
                </a:solidFill>
                <a:latin typeface="Verdana" pitchFamily="34" charset="0"/>
              </a:rPr>
              <a:t>(</a:t>
            </a:r>
            <a:r>
              <a:rPr lang="it-IT" b="1" dirty="0" err="1">
                <a:solidFill>
                  <a:srgbClr val="000000"/>
                </a:solidFill>
                <a:latin typeface="Verdana" pitchFamily="34" charset="0"/>
              </a:rPr>
              <a:t>y</a:t>
            </a:r>
            <a:r>
              <a:rPr lang="it-IT" b="1" baseline="-30000" dirty="0" err="1">
                <a:solidFill>
                  <a:srgbClr val="000000"/>
                </a:solidFill>
                <a:latin typeface="Verdana" pitchFamily="34" charset="0"/>
              </a:rPr>
              <a:t>catena</a:t>
            </a:r>
            <a:r>
              <a:rPr lang="it-IT" b="1" dirty="0" err="1">
                <a:solidFill>
                  <a:srgbClr val="000000"/>
                </a:solidFill>
                <a:latin typeface="Verdana" pitchFamily="34" charset="0"/>
              </a:rPr>
              <a:t>-y</a:t>
            </a:r>
            <a:r>
              <a:rPr lang="it-IT" b="1" baseline="-30000" dirty="0" err="1">
                <a:solidFill>
                  <a:srgbClr val="000000"/>
                </a:solidFill>
                <a:latin typeface="Verdana" pitchFamily="34" charset="0"/>
              </a:rPr>
              <a:t>D</a:t>
            </a:r>
            <a:r>
              <a:rPr lang="it-IT" b="1" dirty="0">
                <a:solidFill>
                  <a:srgbClr val="000000"/>
                </a:solidFill>
                <a:latin typeface="Verdana" pitchFamily="34" charset="0"/>
              </a:rPr>
              <a:t>) - </a:t>
            </a:r>
            <a:r>
              <a:rPr lang="it-IT" b="1" dirty="0">
                <a:solidFill>
                  <a:srgbClr val="000000"/>
                </a:solidFill>
                <a:latin typeface="Symbol" pitchFamily="18" charset="2"/>
              </a:rPr>
              <a:t>q</a:t>
            </a:r>
            <a:r>
              <a:rPr lang="it-IT" b="1" baseline="-30000" dirty="0">
                <a:solidFill>
                  <a:srgbClr val="000000"/>
                </a:solidFill>
                <a:latin typeface="Verdana" pitchFamily="34" charset="0"/>
              </a:rPr>
              <a:t>1</a:t>
            </a:r>
            <a:r>
              <a:rPr lang="it-IT" b="1" dirty="0">
                <a:solidFill>
                  <a:srgbClr val="000000"/>
                </a:solidFill>
                <a:latin typeface="Verdana" pitchFamily="34" charset="0"/>
              </a:rPr>
              <a:t>(</a:t>
            </a:r>
            <a:r>
              <a:rPr lang="it-IT" b="1" dirty="0" err="1">
                <a:solidFill>
                  <a:srgbClr val="000000"/>
                </a:solidFill>
                <a:latin typeface="Verdana" pitchFamily="34" charset="0"/>
              </a:rPr>
              <a:t>y</a:t>
            </a:r>
            <a:r>
              <a:rPr lang="it-IT" b="1" baseline="-30000" dirty="0" err="1">
                <a:solidFill>
                  <a:srgbClr val="000000"/>
                </a:solidFill>
                <a:latin typeface="Verdana" pitchFamily="34" charset="0"/>
              </a:rPr>
              <a:t>catena</a:t>
            </a:r>
            <a:r>
              <a:rPr lang="it-IT" b="1" dirty="0" err="1">
                <a:solidFill>
                  <a:srgbClr val="000000"/>
                </a:solidFill>
                <a:latin typeface="Verdana" pitchFamily="34" charset="0"/>
              </a:rPr>
              <a:t>-y</a:t>
            </a:r>
            <a:r>
              <a:rPr lang="it-IT" b="1" baseline="-30000" dirty="0" err="1">
                <a:solidFill>
                  <a:srgbClr val="000000"/>
                </a:solidFill>
                <a:latin typeface="Verdana" pitchFamily="34" charset="0"/>
              </a:rPr>
              <a:t>A</a:t>
            </a:r>
            <a:r>
              <a:rPr lang="it-IT" b="1" dirty="0">
                <a:solidFill>
                  <a:srgbClr val="000000"/>
                </a:solidFill>
                <a:latin typeface="Verdana" pitchFamily="34" charset="0"/>
              </a:rPr>
              <a:t>) </a:t>
            </a:r>
            <a:endParaRPr lang="it-IT" b="1" dirty="0">
              <a:latin typeface="Verdana" pitchFamily="34" charset="0"/>
            </a:endParaRPr>
          </a:p>
        </p:txBody>
      </p:sp>
      <p:grpSp>
        <p:nvGrpSpPr>
          <p:cNvPr id="15" name="Group 24">
            <a:extLst>
              <a:ext uri="{FF2B5EF4-FFF2-40B4-BE49-F238E27FC236}">
                <a16:creationId xmlns:a16="http://schemas.microsoft.com/office/drawing/2014/main" id="{96FC1161-0D86-46A8-8B18-A725AB7E7B7B}"/>
              </a:ext>
            </a:extLst>
          </p:cNvPr>
          <p:cNvGrpSpPr>
            <a:grpSpLocks/>
          </p:cNvGrpSpPr>
          <p:nvPr/>
        </p:nvGrpSpPr>
        <p:grpSpPr bwMode="auto">
          <a:xfrm>
            <a:off x="6805614" y="2239963"/>
            <a:ext cx="2202015" cy="3685132"/>
            <a:chOff x="4024" y="1729"/>
            <a:chExt cx="1493" cy="2570"/>
          </a:xfrm>
        </p:grpSpPr>
        <p:grpSp>
          <p:nvGrpSpPr>
            <p:cNvPr id="16" name="Group 25">
              <a:extLst>
                <a:ext uri="{FF2B5EF4-FFF2-40B4-BE49-F238E27FC236}">
                  <a16:creationId xmlns:a16="http://schemas.microsoft.com/office/drawing/2014/main" id="{147CA350-88E0-4C8D-A8CB-1249E2CA9F66}"/>
                </a:ext>
              </a:extLst>
            </p:cNvPr>
            <p:cNvGrpSpPr>
              <a:grpSpLocks/>
            </p:cNvGrpSpPr>
            <p:nvPr/>
          </p:nvGrpSpPr>
          <p:grpSpPr bwMode="auto">
            <a:xfrm>
              <a:off x="4264" y="1791"/>
              <a:ext cx="1253" cy="2508"/>
              <a:chOff x="4264" y="1791"/>
              <a:chExt cx="1253" cy="2508"/>
            </a:xfrm>
          </p:grpSpPr>
          <p:sp>
            <p:nvSpPr>
              <p:cNvPr id="20" name="Oval 26">
                <a:extLst>
                  <a:ext uri="{FF2B5EF4-FFF2-40B4-BE49-F238E27FC236}">
                    <a16:creationId xmlns:a16="http://schemas.microsoft.com/office/drawing/2014/main" id="{8A11448C-0332-4ECC-A1E3-F8392B8DC6F9}"/>
                  </a:ext>
                </a:extLst>
              </p:cNvPr>
              <p:cNvSpPr>
                <a:spLocks noChangeArrowheads="1"/>
              </p:cNvSpPr>
              <p:nvPr/>
            </p:nvSpPr>
            <p:spPr bwMode="auto">
              <a:xfrm>
                <a:off x="4264" y="4187"/>
                <a:ext cx="105" cy="112"/>
              </a:xfrm>
              <a:prstGeom prst="ellipse">
                <a:avLst/>
              </a:prstGeom>
              <a:solidFill>
                <a:srgbClr val="FF9933"/>
              </a:solidFill>
              <a:ln w="9525">
                <a:solidFill>
                  <a:srgbClr val="FF0066"/>
                </a:solidFill>
                <a:round/>
                <a:headEnd/>
                <a:tailEnd/>
              </a:ln>
            </p:spPr>
            <p:txBody>
              <a:bodyPr wrap="none" anchor="ctr"/>
              <a:lstStyle/>
              <a:p>
                <a:pPr eaLnBrk="1" hangingPunct="1"/>
                <a:endParaRPr lang="it-IT" b="1">
                  <a:latin typeface="Arial" charset="0"/>
                </a:endParaRPr>
              </a:p>
            </p:txBody>
          </p:sp>
          <p:sp>
            <p:nvSpPr>
              <p:cNvPr id="21" name="Oval 27">
                <a:extLst>
                  <a:ext uri="{FF2B5EF4-FFF2-40B4-BE49-F238E27FC236}">
                    <a16:creationId xmlns:a16="http://schemas.microsoft.com/office/drawing/2014/main" id="{A19EBE96-147C-43DD-9B3B-3936BFB84AC3}"/>
                  </a:ext>
                </a:extLst>
              </p:cNvPr>
              <p:cNvSpPr>
                <a:spLocks noChangeArrowheads="1"/>
              </p:cNvSpPr>
              <p:nvPr/>
            </p:nvSpPr>
            <p:spPr bwMode="auto">
              <a:xfrm>
                <a:off x="4501" y="1791"/>
                <a:ext cx="105" cy="112"/>
              </a:xfrm>
              <a:prstGeom prst="ellipse">
                <a:avLst/>
              </a:prstGeom>
              <a:solidFill>
                <a:srgbClr val="FF9933"/>
              </a:solidFill>
              <a:ln w="9525">
                <a:solidFill>
                  <a:srgbClr val="FF0066"/>
                </a:solidFill>
                <a:round/>
                <a:headEnd/>
                <a:tailEnd/>
              </a:ln>
            </p:spPr>
            <p:txBody>
              <a:bodyPr wrap="none" anchor="ctr"/>
              <a:lstStyle/>
              <a:p>
                <a:pPr eaLnBrk="1" hangingPunct="1"/>
                <a:endParaRPr lang="it-IT" b="1">
                  <a:latin typeface="Arial" charset="0"/>
                </a:endParaRPr>
              </a:p>
            </p:txBody>
          </p:sp>
          <p:sp>
            <p:nvSpPr>
              <p:cNvPr id="22" name="Oval 28">
                <a:extLst>
                  <a:ext uri="{FF2B5EF4-FFF2-40B4-BE49-F238E27FC236}">
                    <a16:creationId xmlns:a16="http://schemas.microsoft.com/office/drawing/2014/main" id="{56E02C23-F115-44E0-9958-CF1654619831}"/>
                  </a:ext>
                </a:extLst>
              </p:cNvPr>
              <p:cNvSpPr>
                <a:spLocks noChangeArrowheads="1"/>
              </p:cNvSpPr>
              <p:nvPr/>
            </p:nvSpPr>
            <p:spPr bwMode="auto">
              <a:xfrm>
                <a:off x="5412" y="4173"/>
                <a:ext cx="105" cy="112"/>
              </a:xfrm>
              <a:prstGeom prst="ellipse">
                <a:avLst/>
              </a:prstGeom>
              <a:solidFill>
                <a:srgbClr val="FF9933"/>
              </a:solidFill>
              <a:ln w="9525">
                <a:solidFill>
                  <a:srgbClr val="FF0066"/>
                </a:solidFill>
                <a:round/>
                <a:headEnd/>
                <a:tailEnd/>
              </a:ln>
            </p:spPr>
            <p:txBody>
              <a:bodyPr wrap="none" anchor="ctr"/>
              <a:lstStyle/>
              <a:p>
                <a:pPr eaLnBrk="1" hangingPunct="1"/>
                <a:endParaRPr lang="it-IT" b="1">
                  <a:latin typeface="Arial" charset="0"/>
                </a:endParaRPr>
              </a:p>
            </p:txBody>
          </p:sp>
        </p:grpSp>
        <p:sp>
          <p:nvSpPr>
            <p:cNvPr id="17" name="Rectangle 29">
              <a:extLst>
                <a:ext uri="{FF2B5EF4-FFF2-40B4-BE49-F238E27FC236}">
                  <a16:creationId xmlns:a16="http://schemas.microsoft.com/office/drawing/2014/main" id="{0ADDE286-DC6A-42C8-BBEE-4AF00AEA6D44}"/>
                </a:ext>
              </a:extLst>
            </p:cNvPr>
            <p:cNvSpPr>
              <a:spLocks noChangeArrowheads="1"/>
            </p:cNvSpPr>
            <p:nvPr/>
          </p:nvSpPr>
          <p:spPr bwMode="auto">
            <a:xfrm>
              <a:off x="4024" y="3965"/>
              <a:ext cx="263"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it-IT" b="1">
                  <a:solidFill>
                    <a:srgbClr val="FF9933"/>
                  </a:solidFill>
                  <a:latin typeface="Verdana" pitchFamily="34" charset="0"/>
                  <a:cs typeface="Times New Roman" pitchFamily="18" charset="0"/>
                </a:rPr>
                <a:t>C3</a:t>
              </a:r>
            </a:p>
          </p:txBody>
        </p:sp>
        <p:sp>
          <p:nvSpPr>
            <p:cNvPr id="18" name="Rectangle 30">
              <a:extLst>
                <a:ext uri="{FF2B5EF4-FFF2-40B4-BE49-F238E27FC236}">
                  <a16:creationId xmlns:a16="http://schemas.microsoft.com/office/drawing/2014/main" id="{7B0F518F-253C-44E2-8612-B8836624962F}"/>
                </a:ext>
              </a:extLst>
            </p:cNvPr>
            <p:cNvSpPr>
              <a:spLocks noChangeArrowheads="1"/>
            </p:cNvSpPr>
            <p:nvPr/>
          </p:nvSpPr>
          <p:spPr bwMode="auto">
            <a:xfrm>
              <a:off x="4647" y="1729"/>
              <a:ext cx="263"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it-IT" b="1">
                  <a:solidFill>
                    <a:srgbClr val="FF9933"/>
                  </a:solidFill>
                  <a:latin typeface="Verdana" pitchFamily="34" charset="0"/>
                  <a:cs typeface="Times New Roman" pitchFamily="18" charset="0"/>
                </a:rPr>
                <a:t>C2</a:t>
              </a:r>
            </a:p>
          </p:txBody>
        </p:sp>
        <p:sp>
          <p:nvSpPr>
            <p:cNvPr id="19" name="Rectangle 31">
              <a:extLst>
                <a:ext uri="{FF2B5EF4-FFF2-40B4-BE49-F238E27FC236}">
                  <a16:creationId xmlns:a16="http://schemas.microsoft.com/office/drawing/2014/main" id="{B7EA764F-2DE0-4E28-A848-CB1930551A50}"/>
                </a:ext>
              </a:extLst>
            </p:cNvPr>
            <p:cNvSpPr>
              <a:spLocks noChangeArrowheads="1"/>
            </p:cNvSpPr>
            <p:nvPr/>
          </p:nvSpPr>
          <p:spPr bwMode="auto">
            <a:xfrm>
              <a:off x="5151" y="3939"/>
              <a:ext cx="263"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it-IT" b="1">
                  <a:solidFill>
                    <a:srgbClr val="FF9933"/>
                  </a:solidFill>
                  <a:latin typeface="Verdana" pitchFamily="34" charset="0"/>
                  <a:cs typeface="Times New Roman" pitchFamily="18" charset="0"/>
                </a:rPr>
                <a:t>C1</a:t>
              </a:r>
            </a:p>
          </p:txBody>
        </p:sp>
      </p:grpSp>
      <p:pic>
        <p:nvPicPr>
          <p:cNvPr id="23" name="Picture 32">
            <a:extLst>
              <a:ext uri="{FF2B5EF4-FFF2-40B4-BE49-F238E27FC236}">
                <a16:creationId xmlns:a16="http://schemas.microsoft.com/office/drawing/2014/main" id="{2DFB8E6E-E809-4D08-854C-C1BE3A7E1C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8040" y="3882486"/>
            <a:ext cx="1602065" cy="2034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33">
            <a:extLst>
              <a:ext uri="{FF2B5EF4-FFF2-40B4-BE49-F238E27FC236}">
                <a16:creationId xmlns:a16="http://schemas.microsoft.com/office/drawing/2014/main" id="{9B0D2BB7-20F0-4A48-9DBC-285B0ABAE845}"/>
              </a:ext>
            </a:extLst>
          </p:cNvPr>
          <p:cNvGrpSpPr>
            <a:grpSpLocks/>
          </p:cNvGrpSpPr>
          <p:nvPr/>
        </p:nvGrpSpPr>
        <p:grpSpPr bwMode="auto">
          <a:xfrm>
            <a:off x="8682038" y="1966913"/>
            <a:ext cx="886557" cy="524223"/>
            <a:chOff x="1517" y="3793"/>
            <a:chExt cx="740" cy="404"/>
          </a:xfrm>
        </p:grpSpPr>
        <p:sp>
          <p:nvSpPr>
            <p:cNvPr id="25" name="AutoShape 34">
              <a:extLst>
                <a:ext uri="{FF2B5EF4-FFF2-40B4-BE49-F238E27FC236}">
                  <a16:creationId xmlns:a16="http://schemas.microsoft.com/office/drawing/2014/main" id="{6A9B717B-2303-41BB-9237-660704CE1252}"/>
                </a:ext>
              </a:extLst>
            </p:cNvPr>
            <p:cNvSpPr>
              <a:spLocks noChangeArrowheads="1"/>
            </p:cNvSpPr>
            <p:nvPr/>
          </p:nvSpPr>
          <p:spPr bwMode="auto">
            <a:xfrm>
              <a:off x="1517" y="3871"/>
              <a:ext cx="337" cy="309"/>
            </a:xfrm>
            <a:prstGeom prst="rightArrow">
              <a:avLst>
                <a:gd name="adj1" fmla="val 50000"/>
                <a:gd name="adj2" fmla="val 27265"/>
              </a:avLst>
            </a:prstGeom>
            <a:noFill/>
            <a:ln w="9525">
              <a:solidFill>
                <a:srgbClr val="002060"/>
              </a:solidFill>
              <a:miter lim="800000"/>
              <a:headEnd/>
              <a:tailEnd/>
            </a:ln>
            <a:effectLst>
              <a:outerShdw dist="107763" dir="2700000" algn="ctr" rotWithShape="0">
                <a:schemeClr val="bg2"/>
              </a:outerShdw>
            </a:effectLst>
          </p:spPr>
          <p:txBody>
            <a:bodyPr wrap="none" anchor="ctr"/>
            <a:lstStyle/>
            <a:p>
              <a:pPr algn="ctr" eaLnBrk="1" hangingPunct="1">
                <a:defRPr/>
              </a:pPr>
              <a:endParaRPr lang="it-IT" sz="2400" b="1"/>
            </a:p>
            <a:p>
              <a:pPr algn="ctr" eaLnBrk="1" hangingPunct="1">
                <a:defRPr/>
              </a:pPr>
              <a:endParaRPr lang="it-IT" sz="2400" b="1"/>
            </a:p>
            <a:p>
              <a:pPr algn="ctr" eaLnBrk="1" hangingPunct="1">
                <a:defRPr/>
              </a:pPr>
              <a:endParaRPr lang="it-IT" sz="2400" b="1"/>
            </a:p>
            <a:p>
              <a:pPr algn="ctr" eaLnBrk="1" hangingPunct="1">
                <a:defRPr/>
              </a:pPr>
              <a:endParaRPr lang="it-IT" sz="2400" b="1"/>
            </a:p>
            <a:p>
              <a:pPr algn="ctr" eaLnBrk="1" hangingPunct="1">
                <a:defRPr/>
              </a:pPr>
              <a:endParaRPr lang="it-IT" sz="2400" b="1"/>
            </a:p>
            <a:p>
              <a:pPr algn="ctr" eaLnBrk="1" hangingPunct="1">
                <a:defRPr/>
              </a:pPr>
              <a:endParaRPr lang="it-IT" sz="2400" b="1"/>
            </a:p>
            <a:p>
              <a:pPr algn="ctr" eaLnBrk="1" hangingPunct="1">
                <a:defRPr/>
              </a:pPr>
              <a:endParaRPr lang="it-IT" sz="2400" b="1"/>
            </a:p>
            <a:p>
              <a:pPr algn="ctr" eaLnBrk="1" hangingPunct="1">
                <a:defRPr/>
              </a:pPr>
              <a:endParaRPr lang="it-IT" sz="2400" b="1"/>
            </a:p>
          </p:txBody>
        </p:sp>
        <p:sp>
          <p:nvSpPr>
            <p:cNvPr id="26" name="Rectangle 35">
              <a:extLst>
                <a:ext uri="{FF2B5EF4-FFF2-40B4-BE49-F238E27FC236}">
                  <a16:creationId xmlns:a16="http://schemas.microsoft.com/office/drawing/2014/main" id="{88E8C8B5-B067-4003-AB37-A21AC74E7DDE}"/>
                </a:ext>
              </a:extLst>
            </p:cNvPr>
            <p:cNvSpPr>
              <a:spLocks noChangeArrowheads="1"/>
            </p:cNvSpPr>
            <p:nvPr/>
          </p:nvSpPr>
          <p:spPr bwMode="auto">
            <a:xfrm>
              <a:off x="1983" y="3793"/>
              <a:ext cx="274" cy="404"/>
            </a:xfrm>
            <a:prstGeom prst="rect">
              <a:avLst/>
            </a:prstGeom>
            <a:noFill/>
            <a:ln w="9525">
              <a:noFill/>
              <a:miter lim="800000"/>
              <a:headEnd/>
              <a:tailEnd/>
            </a:ln>
            <a:effectLst/>
          </p:spPr>
          <p:txBody>
            <a:bodyPr wrap="none">
              <a:spAutoFit/>
            </a:bodyPr>
            <a:lstStyle/>
            <a:p>
              <a:pPr eaLnBrk="1" hangingPunct="1">
                <a:defRPr/>
              </a:pPr>
              <a:r>
                <a:rPr lang="it-IT" sz="3600" b="1">
                  <a:solidFill>
                    <a:srgbClr val="0000A8"/>
                  </a:solidFill>
                  <a:effectLst>
                    <a:outerShdw blurRad="38100" dist="38100" dir="2700000" algn="tl">
                      <a:srgbClr val="000000"/>
                    </a:outerShdw>
                  </a:effectLst>
                  <a:latin typeface="Symbol" pitchFamily="18" charset="2"/>
                </a:rPr>
                <a:t>l</a:t>
              </a:r>
              <a:endParaRPr lang="it-IT" sz="3600" b="1">
                <a:solidFill>
                  <a:srgbClr val="0000A8"/>
                </a:solidFill>
                <a:effectLst>
                  <a:outerShdw blurRad="38100" dist="38100" dir="2700000" algn="tl">
                    <a:srgbClr val="000000"/>
                  </a:outerShdw>
                </a:effectLst>
                <a:latin typeface="Verdana" pitchFamily="34" charset="0"/>
                <a:cs typeface="Times New Roman" pitchFamily="18" charset="0"/>
              </a:endParaRPr>
            </a:p>
          </p:txBody>
        </p:sp>
      </p:grpSp>
      <p:grpSp>
        <p:nvGrpSpPr>
          <p:cNvPr id="27" name="Group 5">
            <a:extLst>
              <a:ext uri="{FF2B5EF4-FFF2-40B4-BE49-F238E27FC236}">
                <a16:creationId xmlns:a16="http://schemas.microsoft.com/office/drawing/2014/main" id="{186B3568-2E43-4DEF-9FE9-06DD965541AD}"/>
              </a:ext>
            </a:extLst>
          </p:cNvPr>
          <p:cNvGrpSpPr>
            <a:grpSpLocks/>
          </p:cNvGrpSpPr>
          <p:nvPr/>
        </p:nvGrpSpPr>
        <p:grpSpPr bwMode="auto">
          <a:xfrm>
            <a:off x="6584951" y="2446968"/>
            <a:ext cx="2743534" cy="3552779"/>
            <a:chOff x="204" y="1536"/>
            <a:chExt cx="1860" cy="2478"/>
          </a:xfrm>
        </p:grpSpPr>
        <p:grpSp>
          <p:nvGrpSpPr>
            <p:cNvPr id="28" name="Group 6">
              <a:extLst>
                <a:ext uri="{FF2B5EF4-FFF2-40B4-BE49-F238E27FC236}">
                  <a16:creationId xmlns:a16="http://schemas.microsoft.com/office/drawing/2014/main" id="{CAD394C2-1FD3-4DC6-A6FE-F9BCFC7F8108}"/>
                </a:ext>
              </a:extLst>
            </p:cNvPr>
            <p:cNvGrpSpPr>
              <a:grpSpLocks/>
            </p:cNvGrpSpPr>
            <p:nvPr/>
          </p:nvGrpSpPr>
          <p:grpSpPr bwMode="auto">
            <a:xfrm>
              <a:off x="204" y="1536"/>
              <a:ext cx="1860" cy="2478"/>
              <a:chOff x="204" y="1536"/>
              <a:chExt cx="1860" cy="2478"/>
            </a:xfrm>
          </p:grpSpPr>
          <p:pic>
            <p:nvPicPr>
              <p:cNvPr id="35" name="Picture 7">
                <a:extLst>
                  <a:ext uri="{FF2B5EF4-FFF2-40B4-BE49-F238E27FC236}">
                    <a16:creationId xmlns:a16="http://schemas.microsoft.com/office/drawing/2014/main" id="{43B2590B-22A6-4438-A803-26DEA18EA5F3}"/>
                  </a:ext>
                </a:extLst>
              </p:cNvPr>
              <p:cNvPicPr>
                <a:picLocks noChangeAspect="1" noChangeArrowheads="1"/>
              </p:cNvPicPr>
              <p:nvPr/>
            </p:nvPicPr>
            <p:blipFill>
              <a:blip r:embed="rId7">
                <a:clrChange>
                  <a:clrFrom>
                    <a:srgbClr val="FFFFCC"/>
                  </a:clrFrom>
                  <a:clrTo>
                    <a:srgbClr val="FFFFCC">
                      <a:alpha val="0"/>
                    </a:srgbClr>
                  </a:clrTo>
                </a:clrChange>
                <a:extLst>
                  <a:ext uri="{28A0092B-C50C-407E-A947-70E740481C1C}">
                    <a14:useLocalDpi xmlns:a14="http://schemas.microsoft.com/office/drawing/2010/main" val="0"/>
                  </a:ext>
                </a:extLst>
              </a:blip>
              <a:srcRect/>
              <a:stretch>
                <a:fillRect/>
              </a:stretch>
            </p:blipFill>
            <p:spPr bwMode="auto">
              <a:xfrm>
                <a:off x="204" y="2160"/>
                <a:ext cx="1860" cy="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Line 8">
                <a:extLst>
                  <a:ext uri="{FF2B5EF4-FFF2-40B4-BE49-F238E27FC236}">
                    <a16:creationId xmlns:a16="http://schemas.microsoft.com/office/drawing/2014/main" id="{DF38629D-ADC7-4621-8D0D-E3D5DB43FD73}"/>
                  </a:ext>
                </a:extLst>
              </p:cNvPr>
              <p:cNvSpPr>
                <a:spLocks noChangeShapeType="1"/>
              </p:cNvSpPr>
              <p:nvPr/>
            </p:nvSpPr>
            <p:spPr bwMode="auto">
              <a:xfrm flipV="1">
                <a:off x="624" y="1536"/>
                <a:ext cx="240" cy="2400"/>
              </a:xfrm>
              <a:prstGeom prst="line">
                <a:avLst/>
              </a:prstGeom>
              <a:noFill/>
              <a:ln w="9525">
                <a:solidFill>
                  <a:srgbClr val="A5002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7" name="Line 9">
                <a:extLst>
                  <a:ext uri="{FF2B5EF4-FFF2-40B4-BE49-F238E27FC236}">
                    <a16:creationId xmlns:a16="http://schemas.microsoft.com/office/drawing/2014/main" id="{8F937FC0-8E86-4444-BE11-EB8EC24029EF}"/>
                  </a:ext>
                </a:extLst>
              </p:cNvPr>
              <p:cNvSpPr>
                <a:spLocks noChangeShapeType="1"/>
              </p:cNvSpPr>
              <p:nvPr/>
            </p:nvSpPr>
            <p:spPr bwMode="auto">
              <a:xfrm flipH="1" flipV="1">
                <a:off x="864" y="1536"/>
                <a:ext cx="912" cy="2400"/>
              </a:xfrm>
              <a:prstGeom prst="line">
                <a:avLst/>
              </a:prstGeom>
              <a:noFill/>
              <a:ln w="9525">
                <a:solidFill>
                  <a:srgbClr val="A5002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9" name="Line 10">
              <a:extLst>
                <a:ext uri="{FF2B5EF4-FFF2-40B4-BE49-F238E27FC236}">
                  <a16:creationId xmlns:a16="http://schemas.microsoft.com/office/drawing/2014/main" id="{598EB0D1-71CB-41BB-A7A8-ABA46BBE3094}"/>
                </a:ext>
              </a:extLst>
            </p:cNvPr>
            <p:cNvSpPr>
              <a:spLocks noChangeShapeType="1"/>
            </p:cNvSpPr>
            <p:nvPr/>
          </p:nvSpPr>
          <p:spPr bwMode="auto">
            <a:xfrm>
              <a:off x="768" y="2359"/>
              <a:ext cx="192" cy="27"/>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 name="Line 11">
              <a:extLst>
                <a:ext uri="{FF2B5EF4-FFF2-40B4-BE49-F238E27FC236}">
                  <a16:creationId xmlns:a16="http://schemas.microsoft.com/office/drawing/2014/main" id="{7F1F404C-8873-4F53-AE12-C740C44BD901}"/>
                </a:ext>
              </a:extLst>
            </p:cNvPr>
            <p:cNvSpPr>
              <a:spLocks noChangeShapeType="1"/>
            </p:cNvSpPr>
            <p:nvPr/>
          </p:nvSpPr>
          <p:spPr bwMode="auto">
            <a:xfrm flipV="1">
              <a:off x="1296" y="2654"/>
              <a:ext cx="240" cy="96"/>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1" name="Oval 12">
              <a:extLst>
                <a:ext uri="{FF2B5EF4-FFF2-40B4-BE49-F238E27FC236}">
                  <a16:creationId xmlns:a16="http://schemas.microsoft.com/office/drawing/2014/main" id="{EC6A7E76-2479-4614-B8C1-12D6DAB4C038}"/>
                </a:ext>
              </a:extLst>
            </p:cNvPr>
            <p:cNvSpPr>
              <a:spLocks noChangeArrowheads="1"/>
            </p:cNvSpPr>
            <p:nvPr/>
          </p:nvSpPr>
          <p:spPr bwMode="auto">
            <a:xfrm>
              <a:off x="576" y="3892"/>
              <a:ext cx="77" cy="84"/>
            </a:xfrm>
            <a:prstGeom prst="ellipse">
              <a:avLst/>
            </a:prstGeom>
            <a:solidFill>
              <a:srgbClr val="A50021"/>
            </a:solidFill>
            <a:ln w="9525">
              <a:solidFill>
                <a:srgbClr val="FF0066"/>
              </a:solidFill>
              <a:round/>
              <a:headEnd/>
              <a:tailEnd/>
            </a:ln>
          </p:spPr>
          <p:txBody>
            <a:bodyPr wrap="none" anchor="ctr"/>
            <a:lstStyle/>
            <a:p>
              <a:pPr eaLnBrk="1" hangingPunct="1"/>
              <a:endParaRPr lang="it-IT" b="1">
                <a:latin typeface="Arial" charset="0"/>
              </a:endParaRPr>
            </a:p>
          </p:txBody>
        </p:sp>
        <p:sp>
          <p:nvSpPr>
            <p:cNvPr id="32" name="Oval 13">
              <a:extLst>
                <a:ext uri="{FF2B5EF4-FFF2-40B4-BE49-F238E27FC236}">
                  <a16:creationId xmlns:a16="http://schemas.microsoft.com/office/drawing/2014/main" id="{92AC90CB-B5AC-4038-9B96-D65F2AEEA61C}"/>
                </a:ext>
              </a:extLst>
            </p:cNvPr>
            <p:cNvSpPr>
              <a:spLocks noChangeArrowheads="1"/>
            </p:cNvSpPr>
            <p:nvPr/>
          </p:nvSpPr>
          <p:spPr bwMode="auto">
            <a:xfrm>
              <a:off x="910" y="2344"/>
              <a:ext cx="77" cy="84"/>
            </a:xfrm>
            <a:prstGeom prst="ellipse">
              <a:avLst/>
            </a:prstGeom>
            <a:solidFill>
              <a:srgbClr val="A50021"/>
            </a:solidFill>
            <a:ln w="9525">
              <a:solidFill>
                <a:srgbClr val="FF0066"/>
              </a:solidFill>
              <a:round/>
              <a:headEnd/>
              <a:tailEnd/>
            </a:ln>
          </p:spPr>
          <p:txBody>
            <a:bodyPr wrap="none" anchor="ctr"/>
            <a:lstStyle/>
            <a:p>
              <a:pPr eaLnBrk="1" hangingPunct="1"/>
              <a:endParaRPr lang="it-IT" b="1">
                <a:latin typeface="Arial" charset="0"/>
              </a:endParaRPr>
            </a:p>
          </p:txBody>
        </p:sp>
        <p:sp>
          <p:nvSpPr>
            <p:cNvPr id="33" name="Oval 14">
              <a:extLst>
                <a:ext uri="{FF2B5EF4-FFF2-40B4-BE49-F238E27FC236}">
                  <a16:creationId xmlns:a16="http://schemas.microsoft.com/office/drawing/2014/main" id="{F0F2D988-251C-4B40-ADA6-F9130569EDE9}"/>
                </a:ext>
              </a:extLst>
            </p:cNvPr>
            <p:cNvSpPr>
              <a:spLocks noChangeArrowheads="1"/>
            </p:cNvSpPr>
            <p:nvPr/>
          </p:nvSpPr>
          <p:spPr bwMode="auto">
            <a:xfrm>
              <a:off x="1490" y="2629"/>
              <a:ext cx="77" cy="84"/>
            </a:xfrm>
            <a:prstGeom prst="ellipse">
              <a:avLst/>
            </a:prstGeom>
            <a:solidFill>
              <a:srgbClr val="A50021"/>
            </a:solidFill>
            <a:ln w="9525">
              <a:solidFill>
                <a:srgbClr val="FF0066"/>
              </a:solidFill>
              <a:round/>
              <a:headEnd/>
              <a:tailEnd/>
            </a:ln>
          </p:spPr>
          <p:txBody>
            <a:bodyPr wrap="none" anchor="ctr"/>
            <a:lstStyle/>
            <a:p>
              <a:pPr eaLnBrk="1" hangingPunct="1"/>
              <a:endParaRPr lang="it-IT" b="1">
                <a:latin typeface="Arial" charset="0"/>
              </a:endParaRPr>
            </a:p>
          </p:txBody>
        </p:sp>
        <p:sp>
          <p:nvSpPr>
            <p:cNvPr id="34" name="Oval 15">
              <a:extLst>
                <a:ext uri="{FF2B5EF4-FFF2-40B4-BE49-F238E27FC236}">
                  <a16:creationId xmlns:a16="http://schemas.microsoft.com/office/drawing/2014/main" id="{7D320EE4-9611-472C-8E06-87D30B82A015}"/>
                </a:ext>
              </a:extLst>
            </p:cNvPr>
            <p:cNvSpPr>
              <a:spLocks noChangeArrowheads="1"/>
            </p:cNvSpPr>
            <p:nvPr/>
          </p:nvSpPr>
          <p:spPr bwMode="auto">
            <a:xfrm>
              <a:off x="1726" y="3877"/>
              <a:ext cx="77" cy="84"/>
            </a:xfrm>
            <a:prstGeom prst="ellipse">
              <a:avLst/>
            </a:prstGeom>
            <a:solidFill>
              <a:srgbClr val="A50021"/>
            </a:solidFill>
            <a:ln w="9525">
              <a:solidFill>
                <a:srgbClr val="FF0066"/>
              </a:solidFill>
              <a:round/>
              <a:headEnd/>
              <a:tailEnd/>
            </a:ln>
          </p:spPr>
          <p:txBody>
            <a:bodyPr wrap="none" anchor="ctr"/>
            <a:lstStyle/>
            <a:p>
              <a:pPr eaLnBrk="1" hangingPunct="1"/>
              <a:endParaRPr lang="it-IT" b="1">
                <a:latin typeface="Arial" charset="0"/>
              </a:endParaRPr>
            </a:p>
          </p:txBody>
        </p:sp>
      </p:grpSp>
    </p:spTree>
    <p:extLst>
      <p:ext uri="{BB962C8B-B14F-4D97-AF65-F5344CB8AC3E}">
        <p14:creationId xmlns:p14="http://schemas.microsoft.com/office/powerpoint/2010/main" val="425867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0"/>
                            </p:stCondLst>
                            <p:childTnLst>
                              <p:par>
                                <p:cTn id="20" presetID="2" presetClass="entr" presetSubtype="8"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0-#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dissolve">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LV2 - Local Mechanisms</a:t>
            </a:r>
            <a:endParaRPr lang="it-IT" dirty="0">
              <a:solidFill>
                <a:srgbClr val="002060"/>
              </a:solidFill>
            </a:endParaRPr>
          </a:p>
        </p:txBody>
      </p:sp>
      <p:pic>
        <p:nvPicPr>
          <p:cNvPr id="7" name="Arco-ENEA.WMV">
            <a:hlinkClick r:id="" action="ppaction://media"/>
            <a:extLst>
              <a:ext uri="{FF2B5EF4-FFF2-40B4-BE49-F238E27FC236}">
                <a16:creationId xmlns:a16="http://schemas.microsoft.com/office/drawing/2014/main" id="{BEAA276C-04D9-4ED7-9E9C-6E57743937CC}"/>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143000" y="773048"/>
            <a:ext cx="6900751" cy="517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6D86B37-2D89-429E-A5C8-BE9784BFB798}"/>
              </a:ext>
            </a:extLst>
          </p:cNvPr>
          <p:cNvSpPr txBox="1"/>
          <p:nvPr/>
        </p:nvSpPr>
        <p:spPr>
          <a:xfrm>
            <a:off x="8388220" y="2505670"/>
            <a:ext cx="3284097" cy="923330"/>
          </a:xfrm>
          <a:prstGeom prst="rect">
            <a:avLst/>
          </a:prstGeom>
          <a:noFill/>
        </p:spPr>
        <p:txBody>
          <a:bodyPr wrap="square">
            <a:spAutoFit/>
          </a:bodyPr>
          <a:lstStyle/>
          <a:p>
            <a:pPr algn="just"/>
            <a:r>
              <a:rPr lang="en-US" dirty="0">
                <a:solidFill>
                  <a:srgbClr val="000066"/>
                </a:solidFill>
              </a:rPr>
              <a:t>Tests on vibrating table performed at ENEA </a:t>
            </a:r>
            <a:r>
              <a:rPr lang="en-US" dirty="0" err="1">
                <a:solidFill>
                  <a:srgbClr val="000066"/>
                </a:solidFill>
              </a:rPr>
              <a:t>Casaccia</a:t>
            </a:r>
            <a:r>
              <a:rPr lang="en-US" dirty="0">
                <a:solidFill>
                  <a:srgbClr val="000066"/>
                </a:solidFill>
              </a:rPr>
              <a:t>, Rome</a:t>
            </a:r>
          </a:p>
        </p:txBody>
      </p:sp>
    </p:spTree>
    <p:extLst>
      <p:ext uri="{BB962C8B-B14F-4D97-AF65-F5344CB8AC3E}">
        <p14:creationId xmlns:p14="http://schemas.microsoft.com/office/powerpoint/2010/main" val="27634988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LV2 - Local Mechanisms</a:t>
            </a:r>
            <a:endParaRPr lang="it-IT" dirty="0">
              <a:solidFill>
                <a:srgbClr val="002060"/>
              </a:solidFill>
            </a:endParaRPr>
          </a:p>
        </p:txBody>
      </p:sp>
      <p:pic>
        <p:nvPicPr>
          <p:cNvPr id="7" name="Picture 4">
            <a:extLst>
              <a:ext uri="{FF2B5EF4-FFF2-40B4-BE49-F238E27FC236}">
                <a16:creationId xmlns:a16="http://schemas.microsoft.com/office/drawing/2014/main" id="{E12324D5-A783-458B-A2F7-8B662C908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738" t="11505" r="56566" b="5240"/>
          <a:stretch>
            <a:fillRect/>
          </a:stretch>
        </p:blipFill>
        <p:spPr bwMode="auto">
          <a:xfrm>
            <a:off x="2085959" y="1507352"/>
            <a:ext cx="1858689" cy="1924893"/>
          </a:xfrm>
          <a:prstGeom prst="rect">
            <a:avLst/>
          </a:prstGeom>
          <a:solidFill>
            <a:schemeClr val="bg1"/>
          </a:solidFill>
          <a:ln>
            <a:noFill/>
          </a:ln>
        </p:spPr>
      </p:pic>
      <p:pic>
        <p:nvPicPr>
          <p:cNvPr id="8" name="Picture 5">
            <a:extLst>
              <a:ext uri="{FF2B5EF4-FFF2-40B4-BE49-F238E27FC236}">
                <a16:creationId xmlns:a16="http://schemas.microsoft.com/office/drawing/2014/main" id="{80593466-AA32-4D4E-B581-6EA95850B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934" t="10875" r="15056" b="5280"/>
          <a:stretch>
            <a:fillRect/>
          </a:stretch>
        </p:blipFill>
        <p:spPr bwMode="auto">
          <a:xfrm>
            <a:off x="4654394" y="1522313"/>
            <a:ext cx="1895101" cy="1906687"/>
          </a:xfrm>
          <a:prstGeom prst="rect">
            <a:avLst/>
          </a:prstGeom>
          <a:solidFill>
            <a:schemeClr val="bg1"/>
          </a:solidFill>
          <a:ln>
            <a:noFill/>
          </a:ln>
        </p:spPr>
      </p:pic>
      <p:pic>
        <p:nvPicPr>
          <p:cNvPr id="9" name="Picture 6">
            <a:extLst>
              <a:ext uri="{FF2B5EF4-FFF2-40B4-BE49-F238E27FC236}">
                <a16:creationId xmlns:a16="http://schemas.microsoft.com/office/drawing/2014/main" id="{AFEFE037-5D0C-4C0F-866B-B843ABDB90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3401" t="12845" r="14618" b="4610"/>
          <a:stretch>
            <a:fillRect/>
          </a:stretch>
        </p:blipFill>
        <p:spPr bwMode="auto">
          <a:xfrm>
            <a:off x="7852370" y="1565713"/>
            <a:ext cx="2188056" cy="1911653"/>
          </a:xfrm>
          <a:prstGeom prst="rect">
            <a:avLst/>
          </a:prstGeom>
          <a:solidFill>
            <a:schemeClr val="bg1"/>
          </a:solidFill>
          <a:ln>
            <a:noFill/>
          </a:ln>
        </p:spPr>
      </p:pic>
      <p:sp>
        <p:nvSpPr>
          <p:cNvPr id="10" name="AutoShape 7">
            <a:extLst>
              <a:ext uri="{FF2B5EF4-FFF2-40B4-BE49-F238E27FC236}">
                <a16:creationId xmlns:a16="http://schemas.microsoft.com/office/drawing/2014/main" id="{973FC8F3-7D95-4968-A437-5D9B1DDCA4FC}"/>
              </a:ext>
            </a:extLst>
          </p:cNvPr>
          <p:cNvSpPr>
            <a:spLocks noChangeArrowheads="1"/>
          </p:cNvSpPr>
          <p:nvPr/>
        </p:nvSpPr>
        <p:spPr bwMode="auto">
          <a:xfrm>
            <a:off x="3871618" y="2218359"/>
            <a:ext cx="368886" cy="559387"/>
          </a:xfrm>
          <a:prstGeom prst="rightArrow">
            <a:avLst>
              <a:gd name="adj1" fmla="val 50000"/>
              <a:gd name="adj2" fmla="val 25000"/>
            </a:avLst>
          </a:prstGeom>
          <a:solidFill>
            <a:schemeClr val="bg1"/>
          </a:solidFill>
          <a:ln w="9525">
            <a:solidFill>
              <a:srgbClr val="002060"/>
            </a:solidFill>
            <a:miter lim="800000"/>
            <a:headEnd/>
            <a:tailEnd/>
          </a:ln>
        </p:spPr>
        <p:txBody>
          <a:bodyPr wrap="none" anchor="ctr"/>
          <a:lstStyle/>
          <a:p>
            <a:pPr eaLnBrk="1" hangingPunct="1"/>
            <a:endParaRPr lang="it-IT" b="1">
              <a:latin typeface="Arial" charset="0"/>
            </a:endParaRPr>
          </a:p>
        </p:txBody>
      </p:sp>
      <p:sp>
        <p:nvSpPr>
          <p:cNvPr id="11" name="AutoShape 8">
            <a:extLst>
              <a:ext uri="{FF2B5EF4-FFF2-40B4-BE49-F238E27FC236}">
                <a16:creationId xmlns:a16="http://schemas.microsoft.com/office/drawing/2014/main" id="{0CFF9DA9-4083-4C1D-94DD-5695F65355A4}"/>
              </a:ext>
            </a:extLst>
          </p:cNvPr>
          <p:cNvSpPr>
            <a:spLocks noChangeArrowheads="1"/>
          </p:cNvSpPr>
          <p:nvPr/>
        </p:nvSpPr>
        <p:spPr bwMode="auto">
          <a:xfrm>
            <a:off x="6631879" y="2205659"/>
            <a:ext cx="922214" cy="58049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rgbClr val="002060"/>
            </a:solidFill>
            <a:miter lim="800000"/>
            <a:headEnd/>
            <a:tailEnd/>
          </a:ln>
        </p:spPr>
        <p:txBody>
          <a:bodyPr wrap="none" anchor="ctr"/>
          <a:lstStyle/>
          <a:p>
            <a:pPr eaLnBrk="1" hangingPunct="1"/>
            <a:endParaRPr lang="it-IT" b="1">
              <a:latin typeface="Arial" charset="0"/>
            </a:endParaRPr>
          </a:p>
        </p:txBody>
      </p:sp>
      <p:grpSp>
        <p:nvGrpSpPr>
          <p:cNvPr id="12" name="Group 9">
            <a:extLst>
              <a:ext uri="{FF2B5EF4-FFF2-40B4-BE49-F238E27FC236}">
                <a16:creationId xmlns:a16="http://schemas.microsoft.com/office/drawing/2014/main" id="{0951B918-A753-436C-B355-9D6285CED458}"/>
              </a:ext>
            </a:extLst>
          </p:cNvPr>
          <p:cNvGrpSpPr>
            <a:grpSpLocks/>
          </p:cNvGrpSpPr>
          <p:nvPr/>
        </p:nvGrpSpPr>
        <p:grpSpPr bwMode="auto">
          <a:xfrm>
            <a:off x="2360607" y="3592916"/>
            <a:ext cx="1584039" cy="302122"/>
            <a:chOff x="144" y="2656"/>
            <a:chExt cx="1168" cy="229"/>
          </a:xfrm>
          <a:solidFill>
            <a:schemeClr val="bg1"/>
          </a:solidFill>
        </p:grpSpPr>
        <p:sp>
          <p:nvSpPr>
            <p:cNvPr id="13" name="Text Box 10">
              <a:extLst>
                <a:ext uri="{FF2B5EF4-FFF2-40B4-BE49-F238E27FC236}">
                  <a16:creationId xmlns:a16="http://schemas.microsoft.com/office/drawing/2014/main" id="{8AD2F691-26A5-429E-BB09-42F337AB8186}"/>
                </a:ext>
              </a:extLst>
            </p:cNvPr>
            <p:cNvSpPr txBox="1">
              <a:spLocks noChangeArrowheads="1"/>
            </p:cNvSpPr>
            <p:nvPr/>
          </p:nvSpPr>
          <p:spPr bwMode="auto">
            <a:xfrm>
              <a:off x="144" y="2672"/>
              <a:ext cx="1168" cy="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1" hangingPunct="1"/>
              <a:r>
                <a:rPr lang="it-IT" sz="1600" b="1">
                  <a:cs typeface="Times New Roman" panose="02020603050405020304" pitchFamily="18" charset="0"/>
                </a:rPr>
                <a:t>step 0</a:t>
              </a:r>
            </a:p>
          </p:txBody>
        </p:sp>
        <p:sp>
          <p:nvSpPr>
            <p:cNvPr id="14" name="Line 11">
              <a:extLst>
                <a:ext uri="{FF2B5EF4-FFF2-40B4-BE49-F238E27FC236}">
                  <a16:creationId xmlns:a16="http://schemas.microsoft.com/office/drawing/2014/main" id="{CCAA7FFE-67AF-4940-90DD-DECA2B769AEF}"/>
                </a:ext>
              </a:extLst>
            </p:cNvPr>
            <p:cNvSpPr>
              <a:spLocks noChangeShapeType="1"/>
            </p:cNvSpPr>
            <p:nvPr/>
          </p:nvSpPr>
          <p:spPr bwMode="auto">
            <a:xfrm>
              <a:off x="768" y="2816"/>
              <a:ext cx="240" cy="0"/>
            </a:xfrm>
            <a:prstGeom prst="line">
              <a:avLst/>
            </a:prstGeom>
            <a:grpFill/>
            <a:ln w="9525">
              <a:solidFill>
                <a:schemeClr val="tx1"/>
              </a:solidFill>
              <a:round/>
              <a:headEnd/>
              <a:tailEnd type="triangle" w="med" len="med"/>
            </a:ln>
          </p:spPr>
          <p:txBody>
            <a:bodyPr/>
            <a:lstStyle/>
            <a:p>
              <a:endParaRPr lang="it-IT" sz="1600">
                <a:latin typeface="Times New Roman" panose="02020603050405020304" pitchFamily="18" charset="0"/>
                <a:cs typeface="Times New Roman" panose="02020603050405020304" pitchFamily="18" charset="0"/>
              </a:endParaRPr>
            </a:p>
          </p:txBody>
        </p:sp>
        <p:sp>
          <p:nvSpPr>
            <p:cNvPr id="15" name="Text Box 12">
              <a:extLst>
                <a:ext uri="{FF2B5EF4-FFF2-40B4-BE49-F238E27FC236}">
                  <a16:creationId xmlns:a16="http://schemas.microsoft.com/office/drawing/2014/main" id="{AC0E1516-2F99-4E6C-B1E6-5A4EF25AC028}"/>
                </a:ext>
              </a:extLst>
            </p:cNvPr>
            <p:cNvSpPr txBox="1">
              <a:spLocks noChangeArrowheads="1"/>
            </p:cNvSpPr>
            <p:nvPr/>
          </p:nvSpPr>
          <p:spPr bwMode="auto">
            <a:xfrm>
              <a:off x="984" y="2656"/>
              <a:ext cx="328" cy="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1" hangingPunct="1"/>
              <a:r>
                <a:rPr lang="it-IT" sz="1600" b="1">
                  <a:cs typeface="Times New Roman" panose="02020603050405020304" pitchFamily="18" charset="0"/>
                </a:rPr>
                <a:t>a</a:t>
              </a:r>
              <a:r>
                <a:rPr lang="it-IT" sz="1600" b="1" baseline="-25000">
                  <a:cs typeface="Times New Roman" panose="02020603050405020304" pitchFamily="18" charset="0"/>
                </a:rPr>
                <a:t>0</a:t>
              </a:r>
              <a:endParaRPr lang="it-IT" sz="1600" b="1">
                <a:cs typeface="Times New Roman" panose="02020603050405020304" pitchFamily="18" charset="0"/>
              </a:endParaRPr>
            </a:p>
          </p:txBody>
        </p:sp>
      </p:grpSp>
      <p:grpSp>
        <p:nvGrpSpPr>
          <p:cNvPr id="16" name="Group 13">
            <a:extLst>
              <a:ext uri="{FF2B5EF4-FFF2-40B4-BE49-F238E27FC236}">
                <a16:creationId xmlns:a16="http://schemas.microsoft.com/office/drawing/2014/main" id="{AA455A8D-477C-4D71-9551-881024BD7064}"/>
              </a:ext>
            </a:extLst>
          </p:cNvPr>
          <p:cNvGrpSpPr>
            <a:grpSpLocks/>
          </p:cNvGrpSpPr>
          <p:nvPr/>
        </p:nvGrpSpPr>
        <p:grpSpPr bwMode="auto">
          <a:xfrm>
            <a:off x="4850313" y="3567516"/>
            <a:ext cx="1735933" cy="302122"/>
            <a:chOff x="1712" y="2656"/>
            <a:chExt cx="1280" cy="229"/>
          </a:xfrm>
          <a:solidFill>
            <a:schemeClr val="bg1"/>
          </a:solidFill>
        </p:grpSpPr>
        <p:sp>
          <p:nvSpPr>
            <p:cNvPr id="17" name="Text Box 14">
              <a:extLst>
                <a:ext uri="{FF2B5EF4-FFF2-40B4-BE49-F238E27FC236}">
                  <a16:creationId xmlns:a16="http://schemas.microsoft.com/office/drawing/2014/main" id="{F48776FE-FA23-4F82-9AD2-5DBAA7851DE0}"/>
                </a:ext>
              </a:extLst>
            </p:cNvPr>
            <p:cNvSpPr txBox="1">
              <a:spLocks noChangeArrowheads="1"/>
            </p:cNvSpPr>
            <p:nvPr/>
          </p:nvSpPr>
          <p:spPr bwMode="auto">
            <a:xfrm>
              <a:off x="1712" y="2672"/>
              <a:ext cx="1168" cy="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1" hangingPunct="1"/>
              <a:r>
                <a:rPr lang="it-IT" sz="1600" b="1">
                  <a:cs typeface="Times New Roman" panose="02020603050405020304" pitchFamily="18" charset="0"/>
                </a:rPr>
                <a:t>step 1</a:t>
              </a:r>
            </a:p>
          </p:txBody>
        </p:sp>
        <p:sp>
          <p:nvSpPr>
            <p:cNvPr id="18" name="Line 15">
              <a:extLst>
                <a:ext uri="{FF2B5EF4-FFF2-40B4-BE49-F238E27FC236}">
                  <a16:creationId xmlns:a16="http://schemas.microsoft.com/office/drawing/2014/main" id="{C0FE03D0-00AA-452F-BEB2-FE0C490D3F5A}"/>
                </a:ext>
              </a:extLst>
            </p:cNvPr>
            <p:cNvSpPr>
              <a:spLocks noChangeShapeType="1"/>
            </p:cNvSpPr>
            <p:nvPr/>
          </p:nvSpPr>
          <p:spPr bwMode="auto">
            <a:xfrm>
              <a:off x="2336" y="2816"/>
              <a:ext cx="240" cy="0"/>
            </a:xfrm>
            <a:prstGeom prst="line">
              <a:avLst/>
            </a:prstGeom>
            <a:grpFill/>
            <a:ln w="9525">
              <a:solidFill>
                <a:schemeClr val="tx1"/>
              </a:solidFill>
              <a:round/>
              <a:headEnd/>
              <a:tailEnd type="triangle" w="med" len="med"/>
            </a:ln>
          </p:spPr>
          <p:txBody>
            <a:bodyPr/>
            <a:lstStyle/>
            <a:p>
              <a:endParaRPr lang="it-IT" sz="1600">
                <a:latin typeface="Times New Roman" panose="02020603050405020304" pitchFamily="18" charset="0"/>
                <a:cs typeface="Times New Roman" panose="02020603050405020304" pitchFamily="18" charset="0"/>
              </a:endParaRPr>
            </a:p>
          </p:txBody>
        </p:sp>
        <p:sp>
          <p:nvSpPr>
            <p:cNvPr id="19" name="Text Box 16">
              <a:extLst>
                <a:ext uri="{FF2B5EF4-FFF2-40B4-BE49-F238E27FC236}">
                  <a16:creationId xmlns:a16="http://schemas.microsoft.com/office/drawing/2014/main" id="{A33ABE87-C267-41F2-8D68-27C288464259}"/>
                </a:ext>
              </a:extLst>
            </p:cNvPr>
            <p:cNvSpPr txBox="1">
              <a:spLocks noChangeArrowheads="1"/>
            </p:cNvSpPr>
            <p:nvPr/>
          </p:nvSpPr>
          <p:spPr bwMode="auto">
            <a:xfrm>
              <a:off x="2552" y="2656"/>
              <a:ext cx="440" cy="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1" hangingPunct="1"/>
              <a:r>
                <a:rPr lang="it-IT" sz="1600" b="1">
                  <a:cs typeface="Times New Roman" panose="02020603050405020304" pitchFamily="18" charset="0"/>
                </a:rPr>
                <a:t>a</a:t>
              </a:r>
              <a:r>
                <a:rPr lang="it-IT" sz="1600" b="1" baseline="-25000">
                  <a:cs typeface="Times New Roman" panose="02020603050405020304" pitchFamily="18" charset="0"/>
                </a:rPr>
                <a:t>1</a:t>
              </a:r>
              <a:endParaRPr lang="it-IT" sz="1600" b="1">
                <a:cs typeface="Times New Roman" panose="02020603050405020304" pitchFamily="18" charset="0"/>
              </a:endParaRPr>
            </a:p>
          </p:txBody>
        </p:sp>
      </p:grpSp>
      <p:grpSp>
        <p:nvGrpSpPr>
          <p:cNvPr id="20" name="Group 17">
            <a:extLst>
              <a:ext uri="{FF2B5EF4-FFF2-40B4-BE49-F238E27FC236}">
                <a16:creationId xmlns:a16="http://schemas.microsoft.com/office/drawing/2014/main" id="{AEA7BE7F-2CE4-451F-9A2A-D7B46D486098}"/>
              </a:ext>
            </a:extLst>
          </p:cNvPr>
          <p:cNvGrpSpPr>
            <a:grpSpLocks/>
          </p:cNvGrpSpPr>
          <p:nvPr/>
        </p:nvGrpSpPr>
        <p:grpSpPr bwMode="auto">
          <a:xfrm>
            <a:off x="8038013" y="3592916"/>
            <a:ext cx="1735933" cy="302122"/>
            <a:chOff x="3728" y="2656"/>
            <a:chExt cx="1280" cy="229"/>
          </a:xfrm>
          <a:solidFill>
            <a:schemeClr val="bg1"/>
          </a:solidFill>
        </p:grpSpPr>
        <p:sp>
          <p:nvSpPr>
            <p:cNvPr id="21" name="Text Box 18">
              <a:extLst>
                <a:ext uri="{FF2B5EF4-FFF2-40B4-BE49-F238E27FC236}">
                  <a16:creationId xmlns:a16="http://schemas.microsoft.com/office/drawing/2014/main" id="{19C3FD64-871C-4CBE-9239-C316B80E9229}"/>
                </a:ext>
              </a:extLst>
            </p:cNvPr>
            <p:cNvSpPr txBox="1">
              <a:spLocks noChangeArrowheads="1"/>
            </p:cNvSpPr>
            <p:nvPr/>
          </p:nvSpPr>
          <p:spPr bwMode="auto">
            <a:xfrm>
              <a:off x="3728" y="2672"/>
              <a:ext cx="1168" cy="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1" hangingPunct="1"/>
              <a:r>
                <a:rPr lang="it-IT" sz="1600" b="1">
                  <a:cs typeface="Times New Roman" panose="02020603050405020304" pitchFamily="18" charset="0"/>
                </a:rPr>
                <a:t>step i</a:t>
              </a:r>
            </a:p>
          </p:txBody>
        </p:sp>
        <p:sp>
          <p:nvSpPr>
            <p:cNvPr id="22" name="Line 19">
              <a:extLst>
                <a:ext uri="{FF2B5EF4-FFF2-40B4-BE49-F238E27FC236}">
                  <a16:creationId xmlns:a16="http://schemas.microsoft.com/office/drawing/2014/main" id="{D330D317-479E-45C8-B921-37255813CD6A}"/>
                </a:ext>
              </a:extLst>
            </p:cNvPr>
            <p:cNvSpPr>
              <a:spLocks noChangeShapeType="1"/>
            </p:cNvSpPr>
            <p:nvPr/>
          </p:nvSpPr>
          <p:spPr bwMode="auto">
            <a:xfrm>
              <a:off x="4352" y="2816"/>
              <a:ext cx="240" cy="0"/>
            </a:xfrm>
            <a:prstGeom prst="line">
              <a:avLst/>
            </a:prstGeom>
            <a:grpFill/>
            <a:ln w="9525">
              <a:solidFill>
                <a:schemeClr val="tx1"/>
              </a:solidFill>
              <a:round/>
              <a:headEnd/>
              <a:tailEnd type="triangle" w="med" len="med"/>
            </a:ln>
          </p:spPr>
          <p:txBody>
            <a:bodyPr/>
            <a:lstStyle/>
            <a:p>
              <a:endParaRPr lang="it-IT" sz="1600">
                <a:latin typeface="Times New Roman" panose="02020603050405020304" pitchFamily="18" charset="0"/>
                <a:cs typeface="Times New Roman" panose="02020603050405020304" pitchFamily="18" charset="0"/>
              </a:endParaRPr>
            </a:p>
          </p:txBody>
        </p:sp>
        <p:sp>
          <p:nvSpPr>
            <p:cNvPr id="23" name="Text Box 20">
              <a:extLst>
                <a:ext uri="{FF2B5EF4-FFF2-40B4-BE49-F238E27FC236}">
                  <a16:creationId xmlns:a16="http://schemas.microsoft.com/office/drawing/2014/main" id="{2AFE102F-8404-4D53-AA9B-264BD1973BEF}"/>
                </a:ext>
              </a:extLst>
            </p:cNvPr>
            <p:cNvSpPr txBox="1">
              <a:spLocks noChangeArrowheads="1"/>
            </p:cNvSpPr>
            <p:nvPr/>
          </p:nvSpPr>
          <p:spPr bwMode="auto">
            <a:xfrm>
              <a:off x="4568" y="2656"/>
              <a:ext cx="440" cy="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1" hangingPunct="1"/>
              <a:r>
                <a:rPr lang="it-IT" sz="1600" b="1">
                  <a:cs typeface="Times New Roman" panose="02020603050405020304" pitchFamily="18" charset="0"/>
                </a:rPr>
                <a:t>a</a:t>
              </a:r>
              <a:r>
                <a:rPr lang="it-IT" sz="1600" b="1" baseline="-25000">
                  <a:cs typeface="Times New Roman" panose="02020603050405020304" pitchFamily="18" charset="0"/>
                </a:rPr>
                <a:t>i</a:t>
              </a:r>
              <a:endParaRPr lang="it-IT" sz="1600" b="1">
                <a:cs typeface="Times New Roman" panose="02020603050405020304" pitchFamily="18" charset="0"/>
              </a:endParaRPr>
            </a:p>
          </p:txBody>
        </p:sp>
      </p:grpSp>
      <p:grpSp>
        <p:nvGrpSpPr>
          <p:cNvPr id="24" name="Group 21">
            <a:extLst>
              <a:ext uri="{FF2B5EF4-FFF2-40B4-BE49-F238E27FC236}">
                <a16:creationId xmlns:a16="http://schemas.microsoft.com/office/drawing/2014/main" id="{93FB58DC-188E-4017-800A-62E9C61C63E8}"/>
              </a:ext>
            </a:extLst>
          </p:cNvPr>
          <p:cNvGrpSpPr>
            <a:grpSpLocks/>
          </p:cNvGrpSpPr>
          <p:nvPr/>
        </p:nvGrpSpPr>
        <p:grpSpPr bwMode="auto">
          <a:xfrm>
            <a:off x="2993151" y="4118164"/>
            <a:ext cx="6780796" cy="1940104"/>
            <a:chOff x="0" y="2624"/>
            <a:chExt cx="5712" cy="1680"/>
          </a:xfrm>
          <a:solidFill>
            <a:schemeClr val="bg1"/>
          </a:solidFill>
        </p:grpSpPr>
        <p:pic>
          <p:nvPicPr>
            <p:cNvPr id="25" name="Picture 22">
              <a:extLst>
                <a:ext uri="{FF2B5EF4-FFF2-40B4-BE49-F238E27FC236}">
                  <a16:creationId xmlns:a16="http://schemas.microsoft.com/office/drawing/2014/main" id="{0AED7364-4D44-4B8C-81EE-1AE51221B9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4140" b="3256"/>
            <a:stretch>
              <a:fillRect/>
            </a:stretch>
          </p:blipFill>
          <p:spPr bwMode="auto">
            <a:xfrm>
              <a:off x="1601" y="2624"/>
              <a:ext cx="2902" cy="16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 name="Text Box 23">
              <a:extLst>
                <a:ext uri="{FF2B5EF4-FFF2-40B4-BE49-F238E27FC236}">
                  <a16:creationId xmlns:a16="http://schemas.microsoft.com/office/drawing/2014/main" id="{978ECCE9-C62E-445E-93F3-236770EAE603}"/>
                </a:ext>
              </a:extLst>
            </p:cNvPr>
            <p:cNvSpPr txBox="1">
              <a:spLocks noChangeArrowheads="1"/>
            </p:cNvSpPr>
            <p:nvPr/>
          </p:nvSpPr>
          <p:spPr bwMode="auto">
            <a:xfrm>
              <a:off x="0" y="3168"/>
              <a:ext cx="1640" cy="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1" hangingPunct="1"/>
              <a:r>
                <a:rPr lang="it-IT" sz="2000" b="1" dirty="0">
                  <a:solidFill>
                    <a:schemeClr val="accent2"/>
                  </a:solidFill>
                  <a:latin typeface="Arial Narrow" pitchFamily="34" charset="0"/>
                </a:rPr>
                <a:t>PUSHOVER CURVE</a:t>
              </a:r>
            </a:p>
          </p:txBody>
        </p:sp>
        <p:sp>
          <p:nvSpPr>
            <p:cNvPr id="27" name="Oval 24">
              <a:extLst>
                <a:ext uri="{FF2B5EF4-FFF2-40B4-BE49-F238E27FC236}">
                  <a16:creationId xmlns:a16="http://schemas.microsoft.com/office/drawing/2014/main" id="{DE9BD99B-17C9-4E8F-A987-E86E9F08928A}"/>
                </a:ext>
              </a:extLst>
            </p:cNvPr>
            <p:cNvSpPr>
              <a:spLocks noChangeArrowheads="1"/>
            </p:cNvSpPr>
            <p:nvPr/>
          </p:nvSpPr>
          <p:spPr bwMode="auto">
            <a:xfrm>
              <a:off x="2880" y="4104"/>
              <a:ext cx="552" cy="200"/>
            </a:xfrm>
            <a:prstGeom prst="ellipse">
              <a:avLst/>
            </a:prstGeom>
            <a:grpFill/>
            <a:ln w="25400">
              <a:solidFill>
                <a:srgbClr val="FF0000"/>
              </a:solidFill>
              <a:round/>
              <a:headEnd/>
              <a:tailEnd/>
            </a:ln>
          </p:spPr>
          <p:txBody>
            <a:bodyPr wrap="none" anchor="ctr"/>
            <a:lstStyle/>
            <a:p>
              <a:pPr eaLnBrk="1" hangingPunct="1"/>
              <a:endParaRPr lang="it-IT" b="1">
                <a:latin typeface="Arial" charset="0"/>
              </a:endParaRPr>
            </a:p>
          </p:txBody>
        </p:sp>
        <p:sp>
          <p:nvSpPr>
            <p:cNvPr id="28" name="Text Box 25">
              <a:extLst>
                <a:ext uri="{FF2B5EF4-FFF2-40B4-BE49-F238E27FC236}">
                  <a16:creationId xmlns:a16="http://schemas.microsoft.com/office/drawing/2014/main" id="{876BDC1A-F529-4888-BEB0-E5FCDD5865F4}"/>
                </a:ext>
              </a:extLst>
            </p:cNvPr>
            <p:cNvSpPr txBox="1">
              <a:spLocks noChangeArrowheads="1"/>
            </p:cNvSpPr>
            <p:nvPr/>
          </p:nvSpPr>
          <p:spPr bwMode="auto">
            <a:xfrm>
              <a:off x="4224" y="3504"/>
              <a:ext cx="1488" cy="465"/>
            </a:xfrm>
            <a:prstGeom prst="rect">
              <a:avLst/>
            </a:prstGeom>
            <a:grpFill/>
            <a:ln w="25400">
              <a:solidFill>
                <a:schemeClr val="hlink"/>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1" hangingPunct="1"/>
              <a:r>
                <a:rPr lang="it-IT" sz="1800" b="1">
                  <a:latin typeface="Arial Narrow" pitchFamily="34" charset="0"/>
                </a:rPr>
                <a:t>Displacement of         the control node</a:t>
              </a:r>
            </a:p>
          </p:txBody>
        </p:sp>
        <p:cxnSp>
          <p:nvCxnSpPr>
            <p:cNvPr id="29" name="AutoShape 26">
              <a:extLst>
                <a:ext uri="{FF2B5EF4-FFF2-40B4-BE49-F238E27FC236}">
                  <a16:creationId xmlns:a16="http://schemas.microsoft.com/office/drawing/2014/main" id="{887E1B98-8960-4C68-9530-845C61497509}"/>
                </a:ext>
              </a:extLst>
            </p:cNvPr>
            <p:cNvCxnSpPr>
              <a:cxnSpLocks noChangeShapeType="1"/>
              <a:stCxn id="27" idx="6"/>
              <a:endCxn id="28" idx="2"/>
            </p:cNvCxnSpPr>
            <p:nvPr/>
          </p:nvCxnSpPr>
          <p:spPr bwMode="auto">
            <a:xfrm flipV="1">
              <a:off x="3432" y="3969"/>
              <a:ext cx="1536" cy="235"/>
            </a:xfrm>
            <a:prstGeom prst="straightConnector1">
              <a:avLst/>
            </a:prstGeom>
            <a:grpFill/>
            <a:ln w="25400">
              <a:solidFill>
                <a:schemeClr val="hlink"/>
              </a:solidFill>
              <a:round/>
              <a:headEnd/>
              <a:tailEnd/>
            </a:ln>
          </p:spPr>
        </p:cxnSp>
      </p:grpSp>
      <p:sp>
        <p:nvSpPr>
          <p:cNvPr id="30" name="TextBox 29">
            <a:extLst>
              <a:ext uri="{FF2B5EF4-FFF2-40B4-BE49-F238E27FC236}">
                <a16:creationId xmlns:a16="http://schemas.microsoft.com/office/drawing/2014/main" id="{BC4C015A-71DC-4036-A13A-50576E327B41}"/>
              </a:ext>
            </a:extLst>
          </p:cNvPr>
          <p:cNvSpPr txBox="1"/>
          <p:nvPr/>
        </p:nvSpPr>
        <p:spPr>
          <a:xfrm>
            <a:off x="3235747" y="565558"/>
            <a:ext cx="4987636" cy="369332"/>
          </a:xfrm>
          <a:prstGeom prst="rect">
            <a:avLst/>
          </a:prstGeom>
          <a:noFill/>
        </p:spPr>
        <p:txBody>
          <a:bodyPr wrap="square">
            <a:spAutoFit/>
          </a:bodyPr>
          <a:lstStyle/>
          <a:p>
            <a:pPr algn="ctr"/>
            <a:r>
              <a:rPr lang="en-US" b="1" u="sng" dirty="0">
                <a:solidFill>
                  <a:srgbClr val="000066"/>
                </a:solidFill>
              </a:rPr>
              <a:t>Incremental Limit Analysis</a:t>
            </a:r>
          </a:p>
        </p:txBody>
      </p:sp>
      <p:sp>
        <p:nvSpPr>
          <p:cNvPr id="31" name="TextBox 30">
            <a:extLst>
              <a:ext uri="{FF2B5EF4-FFF2-40B4-BE49-F238E27FC236}">
                <a16:creationId xmlns:a16="http://schemas.microsoft.com/office/drawing/2014/main" id="{2C16B9DF-6098-42D9-B712-5AA0420CD9C5}"/>
              </a:ext>
            </a:extLst>
          </p:cNvPr>
          <p:cNvSpPr txBox="1"/>
          <p:nvPr/>
        </p:nvSpPr>
        <p:spPr>
          <a:xfrm>
            <a:off x="121298" y="923943"/>
            <a:ext cx="11877869" cy="646331"/>
          </a:xfrm>
          <a:prstGeom prst="rect">
            <a:avLst/>
          </a:prstGeom>
          <a:noFill/>
        </p:spPr>
        <p:txBody>
          <a:bodyPr wrap="square">
            <a:spAutoFit/>
          </a:bodyPr>
          <a:lstStyle/>
          <a:p>
            <a:pPr algn="just"/>
            <a:r>
              <a:rPr lang="en-US" dirty="0">
                <a:solidFill>
                  <a:srgbClr val="000066"/>
                </a:solidFill>
              </a:rPr>
              <a:t>Evaluation of the </a:t>
            </a:r>
            <a:r>
              <a:rPr lang="en-US" u="sng" dirty="0">
                <a:solidFill>
                  <a:srgbClr val="000066"/>
                </a:solidFill>
              </a:rPr>
              <a:t>seismic horizontal multiplier </a:t>
            </a:r>
            <a:r>
              <a:rPr lang="en-US" dirty="0">
                <a:solidFill>
                  <a:srgbClr val="000066"/>
                </a:solidFill>
              </a:rPr>
              <a:t>with increasing of the displacement of a control node, till to the loss of static equilibrium</a:t>
            </a:r>
          </a:p>
        </p:txBody>
      </p:sp>
    </p:spTree>
    <p:extLst>
      <p:ext uri="{BB962C8B-B14F-4D97-AF65-F5344CB8AC3E}">
        <p14:creationId xmlns:p14="http://schemas.microsoft.com/office/powerpoint/2010/main" val="391043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LV2 - Local Mechanisms</a:t>
            </a:r>
            <a:endParaRPr lang="it-IT" dirty="0">
              <a:solidFill>
                <a:srgbClr val="002060"/>
              </a:solidFill>
            </a:endParaRPr>
          </a:p>
        </p:txBody>
      </p:sp>
      <p:pic>
        <p:nvPicPr>
          <p:cNvPr id="7" name="Picture 3" descr="1 gdl">
            <a:extLst>
              <a:ext uri="{FF2B5EF4-FFF2-40B4-BE49-F238E27FC236}">
                <a16:creationId xmlns:a16="http://schemas.microsoft.com/office/drawing/2014/main" id="{BC06B709-96BB-4A29-BBC6-56B168126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3074"/>
          <a:stretch>
            <a:fillRect/>
          </a:stretch>
        </p:blipFill>
        <p:spPr bwMode="auto">
          <a:xfrm>
            <a:off x="3901215" y="1793875"/>
            <a:ext cx="1294809" cy="1876617"/>
          </a:xfrm>
          <a:prstGeom prst="rect">
            <a:avLst/>
          </a:prstGeom>
          <a:solidFill>
            <a:schemeClr val="bg1"/>
          </a:solidFill>
          <a:ln w="19050" algn="ctr">
            <a:noFill/>
            <a:miter lim="800000"/>
            <a:headEnd/>
            <a:tailEnd/>
          </a:ln>
        </p:spPr>
      </p:pic>
      <p:sp>
        <p:nvSpPr>
          <p:cNvPr id="8" name="AutoShape 7">
            <a:extLst>
              <a:ext uri="{FF2B5EF4-FFF2-40B4-BE49-F238E27FC236}">
                <a16:creationId xmlns:a16="http://schemas.microsoft.com/office/drawing/2014/main" id="{C19F5861-B449-4C4E-BCF1-3EA9178A7EB4}"/>
              </a:ext>
            </a:extLst>
          </p:cNvPr>
          <p:cNvSpPr>
            <a:spLocks noChangeArrowheads="1"/>
          </p:cNvSpPr>
          <p:nvPr/>
        </p:nvSpPr>
        <p:spPr bwMode="auto">
          <a:xfrm>
            <a:off x="5679159" y="2638426"/>
            <a:ext cx="453259" cy="240119"/>
          </a:xfrm>
          <a:prstGeom prst="rightArrow">
            <a:avLst>
              <a:gd name="adj1" fmla="val 50000"/>
              <a:gd name="adj2" fmla="val 42769"/>
            </a:avLst>
          </a:prstGeom>
          <a:solidFill>
            <a:schemeClr val="bg1"/>
          </a:solidFill>
          <a:ln w="9525" algn="ctr">
            <a:solidFill>
              <a:srgbClr val="002060"/>
            </a:solidFill>
            <a:miter lim="800000"/>
            <a:headEnd/>
            <a:tailEnd/>
          </a:ln>
        </p:spPr>
        <p:txBody>
          <a:bodyPr wrap="none" anchor="ctr"/>
          <a:lstStyle/>
          <a:p>
            <a:pPr eaLnBrk="1" hangingPunct="1"/>
            <a:endParaRPr lang="it-IT" b="1">
              <a:latin typeface="Arial" charset="0"/>
            </a:endParaRPr>
          </a:p>
        </p:txBody>
      </p:sp>
      <p:pic>
        <p:nvPicPr>
          <p:cNvPr id="9" name="Picture 9">
            <a:extLst>
              <a:ext uri="{FF2B5EF4-FFF2-40B4-BE49-F238E27FC236}">
                <a16:creationId xmlns:a16="http://schemas.microsoft.com/office/drawing/2014/main" id="{6F9F042D-7492-4812-B0AE-F7940CDAF1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0" y="1803400"/>
            <a:ext cx="1579902" cy="1869424"/>
          </a:xfrm>
          <a:prstGeom prst="rect">
            <a:avLst/>
          </a:prstGeom>
          <a:solidFill>
            <a:schemeClr val="bg1"/>
          </a:solidFill>
          <a:ln w="19050" algn="ctr">
            <a:noFill/>
            <a:miter lim="800000"/>
            <a:headEnd/>
            <a:tailEnd/>
          </a:ln>
        </p:spPr>
      </p:pic>
      <p:sp>
        <p:nvSpPr>
          <p:cNvPr id="10" name="AutoShape 10">
            <a:extLst>
              <a:ext uri="{FF2B5EF4-FFF2-40B4-BE49-F238E27FC236}">
                <a16:creationId xmlns:a16="http://schemas.microsoft.com/office/drawing/2014/main" id="{213A70AA-B4CB-4DAC-8628-AE485AD3F721}"/>
              </a:ext>
            </a:extLst>
          </p:cNvPr>
          <p:cNvSpPr>
            <a:spLocks noChangeArrowheads="1"/>
          </p:cNvSpPr>
          <p:nvPr/>
        </p:nvSpPr>
        <p:spPr bwMode="auto">
          <a:xfrm>
            <a:off x="3563893" y="2638426"/>
            <a:ext cx="386030" cy="240119"/>
          </a:xfrm>
          <a:prstGeom prst="rightArrow">
            <a:avLst>
              <a:gd name="adj1" fmla="val 50000"/>
              <a:gd name="adj2" fmla="val 42769"/>
            </a:avLst>
          </a:prstGeom>
          <a:solidFill>
            <a:schemeClr val="bg1"/>
          </a:solidFill>
          <a:ln w="9525">
            <a:solidFill>
              <a:srgbClr val="002060"/>
            </a:solidFill>
            <a:miter lim="800000"/>
            <a:headEnd/>
            <a:tailEnd/>
          </a:ln>
        </p:spPr>
        <p:txBody>
          <a:bodyPr wrap="none" anchor="ctr"/>
          <a:lstStyle/>
          <a:p>
            <a:pPr eaLnBrk="1" hangingPunct="1"/>
            <a:endParaRPr lang="it-IT" b="1">
              <a:latin typeface="Arial" charset="0"/>
            </a:endParaRPr>
          </a:p>
        </p:txBody>
      </p:sp>
      <p:pic>
        <p:nvPicPr>
          <p:cNvPr id="11" name="Picture 15">
            <a:extLst>
              <a:ext uri="{FF2B5EF4-FFF2-40B4-BE49-F238E27FC236}">
                <a16:creationId xmlns:a16="http://schemas.microsoft.com/office/drawing/2014/main" id="{6CB0CE03-B368-4F14-A4AE-991A8478918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2734" y="1481657"/>
            <a:ext cx="3214648" cy="1994038"/>
          </a:xfrm>
          <a:prstGeom prst="rect">
            <a:avLst/>
          </a:prstGeom>
          <a:solidFill>
            <a:schemeClr val="bg1"/>
          </a:solidFill>
          <a:ln w="9525">
            <a:noFill/>
            <a:miter lim="800000"/>
            <a:headEnd/>
            <a:tailEnd/>
          </a:ln>
        </p:spPr>
      </p:pic>
      <p:sp>
        <p:nvSpPr>
          <p:cNvPr id="12" name="Rectangle 16">
            <a:extLst>
              <a:ext uri="{FF2B5EF4-FFF2-40B4-BE49-F238E27FC236}">
                <a16:creationId xmlns:a16="http://schemas.microsoft.com/office/drawing/2014/main" id="{C5D6CB86-A0BA-4382-8022-2E7F9E243C28}"/>
              </a:ext>
            </a:extLst>
          </p:cNvPr>
          <p:cNvSpPr>
            <a:spLocks noChangeArrowheads="1"/>
          </p:cNvSpPr>
          <p:nvPr/>
        </p:nvSpPr>
        <p:spPr bwMode="auto">
          <a:xfrm>
            <a:off x="6782210" y="3888830"/>
            <a:ext cx="2335696" cy="400110"/>
          </a:xfrm>
          <a:prstGeom prst="rect">
            <a:avLst/>
          </a:prstGeom>
          <a:solidFill>
            <a:schemeClr val="bg1"/>
          </a:solidFill>
          <a:ln>
            <a:noFill/>
          </a:ln>
        </p:spPr>
        <p:txBody>
          <a:bodyPr wrap="square">
            <a:spAutoFit/>
          </a:bodyPr>
          <a:lstStyle/>
          <a:p>
            <a:pPr algn="ctr" eaLnBrk="1" hangingPunct="1"/>
            <a:r>
              <a:rPr lang="it-IT" sz="2000" dirty="0">
                <a:latin typeface="Times New Roman" panose="02020603050405020304" pitchFamily="18" charset="0"/>
                <a:cs typeface="Times New Roman" panose="02020603050405020304" pitchFamily="18" charset="0"/>
              </a:rPr>
              <a:t>Capacity Curve</a:t>
            </a:r>
          </a:p>
        </p:txBody>
      </p:sp>
      <p:graphicFrame>
        <p:nvGraphicFramePr>
          <p:cNvPr id="13" name="Object 4">
            <a:extLst>
              <a:ext uri="{FF2B5EF4-FFF2-40B4-BE49-F238E27FC236}">
                <a16:creationId xmlns:a16="http://schemas.microsoft.com/office/drawing/2014/main" id="{95959212-20D1-4FE3-8347-D3B4420E5AAE}"/>
              </a:ext>
            </a:extLst>
          </p:cNvPr>
          <p:cNvGraphicFramePr>
            <a:graphicFrameLocks noChangeAspect="1"/>
          </p:cNvGraphicFramePr>
          <p:nvPr>
            <p:extLst>
              <p:ext uri="{D42A27DB-BD31-4B8C-83A1-F6EECF244321}">
                <p14:modId xmlns:p14="http://schemas.microsoft.com/office/powerpoint/2010/main" val="3016549307"/>
              </p:ext>
            </p:extLst>
          </p:nvPr>
        </p:nvGraphicFramePr>
        <p:xfrm>
          <a:off x="2964246" y="3854321"/>
          <a:ext cx="985677" cy="576876"/>
        </p:xfrm>
        <a:graphic>
          <a:graphicData uri="http://schemas.openxmlformats.org/presentationml/2006/ole">
            <mc:AlternateContent xmlns:mc="http://schemas.openxmlformats.org/markup-compatibility/2006">
              <mc:Choice xmlns:v="urn:schemas-microsoft-com:vml" Requires="v">
                <p:oleObj spid="_x0000_s129026" name="Equation" r:id="rId6" imgW="889000" imgH="520700" progId="Equation.DSMT4">
                  <p:embed/>
                </p:oleObj>
              </mc:Choice>
              <mc:Fallback>
                <p:oleObj name="Equation" r:id="rId6" imgW="889000" imgH="520700" progId="Equation.DSMT4">
                  <p:embed/>
                  <p:pic>
                    <p:nvPicPr>
                      <p:cNvPr id="13" name="Object 4">
                        <a:extLst>
                          <a:ext uri="{FF2B5EF4-FFF2-40B4-BE49-F238E27FC236}">
                            <a16:creationId xmlns:a16="http://schemas.microsoft.com/office/drawing/2014/main" id="{95959212-20D1-4FE3-8347-D3B4420E5A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4246" y="3854321"/>
                        <a:ext cx="985677" cy="576876"/>
                      </a:xfrm>
                      <a:prstGeom prst="rect">
                        <a:avLst/>
                      </a:prstGeom>
                      <a:solidFill>
                        <a:schemeClr val="bg1"/>
                      </a:solidFill>
                    </p:spPr>
                  </p:pic>
                </p:oleObj>
              </mc:Fallback>
            </mc:AlternateContent>
          </a:graphicData>
        </a:graphic>
      </p:graphicFrame>
      <p:sp>
        <p:nvSpPr>
          <p:cNvPr id="14" name="TextBox 13">
            <a:extLst>
              <a:ext uri="{FF2B5EF4-FFF2-40B4-BE49-F238E27FC236}">
                <a16:creationId xmlns:a16="http://schemas.microsoft.com/office/drawing/2014/main" id="{4FBB87E6-74A8-415B-8230-0B7B10727836}"/>
              </a:ext>
            </a:extLst>
          </p:cNvPr>
          <p:cNvSpPr txBox="1"/>
          <p:nvPr/>
        </p:nvSpPr>
        <p:spPr>
          <a:xfrm>
            <a:off x="1270000" y="712899"/>
            <a:ext cx="9481892" cy="646331"/>
          </a:xfrm>
          <a:prstGeom prst="rect">
            <a:avLst/>
          </a:prstGeom>
          <a:noFill/>
        </p:spPr>
        <p:txBody>
          <a:bodyPr wrap="square">
            <a:spAutoFit/>
          </a:bodyPr>
          <a:lstStyle/>
          <a:p>
            <a:pPr algn="just"/>
            <a:r>
              <a:rPr lang="en-US" b="1" dirty="0">
                <a:solidFill>
                  <a:srgbClr val="000066"/>
                </a:solidFill>
              </a:rPr>
              <a:t>Displacement approach: </a:t>
            </a:r>
            <a:r>
              <a:rPr lang="en-US" dirty="0">
                <a:solidFill>
                  <a:srgbClr val="000066"/>
                </a:solidFill>
              </a:rPr>
              <a:t>to consider the resources in the non-linear phase as evidenced by the observation of damage and experimental campaigns</a:t>
            </a:r>
          </a:p>
        </p:txBody>
      </p:sp>
      <p:sp>
        <p:nvSpPr>
          <p:cNvPr id="15" name="TextBox 14">
            <a:extLst>
              <a:ext uri="{FF2B5EF4-FFF2-40B4-BE49-F238E27FC236}">
                <a16:creationId xmlns:a16="http://schemas.microsoft.com/office/drawing/2014/main" id="{70270DB5-CFB1-4302-AEAD-18223D672049}"/>
              </a:ext>
            </a:extLst>
          </p:cNvPr>
          <p:cNvSpPr txBox="1"/>
          <p:nvPr/>
        </p:nvSpPr>
        <p:spPr>
          <a:xfrm>
            <a:off x="1282405" y="4754891"/>
            <a:ext cx="9481892" cy="1200329"/>
          </a:xfrm>
          <a:prstGeom prst="rect">
            <a:avLst/>
          </a:prstGeom>
          <a:noFill/>
        </p:spPr>
        <p:txBody>
          <a:bodyPr wrap="square">
            <a:spAutoFit/>
          </a:bodyPr>
          <a:lstStyle/>
          <a:p>
            <a:pPr marL="285750" indent="-285750" algn="just">
              <a:buFont typeface="Arial" panose="020B0604020202020204" pitchFamily="34" charset="0"/>
              <a:buChar char="•"/>
            </a:pPr>
            <a:r>
              <a:rPr lang="en-US" dirty="0">
                <a:solidFill>
                  <a:srgbClr val="000066"/>
                </a:solidFill>
              </a:rPr>
              <a:t>Representation as equivalent SDOF.</a:t>
            </a:r>
          </a:p>
          <a:p>
            <a:pPr marL="285750" indent="-285750" algn="just">
              <a:buFont typeface="Arial" panose="020B0604020202020204" pitchFamily="34" charset="0"/>
              <a:buChar char="•"/>
            </a:pPr>
            <a:r>
              <a:rPr lang="en-US" u="sng" dirty="0">
                <a:solidFill>
                  <a:srgbClr val="000066"/>
                </a:solidFill>
              </a:rPr>
              <a:t>Capacity in terms of displacement </a:t>
            </a:r>
            <a:r>
              <a:rPr lang="en-US" dirty="0">
                <a:solidFill>
                  <a:srgbClr val="000066"/>
                </a:solidFill>
              </a:rPr>
              <a:t>(part of the displacement for which equilibrium is possible only in the absence of seismic action).</a:t>
            </a:r>
          </a:p>
          <a:p>
            <a:pPr marL="285750" indent="-285750" algn="just">
              <a:buFont typeface="Arial" panose="020B0604020202020204" pitchFamily="34" charset="0"/>
              <a:buChar char="•"/>
            </a:pPr>
            <a:r>
              <a:rPr lang="en-US" dirty="0">
                <a:solidFill>
                  <a:srgbClr val="000066"/>
                </a:solidFill>
              </a:rPr>
              <a:t>Control of other </a:t>
            </a:r>
            <a:r>
              <a:rPr lang="en-US" u="sng" dirty="0">
                <a:solidFill>
                  <a:srgbClr val="000066"/>
                </a:solidFill>
              </a:rPr>
              <a:t>local limit conditions </a:t>
            </a:r>
            <a:r>
              <a:rPr lang="en-US" dirty="0">
                <a:solidFill>
                  <a:srgbClr val="000066"/>
                </a:solidFill>
              </a:rPr>
              <a:t>(extension of beams, etc.).</a:t>
            </a:r>
          </a:p>
        </p:txBody>
      </p:sp>
    </p:spTree>
    <p:extLst>
      <p:ext uri="{BB962C8B-B14F-4D97-AF65-F5344CB8AC3E}">
        <p14:creationId xmlns:p14="http://schemas.microsoft.com/office/powerpoint/2010/main" val="1684721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LV2 - Local Mechanisms</a:t>
            </a:r>
            <a:endParaRPr lang="it-IT" dirty="0">
              <a:solidFill>
                <a:srgbClr val="002060"/>
              </a:solidFill>
            </a:endParaRPr>
          </a:p>
        </p:txBody>
      </p:sp>
      <p:pic>
        <p:nvPicPr>
          <p:cNvPr id="7" name="Picture 2">
            <a:extLst>
              <a:ext uri="{FF2B5EF4-FFF2-40B4-BE49-F238E27FC236}">
                <a16:creationId xmlns:a16="http://schemas.microsoft.com/office/drawing/2014/main" id="{38917A9C-0FE3-4443-812F-D2C8F6007F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98" t="5141" r="18370" b="4628"/>
          <a:stretch>
            <a:fillRect/>
          </a:stretch>
        </p:blipFill>
        <p:spPr bwMode="auto">
          <a:xfrm>
            <a:off x="1208314" y="1928013"/>
            <a:ext cx="4811160" cy="37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FA5EA228-0F4D-4931-A024-7DCDF88031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166" t="4315" r="26845" b="3502"/>
          <a:stretch>
            <a:fillRect/>
          </a:stretch>
        </p:blipFill>
        <p:spPr bwMode="auto">
          <a:xfrm>
            <a:off x="6019474" y="1929767"/>
            <a:ext cx="4965566" cy="37320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860FD09-4911-4D37-BBEA-BA1213DE02FA}"/>
              </a:ext>
            </a:extLst>
          </p:cNvPr>
          <p:cNvSpPr txBox="1"/>
          <p:nvPr/>
        </p:nvSpPr>
        <p:spPr>
          <a:xfrm>
            <a:off x="1487488" y="1251224"/>
            <a:ext cx="9217024" cy="646331"/>
          </a:xfrm>
          <a:prstGeom prst="rect">
            <a:avLst/>
          </a:prstGeom>
          <a:noFill/>
        </p:spPr>
        <p:txBody>
          <a:bodyPr wrap="square">
            <a:spAutoFit/>
          </a:bodyPr>
          <a:lstStyle/>
          <a:p>
            <a:pPr algn="just"/>
            <a:r>
              <a:rPr lang="en-US" b="1" u="sng" dirty="0">
                <a:solidFill>
                  <a:srgbClr val="000066"/>
                </a:solidFill>
              </a:rPr>
              <a:t>Displacement approach: </a:t>
            </a:r>
            <a:r>
              <a:rPr lang="en-US" dirty="0">
                <a:solidFill>
                  <a:srgbClr val="000066"/>
                </a:solidFill>
              </a:rPr>
              <a:t>to consider the resources in the non-linear phase as evidenced by the observation of damage and experimental campaigns</a:t>
            </a:r>
          </a:p>
        </p:txBody>
      </p:sp>
    </p:spTree>
    <p:extLst>
      <p:ext uri="{BB962C8B-B14F-4D97-AF65-F5344CB8AC3E}">
        <p14:creationId xmlns:p14="http://schemas.microsoft.com/office/powerpoint/2010/main" val="18271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LV2 - Local Mechanisms</a:t>
            </a:r>
            <a:endParaRPr lang="it-IT" dirty="0">
              <a:solidFill>
                <a:srgbClr val="002060"/>
              </a:solidFill>
            </a:endParaRPr>
          </a:p>
        </p:txBody>
      </p:sp>
      <p:pic>
        <p:nvPicPr>
          <p:cNvPr id="7" name="Picture 4" descr="pag227">
            <a:extLst>
              <a:ext uri="{FF2B5EF4-FFF2-40B4-BE49-F238E27FC236}">
                <a16:creationId xmlns:a16="http://schemas.microsoft.com/office/drawing/2014/main" id="{047476CB-0978-4C8D-A8D6-65B77A674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827"/>
          <a:stretch>
            <a:fillRect/>
          </a:stretch>
        </p:blipFill>
        <p:spPr bwMode="auto">
          <a:xfrm>
            <a:off x="6343776" y="3954503"/>
            <a:ext cx="1592896" cy="17633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09TarcentoTorre">
            <a:extLst>
              <a:ext uri="{FF2B5EF4-FFF2-40B4-BE49-F238E27FC236}">
                <a16:creationId xmlns:a16="http://schemas.microsoft.com/office/drawing/2014/main" id="{0824724D-9C17-4436-849C-6DD0018E8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342" b="6104"/>
          <a:stretch>
            <a:fillRect/>
          </a:stretch>
        </p:blipFill>
        <p:spPr bwMode="auto">
          <a:xfrm>
            <a:off x="4155068" y="1214214"/>
            <a:ext cx="1373761" cy="191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a:extLst>
              <a:ext uri="{FF2B5EF4-FFF2-40B4-BE49-F238E27FC236}">
                <a16:creationId xmlns:a16="http://schemas.microsoft.com/office/drawing/2014/main" id="{E7E11CF1-E940-4CEF-A644-08D4B8AAD3F9}"/>
              </a:ext>
            </a:extLst>
          </p:cNvPr>
          <p:cNvSpPr txBox="1">
            <a:spLocks noChangeArrowheads="1"/>
          </p:cNvSpPr>
          <p:nvPr/>
        </p:nvSpPr>
        <p:spPr bwMode="auto">
          <a:xfrm>
            <a:off x="4116708" y="3184085"/>
            <a:ext cx="138657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it-IT" sz="1200" dirty="0">
                <a:latin typeface="Times New Roman" panose="02020603050405020304" pitchFamily="18" charset="0"/>
                <a:cs typeface="Times New Roman" panose="02020603050405020304" pitchFamily="18" charset="0"/>
              </a:rPr>
              <a:t>Tarcento – (UD)</a:t>
            </a:r>
          </a:p>
        </p:txBody>
      </p:sp>
      <p:sp>
        <p:nvSpPr>
          <p:cNvPr id="10" name="Text Box 7">
            <a:extLst>
              <a:ext uri="{FF2B5EF4-FFF2-40B4-BE49-F238E27FC236}">
                <a16:creationId xmlns:a16="http://schemas.microsoft.com/office/drawing/2014/main" id="{1038C259-95FF-403B-90BD-738DE4705964}"/>
              </a:ext>
            </a:extLst>
          </p:cNvPr>
          <p:cNvSpPr txBox="1">
            <a:spLocks noChangeArrowheads="1"/>
          </p:cNvSpPr>
          <p:nvPr/>
        </p:nvSpPr>
        <p:spPr bwMode="auto">
          <a:xfrm>
            <a:off x="6104452" y="5714451"/>
            <a:ext cx="235698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it-IT" sz="1200" dirty="0">
                <a:latin typeface="Times New Roman" panose="02020603050405020304" pitchFamily="18" charset="0"/>
                <a:cs typeface="Times New Roman" panose="02020603050405020304" pitchFamily="18" charset="0"/>
              </a:rPr>
              <a:t>SS Trinità di Monteaperta - </a:t>
            </a:r>
            <a:r>
              <a:rPr lang="it-IT" sz="1200" dirty="0" err="1">
                <a:latin typeface="Times New Roman" panose="02020603050405020304" pitchFamily="18" charset="0"/>
                <a:cs typeface="Times New Roman" panose="02020603050405020304" pitchFamily="18" charset="0"/>
              </a:rPr>
              <a:t>Taiapana</a:t>
            </a:r>
            <a:r>
              <a:rPr lang="it-IT" sz="1200" dirty="0">
                <a:latin typeface="Times New Roman" panose="02020603050405020304" pitchFamily="18" charset="0"/>
                <a:cs typeface="Times New Roman" panose="02020603050405020304" pitchFamily="18" charset="0"/>
              </a:rPr>
              <a:t> – (UD)</a:t>
            </a:r>
          </a:p>
        </p:txBody>
      </p:sp>
      <p:sp>
        <p:nvSpPr>
          <p:cNvPr id="11" name="Text Box 8">
            <a:extLst>
              <a:ext uri="{FF2B5EF4-FFF2-40B4-BE49-F238E27FC236}">
                <a16:creationId xmlns:a16="http://schemas.microsoft.com/office/drawing/2014/main" id="{F1A5BAB3-ABDE-4A43-B96C-436FD68DB454}"/>
              </a:ext>
            </a:extLst>
          </p:cNvPr>
          <p:cNvSpPr txBox="1">
            <a:spLocks noChangeArrowheads="1"/>
          </p:cNvSpPr>
          <p:nvPr/>
        </p:nvSpPr>
        <p:spPr bwMode="auto">
          <a:xfrm>
            <a:off x="1143000" y="5768916"/>
            <a:ext cx="189895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it-IT" sz="1200" dirty="0">
                <a:latin typeface="Times New Roman" panose="02020603050405020304" pitchFamily="18" charset="0"/>
                <a:cs typeface="Times New Roman" panose="02020603050405020304" pitchFamily="18" charset="0"/>
              </a:rPr>
              <a:t>S. Maria Assunta - </a:t>
            </a:r>
            <a:r>
              <a:rPr lang="it-IT" sz="1200" dirty="0" err="1">
                <a:latin typeface="Times New Roman" panose="02020603050405020304" pitchFamily="18" charset="0"/>
                <a:cs typeface="Times New Roman" panose="02020603050405020304" pitchFamily="18" charset="0"/>
              </a:rPr>
              <a:t>Casacco</a:t>
            </a:r>
            <a:r>
              <a:rPr lang="it-IT" sz="1200" dirty="0">
                <a:latin typeface="Times New Roman" panose="02020603050405020304" pitchFamily="18" charset="0"/>
                <a:cs typeface="Times New Roman" panose="02020603050405020304" pitchFamily="18" charset="0"/>
              </a:rPr>
              <a:t> - (UD)</a:t>
            </a:r>
          </a:p>
        </p:txBody>
      </p:sp>
      <p:sp>
        <p:nvSpPr>
          <p:cNvPr id="12" name="Text Box 9">
            <a:extLst>
              <a:ext uri="{FF2B5EF4-FFF2-40B4-BE49-F238E27FC236}">
                <a16:creationId xmlns:a16="http://schemas.microsoft.com/office/drawing/2014/main" id="{E65A46F4-8654-4436-A058-33C94D6D4189}"/>
              </a:ext>
            </a:extLst>
          </p:cNvPr>
          <p:cNvSpPr txBox="1">
            <a:spLocks noChangeArrowheads="1"/>
          </p:cNvSpPr>
          <p:nvPr/>
        </p:nvSpPr>
        <p:spPr bwMode="auto">
          <a:xfrm>
            <a:off x="3737795" y="5719214"/>
            <a:ext cx="197934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it-IT" sz="1200" dirty="0">
                <a:latin typeface="Times New Roman" panose="02020603050405020304" pitchFamily="18" charset="0"/>
                <a:cs typeface="Times New Roman" panose="02020603050405020304" pitchFamily="18" charset="0"/>
              </a:rPr>
              <a:t>S. Lorenzo - Sabbio Chiese – (BS)</a:t>
            </a:r>
          </a:p>
        </p:txBody>
      </p:sp>
      <p:sp>
        <p:nvSpPr>
          <p:cNvPr id="13" name="Text Box 10">
            <a:extLst>
              <a:ext uri="{FF2B5EF4-FFF2-40B4-BE49-F238E27FC236}">
                <a16:creationId xmlns:a16="http://schemas.microsoft.com/office/drawing/2014/main" id="{B1DAC328-7227-4CB5-A955-E39E34F47DCC}"/>
              </a:ext>
            </a:extLst>
          </p:cNvPr>
          <p:cNvSpPr txBox="1">
            <a:spLocks noChangeArrowheads="1"/>
          </p:cNvSpPr>
          <p:nvPr/>
        </p:nvSpPr>
        <p:spPr bwMode="auto">
          <a:xfrm>
            <a:off x="5698722" y="3210178"/>
            <a:ext cx="2638542"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it-IT" sz="1200" dirty="0">
                <a:latin typeface="Times New Roman" panose="02020603050405020304" pitchFamily="18" charset="0"/>
                <a:cs typeface="Times New Roman" panose="02020603050405020304" pitchFamily="18" charset="0"/>
              </a:rPr>
              <a:t>S. Maria delle Grazie – Salò -  (BS)</a:t>
            </a:r>
          </a:p>
        </p:txBody>
      </p:sp>
      <p:pic>
        <p:nvPicPr>
          <p:cNvPr id="14" name="Picture 11" descr="pag228A">
            <a:extLst>
              <a:ext uri="{FF2B5EF4-FFF2-40B4-BE49-F238E27FC236}">
                <a16:creationId xmlns:a16="http://schemas.microsoft.com/office/drawing/2014/main" id="{23132526-72B4-417C-89CF-0473A51B8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3176" y="3936249"/>
            <a:ext cx="1583926" cy="17928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123_04">
            <a:extLst>
              <a:ext uri="{FF2B5EF4-FFF2-40B4-BE49-F238E27FC236}">
                <a16:creationId xmlns:a16="http://schemas.microsoft.com/office/drawing/2014/main" id="{4C18B81E-41C6-4F90-A3BE-DA007E6D3C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9004" t="36159" r="12103" b="18217"/>
          <a:stretch>
            <a:fillRect/>
          </a:stretch>
        </p:blipFill>
        <p:spPr bwMode="auto">
          <a:xfrm>
            <a:off x="3785926" y="3948949"/>
            <a:ext cx="1717201" cy="17723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P1010224">
            <a:extLst>
              <a:ext uri="{FF2B5EF4-FFF2-40B4-BE49-F238E27FC236}">
                <a16:creationId xmlns:a16="http://schemas.microsoft.com/office/drawing/2014/main" id="{1C4BCC20-2AE4-41F5-8A92-B830E8CE99B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16632" r="7579"/>
          <a:stretch>
            <a:fillRect/>
          </a:stretch>
        </p:blipFill>
        <p:spPr bwMode="auto">
          <a:xfrm>
            <a:off x="5982787" y="1227708"/>
            <a:ext cx="1984282" cy="19132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0710-2a">
            <a:extLst>
              <a:ext uri="{FF2B5EF4-FFF2-40B4-BE49-F238E27FC236}">
                <a16:creationId xmlns:a16="http://schemas.microsoft.com/office/drawing/2014/main" id="{E829F349-A58F-4733-9BA1-5DD42DD3A50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5972" t="16766" r="15283" b="8429"/>
          <a:stretch>
            <a:fillRect/>
          </a:stretch>
        </p:blipFill>
        <p:spPr bwMode="auto">
          <a:xfrm>
            <a:off x="1195085" y="1245965"/>
            <a:ext cx="2300281" cy="1883796"/>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15">
            <a:extLst>
              <a:ext uri="{FF2B5EF4-FFF2-40B4-BE49-F238E27FC236}">
                <a16:creationId xmlns:a16="http://schemas.microsoft.com/office/drawing/2014/main" id="{2C81C54A-EDF6-4DF1-921A-9E6D5D714BF4}"/>
              </a:ext>
            </a:extLst>
          </p:cNvPr>
          <p:cNvSpPr txBox="1">
            <a:spLocks noChangeArrowheads="1"/>
          </p:cNvSpPr>
          <p:nvPr/>
        </p:nvSpPr>
        <p:spPr bwMode="auto">
          <a:xfrm>
            <a:off x="1003042" y="3242823"/>
            <a:ext cx="2577409" cy="27699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25400" algn="ctr">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it-IT" sz="1200" dirty="0">
                <a:latin typeface="Times New Roman" panose="02020603050405020304" pitchFamily="18" charset="0"/>
                <a:cs typeface="Times New Roman" panose="02020603050405020304" pitchFamily="18" charset="0"/>
              </a:rPr>
              <a:t>S. Stefano – Nocera Umbra -  (PG)</a:t>
            </a:r>
          </a:p>
        </p:txBody>
      </p:sp>
      <p:pic>
        <p:nvPicPr>
          <p:cNvPr id="19" name="Picture 16" descr="fto37">
            <a:extLst>
              <a:ext uri="{FF2B5EF4-FFF2-40B4-BE49-F238E27FC236}">
                <a16:creationId xmlns:a16="http://schemas.microsoft.com/office/drawing/2014/main" id="{BE6E57C2-3A04-441A-9314-36751FC1B5B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5996" y="1212288"/>
            <a:ext cx="1777450" cy="1920959"/>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7">
            <a:extLst>
              <a:ext uri="{FF2B5EF4-FFF2-40B4-BE49-F238E27FC236}">
                <a16:creationId xmlns:a16="http://schemas.microsoft.com/office/drawing/2014/main" id="{19D08103-9E38-4A6F-8668-779F70C37500}"/>
              </a:ext>
            </a:extLst>
          </p:cNvPr>
          <p:cNvSpPr txBox="1">
            <a:spLocks noChangeArrowheads="1"/>
          </p:cNvSpPr>
          <p:nvPr/>
        </p:nvSpPr>
        <p:spPr bwMode="auto">
          <a:xfrm>
            <a:off x="8600673" y="3210177"/>
            <a:ext cx="2389767"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it-IT" sz="1200" dirty="0">
                <a:latin typeface="Times New Roman" panose="02020603050405020304" pitchFamily="18" charset="0"/>
                <a:cs typeface="Times New Roman" panose="02020603050405020304" pitchFamily="18" charset="0"/>
              </a:rPr>
              <a:t>S. Maria Assunta – Sellano -  (PG)</a:t>
            </a:r>
          </a:p>
        </p:txBody>
      </p:sp>
      <p:pic>
        <p:nvPicPr>
          <p:cNvPr id="21" name="Picture 18" descr="pag115">
            <a:extLst>
              <a:ext uri="{FF2B5EF4-FFF2-40B4-BE49-F238E27FC236}">
                <a16:creationId xmlns:a16="http://schemas.microsoft.com/office/drawing/2014/main" id="{0AE6106F-3D6E-47B2-A84B-FE871412AA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45055" t="-995" r="1184" b="8441"/>
          <a:stretch>
            <a:fillRect/>
          </a:stretch>
        </p:blipFill>
        <p:spPr bwMode="auto">
          <a:xfrm>
            <a:off x="8762205" y="3949741"/>
            <a:ext cx="1654409" cy="1771025"/>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19">
            <a:extLst>
              <a:ext uri="{FF2B5EF4-FFF2-40B4-BE49-F238E27FC236}">
                <a16:creationId xmlns:a16="http://schemas.microsoft.com/office/drawing/2014/main" id="{CFF2E4B8-EFF3-4E94-B2BF-2D3FB67EF2F7}"/>
              </a:ext>
            </a:extLst>
          </p:cNvPr>
          <p:cNvSpPr txBox="1">
            <a:spLocks noChangeArrowheads="1"/>
          </p:cNvSpPr>
          <p:nvPr/>
        </p:nvSpPr>
        <p:spPr bwMode="auto">
          <a:xfrm>
            <a:off x="9104828" y="5732708"/>
            <a:ext cx="180178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it-IT" sz="1200" dirty="0">
                <a:latin typeface="Times New Roman" panose="02020603050405020304" pitchFamily="18" charset="0"/>
                <a:cs typeface="Times New Roman" panose="02020603050405020304" pitchFamily="18" charset="0"/>
              </a:rPr>
              <a:t>S. Stefano – Cesclans - (UD)</a:t>
            </a:r>
          </a:p>
        </p:txBody>
      </p:sp>
      <p:sp>
        <p:nvSpPr>
          <p:cNvPr id="23" name="TextBox 22">
            <a:extLst>
              <a:ext uri="{FF2B5EF4-FFF2-40B4-BE49-F238E27FC236}">
                <a16:creationId xmlns:a16="http://schemas.microsoft.com/office/drawing/2014/main" id="{41C29932-7204-488B-BE75-3033F8D18E67}"/>
              </a:ext>
            </a:extLst>
          </p:cNvPr>
          <p:cNvSpPr txBox="1"/>
          <p:nvPr/>
        </p:nvSpPr>
        <p:spPr>
          <a:xfrm>
            <a:off x="1384724" y="842956"/>
            <a:ext cx="9247780" cy="369332"/>
          </a:xfrm>
          <a:prstGeom prst="rect">
            <a:avLst/>
          </a:prstGeom>
          <a:noFill/>
        </p:spPr>
        <p:txBody>
          <a:bodyPr wrap="square">
            <a:spAutoFit/>
          </a:bodyPr>
          <a:lstStyle/>
          <a:p>
            <a:r>
              <a:rPr lang="en-US" dirty="0">
                <a:solidFill>
                  <a:srgbClr val="000066"/>
                </a:solidFill>
              </a:rPr>
              <a:t>The analysis was focused on the </a:t>
            </a:r>
            <a:r>
              <a:rPr lang="en-US" u="sng" dirty="0">
                <a:solidFill>
                  <a:srgbClr val="000066"/>
                </a:solidFill>
              </a:rPr>
              <a:t>bell cells </a:t>
            </a:r>
            <a:r>
              <a:rPr lang="en-US" dirty="0">
                <a:solidFill>
                  <a:srgbClr val="000066"/>
                </a:solidFill>
              </a:rPr>
              <a:t>as they were the most </a:t>
            </a:r>
            <a:r>
              <a:rPr lang="en-US" u="sng" dirty="0">
                <a:solidFill>
                  <a:srgbClr val="000066"/>
                </a:solidFill>
              </a:rPr>
              <a:t>vulnerable macro-elements</a:t>
            </a:r>
            <a:r>
              <a:rPr lang="en-US" u="sng" dirty="0"/>
              <a:t>.</a:t>
            </a:r>
          </a:p>
        </p:txBody>
      </p:sp>
    </p:spTree>
    <p:extLst>
      <p:ext uri="{BB962C8B-B14F-4D97-AF65-F5344CB8AC3E}">
        <p14:creationId xmlns:p14="http://schemas.microsoft.com/office/powerpoint/2010/main" val="1150603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LV2 - Local Mechanisms</a:t>
            </a:r>
            <a:endParaRPr lang="it-IT" dirty="0">
              <a:solidFill>
                <a:srgbClr val="002060"/>
              </a:solidFill>
            </a:endParaRPr>
          </a:p>
        </p:txBody>
      </p:sp>
      <p:pic>
        <p:nvPicPr>
          <p:cNvPr id="7" name="Picture 2">
            <a:extLst>
              <a:ext uri="{FF2B5EF4-FFF2-40B4-BE49-F238E27FC236}">
                <a16:creationId xmlns:a16="http://schemas.microsoft.com/office/drawing/2014/main" id="{A584319D-819D-446F-ADD2-D9B3A3C418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4268" t="64677" r="20000" b="18280"/>
          <a:stretch>
            <a:fillRect/>
          </a:stretch>
        </p:blipFill>
        <p:spPr bwMode="auto">
          <a:xfrm>
            <a:off x="1971676" y="5415303"/>
            <a:ext cx="1199471" cy="667311"/>
          </a:xfrm>
          <a:prstGeom prst="rect">
            <a:avLst/>
          </a:prstGeom>
          <a:solidFill>
            <a:schemeClr val="bg1"/>
          </a:solidFill>
          <a:ln>
            <a:noFill/>
          </a:ln>
          <a:effectLst/>
        </p:spPr>
      </p:pic>
      <p:pic>
        <p:nvPicPr>
          <p:cNvPr id="8" name="Picture 3" descr="campanile_CAD">
            <a:extLst>
              <a:ext uri="{FF2B5EF4-FFF2-40B4-BE49-F238E27FC236}">
                <a16:creationId xmlns:a16="http://schemas.microsoft.com/office/drawing/2014/main" id="{E81EF447-9CFA-41C5-88E6-8B680E0AB276}"/>
              </a:ext>
            </a:extLst>
          </p:cNvPr>
          <p:cNvPicPr>
            <a:picLocks noChangeAspect="1" noChangeArrowheads="1"/>
          </p:cNvPicPr>
          <p:nvPr/>
        </p:nvPicPr>
        <p:blipFill>
          <a:blip r:embed="rId4">
            <a:lum bright="-18000" contrast="6000"/>
            <a:extLst>
              <a:ext uri="{28A0092B-C50C-407E-A947-70E740481C1C}">
                <a14:useLocalDpi xmlns:a14="http://schemas.microsoft.com/office/drawing/2010/main" val="0"/>
              </a:ext>
            </a:extLst>
          </a:blip>
          <a:srcRect r="75990"/>
          <a:stretch>
            <a:fillRect/>
          </a:stretch>
        </p:blipFill>
        <p:spPr bwMode="auto">
          <a:xfrm>
            <a:off x="1971676" y="1355762"/>
            <a:ext cx="1350551" cy="4095219"/>
          </a:xfrm>
          <a:prstGeom prst="rect">
            <a:avLst/>
          </a:prstGeom>
          <a:solidFill>
            <a:schemeClr val="bg1"/>
          </a:solidFill>
        </p:spPr>
      </p:pic>
      <p:sp>
        <p:nvSpPr>
          <p:cNvPr id="9" name="Line 4">
            <a:extLst>
              <a:ext uri="{FF2B5EF4-FFF2-40B4-BE49-F238E27FC236}">
                <a16:creationId xmlns:a16="http://schemas.microsoft.com/office/drawing/2014/main" id="{280541A9-2EE3-450F-BE4A-D5F3FDF989B8}"/>
              </a:ext>
            </a:extLst>
          </p:cNvPr>
          <p:cNvSpPr>
            <a:spLocks noChangeShapeType="1"/>
          </p:cNvSpPr>
          <p:nvPr/>
        </p:nvSpPr>
        <p:spPr bwMode="auto">
          <a:xfrm>
            <a:off x="3426977" y="2219074"/>
            <a:ext cx="381950" cy="0"/>
          </a:xfrm>
          <a:prstGeom prst="line">
            <a:avLst/>
          </a:prstGeom>
          <a:noFill/>
          <a:ln w="19050">
            <a:solidFill>
              <a:srgbClr val="00206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it-IT"/>
          </a:p>
        </p:txBody>
      </p:sp>
      <p:sp>
        <p:nvSpPr>
          <p:cNvPr id="10" name="Text Box 5">
            <a:extLst>
              <a:ext uri="{FF2B5EF4-FFF2-40B4-BE49-F238E27FC236}">
                <a16:creationId xmlns:a16="http://schemas.microsoft.com/office/drawing/2014/main" id="{045257DD-78AF-45E4-802C-D4C25D35FF94}"/>
              </a:ext>
            </a:extLst>
          </p:cNvPr>
          <p:cNvSpPr txBox="1">
            <a:spLocks noChangeArrowheads="1"/>
          </p:cNvSpPr>
          <p:nvPr/>
        </p:nvSpPr>
        <p:spPr bwMode="auto">
          <a:xfrm>
            <a:off x="78968" y="5372912"/>
            <a:ext cx="1710504" cy="584775"/>
          </a:xfrm>
          <a:prstGeom prst="rect">
            <a:avLst/>
          </a:prstGeom>
          <a:solidFill>
            <a:schemeClr val="bg1"/>
          </a:solidFill>
          <a:ln>
            <a:noFill/>
          </a:ln>
          <a:effectLst/>
        </p:spPr>
        <p:txBody>
          <a:bodyPr wrap="square">
            <a:spAutoFit/>
          </a:bodyPr>
          <a:lstStyle/>
          <a:p>
            <a:pPr algn="ctr" eaLnBrk="1" hangingPunct="1">
              <a:spcBef>
                <a:spcPct val="50000"/>
              </a:spcBef>
            </a:pPr>
            <a:r>
              <a:rPr lang="it-IT" sz="1600" dirty="0">
                <a:latin typeface="Times New Roman" panose="02020603050405020304" pitchFamily="18" charset="0"/>
                <a:cs typeface="Times New Roman" panose="02020603050405020304" pitchFamily="18" charset="0"/>
              </a:rPr>
              <a:t>Ground accelerogram</a:t>
            </a:r>
          </a:p>
        </p:txBody>
      </p:sp>
      <p:pic>
        <p:nvPicPr>
          <p:cNvPr id="11" name="Picture 6">
            <a:extLst>
              <a:ext uri="{FF2B5EF4-FFF2-40B4-BE49-F238E27FC236}">
                <a16:creationId xmlns:a16="http://schemas.microsoft.com/office/drawing/2014/main" id="{67B60A88-52B2-48D5-8844-9C8F6C5E91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4268" t="64677" r="20000" b="18280"/>
          <a:stretch>
            <a:fillRect/>
          </a:stretch>
        </p:blipFill>
        <p:spPr bwMode="auto">
          <a:xfrm>
            <a:off x="3927477" y="1658804"/>
            <a:ext cx="1452673" cy="808177"/>
          </a:xfrm>
          <a:prstGeom prst="rect">
            <a:avLst/>
          </a:prstGeom>
          <a:solidFill>
            <a:schemeClr val="bg1"/>
          </a:solidFill>
          <a:ln>
            <a:noFill/>
          </a:ln>
          <a:effectLst/>
        </p:spPr>
      </p:pic>
      <p:sp>
        <p:nvSpPr>
          <p:cNvPr id="12" name="Text Box 7">
            <a:extLst>
              <a:ext uri="{FF2B5EF4-FFF2-40B4-BE49-F238E27FC236}">
                <a16:creationId xmlns:a16="http://schemas.microsoft.com/office/drawing/2014/main" id="{7271338C-C9FC-4985-8E29-FB23C0EB2307}"/>
              </a:ext>
            </a:extLst>
          </p:cNvPr>
          <p:cNvSpPr txBox="1">
            <a:spLocks noChangeArrowheads="1"/>
          </p:cNvSpPr>
          <p:nvPr/>
        </p:nvSpPr>
        <p:spPr bwMode="auto">
          <a:xfrm>
            <a:off x="3842363" y="2356016"/>
            <a:ext cx="1648463" cy="830997"/>
          </a:xfrm>
          <a:prstGeom prst="rect">
            <a:avLst/>
          </a:prstGeom>
          <a:solidFill>
            <a:schemeClr val="bg1"/>
          </a:solidFill>
          <a:ln>
            <a:noFill/>
          </a:ln>
          <a:effectLst/>
        </p:spPr>
        <p:txBody>
          <a:bodyPr wrap="square">
            <a:spAutoFit/>
          </a:bodyPr>
          <a:lstStyle/>
          <a:p>
            <a:pPr algn="ctr" eaLnBrk="1" hangingPunct="1">
              <a:spcBef>
                <a:spcPct val="50000"/>
              </a:spcBef>
            </a:pPr>
            <a:r>
              <a:rPr lang="en-GB" sz="1600" dirty="0">
                <a:latin typeface="Times New Roman" panose="02020603050405020304" pitchFamily="18" charset="0"/>
                <a:cs typeface="Times New Roman" panose="02020603050405020304" pitchFamily="18" charset="0"/>
              </a:rPr>
              <a:t>Input accelerogram for the cell</a:t>
            </a:r>
            <a:endParaRPr lang="it-IT" sz="1600" dirty="0">
              <a:latin typeface="Times New Roman" panose="02020603050405020304" pitchFamily="18" charset="0"/>
              <a:cs typeface="Times New Roman" panose="02020603050405020304" pitchFamily="18" charset="0"/>
            </a:endParaRPr>
          </a:p>
        </p:txBody>
      </p:sp>
      <p:sp>
        <p:nvSpPr>
          <p:cNvPr id="13" name="Text Box 9">
            <a:extLst>
              <a:ext uri="{FF2B5EF4-FFF2-40B4-BE49-F238E27FC236}">
                <a16:creationId xmlns:a16="http://schemas.microsoft.com/office/drawing/2014/main" id="{4ED1B834-6A3E-4756-BE38-D089DECEEA09}"/>
              </a:ext>
            </a:extLst>
          </p:cNvPr>
          <p:cNvSpPr txBox="1">
            <a:spLocks noChangeArrowheads="1"/>
          </p:cNvSpPr>
          <p:nvPr/>
        </p:nvSpPr>
        <p:spPr bwMode="auto">
          <a:xfrm>
            <a:off x="5797699" y="1579397"/>
            <a:ext cx="433387" cy="519112"/>
          </a:xfrm>
          <a:prstGeom prst="rect">
            <a:avLst/>
          </a:prstGeom>
          <a:solidFill>
            <a:schemeClr val="bg1"/>
          </a:solidFill>
          <a:ln>
            <a:noFill/>
          </a:ln>
          <a:effectLst/>
        </p:spPr>
        <p:txBody>
          <a:bodyPr>
            <a:spAutoFit/>
          </a:bodyPr>
          <a:lstStyle/>
          <a:p>
            <a:pPr algn="ctr" eaLnBrk="1" hangingPunct="1">
              <a:spcBef>
                <a:spcPct val="50000"/>
              </a:spcBef>
            </a:pPr>
            <a:r>
              <a:rPr lang="it-IT" sz="2800" b="1" dirty="0">
                <a:solidFill>
                  <a:srgbClr val="CC0000"/>
                </a:solidFill>
                <a:latin typeface="Arial Narrow" pitchFamily="34" charset="0"/>
              </a:rPr>
              <a:t>?</a:t>
            </a:r>
          </a:p>
        </p:txBody>
      </p:sp>
      <p:pic>
        <p:nvPicPr>
          <p:cNvPr id="14" name="Picture 10" descr="cella">
            <a:extLst>
              <a:ext uri="{FF2B5EF4-FFF2-40B4-BE49-F238E27FC236}">
                <a16:creationId xmlns:a16="http://schemas.microsoft.com/office/drawing/2014/main" id="{C9B29A0D-21B0-41E1-9D30-09B095BB6DFA}"/>
              </a:ext>
            </a:extLst>
          </p:cNvPr>
          <p:cNvPicPr>
            <a:picLocks noChangeAspect="1" noChangeArrowheads="1"/>
          </p:cNvPicPr>
          <p:nvPr/>
        </p:nvPicPr>
        <p:blipFill>
          <a:blip r:embed="rId5" cstate="print">
            <a:lum bright="-18000" contrast="6000"/>
            <a:extLst>
              <a:ext uri="{28A0092B-C50C-407E-A947-70E740481C1C}">
                <a14:useLocalDpi xmlns:a14="http://schemas.microsoft.com/office/drawing/2010/main" val="0"/>
              </a:ext>
            </a:extLst>
          </a:blip>
          <a:srcRect t="2167" r="63046" b="8208"/>
          <a:stretch>
            <a:fillRect/>
          </a:stretch>
        </p:blipFill>
        <p:spPr bwMode="auto">
          <a:xfrm>
            <a:off x="6540463" y="1285887"/>
            <a:ext cx="1803315" cy="2732823"/>
          </a:xfrm>
          <a:prstGeom prst="rect">
            <a:avLst/>
          </a:prstGeom>
          <a:solidFill>
            <a:schemeClr val="bg1"/>
          </a:solidFill>
        </p:spPr>
      </p:pic>
      <p:pic>
        <p:nvPicPr>
          <p:cNvPr id="15" name="Picture 11">
            <a:extLst>
              <a:ext uri="{FF2B5EF4-FFF2-40B4-BE49-F238E27FC236}">
                <a16:creationId xmlns:a16="http://schemas.microsoft.com/office/drawing/2014/main" id="{9D1E840B-818E-4083-B9A4-B632ABA3A3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4268" t="67482" r="20000" b="18280"/>
          <a:stretch>
            <a:fillRect/>
          </a:stretch>
        </p:blipFill>
        <p:spPr bwMode="auto">
          <a:xfrm>
            <a:off x="8599303" y="1729415"/>
            <a:ext cx="1588223" cy="738188"/>
          </a:xfrm>
          <a:prstGeom prst="rect">
            <a:avLst/>
          </a:prstGeom>
          <a:solidFill>
            <a:schemeClr val="bg1"/>
          </a:solidFill>
          <a:ln>
            <a:noFill/>
          </a:ln>
          <a:effectLst/>
        </p:spPr>
      </p:pic>
      <p:sp>
        <p:nvSpPr>
          <p:cNvPr id="16" name="Text Box 12">
            <a:extLst>
              <a:ext uri="{FF2B5EF4-FFF2-40B4-BE49-F238E27FC236}">
                <a16:creationId xmlns:a16="http://schemas.microsoft.com/office/drawing/2014/main" id="{1AC5DF27-B039-4124-9720-5E612606BC0A}"/>
              </a:ext>
            </a:extLst>
          </p:cNvPr>
          <p:cNvSpPr txBox="1">
            <a:spLocks noChangeArrowheads="1"/>
          </p:cNvSpPr>
          <p:nvPr/>
        </p:nvSpPr>
        <p:spPr bwMode="auto">
          <a:xfrm>
            <a:off x="8564151" y="2315390"/>
            <a:ext cx="1658526" cy="830997"/>
          </a:xfrm>
          <a:prstGeom prst="rect">
            <a:avLst/>
          </a:prstGeom>
          <a:solidFill>
            <a:schemeClr val="bg1"/>
          </a:solidFill>
          <a:ln>
            <a:noFill/>
          </a:ln>
          <a:effectLst/>
        </p:spPr>
        <p:txBody>
          <a:bodyPr wrap="square">
            <a:spAutoFit/>
          </a:bodyPr>
          <a:lstStyle/>
          <a:p>
            <a:pPr algn="ctr" eaLnBrk="1" hangingPunct="1">
              <a:spcBef>
                <a:spcPct val="50000"/>
              </a:spcBef>
            </a:pPr>
            <a:r>
              <a:rPr lang="en-GB" sz="1600" dirty="0">
                <a:latin typeface="Times New Roman" panose="02020603050405020304" pitchFamily="18" charset="0"/>
                <a:cs typeface="Times New Roman" panose="02020603050405020304" pitchFamily="18" charset="0"/>
              </a:rPr>
              <a:t>Input accelerogram for the cell</a:t>
            </a:r>
            <a:endParaRPr lang="it-IT" sz="1600" dirty="0">
              <a:latin typeface="Times New Roman" panose="02020603050405020304" pitchFamily="18" charset="0"/>
              <a:cs typeface="Times New Roman" panose="02020603050405020304" pitchFamily="18" charset="0"/>
            </a:endParaRPr>
          </a:p>
        </p:txBody>
      </p:sp>
      <p:graphicFrame>
        <p:nvGraphicFramePr>
          <p:cNvPr id="17" name="Object 16">
            <a:extLst>
              <a:ext uri="{FF2B5EF4-FFF2-40B4-BE49-F238E27FC236}">
                <a16:creationId xmlns:a16="http://schemas.microsoft.com/office/drawing/2014/main" id="{E23666AE-3326-43AD-AB73-6AA68FA19068}"/>
              </a:ext>
            </a:extLst>
          </p:cNvPr>
          <p:cNvGraphicFramePr>
            <a:graphicFrameLocks noChangeAspect="1"/>
          </p:cNvGraphicFramePr>
          <p:nvPr>
            <p:extLst>
              <p:ext uri="{D42A27DB-BD31-4B8C-83A1-F6EECF244321}">
                <p14:modId xmlns:p14="http://schemas.microsoft.com/office/powerpoint/2010/main" val="660124436"/>
              </p:ext>
            </p:extLst>
          </p:nvPr>
        </p:nvGraphicFramePr>
        <p:xfrm>
          <a:off x="4829348" y="4290114"/>
          <a:ext cx="4564066" cy="1554436"/>
        </p:xfrm>
        <a:graphic>
          <a:graphicData uri="http://schemas.openxmlformats.org/presentationml/2006/ole">
            <mc:AlternateContent xmlns:mc="http://schemas.openxmlformats.org/markup-compatibility/2006">
              <mc:Choice xmlns:v="urn:schemas-microsoft-com:vml" Requires="v">
                <p:oleObj spid="_x0000_s130050" name="Equation" r:id="rId6" imgW="3365500" imgH="1409700" progId="Equation.DSMT4">
                  <p:embed/>
                </p:oleObj>
              </mc:Choice>
              <mc:Fallback>
                <p:oleObj name="Equation" r:id="rId6" imgW="3365500" imgH="1409700" progId="Equation.DSMT4">
                  <p:embed/>
                  <p:pic>
                    <p:nvPicPr>
                      <p:cNvPr id="17" name="Object 16">
                        <a:extLst>
                          <a:ext uri="{FF2B5EF4-FFF2-40B4-BE49-F238E27FC236}">
                            <a16:creationId xmlns:a16="http://schemas.microsoft.com/office/drawing/2014/main" id="{E23666AE-3326-43AD-AB73-6AA68FA190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9348" y="4290114"/>
                        <a:ext cx="4564066" cy="1554436"/>
                      </a:xfrm>
                      <a:prstGeom prst="rect">
                        <a:avLst/>
                      </a:prstGeom>
                      <a:solidFill>
                        <a:schemeClr val="bg1"/>
                      </a:solidFill>
                    </p:spPr>
                  </p:pic>
                </p:oleObj>
              </mc:Fallback>
            </mc:AlternateContent>
          </a:graphicData>
        </a:graphic>
      </p:graphicFrame>
      <p:sp>
        <p:nvSpPr>
          <p:cNvPr id="18" name="Line 4">
            <a:extLst>
              <a:ext uri="{FF2B5EF4-FFF2-40B4-BE49-F238E27FC236}">
                <a16:creationId xmlns:a16="http://schemas.microsoft.com/office/drawing/2014/main" id="{98837240-463B-44CA-B889-7285B3665B61}"/>
              </a:ext>
            </a:extLst>
          </p:cNvPr>
          <p:cNvSpPr>
            <a:spLocks noChangeShapeType="1"/>
          </p:cNvSpPr>
          <p:nvPr/>
        </p:nvSpPr>
        <p:spPr bwMode="auto">
          <a:xfrm>
            <a:off x="5849135" y="2219074"/>
            <a:ext cx="381950" cy="0"/>
          </a:xfrm>
          <a:prstGeom prst="line">
            <a:avLst/>
          </a:prstGeom>
          <a:noFill/>
          <a:ln w="19050">
            <a:solidFill>
              <a:srgbClr val="00206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it-IT"/>
          </a:p>
        </p:txBody>
      </p:sp>
      <p:sp>
        <p:nvSpPr>
          <p:cNvPr id="19" name="TextBox 18">
            <a:extLst>
              <a:ext uri="{FF2B5EF4-FFF2-40B4-BE49-F238E27FC236}">
                <a16:creationId xmlns:a16="http://schemas.microsoft.com/office/drawing/2014/main" id="{C94F058D-99F5-4044-B3BF-EC158DF6C608}"/>
              </a:ext>
            </a:extLst>
          </p:cNvPr>
          <p:cNvSpPr txBox="1"/>
          <p:nvPr/>
        </p:nvSpPr>
        <p:spPr>
          <a:xfrm>
            <a:off x="934220" y="737148"/>
            <a:ext cx="9726956" cy="369332"/>
          </a:xfrm>
          <a:prstGeom prst="rect">
            <a:avLst/>
          </a:prstGeom>
          <a:noFill/>
        </p:spPr>
        <p:txBody>
          <a:bodyPr wrap="square">
            <a:spAutoFit/>
          </a:bodyPr>
          <a:lstStyle/>
          <a:p>
            <a:pPr algn="ctr"/>
            <a:r>
              <a:rPr lang="en-US" b="1" u="sng" dirty="0">
                <a:solidFill>
                  <a:srgbClr val="000066"/>
                </a:solidFill>
              </a:rPr>
              <a:t>Definition of demand spectra at different altitudes from the base of the building</a:t>
            </a:r>
          </a:p>
        </p:txBody>
      </p:sp>
    </p:spTree>
    <p:extLst>
      <p:ext uri="{BB962C8B-B14F-4D97-AF65-F5344CB8AC3E}">
        <p14:creationId xmlns:p14="http://schemas.microsoft.com/office/powerpoint/2010/main" val="2871352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DE67D933-123C-40B0-BE5D-5CBF02025089}"/>
              </a:ext>
            </a:extLst>
          </p:cNvPr>
          <p:cNvSpPr/>
          <p:nvPr/>
        </p:nvSpPr>
        <p:spPr>
          <a:xfrm>
            <a:off x="1143001" y="-6300"/>
            <a:ext cx="7301423"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Reference Italian legislation framework for protected masonry constructions</a:t>
            </a:r>
            <a:endParaRPr lang="it-IT" dirty="0">
              <a:solidFill>
                <a:srgbClr val="002060"/>
              </a:solidFill>
            </a:endParaRPr>
          </a:p>
        </p:txBody>
      </p:sp>
      <p:cxnSp>
        <p:nvCxnSpPr>
          <p:cNvPr id="6" name="Connettore 1 8">
            <a:extLst>
              <a:ext uri="{FF2B5EF4-FFF2-40B4-BE49-F238E27FC236}">
                <a16:creationId xmlns:a16="http://schemas.microsoft.com/office/drawing/2014/main" id="{0522C866-320A-491E-AD0E-405C4095A95C}"/>
              </a:ext>
            </a:extLst>
          </p:cNvPr>
          <p:cNvCxnSpPr/>
          <p:nvPr/>
        </p:nvCxnSpPr>
        <p:spPr>
          <a:xfrm>
            <a:off x="1253739" y="2519777"/>
            <a:ext cx="934835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Freccia a destra 9">
            <a:extLst>
              <a:ext uri="{FF2B5EF4-FFF2-40B4-BE49-F238E27FC236}">
                <a16:creationId xmlns:a16="http://schemas.microsoft.com/office/drawing/2014/main" id="{B065099F-2836-47B9-BB36-E80174FA3645}"/>
              </a:ext>
            </a:extLst>
          </p:cNvPr>
          <p:cNvSpPr/>
          <p:nvPr/>
        </p:nvSpPr>
        <p:spPr>
          <a:xfrm>
            <a:off x="5696950" y="1276559"/>
            <a:ext cx="978408" cy="484632"/>
          </a:xfrm>
          <a:prstGeom prst="right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14">
            <a:extLst>
              <a:ext uri="{FF2B5EF4-FFF2-40B4-BE49-F238E27FC236}">
                <a16:creationId xmlns:a16="http://schemas.microsoft.com/office/drawing/2014/main" id="{0B6CFC61-BA4C-454D-B01C-06E49FBA61EA}"/>
              </a:ext>
            </a:extLst>
          </p:cNvPr>
          <p:cNvSpPr/>
          <p:nvPr/>
        </p:nvSpPr>
        <p:spPr>
          <a:xfrm>
            <a:off x="5696950" y="3153947"/>
            <a:ext cx="978408" cy="484632"/>
          </a:xfrm>
          <a:prstGeom prst="right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1 17">
            <a:extLst>
              <a:ext uri="{FF2B5EF4-FFF2-40B4-BE49-F238E27FC236}">
                <a16:creationId xmlns:a16="http://schemas.microsoft.com/office/drawing/2014/main" id="{8F861C0B-DE18-4448-A609-BB39F9254A41}"/>
              </a:ext>
            </a:extLst>
          </p:cNvPr>
          <p:cNvCxnSpPr/>
          <p:nvPr/>
        </p:nvCxnSpPr>
        <p:spPr>
          <a:xfrm>
            <a:off x="1253739" y="4305846"/>
            <a:ext cx="934835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Connettore 1 18">
            <a:extLst>
              <a:ext uri="{FF2B5EF4-FFF2-40B4-BE49-F238E27FC236}">
                <a16:creationId xmlns:a16="http://schemas.microsoft.com/office/drawing/2014/main" id="{5DB8F41D-D3FB-4CE0-BDA3-A4A47A8D4638}"/>
              </a:ext>
            </a:extLst>
          </p:cNvPr>
          <p:cNvCxnSpPr/>
          <p:nvPr/>
        </p:nvCxnSpPr>
        <p:spPr>
          <a:xfrm>
            <a:off x="1253739" y="6091915"/>
            <a:ext cx="934835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Connettore 1 19">
            <a:extLst>
              <a:ext uri="{FF2B5EF4-FFF2-40B4-BE49-F238E27FC236}">
                <a16:creationId xmlns:a16="http://schemas.microsoft.com/office/drawing/2014/main" id="{F60EF6BF-3972-4C4D-A433-DFDD0ACD3482}"/>
              </a:ext>
            </a:extLst>
          </p:cNvPr>
          <p:cNvCxnSpPr/>
          <p:nvPr/>
        </p:nvCxnSpPr>
        <p:spPr>
          <a:xfrm>
            <a:off x="1253739" y="733708"/>
            <a:ext cx="934835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Freccia a destra 20">
            <a:extLst>
              <a:ext uri="{FF2B5EF4-FFF2-40B4-BE49-F238E27FC236}">
                <a16:creationId xmlns:a16="http://schemas.microsoft.com/office/drawing/2014/main" id="{D2E963F2-03C7-4D67-A8C7-9A0F9DB27741}"/>
              </a:ext>
            </a:extLst>
          </p:cNvPr>
          <p:cNvSpPr/>
          <p:nvPr/>
        </p:nvSpPr>
        <p:spPr>
          <a:xfrm>
            <a:off x="5849350" y="4961828"/>
            <a:ext cx="978408" cy="484632"/>
          </a:xfrm>
          <a:prstGeom prst="right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extBox 13">
            <a:extLst>
              <a:ext uri="{FF2B5EF4-FFF2-40B4-BE49-F238E27FC236}">
                <a16:creationId xmlns:a16="http://schemas.microsoft.com/office/drawing/2014/main" id="{02E17BBE-B80C-42A4-9A2D-13EB8F08B1AF}"/>
              </a:ext>
            </a:extLst>
          </p:cNvPr>
          <p:cNvSpPr txBox="1"/>
          <p:nvPr/>
        </p:nvSpPr>
        <p:spPr>
          <a:xfrm>
            <a:off x="1143001" y="896198"/>
            <a:ext cx="4304928" cy="1200329"/>
          </a:xfrm>
          <a:prstGeom prst="rect">
            <a:avLst/>
          </a:prstGeom>
          <a:noFill/>
        </p:spPr>
        <p:txBody>
          <a:bodyPr wrap="square">
            <a:spAutoFit/>
          </a:bodyPr>
          <a:lstStyle/>
          <a:p>
            <a:pPr algn="just"/>
            <a:r>
              <a:rPr lang="en-US" b="1" dirty="0">
                <a:solidFill>
                  <a:srgbClr val="000066"/>
                </a:solidFill>
              </a:rPr>
              <a:t>Circ. 1996</a:t>
            </a:r>
          </a:p>
          <a:p>
            <a:pPr algn="just"/>
            <a:r>
              <a:rPr lang="en-US" dirty="0">
                <a:solidFill>
                  <a:srgbClr val="000066"/>
                </a:solidFill>
              </a:rPr>
              <a:t>General instructions for the preparation of restoration projects in architectural heritage of historical-artistic value in the seismic area</a:t>
            </a:r>
          </a:p>
        </p:txBody>
      </p:sp>
      <p:sp>
        <p:nvSpPr>
          <p:cNvPr id="15" name="CasellaDiTesto 11">
            <a:extLst>
              <a:ext uri="{FF2B5EF4-FFF2-40B4-BE49-F238E27FC236}">
                <a16:creationId xmlns:a16="http://schemas.microsoft.com/office/drawing/2014/main" id="{A4540FC5-36E4-4A19-B691-22C470513AD6}"/>
              </a:ext>
            </a:extLst>
          </p:cNvPr>
          <p:cNvSpPr txBox="1"/>
          <p:nvPr/>
        </p:nvSpPr>
        <p:spPr>
          <a:xfrm>
            <a:off x="6912735" y="1319371"/>
            <a:ext cx="3689355" cy="646331"/>
          </a:xfrm>
          <a:prstGeom prst="rect">
            <a:avLst/>
          </a:prstGeom>
          <a:noFill/>
        </p:spPr>
        <p:txBody>
          <a:bodyPr wrap="square" rtlCol="0">
            <a:spAutoFit/>
          </a:bodyPr>
          <a:lstStyle/>
          <a:p>
            <a:pPr marL="285750" indent="-285750" algn="just">
              <a:buFont typeface="Wingdings" panose="05000000000000000000" pitchFamily="2" charset="2"/>
              <a:buChar char="§"/>
            </a:pPr>
            <a:r>
              <a:rPr lang="en-GB" dirty="0">
                <a:solidFill>
                  <a:srgbClr val="000066"/>
                </a:solidFill>
              </a:rPr>
              <a:t>in fact replaced by chapter 6 of the Directive</a:t>
            </a:r>
            <a:endParaRPr lang="it-IT" dirty="0">
              <a:solidFill>
                <a:srgbClr val="000066"/>
              </a:solidFill>
            </a:endParaRPr>
          </a:p>
        </p:txBody>
      </p:sp>
      <p:sp>
        <p:nvSpPr>
          <p:cNvPr id="16" name="TextBox 15">
            <a:extLst>
              <a:ext uri="{FF2B5EF4-FFF2-40B4-BE49-F238E27FC236}">
                <a16:creationId xmlns:a16="http://schemas.microsoft.com/office/drawing/2014/main" id="{601D8C1C-0EBC-483B-94C9-A3708B492800}"/>
              </a:ext>
            </a:extLst>
          </p:cNvPr>
          <p:cNvSpPr txBox="1"/>
          <p:nvPr/>
        </p:nvSpPr>
        <p:spPr>
          <a:xfrm>
            <a:off x="1258864" y="2985977"/>
            <a:ext cx="5036126" cy="646331"/>
          </a:xfrm>
          <a:prstGeom prst="rect">
            <a:avLst/>
          </a:prstGeom>
          <a:noFill/>
        </p:spPr>
        <p:txBody>
          <a:bodyPr wrap="square">
            <a:spAutoFit/>
          </a:bodyPr>
          <a:lstStyle/>
          <a:p>
            <a:pPr algn="just"/>
            <a:r>
              <a:rPr lang="en-US" b="1" dirty="0">
                <a:solidFill>
                  <a:srgbClr val="000066"/>
                </a:solidFill>
              </a:rPr>
              <a:t>D. </a:t>
            </a:r>
            <a:r>
              <a:rPr lang="en-US" b="1" dirty="0" err="1">
                <a:solidFill>
                  <a:srgbClr val="000066"/>
                </a:solidFill>
              </a:rPr>
              <a:t>lgs</a:t>
            </a:r>
            <a:r>
              <a:rPr lang="en-US" b="1" dirty="0">
                <a:solidFill>
                  <a:srgbClr val="000066"/>
                </a:solidFill>
              </a:rPr>
              <a:t>. 42/2004</a:t>
            </a:r>
          </a:p>
          <a:p>
            <a:pPr algn="just"/>
            <a:r>
              <a:rPr lang="en-US" dirty="0">
                <a:solidFill>
                  <a:srgbClr val="000066"/>
                </a:solidFill>
              </a:rPr>
              <a:t>Code of cultural heritage and landscape</a:t>
            </a:r>
          </a:p>
        </p:txBody>
      </p:sp>
      <p:sp>
        <p:nvSpPr>
          <p:cNvPr id="18" name="TextBox 17">
            <a:extLst>
              <a:ext uri="{FF2B5EF4-FFF2-40B4-BE49-F238E27FC236}">
                <a16:creationId xmlns:a16="http://schemas.microsoft.com/office/drawing/2014/main" id="{F8D48760-E358-4327-BD48-52E056F38BF0}"/>
              </a:ext>
            </a:extLst>
          </p:cNvPr>
          <p:cNvSpPr txBox="1"/>
          <p:nvPr/>
        </p:nvSpPr>
        <p:spPr>
          <a:xfrm>
            <a:off x="6912735" y="3066140"/>
            <a:ext cx="3689355" cy="923330"/>
          </a:xfrm>
          <a:prstGeom prst="rect">
            <a:avLst/>
          </a:prstGeom>
          <a:noFill/>
        </p:spPr>
        <p:txBody>
          <a:bodyPr wrap="square">
            <a:spAutoFit/>
          </a:bodyPr>
          <a:lstStyle/>
          <a:p>
            <a:pPr marL="285750" indent="-285750" algn="just">
              <a:buFont typeface="Arial" panose="020B0604020202020204" pitchFamily="34" charset="0"/>
              <a:buChar char="•"/>
            </a:pPr>
            <a:r>
              <a:rPr lang="en-US" dirty="0">
                <a:solidFill>
                  <a:srgbClr val="000066"/>
                </a:solidFill>
              </a:rPr>
              <a:t>Art. 29 of the Code - structural improvement</a:t>
            </a:r>
          </a:p>
          <a:p>
            <a:pPr marL="285750" indent="-285750" algn="just">
              <a:buFont typeface="Arial" panose="020B0604020202020204" pitchFamily="34" charset="0"/>
              <a:buChar char="•"/>
            </a:pPr>
            <a:r>
              <a:rPr lang="en-US" dirty="0">
                <a:solidFill>
                  <a:srgbClr val="000066"/>
                </a:solidFill>
              </a:rPr>
              <a:t>Art.30 -conservation obligations</a:t>
            </a:r>
          </a:p>
        </p:txBody>
      </p:sp>
      <p:sp>
        <p:nvSpPr>
          <p:cNvPr id="20" name="TextBox 19">
            <a:extLst>
              <a:ext uri="{FF2B5EF4-FFF2-40B4-BE49-F238E27FC236}">
                <a16:creationId xmlns:a16="http://schemas.microsoft.com/office/drawing/2014/main" id="{8ED077A5-6E51-4F89-9444-7219853864DA}"/>
              </a:ext>
            </a:extLst>
          </p:cNvPr>
          <p:cNvSpPr txBox="1"/>
          <p:nvPr/>
        </p:nvSpPr>
        <p:spPr>
          <a:xfrm>
            <a:off x="1143002" y="4827463"/>
            <a:ext cx="4553949" cy="923330"/>
          </a:xfrm>
          <a:prstGeom prst="rect">
            <a:avLst/>
          </a:prstGeom>
          <a:noFill/>
        </p:spPr>
        <p:txBody>
          <a:bodyPr wrap="square">
            <a:spAutoFit/>
          </a:bodyPr>
          <a:lstStyle/>
          <a:p>
            <a:pPr algn="just"/>
            <a:r>
              <a:rPr lang="en-US" b="1" dirty="0">
                <a:solidFill>
                  <a:srgbClr val="000066"/>
                </a:solidFill>
              </a:rPr>
              <a:t>P.C.M. Directive 12 October 2007</a:t>
            </a:r>
          </a:p>
          <a:p>
            <a:pPr algn="just"/>
            <a:r>
              <a:rPr lang="en-US" dirty="0">
                <a:solidFill>
                  <a:srgbClr val="000066"/>
                </a:solidFill>
              </a:rPr>
              <a:t>For the assessment and reduction of seismic risk and cultural heritage</a:t>
            </a:r>
          </a:p>
        </p:txBody>
      </p:sp>
      <p:sp>
        <p:nvSpPr>
          <p:cNvPr id="22" name="TextBox 21">
            <a:extLst>
              <a:ext uri="{FF2B5EF4-FFF2-40B4-BE49-F238E27FC236}">
                <a16:creationId xmlns:a16="http://schemas.microsoft.com/office/drawing/2014/main" id="{4668E0A6-591C-423E-AD5E-136ADFC42F5D}"/>
              </a:ext>
            </a:extLst>
          </p:cNvPr>
          <p:cNvSpPr txBox="1"/>
          <p:nvPr/>
        </p:nvSpPr>
        <p:spPr>
          <a:xfrm>
            <a:off x="6853477" y="4824851"/>
            <a:ext cx="3807011" cy="1200329"/>
          </a:xfrm>
          <a:prstGeom prst="rect">
            <a:avLst/>
          </a:prstGeom>
          <a:noFill/>
        </p:spPr>
        <p:txBody>
          <a:bodyPr wrap="square">
            <a:spAutoFit/>
          </a:bodyPr>
          <a:lstStyle/>
          <a:p>
            <a:pPr marL="285750" indent="-285750" algn="just">
              <a:buFont typeface="Arial" panose="020B0604020202020204" pitchFamily="34" charset="0"/>
              <a:buChar char="•"/>
            </a:pPr>
            <a:r>
              <a:rPr lang="en-US" dirty="0">
                <a:solidFill>
                  <a:srgbClr val="000066"/>
                </a:solidFill>
              </a:rPr>
              <a:t>Operational guidelines, binding for the cultural heritage but applicable to all masonry and wood constructions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LV3 - The Equivalent Frame Model</a:t>
            </a:r>
            <a:endParaRPr lang="it-IT" dirty="0">
              <a:solidFill>
                <a:srgbClr val="002060"/>
              </a:solidFill>
            </a:endParaRPr>
          </a:p>
        </p:txBody>
      </p:sp>
      <p:sp>
        <p:nvSpPr>
          <p:cNvPr id="7" name="Rectangle 3">
            <a:extLst>
              <a:ext uri="{FF2B5EF4-FFF2-40B4-BE49-F238E27FC236}">
                <a16:creationId xmlns:a16="http://schemas.microsoft.com/office/drawing/2014/main" id="{FB4FFFC6-3383-4BA9-97AC-EE40D48FBE04}"/>
              </a:ext>
            </a:extLst>
          </p:cNvPr>
          <p:cNvSpPr>
            <a:spLocks noChangeArrowheads="1"/>
          </p:cNvSpPr>
          <p:nvPr/>
        </p:nvSpPr>
        <p:spPr bwMode="auto">
          <a:xfrm>
            <a:off x="3441960" y="2784012"/>
            <a:ext cx="3525838" cy="3276600"/>
          </a:xfrm>
          <a:prstGeom prst="rect">
            <a:avLst/>
          </a:prstGeom>
          <a:solidFill>
            <a:schemeClr val="bg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 name="AutoShape 4" descr="Linee verticali chiare">
            <a:extLst>
              <a:ext uri="{FF2B5EF4-FFF2-40B4-BE49-F238E27FC236}">
                <a16:creationId xmlns:a16="http://schemas.microsoft.com/office/drawing/2014/main" id="{AAD26FD0-2E0F-4D92-8C9D-DD3BC405E7EE}"/>
              </a:ext>
            </a:extLst>
          </p:cNvPr>
          <p:cNvSpPr>
            <a:spLocks noChangeArrowheads="1"/>
          </p:cNvSpPr>
          <p:nvPr/>
        </p:nvSpPr>
        <p:spPr bwMode="auto">
          <a:xfrm>
            <a:off x="3222885" y="1685463"/>
            <a:ext cx="4038600" cy="1095375"/>
          </a:xfrm>
          <a:prstGeom prst="triangle">
            <a:avLst>
              <a:gd name="adj" fmla="val 50000"/>
            </a:avLst>
          </a:prstGeom>
          <a:pattFill prst="ltVert">
            <a:fgClr>
              <a:srgbClr val="A50021"/>
            </a:fgClr>
            <a:bgClr>
              <a:schemeClr val="bg1"/>
            </a:bgClr>
          </a:pattFill>
          <a:ln w="38100">
            <a:solidFill>
              <a:srgbClr val="A5002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9" name="Rectangle 5">
            <a:extLst>
              <a:ext uri="{FF2B5EF4-FFF2-40B4-BE49-F238E27FC236}">
                <a16:creationId xmlns:a16="http://schemas.microsoft.com/office/drawing/2014/main" id="{15C26481-BEC3-4A67-8CE2-EF992DD9D929}"/>
              </a:ext>
            </a:extLst>
          </p:cNvPr>
          <p:cNvSpPr>
            <a:spLocks noChangeArrowheads="1"/>
          </p:cNvSpPr>
          <p:nvPr/>
        </p:nvSpPr>
        <p:spPr bwMode="auto">
          <a:xfrm>
            <a:off x="3965835" y="2996737"/>
            <a:ext cx="484188" cy="642938"/>
          </a:xfrm>
          <a:prstGeom prst="rect">
            <a:avLst/>
          </a:prstGeom>
          <a:solidFill>
            <a:srgbClr val="EAEAEA"/>
          </a:solidFill>
          <a:ln w="6350">
            <a:solidFill>
              <a:srgbClr val="000000"/>
            </a:solidFill>
            <a:miter lim="800000"/>
            <a:headEnd/>
            <a:tailEnd/>
          </a:ln>
          <a:effectLst>
            <a:outerShdw dist="35921" dir="2700000" algn="ctr" rotWithShape="0">
              <a:srgbClr val="808080"/>
            </a:outerShdw>
          </a:effectLst>
        </p:spPr>
        <p:txBody>
          <a:bodyPr wrap="none" anchor="ctr"/>
          <a:lstStyle/>
          <a:p>
            <a:endParaRPr lang="it-IT"/>
          </a:p>
        </p:txBody>
      </p:sp>
      <p:sp>
        <p:nvSpPr>
          <p:cNvPr id="10" name="Line 14">
            <a:extLst>
              <a:ext uri="{FF2B5EF4-FFF2-40B4-BE49-F238E27FC236}">
                <a16:creationId xmlns:a16="http://schemas.microsoft.com/office/drawing/2014/main" id="{D19C6D4A-6D74-4DB7-B938-4879CA10299D}"/>
              </a:ext>
            </a:extLst>
          </p:cNvPr>
          <p:cNvSpPr>
            <a:spLocks noChangeShapeType="1"/>
          </p:cNvSpPr>
          <p:nvPr/>
        </p:nvSpPr>
        <p:spPr bwMode="auto">
          <a:xfrm>
            <a:off x="2832360" y="6060612"/>
            <a:ext cx="4787900" cy="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1" name="Rectangle 44">
            <a:extLst>
              <a:ext uri="{FF2B5EF4-FFF2-40B4-BE49-F238E27FC236}">
                <a16:creationId xmlns:a16="http://schemas.microsoft.com/office/drawing/2014/main" id="{11DC623D-1416-4C71-89D5-FE648E3619B1}"/>
              </a:ext>
            </a:extLst>
          </p:cNvPr>
          <p:cNvSpPr>
            <a:spLocks noChangeArrowheads="1"/>
          </p:cNvSpPr>
          <p:nvPr/>
        </p:nvSpPr>
        <p:spPr bwMode="auto">
          <a:xfrm>
            <a:off x="3965835" y="4087351"/>
            <a:ext cx="484188" cy="642937"/>
          </a:xfrm>
          <a:prstGeom prst="rect">
            <a:avLst/>
          </a:prstGeom>
          <a:solidFill>
            <a:srgbClr val="EAEAEA"/>
          </a:solidFill>
          <a:ln w="6350">
            <a:solidFill>
              <a:srgbClr val="000000"/>
            </a:solidFill>
            <a:miter lim="800000"/>
            <a:headEnd/>
            <a:tailEnd/>
          </a:ln>
          <a:effectLst>
            <a:outerShdw dist="35921" dir="2700000" algn="ctr" rotWithShape="0">
              <a:srgbClr val="808080"/>
            </a:outerShdw>
          </a:effectLst>
        </p:spPr>
        <p:txBody>
          <a:bodyPr wrap="none" anchor="ctr"/>
          <a:lstStyle/>
          <a:p>
            <a:endParaRPr lang="it-IT"/>
          </a:p>
        </p:txBody>
      </p:sp>
      <p:sp>
        <p:nvSpPr>
          <p:cNvPr id="12" name="Rectangle 46">
            <a:extLst>
              <a:ext uri="{FF2B5EF4-FFF2-40B4-BE49-F238E27FC236}">
                <a16:creationId xmlns:a16="http://schemas.microsoft.com/office/drawing/2014/main" id="{C75FA31F-2213-46F2-A7CE-3DE73D0C1D33}"/>
              </a:ext>
            </a:extLst>
          </p:cNvPr>
          <p:cNvSpPr>
            <a:spLocks noChangeArrowheads="1"/>
          </p:cNvSpPr>
          <p:nvPr/>
        </p:nvSpPr>
        <p:spPr bwMode="auto">
          <a:xfrm>
            <a:off x="3967424" y="5179551"/>
            <a:ext cx="484187" cy="642937"/>
          </a:xfrm>
          <a:prstGeom prst="rect">
            <a:avLst/>
          </a:prstGeom>
          <a:solidFill>
            <a:srgbClr val="EAEAEA"/>
          </a:solidFill>
          <a:ln w="6350">
            <a:solidFill>
              <a:srgbClr val="000000"/>
            </a:solidFill>
            <a:miter lim="800000"/>
            <a:headEnd/>
            <a:tailEnd/>
          </a:ln>
          <a:effectLst>
            <a:outerShdw dist="35921" dir="2700000" algn="ctr" rotWithShape="0">
              <a:srgbClr val="808080"/>
            </a:outerShdw>
          </a:effectLst>
        </p:spPr>
        <p:txBody>
          <a:bodyPr wrap="none" anchor="ctr"/>
          <a:lstStyle/>
          <a:p>
            <a:endParaRPr lang="it-IT"/>
          </a:p>
        </p:txBody>
      </p:sp>
      <p:sp>
        <p:nvSpPr>
          <p:cNvPr id="13" name="Rectangle 49">
            <a:extLst>
              <a:ext uri="{FF2B5EF4-FFF2-40B4-BE49-F238E27FC236}">
                <a16:creationId xmlns:a16="http://schemas.microsoft.com/office/drawing/2014/main" id="{44A6FBB9-7D4A-453B-9D2B-6D062DCE6F3A}"/>
              </a:ext>
            </a:extLst>
          </p:cNvPr>
          <p:cNvSpPr>
            <a:spLocks noChangeArrowheads="1"/>
          </p:cNvSpPr>
          <p:nvPr/>
        </p:nvSpPr>
        <p:spPr bwMode="auto">
          <a:xfrm>
            <a:off x="4962785" y="2998326"/>
            <a:ext cx="484188" cy="642937"/>
          </a:xfrm>
          <a:prstGeom prst="rect">
            <a:avLst/>
          </a:prstGeom>
          <a:solidFill>
            <a:srgbClr val="EAEAEA"/>
          </a:solidFill>
          <a:ln w="6350">
            <a:solidFill>
              <a:srgbClr val="000000"/>
            </a:solidFill>
            <a:miter lim="800000"/>
            <a:headEnd/>
            <a:tailEnd/>
          </a:ln>
          <a:effectLst>
            <a:outerShdw dist="35921" dir="2700000" algn="ctr" rotWithShape="0">
              <a:srgbClr val="808080"/>
            </a:outerShdw>
          </a:effectLst>
        </p:spPr>
        <p:txBody>
          <a:bodyPr wrap="none" anchor="ctr"/>
          <a:lstStyle/>
          <a:p>
            <a:endParaRPr lang="it-IT"/>
          </a:p>
        </p:txBody>
      </p:sp>
      <p:sp>
        <p:nvSpPr>
          <p:cNvPr id="14" name="Rectangle 54">
            <a:extLst>
              <a:ext uri="{FF2B5EF4-FFF2-40B4-BE49-F238E27FC236}">
                <a16:creationId xmlns:a16="http://schemas.microsoft.com/office/drawing/2014/main" id="{54AFCAF4-F242-4F5A-ABC8-77367D41141D}"/>
              </a:ext>
            </a:extLst>
          </p:cNvPr>
          <p:cNvSpPr>
            <a:spLocks noChangeArrowheads="1"/>
          </p:cNvSpPr>
          <p:nvPr/>
        </p:nvSpPr>
        <p:spPr bwMode="auto">
          <a:xfrm>
            <a:off x="4964374" y="4087351"/>
            <a:ext cx="484187" cy="642937"/>
          </a:xfrm>
          <a:prstGeom prst="rect">
            <a:avLst/>
          </a:prstGeom>
          <a:solidFill>
            <a:srgbClr val="EAEAEA"/>
          </a:solidFill>
          <a:ln w="6350">
            <a:solidFill>
              <a:srgbClr val="000000"/>
            </a:solidFill>
            <a:miter lim="800000"/>
            <a:headEnd/>
            <a:tailEnd/>
          </a:ln>
          <a:effectLst>
            <a:outerShdw dist="35921" dir="2700000" algn="ctr" rotWithShape="0">
              <a:srgbClr val="808080"/>
            </a:outerShdw>
          </a:effectLst>
        </p:spPr>
        <p:txBody>
          <a:bodyPr wrap="none" anchor="ctr"/>
          <a:lstStyle/>
          <a:p>
            <a:endParaRPr lang="it-IT"/>
          </a:p>
        </p:txBody>
      </p:sp>
      <p:sp>
        <p:nvSpPr>
          <p:cNvPr id="15" name="Rectangle 55">
            <a:extLst>
              <a:ext uri="{FF2B5EF4-FFF2-40B4-BE49-F238E27FC236}">
                <a16:creationId xmlns:a16="http://schemas.microsoft.com/office/drawing/2014/main" id="{4C6372B9-0596-4E27-A951-4421BF3379CC}"/>
              </a:ext>
            </a:extLst>
          </p:cNvPr>
          <p:cNvSpPr>
            <a:spLocks noChangeArrowheads="1"/>
          </p:cNvSpPr>
          <p:nvPr/>
        </p:nvSpPr>
        <p:spPr bwMode="auto">
          <a:xfrm>
            <a:off x="4964374" y="5179551"/>
            <a:ext cx="484187" cy="642937"/>
          </a:xfrm>
          <a:prstGeom prst="rect">
            <a:avLst/>
          </a:prstGeom>
          <a:solidFill>
            <a:srgbClr val="EAEAEA"/>
          </a:solidFill>
          <a:ln w="6350">
            <a:solidFill>
              <a:srgbClr val="000000"/>
            </a:solidFill>
            <a:miter lim="800000"/>
            <a:headEnd/>
            <a:tailEnd/>
          </a:ln>
          <a:effectLst>
            <a:outerShdw dist="35921" dir="2700000" algn="ctr" rotWithShape="0">
              <a:srgbClr val="808080"/>
            </a:outerShdw>
          </a:effectLst>
        </p:spPr>
        <p:txBody>
          <a:bodyPr wrap="none" anchor="ctr"/>
          <a:lstStyle/>
          <a:p>
            <a:endParaRPr lang="it-IT"/>
          </a:p>
        </p:txBody>
      </p:sp>
      <p:sp>
        <p:nvSpPr>
          <p:cNvPr id="16" name="Rectangle 58">
            <a:extLst>
              <a:ext uri="{FF2B5EF4-FFF2-40B4-BE49-F238E27FC236}">
                <a16:creationId xmlns:a16="http://schemas.microsoft.com/office/drawing/2014/main" id="{3C5934D0-D35D-41BD-8F9A-13ADBE5775D6}"/>
              </a:ext>
            </a:extLst>
          </p:cNvPr>
          <p:cNvSpPr>
            <a:spLocks noChangeArrowheads="1"/>
          </p:cNvSpPr>
          <p:nvPr/>
        </p:nvSpPr>
        <p:spPr bwMode="auto">
          <a:xfrm>
            <a:off x="5962910" y="2999912"/>
            <a:ext cx="484188" cy="642938"/>
          </a:xfrm>
          <a:prstGeom prst="rect">
            <a:avLst/>
          </a:prstGeom>
          <a:solidFill>
            <a:srgbClr val="EAEAEA"/>
          </a:solidFill>
          <a:ln w="6350">
            <a:solidFill>
              <a:srgbClr val="000000"/>
            </a:solidFill>
            <a:miter lim="800000"/>
            <a:headEnd/>
            <a:tailEnd/>
          </a:ln>
          <a:effectLst>
            <a:outerShdw dist="35921" dir="2700000" algn="ctr" rotWithShape="0">
              <a:srgbClr val="808080"/>
            </a:outerShdw>
          </a:effectLst>
        </p:spPr>
        <p:txBody>
          <a:bodyPr wrap="none" anchor="ctr"/>
          <a:lstStyle/>
          <a:p>
            <a:endParaRPr lang="it-IT"/>
          </a:p>
        </p:txBody>
      </p:sp>
      <p:sp>
        <p:nvSpPr>
          <p:cNvPr id="17" name="Rectangle 60">
            <a:extLst>
              <a:ext uri="{FF2B5EF4-FFF2-40B4-BE49-F238E27FC236}">
                <a16:creationId xmlns:a16="http://schemas.microsoft.com/office/drawing/2014/main" id="{CC36DE36-4C57-4E57-8ECD-032C9071CB0C}"/>
              </a:ext>
            </a:extLst>
          </p:cNvPr>
          <p:cNvSpPr>
            <a:spLocks noChangeArrowheads="1"/>
          </p:cNvSpPr>
          <p:nvPr/>
        </p:nvSpPr>
        <p:spPr bwMode="auto">
          <a:xfrm>
            <a:off x="5961324" y="4095287"/>
            <a:ext cx="484187" cy="642938"/>
          </a:xfrm>
          <a:prstGeom prst="rect">
            <a:avLst/>
          </a:prstGeom>
          <a:solidFill>
            <a:srgbClr val="EAEAEA"/>
          </a:solidFill>
          <a:ln w="6350">
            <a:solidFill>
              <a:srgbClr val="000000"/>
            </a:solidFill>
            <a:miter lim="800000"/>
            <a:headEnd/>
            <a:tailEnd/>
          </a:ln>
          <a:effectLst>
            <a:outerShdw dist="35921" dir="2700000" algn="ctr" rotWithShape="0">
              <a:srgbClr val="808080"/>
            </a:outerShdw>
          </a:effectLst>
        </p:spPr>
        <p:txBody>
          <a:bodyPr wrap="none" anchor="ctr"/>
          <a:lstStyle/>
          <a:p>
            <a:endParaRPr lang="it-IT"/>
          </a:p>
        </p:txBody>
      </p:sp>
      <p:grpSp>
        <p:nvGrpSpPr>
          <p:cNvPr id="18" name="Group 83">
            <a:extLst>
              <a:ext uri="{FF2B5EF4-FFF2-40B4-BE49-F238E27FC236}">
                <a16:creationId xmlns:a16="http://schemas.microsoft.com/office/drawing/2014/main" id="{73199420-C363-4956-B68A-E6A07832D062}"/>
              </a:ext>
            </a:extLst>
          </p:cNvPr>
          <p:cNvGrpSpPr>
            <a:grpSpLocks/>
          </p:cNvGrpSpPr>
          <p:nvPr/>
        </p:nvGrpSpPr>
        <p:grpSpPr bwMode="auto">
          <a:xfrm>
            <a:off x="1486161" y="2793538"/>
            <a:ext cx="4962525" cy="2390775"/>
            <a:chOff x="460" y="1683"/>
            <a:chExt cx="3126" cy="1506"/>
          </a:xfrm>
        </p:grpSpPr>
        <p:sp>
          <p:nvSpPr>
            <p:cNvPr id="19" name="Rectangle 27" descr="25%">
              <a:extLst>
                <a:ext uri="{FF2B5EF4-FFF2-40B4-BE49-F238E27FC236}">
                  <a16:creationId xmlns:a16="http://schemas.microsoft.com/office/drawing/2014/main" id="{8F454195-8335-40B7-81C2-CBB0AAC06C0E}"/>
                </a:ext>
              </a:extLst>
            </p:cNvPr>
            <p:cNvSpPr>
              <a:spLocks noChangeArrowheads="1"/>
            </p:cNvSpPr>
            <p:nvPr/>
          </p:nvSpPr>
          <p:spPr bwMode="auto">
            <a:xfrm>
              <a:off x="2021" y="1683"/>
              <a:ext cx="306" cy="126"/>
            </a:xfrm>
            <a:prstGeom prst="rect">
              <a:avLst/>
            </a:prstGeom>
            <a:pattFill prst="pct25">
              <a:fgClr>
                <a:srgbClr val="6666FF"/>
              </a:fgClr>
              <a:bgClr>
                <a:srgbClr val="EAEAEA"/>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 name="Rectangle 29" descr="25%">
              <a:extLst>
                <a:ext uri="{FF2B5EF4-FFF2-40B4-BE49-F238E27FC236}">
                  <a16:creationId xmlns:a16="http://schemas.microsoft.com/office/drawing/2014/main" id="{FD31625A-49C2-4DC5-B227-A3F6CA7582C8}"/>
                </a:ext>
              </a:extLst>
            </p:cNvPr>
            <p:cNvSpPr>
              <a:spLocks noChangeArrowheads="1"/>
            </p:cNvSpPr>
            <p:nvPr/>
          </p:nvSpPr>
          <p:spPr bwMode="auto">
            <a:xfrm>
              <a:off x="460" y="2710"/>
              <a:ext cx="1098" cy="270"/>
            </a:xfrm>
            <a:prstGeom prst="rect">
              <a:avLst/>
            </a:prstGeom>
            <a:pattFill prst="pct25">
              <a:fgClr>
                <a:srgbClr val="6666FF"/>
              </a:fgClr>
              <a:bgClr>
                <a:srgbClr val="EAEAEA"/>
              </a:bgClr>
            </a:pattFill>
            <a:ln w="381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it-IT" b="1"/>
                <a:t>FASCE</a:t>
              </a:r>
            </a:p>
          </p:txBody>
        </p:sp>
        <p:sp>
          <p:nvSpPr>
            <p:cNvPr id="21" name="Rectangle 42" descr="25%">
              <a:extLst>
                <a:ext uri="{FF2B5EF4-FFF2-40B4-BE49-F238E27FC236}">
                  <a16:creationId xmlns:a16="http://schemas.microsoft.com/office/drawing/2014/main" id="{8F19164B-5A8E-4F1A-8F4B-A1E827054B1B}"/>
                </a:ext>
              </a:extLst>
            </p:cNvPr>
            <p:cNvSpPr>
              <a:spLocks noChangeArrowheads="1"/>
            </p:cNvSpPr>
            <p:nvPr/>
          </p:nvSpPr>
          <p:spPr bwMode="auto">
            <a:xfrm>
              <a:off x="2023" y="2215"/>
              <a:ext cx="306" cy="284"/>
            </a:xfrm>
            <a:prstGeom prst="rect">
              <a:avLst/>
            </a:prstGeom>
            <a:pattFill prst="pct25">
              <a:fgClr>
                <a:srgbClr val="6666FF"/>
              </a:fgClr>
              <a:bgClr>
                <a:srgbClr val="EAEAEA"/>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2" name="Rectangle 45" descr="25%">
              <a:extLst>
                <a:ext uri="{FF2B5EF4-FFF2-40B4-BE49-F238E27FC236}">
                  <a16:creationId xmlns:a16="http://schemas.microsoft.com/office/drawing/2014/main" id="{E74837BC-3BF5-4AC3-8178-7607646D4DC8}"/>
                </a:ext>
              </a:extLst>
            </p:cNvPr>
            <p:cNvSpPr>
              <a:spLocks noChangeArrowheads="1"/>
            </p:cNvSpPr>
            <p:nvPr/>
          </p:nvSpPr>
          <p:spPr bwMode="auto">
            <a:xfrm>
              <a:off x="2021" y="2900"/>
              <a:ext cx="306" cy="284"/>
            </a:xfrm>
            <a:prstGeom prst="rect">
              <a:avLst/>
            </a:prstGeom>
            <a:pattFill prst="pct25">
              <a:fgClr>
                <a:srgbClr val="6666FF"/>
              </a:fgClr>
              <a:bgClr>
                <a:srgbClr val="EAEAEA"/>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3" name="Rectangle 47" descr="25%">
              <a:extLst>
                <a:ext uri="{FF2B5EF4-FFF2-40B4-BE49-F238E27FC236}">
                  <a16:creationId xmlns:a16="http://schemas.microsoft.com/office/drawing/2014/main" id="{896B0965-EF27-42EF-8D34-FDFEEEA9BB33}"/>
                </a:ext>
              </a:extLst>
            </p:cNvPr>
            <p:cNvSpPr>
              <a:spLocks noChangeArrowheads="1"/>
            </p:cNvSpPr>
            <p:nvPr/>
          </p:nvSpPr>
          <p:spPr bwMode="auto">
            <a:xfrm>
              <a:off x="2651" y="1684"/>
              <a:ext cx="306" cy="126"/>
            </a:xfrm>
            <a:prstGeom prst="rect">
              <a:avLst/>
            </a:prstGeom>
            <a:pattFill prst="pct25">
              <a:fgClr>
                <a:srgbClr val="6666FF"/>
              </a:fgClr>
              <a:bgClr>
                <a:srgbClr val="EAEAEA"/>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4" name="Rectangle 48" descr="25%">
              <a:extLst>
                <a:ext uri="{FF2B5EF4-FFF2-40B4-BE49-F238E27FC236}">
                  <a16:creationId xmlns:a16="http://schemas.microsoft.com/office/drawing/2014/main" id="{62A7EF93-7ECB-467C-BF2B-9FA48C8DD58E}"/>
                </a:ext>
              </a:extLst>
            </p:cNvPr>
            <p:cNvSpPr>
              <a:spLocks noChangeArrowheads="1"/>
            </p:cNvSpPr>
            <p:nvPr/>
          </p:nvSpPr>
          <p:spPr bwMode="auto">
            <a:xfrm>
              <a:off x="2651" y="2214"/>
              <a:ext cx="306" cy="284"/>
            </a:xfrm>
            <a:prstGeom prst="rect">
              <a:avLst/>
            </a:prstGeom>
            <a:pattFill prst="pct25">
              <a:fgClr>
                <a:srgbClr val="6666FF"/>
              </a:fgClr>
              <a:bgClr>
                <a:srgbClr val="EAEAEA"/>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5" name="Rectangle 50" descr="25%">
              <a:extLst>
                <a:ext uri="{FF2B5EF4-FFF2-40B4-BE49-F238E27FC236}">
                  <a16:creationId xmlns:a16="http://schemas.microsoft.com/office/drawing/2014/main" id="{A6AAE3AC-B118-4612-93AA-80A678869185}"/>
                </a:ext>
              </a:extLst>
            </p:cNvPr>
            <p:cNvSpPr>
              <a:spLocks noChangeArrowheads="1"/>
            </p:cNvSpPr>
            <p:nvPr/>
          </p:nvSpPr>
          <p:spPr bwMode="auto">
            <a:xfrm>
              <a:off x="2651" y="2900"/>
              <a:ext cx="306" cy="284"/>
            </a:xfrm>
            <a:prstGeom prst="rect">
              <a:avLst/>
            </a:prstGeom>
            <a:pattFill prst="pct25">
              <a:fgClr>
                <a:srgbClr val="6666FF"/>
              </a:fgClr>
              <a:bgClr>
                <a:srgbClr val="EAEAEA"/>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6" name="Rectangle 57" descr="25%">
              <a:extLst>
                <a:ext uri="{FF2B5EF4-FFF2-40B4-BE49-F238E27FC236}">
                  <a16:creationId xmlns:a16="http://schemas.microsoft.com/office/drawing/2014/main" id="{874CE552-3043-4265-A800-345A4C174F4A}"/>
                </a:ext>
              </a:extLst>
            </p:cNvPr>
            <p:cNvSpPr>
              <a:spLocks noChangeArrowheads="1"/>
            </p:cNvSpPr>
            <p:nvPr/>
          </p:nvSpPr>
          <p:spPr bwMode="auto">
            <a:xfrm>
              <a:off x="3280" y="1684"/>
              <a:ext cx="306" cy="126"/>
            </a:xfrm>
            <a:prstGeom prst="rect">
              <a:avLst/>
            </a:prstGeom>
            <a:pattFill prst="pct25">
              <a:fgClr>
                <a:srgbClr val="6666FF"/>
              </a:fgClr>
              <a:bgClr>
                <a:srgbClr val="EAEAEA"/>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7" name="Rectangle 59" descr="25%">
              <a:extLst>
                <a:ext uri="{FF2B5EF4-FFF2-40B4-BE49-F238E27FC236}">
                  <a16:creationId xmlns:a16="http://schemas.microsoft.com/office/drawing/2014/main" id="{2E8FE25A-D5E6-4F02-A97B-8C70B0D3E350}"/>
                </a:ext>
              </a:extLst>
            </p:cNvPr>
            <p:cNvSpPr>
              <a:spLocks noChangeArrowheads="1"/>
            </p:cNvSpPr>
            <p:nvPr/>
          </p:nvSpPr>
          <p:spPr bwMode="auto">
            <a:xfrm>
              <a:off x="3279" y="2215"/>
              <a:ext cx="306" cy="284"/>
            </a:xfrm>
            <a:prstGeom prst="rect">
              <a:avLst/>
            </a:prstGeom>
            <a:pattFill prst="pct25">
              <a:fgClr>
                <a:srgbClr val="6666FF"/>
              </a:fgClr>
              <a:bgClr>
                <a:srgbClr val="EAEAEA"/>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8" name="Rectangle 61" descr="25%">
              <a:extLst>
                <a:ext uri="{FF2B5EF4-FFF2-40B4-BE49-F238E27FC236}">
                  <a16:creationId xmlns:a16="http://schemas.microsoft.com/office/drawing/2014/main" id="{23ECB0D8-3C09-4393-96E5-933F3553F453}"/>
                </a:ext>
              </a:extLst>
            </p:cNvPr>
            <p:cNvSpPr>
              <a:spLocks noChangeArrowheads="1"/>
            </p:cNvSpPr>
            <p:nvPr/>
          </p:nvSpPr>
          <p:spPr bwMode="auto">
            <a:xfrm>
              <a:off x="3280" y="2905"/>
              <a:ext cx="306" cy="284"/>
            </a:xfrm>
            <a:prstGeom prst="rect">
              <a:avLst/>
            </a:prstGeom>
            <a:pattFill prst="pct25">
              <a:fgClr>
                <a:srgbClr val="6666FF"/>
              </a:fgClr>
              <a:bgClr>
                <a:srgbClr val="EAEAEA"/>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29" name="Rectangle 62">
            <a:extLst>
              <a:ext uri="{FF2B5EF4-FFF2-40B4-BE49-F238E27FC236}">
                <a16:creationId xmlns:a16="http://schemas.microsoft.com/office/drawing/2014/main" id="{746064A3-4209-4FD9-9697-F7320BB8A3BC}"/>
              </a:ext>
            </a:extLst>
          </p:cNvPr>
          <p:cNvSpPr>
            <a:spLocks noChangeArrowheads="1"/>
          </p:cNvSpPr>
          <p:nvPr/>
        </p:nvSpPr>
        <p:spPr bwMode="auto">
          <a:xfrm>
            <a:off x="5962910" y="5187487"/>
            <a:ext cx="484188" cy="642938"/>
          </a:xfrm>
          <a:prstGeom prst="rect">
            <a:avLst/>
          </a:prstGeom>
          <a:solidFill>
            <a:srgbClr val="EAEAEA"/>
          </a:solidFill>
          <a:ln w="6350">
            <a:solidFill>
              <a:srgbClr val="000000"/>
            </a:solidFill>
            <a:miter lim="800000"/>
            <a:headEnd/>
            <a:tailEnd/>
          </a:ln>
          <a:effectLst>
            <a:outerShdw dist="35921" dir="2700000" algn="ctr" rotWithShape="0">
              <a:srgbClr val="808080"/>
            </a:outerShdw>
          </a:effectLst>
        </p:spPr>
        <p:txBody>
          <a:bodyPr wrap="none" anchor="ctr"/>
          <a:lstStyle/>
          <a:p>
            <a:endParaRPr lang="it-IT"/>
          </a:p>
        </p:txBody>
      </p:sp>
      <p:grpSp>
        <p:nvGrpSpPr>
          <p:cNvPr id="30" name="Group 82">
            <a:extLst>
              <a:ext uri="{FF2B5EF4-FFF2-40B4-BE49-F238E27FC236}">
                <a16:creationId xmlns:a16="http://schemas.microsoft.com/office/drawing/2014/main" id="{0E8EB3DF-4D52-413E-965B-8E67CD04F076}"/>
              </a:ext>
            </a:extLst>
          </p:cNvPr>
          <p:cNvGrpSpPr>
            <a:grpSpLocks/>
          </p:cNvGrpSpPr>
          <p:nvPr/>
        </p:nvGrpSpPr>
        <p:grpSpPr bwMode="auto">
          <a:xfrm>
            <a:off x="1489336" y="2798300"/>
            <a:ext cx="5472113" cy="3230562"/>
            <a:chOff x="462" y="1683"/>
            <a:chExt cx="3447" cy="2035"/>
          </a:xfrm>
        </p:grpSpPr>
        <p:sp>
          <p:nvSpPr>
            <p:cNvPr id="31" name="Rectangle 17" descr="25%">
              <a:extLst>
                <a:ext uri="{FF2B5EF4-FFF2-40B4-BE49-F238E27FC236}">
                  <a16:creationId xmlns:a16="http://schemas.microsoft.com/office/drawing/2014/main" id="{35D4D48D-E16C-49C6-B519-DC2FB8620513}"/>
                </a:ext>
              </a:extLst>
            </p:cNvPr>
            <p:cNvSpPr>
              <a:spLocks noChangeArrowheads="1"/>
            </p:cNvSpPr>
            <p:nvPr/>
          </p:nvSpPr>
          <p:spPr bwMode="auto">
            <a:xfrm>
              <a:off x="1698" y="1684"/>
              <a:ext cx="324" cy="2034"/>
            </a:xfrm>
            <a:prstGeom prst="rect">
              <a:avLst/>
            </a:prstGeom>
            <a:pattFill prst="pct25">
              <a:fgClr>
                <a:srgbClr val="FF3300"/>
              </a:fgClr>
              <a:bgClr>
                <a:srgbClr val="EAEAEA"/>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2" name="Rectangle 28" descr="25%">
              <a:extLst>
                <a:ext uri="{FF2B5EF4-FFF2-40B4-BE49-F238E27FC236}">
                  <a16:creationId xmlns:a16="http://schemas.microsoft.com/office/drawing/2014/main" id="{CC33A4E9-EA57-4A63-AF59-1CAD0F545952}"/>
                </a:ext>
              </a:extLst>
            </p:cNvPr>
            <p:cNvSpPr>
              <a:spLocks noChangeArrowheads="1"/>
            </p:cNvSpPr>
            <p:nvPr/>
          </p:nvSpPr>
          <p:spPr bwMode="auto">
            <a:xfrm>
              <a:off x="462" y="2304"/>
              <a:ext cx="1098" cy="258"/>
            </a:xfrm>
            <a:prstGeom prst="rect">
              <a:avLst/>
            </a:prstGeom>
            <a:pattFill prst="pct25">
              <a:fgClr>
                <a:srgbClr val="FF3300"/>
              </a:fgClr>
              <a:bgClr>
                <a:srgbClr val="EAEAEA"/>
              </a:bgClr>
            </a:patt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it-IT" b="1"/>
                <a:t>MASCHI</a:t>
              </a:r>
            </a:p>
          </p:txBody>
        </p:sp>
        <p:sp>
          <p:nvSpPr>
            <p:cNvPr id="33" name="Rectangle 43" descr="25%">
              <a:extLst>
                <a:ext uri="{FF2B5EF4-FFF2-40B4-BE49-F238E27FC236}">
                  <a16:creationId xmlns:a16="http://schemas.microsoft.com/office/drawing/2014/main" id="{390E1A7B-C027-46B3-BCA9-E1DD70EB060D}"/>
                </a:ext>
              </a:extLst>
            </p:cNvPr>
            <p:cNvSpPr>
              <a:spLocks noChangeArrowheads="1"/>
            </p:cNvSpPr>
            <p:nvPr/>
          </p:nvSpPr>
          <p:spPr bwMode="auto">
            <a:xfrm>
              <a:off x="2327" y="1684"/>
              <a:ext cx="324" cy="2034"/>
            </a:xfrm>
            <a:prstGeom prst="rect">
              <a:avLst/>
            </a:prstGeom>
            <a:pattFill prst="pct25">
              <a:fgClr>
                <a:srgbClr val="FF3300"/>
              </a:fgClr>
              <a:bgClr>
                <a:srgbClr val="EAEAEA"/>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4" name="Rectangle 56" descr="25%">
              <a:extLst>
                <a:ext uri="{FF2B5EF4-FFF2-40B4-BE49-F238E27FC236}">
                  <a16:creationId xmlns:a16="http://schemas.microsoft.com/office/drawing/2014/main" id="{28AB89AA-ABF0-4AE3-BB2A-031C3D8233E2}"/>
                </a:ext>
              </a:extLst>
            </p:cNvPr>
            <p:cNvSpPr>
              <a:spLocks noChangeArrowheads="1"/>
            </p:cNvSpPr>
            <p:nvPr/>
          </p:nvSpPr>
          <p:spPr bwMode="auto">
            <a:xfrm>
              <a:off x="2955" y="1683"/>
              <a:ext cx="324" cy="2034"/>
            </a:xfrm>
            <a:prstGeom prst="rect">
              <a:avLst/>
            </a:prstGeom>
            <a:pattFill prst="pct25">
              <a:fgClr>
                <a:srgbClr val="FF3300"/>
              </a:fgClr>
              <a:bgClr>
                <a:srgbClr val="EAEAEA"/>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5" name="Rectangle 63" descr="25%">
              <a:extLst>
                <a:ext uri="{FF2B5EF4-FFF2-40B4-BE49-F238E27FC236}">
                  <a16:creationId xmlns:a16="http://schemas.microsoft.com/office/drawing/2014/main" id="{5905D5F0-80F1-4824-9242-8E36E56F246F}"/>
                </a:ext>
              </a:extLst>
            </p:cNvPr>
            <p:cNvSpPr>
              <a:spLocks noChangeArrowheads="1"/>
            </p:cNvSpPr>
            <p:nvPr/>
          </p:nvSpPr>
          <p:spPr bwMode="auto">
            <a:xfrm>
              <a:off x="3585" y="1684"/>
              <a:ext cx="324" cy="2034"/>
            </a:xfrm>
            <a:prstGeom prst="rect">
              <a:avLst/>
            </a:prstGeom>
            <a:pattFill prst="pct25">
              <a:fgClr>
                <a:srgbClr val="FF3300"/>
              </a:fgClr>
              <a:bgClr>
                <a:srgbClr val="EAEAEA"/>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nvGrpSpPr>
          <p:cNvPr id="36" name="Group 75">
            <a:extLst>
              <a:ext uri="{FF2B5EF4-FFF2-40B4-BE49-F238E27FC236}">
                <a16:creationId xmlns:a16="http://schemas.microsoft.com/office/drawing/2014/main" id="{FBB52018-271D-417B-B912-EF6FE825EA98}"/>
              </a:ext>
            </a:extLst>
          </p:cNvPr>
          <p:cNvGrpSpPr>
            <a:grpSpLocks/>
          </p:cNvGrpSpPr>
          <p:nvPr/>
        </p:nvGrpSpPr>
        <p:grpSpPr bwMode="auto">
          <a:xfrm>
            <a:off x="3449898" y="3639675"/>
            <a:ext cx="3511550" cy="1547812"/>
            <a:chOff x="1367" y="2267"/>
            <a:chExt cx="2212" cy="975"/>
          </a:xfrm>
        </p:grpSpPr>
        <p:sp>
          <p:nvSpPr>
            <p:cNvPr id="37" name="Rectangle 64">
              <a:extLst>
                <a:ext uri="{FF2B5EF4-FFF2-40B4-BE49-F238E27FC236}">
                  <a16:creationId xmlns:a16="http://schemas.microsoft.com/office/drawing/2014/main" id="{23F41A32-AD91-4CE2-A244-70D2F736766C}"/>
                </a:ext>
              </a:extLst>
            </p:cNvPr>
            <p:cNvSpPr>
              <a:spLocks noChangeArrowheads="1"/>
            </p:cNvSpPr>
            <p:nvPr/>
          </p:nvSpPr>
          <p:spPr bwMode="auto">
            <a:xfrm>
              <a:off x="2626" y="2268"/>
              <a:ext cx="324" cy="283"/>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8" name="Rectangle 65">
              <a:extLst>
                <a:ext uri="{FF2B5EF4-FFF2-40B4-BE49-F238E27FC236}">
                  <a16:creationId xmlns:a16="http://schemas.microsoft.com/office/drawing/2014/main" id="{8D54DA4F-A59C-40AF-8B56-2C1513475DB9}"/>
                </a:ext>
              </a:extLst>
            </p:cNvPr>
            <p:cNvSpPr>
              <a:spLocks noChangeArrowheads="1"/>
            </p:cNvSpPr>
            <p:nvPr/>
          </p:nvSpPr>
          <p:spPr bwMode="auto">
            <a:xfrm>
              <a:off x="1996" y="2267"/>
              <a:ext cx="324" cy="283"/>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9" name="Rectangle 66">
              <a:extLst>
                <a:ext uri="{FF2B5EF4-FFF2-40B4-BE49-F238E27FC236}">
                  <a16:creationId xmlns:a16="http://schemas.microsoft.com/office/drawing/2014/main" id="{BA57509C-7050-4297-BF48-5F93A25C7FF8}"/>
                </a:ext>
              </a:extLst>
            </p:cNvPr>
            <p:cNvSpPr>
              <a:spLocks noChangeArrowheads="1"/>
            </p:cNvSpPr>
            <p:nvPr/>
          </p:nvSpPr>
          <p:spPr bwMode="auto">
            <a:xfrm>
              <a:off x="3254" y="2270"/>
              <a:ext cx="324" cy="283"/>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0" name="Rectangle 67">
              <a:extLst>
                <a:ext uri="{FF2B5EF4-FFF2-40B4-BE49-F238E27FC236}">
                  <a16:creationId xmlns:a16="http://schemas.microsoft.com/office/drawing/2014/main" id="{43715078-6512-4077-85E6-07EAFBE3111B}"/>
                </a:ext>
              </a:extLst>
            </p:cNvPr>
            <p:cNvSpPr>
              <a:spLocks noChangeArrowheads="1"/>
            </p:cNvSpPr>
            <p:nvPr/>
          </p:nvSpPr>
          <p:spPr bwMode="auto">
            <a:xfrm>
              <a:off x="1368" y="2268"/>
              <a:ext cx="324" cy="283"/>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1" name="Rectangle 68">
              <a:extLst>
                <a:ext uri="{FF2B5EF4-FFF2-40B4-BE49-F238E27FC236}">
                  <a16:creationId xmlns:a16="http://schemas.microsoft.com/office/drawing/2014/main" id="{2C4CAED3-98FC-41B2-8A9B-E952A27C7375}"/>
                </a:ext>
              </a:extLst>
            </p:cNvPr>
            <p:cNvSpPr>
              <a:spLocks noChangeArrowheads="1"/>
            </p:cNvSpPr>
            <p:nvPr/>
          </p:nvSpPr>
          <p:spPr bwMode="auto">
            <a:xfrm>
              <a:off x="1367" y="2955"/>
              <a:ext cx="324" cy="283"/>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2" name="Rectangle 70">
              <a:extLst>
                <a:ext uri="{FF2B5EF4-FFF2-40B4-BE49-F238E27FC236}">
                  <a16:creationId xmlns:a16="http://schemas.microsoft.com/office/drawing/2014/main" id="{2F09CC15-4089-4611-B144-AF756F0EA268}"/>
                </a:ext>
              </a:extLst>
            </p:cNvPr>
            <p:cNvSpPr>
              <a:spLocks noChangeArrowheads="1"/>
            </p:cNvSpPr>
            <p:nvPr/>
          </p:nvSpPr>
          <p:spPr bwMode="auto">
            <a:xfrm>
              <a:off x="1997" y="2955"/>
              <a:ext cx="324" cy="283"/>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3" name="Rectangle 71">
              <a:extLst>
                <a:ext uri="{FF2B5EF4-FFF2-40B4-BE49-F238E27FC236}">
                  <a16:creationId xmlns:a16="http://schemas.microsoft.com/office/drawing/2014/main" id="{35306DE8-DBE1-4CE1-A441-E427D2886415}"/>
                </a:ext>
              </a:extLst>
            </p:cNvPr>
            <p:cNvSpPr>
              <a:spLocks noChangeArrowheads="1"/>
            </p:cNvSpPr>
            <p:nvPr/>
          </p:nvSpPr>
          <p:spPr bwMode="auto">
            <a:xfrm>
              <a:off x="3255" y="2959"/>
              <a:ext cx="324" cy="283"/>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4" name="Rectangle 72">
              <a:extLst>
                <a:ext uri="{FF2B5EF4-FFF2-40B4-BE49-F238E27FC236}">
                  <a16:creationId xmlns:a16="http://schemas.microsoft.com/office/drawing/2014/main" id="{A7754013-801D-4CA7-9CC2-5989FE91EBEA}"/>
                </a:ext>
              </a:extLst>
            </p:cNvPr>
            <p:cNvSpPr>
              <a:spLocks noChangeArrowheads="1"/>
            </p:cNvSpPr>
            <p:nvPr/>
          </p:nvSpPr>
          <p:spPr bwMode="auto">
            <a:xfrm>
              <a:off x="2625" y="2954"/>
              <a:ext cx="324" cy="283"/>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pic>
        <p:nvPicPr>
          <p:cNvPr id="45" name="Picture 4" descr="DistrMom3">
            <a:extLst>
              <a:ext uri="{FF2B5EF4-FFF2-40B4-BE49-F238E27FC236}">
                <a16:creationId xmlns:a16="http://schemas.microsoft.com/office/drawing/2014/main" id="{17EC8B32-6C46-4DC9-B9A0-24DA2D1698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586" r="46173" b="14890"/>
          <a:stretch>
            <a:fillRect/>
          </a:stretch>
        </p:blipFill>
        <p:spPr bwMode="auto">
          <a:xfrm>
            <a:off x="7409971" y="2569861"/>
            <a:ext cx="3501488" cy="354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00"/>
                </a:solidFill>
                <a:miter lim="800000"/>
                <a:headEnd/>
                <a:tailEnd/>
              </a14:hiddenLine>
            </a:ext>
          </a:extLst>
        </p:spPr>
      </p:pic>
      <p:sp>
        <p:nvSpPr>
          <p:cNvPr id="46" name="TextBox 45">
            <a:extLst>
              <a:ext uri="{FF2B5EF4-FFF2-40B4-BE49-F238E27FC236}">
                <a16:creationId xmlns:a16="http://schemas.microsoft.com/office/drawing/2014/main" id="{452BCF9E-3FF3-4DF7-BDB7-7D74A0ECBB5A}"/>
              </a:ext>
            </a:extLst>
          </p:cNvPr>
          <p:cNvSpPr txBox="1"/>
          <p:nvPr/>
        </p:nvSpPr>
        <p:spPr>
          <a:xfrm>
            <a:off x="1627449" y="673490"/>
            <a:ext cx="9284011" cy="923330"/>
          </a:xfrm>
          <a:prstGeom prst="rect">
            <a:avLst/>
          </a:prstGeom>
          <a:noFill/>
        </p:spPr>
        <p:txBody>
          <a:bodyPr wrap="square">
            <a:spAutoFit/>
          </a:bodyPr>
          <a:lstStyle/>
          <a:p>
            <a:pPr marL="285750" indent="-285750" algn="just">
              <a:buFont typeface="Arial" panose="020B0604020202020204" pitchFamily="34" charset="0"/>
              <a:buChar char="•"/>
            </a:pPr>
            <a:r>
              <a:rPr lang="en-US" dirty="0">
                <a:solidFill>
                  <a:srgbClr val="000066"/>
                </a:solidFill>
              </a:rPr>
              <a:t>Walls constitute the primary supporting structure.</a:t>
            </a:r>
          </a:p>
          <a:p>
            <a:pPr marL="285750" indent="-285750" algn="just">
              <a:buFont typeface="Arial" panose="020B0604020202020204" pitchFamily="34" charset="0"/>
              <a:buChar char="•"/>
            </a:pPr>
            <a:r>
              <a:rPr lang="en-US" dirty="0">
                <a:solidFill>
                  <a:srgbClr val="000066"/>
                </a:solidFill>
              </a:rPr>
              <a:t>The horizontal strips (with architraves) are secondary structural elements that create a coupling between the males.</a:t>
            </a:r>
          </a:p>
        </p:txBody>
      </p:sp>
    </p:spTree>
    <p:extLst>
      <p:ext uri="{BB962C8B-B14F-4D97-AF65-F5344CB8AC3E}">
        <p14:creationId xmlns:p14="http://schemas.microsoft.com/office/powerpoint/2010/main" val="384666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down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down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subTnLst>
                                    <p:set>
                                      <p:cBhvr override="childStyle">
                                        <p:cTn dur="1" fill="hold" display="0" masterRel="nextClick" afterEffect="1"/>
                                        <p:tgtEl>
                                          <p:spTgt spid="4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solidFill>
                  <a:srgbClr val="002060"/>
                </a:solidFill>
                <a:latin typeface="Arial" panose="020B0604020202020204" pitchFamily="34" charset="0"/>
              </a:rPr>
              <a:t>Tremuri</a:t>
            </a:r>
            <a:endParaRPr lang="it-IT" dirty="0">
              <a:solidFill>
                <a:srgbClr val="002060"/>
              </a:solidFill>
            </a:endParaRPr>
          </a:p>
        </p:txBody>
      </p:sp>
      <p:pic>
        <p:nvPicPr>
          <p:cNvPr id="7" name="Picture 23">
            <a:extLst>
              <a:ext uri="{FF2B5EF4-FFF2-40B4-BE49-F238E27FC236}">
                <a16:creationId xmlns:a16="http://schemas.microsoft.com/office/drawing/2014/main" id="{D08FC506-E9E9-45F2-BEE5-EA0751EB4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965" t="45645" r="45393" b="40053"/>
          <a:stretch>
            <a:fillRect/>
          </a:stretch>
        </p:blipFill>
        <p:spPr bwMode="auto">
          <a:xfrm>
            <a:off x="4943572" y="3614165"/>
            <a:ext cx="2656823" cy="182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8">
            <a:extLst>
              <a:ext uri="{FF2B5EF4-FFF2-40B4-BE49-F238E27FC236}">
                <a16:creationId xmlns:a16="http://schemas.microsoft.com/office/drawing/2014/main" id="{8270336D-D99A-4E15-8878-DBB26DCAB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367" t="25391" r="22998" b="19531"/>
          <a:stretch>
            <a:fillRect/>
          </a:stretch>
        </p:blipFill>
        <p:spPr bwMode="auto">
          <a:xfrm>
            <a:off x="1092297" y="3129643"/>
            <a:ext cx="3617912"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Object 8">
            <a:extLst>
              <a:ext uri="{FF2B5EF4-FFF2-40B4-BE49-F238E27FC236}">
                <a16:creationId xmlns:a16="http://schemas.microsoft.com/office/drawing/2014/main" id="{E6AECA3C-CC71-45C5-A014-DF8213E92FB6}"/>
              </a:ext>
            </a:extLst>
          </p:cNvPr>
          <p:cNvGraphicFramePr>
            <a:graphicFrameLocks noChangeAspect="1"/>
          </p:cNvGraphicFramePr>
          <p:nvPr>
            <p:extLst>
              <p:ext uri="{D42A27DB-BD31-4B8C-83A1-F6EECF244321}">
                <p14:modId xmlns:p14="http://schemas.microsoft.com/office/powerpoint/2010/main" val="3353150118"/>
              </p:ext>
            </p:extLst>
          </p:nvPr>
        </p:nvGraphicFramePr>
        <p:xfrm>
          <a:off x="7796102" y="2771966"/>
          <a:ext cx="2798763" cy="3287712"/>
        </p:xfrm>
        <a:graphic>
          <a:graphicData uri="http://schemas.openxmlformats.org/presentationml/2006/ole">
            <mc:AlternateContent xmlns:mc="http://schemas.openxmlformats.org/markup-compatibility/2006">
              <mc:Choice xmlns:v="urn:schemas-microsoft-com:vml" Requires="v">
                <p:oleObj spid="_x0000_s131074" r:id="rId4" imgW="5385816" imgH="3512058" progId="Word.Picture.8">
                  <p:embed/>
                </p:oleObj>
              </mc:Choice>
              <mc:Fallback>
                <p:oleObj r:id="rId4" imgW="5385816" imgH="3512058" progId="Word.Picture.8">
                  <p:embed/>
                  <p:pic>
                    <p:nvPicPr>
                      <p:cNvPr id="9" name="Object 8">
                        <a:extLst>
                          <a:ext uri="{FF2B5EF4-FFF2-40B4-BE49-F238E27FC236}">
                            <a16:creationId xmlns:a16="http://schemas.microsoft.com/office/drawing/2014/main" id="{E6AECA3C-CC71-45C5-A014-DF8213E92F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8542" t="4305" r="18515"/>
                      <a:stretch>
                        <a:fillRect/>
                      </a:stretch>
                    </p:blipFill>
                    <p:spPr bwMode="auto">
                      <a:xfrm>
                        <a:off x="7796102" y="2771966"/>
                        <a:ext cx="2798763" cy="3287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3" descr="pianta">
            <a:extLst>
              <a:ext uri="{FF2B5EF4-FFF2-40B4-BE49-F238E27FC236}">
                <a16:creationId xmlns:a16="http://schemas.microsoft.com/office/drawing/2014/main" id="{F2D72C30-FAAE-4601-9164-8AD435ABE9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7072" y="1159066"/>
            <a:ext cx="3422650" cy="2017712"/>
          </a:xfrm>
          <a:prstGeom prst="rect">
            <a:avLst/>
          </a:prstGeom>
          <a:noFill/>
          <a:extLst>
            <a:ext uri="{909E8E84-426E-40DD-AFC4-6F175D3DCCD1}">
              <a14:hiddenFill xmlns:a14="http://schemas.microsoft.com/office/drawing/2010/main">
                <a:solidFill>
                  <a:srgbClr val="FFFFFF"/>
                </a:solidFill>
              </a14:hiddenFill>
            </a:ext>
          </a:extLst>
        </p:spPr>
      </p:pic>
      <p:sp>
        <p:nvSpPr>
          <p:cNvPr id="11" name="Oval 4">
            <a:extLst>
              <a:ext uri="{FF2B5EF4-FFF2-40B4-BE49-F238E27FC236}">
                <a16:creationId xmlns:a16="http://schemas.microsoft.com/office/drawing/2014/main" id="{170EBD47-059D-420E-8F2A-B3A56B572529}"/>
              </a:ext>
            </a:extLst>
          </p:cNvPr>
          <p:cNvSpPr>
            <a:spLocks noChangeArrowheads="1"/>
          </p:cNvSpPr>
          <p:nvPr/>
        </p:nvSpPr>
        <p:spPr bwMode="auto">
          <a:xfrm>
            <a:off x="5291235" y="1284479"/>
            <a:ext cx="136525" cy="136525"/>
          </a:xfrm>
          <a:prstGeom prst="ellipse">
            <a:avLst/>
          </a:prstGeom>
          <a:solidFill>
            <a:srgbClr val="FF0000"/>
          </a:solidFill>
          <a:ln w="4445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 name="Oval 5">
            <a:extLst>
              <a:ext uri="{FF2B5EF4-FFF2-40B4-BE49-F238E27FC236}">
                <a16:creationId xmlns:a16="http://schemas.microsoft.com/office/drawing/2014/main" id="{9E009B65-6799-4C5A-95EE-6225E3558D7A}"/>
              </a:ext>
            </a:extLst>
          </p:cNvPr>
          <p:cNvSpPr>
            <a:spLocks noChangeArrowheads="1"/>
          </p:cNvSpPr>
          <p:nvPr/>
        </p:nvSpPr>
        <p:spPr bwMode="auto">
          <a:xfrm>
            <a:off x="2900460" y="2056004"/>
            <a:ext cx="136525" cy="136525"/>
          </a:xfrm>
          <a:prstGeom prst="ellipse">
            <a:avLst/>
          </a:prstGeom>
          <a:solidFill>
            <a:srgbClr val="FFCC00"/>
          </a:solidFill>
          <a:ln w="44450">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13" name="Group 6">
            <a:extLst>
              <a:ext uri="{FF2B5EF4-FFF2-40B4-BE49-F238E27FC236}">
                <a16:creationId xmlns:a16="http://schemas.microsoft.com/office/drawing/2014/main" id="{F568E159-73C5-4C2F-940C-8F7AAD62CA64}"/>
              </a:ext>
            </a:extLst>
          </p:cNvPr>
          <p:cNvGrpSpPr>
            <a:grpSpLocks/>
          </p:cNvGrpSpPr>
          <p:nvPr/>
        </p:nvGrpSpPr>
        <p:grpSpPr bwMode="auto">
          <a:xfrm>
            <a:off x="1224059" y="1960753"/>
            <a:ext cx="1524000" cy="401638"/>
            <a:chOff x="528" y="1920"/>
            <a:chExt cx="960" cy="253"/>
          </a:xfrm>
        </p:grpSpPr>
        <p:sp>
          <p:nvSpPr>
            <p:cNvPr id="14" name="Text Box 7">
              <a:extLst>
                <a:ext uri="{FF2B5EF4-FFF2-40B4-BE49-F238E27FC236}">
                  <a16:creationId xmlns:a16="http://schemas.microsoft.com/office/drawing/2014/main" id="{695A584F-0C7F-4F56-A9D2-E1BEC9F5C271}"/>
                </a:ext>
              </a:extLst>
            </p:cNvPr>
            <p:cNvSpPr txBox="1">
              <a:spLocks noChangeArrowheads="1"/>
            </p:cNvSpPr>
            <p:nvPr/>
          </p:nvSpPr>
          <p:spPr bwMode="auto">
            <a:xfrm>
              <a:off x="721" y="1923"/>
              <a:ext cx="6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44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spcBef>
                  <a:spcPct val="20000"/>
                </a:spcBef>
                <a:buClr>
                  <a:srgbClr val="FF9900"/>
                </a:buClr>
                <a:buFont typeface="Wingdings" pitchFamily="2" charset="2"/>
                <a:buNone/>
              </a:pPr>
              <a:r>
                <a:rPr lang="it-IT" sz="2000" b="1" dirty="0">
                  <a:solidFill>
                    <a:schemeClr val="accent2"/>
                  </a:solidFill>
                  <a:latin typeface="Arial Narrow" pitchFamily="34" charset="0"/>
                </a:rPr>
                <a:t>2D </a:t>
              </a:r>
              <a:r>
                <a:rPr lang="it-IT" sz="2000" b="1" dirty="0" err="1">
                  <a:solidFill>
                    <a:schemeClr val="accent2"/>
                  </a:solidFill>
                  <a:latin typeface="Arial Narrow" pitchFamily="34" charset="0"/>
                </a:rPr>
                <a:t>node</a:t>
              </a:r>
              <a:endParaRPr lang="it-IT" sz="2000" b="1" dirty="0">
                <a:solidFill>
                  <a:schemeClr val="accent2"/>
                </a:solidFill>
                <a:latin typeface="Arial Narrow" pitchFamily="34" charset="0"/>
              </a:endParaRPr>
            </a:p>
          </p:txBody>
        </p:sp>
        <p:sp>
          <p:nvSpPr>
            <p:cNvPr id="15" name="Oval 8">
              <a:extLst>
                <a:ext uri="{FF2B5EF4-FFF2-40B4-BE49-F238E27FC236}">
                  <a16:creationId xmlns:a16="http://schemas.microsoft.com/office/drawing/2014/main" id="{2B4CE998-D184-4E26-A532-80FBE8E5C592}"/>
                </a:ext>
              </a:extLst>
            </p:cNvPr>
            <p:cNvSpPr>
              <a:spLocks noChangeArrowheads="1"/>
            </p:cNvSpPr>
            <p:nvPr/>
          </p:nvSpPr>
          <p:spPr bwMode="auto">
            <a:xfrm>
              <a:off x="528" y="1920"/>
              <a:ext cx="960" cy="240"/>
            </a:xfrm>
            <a:prstGeom prst="ellipse">
              <a:avLst/>
            </a:prstGeom>
            <a:noFill/>
            <a:ln w="4445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16" name="Group 12">
            <a:extLst>
              <a:ext uri="{FF2B5EF4-FFF2-40B4-BE49-F238E27FC236}">
                <a16:creationId xmlns:a16="http://schemas.microsoft.com/office/drawing/2014/main" id="{5BA9870F-6FF9-498B-A91A-8AF1E0BD864B}"/>
              </a:ext>
            </a:extLst>
          </p:cNvPr>
          <p:cNvGrpSpPr>
            <a:grpSpLocks/>
          </p:cNvGrpSpPr>
          <p:nvPr/>
        </p:nvGrpSpPr>
        <p:grpSpPr bwMode="auto">
          <a:xfrm>
            <a:off x="5524597" y="1065403"/>
            <a:ext cx="1524000" cy="407988"/>
            <a:chOff x="-96" y="2496"/>
            <a:chExt cx="960" cy="257"/>
          </a:xfrm>
        </p:grpSpPr>
        <p:sp>
          <p:nvSpPr>
            <p:cNvPr id="17" name="Text Box 13">
              <a:extLst>
                <a:ext uri="{FF2B5EF4-FFF2-40B4-BE49-F238E27FC236}">
                  <a16:creationId xmlns:a16="http://schemas.microsoft.com/office/drawing/2014/main" id="{D1BC6B79-8367-4A6F-ADA8-84E5227C7909}"/>
                </a:ext>
              </a:extLst>
            </p:cNvPr>
            <p:cNvSpPr txBox="1">
              <a:spLocks noChangeArrowheads="1"/>
            </p:cNvSpPr>
            <p:nvPr/>
          </p:nvSpPr>
          <p:spPr bwMode="auto">
            <a:xfrm>
              <a:off x="70" y="2503"/>
              <a:ext cx="6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44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spcBef>
                  <a:spcPct val="20000"/>
                </a:spcBef>
                <a:buClr>
                  <a:srgbClr val="FF9900"/>
                </a:buClr>
                <a:buFont typeface="Wingdings" pitchFamily="2" charset="2"/>
                <a:buNone/>
              </a:pPr>
              <a:r>
                <a:rPr lang="it-IT" sz="2000" b="1">
                  <a:solidFill>
                    <a:schemeClr val="accent2"/>
                  </a:solidFill>
                  <a:latin typeface="Arial Narrow" pitchFamily="34" charset="0"/>
                </a:rPr>
                <a:t>3D node</a:t>
              </a:r>
            </a:p>
          </p:txBody>
        </p:sp>
        <p:sp>
          <p:nvSpPr>
            <p:cNvPr id="18" name="Oval 14">
              <a:extLst>
                <a:ext uri="{FF2B5EF4-FFF2-40B4-BE49-F238E27FC236}">
                  <a16:creationId xmlns:a16="http://schemas.microsoft.com/office/drawing/2014/main" id="{8E6AD468-033C-44AE-8B6B-54D624827699}"/>
                </a:ext>
              </a:extLst>
            </p:cNvPr>
            <p:cNvSpPr>
              <a:spLocks noChangeArrowheads="1"/>
            </p:cNvSpPr>
            <p:nvPr/>
          </p:nvSpPr>
          <p:spPr bwMode="auto">
            <a:xfrm>
              <a:off x="-96" y="2496"/>
              <a:ext cx="960" cy="240"/>
            </a:xfrm>
            <a:prstGeom prst="ellipse">
              <a:avLst/>
            </a:prstGeom>
            <a:noFill/>
            <a:ln w="444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9" name="Oval 17">
            <a:extLst>
              <a:ext uri="{FF2B5EF4-FFF2-40B4-BE49-F238E27FC236}">
                <a16:creationId xmlns:a16="http://schemas.microsoft.com/office/drawing/2014/main" id="{FC25C23C-4BB8-4B73-930A-F228EB997307}"/>
              </a:ext>
            </a:extLst>
          </p:cNvPr>
          <p:cNvSpPr>
            <a:spLocks noChangeArrowheads="1"/>
          </p:cNvSpPr>
          <p:nvPr/>
        </p:nvSpPr>
        <p:spPr bwMode="auto">
          <a:xfrm>
            <a:off x="4364135" y="2771967"/>
            <a:ext cx="136525" cy="136525"/>
          </a:xfrm>
          <a:prstGeom prst="ellipse">
            <a:avLst/>
          </a:prstGeom>
          <a:solidFill>
            <a:srgbClr val="CC0000"/>
          </a:solidFill>
          <a:ln w="4445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 name="Rectangle 25">
            <a:extLst>
              <a:ext uri="{FF2B5EF4-FFF2-40B4-BE49-F238E27FC236}">
                <a16:creationId xmlns:a16="http://schemas.microsoft.com/office/drawing/2014/main" id="{0E429805-1FE9-4517-B783-F95E87899420}"/>
              </a:ext>
            </a:extLst>
          </p:cNvPr>
          <p:cNvSpPr>
            <a:spLocks noChangeArrowheads="1"/>
          </p:cNvSpPr>
          <p:nvPr/>
        </p:nvSpPr>
        <p:spPr bwMode="auto">
          <a:xfrm>
            <a:off x="10287104" y="2367669"/>
            <a:ext cx="1625198"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eaLnBrk="1" hangingPunct="1"/>
            <a:r>
              <a:rPr lang="it-IT" sz="1200" b="1" dirty="0">
                <a:latin typeface="Times New Roman" panose="02020603050405020304" pitchFamily="18" charset="0"/>
                <a:cs typeface="Times New Roman" panose="02020603050405020304" pitchFamily="18" charset="0"/>
              </a:rPr>
              <a:t>TREMURI</a:t>
            </a:r>
            <a:r>
              <a:rPr lang="it-IT" sz="1200" dirty="0">
                <a:latin typeface="Times New Roman" panose="02020603050405020304" pitchFamily="18" charset="0"/>
                <a:cs typeface="Times New Roman" panose="02020603050405020304" pitchFamily="18" charset="0"/>
              </a:rPr>
              <a:t>: </a:t>
            </a:r>
            <a:r>
              <a:rPr lang="it-IT" sz="1200" b="1" i="1" dirty="0" err="1">
                <a:latin typeface="Times New Roman" panose="02020603050405020304" pitchFamily="18" charset="0"/>
                <a:cs typeface="Times New Roman" panose="02020603050405020304" pitchFamily="18" charset="0"/>
              </a:rPr>
              <a:t>Research</a:t>
            </a:r>
            <a:r>
              <a:rPr lang="it-IT" sz="1200" b="1" i="1" dirty="0">
                <a:latin typeface="Times New Roman" panose="02020603050405020304" pitchFamily="18" charset="0"/>
                <a:cs typeface="Times New Roman" panose="02020603050405020304" pitchFamily="18" charset="0"/>
              </a:rPr>
              <a:t> </a:t>
            </a:r>
            <a:r>
              <a:rPr lang="it-IT" sz="1200" b="1" i="1" dirty="0" err="1">
                <a:latin typeface="Times New Roman" panose="02020603050405020304" pitchFamily="18" charset="0"/>
                <a:cs typeface="Times New Roman" panose="02020603050405020304" pitchFamily="18" charset="0"/>
              </a:rPr>
              <a:t>version</a:t>
            </a:r>
            <a:r>
              <a:rPr lang="it-IT" sz="1200" dirty="0">
                <a:latin typeface="Times New Roman" panose="02020603050405020304" pitchFamily="18" charset="0"/>
                <a:cs typeface="Times New Roman" panose="02020603050405020304" pitchFamily="18" charset="0"/>
              </a:rPr>
              <a:t>: </a:t>
            </a:r>
            <a:r>
              <a:rPr lang="it-IT" sz="1200" dirty="0" err="1">
                <a:latin typeface="Times New Roman" panose="02020603050405020304" pitchFamily="18" charset="0"/>
                <a:cs typeface="Times New Roman" panose="02020603050405020304" pitchFamily="18" charset="0"/>
              </a:rPr>
              <a:t>Galasco</a:t>
            </a:r>
            <a:r>
              <a:rPr lang="it-IT" sz="1200" dirty="0">
                <a:latin typeface="Times New Roman" panose="02020603050405020304" pitchFamily="18" charset="0"/>
                <a:cs typeface="Times New Roman" panose="02020603050405020304" pitchFamily="18" charset="0"/>
              </a:rPr>
              <a:t> A., </a:t>
            </a:r>
            <a:r>
              <a:rPr lang="it-IT" sz="1200" dirty="0" err="1">
                <a:latin typeface="Times New Roman" panose="02020603050405020304" pitchFamily="18" charset="0"/>
                <a:cs typeface="Times New Roman" panose="02020603050405020304" pitchFamily="18" charset="0"/>
              </a:rPr>
              <a:t>Lagomarsino</a:t>
            </a:r>
            <a:r>
              <a:rPr lang="it-IT" sz="1200" dirty="0">
                <a:latin typeface="Times New Roman" panose="02020603050405020304" pitchFamily="18" charset="0"/>
                <a:cs typeface="Times New Roman" panose="02020603050405020304" pitchFamily="18" charset="0"/>
              </a:rPr>
              <a:t> S., Penna A.,2002,</a:t>
            </a:r>
            <a:r>
              <a:rPr lang="it-IT" sz="1200" i="1" dirty="0">
                <a:latin typeface="Times New Roman" panose="02020603050405020304" pitchFamily="18" charset="0"/>
                <a:cs typeface="Times New Roman" panose="02020603050405020304" pitchFamily="18" charset="0"/>
              </a:rPr>
              <a:t> Programma di calcolo TREMURI: Analisi sismica 3D di edifici in muratura</a:t>
            </a:r>
            <a:r>
              <a:rPr lang="it-IT" sz="1200" dirty="0">
                <a:latin typeface="Times New Roman" panose="02020603050405020304" pitchFamily="18" charset="0"/>
                <a:cs typeface="Times New Roman" panose="02020603050405020304" pitchFamily="18" charset="0"/>
              </a:rPr>
              <a:t>, Università di Genova ; </a:t>
            </a:r>
            <a:r>
              <a:rPr lang="it-IT" sz="1200" b="1" i="1" dirty="0">
                <a:latin typeface="Times New Roman" panose="02020603050405020304" pitchFamily="18" charset="0"/>
                <a:cs typeface="Times New Roman" panose="02020603050405020304" pitchFamily="18" charset="0"/>
              </a:rPr>
              <a:t>Commercial </a:t>
            </a:r>
            <a:r>
              <a:rPr lang="it-IT" sz="1200" b="1" i="1" dirty="0" err="1">
                <a:latin typeface="Times New Roman" panose="02020603050405020304" pitchFamily="18" charset="0"/>
                <a:cs typeface="Times New Roman" panose="02020603050405020304" pitchFamily="18" charset="0"/>
              </a:rPr>
              <a:t>version</a:t>
            </a:r>
            <a:r>
              <a:rPr lang="it-IT" sz="1200" dirty="0">
                <a:latin typeface="Times New Roman" panose="02020603050405020304" pitchFamily="18" charset="0"/>
                <a:cs typeface="Times New Roman" panose="02020603050405020304" pitchFamily="18" charset="0"/>
              </a:rPr>
              <a:t>: </a:t>
            </a:r>
            <a:r>
              <a:rPr lang="en-GB" sz="1200" dirty="0">
                <a:latin typeface="Times New Roman" panose="02020603050405020304" pitchFamily="18" charset="0"/>
                <a:cs typeface="Times New Roman" panose="02020603050405020304" pitchFamily="18" charset="0"/>
              </a:rPr>
              <a:t>3Muri Program release 4.1.0  (http://www.stadata.com)</a:t>
            </a:r>
            <a:endParaRPr lang="it-IT" sz="1200" dirty="0">
              <a:latin typeface="Times New Roman" panose="02020603050405020304" pitchFamily="18" charset="0"/>
              <a:cs typeface="Times New Roman" panose="02020603050405020304" pitchFamily="18" charset="0"/>
            </a:endParaRPr>
          </a:p>
        </p:txBody>
      </p:sp>
      <p:sp>
        <p:nvSpPr>
          <p:cNvPr id="21" name="Oval 21">
            <a:extLst>
              <a:ext uri="{FF2B5EF4-FFF2-40B4-BE49-F238E27FC236}">
                <a16:creationId xmlns:a16="http://schemas.microsoft.com/office/drawing/2014/main" id="{8FD4DF1E-C971-4753-89E8-E0792C0C187C}"/>
              </a:ext>
            </a:extLst>
          </p:cNvPr>
          <p:cNvSpPr>
            <a:spLocks noChangeArrowheads="1"/>
          </p:cNvSpPr>
          <p:nvPr/>
        </p:nvSpPr>
        <p:spPr bwMode="auto">
          <a:xfrm>
            <a:off x="2109885" y="4282168"/>
            <a:ext cx="600075" cy="514350"/>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 name="Line 22">
            <a:extLst>
              <a:ext uri="{FF2B5EF4-FFF2-40B4-BE49-F238E27FC236}">
                <a16:creationId xmlns:a16="http://schemas.microsoft.com/office/drawing/2014/main" id="{B611067D-0E6F-4A8C-84F0-7995CB989D9C}"/>
              </a:ext>
            </a:extLst>
          </p:cNvPr>
          <p:cNvSpPr>
            <a:spLocks noChangeShapeType="1"/>
          </p:cNvSpPr>
          <p:nvPr/>
        </p:nvSpPr>
        <p:spPr bwMode="auto">
          <a:xfrm flipV="1">
            <a:off x="2709960" y="3614164"/>
            <a:ext cx="5244519" cy="953754"/>
          </a:xfrm>
          <a:prstGeom prst="line">
            <a:avLst/>
          </a:prstGeom>
          <a:noFill/>
          <a:ln w="25400">
            <a:solidFill>
              <a:srgbClr val="CC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 name="Oval 22">
            <a:extLst>
              <a:ext uri="{FF2B5EF4-FFF2-40B4-BE49-F238E27FC236}">
                <a16:creationId xmlns:a16="http://schemas.microsoft.com/office/drawing/2014/main" id="{AF0D138B-60A8-4EE7-8EFF-FBC6B3373D7F}"/>
              </a:ext>
            </a:extLst>
          </p:cNvPr>
          <p:cNvSpPr>
            <a:spLocks noChangeArrowheads="1"/>
          </p:cNvSpPr>
          <p:nvPr/>
        </p:nvSpPr>
        <p:spPr bwMode="auto">
          <a:xfrm>
            <a:off x="4689571" y="3498705"/>
            <a:ext cx="3106530" cy="2023682"/>
          </a:xfrm>
          <a:prstGeom prst="ellipse">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4" name="Group 9">
            <a:extLst>
              <a:ext uri="{FF2B5EF4-FFF2-40B4-BE49-F238E27FC236}">
                <a16:creationId xmlns:a16="http://schemas.microsoft.com/office/drawing/2014/main" id="{4E685C1A-688A-40CA-B9D8-6EFB8ECCB1AF}"/>
              </a:ext>
            </a:extLst>
          </p:cNvPr>
          <p:cNvGrpSpPr>
            <a:grpSpLocks/>
          </p:cNvGrpSpPr>
          <p:nvPr/>
        </p:nvGrpSpPr>
        <p:grpSpPr bwMode="auto">
          <a:xfrm>
            <a:off x="4281227" y="2974516"/>
            <a:ext cx="1524000" cy="407988"/>
            <a:chOff x="-96" y="2496"/>
            <a:chExt cx="960" cy="257"/>
          </a:xfrm>
        </p:grpSpPr>
        <p:sp>
          <p:nvSpPr>
            <p:cNvPr id="25" name="Text Box 10">
              <a:extLst>
                <a:ext uri="{FF2B5EF4-FFF2-40B4-BE49-F238E27FC236}">
                  <a16:creationId xmlns:a16="http://schemas.microsoft.com/office/drawing/2014/main" id="{744B1B85-0754-4ADC-9B1C-ED18D3EDB1D7}"/>
                </a:ext>
              </a:extLst>
            </p:cNvPr>
            <p:cNvSpPr txBox="1">
              <a:spLocks noChangeArrowheads="1"/>
            </p:cNvSpPr>
            <p:nvPr/>
          </p:nvSpPr>
          <p:spPr bwMode="auto">
            <a:xfrm>
              <a:off x="70" y="2503"/>
              <a:ext cx="6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44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spcBef>
                  <a:spcPct val="20000"/>
                </a:spcBef>
                <a:buClr>
                  <a:srgbClr val="FF9900"/>
                </a:buClr>
                <a:buFont typeface="Wingdings" pitchFamily="2" charset="2"/>
                <a:buNone/>
              </a:pPr>
              <a:r>
                <a:rPr lang="it-IT" sz="2000" b="1">
                  <a:solidFill>
                    <a:schemeClr val="accent2"/>
                  </a:solidFill>
                  <a:latin typeface="Arial Narrow" pitchFamily="34" charset="0"/>
                </a:rPr>
                <a:t>3D node</a:t>
              </a:r>
            </a:p>
          </p:txBody>
        </p:sp>
        <p:sp>
          <p:nvSpPr>
            <p:cNvPr id="26" name="Oval 11">
              <a:extLst>
                <a:ext uri="{FF2B5EF4-FFF2-40B4-BE49-F238E27FC236}">
                  <a16:creationId xmlns:a16="http://schemas.microsoft.com/office/drawing/2014/main" id="{D017FC31-7AA9-4AE8-BEBD-17456CA1AA0F}"/>
                </a:ext>
              </a:extLst>
            </p:cNvPr>
            <p:cNvSpPr>
              <a:spLocks noChangeArrowheads="1"/>
            </p:cNvSpPr>
            <p:nvPr/>
          </p:nvSpPr>
          <p:spPr bwMode="auto">
            <a:xfrm>
              <a:off x="-96" y="2496"/>
              <a:ext cx="960" cy="240"/>
            </a:xfrm>
            <a:prstGeom prst="ellipse">
              <a:avLst/>
            </a:prstGeom>
            <a:noFill/>
            <a:ln w="444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7" name="TextBox 26">
            <a:extLst>
              <a:ext uri="{FF2B5EF4-FFF2-40B4-BE49-F238E27FC236}">
                <a16:creationId xmlns:a16="http://schemas.microsoft.com/office/drawing/2014/main" id="{B2B92842-0C48-4C39-88F7-4F35DB865400}"/>
              </a:ext>
            </a:extLst>
          </p:cNvPr>
          <p:cNvSpPr txBox="1"/>
          <p:nvPr/>
        </p:nvSpPr>
        <p:spPr>
          <a:xfrm>
            <a:off x="1092297" y="375918"/>
            <a:ext cx="9502567" cy="646331"/>
          </a:xfrm>
          <a:prstGeom prst="rect">
            <a:avLst/>
          </a:prstGeom>
          <a:noFill/>
        </p:spPr>
        <p:txBody>
          <a:bodyPr wrap="square">
            <a:spAutoFit/>
          </a:bodyPr>
          <a:lstStyle/>
          <a:p>
            <a:pPr algn="just"/>
            <a:r>
              <a:rPr lang="en-US" dirty="0">
                <a:solidFill>
                  <a:srgbClr val="000066"/>
                </a:solidFill>
              </a:rPr>
              <a:t>Software for 3D nonlinear analysis of masonry buildings (pushover, dynamic) (freeware for research use)</a:t>
            </a:r>
          </a:p>
        </p:txBody>
      </p:sp>
      <p:sp>
        <p:nvSpPr>
          <p:cNvPr id="28" name="Text Box 15">
            <a:extLst>
              <a:ext uri="{FF2B5EF4-FFF2-40B4-BE49-F238E27FC236}">
                <a16:creationId xmlns:a16="http://schemas.microsoft.com/office/drawing/2014/main" id="{24EABBD7-1F22-4FC7-9FD2-43135E5FC663}"/>
              </a:ext>
            </a:extLst>
          </p:cNvPr>
          <p:cNvSpPr txBox="1">
            <a:spLocks noChangeArrowheads="1"/>
          </p:cNvSpPr>
          <p:nvPr/>
        </p:nvSpPr>
        <p:spPr bwMode="auto">
          <a:xfrm>
            <a:off x="7064265" y="810289"/>
            <a:ext cx="3371964" cy="686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just">
              <a:lnSpc>
                <a:spcPct val="110000"/>
              </a:lnSpc>
              <a:buClr>
                <a:srgbClr val="CC3300"/>
              </a:buClr>
              <a:buFont typeface="Arial" panose="020B0604020202020204" pitchFamily="34" charset="0"/>
              <a:buChar char="•"/>
            </a:pPr>
            <a:r>
              <a:rPr lang="it-IT" dirty="0">
                <a:solidFill>
                  <a:srgbClr val="000066"/>
                </a:solidFill>
              </a:rPr>
              <a:t>3D nodes: 5 d.o.f </a:t>
            </a:r>
            <a:r>
              <a:rPr lang="it-IT" dirty="0">
                <a:solidFill>
                  <a:srgbClr val="000066"/>
                </a:solidFill>
                <a:sym typeface="Wingdings" pitchFamily="2" charset="2"/>
              </a:rPr>
              <a:t> they come out from two 2D nodes</a:t>
            </a:r>
            <a:endParaRPr lang="it-IT" dirty="0">
              <a:solidFill>
                <a:srgbClr val="000066"/>
              </a:solidFill>
            </a:endParaRPr>
          </a:p>
        </p:txBody>
      </p:sp>
      <p:sp>
        <p:nvSpPr>
          <p:cNvPr id="29" name="Text Box 16">
            <a:extLst>
              <a:ext uri="{FF2B5EF4-FFF2-40B4-BE49-F238E27FC236}">
                <a16:creationId xmlns:a16="http://schemas.microsoft.com/office/drawing/2014/main" id="{4C1AB329-8164-47EB-970D-C0A0B5D5E87E}"/>
              </a:ext>
            </a:extLst>
          </p:cNvPr>
          <p:cNvSpPr txBox="1">
            <a:spLocks noChangeArrowheads="1"/>
          </p:cNvSpPr>
          <p:nvPr/>
        </p:nvSpPr>
        <p:spPr bwMode="auto">
          <a:xfrm>
            <a:off x="7073940" y="1693865"/>
            <a:ext cx="3682999" cy="920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just">
              <a:lnSpc>
                <a:spcPct val="160000"/>
              </a:lnSpc>
              <a:buClr>
                <a:srgbClr val="CC3300"/>
              </a:buClr>
              <a:buFont typeface="Arial" panose="020B0604020202020204" pitchFamily="34" charset="0"/>
              <a:buChar char="•"/>
            </a:pPr>
            <a:r>
              <a:rPr lang="it-IT" dirty="0">
                <a:solidFill>
                  <a:srgbClr val="000066"/>
                </a:solidFill>
              </a:rPr>
              <a:t> 2D nodes: 3 d.o.f. in the wall plane</a:t>
            </a:r>
          </a:p>
        </p:txBody>
      </p:sp>
    </p:spTree>
    <p:extLst>
      <p:ext uri="{BB962C8B-B14F-4D97-AF65-F5344CB8AC3E}">
        <p14:creationId xmlns:p14="http://schemas.microsoft.com/office/powerpoint/2010/main" val="2445345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solidFill>
                  <a:srgbClr val="002060"/>
                </a:solidFill>
                <a:latin typeface="Arial" panose="020B0604020202020204" pitchFamily="34" charset="0"/>
              </a:rPr>
              <a:t>Tremuri</a:t>
            </a:r>
            <a:endParaRPr lang="it-IT" dirty="0">
              <a:solidFill>
                <a:srgbClr val="002060"/>
              </a:solidFill>
            </a:endParaRPr>
          </a:p>
        </p:txBody>
      </p:sp>
      <p:sp>
        <p:nvSpPr>
          <p:cNvPr id="7" name="Text Box 3">
            <a:extLst>
              <a:ext uri="{FF2B5EF4-FFF2-40B4-BE49-F238E27FC236}">
                <a16:creationId xmlns:a16="http://schemas.microsoft.com/office/drawing/2014/main" id="{A0B1525E-8C9F-4151-8CED-7A1219BBFDC1}"/>
              </a:ext>
            </a:extLst>
          </p:cNvPr>
          <p:cNvSpPr txBox="1">
            <a:spLocks noChangeArrowheads="1"/>
          </p:cNvSpPr>
          <p:nvPr/>
        </p:nvSpPr>
        <p:spPr bwMode="auto">
          <a:xfrm>
            <a:off x="1546644" y="400417"/>
            <a:ext cx="573437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just">
              <a:buClr>
                <a:srgbClr val="CC3300"/>
              </a:buClr>
              <a:buFont typeface="Arial" panose="020B0604020202020204" pitchFamily="34" charset="0"/>
              <a:buChar char="•"/>
            </a:pPr>
            <a:r>
              <a:rPr lang="it-IT" dirty="0">
                <a:solidFill>
                  <a:srgbClr val="000066"/>
                </a:solidFill>
              </a:rPr>
              <a:t>Sharing of 2D nodes masses to the 3D nodes</a:t>
            </a:r>
          </a:p>
        </p:txBody>
      </p:sp>
      <p:pic>
        <p:nvPicPr>
          <p:cNvPr id="8" name="Picture 4" descr="abc1">
            <a:extLst>
              <a:ext uri="{FF2B5EF4-FFF2-40B4-BE49-F238E27FC236}">
                <a16:creationId xmlns:a16="http://schemas.microsoft.com/office/drawing/2014/main" id="{0B470F42-5EE7-403D-9A06-1B0F0C7E3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277" t="5559" r="27296" b="5049"/>
          <a:stretch>
            <a:fillRect/>
          </a:stretch>
        </p:blipFill>
        <p:spPr bwMode="auto">
          <a:xfrm>
            <a:off x="1582738" y="2577221"/>
            <a:ext cx="2831095" cy="34635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9" name="Object 5">
            <a:extLst>
              <a:ext uri="{FF2B5EF4-FFF2-40B4-BE49-F238E27FC236}">
                <a16:creationId xmlns:a16="http://schemas.microsoft.com/office/drawing/2014/main" id="{C444C175-5807-4DF1-9382-84A4F11DFA26}"/>
              </a:ext>
            </a:extLst>
          </p:cNvPr>
          <p:cNvGraphicFramePr>
            <a:graphicFrameLocks noChangeAspect="1"/>
          </p:cNvGraphicFramePr>
          <p:nvPr>
            <p:extLst>
              <p:ext uri="{D42A27DB-BD31-4B8C-83A1-F6EECF244321}">
                <p14:modId xmlns:p14="http://schemas.microsoft.com/office/powerpoint/2010/main" val="2796649849"/>
              </p:ext>
            </p:extLst>
          </p:nvPr>
        </p:nvGraphicFramePr>
        <p:xfrm>
          <a:off x="1582737" y="1166281"/>
          <a:ext cx="3062288" cy="1246188"/>
        </p:xfrm>
        <a:graphic>
          <a:graphicData uri="http://schemas.openxmlformats.org/presentationml/2006/ole">
            <mc:AlternateContent xmlns:mc="http://schemas.openxmlformats.org/markup-compatibility/2006">
              <mc:Choice xmlns:v="urn:schemas-microsoft-com:vml" Requires="v">
                <p:oleObj spid="_x0000_s132098" name="Equation" r:id="rId4" imgW="1841500" imgH="812800" progId="Equation.DSMT4">
                  <p:embed/>
                </p:oleObj>
              </mc:Choice>
              <mc:Fallback>
                <p:oleObj name="Equation" r:id="rId4" imgW="1841500" imgH="812800" progId="Equation.DSMT4">
                  <p:embed/>
                  <p:pic>
                    <p:nvPicPr>
                      <p:cNvPr id="9" name="Object 5">
                        <a:extLst>
                          <a:ext uri="{FF2B5EF4-FFF2-40B4-BE49-F238E27FC236}">
                            <a16:creationId xmlns:a16="http://schemas.microsoft.com/office/drawing/2014/main" id="{C444C175-5807-4DF1-9382-84A4F11DFA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2737" y="1166281"/>
                        <a:ext cx="3062288" cy="1246188"/>
                      </a:xfrm>
                      <a:prstGeom prst="rect">
                        <a:avLst/>
                      </a:prstGeom>
                      <a:solidFill>
                        <a:schemeClr val="bg1"/>
                      </a:solidFill>
                      <a:ln w="9525">
                        <a:noFill/>
                        <a:miter lim="800000"/>
                        <a:headEnd/>
                        <a:tailEnd/>
                      </a:ln>
                    </p:spPr>
                  </p:pic>
                </p:oleObj>
              </mc:Fallback>
            </mc:AlternateContent>
          </a:graphicData>
        </a:graphic>
      </p:graphicFrame>
      <p:pic>
        <p:nvPicPr>
          <p:cNvPr id="10" name="Picture 9">
            <a:extLst>
              <a:ext uri="{FF2B5EF4-FFF2-40B4-BE49-F238E27FC236}">
                <a16:creationId xmlns:a16="http://schemas.microsoft.com/office/drawing/2014/main" id="{C3E66D1C-620F-4E82-8AC7-609D41B113B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08606" y="3242878"/>
            <a:ext cx="5086350"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B9D7B9CF-035E-4D59-8BD4-788E11AD2B21}"/>
              </a:ext>
            </a:extLst>
          </p:cNvPr>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l="25572" t="18286" r="23750" b="5635"/>
          <a:stretch>
            <a:fillRect/>
          </a:stretch>
        </p:blipFill>
        <p:spPr bwMode="auto">
          <a:xfrm>
            <a:off x="7351155" y="345691"/>
            <a:ext cx="3198813" cy="289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9">
            <a:extLst>
              <a:ext uri="{FF2B5EF4-FFF2-40B4-BE49-F238E27FC236}">
                <a16:creationId xmlns:a16="http://schemas.microsoft.com/office/drawing/2014/main" id="{73BD6E92-F28E-4E9D-990E-F2F4DC5D2E8C}"/>
              </a:ext>
            </a:extLst>
          </p:cNvPr>
          <p:cNvSpPr txBox="1">
            <a:spLocks noChangeArrowheads="1"/>
          </p:cNvSpPr>
          <p:nvPr/>
        </p:nvSpPr>
        <p:spPr bwMode="auto">
          <a:xfrm>
            <a:off x="5821306" y="5637117"/>
            <a:ext cx="5073650" cy="4788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lgn="r">
              <a:lnSpc>
                <a:spcPct val="160000"/>
              </a:lnSpc>
              <a:spcBef>
                <a:spcPct val="50000"/>
              </a:spcBef>
              <a:buClr>
                <a:srgbClr val="CC3300"/>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Flexible diaphragms</a:t>
            </a:r>
          </a:p>
        </p:txBody>
      </p:sp>
    </p:spTree>
    <p:extLst>
      <p:ext uri="{BB962C8B-B14F-4D97-AF65-F5344CB8AC3E}">
        <p14:creationId xmlns:p14="http://schemas.microsoft.com/office/powerpoint/2010/main" val="3617395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Arial" panose="020B0604020202020204" pitchFamily="34" charset="0"/>
              </a:rPr>
              <a:t>Modelling of a full scale experimental test</a:t>
            </a:r>
            <a:endParaRPr lang="it-IT" b="1" dirty="0">
              <a:solidFill>
                <a:srgbClr val="002060"/>
              </a:solidFill>
              <a:latin typeface="Arial" panose="020B0604020202020204" pitchFamily="34" charset="0"/>
            </a:endParaRPr>
          </a:p>
        </p:txBody>
      </p:sp>
      <p:pic>
        <p:nvPicPr>
          <p:cNvPr id="7" name="Picture 3" descr="pavia">
            <a:extLst>
              <a:ext uri="{FF2B5EF4-FFF2-40B4-BE49-F238E27FC236}">
                <a16:creationId xmlns:a16="http://schemas.microsoft.com/office/drawing/2014/main" id="{600B9AA9-2077-4D0B-A5EA-E5DB14EC34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6839"/>
          <a:stretch>
            <a:fillRect/>
          </a:stretch>
        </p:blipFill>
        <p:spPr bwMode="auto">
          <a:xfrm>
            <a:off x="1543210" y="683868"/>
            <a:ext cx="2236788" cy="25146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pic>
      <p:pic>
        <p:nvPicPr>
          <p:cNvPr id="8" name="Picture 5" descr="casapv3d">
            <a:extLst>
              <a:ext uri="{FF2B5EF4-FFF2-40B4-BE49-F238E27FC236}">
                <a16:creationId xmlns:a16="http://schemas.microsoft.com/office/drawing/2014/main" id="{B259879A-45C0-4C02-923E-4B20873391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7616" t="2747" r="4111" b="6409"/>
          <a:stretch>
            <a:fillRect/>
          </a:stretch>
        </p:blipFill>
        <p:spPr bwMode="auto">
          <a:xfrm>
            <a:off x="1543211" y="3350868"/>
            <a:ext cx="2239963" cy="24384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6">
            <a:extLst>
              <a:ext uri="{FF2B5EF4-FFF2-40B4-BE49-F238E27FC236}">
                <a16:creationId xmlns:a16="http://schemas.microsoft.com/office/drawing/2014/main" id="{2799E3EA-7BB6-4620-AB05-C256B1BC1804}"/>
              </a:ext>
            </a:extLst>
          </p:cNvPr>
          <p:cNvGrpSpPr>
            <a:grpSpLocks/>
          </p:cNvGrpSpPr>
          <p:nvPr/>
        </p:nvGrpSpPr>
        <p:grpSpPr bwMode="auto">
          <a:xfrm>
            <a:off x="3981610" y="577506"/>
            <a:ext cx="6248400" cy="5211762"/>
            <a:chOff x="1728" y="941"/>
            <a:chExt cx="3936" cy="3283"/>
          </a:xfrm>
        </p:grpSpPr>
        <p:pic>
          <p:nvPicPr>
            <p:cNvPr id="10" name="Picture 7" descr="pvtestd">
              <a:extLst>
                <a:ext uri="{FF2B5EF4-FFF2-40B4-BE49-F238E27FC236}">
                  <a16:creationId xmlns:a16="http://schemas.microsoft.com/office/drawing/2014/main" id="{24B65FA2-8D71-4B52-A68D-314CA07A45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r="1009"/>
            <a:stretch>
              <a:fillRect/>
            </a:stretch>
          </p:blipFill>
          <p:spPr bwMode="auto">
            <a:xfrm>
              <a:off x="1728" y="2609"/>
              <a:ext cx="2304" cy="16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pvtestb">
              <a:extLst>
                <a:ext uri="{FF2B5EF4-FFF2-40B4-BE49-F238E27FC236}">
                  <a16:creationId xmlns:a16="http://schemas.microsoft.com/office/drawing/2014/main" id="{1F9FB198-74F6-4D1A-854E-D6B0C287B2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r="1732"/>
            <a:stretch>
              <a:fillRect/>
            </a:stretch>
          </p:blipFill>
          <p:spPr bwMode="auto">
            <a:xfrm>
              <a:off x="1728" y="941"/>
              <a:ext cx="2304" cy="16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4347CAC6-08B6-414E-9040-5B551383E77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97" y="2592"/>
              <a:ext cx="1175" cy="12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2034F31F-D413-46A0-8C4F-545528B06EC8}"/>
                </a:ext>
              </a:extLst>
            </p:cNvPr>
            <p:cNvPicPr>
              <a:picLocks noChangeAspect="1" noChangeArrowheads="1"/>
            </p:cNvPicPr>
            <p:nvPr/>
          </p:nvPicPr>
          <p:blipFill>
            <a:blip r:embed="rId7">
              <a:clrChange>
                <a:clrFrom>
                  <a:srgbClr val="305090"/>
                </a:clrFrom>
                <a:clrTo>
                  <a:srgbClr val="305090">
                    <a:alpha val="0"/>
                  </a:srgbClr>
                </a:clrTo>
              </a:clrChange>
              <a:extLst>
                <a:ext uri="{28A0092B-C50C-407E-A947-70E740481C1C}">
                  <a14:useLocalDpi xmlns:a14="http://schemas.microsoft.com/office/drawing/2010/main" val="0"/>
                </a:ext>
              </a:extLst>
            </a:blip>
            <a:srcRect l="23260" t="19287" r="48434" b="45073"/>
            <a:stretch>
              <a:fillRect/>
            </a:stretch>
          </p:blipFill>
          <p:spPr bwMode="auto">
            <a:xfrm>
              <a:off x="4080" y="1067"/>
              <a:ext cx="1584" cy="14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1">
            <a:extLst>
              <a:ext uri="{FF2B5EF4-FFF2-40B4-BE49-F238E27FC236}">
                <a16:creationId xmlns:a16="http://schemas.microsoft.com/office/drawing/2014/main" id="{6415910E-D7EC-4BD9-A2C9-02666AA42A25}"/>
              </a:ext>
            </a:extLst>
          </p:cNvPr>
          <p:cNvGrpSpPr>
            <a:grpSpLocks/>
          </p:cNvGrpSpPr>
          <p:nvPr/>
        </p:nvGrpSpPr>
        <p:grpSpPr bwMode="auto">
          <a:xfrm>
            <a:off x="4438810" y="607668"/>
            <a:ext cx="5715000" cy="5075238"/>
            <a:chOff x="2016" y="960"/>
            <a:chExt cx="3600" cy="3197"/>
          </a:xfrm>
        </p:grpSpPr>
        <p:pic>
          <p:nvPicPr>
            <p:cNvPr id="15" name="Picture 12">
              <a:extLst>
                <a:ext uri="{FF2B5EF4-FFF2-40B4-BE49-F238E27FC236}">
                  <a16:creationId xmlns:a16="http://schemas.microsoft.com/office/drawing/2014/main" id="{DCAE0E3E-6AA2-4DB6-9016-AA4A441B68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0338" r="14711" b="15413"/>
            <a:stretch>
              <a:fillRect/>
            </a:stretch>
          </p:blipFill>
          <p:spPr bwMode="auto">
            <a:xfrm>
              <a:off x="2016" y="2592"/>
              <a:ext cx="2064" cy="14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a:extLst>
                <a:ext uri="{FF2B5EF4-FFF2-40B4-BE49-F238E27FC236}">
                  <a16:creationId xmlns:a16="http://schemas.microsoft.com/office/drawing/2014/main" id="{2DD37E03-AE2D-4213-BC7B-D133448068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9857" r="14711" b="13872"/>
            <a:stretch>
              <a:fillRect/>
            </a:stretch>
          </p:blipFill>
          <p:spPr bwMode="auto">
            <a:xfrm>
              <a:off x="2016" y="960"/>
              <a:ext cx="2064" cy="1488"/>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4">
              <a:extLst>
                <a:ext uri="{FF2B5EF4-FFF2-40B4-BE49-F238E27FC236}">
                  <a16:creationId xmlns:a16="http://schemas.microsoft.com/office/drawing/2014/main" id="{D38F3E2B-1BDC-469A-9808-2084AB3E4C9D}"/>
                </a:ext>
              </a:extLst>
            </p:cNvPr>
            <p:cNvSpPr txBox="1">
              <a:spLocks noChangeArrowheads="1"/>
            </p:cNvSpPr>
            <p:nvPr/>
          </p:nvSpPr>
          <p:spPr bwMode="auto">
            <a:xfrm>
              <a:off x="4128" y="3926"/>
              <a:ext cx="14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b="1">
                  <a:latin typeface="Arial Narrow" pitchFamily="34" charset="0"/>
                </a:rPr>
                <a:t>equivalent frame model</a:t>
              </a:r>
              <a:endParaRPr lang="it-IT" b="1">
                <a:latin typeface="Arial Narrow" pitchFamily="34" charset="0"/>
              </a:endParaRPr>
            </a:p>
          </p:txBody>
        </p:sp>
      </p:grpSp>
      <p:sp>
        <p:nvSpPr>
          <p:cNvPr id="18" name="CasellaDiTesto 16">
            <a:extLst>
              <a:ext uri="{FF2B5EF4-FFF2-40B4-BE49-F238E27FC236}">
                <a16:creationId xmlns:a16="http://schemas.microsoft.com/office/drawing/2014/main" id="{09D60ED3-F84C-44F7-974E-D35C1D96974F}"/>
              </a:ext>
            </a:extLst>
          </p:cNvPr>
          <p:cNvSpPr txBox="1"/>
          <p:nvPr/>
        </p:nvSpPr>
        <p:spPr>
          <a:xfrm>
            <a:off x="3658483" y="5741127"/>
            <a:ext cx="459775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(University of Pavia – </a:t>
            </a:r>
            <a:r>
              <a:rPr lang="en-US" dirty="0" err="1">
                <a:latin typeface="Times New Roman" panose="02020603050405020304" pitchFamily="18" charset="0"/>
                <a:cs typeface="Times New Roman" panose="02020603050405020304" pitchFamily="18" charset="0"/>
              </a:rPr>
              <a:t>Magenes</a:t>
            </a:r>
            <a:r>
              <a:rPr lang="en-US" dirty="0">
                <a:latin typeface="Times New Roman" panose="02020603050405020304" pitchFamily="18" charset="0"/>
                <a:cs typeface="Times New Roman" panose="02020603050405020304" pitchFamily="18" charset="0"/>
              </a:rPr>
              <a:t> &amp; </a:t>
            </a:r>
            <a:r>
              <a:rPr lang="en-US" dirty="0" err="1">
                <a:latin typeface="Times New Roman" panose="02020603050405020304" pitchFamily="18" charset="0"/>
                <a:cs typeface="Times New Roman" panose="02020603050405020304" pitchFamily="18" charset="0"/>
              </a:rPr>
              <a:t>Calvi</a:t>
            </a:r>
            <a:r>
              <a:rPr lang="en-US" dirty="0">
                <a:latin typeface="Times New Roman" panose="02020603050405020304" pitchFamily="18" charset="0"/>
                <a:cs typeface="Times New Roman" panose="02020603050405020304" pitchFamily="18" charset="0"/>
              </a:rPr>
              <a:t>, 1997)</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34725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080267" y="10509"/>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Arial" panose="020B0604020202020204" pitchFamily="34" charset="0"/>
              </a:rPr>
              <a:t>Non-Linear Dynamic Analysis</a:t>
            </a:r>
            <a:endParaRPr lang="it-IT" b="1" dirty="0">
              <a:solidFill>
                <a:srgbClr val="002060"/>
              </a:solidFill>
              <a:latin typeface="Arial" panose="020B0604020202020204" pitchFamily="34" charset="0"/>
            </a:endParaRPr>
          </a:p>
        </p:txBody>
      </p:sp>
      <p:pic>
        <p:nvPicPr>
          <p:cNvPr id="7" name="Picture 7">
            <a:extLst>
              <a:ext uri="{FF2B5EF4-FFF2-40B4-BE49-F238E27FC236}">
                <a16:creationId xmlns:a16="http://schemas.microsoft.com/office/drawing/2014/main" id="{A4BE98F3-B728-4274-8F33-E263FFD71E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9656" y="1190133"/>
            <a:ext cx="4402652" cy="310581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a:extLst>
              <a:ext uri="{FF2B5EF4-FFF2-40B4-BE49-F238E27FC236}">
                <a16:creationId xmlns:a16="http://schemas.microsoft.com/office/drawing/2014/main" id="{97CFB830-8E1F-4A84-9A12-E8F34E913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3985" r="-4977" b="5238"/>
          <a:stretch>
            <a:fillRect/>
          </a:stretch>
        </p:blipFill>
        <p:spPr bwMode="auto">
          <a:xfrm>
            <a:off x="2412213" y="3773432"/>
            <a:ext cx="7019621" cy="239576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9">
            <a:extLst>
              <a:ext uri="{FF2B5EF4-FFF2-40B4-BE49-F238E27FC236}">
                <a16:creationId xmlns:a16="http://schemas.microsoft.com/office/drawing/2014/main" id="{AE0A6296-7674-40F1-8B05-783F215355FC}"/>
              </a:ext>
            </a:extLst>
          </p:cNvPr>
          <p:cNvPicPr>
            <a:picLocks noChangeAspect="1" noChangeArrowheads="1"/>
          </p:cNvPicPr>
          <p:nvPr/>
        </p:nvPicPr>
        <p:blipFill rotWithShape="1">
          <a:blip r:embed="rId4">
            <a:clrChange>
              <a:clrFrom>
                <a:srgbClr val="305090"/>
              </a:clrFrom>
              <a:clrTo>
                <a:srgbClr val="305090">
                  <a:alpha val="0"/>
                </a:srgbClr>
              </a:clrTo>
            </a:clrChange>
            <a:extLst>
              <a:ext uri="{28A0092B-C50C-407E-A947-70E740481C1C}">
                <a14:useLocalDpi xmlns:a14="http://schemas.microsoft.com/office/drawing/2010/main" val="0"/>
              </a:ext>
            </a:extLst>
          </a:blip>
          <a:srcRect l="23144" t="20233" r="48802" b="44823"/>
          <a:stretch/>
        </p:blipFill>
        <p:spPr bwMode="auto">
          <a:xfrm>
            <a:off x="1967246" y="1049017"/>
            <a:ext cx="3387145" cy="306108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017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20000"/>
              </a:spcBef>
              <a:buClr>
                <a:srgbClr val="FF9900"/>
              </a:buClr>
              <a:buFont typeface="Wingdings" pitchFamily="2" charset="2"/>
              <a:buNone/>
            </a:pPr>
            <a:r>
              <a:rPr lang="it-IT" b="1" dirty="0">
                <a:solidFill>
                  <a:srgbClr val="002060"/>
                </a:solidFill>
                <a:latin typeface="Arial" panose="020B0604020202020204" pitchFamily="34" charset="0"/>
              </a:rPr>
              <a:t>Pushover Analysis – Capacity Spectrum Method</a:t>
            </a:r>
          </a:p>
        </p:txBody>
      </p:sp>
      <p:grpSp>
        <p:nvGrpSpPr>
          <p:cNvPr id="7" name="Group 14">
            <a:extLst>
              <a:ext uri="{FF2B5EF4-FFF2-40B4-BE49-F238E27FC236}">
                <a16:creationId xmlns:a16="http://schemas.microsoft.com/office/drawing/2014/main" id="{3DF7AFAB-FE49-4407-9FB7-4F4A0A12DE41}"/>
              </a:ext>
            </a:extLst>
          </p:cNvPr>
          <p:cNvGrpSpPr>
            <a:grpSpLocks/>
          </p:cNvGrpSpPr>
          <p:nvPr/>
        </p:nvGrpSpPr>
        <p:grpSpPr bwMode="auto">
          <a:xfrm>
            <a:off x="3160879" y="3683408"/>
            <a:ext cx="6025901" cy="2425597"/>
            <a:chOff x="466" y="2349"/>
            <a:chExt cx="4897" cy="1971"/>
          </a:xfrm>
        </p:grpSpPr>
        <p:graphicFrame>
          <p:nvGraphicFramePr>
            <p:cNvPr id="8" name="Object 4">
              <a:extLst>
                <a:ext uri="{FF2B5EF4-FFF2-40B4-BE49-F238E27FC236}">
                  <a16:creationId xmlns:a16="http://schemas.microsoft.com/office/drawing/2014/main" id="{83CBA673-C76F-4D9A-8FEB-DF7660286E7C}"/>
                </a:ext>
              </a:extLst>
            </p:cNvPr>
            <p:cNvGraphicFramePr>
              <a:graphicFrameLocks noChangeAspect="1"/>
            </p:cNvGraphicFramePr>
            <p:nvPr/>
          </p:nvGraphicFramePr>
          <p:xfrm>
            <a:off x="3315" y="3901"/>
            <a:ext cx="1777" cy="320"/>
          </p:xfrm>
          <a:graphic>
            <a:graphicData uri="http://schemas.openxmlformats.org/presentationml/2006/ole">
              <mc:AlternateContent xmlns:mc="http://schemas.openxmlformats.org/markup-compatibility/2006">
                <mc:Choice xmlns:v="urn:schemas-microsoft-com:vml" Requires="v">
                  <p:oleObj spid="_x0000_s133122" name="Equation" r:id="rId3" imgW="1409400" imgH="253800" progId="Equation.3">
                    <p:embed/>
                  </p:oleObj>
                </mc:Choice>
                <mc:Fallback>
                  <p:oleObj name="Equation" r:id="rId3" imgW="1409400" imgH="253800" progId="Equation.3">
                    <p:embed/>
                    <p:pic>
                      <p:nvPicPr>
                        <p:cNvPr id="8" name="Object 4">
                          <a:extLst>
                            <a:ext uri="{FF2B5EF4-FFF2-40B4-BE49-F238E27FC236}">
                              <a16:creationId xmlns:a16="http://schemas.microsoft.com/office/drawing/2014/main" id="{83CBA673-C76F-4D9A-8FEB-DF7660286E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5" y="3901"/>
                          <a:ext cx="1777"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6">
              <a:extLst>
                <a:ext uri="{FF2B5EF4-FFF2-40B4-BE49-F238E27FC236}">
                  <a16:creationId xmlns:a16="http://schemas.microsoft.com/office/drawing/2014/main" id="{5DCB5268-98A0-49F9-AE4F-094C6543A084}"/>
                </a:ext>
              </a:extLst>
            </p:cNvPr>
            <p:cNvGraphicFramePr>
              <a:graphicFrameLocks noChangeAspect="1"/>
            </p:cNvGraphicFramePr>
            <p:nvPr/>
          </p:nvGraphicFramePr>
          <p:xfrm>
            <a:off x="466" y="3849"/>
            <a:ext cx="2426" cy="471"/>
          </p:xfrm>
          <a:graphic>
            <a:graphicData uri="http://schemas.openxmlformats.org/presentationml/2006/ole">
              <mc:AlternateContent xmlns:mc="http://schemas.openxmlformats.org/markup-compatibility/2006">
                <mc:Choice xmlns:v="urn:schemas-microsoft-com:vml" Requires="v">
                  <p:oleObj spid="_x0000_s133123" name="Equation" r:id="rId5" imgW="2222280" imgH="431640" progId="Equation.3">
                    <p:embed/>
                  </p:oleObj>
                </mc:Choice>
                <mc:Fallback>
                  <p:oleObj name="Equation" r:id="rId5" imgW="2222280" imgH="431640" progId="Equation.3">
                    <p:embed/>
                    <p:pic>
                      <p:nvPicPr>
                        <p:cNvPr id="9" name="Object 6">
                          <a:extLst>
                            <a:ext uri="{FF2B5EF4-FFF2-40B4-BE49-F238E27FC236}">
                              <a16:creationId xmlns:a16="http://schemas.microsoft.com/office/drawing/2014/main" id="{5DCB5268-98A0-49F9-AE4F-094C6543A0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 y="3849"/>
                          <a:ext cx="2426" cy="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 name="Picture 10" descr="prEN1998-1-1 St49 Jan03 N335_B02b">
              <a:extLst>
                <a:ext uri="{FF2B5EF4-FFF2-40B4-BE49-F238E27FC236}">
                  <a16:creationId xmlns:a16="http://schemas.microsoft.com/office/drawing/2014/main" id="{F85278EE-27CF-448A-8B63-8AE1AF9F268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62" y="2349"/>
              <a:ext cx="2201" cy="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prEN1998-1-1 St49 Jan03 N335_B02a">
              <a:extLst>
                <a:ext uri="{FF2B5EF4-FFF2-40B4-BE49-F238E27FC236}">
                  <a16:creationId xmlns:a16="http://schemas.microsoft.com/office/drawing/2014/main" id="{52C73181-91BD-4A8E-B0E7-E90E914613E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 y="2376"/>
              <a:ext cx="2089" cy="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2" name="Object 12">
            <a:extLst>
              <a:ext uri="{FF2B5EF4-FFF2-40B4-BE49-F238E27FC236}">
                <a16:creationId xmlns:a16="http://schemas.microsoft.com/office/drawing/2014/main" id="{ED6B7ACB-F271-47D0-AC76-8D439F190C2D}"/>
              </a:ext>
            </a:extLst>
          </p:cNvPr>
          <p:cNvGraphicFramePr>
            <a:graphicFrameLocks noChangeAspect="1"/>
          </p:cNvGraphicFramePr>
          <p:nvPr>
            <p:extLst>
              <p:ext uri="{D42A27DB-BD31-4B8C-83A1-F6EECF244321}">
                <p14:modId xmlns:p14="http://schemas.microsoft.com/office/powerpoint/2010/main" val="2151424994"/>
              </p:ext>
            </p:extLst>
          </p:nvPr>
        </p:nvGraphicFramePr>
        <p:xfrm>
          <a:off x="6204877" y="607668"/>
          <a:ext cx="3863211" cy="2587865"/>
        </p:xfrm>
        <a:graphic>
          <a:graphicData uri="http://schemas.openxmlformats.org/presentationml/2006/ole">
            <mc:AlternateContent xmlns:mc="http://schemas.openxmlformats.org/markup-compatibility/2006">
              <mc:Choice xmlns:v="urn:schemas-microsoft-com:vml" Requires="v">
                <p:oleObj spid="_x0000_s133124" r:id="rId9" imgW="3657600" imgH="2197608" progId="Word.Picture.8">
                  <p:embed/>
                </p:oleObj>
              </mc:Choice>
              <mc:Fallback>
                <p:oleObj r:id="rId9" imgW="3657600" imgH="2197608" progId="Word.Picture.8">
                  <p:embed/>
                  <p:pic>
                    <p:nvPicPr>
                      <p:cNvPr id="12" name="Object 12">
                        <a:extLst>
                          <a:ext uri="{FF2B5EF4-FFF2-40B4-BE49-F238E27FC236}">
                            <a16:creationId xmlns:a16="http://schemas.microsoft.com/office/drawing/2014/main" id="{ED6B7ACB-F271-47D0-AC76-8D439F190C2D}"/>
                          </a:ext>
                        </a:extLst>
                      </p:cNvPr>
                      <p:cNvPicPr>
                        <a:picLocks noChangeAspect="1" noChangeArrowheads="1"/>
                      </p:cNvPicPr>
                      <p:nvPr/>
                    </p:nvPicPr>
                    <p:blipFill>
                      <a:blip r:embed="rId10">
                        <a:lum contrast="30000"/>
                        <a:extLst>
                          <a:ext uri="{28A0092B-C50C-407E-A947-70E740481C1C}">
                            <a14:useLocalDpi xmlns:a14="http://schemas.microsoft.com/office/drawing/2010/main" val="0"/>
                          </a:ext>
                        </a:extLst>
                      </a:blip>
                      <a:srcRect l="6541" t="10515" r="13240" b="6061"/>
                      <a:stretch>
                        <a:fillRect/>
                      </a:stretch>
                    </p:blipFill>
                    <p:spPr bwMode="auto">
                      <a:xfrm>
                        <a:off x="6204877" y="607668"/>
                        <a:ext cx="3863211" cy="2587865"/>
                      </a:xfrm>
                      <a:prstGeom prst="rect">
                        <a:avLst/>
                      </a:prstGeom>
                      <a:noFill/>
                    </p:spPr>
                  </p:pic>
                </p:oleObj>
              </mc:Fallback>
            </mc:AlternateContent>
          </a:graphicData>
        </a:graphic>
      </p:graphicFrame>
      <p:pic>
        <p:nvPicPr>
          <p:cNvPr id="13" name="Picture 13">
            <a:extLst>
              <a:ext uri="{FF2B5EF4-FFF2-40B4-BE49-F238E27FC236}">
                <a16:creationId xmlns:a16="http://schemas.microsoft.com/office/drawing/2014/main" id="{58EB0F41-99BC-4E86-8847-4AC93672018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9927" y="568392"/>
            <a:ext cx="3348497" cy="267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90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2719874" y="95084"/>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20000"/>
              </a:spcBef>
            </a:pPr>
            <a:r>
              <a:rPr lang="it-IT" b="1" dirty="0">
                <a:solidFill>
                  <a:srgbClr val="002060"/>
                </a:solidFill>
                <a:latin typeface="Arial" panose="020B0604020202020204" pitchFamily="34" charset="0"/>
                <a:sym typeface="Wingdings" pitchFamily="2" charset="2"/>
              </a:rPr>
              <a:t>The use of 3d pushover analysis </a:t>
            </a:r>
          </a:p>
          <a:p>
            <a:pPr algn="ctr" eaLnBrk="1" hangingPunct="1">
              <a:spcBef>
                <a:spcPct val="20000"/>
              </a:spcBef>
            </a:pPr>
            <a:r>
              <a:rPr lang="it-IT" b="1" dirty="0">
                <a:solidFill>
                  <a:srgbClr val="002060"/>
                </a:solidFill>
                <a:latin typeface="Arial" panose="020B0604020202020204" pitchFamily="34" charset="0"/>
                <a:sym typeface="Wingdings" pitchFamily="2" charset="2"/>
              </a:rPr>
              <a:t>For an aware retrofitting </a:t>
            </a:r>
          </a:p>
        </p:txBody>
      </p:sp>
      <p:pic>
        <p:nvPicPr>
          <p:cNvPr id="7" name="Picture 2" descr="DistrMom1">
            <a:extLst>
              <a:ext uri="{FF2B5EF4-FFF2-40B4-BE49-F238E27FC236}">
                <a16:creationId xmlns:a16="http://schemas.microsoft.com/office/drawing/2014/main" id="{7FBBEC5D-5E1E-4C9B-B02A-77F65D98129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60" t="7413" r="5640" b="4748"/>
          <a:stretch/>
        </p:blipFill>
        <p:spPr bwMode="auto">
          <a:xfrm>
            <a:off x="1744826" y="1477886"/>
            <a:ext cx="3271752" cy="22356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istrMom2">
            <a:extLst>
              <a:ext uri="{FF2B5EF4-FFF2-40B4-BE49-F238E27FC236}">
                <a16:creationId xmlns:a16="http://schemas.microsoft.com/office/drawing/2014/main" id="{FAC33518-0E3E-498C-AA91-4411163FF2E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90" t="5722" r="3978" b="6826"/>
          <a:stretch/>
        </p:blipFill>
        <p:spPr bwMode="auto">
          <a:xfrm>
            <a:off x="6096001" y="1477886"/>
            <a:ext cx="4559121" cy="26401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istrMom3">
            <a:extLst>
              <a:ext uri="{FF2B5EF4-FFF2-40B4-BE49-F238E27FC236}">
                <a16:creationId xmlns:a16="http://schemas.microsoft.com/office/drawing/2014/main" id="{42CE7BE7-79A5-41A2-9610-BAF18438376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76" t="3223" r="5364" b="6963"/>
          <a:stretch/>
        </p:blipFill>
        <p:spPr bwMode="auto">
          <a:xfrm>
            <a:off x="1656342" y="4045243"/>
            <a:ext cx="3466163" cy="20971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5">
            <a:extLst>
              <a:ext uri="{FF2B5EF4-FFF2-40B4-BE49-F238E27FC236}">
                <a16:creationId xmlns:a16="http://schemas.microsoft.com/office/drawing/2014/main" id="{DA59AF65-5F14-4665-8E37-7EC93579D45C}"/>
              </a:ext>
            </a:extLst>
          </p:cNvPr>
          <p:cNvSpPr txBox="1">
            <a:spLocks noChangeArrowheads="1"/>
          </p:cNvSpPr>
          <p:nvPr/>
        </p:nvSpPr>
        <p:spPr bwMode="auto">
          <a:xfrm>
            <a:off x="1141130" y="858111"/>
            <a:ext cx="40731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it-IT" dirty="0">
                <a:solidFill>
                  <a:srgbClr val="000066"/>
                </a:solidFill>
              </a:rPr>
              <a:t>The role of spandrel beams</a:t>
            </a:r>
          </a:p>
        </p:txBody>
      </p:sp>
      <p:sp>
        <p:nvSpPr>
          <p:cNvPr id="11" name="Text Box 6">
            <a:extLst>
              <a:ext uri="{FF2B5EF4-FFF2-40B4-BE49-F238E27FC236}">
                <a16:creationId xmlns:a16="http://schemas.microsoft.com/office/drawing/2014/main" id="{A1C4B3C9-6577-4DAE-92A8-43317DBC6439}"/>
              </a:ext>
            </a:extLst>
          </p:cNvPr>
          <p:cNvSpPr txBox="1">
            <a:spLocks noChangeArrowheads="1"/>
          </p:cNvSpPr>
          <p:nvPr/>
        </p:nvSpPr>
        <p:spPr bwMode="auto">
          <a:xfrm>
            <a:off x="6544926" y="4648480"/>
            <a:ext cx="41101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it-IT" dirty="0">
                <a:solidFill>
                  <a:srgbClr val="000066"/>
                </a:solidFill>
              </a:rPr>
              <a:t>The actual behaviour of existing masonry buildings is between two limit cases</a:t>
            </a:r>
          </a:p>
        </p:txBody>
      </p:sp>
    </p:spTree>
    <p:extLst>
      <p:ext uri="{BB962C8B-B14F-4D97-AF65-F5344CB8AC3E}">
        <p14:creationId xmlns:p14="http://schemas.microsoft.com/office/powerpoint/2010/main" val="1217662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9807106" y="1857536"/>
            <a:ext cx="1761692"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Damage Mechanism In The Stressed Walls In The Plane</a:t>
            </a:r>
            <a:endParaRPr lang="it-IT" b="1" dirty="0">
              <a:solidFill>
                <a:srgbClr val="002060"/>
              </a:solidFill>
              <a:latin typeface="Arial" panose="020B0604020202020204" pitchFamily="34" charset="0"/>
            </a:endParaRPr>
          </a:p>
        </p:txBody>
      </p:sp>
      <p:sp>
        <p:nvSpPr>
          <p:cNvPr id="10" name="Rectangle 10">
            <a:extLst>
              <a:ext uri="{FF2B5EF4-FFF2-40B4-BE49-F238E27FC236}">
                <a16:creationId xmlns:a16="http://schemas.microsoft.com/office/drawing/2014/main" id="{4A458DE4-4313-4F54-8ACC-32A9382087ED}"/>
              </a:ext>
            </a:extLst>
          </p:cNvPr>
          <p:cNvSpPr>
            <a:spLocks noChangeArrowheads="1"/>
          </p:cNvSpPr>
          <p:nvPr/>
        </p:nvSpPr>
        <p:spPr bwMode="auto">
          <a:xfrm>
            <a:off x="89709" y="37322"/>
            <a:ext cx="9260794" cy="3165620"/>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z="1400"/>
          </a:p>
        </p:txBody>
      </p:sp>
      <p:sp>
        <p:nvSpPr>
          <p:cNvPr id="11" name="Rectangle 11">
            <a:extLst>
              <a:ext uri="{FF2B5EF4-FFF2-40B4-BE49-F238E27FC236}">
                <a16:creationId xmlns:a16="http://schemas.microsoft.com/office/drawing/2014/main" id="{FDE7523D-24EB-4647-A9F7-C6914AFB5E2A}"/>
              </a:ext>
            </a:extLst>
          </p:cNvPr>
          <p:cNvSpPr>
            <a:spLocks noChangeArrowheads="1"/>
          </p:cNvSpPr>
          <p:nvPr/>
        </p:nvSpPr>
        <p:spPr bwMode="auto">
          <a:xfrm>
            <a:off x="82954" y="2955214"/>
            <a:ext cx="9260794" cy="3165620"/>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2" name="Text Box 8">
            <a:extLst>
              <a:ext uri="{FF2B5EF4-FFF2-40B4-BE49-F238E27FC236}">
                <a16:creationId xmlns:a16="http://schemas.microsoft.com/office/drawing/2014/main" id="{DC001EC0-3F2F-45A6-B31E-11FBF94ADF82}"/>
              </a:ext>
            </a:extLst>
          </p:cNvPr>
          <p:cNvSpPr txBox="1">
            <a:spLocks noChangeArrowheads="1"/>
          </p:cNvSpPr>
          <p:nvPr/>
        </p:nvSpPr>
        <p:spPr bwMode="auto">
          <a:xfrm>
            <a:off x="298394" y="184312"/>
            <a:ext cx="35986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it-IT" sz="1400" dirty="0"/>
              <a:t>Mechanisms for </a:t>
            </a:r>
            <a:r>
              <a:rPr lang="it-IT" sz="1400" dirty="0" err="1"/>
              <a:t>axial</a:t>
            </a:r>
            <a:r>
              <a:rPr lang="it-IT" sz="1400" dirty="0"/>
              <a:t> and bending force (</a:t>
            </a:r>
            <a:r>
              <a:rPr lang="it-IT" sz="1400" dirty="0" err="1"/>
              <a:t>rocking</a:t>
            </a:r>
            <a:r>
              <a:rPr lang="it-IT" sz="1400" dirty="0"/>
              <a:t>)</a:t>
            </a:r>
          </a:p>
        </p:txBody>
      </p:sp>
      <p:sp>
        <p:nvSpPr>
          <p:cNvPr id="13" name="Text Box 9">
            <a:extLst>
              <a:ext uri="{FF2B5EF4-FFF2-40B4-BE49-F238E27FC236}">
                <a16:creationId xmlns:a16="http://schemas.microsoft.com/office/drawing/2014/main" id="{EDBFFD7A-9888-489A-9A90-592349C269FA}"/>
              </a:ext>
            </a:extLst>
          </p:cNvPr>
          <p:cNvSpPr txBox="1">
            <a:spLocks noChangeArrowheads="1"/>
          </p:cNvSpPr>
          <p:nvPr/>
        </p:nvSpPr>
        <p:spPr bwMode="auto">
          <a:xfrm>
            <a:off x="295219" y="3029113"/>
            <a:ext cx="35986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it-IT" sz="1400" dirty="0"/>
              <a:t>Shear mechanisms</a:t>
            </a:r>
          </a:p>
        </p:txBody>
      </p:sp>
      <p:grpSp>
        <p:nvGrpSpPr>
          <p:cNvPr id="14" name="Group 21">
            <a:extLst>
              <a:ext uri="{FF2B5EF4-FFF2-40B4-BE49-F238E27FC236}">
                <a16:creationId xmlns:a16="http://schemas.microsoft.com/office/drawing/2014/main" id="{7A9B4AC9-F95B-491C-8B05-28109888418D}"/>
              </a:ext>
            </a:extLst>
          </p:cNvPr>
          <p:cNvGrpSpPr>
            <a:grpSpLocks/>
          </p:cNvGrpSpPr>
          <p:nvPr/>
        </p:nvGrpSpPr>
        <p:grpSpPr bwMode="auto">
          <a:xfrm>
            <a:off x="769910" y="862107"/>
            <a:ext cx="1222810" cy="1589972"/>
            <a:chOff x="424" y="1014"/>
            <a:chExt cx="736" cy="888"/>
          </a:xfrm>
        </p:grpSpPr>
        <p:sp>
          <p:nvSpPr>
            <p:cNvPr id="15" name="Rectangle 12">
              <a:extLst>
                <a:ext uri="{FF2B5EF4-FFF2-40B4-BE49-F238E27FC236}">
                  <a16:creationId xmlns:a16="http://schemas.microsoft.com/office/drawing/2014/main" id="{884AEC65-A2D1-42BA-90FB-603B90A3CB32}"/>
                </a:ext>
              </a:extLst>
            </p:cNvPr>
            <p:cNvSpPr>
              <a:spLocks noChangeArrowheads="1"/>
            </p:cNvSpPr>
            <p:nvPr/>
          </p:nvSpPr>
          <p:spPr bwMode="auto">
            <a:xfrm>
              <a:off x="504" y="1068"/>
              <a:ext cx="510" cy="834"/>
            </a:xfrm>
            <a:prstGeom prst="rect">
              <a:avLst/>
            </a:prstGeom>
            <a:solidFill>
              <a:srgbClr val="EAEAEA"/>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6" name="Freeform 14">
              <a:extLst>
                <a:ext uri="{FF2B5EF4-FFF2-40B4-BE49-F238E27FC236}">
                  <a16:creationId xmlns:a16="http://schemas.microsoft.com/office/drawing/2014/main" id="{7FEAC2ED-19E3-46B1-8E79-0C99CA4C01CC}"/>
                </a:ext>
              </a:extLst>
            </p:cNvPr>
            <p:cNvSpPr>
              <a:spLocks/>
            </p:cNvSpPr>
            <p:nvPr/>
          </p:nvSpPr>
          <p:spPr bwMode="auto">
            <a:xfrm>
              <a:off x="504" y="1014"/>
              <a:ext cx="210" cy="888"/>
            </a:xfrm>
            <a:custGeom>
              <a:avLst/>
              <a:gdLst>
                <a:gd name="T0" fmla="*/ 0 w 210"/>
                <a:gd name="T1" fmla="*/ 888 h 888"/>
                <a:gd name="T2" fmla="*/ 24 w 210"/>
                <a:gd name="T3" fmla="*/ 600 h 888"/>
                <a:gd name="T4" fmla="*/ 108 w 210"/>
                <a:gd name="T5" fmla="*/ 252 h 888"/>
                <a:gd name="T6" fmla="*/ 210 w 210"/>
                <a:gd name="T7" fmla="*/ 0 h 888"/>
              </a:gdLst>
              <a:ahLst/>
              <a:cxnLst>
                <a:cxn ang="0">
                  <a:pos x="T0" y="T1"/>
                </a:cxn>
                <a:cxn ang="0">
                  <a:pos x="T2" y="T3"/>
                </a:cxn>
                <a:cxn ang="0">
                  <a:pos x="T4" y="T5"/>
                </a:cxn>
                <a:cxn ang="0">
                  <a:pos x="T6" y="T7"/>
                </a:cxn>
              </a:cxnLst>
              <a:rect l="0" t="0" r="r" b="b"/>
              <a:pathLst>
                <a:path w="210" h="888">
                  <a:moveTo>
                    <a:pt x="0" y="888"/>
                  </a:moveTo>
                  <a:cubicBezTo>
                    <a:pt x="3" y="797"/>
                    <a:pt x="6" y="706"/>
                    <a:pt x="24" y="600"/>
                  </a:cubicBezTo>
                  <a:cubicBezTo>
                    <a:pt x="42" y="494"/>
                    <a:pt x="77" y="352"/>
                    <a:pt x="108" y="252"/>
                  </a:cubicBezTo>
                  <a:cubicBezTo>
                    <a:pt x="139" y="152"/>
                    <a:pt x="186" y="32"/>
                    <a:pt x="210" y="0"/>
                  </a:cubicBezTo>
                </a:path>
              </a:pathLst>
            </a:custGeom>
            <a:noFill/>
            <a:ln w="9525" cap="flat" cmpd="sng">
              <a:solidFill>
                <a:srgbClr val="FF33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7" name="Freeform 15">
              <a:extLst>
                <a:ext uri="{FF2B5EF4-FFF2-40B4-BE49-F238E27FC236}">
                  <a16:creationId xmlns:a16="http://schemas.microsoft.com/office/drawing/2014/main" id="{AACBCE7E-5F76-4023-B47E-B951CB7010DD}"/>
                </a:ext>
              </a:extLst>
            </p:cNvPr>
            <p:cNvSpPr>
              <a:spLocks/>
            </p:cNvSpPr>
            <p:nvPr/>
          </p:nvSpPr>
          <p:spPr bwMode="auto">
            <a:xfrm>
              <a:off x="1018" y="1170"/>
              <a:ext cx="142" cy="730"/>
            </a:xfrm>
            <a:custGeom>
              <a:avLst/>
              <a:gdLst>
                <a:gd name="T0" fmla="*/ 0 w 210"/>
                <a:gd name="T1" fmla="*/ 888 h 888"/>
                <a:gd name="T2" fmla="*/ 24 w 210"/>
                <a:gd name="T3" fmla="*/ 600 h 888"/>
                <a:gd name="T4" fmla="*/ 108 w 210"/>
                <a:gd name="T5" fmla="*/ 252 h 888"/>
                <a:gd name="T6" fmla="*/ 210 w 210"/>
                <a:gd name="T7" fmla="*/ 0 h 888"/>
              </a:gdLst>
              <a:ahLst/>
              <a:cxnLst>
                <a:cxn ang="0">
                  <a:pos x="T0" y="T1"/>
                </a:cxn>
                <a:cxn ang="0">
                  <a:pos x="T2" y="T3"/>
                </a:cxn>
                <a:cxn ang="0">
                  <a:pos x="T4" y="T5"/>
                </a:cxn>
                <a:cxn ang="0">
                  <a:pos x="T6" y="T7"/>
                </a:cxn>
              </a:cxnLst>
              <a:rect l="0" t="0" r="r" b="b"/>
              <a:pathLst>
                <a:path w="210" h="888">
                  <a:moveTo>
                    <a:pt x="0" y="888"/>
                  </a:moveTo>
                  <a:cubicBezTo>
                    <a:pt x="3" y="797"/>
                    <a:pt x="6" y="706"/>
                    <a:pt x="24" y="600"/>
                  </a:cubicBezTo>
                  <a:cubicBezTo>
                    <a:pt x="42" y="494"/>
                    <a:pt x="77" y="352"/>
                    <a:pt x="108" y="252"/>
                  </a:cubicBezTo>
                  <a:cubicBezTo>
                    <a:pt x="139" y="152"/>
                    <a:pt x="186" y="32"/>
                    <a:pt x="210" y="0"/>
                  </a:cubicBezTo>
                </a:path>
              </a:pathLst>
            </a:custGeom>
            <a:noFill/>
            <a:ln w="9525" cap="flat" cmpd="sng">
              <a:solidFill>
                <a:srgbClr val="FF33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8" name="Line 16">
              <a:extLst>
                <a:ext uri="{FF2B5EF4-FFF2-40B4-BE49-F238E27FC236}">
                  <a16:creationId xmlns:a16="http://schemas.microsoft.com/office/drawing/2014/main" id="{5FA8F03A-6828-4344-A4D4-13FA046D6721}"/>
                </a:ext>
              </a:extLst>
            </p:cNvPr>
            <p:cNvSpPr>
              <a:spLocks noChangeShapeType="1"/>
            </p:cNvSpPr>
            <p:nvPr/>
          </p:nvSpPr>
          <p:spPr bwMode="auto">
            <a:xfrm>
              <a:off x="714" y="1014"/>
              <a:ext cx="444" cy="156"/>
            </a:xfrm>
            <a:prstGeom prst="line">
              <a:avLst/>
            </a:prstGeom>
            <a:noFill/>
            <a:ln w="952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9" name="Line 19">
              <a:extLst>
                <a:ext uri="{FF2B5EF4-FFF2-40B4-BE49-F238E27FC236}">
                  <a16:creationId xmlns:a16="http://schemas.microsoft.com/office/drawing/2014/main" id="{EFA38590-5673-4601-8A86-4FD252127AAD}"/>
                </a:ext>
              </a:extLst>
            </p:cNvPr>
            <p:cNvSpPr>
              <a:spLocks noChangeShapeType="1"/>
            </p:cNvSpPr>
            <p:nvPr/>
          </p:nvSpPr>
          <p:spPr bwMode="auto">
            <a:xfrm>
              <a:off x="424" y="1900"/>
              <a:ext cx="6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nvGrpSpPr>
          <p:cNvPr id="20" name="Group 22">
            <a:extLst>
              <a:ext uri="{FF2B5EF4-FFF2-40B4-BE49-F238E27FC236}">
                <a16:creationId xmlns:a16="http://schemas.microsoft.com/office/drawing/2014/main" id="{4EC0B304-82C8-4555-B5E1-45486489CF84}"/>
              </a:ext>
            </a:extLst>
          </p:cNvPr>
          <p:cNvGrpSpPr>
            <a:grpSpLocks/>
          </p:cNvGrpSpPr>
          <p:nvPr/>
        </p:nvGrpSpPr>
        <p:grpSpPr bwMode="auto">
          <a:xfrm>
            <a:off x="753025" y="3756631"/>
            <a:ext cx="1266008" cy="1493285"/>
            <a:chOff x="432" y="2860"/>
            <a:chExt cx="762" cy="834"/>
          </a:xfrm>
        </p:grpSpPr>
        <p:sp>
          <p:nvSpPr>
            <p:cNvPr id="21" name="Rectangle 17">
              <a:extLst>
                <a:ext uri="{FF2B5EF4-FFF2-40B4-BE49-F238E27FC236}">
                  <a16:creationId xmlns:a16="http://schemas.microsoft.com/office/drawing/2014/main" id="{AD139F0E-D1AD-40B2-A3F0-5B44081D363C}"/>
                </a:ext>
              </a:extLst>
            </p:cNvPr>
            <p:cNvSpPr>
              <a:spLocks noChangeArrowheads="1"/>
            </p:cNvSpPr>
            <p:nvPr/>
          </p:nvSpPr>
          <p:spPr bwMode="auto">
            <a:xfrm>
              <a:off x="516" y="2860"/>
              <a:ext cx="510" cy="834"/>
            </a:xfrm>
            <a:prstGeom prst="rect">
              <a:avLst/>
            </a:prstGeom>
            <a:solidFill>
              <a:srgbClr val="EAEAEA"/>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2" name="AutoShape 18">
              <a:extLst>
                <a:ext uri="{FF2B5EF4-FFF2-40B4-BE49-F238E27FC236}">
                  <a16:creationId xmlns:a16="http://schemas.microsoft.com/office/drawing/2014/main" id="{71D21129-09E2-4283-AD01-BAA1E5DD7326}"/>
                </a:ext>
              </a:extLst>
            </p:cNvPr>
            <p:cNvSpPr>
              <a:spLocks noChangeArrowheads="1"/>
            </p:cNvSpPr>
            <p:nvPr/>
          </p:nvSpPr>
          <p:spPr bwMode="auto">
            <a:xfrm>
              <a:off x="516" y="2864"/>
              <a:ext cx="678" cy="826"/>
            </a:xfrm>
            <a:prstGeom prst="parallelogram">
              <a:avLst>
                <a:gd name="adj" fmla="val 25000"/>
              </a:avLst>
            </a:prstGeom>
            <a:noFill/>
            <a:ln w="9525">
              <a:solidFill>
                <a:srgbClr val="FF33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3" name="Line 20">
              <a:extLst>
                <a:ext uri="{FF2B5EF4-FFF2-40B4-BE49-F238E27FC236}">
                  <a16:creationId xmlns:a16="http://schemas.microsoft.com/office/drawing/2014/main" id="{FEFEFEB4-4CDE-415D-8F5B-2A47FA78AE43}"/>
                </a:ext>
              </a:extLst>
            </p:cNvPr>
            <p:cNvSpPr>
              <a:spLocks noChangeShapeType="1"/>
            </p:cNvSpPr>
            <p:nvPr/>
          </p:nvSpPr>
          <p:spPr bwMode="auto">
            <a:xfrm>
              <a:off x="432" y="3692"/>
              <a:ext cx="6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24" name="Line 33">
            <a:extLst>
              <a:ext uri="{FF2B5EF4-FFF2-40B4-BE49-F238E27FC236}">
                <a16:creationId xmlns:a16="http://schemas.microsoft.com/office/drawing/2014/main" id="{0402ACEF-639A-468B-9D98-7E0DC358CE26}"/>
              </a:ext>
            </a:extLst>
          </p:cNvPr>
          <p:cNvSpPr>
            <a:spLocks noChangeShapeType="1"/>
          </p:cNvSpPr>
          <p:nvPr/>
        </p:nvSpPr>
        <p:spPr bwMode="auto">
          <a:xfrm flipV="1">
            <a:off x="600559" y="3795401"/>
            <a:ext cx="276828" cy="1"/>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5" name="Line 34">
            <a:extLst>
              <a:ext uri="{FF2B5EF4-FFF2-40B4-BE49-F238E27FC236}">
                <a16:creationId xmlns:a16="http://schemas.microsoft.com/office/drawing/2014/main" id="{EAC754B9-8143-4DD3-9EA6-1EECEB0F4279}"/>
              </a:ext>
            </a:extLst>
          </p:cNvPr>
          <p:cNvSpPr>
            <a:spLocks noChangeShapeType="1"/>
          </p:cNvSpPr>
          <p:nvPr/>
        </p:nvSpPr>
        <p:spPr bwMode="auto">
          <a:xfrm flipV="1">
            <a:off x="632309" y="972826"/>
            <a:ext cx="276828" cy="1"/>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26" name="Group 129">
            <a:extLst>
              <a:ext uri="{FF2B5EF4-FFF2-40B4-BE49-F238E27FC236}">
                <a16:creationId xmlns:a16="http://schemas.microsoft.com/office/drawing/2014/main" id="{399F1767-F85B-4A37-B9A1-21FA5A436A8E}"/>
              </a:ext>
            </a:extLst>
          </p:cNvPr>
          <p:cNvGrpSpPr>
            <a:grpSpLocks/>
          </p:cNvGrpSpPr>
          <p:nvPr/>
        </p:nvGrpSpPr>
        <p:grpSpPr bwMode="auto">
          <a:xfrm>
            <a:off x="2314706" y="3402054"/>
            <a:ext cx="6575928" cy="2177259"/>
            <a:chOff x="1452" y="2676"/>
            <a:chExt cx="3958" cy="1216"/>
          </a:xfrm>
        </p:grpSpPr>
        <p:grpSp>
          <p:nvGrpSpPr>
            <p:cNvPr id="27" name="Group 116">
              <a:extLst>
                <a:ext uri="{FF2B5EF4-FFF2-40B4-BE49-F238E27FC236}">
                  <a16:creationId xmlns:a16="http://schemas.microsoft.com/office/drawing/2014/main" id="{D16C3068-64ED-4ECC-A591-C518BB527ED1}"/>
                </a:ext>
              </a:extLst>
            </p:cNvPr>
            <p:cNvGrpSpPr>
              <a:grpSpLocks/>
            </p:cNvGrpSpPr>
            <p:nvPr/>
          </p:nvGrpSpPr>
          <p:grpSpPr bwMode="auto">
            <a:xfrm>
              <a:off x="3484" y="2686"/>
              <a:ext cx="1926" cy="1206"/>
              <a:chOff x="3484" y="2776"/>
              <a:chExt cx="1926" cy="1206"/>
            </a:xfrm>
          </p:grpSpPr>
          <p:pic>
            <p:nvPicPr>
              <p:cNvPr id="40" name="Picture 30">
                <a:extLst>
                  <a:ext uri="{FF2B5EF4-FFF2-40B4-BE49-F238E27FC236}">
                    <a16:creationId xmlns:a16="http://schemas.microsoft.com/office/drawing/2014/main" id="{A8D4BAD2-D085-42E6-91AC-5E2E48E35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768" t="27150" r="22256" b="60132"/>
              <a:stretch>
                <a:fillRect/>
              </a:stretch>
            </p:blipFill>
            <p:spPr bwMode="auto">
              <a:xfrm>
                <a:off x="4612" y="3062"/>
                <a:ext cx="777"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2">
                <a:extLst>
                  <a:ext uri="{FF2B5EF4-FFF2-40B4-BE49-F238E27FC236}">
                    <a16:creationId xmlns:a16="http://schemas.microsoft.com/office/drawing/2014/main" id="{031621CF-7186-46DE-BCE3-254A90E986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54768" t="64307" r="22256" b="24016"/>
              <a:stretch>
                <a:fillRect/>
              </a:stretch>
            </p:blipFill>
            <p:spPr bwMode="auto">
              <a:xfrm>
                <a:off x="4632" y="3638"/>
                <a:ext cx="765"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35">
                <a:extLst>
                  <a:ext uri="{FF2B5EF4-FFF2-40B4-BE49-F238E27FC236}">
                    <a16:creationId xmlns:a16="http://schemas.microsoft.com/office/drawing/2014/main" id="{BA6A49A8-1C35-4D41-892D-F556E595A51C}"/>
                  </a:ext>
                </a:extLst>
              </p:cNvPr>
              <p:cNvSpPr txBox="1">
                <a:spLocks noChangeArrowheads="1"/>
              </p:cNvSpPr>
              <p:nvPr/>
            </p:nvSpPr>
            <p:spPr bwMode="auto">
              <a:xfrm>
                <a:off x="4638" y="2918"/>
                <a:ext cx="7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800"/>
                  <a:t>1) Lesione passante tra giunti e blocchi</a:t>
                </a:r>
              </a:p>
            </p:txBody>
          </p:sp>
          <p:sp>
            <p:nvSpPr>
              <p:cNvPr id="43" name="Text Box 37">
                <a:extLst>
                  <a:ext uri="{FF2B5EF4-FFF2-40B4-BE49-F238E27FC236}">
                    <a16:creationId xmlns:a16="http://schemas.microsoft.com/office/drawing/2014/main" id="{784DA997-C4ED-4017-BCCE-C054E4E0A50D}"/>
                  </a:ext>
                </a:extLst>
              </p:cNvPr>
              <p:cNvSpPr txBox="1">
                <a:spLocks noChangeArrowheads="1"/>
              </p:cNvSpPr>
              <p:nvPr/>
            </p:nvSpPr>
            <p:spPr bwMode="auto">
              <a:xfrm>
                <a:off x="4646" y="3478"/>
                <a:ext cx="7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800"/>
                  <a:t>2) Lesione a scaletta sui giunti princ. e second.</a:t>
                </a:r>
              </a:p>
            </p:txBody>
          </p:sp>
          <p:grpSp>
            <p:nvGrpSpPr>
              <p:cNvPr id="44" name="Group 50">
                <a:extLst>
                  <a:ext uri="{FF2B5EF4-FFF2-40B4-BE49-F238E27FC236}">
                    <a16:creationId xmlns:a16="http://schemas.microsoft.com/office/drawing/2014/main" id="{80317F34-9D4C-440F-97C6-33F6460A0130}"/>
                  </a:ext>
                </a:extLst>
              </p:cNvPr>
              <p:cNvGrpSpPr>
                <a:grpSpLocks/>
              </p:cNvGrpSpPr>
              <p:nvPr/>
            </p:nvGrpSpPr>
            <p:grpSpPr bwMode="auto">
              <a:xfrm>
                <a:off x="3550" y="3018"/>
                <a:ext cx="874" cy="834"/>
                <a:chOff x="3274" y="2886"/>
                <a:chExt cx="874" cy="834"/>
              </a:xfrm>
            </p:grpSpPr>
            <p:grpSp>
              <p:nvGrpSpPr>
                <p:cNvPr id="47" name="Group 44">
                  <a:extLst>
                    <a:ext uri="{FF2B5EF4-FFF2-40B4-BE49-F238E27FC236}">
                      <a16:creationId xmlns:a16="http://schemas.microsoft.com/office/drawing/2014/main" id="{FC96E654-ABB0-4182-8E8E-9FCCF15CC14E}"/>
                    </a:ext>
                  </a:extLst>
                </p:cNvPr>
                <p:cNvGrpSpPr>
                  <a:grpSpLocks/>
                </p:cNvGrpSpPr>
                <p:nvPr/>
              </p:nvGrpSpPr>
              <p:grpSpPr bwMode="auto">
                <a:xfrm>
                  <a:off x="3386" y="2886"/>
                  <a:ext cx="762" cy="834"/>
                  <a:chOff x="432" y="2860"/>
                  <a:chExt cx="762" cy="834"/>
                </a:xfrm>
              </p:grpSpPr>
              <p:sp>
                <p:nvSpPr>
                  <p:cNvPr id="50" name="Rectangle 45">
                    <a:extLst>
                      <a:ext uri="{FF2B5EF4-FFF2-40B4-BE49-F238E27FC236}">
                        <a16:creationId xmlns:a16="http://schemas.microsoft.com/office/drawing/2014/main" id="{1914AF35-DE22-4DBB-9169-2A19D8AE21FA}"/>
                      </a:ext>
                    </a:extLst>
                  </p:cNvPr>
                  <p:cNvSpPr>
                    <a:spLocks noChangeArrowheads="1"/>
                  </p:cNvSpPr>
                  <p:nvPr/>
                </p:nvSpPr>
                <p:spPr bwMode="auto">
                  <a:xfrm>
                    <a:off x="516" y="2860"/>
                    <a:ext cx="510" cy="834"/>
                  </a:xfrm>
                  <a:prstGeom prst="rect">
                    <a:avLst/>
                  </a:prstGeom>
                  <a:solidFill>
                    <a:srgbClr val="EAEAEA"/>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 name="AutoShape 46">
                    <a:extLst>
                      <a:ext uri="{FF2B5EF4-FFF2-40B4-BE49-F238E27FC236}">
                        <a16:creationId xmlns:a16="http://schemas.microsoft.com/office/drawing/2014/main" id="{2578AD7C-6003-4CA4-8CF5-ACD5D20F1B52}"/>
                      </a:ext>
                    </a:extLst>
                  </p:cNvPr>
                  <p:cNvSpPr>
                    <a:spLocks noChangeArrowheads="1"/>
                  </p:cNvSpPr>
                  <p:nvPr/>
                </p:nvSpPr>
                <p:spPr bwMode="auto">
                  <a:xfrm>
                    <a:off x="516" y="2864"/>
                    <a:ext cx="678" cy="826"/>
                  </a:xfrm>
                  <a:prstGeom prst="parallelogram">
                    <a:avLst>
                      <a:gd name="adj" fmla="val 25000"/>
                    </a:avLst>
                  </a:prstGeom>
                  <a:noFill/>
                  <a:ln w="9525">
                    <a:solidFill>
                      <a:srgbClr val="FF33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2" name="Line 47">
                    <a:extLst>
                      <a:ext uri="{FF2B5EF4-FFF2-40B4-BE49-F238E27FC236}">
                        <a16:creationId xmlns:a16="http://schemas.microsoft.com/office/drawing/2014/main" id="{C01220AB-202D-4667-BB8A-4205E7FEBCF5}"/>
                      </a:ext>
                    </a:extLst>
                  </p:cNvPr>
                  <p:cNvSpPr>
                    <a:spLocks noChangeShapeType="1"/>
                  </p:cNvSpPr>
                  <p:nvPr/>
                </p:nvSpPr>
                <p:spPr bwMode="auto">
                  <a:xfrm>
                    <a:off x="432" y="3692"/>
                    <a:ext cx="6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48" name="Line 48">
                  <a:extLst>
                    <a:ext uri="{FF2B5EF4-FFF2-40B4-BE49-F238E27FC236}">
                      <a16:creationId xmlns:a16="http://schemas.microsoft.com/office/drawing/2014/main" id="{CCA8216E-AE10-4F67-9C82-1C63D6659B27}"/>
                    </a:ext>
                  </a:extLst>
                </p:cNvPr>
                <p:cNvSpPr>
                  <a:spLocks noChangeShapeType="1"/>
                </p:cNvSpPr>
                <p:nvPr/>
              </p:nvSpPr>
              <p:spPr bwMode="auto">
                <a:xfrm>
                  <a:off x="3274" y="2890"/>
                  <a:ext cx="168"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 name="Line 49">
                  <a:extLst>
                    <a:ext uri="{FF2B5EF4-FFF2-40B4-BE49-F238E27FC236}">
                      <a16:creationId xmlns:a16="http://schemas.microsoft.com/office/drawing/2014/main" id="{65B7C3EA-3391-4AB5-A08E-ED1050493945}"/>
                    </a:ext>
                  </a:extLst>
                </p:cNvPr>
                <p:cNvSpPr>
                  <a:spLocks noChangeShapeType="1"/>
                </p:cNvSpPr>
                <p:nvPr/>
              </p:nvSpPr>
              <p:spPr bwMode="auto">
                <a:xfrm>
                  <a:off x="3672" y="2934"/>
                  <a:ext cx="276" cy="70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45" name="Rectangle 52">
                <a:extLst>
                  <a:ext uri="{FF2B5EF4-FFF2-40B4-BE49-F238E27FC236}">
                    <a16:creationId xmlns:a16="http://schemas.microsoft.com/office/drawing/2014/main" id="{67A0A213-96E7-43DE-9E37-9BD6C465EB8C}"/>
                  </a:ext>
                </a:extLst>
              </p:cNvPr>
              <p:cNvSpPr>
                <a:spLocks noChangeArrowheads="1"/>
              </p:cNvSpPr>
              <p:nvPr/>
            </p:nvSpPr>
            <p:spPr bwMode="auto">
              <a:xfrm>
                <a:off x="3484" y="2812"/>
                <a:ext cx="1926" cy="117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6" name="Text Box 57">
                <a:extLst>
                  <a:ext uri="{FF2B5EF4-FFF2-40B4-BE49-F238E27FC236}">
                    <a16:creationId xmlns:a16="http://schemas.microsoft.com/office/drawing/2014/main" id="{308AFD5F-3DFA-4966-AF9E-9F51623782A2}"/>
                  </a:ext>
                </a:extLst>
              </p:cNvPr>
              <p:cNvSpPr txBox="1">
                <a:spLocks noChangeArrowheads="1"/>
              </p:cNvSpPr>
              <p:nvPr/>
            </p:nvSpPr>
            <p:spPr bwMode="auto">
              <a:xfrm>
                <a:off x="4252" y="2776"/>
                <a:ext cx="4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400" b="1"/>
                  <a:t>B.</a:t>
                </a:r>
              </a:p>
            </p:txBody>
          </p:sp>
        </p:grpSp>
        <p:grpSp>
          <p:nvGrpSpPr>
            <p:cNvPr id="28" name="Group 58">
              <a:extLst>
                <a:ext uri="{FF2B5EF4-FFF2-40B4-BE49-F238E27FC236}">
                  <a16:creationId xmlns:a16="http://schemas.microsoft.com/office/drawing/2014/main" id="{A1148E86-DF0D-4C65-A75E-FAD0C781663E}"/>
                </a:ext>
              </a:extLst>
            </p:cNvPr>
            <p:cNvGrpSpPr>
              <a:grpSpLocks/>
            </p:cNvGrpSpPr>
            <p:nvPr/>
          </p:nvGrpSpPr>
          <p:grpSpPr bwMode="auto">
            <a:xfrm>
              <a:off x="1452" y="2676"/>
              <a:ext cx="1926" cy="1206"/>
              <a:chOff x="1452" y="2766"/>
              <a:chExt cx="1926" cy="1206"/>
            </a:xfrm>
          </p:grpSpPr>
          <p:pic>
            <p:nvPicPr>
              <p:cNvPr id="29" name="Picture 31">
                <a:extLst>
                  <a:ext uri="{FF2B5EF4-FFF2-40B4-BE49-F238E27FC236}">
                    <a16:creationId xmlns:a16="http://schemas.microsoft.com/office/drawing/2014/main" id="{E9E2B9FA-BCDD-4E79-8C4F-869DECF4C1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768" t="45416" r="22256" b="44017"/>
              <a:stretch>
                <a:fillRect/>
              </a:stretch>
            </p:blipFill>
            <p:spPr bwMode="auto">
              <a:xfrm>
                <a:off x="2430" y="3307"/>
                <a:ext cx="829"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36">
                <a:extLst>
                  <a:ext uri="{FF2B5EF4-FFF2-40B4-BE49-F238E27FC236}">
                    <a16:creationId xmlns:a16="http://schemas.microsoft.com/office/drawing/2014/main" id="{64914C4B-E6BE-4BFA-BFED-4E71A5A907F5}"/>
                  </a:ext>
                </a:extLst>
              </p:cNvPr>
              <p:cNvSpPr txBox="1">
                <a:spLocks noChangeArrowheads="1"/>
              </p:cNvSpPr>
              <p:nvPr/>
            </p:nvSpPr>
            <p:spPr bwMode="auto">
              <a:xfrm>
                <a:off x="2500" y="3136"/>
                <a:ext cx="7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800"/>
                  <a:t>Lesione continua sui giunti principali</a:t>
                </a:r>
              </a:p>
            </p:txBody>
          </p:sp>
          <p:grpSp>
            <p:nvGrpSpPr>
              <p:cNvPr id="31" name="Group 53">
                <a:extLst>
                  <a:ext uri="{FF2B5EF4-FFF2-40B4-BE49-F238E27FC236}">
                    <a16:creationId xmlns:a16="http://schemas.microsoft.com/office/drawing/2014/main" id="{C80C5B9B-D109-4D7A-8D3F-C6C2415B3E80}"/>
                  </a:ext>
                </a:extLst>
              </p:cNvPr>
              <p:cNvGrpSpPr>
                <a:grpSpLocks/>
              </p:cNvGrpSpPr>
              <p:nvPr/>
            </p:nvGrpSpPr>
            <p:grpSpPr bwMode="auto">
              <a:xfrm>
                <a:off x="1566" y="3014"/>
                <a:ext cx="874" cy="834"/>
                <a:chOff x="1284" y="2984"/>
                <a:chExt cx="874" cy="834"/>
              </a:xfrm>
            </p:grpSpPr>
            <p:grpSp>
              <p:nvGrpSpPr>
                <p:cNvPr id="35" name="Group 38">
                  <a:extLst>
                    <a:ext uri="{FF2B5EF4-FFF2-40B4-BE49-F238E27FC236}">
                      <a16:creationId xmlns:a16="http://schemas.microsoft.com/office/drawing/2014/main" id="{1DBC6AE0-BE20-4768-8DA4-A6A8A9EEC5A3}"/>
                    </a:ext>
                  </a:extLst>
                </p:cNvPr>
                <p:cNvGrpSpPr>
                  <a:grpSpLocks/>
                </p:cNvGrpSpPr>
                <p:nvPr/>
              </p:nvGrpSpPr>
              <p:grpSpPr bwMode="auto">
                <a:xfrm>
                  <a:off x="1396" y="2984"/>
                  <a:ext cx="762" cy="834"/>
                  <a:chOff x="432" y="2860"/>
                  <a:chExt cx="762" cy="834"/>
                </a:xfrm>
              </p:grpSpPr>
              <p:sp>
                <p:nvSpPr>
                  <p:cNvPr id="37" name="Rectangle 39">
                    <a:extLst>
                      <a:ext uri="{FF2B5EF4-FFF2-40B4-BE49-F238E27FC236}">
                        <a16:creationId xmlns:a16="http://schemas.microsoft.com/office/drawing/2014/main" id="{1892DFEF-AB49-4703-BEAC-33D2F86E0DB2}"/>
                      </a:ext>
                    </a:extLst>
                  </p:cNvPr>
                  <p:cNvSpPr>
                    <a:spLocks noChangeArrowheads="1"/>
                  </p:cNvSpPr>
                  <p:nvPr/>
                </p:nvSpPr>
                <p:spPr bwMode="auto">
                  <a:xfrm>
                    <a:off x="516" y="2860"/>
                    <a:ext cx="510" cy="834"/>
                  </a:xfrm>
                  <a:prstGeom prst="rect">
                    <a:avLst/>
                  </a:prstGeom>
                  <a:solidFill>
                    <a:srgbClr val="EAEAEA"/>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8" name="AutoShape 40">
                    <a:extLst>
                      <a:ext uri="{FF2B5EF4-FFF2-40B4-BE49-F238E27FC236}">
                        <a16:creationId xmlns:a16="http://schemas.microsoft.com/office/drawing/2014/main" id="{9C5C40D6-13EC-47B3-931B-C092C307B963}"/>
                      </a:ext>
                    </a:extLst>
                  </p:cNvPr>
                  <p:cNvSpPr>
                    <a:spLocks noChangeArrowheads="1"/>
                  </p:cNvSpPr>
                  <p:nvPr/>
                </p:nvSpPr>
                <p:spPr bwMode="auto">
                  <a:xfrm>
                    <a:off x="516" y="2864"/>
                    <a:ext cx="678" cy="826"/>
                  </a:xfrm>
                  <a:prstGeom prst="parallelogram">
                    <a:avLst>
                      <a:gd name="adj" fmla="val 25000"/>
                    </a:avLst>
                  </a:prstGeom>
                  <a:noFill/>
                  <a:ln w="9525">
                    <a:solidFill>
                      <a:srgbClr val="FF33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9" name="Line 41">
                    <a:extLst>
                      <a:ext uri="{FF2B5EF4-FFF2-40B4-BE49-F238E27FC236}">
                        <a16:creationId xmlns:a16="http://schemas.microsoft.com/office/drawing/2014/main" id="{D276D4C8-0624-4471-AED0-A1C3F9A4B8BE}"/>
                      </a:ext>
                    </a:extLst>
                  </p:cNvPr>
                  <p:cNvSpPr>
                    <a:spLocks noChangeShapeType="1"/>
                  </p:cNvSpPr>
                  <p:nvPr/>
                </p:nvSpPr>
                <p:spPr bwMode="auto">
                  <a:xfrm>
                    <a:off x="432" y="3692"/>
                    <a:ext cx="6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36" name="Line 42">
                  <a:extLst>
                    <a:ext uri="{FF2B5EF4-FFF2-40B4-BE49-F238E27FC236}">
                      <a16:creationId xmlns:a16="http://schemas.microsoft.com/office/drawing/2014/main" id="{D58A28A7-5064-4B01-8D75-BD967BFC1586}"/>
                    </a:ext>
                  </a:extLst>
                </p:cNvPr>
                <p:cNvSpPr>
                  <a:spLocks noChangeShapeType="1"/>
                </p:cNvSpPr>
                <p:nvPr/>
              </p:nvSpPr>
              <p:spPr bwMode="auto">
                <a:xfrm>
                  <a:off x="1284" y="2988"/>
                  <a:ext cx="168"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32" name="Rectangle 51">
                <a:extLst>
                  <a:ext uri="{FF2B5EF4-FFF2-40B4-BE49-F238E27FC236}">
                    <a16:creationId xmlns:a16="http://schemas.microsoft.com/office/drawing/2014/main" id="{C3EE0581-77BD-4BDA-9FBD-E1F1ED351839}"/>
                  </a:ext>
                </a:extLst>
              </p:cNvPr>
              <p:cNvSpPr>
                <a:spLocks noChangeArrowheads="1"/>
              </p:cNvSpPr>
              <p:nvPr/>
            </p:nvSpPr>
            <p:spPr bwMode="auto">
              <a:xfrm>
                <a:off x="1452" y="2802"/>
                <a:ext cx="1926" cy="117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3" name="Text Box 56">
                <a:extLst>
                  <a:ext uri="{FF2B5EF4-FFF2-40B4-BE49-F238E27FC236}">
                    <a16:creationId xmlns:a16="http://schemas.microsoft.com/office/drawing/2014/main" id="{4D40A361-1C50-424D-A085-C3CBD08B84B8}"/>
                  </a:ext>
                </a:extLst>
              </p:cNvPr>
              <p:cNvSpPr txBox="1">
                <a:spLocks noChangeArrowheads="1"/>
              </p:cNvSpPr>
              <p:nvPr/>
            </p:nvSpPr>
            <p:spPr bwMode="auto">
              <a:xfrm>
                <a:off x="2220" y="2766"/>
                <a:ext cx="4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400" b="1"/>
                  <a:t>A.</a:t>
                </a:r>
              </a:p>
            </p:txBody>
          </p:sp>
          <p:sp>
            <p:nvSpPr>
              <p:cNvPr id="34" name="Line 43">
                <a:extLst>
                  <a:ext uri="{FF2B5EF4-FFF2-40B4-BE49-F238E27FC236}">
                    <a16:creationId xmlns:a16="http://schemas.microsoft.com/office/drawing/2014/main" id="{DBD38A8F-78B4-4410-9626-7284367E7DAA}"/>
                  </a:ext>
                </a:extLst>
              </p:cNvPr>
              <p:cNvSpPr>
                <a:spLocks noChangeShapeType="1"/>
              </p:cNvSpPr>
              <p:nvPr/>
            </p:nvSpPr>
            <p:spPr bwMode="auto">
              <a:xfrm>
                <a:off x="1788" y="3720"/>
                <a:ext cx="51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grpSp>
        <p:nvGrpSpPr>
          <p:cNvPr id="53" name="Group 128">
            <a:extLst>
              <a:ext uri="{FF2B5EF4-FFF2-40B4-BE49-F238E27FC236}">
                <a16:creationId xmlns:a16="http://schemas.microsoft.com/office/drawing/2014/main" id="{AFB74A5D-462B-455C-B98F-1FE3F5ACA881}"/>
              </a:ext>
            </a:extLst>
          </p:cNvPr>
          <p:cNvGrpSpPr>
            <a:grpSpLocks/>
          </p:cNvGrpSpPr>
          <p:nvPr/>
        </p:nvGrpSpPr>
        <p:grpSpPr bwMode="auto">
          <a:xfrm>
            <a:off x="2333676" y="660644"/>
            <a:ext cx="6579252" cy="2094896"/>
            <a:chOff x="1464" y="948"/>
            <a:chExt cx="3960" cy="1170"/>
          </a:xfrm>
        </p:grpSpPr>
        <p:grpSp>
          <p:nvGrpSpPr>
            <p:cNvPr id="54" name="Group 109">
              <a:extLst>
                <a:ext uri="{FF2B5EF4-FFF2-40B4-BE49-F238E27FC236}">
                  <a16:creationId xmlns:a16="http://schemas.microsoft.com/office/drawing/2014/main" id="{B191850C-2A96-4735-B74C-12B49E1AA4B5}"/>
                </a:ext>
              </a:extLst>
            </p:cNvPr>
            <p:cNvGrpSpPr>
              <a:grpSpLocks/>
            </p:cNvGrpSpPr>
            <p:nvPr/>
          </p:nvGrpSpPr>
          <p:grpSpPr bwMode="auto">
            <a:xfrm>
              <a:off x="1580" y="1066"/>
              <a:ext cx="838" cy="888"/>
              <a:chOff x="1538" y="1102"/>
              <a:chExt cx="838" cy="888"/>
            </a:xfrm>
          </p:grpSpPr>
          <p:grpSp>
            <p:nvGrpSpPr>
              <p:cNvPr id="75" name="Group 86">
                <a:extLst>
                  <a:ext uri="{FF2B5EF4-FFF2-40B4-BE49-F238E27FC236}">
                    <a16:creationId xmlns:a16="http://schemas.microsoft.com/office/drawing/2014/main" id="{8DC20E11-16CA-4932-B4E1-B179058DFF44}"/>
                  </a:ext>
                </a:extLst>
              </p:cNvPr>
              <p:cNvGrpSpPr>
                <a:grpSpLocks/>
              </p:cNvGrpSpPr>
              <p:nvPr/>
            </p:nvGrpSpPr>
            <p:grpSpPr bwMode="auto">
              <a:xfrm>
                <a:off x="1640" y="1102"/>
                <a:ext cx="736" cy="888"/>
                <a:chOff x="424" y="1014"/>
                <a:chExt cx="736" cy="888"/>
              </a:xfrm>
            </p:grpSpPr>
            <p:sp>
              <p:nvSpPr>
                <p:cNvPr id="78" name="Rectangle 87">
                  <a:extLst>
                    <a:ext uri="{FF2B5EF4-FFF2-40B4-BE49-F238E27FC236}">
                      <a16:creationId xmlns:a16="http://schemas.microsoft.com/office/drawing/2014/main" id="{66090901-52A9-4CFB-AA89-29F3B77DACA6}"/>
                    </a:ext>
                  </a:extLst>
                </p:cNvPr>
                <p:cNvSpPr>
                  <a:spLocks noChangeArrowheads="1"/>
                </p:cNvSpPr>
                <p:nvPr/>
              </p:nvSpPr>
              <p:spPr bwMode="auto">
                <a:xfrm>
                  <a:off x="504" y="1068"/>
                  <a:ext cx="510" cy="834"/>
                </a:xfrm>
                <a:prstGeom prst="rect">
                  <a:avLst/>
                </a:prstGeom>
                <a:solidFill>
                  <a:srgbClr val="EAEAEA"/>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9" name="Freeform 88">
                  <a:extLst>
                    <a:ext uri="{FF2B5EF4-FFF2-40B4-BE49-F238E27FC236}">
                      <a16:creationId xmlns:a16="http://schemas.microsoft.com/office/drawing/2014/main" id="{0082F02A-EC28-4662-B7E3-20F0BE3393D9}"/>
                    </a:ext>
                  </a:extLst>
                </p:cNvPr>
                <p:cNvSpPr>
                  <a:spLocks/>
                </p:cNvSpPr>
                <p:nvPr/>
              </p:nvSpPr>
              <p:spPr bwMode="auto">
                <a:xfrm>
                  <a:off x="504" y="1014"/>
                  <a:ext cx="210" cy="888"/>
                </a:xfrm>
                <a:custGeom>
                  <a:avLst/>
                  <a:gdLst>
                    <a:gd name="T0" fmla="*/ 0 w 210"/>
                    <a:gd name="T1" fmla="*/ 888 h 888"/>
                    <a:gd name="T2" fmla="*/ 24 w 210"/>
                    <a:gd name="T3" fmla="*/ 600 h 888"/>
                    <a:gd name="T4" fmla="*/ 108 w 210"/>
                    <a:gd name="T5" fmla="*/ 252 h 888"/>
                    <a:gd name="T6" fmla="*/ 210 w 210"/>
                    <a:gd name="T7" fmla="*/ 0 h 888"/>
                  </a:gdLst>
                  <a:ahLst/>
                  <a:cxnLst>
                    <a:cxn ang="0">
                      <a:pos x="T0" y="T1"/>
                    </a:cxn>
                    <a:cxn ang="0">
                      <a:pos x="T2" y="T3"/>
                    </a:cxn>
                    <a:cxn ang="0">
                      <a:pos x="T4" y="T5"/>
                    </a:cxn>
                    <a:cxn ang="0">
                      <a:pos x="T6" y="T7"/>
                    </a:cxn>
                  </a:cxnLst>
                  <a:rect l="0" t="0" r="r" b="b"/>
                  <a:pathLst>
                    <a:path w="210" h="888">
                      <a:moveTo>
                        <a:pt x="0" y="888"/>
                      </a:moveTo>
                      <a:cubicBezTo>
                        <a:pt x="3" y="797"/>
                        <a:pt x="6" y="706"/>
                        <a:pt x="24" y="600"/>
                      </a:cubicBezTo>
                      <a:cubicBezTo>
                        <a:pt x="42" y="494"/>
                        <a:pt x="77" y="352"/>
                        <a:pt x="108" y="252"/>
                      </a:cubicBezTo>
                      <a:cubicBezTo>
                        <a:pt x="139" y="152"/>
                        <a:pt x="186" y="32"/>
                        <a:pt x="210" y="0"/>
                      </a:cubicBezTo>
                    </a:path>
                  </a:pathLst>
                </a:custGeom>
                <a:noFill/>
                <a:ln w="9525" cap="flat" cmpd="sng">
                  <a:solidFill>
                    <a:srgbClr val="FF33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0" name="Freeform 89">
                  <a:extLst>
                    <a:ext uri="{FF2B5EF4-FFF2-40B4-BE49-F238E27FC236}">
                      <a16:creationId xmlns:a16="http://schemas.microsoft.com/office/drawing/2014/main" id="{0F446C38-5CEF-4F0B-89C1-84C257FAB1EC}"/>
                    </a:ext>
                  </a:extLst>
                </p:cNvPr>
                <p:cNvSpPr>
                  <a:spLocks/>
                </p:cNvSpPr>
                <p:nvPr/>
              </p:nvSpPr>
              <p:spPr bwMode="auto">
                <a:xfrm>
                  <a:off x="1018" y="1170"/>
                  <a:ext cx="142" cy="730"/>
                </a:xfrm>
                <a:custGeom>
                  <a:avLst/>
                  <a:gdLst>
                    <a:gd name="T0" fmla="*/ 0 w 210"/>
                    <a:gd name="T1" fmla="*/ 888 h 888"/>
                    <a:gd name="T2" fmla="*/ 24 w 210"/>
                    <a:gd name="T3" fmla="*/ 600 h 888"/>
                    <a:gd name="T4" fmla="*/ 108 w 210"/>
                    <a:gd name="T5" fmla="*/ 252 h 888"/>
                    <a:gd name="T6" fmla="*/ 210 w 210"/>
                    <a:gd name="T7" fmla="*/ 0 h 888"/>
                  </a:gdLst>
                  <a:ahLst/>
                  <a:cxnLst>
                    <a:cxn ang="0">
                      <a:pos x="T0" y="T1"/>
                    </a:cxn>
                    <a:cxn ang="0">
                      <a:pos x="T2" y="T3"/>
                    </a:cxn>
                    <a:cxn ang="0">
                      <a:pos x="T4" y="T5"/>
                    </a:cxn>
                    <a:cxn ang="0">
                      <a:pos x="T6" y="T7"/>
                    </a:cxn>
                  </a:cxnLst>
                  <a:rect l="0" t="0" r="r" b="b"/>
                  <a:pathLst>
                    <a:path w="210" h="888">
                      <a:moveTo>
                        <a:pt x="0" y="888"/>
                      </a:moveTo>
                      <a:cubicBezTo>
                        <a:pt x="3" y="797"/>
                        <a:pt x="6" y="706"/>
                        <a:pt x="24" y="600"/>
                      </a:cubicBezTo>
                      <a:cubicBezTo>
                        <a:pt x="42" y="494"/>
                        <a:pt x="77" y="352"/>
                        <a:pt x="108" y="252"/>
                      </a:cubicBezTo>
                      <a:cubicBezTo>
                        <a:pt x="139" y="152"/>
                        <a:pt x="186" y="32"/>
                        <a:pt x="210" y="0"/>
                      </a:cubicBezTo>
                    </a:path>
                  </a:pathLst>
                </a:custGeom>
                <a:noFill/>
                <a:ln w="9525" cap="flat" cmpd="sng">
                  <a:solidFill>
                    <a:srgbClr val="FF33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1" name="Line 90">
                  <a:extLst>
                    <a:ext uri="{FF2B5EF4-FFF2-40B4-BE49-F238E27FC236}">
                      <a16:creationId xmlns:a16="http://schemas.microsoft.com/office/drawing/2014/main" id="{13B9B4D4-15AD-4A99-97AE-C929EDDE96D2}"/>
                    </a:ext>
                  </a:extLst>
                </p:cNvPr>
                <p:cNvSpPr>
                  <a:spLocks noChangeShapeType="1"/>
                </p:cNvSpPr>
                <p:nvPr/>
              </p:nvSpPr>
              <p:spPr bwMode="auto">
                <a:xfrm>
                  <a:off x="714" y="1014"/>
                  <a:ext cx="444" cy="156"/>
                </a:xfrm>
                <a:prstGeom prst="line">
                  <a:avLst/>
                </a:prstGeom>
                <a:noFill/>
                <a:ln w="952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2" name="Line 91">
                  <a:extLst>
                    <a:ext uri="{FF2B5EF4-FFF2-40B4-BE49-F238E27FC236}">
                      <a16:creationId xmlns:a16="http://schemas.microsoft.com/office/drawing/2014/main" id="{E89E7733-7077-4CC2-B078-C206D90DBC67}"/>
                    </a:ext>
                  </a:extLst>
                </p:cNvPr>
                <p:cNvSpPr>
                  <a:spLocks noChangeShapeType="1"/>
                </p:cNvSpPr>
                <p:nvPr/>
              </p:nvSpPr>
              <p:spPr bwMode="auto">
                <a:xfrm>
                  <a:off x="424" y="1900"/>
                  <a:ext cx="6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76" name="Line 92">
                <a:extLst>
                  <a:ext uri="{FF2B5EF4-FFF2-40B4-BE49-F238E27FC236}">
                    <a16:creationId xmlns:a16="http://schemas.microsoft.com/office/drawing/2014/main" id="{E675FC85-2775-4807-9CB1-326B400831AD}"/>
                  </a:ext>
                </a:extLst>
              </p:cNvPr>
              <p:cNvSpPr>
                <a:spLocks noChangeShapeType="1"/>
              </p:cNvSpPr>
              <p:nvPr/>
            </p:nvSpPr>
            <p:spPr bwMode="auto">
              <a:xfrm>
                <a:off x="1538" y="1132"/>
                <a:ext cx="168"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7" name="Line 93">
                <a:extLst>
                  <a:ext uri="{FF2B5EF4-FFF2-40B4-BE49-F238E27FC236}">
                    <a16:creationId xmlns:a16="http://schemas.microsoft.com/office/drawing/2014/main" id="{2F1A1D2C-2D17-43CE-80E2-3FB1448498A3}"/>
                  </a:ext>
                </a:extLst>
              </p:cNvPr>
              <p:cNvSpPr>
                <a:spLocks noChangeShapeType="1"/>
              </p:cNvSpPr>
              <p:nvPr/>
            </p:nvSpPr>
            <p:spPr bwMode="auto">
              <a:xfrm>
                <a:off x="1722" y="1890"/>
                <a:ext cx="198" cy="18"/>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nvGrpSpPr>
            <p:cNvPr id="55" name="Group 108">
              <a:extLst>
                <a:ext uri="{FF2B5EF4-FFF2-40B4-BE49-F238E27FC236}">
                  <a16:creationId xmlns:a16="http://schemas.microsoft.com/office/drawing/2014/main" id="{03D62BC1-3BA6-4E15-9FFE-C35A918B0D01}"/>
                </a:ext>
              </a:extLst>
            </p:cNvPr>
            <p:cNvGrpSpPr>
              <a:grpSpLocks/>
            </p:cNvGrpSpPr>
            <p:nvPr/>
          </p:nvGrpSpPr>
          <p:grpSpPr bwMode="auto">
            <a:xfrm>
              <a:off x="2976" y="1064"/>
              <a:ext cx="838" cy="888"/>
              <a:chOff x="2790" y="1106"/>
              <a:chExt cx="838" cy="888"/>
            </a:xfrm>
          </p:grpSpPr>
          <p:sp>
            <p:nvSpPr>
              <p:cNvPr id="64" name="Rectangle 95">
                <a:extLst>
                  <a:ext uri="{FF2B5EF4-FFF2-40B4-BE49-F238E27FC236}">
                    <a16:creationId xmlns:a16="http://schemas.microsoft.com/office/drawing/2014/main" id="{64C57157-4357-410C-8D43-43D6DA0BEC05}"/>
                  </a:ext>
                </a:extLst>
              </p:cNvPr>
              <p:cNvSpPr>
                <a:spLocks noChangeArrowheads="1"/>
              </p:cNvSpPr>
              <p:nvPr/>
            </p:nvSpPr>
            <p:spPr bwMode="auto">
              <a:xfrm>
                <a:off x="2972" y="1160"/>
                <a:ext cx="510" cy="834"/>
              </a:xfrm>
              <a:prstGeom prst="rect">
                <a:avLst/>
              </a:prstGeom>
              <a:solidFill>
                <a:srgbClr val="EAEAEA"/>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5" name="Freeform 96">
                <a:extLst>
                  <a:ext uri="{FF2B5EF4-FFF2-40B4-BE49-F238E27FC236}">
                    <a16:creationId xmlns:a16="http://schemas.microsoft.com/office/drawing/2014/main" id="{6B1E468A-9022-4118-98FF-29DAD173ED0F}"/>
                  </a:ext>
                </a:extLst>
              </p:cNvPr>
              <p:cNvSpPr>
                <a:spLocks/>
              </p:cNvSpPr>
              <p:nvPr/>
            </p:nvSpPr>
            <p:spPr bwMode="auto">
              <a:xfrm>
                <a:off x="2972" y="1106"/>
                <a:ext cx="210" cy="888"/>
              </a:xfrm>
              <a:custGeom>
                <a:avLst/>
                <a:gdLst>
                  <a:gd name="T0" fmla="*/ 0 w 210"/>
                  <a:gd name="T1" fmla="*/ 888 h 888"/>
                  <a:gd name="T2" fmla="*/ 24 w 210"/>
                  <a:gd name="T3" fmla="*/ 600 h 888"/>
                  <a:gd name="T4" fmla="*/ 108 w 210"/>
                  <a:gd name="T5" fmla="*/ 252 h 888"/>
                  <a:gd name="T6" fmla="*/ 210 w 210"/>
                  <a:gd name="T7" fmla="*/ 0 h 888"/>
                </a:gdLst>
                <a:ahLst/>
                <a:cxnLst>
                  <a:cxn ang="0">
                    <a:pos x="T0" y="T1"/>
                  </a:cxn>
                  <a:cxn ang="0">
                    <a:pos x="T2" y="T3"/>
                  </a:cxn>
                  <a:cxn ang="0">
                    <a:pos x="T4" y="T5"/>
                  </a:cxn>
                  <a:cxn ang="0">
                    <a:pos x="T6" y="T7"/>
                  </a:cxn>
                </a:cxnLst>
                <a:rect l="0" t="0" r="r" b="b"/>
                <a:pathLst>
                  <a:path w="210" h="888">
                    <a:moveTo>
                      <a:pt x="0" y="888"/>
                    </a:moveTo>
                    <a:cubicBezTo>
                      <a:pt x="3" y="797"/>
                      <a:pt x="6" y="706"/>
                      <a:pt x="24" y="600"/>
                    </a:cubicBezTo>
                    <a:cubicBezTo>
                      <a:pt x="42" y="494"/>
                      <a:pt x="77" y="352"/>
                      <a:pt x="108" y="252"/>
                    </a:cubicBezTo>
                    <a:cubicBezTo>
                      <a:pt x="139" y="152"/>
                      <a:pt x="186" y="32"/>
                      <a:pt x="210" y="0"/>
                    </a:cubicBezTo>
                  </a:path>
                </a:pathLst>
              </a:custGeom>
              <a:noFill/>
              <a:ln w="9525" cap="flat" cmpd="sng">
                <a:solidFill>
                  <a:srgbClr val="FF33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6" name="Freeform 97">
                <a:extLst>
                  <a:ext uri="{FF2B5EF4-FFF2-40B4-BE49-F238E27FC236}">
                    <a16:creationId xmlns:a16="http://schemas.microsoft.com/office/drawing/2014/main" id="{9A052A0E-32D8-4DD7-8E12-C11265FF708F}"/>
                  </a:ext>
                </a:extLst>
              </p:cNvPr>
              <p:cNvSpPr>
                <a:spLocks/>
              </p:cNvSpPr>
              <p:nvPr/>
            </p:nvSpPr>
            <p:spPr bwMode="auto">
              <a:xfrm>
                <a:off x="3486" y="1262"/>
                <a:ext cx="142" cy="730"/>
              </a:xfrm>
              <a:custGeom>
                <a:avLst/>
                <a:gdLst>
                  <a:gd name="T0" fmla="*/ 0 w 210"/>
                  <a:gd name="T1" fmla="*/ 888 h 888"/>
                  <a:gd name="T2" fmla="*/ 24 w 210"/>
                  <a:gd name="T3" fmla="*/ 600 h 888"/>
                  <a:gd name="T4" fmla="*/ 108 w 210"/>
                  <a:gd name="T5" fmla="*/ 252 h 888"/>
                  <a:gd name="T6" fmla="*/ 210 w 210"/>
                  <a:gd name="T7" fmla="*/ 0 h 888"/>
                </a:gdLst>
                <a:ahLst/>
                <a:cxnLst>
                  <a:cxn ang="0">
                    <a:pos x="T0" y="T1"/>
                  </a:cxn>
                  <a:cxn ang="0">
                    <a:pos x="T2" y="T3"/>
                  </a:cxn>
                  <a:cxn ang="0">
                    <a:pos x="T4" y="T5"/>
                  </a:cxn>
                  <a:cxn ang="0">
                    <a:pos x="T6" y="T7"/>
                  </a:cxn>
                </a:cxnLst>
                <a:rect l="0" t="0" r="r" b="b"/>
                <a:pathLst>
                  <a:path w="210" h="888">
                    <a:moveTo>
                      <a:pt x="0" y="888"/>
                    </a:moveTo>
                    <a:cubicBezTo>
                      <a:pt x="3" y="797"/>
                      <a:pt x="6" y="706"/>
                      <a:pt x="24" y="600"/>
                    </a:cubicBezTo>
                    <a:cubicBezTo>
                      <a:pt x="42" y="494"/>
                      <a:pt x="77" y="352"/>
                      <a:pt x="108" y="252"/>
                    </a:cubicBezTo>
                    <a:cubicBezTo>
                      <a:pt x="139" y="152"/>
                      <a:pt x="186" y="32"/>
                      <a:pt x="210" y="0"/>
                    </a:cubicBezTo>
                  </a:path>
                </a:pathLst>
              </a:custGeom>
              <a:noFill/>
              <a:ln w="9525" cap="flat" cmpd="sng">
                <a:solidFill>
                  <a:srgbClr val="FF33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7" name="Line 98">
                <a:extLst>
                  <a:ext uri="{FF2B5EF4-FFF2-40B4-BE49-F238E27FC236}">
                    <a16:creationId xmlns:a16="http://schemas.microsoft.com/office/drawing/2014/main" id="{00AE6F88-CF1F-4F5B-A1DC-19E6449F9018}"/>
                  </a:ext>
                </a:extLst>
              </p:cNvPr>
              <p:cNvSpPr>
                <a:spLocks noChangeShapeType="1"/>
              </p:cNvSpPr>
              <p:nvPr/>
            </p:nvSpPr>
            <p:spPr bwMode="auto">
              <a:xfrm>
                <a:off x="3182" y="1106"/>
                <a:ext cx="444" cy="156"/>
              </a:xfrm>
              <a:prstGeom prst="line">
                <a:avLst/>
              </a:prstGeom>
              <a:noFill/>
              <a:ln w="952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8" name="Line 100">
                <a:extLst>
                  <a:ext uri="{FF2B5EF4-FFF2-40B4-BE49-F238E27FC236}">
                    <a16:creationId xmlns:a16="http://schemas.microsoft.com/office/drawing/2014/main" id="{5A772491-5430-47E5-ABC0-7547FE74BC8B}"/>
                  </a:ext>
                </a:extLst>
              </p:cNvPr>
              <p:cNvSpPr>
                <a:spLocks noChangeShapeType="1"/>
              </p:cNvSpPr>
              <p:nvPr/>
            </p:nvSpPr>
            <p:spPr bwMode="auto">
              <a:xfrm>
                <a:off x="2790" y="1136"/>
                <a:ext cx="168"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9" name="Line 101">
                <a:extLst>
                  <a:ext uri="{FF2B5EF4-FFF2-40B4-BE49-F238E27FC236}">
                    <a16:creationId xmlns:a16="http://schemas.microsoft.com/office/drawing/2014/main" id="{9CC6D0B2-3DAF-4D7B-85DD-C735429DB2BD}"/>
                  </a:ext>
                </a:extLst>
              </p:cNvPr>
              <p:cNvSpPr>
                <a:spLocks noChangeShapeType="1"/>
              </p:cNvSpPr>
              <p:nvPr/>
            </p:nvSpPr>
            <p:spPr bwMode="auto">
              <a:xfrm>
                <a:off x="2974" y="1894"/>
                <a:ext cx="198" cy="18"/>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0" name="Freeform 103">
                <a:extLst>
                  <a:ext uri="{FF2B5EF4-FFF2-40B4-BE49-F238E27FC236}">
                    <a16:creationId xmlns:a16="http://schemas.microsoft.com/office/drawing/2014/main" id="{F673E4E5-B5AD-4FE5-8F23-000D8626AF7D}"/>
                  </a:ext>
                </a:extLst>
              </p:cNvPr>
              <p:cNvSpPr>
                <a:spLocks/>
              </p:cNvSpPr>
              <p:nvPr/>
            </p:nvSpPr>
            <p:spPr bwMode="auto">
              <a:xfrm>
                <a:off x="3321" y="1833"/>
                <a:ext cx="112" cy="153"/>
              </a:xfrm>
              <a:custGeom>
                <a:avLst/>
                <a:gdLst>
                  <a:gd name="T0" fmla="*/ 0 w 112"/>
                  <a:gd name="T1" fmla="*/ 0 h 153"/>
                  <a:gd name="T2" fmla="*/ 15 w 112"/>
                  <a:gd name="T3" fmla="*/ 27 h 153"/>
                  <a:gd name="T4" fmla="*/ 18 w 112"/>
                  <a:gd name="T5" fmla="*/ 54 h 153"/>
                  <a:gd name="T6" fmla="*/ 27 w 112"/>
                  <a:gd name="T7" fmla="*/ 57 h 153"/>
                  <a:gd name="T8" fmla="*/ 48 w 112"/>
                  <a:gd name="T9" fmla="*/ 102 h 153"/>
                  <a:gd name="T10" fmla="*/ 75 w 112"/>
                  <a:gd name="T11" fmla="*/ 114 h 153"/>
                  <a:gd name="T12" fmla="*/ 78 w 112"/>
                  <a:gd name="T13" fmla="*/ 126 h 153"/>
                  <a:gd name="T14" fmla="*/ 96 w 112"/>
                  <a:gd name="T15" fmla="*/ 132 h 153"/>
                  <a:gd name="T16" fmla="*/ 99 w 112"/>
                  <a:gd name="T17" fmla="*/ 144 h 153"/>
                  <a:gd name="T18" fmla="*/ 111 w 112"/>
                  <a:gd name="T19" fmla="*/ 147 h 153"/>
                  <a:gd name="T20" fmla="*/ 102 w 112"/>
                  <a:gd name="T21"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53">
                    <a:moveTo>
                      <a:pt x="0" y="0"/>
                    </a:moveTo>
                    <a:cubicBezTo>
                      <a:pt x="4" y="11"/>
                      <a:pt x="11" y="16"/>
                      <a:pt x="15" y="27"/>
                    </a:cubicBezTo>
                    <a:cubicBezTo>
                      <a:pt x="16" y="36"/>
                      <a:pt x="15" y="46"/>
                      <a:pt x="18" y="54"/>
                    </a:cubicBezTo>
                    <a:cubicBezTo>
                      <a:pt x="19" y="57"/>
                      <a:pt x="25" y="54"/>
                      <a:pt x="27" y="57"/>
                    </a:cubicBezTo>
                    <a:cubicBezTo>
                      <a:pt x="36" y="70"/>
                      <a:pt x="36" y="90"/>
                      <a:pt x="48" y="102"/>
                    </a:cubicBezTo>
                    <a:cubicBezTo>
                      <a:pt x="55" y="109"/>
                      <a:pt x="75" y="114"/>
                      <a:pt x="75" y="114"/>
                    </a:cubicBezTo>
                    <a:cubicBezTo>
                      <a:pt x="76" y="118"/>
                      <a:pt x="75" y="123"/>
                      <a:pt x="78" y="126"/>
                    </a:cubicBezTo>
                    <a:cubicBezTo>
                      <a:pt x="83" y="130"/>
                      <a:pt x="96" y="132"/>
                      <a:pt x="96" y="132"/>
                    </a:cubicBezTo>
                    <a:cubicBezTo>
                      <a:pt x="97" y="136"/>
                      <a:pt x="96" y="141"/>
                      <a:pt x="99" y="144"/>
                    </a:cubicBezTo>
                    <a:cubicBezTo>
                      <a:pt x="102" y="147"/>
                      <a:pt x="110" y="143"/>
                      <a:pt x="111" y="147"/>
                    </a:cubicBezTo>
                    <a:cubicBezTo>
                      <a:pt x="112" y="150"/>
                      <a:pt x="102" y="153"/>
                      <a:pt x="102" y="153"/>
                    </a:cubicBezTo>
                  </a:path>
                </a:pathLst>
              </a:custGeom>
              <a:noFill/>
              <a:ln w="28575" cap="flat" cmpd="sng">
                <a:solidFill>
                  <a:srgbClr val="FF33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1" name="Freeform 105">
                <a:extLst>
                  <a:ext uri="{FF2B5EF4-FFF2-40B4-BE49-F238E27FC236}">
                    <a16:creationId xmlns:a16="http://schemas.microsoft.com/office/drawing/2014/main" id="{0728D86E-F322-4BC6-9321-75FC769B908B}"/>
                  </a:ext>
                </a:extLst>
              </p:cNvPr>
              <p:cNvSpPr>
                <a:spLocks/>
              </p:cNvSpPr>
              <p:nvPr/>
            </p:nvSpPr>
            <p:spPr bwMode="auto">
              <a:xfrm>
                <a:off x="3438" y="1845"/>
                <a:ext cx="36" cy="138"/>
              </a:xfrm>
              <a:custGeom>
                <a:avLst/>
                <a:gdLst>
                  <a:gd name="T0" fmla="*/ 0 w 36"/>
                  <a:gd name="T1" fmla="*/ 0 h 138"/>
                  <a:gd name="T2" fmla="*/ 24 w 36"/>
                  <a:gd name="T3" fmla="*/ 24 h 138"/>
                  <a:gd name="T4" fmla="*/ 30 w 36"/>
                  <a:gd name="T5" fmla="*/ 72 h 138"/>
                  <a:gd name="T6" fmla="*/ 24 w 36"/>
                  <a:gd name="T7" fmla="*/ 90 h 138"/>
                  <a:gd name="T8" fmla="*/ 36 w 36"/>
                  <a:gd name="T9" fmla="*/ 138 h 138"/>
                </a:gdLst>
                <a:ahLst/>
                <a:cxnLst>
                  <a:cxn ang="0">
                    <a:pos x="T0" y="T1"/>
                  </a:cxn>
                  <a:cxn ang="0">
                    <a:pos x="T2" y="T3"/>
                  </a:cxn>
                  <a:cxn ang="0">
                    <a:pos x="T4" y="T5"/>
                  </a:cxn>
                  <a:cxn ang="0">
                    <a:pos x="T6" y="T7"/>
                  </a:cxn>
                  <a:cxn ang="0">
                    <a:pos x="T8" y="T9"/>
                  </a:cxn>
                </a:cxnLst>
                <a:rect l="0" t="0" r="r" b="b"/>
                <a:pathLst>
                  <a:path w="36" h="138">
                    <a:moveTo>
                      <a:pt x="0" y="0"/>
                    </a:moveTo>
                    <a:cubicBezTo>
                      <a:pt x="4" y="13"/>
                      <a:pt x="14" y="14"/>
                      <a:pt x="24" y="24"/>
                    </a:cubicBezTo>
                    <a:cubicBezTo>
                      <a:pt x="30" y="42"/>
                      <a:pt x="31" y="44"/>
                      <a:pt x="30" y="72"/>
                    </a:cubicBezTo>
                    <a:cubicBezTo>
                      <a:pt x="30" y="78"/>
                      <a:pt x="24" y="90"/>
                      <a:pt x="24" y="90"/>
                    </a:cubicBezTo>
                    <a:cubicBezTo>
                      <a:pt x="30" y="108"/>
                      <a:pt x="36" y="116"/>
                      <a:pt x="36" y="138"/>
                    </a:cubicBezTo>
                  </a:path>
                </a:pathLst>
              </a:custGeom>
              <a:noFill/>
              <a:ln w="28575" cap="flat" cmpd="sng">
                <a:solidFill>
                  <a:srgbClr val="FF33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2" name="Freeform 106">
                <a:extLst>
                  <a:ext uri="{FF2B5EF4-FFF2-40B4-BE49-F238E27FC236}">
                    <a16:creationId xmlns:a16="http://schemas.microsoft.com/office/drawing/2014/main" id="{BBECF5A8-ECD1-44C3-884F-9EA0781B8B61}"/>
                  </a:ext>
                </a:extLst>
              </p:cNvPr>
              <p:cNvSpPr>
                <a:spLocks/>
              </p:cNvSpPr>
              <p:nvPr/>
            </p:nvSpPr>
            <p:spPr bwMode="auto">
              <a:xfrm>
                <a:off x="3303" y="1923"/>
                <a:ext cx="69" cy="60"/>
              </a:xfrm>
              <a:custGeom>
                <a:avLst/>
                <a:gdLst>
                  <a:gd name="T0" fmla="*/ 0 w 69"/>
                  <a:gd name="T1" fmla="*/ 0 h 60"/>
                  <a:gd name="T2" fmla="*/ 39 w 69"/>
                  <a:gd name="T3" fmla="*/ 18 h 60"/>
                  <a:gd name="T4" fmla="*/ 45 w 69"/>
                  <a:gd name="T5" fmla="*/ 33 h 60"/>
                  <a:gd name="T6" fmla="*/ 51 w 69"/>
                  <a:gd name="T7" fmla="*/ 51 h 60"/>
                  <a:gd name="T8" fmla="*/ 69 w 69"/>
                  <a:gd name="T9" fmla="*/ 60 h 60"/>
                </a:gdLst>
                <a:ahLst/>
                <a:cxnLst>
                  <a:cxn ang="0">
                    <a:pos x="T0" y="T1"/>
                  </a:cxn>
                  <a:cxn ang="0">
                    <a:pos x="T2" y="T3"/>
                  </a:cxn>
                  <a:cxn ang="0">
                    <a:pos x="T4" y="T5"/>
                  </a:cxn>
                  <a:cxn ang="0">
                    <a:pos x="T6" y="T7"/>
                  </a:cxn>
                  <a:cxn ang="0">
                    <a:pos x="T8" y="T9"/>
                  </a:cxn>
                </a:cxnLst>
                <a:rect l="0" t="0" r="r" b="b"/>
                <a:pathLst>
                  <a:path w="69" h="60">
                    <a:moveTo>
                      <a:pt x="0" y="0"/>
                    </a:moveTo>
                    <a:cubicBezTo>
                      <a:pt x="14" y="5"/>
                      <a:pt x="24" y="14"/>
                      <a:pt x="39" y="18"/>
                    </a:cubicBezTo>
                    <a:cubicBezTo>
                      <a:pt x="57" y="30"/>
                      <a:pt x="43" y="17"/>
                      <a:pt x="45" y="33"/>
                    </a:cubicBezTo>
                    <a:cubicBezTo>
                      <a:pt x="46" y="39"/>
                      <a:pt x="49" y="45"/>
                      <a:pt x="51" y="51"/>
                    </a:cubicBezTo>
                    <a:cubicBezTo>
                      <a:pt x="53" y="57"/>
                      <a:pt x="69" y="60"/>
                      <a:pt x="69" y="60"/>
                    </a:cubicBezTo>
                  </a:path>
                </a:pathLst>
              </a:custGeom>
              <a:noFill/>
              <a:ln w="28575" cap="flat" cmpd="sng">
                <a:solidFill>
                  <a:srgbClr val="FF33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3" name="Line 99">
                <a:extLst>
                  <a:ext uri="{FF2B5EF4-FFF2-40B4-BE49-F238E27FC236}">
                    <a16:creationId xmlns:a16="http://schemas.microsoft.com/office/drawing/2014/main" id="{6189BF49-2B65-488A-98E5-D5E67CDBB00D}"/>
                  </a:ext>
                </a:extLst>
              </p:cNvPr>
              <p:cNvSpPr>
                <a:spLocks noChangeShapeType="1"/>
              </p:cNvSpPr>
              <p:nvPr/>
            </p:nvSpPr>
            <p:spPr bwMode="auto">
              <a:xfrm>
                <a:off x="2892" y="1992"/>
                <a:ext cx="6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4" name="Freeform 104">
                <a:extLst>
                  <a:ext uri="{FF2B5EF4-FFF2-40B4-BE49-F238E27FC236}">
                    <a16:creationId xmlns:a16="http://schemas.microsoft.com/office/drawing/2014/main" id="{8863402F-0A81-40C5-ACF3-C5E7809DD531}"/>
                  </a:ext>
                </a:extLst>
              </p:cNvPr>
              <p:cNvSpPr>
                <a:spLocks/>
              </p:cNvSpPr>
              <p:nvPr/>
            </p:nvSpPr>
            <p:spPr bwMode="auto">
              <a:xfrm>
                <a:off x="3396" y="1866"/>
                <a:ext cx="48" cy="120"/>
              </a:xfrm>
              <a:custGeom>
                <a:avLst/>
                <a:gdLst>
                  <a:gd name="T0" fmla="*/ 0 w 48"/>
                  <a:gd name="T1" fmla="*/ 0 h 120"/>
                  <a:gd name="T2" fmla="*/ 21 w 48"/>
                  <a:gd name="T3" fmla="*/ 42 h 120"/>
                  <a:gd name="T4" fmla="*/ 42 w 48"/>
                  <a:gd name="T5" fmla="*/ 84 h 120"/>
                  <a:gd name="T6" fmla="*/ 45 w 48"/>
                  <a:gd name="T7" fmla="*/ 120 h 120"/>
                </a:gdLst>
                <a:ahLst/>
                <a:cxnLst>
                  <a:cxn ang="0">
                    <a:pos x="T0" y="T1"/>
                  </a:cxn>
                  <a:cxn ang="0">
                    <a:pos x="T2" y="T3"/>
                  </a:cxn>
                  <a:cxn ang="0">
                    <a:pos x="T4" y="T5"/>
                  </a:cxn>
                  <a:cxn ang="0">
                    <a:pos x="T6" y="T7"/>
                  </a:cxn>
                </a:cxnLst>
                <a:rect l="0" t="0" r="r" b="b"/>
                <a:pathLst>
                  <a:path w="48" h="120">
                    <a:moveTo>
                      <a:pt x="0" y="0"/>
                    </a:moveTo>
                    <a:cubicBezTo>
                      <a:pt x="10" y="15"/>
                      <a:pt x="7" y="32"/>
                      <a:pt x="21" y="42"/>
                    </a:cubicBezTo>
                    <a:cubicBezTo>
                      <a:pt x="25" y="58"/>
                      <a:pt x="27" y="74"/>
                      <a:pt x="42" y="84"/>
                    </a:cubicBezTo>
                    <a:cubicBezTo>
                      <a:pt x="48" y="102"/>
                      <a:pt x="45" y="90"/>
                      <a:pt x="45" y="120"/>
                    </a:cubicBezTo>
                  </a:path>
                </a:pathLst>
              </a:custGeom>
              <a:noFill/>
              <a:ln w="28575" cap="flat" cmpd="sng">
                <a:solidFill>
                  <a:srgbClr val="FF33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56" name="Text Box 111">
              <a:extLst>
                <a:ext uri="{FF2B5EF4-FFF2-40B4-BE49-F238E27FC236}">
                  <a16:creationId xmlns:a16="http://schemas.microsoft.com/office/drawing/2014/main" id="{A56B0D82-F9D3-43CA-92BF-8F0E44A2DF68}"/>
                </a:ext>
              </a:extLst>
            </p:cNvPr>
            <p:cNvSpPr txBox="1">
              <a:spLocks noChangeArrowheads="1"/>
            </p:cNvSpPr>
            <p:nvPr/>
          </p:nvSpPr>
          <p:spPr bwMode="auto">
            <a:xfrm>
              <a:off x="2310" y="1416"/>
              <a:ext cx="8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800"/>
                <a:t>Lesione alla base del lato in trazione </a:t>
              </a:r>
            </a:p>
          </p:txBody>
        </p:sp>
        <p:sp>
          <p:nvSpPr>
            <p:cNvPr id="57" name="Text Box 112">
              <a:extLst>
                <a:ext uri="{FF2B5EF4-FFF2-40B4-BE49-F238E27FC236}">
                  <a16:creationId xmlns:a16="http://schemas.microsoft.com/office/drawing/2014/main" id="{462256B5-644A-4727-AA14-1821B928BFD6}"/>
                </a:ext>
              </a:extLst>
            </p:cNvPr>
            <p:cNvSpPr txBox="1">
              <a:spLocks noChangeArrowheads="1"/>
            </p:cNvSpPr>
            <p:nvPr/>
          </p:nvSpPr>
          <p:spPr bwMode="auto">
            <a:xfrm>
              <a:off x="3664" y="1438"/>
              <a:ext cx="8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800"/>
                <a:t>Rottura dello spigolo in compressione</a:t>
              </a:r>
            </a:p>
          </p:txBody>
        </p:sp>
        <p:sp>
          <p:nvSpPr>
            <p:cNvPr id="58" name="Rectangle 117">
              <a:extLst>
                <a:ext uri="{FF2B5EF4-FFF2-40B4-BE49-F238E27FC236}">
                  <a16:creationId xmlns:a16="http://schemas.microsoft.com/office/drawing/2014/main" id="{201ACA0B-85B2-4ED4-8BB7-F38E4464E510}"/>
                </a:ext>
              </a:extLst>
            </p:cNvPr>
            <p:cNvSpPr>
              <a:spLocks noChangeArrowheads="1"/>
            </p:cNvSpPr>
            <p:nvPr/>
          </p:nvSpPr>
          <p:spPr bwMode="auto">
            <a:xfrm>
              <a:off x="1464" y="948"/>
              <a:ext cx="3960" cy="117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9" name="Rectangle 119">
              <a:extLst>
                <a:ext uri="{FF2B5EF4-FFF2-40B4-BE49-F238E27FC236}">
                  <a16:creationId xmlns:a16="http://schemas.microsoft.com/office/drawing/2014/main" id="{0ED0A6DC-FAF5-414E-91FE-0EB252A6EFEC}"/>
                </a:ext>
              </a:extLst>
            </p:cNvPr>
            <p:cNvSpPr>
              <a:spLocks noChangeArrowheads="1"/>
            </p:cNvSpPr>
            <p:nvPr/>
          </p:nvSpPr>
          <p:spPr bwMode="auto">
            <a:xfrm>
              <a:off x="4660" y="1114"/>
              <a:ext cx="510" cy="834"/>
            </a:xfrm>
            <a:prstGeom prst="rect">
              <a:avLst/>
            </a:prstGeom>
            <a:solidFill>
              <a:srgbClr val="EAEAEA"/>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0" name="Line 123">
              <a:extLst>
                <a:ext uri="{FF2B5EF4-FFF2-40B4-BE49-F238E27FC236}">
                  <a16:creationId xmlns:a16="http://schemas.microsoft.com/office/drawing/2014/main" id="{B6E9DABC-FBA0-4E66-81A3-8AB3EB64CEC4}"/>
                </a:ext>
              </a:extLst>
            </p:cNvPr>
            <p:cNvSpPr>
              <a:spLocks noChangeShapeType="1"/>
            </p:cNvSpPr>
            <p:nvPr/>
          </p:nvSpPr>
          <p:spPr bwMode="auto">
            <a:xfrm>
              <a:off x="4580" y="1946"/>
              <a:ext cx="688"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1" name="Rectangle 124">
              <a:extLst>
                <a:ext uri="{FF2B5EF4-FFF2-40B4-BE49-F238E27FC236}">
                  <a16:creationId xmlns:a16="http://schemas.microsoft.com/office/drawing/2014/main" id="{308157DA-61F9-4812-A76E-F0BBAEDC8ABD}"/>
                </a:ext>
              </a:extLst>
            </p:cNvPr>
            <p:cNvSpPr>
              <a:spLocks noChangeArrowheads="1"/>
            </p:cNvSpPr>
            <p:nvPr/>
          </p:nvSpPr>
          <p:spPr bwMode="auto">
            <a:xfrm rot="788308">
              <a:off x="4766" y="1058"/>
              <a:ext cx="510" cy="834"/>
            </a:xfrm>
            <a:prstGeom prst="rect">
              <a:avLst/>
            </a:prstGeom>
            <a:gradFill rotWithShape="1">
              <a:gsLst>
                <a:gs pos="0">
                  <a:srgbClr val="EAEAEA">
                    <a:alpha val="35001"/>
                  </a:srgbClr>
                </a:gs>
                <a:gs pos="100000">
                  <a:srgbClr val="EAEAEA">
                    <a:gamma/>
                    <a:shade val="46275"/>
                    <a:invGamma/>
                    <a:alpha val="35001"/>
                  </a:srgbClr>
                </a:gs>
              </a:gsLst>
              <a:lin ang="5400000" scaled="1"/>
            </a:gradFill>
            <a:ln w="9525">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2" name="Rectangle 125">
              <a:extLst>
                <a:ext uri="{FF2B5EF4-FFF2-40B4-BE49-F238E27FC236}">
                  <a16:creationId xmlns:a16="http://schemas.microsoft.com/office/drawing/2014/main" id="{2B99A9E6-7983-4102-9B4E-07172E1B44D5}"/>
                </a:ext>
              </a:extLst>
            </p:cNvPr>
            <p:cNvSpPr>
              <a:spLocks noChangeArrowheads="1"/>
            </p:cNvSpPr>
            <p:nvPr/>
          </p:nvSpPr>
          <p:spPr bwMode="auto">
            <a:xfrm rot="20811692" flipH="1">
              <a:off x="4554" y="1056"/>
              <a:ext cx="510" cy="834"/>
            </a:xfrm>
            <a:prstGeom prst="rect">
              <a:avLst/>
            </a:prstGeom>
            <a:gradFill rotWithShape="1">
              <a:gsLst>
                <a:gs pos="0">
                  <a:srgbClr val="EAEAEA">
                    <a:alpha val="35001"/>
                  </a:srgbClr>
                </a:gs>
                <a:gs pos="100000">
                  <a:srgbClr val="EAEAEA">
                    <a:gamma/>
                    <a:shade val="46275"/>
                    <a:invGamma/>
                    <a:alpha val="35001"/>
                  </a:srgbClr>
                </a:gs>
              </a:gsLst>
              <a:lin ang="5400000" scaled="1"/>
            </a:gradFill>
            <a:ln w="9525">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3" name="Text Box 126">
              <a:extLst>
                <a:ext uri="{FF2B5EF4-FFF2-40B4-BE49-F238E27FC236}">
                  <a16:creationId xmlns:a16="http://schemas.microsoft.com/office/drawing/2014/main" id="{C89049D9-F3A2-4570-99B0-51A34EC6A7A3}"/>
                </a:ext>
              </a:extLst>
            </p:cNvPr>
            <p:cNvSpPr txBox="1">
              <a:spLocks noChangeArrowheads="1"/>
            </p:cNvSpPr>
            <p:nvPr/>
          </p:nvSpPr>
          <p:spPr bwMode="auto">
            <a:xfrm>
              <a:off x="4548" y="1962"/>
              <a:ext cx="76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000"/>
                <a:t>ROCKING</a:t>
              </a:r>
            </a:p>
          </p:txBody>
        </p:sp>
      </p:grpSp>
      <p:sp>
        <p:nvSpPr>
          <p:cNvPr id="83" name="Text Box 127">
            <a:extLst>
              <a:ext uri="{FF2B5EF4-FFF2-40B4-BE49-F238E27FC236}">
                <a16:creationId xmlns:a16="http://schemas.microsoft.com/office/drawing/2014/main" id="{11EF8573-4770-4A64-AA6C-7B0165B0CB3A}"/>
              </a:ext>
            </a:extLst>
          </p:cNvPr>
          <p:cNvSpPr txBox="1">
            <a:spLocks noChangeArrowheads="1"/>
          </p:cNvSpPr>
          <p:nvPr/>
        </p:nvSpPr>
        <p:spPr bwMode="auto">
          <a:xfrm>
            <a:off x="0" y="5786101"/>
            <a:ext cx="943027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spcBef>
                <a:spcPct val="50000"/>
              </a:spcBef>
            </a:pPr>
            <a:r>
              <a:rPr lang="en-GB" sz="1100" dirty="0">
                <a:latin typeface="Times New Roman" panose="02020603050405020304" pitchFamily="18" charset="0"/>
                <a:cs typeface="Times New Roman" panose="02020603050405020304" pitchFamily="18" charset="0"/>
              </a:rPr>
              <a:t>In reality mixed mechanisms are often occurred</a:t>
            </a:r>
            <a:r>
              <a:rPr lang="it-IT" sz="11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7085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Damage Mechanism In The Stressed Walls In The Plane</a:t>
            </a:r>
            <a:endParaRPr lang="it-IT" b="1" dirty="0">
              <a:solidFill>
                <a:srgbClr val="002060"/>
              </a:solidFill>
              <a:latin typeface="Arial" panose="020B0604020202020204" pitchFamily="34" charset="0"/>
            </a:endParaRPr>
          </a:p>
        </p:txBody>
      </p:sp>
      <p:pic>
        <p:nvPicPr>
          <p:cNvPr id="7" name="Picture 79" descr="Pagine da fema307-4">
            <a:extLst>
              <a:ext uri="{FF2B5EF4-FFF2-40B4-BE49-F238E27FC236}">
                <a16:creationId xmlns:a16="http://schemas.microsoft.com/office/drawing/2014/main" id="{3B709CF6-E2D6-4031-BDDE-460E00CC16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4109"/>
          <a:stretch>
            <a:fillRect/>
          </a:stretch>
        </p:blipFill>
        <p:spPr bwMode="auto">
          <a:xfrm>
            <a:off x="1423670" y="1452107"/>
            <a:ext cx="2026378" cy="18049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0" descr="Pagine da fema307-3">
            <a:extLst>
              <a:ext uri="{FF2B5EF4-FFF2-40B4-BE49-F238E27FC236}">
                <a16:creationId xmlns:a16="http://schemas.microsoft.com/office/drawing/2014/main" id="{5B99AE23-66FD-49F0-9D55-46EA1F7CA0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9247" y="1452107"/>
            <a:ext cx="2258975" cy="19054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1" descr="Pagine da fema307-6">
            <a:extLst>
              <a:ext uri="{FF2B5EF4-FFF2-40B4-BE49-F238E27FC236}">
                <a16:creationId xmlns:a16="http://schemas.microsoft.com/office/drawing/2014/main" id="{10FB4C72-DA7F-4711-9328-DD36CB11F4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7419" y="1452107"/>
            <a:ext cx="2251532" cy="18589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2" descr="Pagine da fema307-5">
            <a:extLst>
              <a:ext uri="{FF2B5EF4-FFF2-40B4-BE49-F238E27FC236}">
                <a16:creationId xmlns:a16="http://schemas.microsoft.com/office/drawing/2014/main" id="{35B07707-11E3-4D66-A65B-70746213AD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8149" y="1452106"/>
            <a:ext cx="2515762" cy="18831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84">
            <a:extLst>
              <a:ext uri="{FF2B5EF4-FFF2-40B4-BE49-F238E27FC236}">
                <a16:creationId xmlns:a16="http://schemas.microsoft.com/office/drawing/2014/main" id="{DCDD5E07-4C36-4CC1-8708-9E7D035F534D}"/>
              </a:ext>
            </a:extLst>
          </p:cNvPr>
          <p:cNvSpPr txBox="1">
            <a:spLocks noChangeArrowheads="1"/>
          </p:cNvSpPr>
          <p:nvPr/>
        </p:nvSpPr>
        <p:spPr bwMode="auto">
          <a:xfrm>
            <a:off x="1263270" y="953634"/>
            <a:ext cx="41846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spcBef>
                <a:spcPct val="50000"/>
              </a:spcBef>
            </a:pPr>
            <a:r>
              <a:rPr lang="it-IT" dirty="0">
                <a:solidFill>
                  <a:srgbClr val="000066"/>
                </a:solidFill>
              </a:rPr>
              <a:t>Different mechanical response (Walls)</a:t>
            </a:r>
          </a:p>
        </p:txBody>
      </p:sp>
      <p:pic>
        <p:nvPicPr>
          <p:cNvPr id="12" name="Picture 90">
            <a:extLst>
              <a:ext uri="{FF2B5EF4-FFF2-40B4-BE49-F238E27FC236}">
                <a16:creationId xmlns:a16="http://schemas.microsoft.com/office/drawing/2014/main" id="{841E5616-2165-4EE1-9F21-B09A56D5D4C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284" t="37308" r="3801" b="17814"/>
          <a:stretch/>
        </p:blipFill>
        <p:spPr bwMode="auto">
          <a:xfrm>
            <a:off x="3450048" y="3546986"/>
            <a:ext cx="5795244" cy="256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Box 91">
            <a:extLst>
              <a:ext uri="{FF2B5EF4-FFF2-40B4-BE49-F238E27FC236}">
                <a16:creationId xmlns:a16="http://schemas.microsoft.com/office/drawing/2014/main" id="{2A923212-0A0F-482E-89C5-8972C088F3AB}"/>
              </a:ext>
            </a:extLst>
          </p:cNvPr>
          <p:cNvSpPr txBox="1">
            <a:spLocks noChangeArrowheads="1"/>
          </p:cNvSpPr>
          <p:nvPr/>
        </p:nvSpPr>
        <p:spPr bwMode="auto">
          <a:xfrm>
            <a:off x="1457161" y="3362320"/>
            <a:ext cx="72235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GB" b="1" dirty="0">
                <a:solidFill>
                  <a:srgbClr val="000066"/>
                </a:solidFill>
              </a:rPr>
              <a:t>1) Geometric Ratio of The Panels (h / d)</a:t>
            </a:r>
            <a:endParaRPr lang="it-IT" b="1" dirty="0">
              <a:solidFill>
                <a:srgbClr val="000066"/>
              </a:solidFill>
            </a:endParaRPr>
          </a:p>
        </p:txBody>
      </p:sp>
    </p:spTree>
    <p:extLst>
      <p:ext uri="{BB962C8B-B14F-4D97-AF65-F5344CB8AC3E}">
        <p14:creationId xmlns:p14="http://schemas.microsoft.com/office/powerpoint/2010/main" val="3119002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Significant parameters:</a:t>
            </a:r>
          </a:p>
          <a:p>
            <a:pPr algn="ctr"/>
            <a:r>
              <a:rPr lang="en-GB" b="1" dirty="0">
                <a:solidFill>
                  <a:srgbClr val="002060"/>
                </a:solidFill>
                <a:latin typeface="Arial" panose="020B0604020202020204" pitchFamily="34" charset="0"/>
              </a:rPr>
              <a:t>Parameters that determine the answer</a:t>
            </a:r>
            <a:endParaRPr lang="it-IT" dirty="0">
              <a:solidFill>
                <a:srgbClr val="002060"/>
              </a:solidFill>
            </a:endParaRPr>
          </a:p>
        </p:txBody>
      </p:sp>
      <p:pic>
        <p:nvPicPr>
          <p:cNvPr id="7" name="Picture 43" descr="Pagine da Magenes2000_GNDT">
            <a:extLst>
              <a:ext uri="{FF2B5EF4-FFF2-40B4-BE49-F238E27FC236}">
                <a16:creationId xmlns:a16="http://schemas.microsoft.com/office/drawing/2014/main" id="{31B625C8-0BE5-4F15-AC0C-374288E82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108" y="658568"/>
            <a:ext cx="5690986" cy="5540864"/>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1511FD15-6496-4155-B1E7-C0D03D167AB7}"/>
              </a:ext>
            </a:extLst>
          </p:cNvPr>
          <p:cNvSpPr txBox="1">
            <a:spLocks noChangeArrowheads="1"/>
          </p:cNvSpPr>
          <p:nvPr/>
        </p:nvSpPr>
        <p:spPr bwMode="auto">
          <a:xfrm>
            <a:off x="1289166" y="982638"/>
            <a:ext cx="6162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it-IT" b="1" dirty="0">
                <a:solidFill>
                  <a:srgbClr val="000066"/>
                </a:solidFill>
              </a:rPr>
              <a:t>2) </a:t>
            </a:r>
            <a:r>
              <a:rPr lang="it-IT" b="1" dirty="0" err="1">
                <a:solidFill>
                  <a:srgbClr val="000066"/>
                </a:solidFill>
              </a:rPr>
              <a:t>Constraints</a:t>
            </a:r>
            <a:endParaRPr lang="it-IT" b="1" dirty="0">
              <a:solidFill>
                <a:srgbClr val="000066"/>
              </a:solidFill>
            </a:endParaRPr>
          </a:p>
        </p:txBody>
      </p:sp>
      <p:sp>
        <p:nvSpPr>
          <p:cNvPr id="9" name="Text Box 44">
            <a:extLst>
              <a:ext uri="{FF2B5EF4-FFF2-40B4-BE49-F238E27FC236}">
                <a16:creationId xmlns:a16="http://schemas.microsoft.com/office/drawing/2014/main" id="{7BFAC429-A3A3-4EE9-AC00-1690E17E2303}"/>
              </a:ext>
            </a:extLst>
          </p:cNvPr>
          <p:cNvSpPr txBox="1">
            <a:spLocks noChangeArrowheads="1"/>
          </p:cNvSpPr>
          <p:nvPr/>
        </p:nvSpPr>
        <p:spPr bwMode="auto">
          <a:xfrm>
            <a:off x="2390327" y="2535885"/>
            <a:ext cx="24441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spcBef>
                <a:spcPct val="50000"/>
              </a:spcBef>
            </a:pPr>
            <a:r>
              <a:rPr lang="it-IT" dirty="0">
                <a:solidFill>
                  <a:srgbClr val="000066"/>
                </a:solidFill>
              </a:rPr>
              <a:t>In reality, intermediate constraint</a:t>
            </a:r>
          </a:p>
        </p:txBody>
      </p:sp>
      <p:sp>
        <p:nvSpPr>
          <p:cNvPr id="10" name="Text Box 45">
            <a:extLst>
              <a:ext uri="{FF2B5EF4-FFF2-40B4-BE49-F238E27FC236}">
                <a16:creationId xmlns:a16="http://schemas.microsoft.com/office/drawing/2014/main" id="{344FD6C7-EE20-4667-8FA1-83494639D051}"/>
              </a:ext>
            </a:extLst>
          </p:cNvPr>
          <p:cNvSpPr txBox="1">
            <a:spLocks noChangeArrowheads="1"/>
          </p:cNvSpPr>
          <p:nvPr/>
        </p:nvSpPr>
        <p:spPr bwMode="auto">
          <a:xfrm>
            <a:off x="1971750" y="4948776"/>
            <a:ext cx="328128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spcBef>
                <a:spcPct val="50000"/>
              </a:spcBef>
            </a:pPr>
            <a:r>
              <a:rPr lang="en-GB" dirty="0">
                <a:solidFill>
                  <a:srgbClr val="000066"/>
                </a:solidFill>
              </a:rPr>
              <a:t>Lack of specific experimental tests for comparison</a:t>
            </a:r>
            <a:endParaRPr lang="it-IT" dirty="0">
              <a:solidFill>
                <a:srgbClr val="000066"/>
              </a:solidFill>
            </a:endParaRPr>
          </a:p>
        </p:txBody>
      </p:sp>
    </p:spTree>
    <p:extLst>
      <p:ext uri="{BB962C8B-B14F-4D97-AF65-F5344CB8AC3E}">
        <p14:creationId xmlns:p14="http://schemas.microsoft.com/office/powerpoint/2010/main" val="576418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3">
            <a:extLst>
              <a:ext uri="{FF2B5EF4-FFF2-40B4-BE49-F238E27FC236}">
                <a16:creationId xmlns:a16="http://schemas.microsoft.com/office/drawing/2014/main" id="{E4F8D296-C12F-4BCF-A825-C1291C5AC4EB}"/>
              </a:ext>
            </a:extLst>
          </p:cNvPr>
          <p:cNvSpPr/>
          <p:nvPr/>
        </p:nvSpPr>
        <p:spPr>
          <a:xfrm>
            <a:off x="1143001" y="-1804"/>
            <a:ext cx="7301423"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Some significant aspects of the directive</a:t>
            </a:r>
            <a:endParaRPr lang="it-IT" dirty="0">
              <a:solidFill>
                <a:srgbClr val="002060"/>
              </a:solidFill>
            </a:endParaRPr>
          </a:p>
        </p:txBody>
      </p:sp>
      <p:sp>
        <p:nvSpPr>
          <p:cNvPr id="9" name="TextBox 8">
            <a:extLst>
              <a:ext uri="{FF2B5EF4-FFF2-40B4-BE49-F238E27FC236}">
                <a16:creationId xmlns:a16="http://schemas.microsoft.com/office/drawing/2014/main" id="{DD2055FD-8A3E-43EB-B59C-9BB2C0DC71B7}"/>
              </a:ext>
            </a:extLst>
          </p:cNvPr>
          <p:cNvSpPr txBox="1"/>
          <p:nvPr/>
        </p:nvSpPr>
        <p:spPr>
          <a:xfrm>
            <a:off x="1299652" y="1166844"/>
            <a:ext cx="9548876" cy="4708981"/>
          </a:xfrm>
          <a:prstGeom prst="rect">
            <a:avLst/>
          </a:prstGeom>
          <a:noFill/>
        </p:spPr>
        <p:txBody>
          <a:bodyPr wrap="square">
            <a:spAutoFit/>
          </a:bodyPr>
          <a:lstStyle/>
          <a:p>
            <a:pPr marL="285750" indent="-285750" algn="just">
              <a:buFont typeface="Wingdings" panose="05000000000000000000" pitchFamily="2" charset="2"/>
              <a:buChar char="§"/>
            </a:pPr>
            <a:r>
              <a:rPr lang="en-US" sz="2000" dirty="0">
                <a:solidFill>
                  <a:srgbClr val="000066"/>
                </a:solidFill>
              </a:rPr>
              <a:t>Multiscale analysis: from the territorial to the local scale, of the single building, up to that of the single structural element</a:t>
            </a:r>
          </a:p>
          <a:p>
            <a:pPr marL="285750" indent="-285750" algn="just">
              <a:buFont typeface="Wingdings" panose="05000000000000000000" pitchFamily="2" charset="2"/>
              <a:buChar char="§"/>
            </a:pPr>
            <a:endParaRPr lang="en-US" sz="2000" dirty="0">
              <a:solidFill>
                <a:srgbClr val="000066"/>
              </a:solidFill>
            </a:endParaRPr>
          </a:p>
          <a:p>
            <a:pPr marL="285750" indent="-285750" algn="just">
              <a:buFont typeface="Wingdings" panose="05000000000000000000" pitchFamily="2" charset="2"/>
              <a:buChar char="§"/>
            </a:pPr>
            <a:r>
              <a:rPr lang="en-US" sz="2000" dirty="0">
                <a:solidFill>
                  <a:srgbClr val="000066"/>
                </a:solidFill>
              </a:rPr>
              <a:t>Construction safety is measured against stability (ULS) and damage / functionality (DLS) and damage to artistic assets (ALS). Often DLS and ALS coincide, but not always (e.g. thick plasters)</a:t>
            </a:r>
          </a:p>
          <a:p>
            <a:pPr marL="285750" indent="-285750" algn="just">
              <a:buFont typeface="Wingdings" panose="05000000000000000000" pitchFamily="2" charset="2"/>
              <a:buChar char="§"/>
            </a:pPr>
            <a:endParaRPr lang="en-US" sz="2000" dirty="0">
              <a:solidFill>
                <a:srgbClr val="000066"/>
              </a:solidFill>
            </a:endParaRPr>
          </a:p>
          <a:p>
            <a:pPr marL="285750" indent="-285750" algn="just">
              <a:buFont typeface="Wingdings" panose="05000000000000000000" pitchFamily="2" charset="2"/>
              <a:buChar char="§"/>
            </a:pPr>
            <a:r>
              <a:rPr lang="en-US" sz="2000" u="sng" dirty="0">
                <a:solidFill>
                  <a:srgbClr val="000066"/>
                </a:solidFill>
              </a:rPr>
              <a:t>Strict fulfillment of the checks is not mandatory, but the seismic safety index is integrated with the other judgment criteria</a:t>
            </a:r>
          </a:p>
          <a:p>
            <a:pPr marL="285750" indent="-285750" algn="just">
              <a:buFont typeface="Wingdings" panose="05000000000000000000" pitchFamily="2" charset="2"/>
              <a:buChar char="§"/>
            </a:pPr>
            <a:endParaRPr lang="en-US" sz="2000" dirty="0">
              <a:solidFill>
                <a:srgbClr val="000066"/>
              </a:solidFill>
            </a:endParaRPr>
          </a:p>
          <a:p>
            <a:pPr marL="285750" indent="-285750" algn="just">
              <a:buFont typeface="Wingdings" panose="05000000000000000000" pitchFamily="2" charset="2"/>
              <a:buChar char="§"/>
            </a:pPr>
            <a:r>
              <a:rPr lang="en-US" sz="2000" dirty="0">
                <a:solidFill>
                  <a:srgbClr val="000066"/>
                </a:solidFill>
              </a:rPr>
              <a:t>Further provisions regarding the knowledge of the building, structural modeling and seismic improvement criteria</a:t>
            </a:r>
          </a:p>
          <a:p>
            <a:pPr marL="285750" indent="-285750" algn="just">
              <a:buFont typeface="Wingdings" panose="05000000000000000000" pitchFamily="2" charset="2"/>
              <a:buChar char="§"/>
            </a:pPr>
            <a:endParaRPr lang="en-US" sz="2000" dirty="0">
              <a:solidFill>
                <a:srgbClr val="000066"/>
              </a:solidFill>
            </a:endParaRPr>
          </a:p>
          <a:p>
            <a:pPr marL="285750" indent="-285750" algn="just">
              <a:buFont typeface="Wingdings" panose="05000000000000000000" pitchFamily="2" charset="2"/>
              <a:buChar char="§"/>
            </a:pPr>
            <a:r>
              <a:rPr lang="en-US" sz="2000" dirty="0">
                <a:solidFill>
                  <a:srgbClr val="000066"/>
                </a:solidFill>
              </a:rPr>
              <a:t>Explicit technical reference in Annex 2 of PCM 3274 and its subsequent amendments and additions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Significant parameters:</a:t>
            </a:r>
          </a:p>
          <a:p>
            <a:pPr algn="ctr"/>
            <a:r>
              <a:rPr lang="en-GB" b="1" dirty="0">
                <a:solidFill>
                  <a:srgbClr val="002060"/>
                </a:solidFill>
                <a:latin typeface="Arial" panose="020B0604020202020204" pitchFamily="34" charset="0"/>
              </a:rPr>
              <a:t>Parameters that determine the answer</a:t>
            </a:r>
            <a:endParaRPr lang="it-IT" dirty="0">
              <a:solidFill>
                <a:srgbClr val="002060"/>
              </a:solidFill>
            </a:endParaRPr>
          </a:p>
        </p:txBody>
      </p:sp>
      <p:sp>
        <p:nvSpPr>
          <p:cNvPr id="61" name="Text Box 4">
            <a:extLst>
              <a:ext uri="{FF2B5EF4-FFF2-40B4-BE49-F238E27FC236}">
                <a16:creationId xmlns:a16="http://schemas.microsoft.com/office/drawing/2014/main" id="{AFBDCE0C-337F-4AF4-9690-25BC96620C1D}"/>
              </a:ext>
            </a:extLst>
          </p:cNvPr>
          <p:cNvSpPr txBox="1">
            <a:spLocks noChangeArrowheads="1"/>
          </p:cNvSpPr>
          <p:nvPr/>
        </p:nvSpPr>
        <p:spPr bwMode="auto">
          <a:xfrm>
            <a:off x="1401860" y="681723"/>
            <a:ext cx="6162675" cy="369332"/>
          </a:xfrm>
          <a:prstGeom prst="rect">
            <a:avLst/>
          </a:prstGeom>
          <a:noFill/>
          <a:ln>
            <a:noFill/>
          </a:ln>
          <a:effectLst/>
        </p:spPr>
        <p:txBody>
          <a:bodyPr>
            <a:spAutoFit/>
          </a:bodyPr>
          <a:lstStyle/>
          <a:p>
            <a:pPr>
              <a:spcBef>
                <a:spcPct val="50000"/>
              </a:spcBef>
            </a:pPr>
            <a:r>
              <a:rPr lang="it-IT" b="1" dirty="0">
                <a:solidFill>
                  <a:srgbClr val="000066"/>
                </a:solidFill>
              </a:rPr>
              <a:t>3) Normal Compression Stresses</a:t>
            </a:r>
          </a:p>
        </p:txBody>
      </p:sp>
      <p:grpSp>
        <p:nvGrpSpPr>
          <p:cNvPr id="62" name="Group 310">
            <a:extLst>
              <a:ext uri="{FF2B5EF4-FFF2-40B4-BE49-F238E27FC236}">
                <a16:creationId xmlns:a16="http://schemas.microsoft.com/office/drawing/2014/main" id="{EEC339A1-C60C-44C7-B4C7-11E9A5178813}"/>
              </a:ext>
            </a:extLst>
          </p:cNvPr>
          <p:cNvGrpSpPr>
            <a:grpSpLocks/>
          </p:cNvGrpSpPr>
          <p:nvPr/>
        </p:nvGrpSpPr>
        <p:grpSpPr bwMode="auto">
          <a:xfrm>
            <a:off x="1968234" y="1192309"/>
            <a:ext cx="8255532" cy="4997715"/>
            <a:chOff x="1536" y="1248"/>
            <a:chExt cx="3682" cy="2229"/>
          </a:xfrm>
          <a:solidFill>
            <a:schemeClr val="bg1"/>
          </a:solidFill>
        </p:grpSpPr>
        <p:pic>
          <p:nvPicPr>
            <p:cNvPr id="63" name="Picture 252" descr="Bild 2">
              <a:extLst>
                <a:ext uri="{FF2B5EF4-FFF2-40B4-BE49-F238E27FC236}">
                  <a16:creationId xmlns:a16="http://schemas.microsoft.com/office/drawing/2014/main" id="{11B5A37F-7481-4E68-9FF2-592455B5D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 y="2004"/>
              <a:ext cx="1786" cy="1473"/>
            </a:xfrm>
            <a:prstGeom prst="rect">
              <a:avLst/>
            </a:prstGeom>
            <a:grpFill/>
          </p:spPr>
        </p:pic>
        <p:pic>
          <p:nvPicPr>
            <p:cNvPr id="64" name="Picture 253" descr="Bild 2">
              <a:extLst>
                <a:ext uri="{FF2B5EF4-FFF2-40B4-BE49-F238E27FC236}">
                  <a16:creationId xmlns:a16="http://schemas.microsoft.com/office/drawing/2014/main" id="{794B2F8F-A5CA-4F66-AF9A-66A511D93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 y="2004"/>
              <a:ext cx="1786" cy="1472"/>
            </a:xfrm>
            <a:prstGeom prst="rect">
              <a:avLst/>
            </a:prstGeom>
            <a:grpFill/>
          </p:spPr>
        </p:pic>
        <p:grpSp>
          <p:nvGrpSpPr>
            <p:cNvPr id="65" name="Group 257">
              <a:extLst>
                <a:ext uri="{FF2B5EF4-FFF2-40B4-BE49-F238E27FC236}">
                  <a16:creationId xmlns:a16="http://schemas.microsoft.com/office/drawing/2014/main" id="{32B0CEEF-24E4-4D71-803A-047521ADAC4C}"/>
                </a:ext>
              </a:extLst>
            </p:cNvPr>
            <p:cNvGrpSpPr>
              <a:grpSpLocks/>
            </p:cNvGrpSpPr>
            <p:nvPr/>
          </p:nvGrpSpPr>
          <p:grpSpPr bwMode="auto">
            <a:xfrm>
              <a:off x="1536" y="1764"/>
              <a:ext cx="1776" cy="144"/>
              <a:chOff x="1800" y="1440"/>
              <a:chExt cx="6840" cy="360"/>
            </a:xfrm>
            <a:grpFill/>
          </p:grpSpPr>
          <p:sp>
            <p:nvSpPr>
              <p:cNvPr id="93" name="Line 258">
                <a:extLst>
                  <a:ext uri="{FF2B5EF4-FFF2-40B4-BE49-F238E27FC236}">
                    <a16:creationId xmlns:a16="http://schemas.microsoft.com/office/drawing/2014/main" id="{42ADE2BC-5ACD-466C-A440-958671B55312}"/>
                  </a:ext>
                </a:extLst>
              </p:cNvPr>
              <p:cNvSpPr>
                <a:spLocks noChangeShapeType="1"/>
              </p:cNvSpPr>
              <p:nvPr/>
            </p:nvSpPr>
            <p:spPr bwMode="auto">
              <a:xfrm flipV="1">
                <a:off x="1800" y="1440"/>
                <a:ext cx="0" cy="360"/>
              </a:xfrm>
              <a:prstGeom prst="line">
                <a:avLst/>
              </a:prstGeom>
              <a:grpFill/>
              <a:ln w="9525">
                <a:solidFill>
                  <a:srgbClr val="FF3300"/>
                </a:solidFill>
                <a:round/>
                <a:headEnd type="stealth" w="sm" len="lg"/>
                <a:tailEnd/>
              </a:ln>
            </p:spPr>
            <p:txBody>
              <a:bodyPr/>
              <a:lstStyle/>
              <a:p>
                <a:endParaRPr lang="it-IT"/>
              </a:p>
            </p:txBody>
          </p:sp>
          <p:sp>
            <p:nvSpPr>
              <p:cNvPr id="94" name="Line 259">
                <a:extLst>
                  <a:ext uri="{FF2B5EF4-FFF2-40B4-BE49-F238E27FC236}">
                    <a16:creationId xmlns:a16="http://schemas.microsoft.com/office/drawing/2014/main" id="{4E31A390-D572-4658-9E8B-07F519198C69}"/>
                  </a:ext>
                </a:extLst>
              </p:cNvPr>
              <p:cNvSpPr>
                <a:spLocks noChangeShapeType="1"/>
              </p:cNvSpPr>
              <p:nvPr/>
            </p:nvSpPr>
            <p:spPr bwMode="auto">
              <a:xfrm flipV="1">
                <a:off x="8640" y="1440"/>
                <a:ext cx="0" cy="360"/>
              </a:xfrm>
              <a:prstGeom prst="line">
                <a:avLst/>
              </a:prstGeom>
              <a:grpFill/>
              <a:ln w="9525">
                <a:solidFill>
                  <a:srgbClr val="FF3300"/>
                </a:solidFill>
                <a:round/>
                <a:headEnd type="stealth" w="sm" len="lg"/>
                <a:tailEnd/>
              </a:ln>
            </p:spPr>
            <p:txBody>
              <a:bodyPr/>
              <a:lstStyle/>
              <a:p>
                <a:endParaRPr lang="it-IT"/>
              </a:p>
            </p:txBody>
          </p:sp>
          <p:sp>
            <p:nvSpPr>
              <p:cNvPr id="95" name="Line 260">
                <a:extLst>
                  <a:ext uri="{FF2B5EF4-FFF2-40B4-BE49-F238E27FC236}">
                    <a16:creationId xmlns:a16="http://schemas.microsoft.com/office/drawing/2014/main" id="{9030523C-F525-41D7-A4A9-7C5DEDDB9710}"/>
                  </a:ext>
                </a:extLst>
              </p:cNvPr>
              <p:cNvSpPr>
                <a:spLocks noChangeShapeType="1"/>
              </p:cNvSpPr>
              <p:nvPr/>
            </p:nvSpPr>
            <p:spPr bwMode="auto">
              <a:xfrm>
                <a:off x="1800" y="1440"/>
                <a:ext cx="6840" cy="0"/>
              </a:xfrm>
              <a:prstGeom prst="line">
                <a:avLst/>
              </a:prstGeom>
              <a:grpFill/>
              <a:ln w="9525">
                <a:solidFill>
                  <a:srgbClr val="FF3300"/>
                </a:solidFill>
                <a:round/>
                <a:headEnd/>
                <a:tailEnd/>
              </a:ln>
            </p:spPr>
            <p:txBody>
              <a:bodyPr/>
              <a:lstStyle/>
              <a:p>
                <a:endParaRPr lang="it-IT"/>
              </a:p>
            </p:txBody>
          </p:sp>
          <p:sp>
            <p:nvSpPr>
              <p:cNvPr id="96" name="Line 261">
                <a:extLst>
                  <a:ext uri="{FF2B5EF4-FFF2-40B4-BE49-F238E27FC236}">
                    <a16:creationId xmlns:a16="http://schemas.microsoft.com/office/drawing/2014/main" id="{3D2B2F6E-039A-4282-869E-2FEABA5565BA}"/>
                  </a:ext>
                </a:extLst>
              </p:cNvPr>
              <p:cNvSpPr>
                <a:spLocks noChangeShapeType="1"/>
              </p:cNvSpPr>
              <p:nvPr/>
            </p:nvSpPr>
            <p:spPr bwMode="auto">
              <a:xfrm>
                <a:off x="1800" y="1800"/>
                <a:ext cx="6840" cy="0"/>
              </a:xfrm>
              <a:prstGeom prst="line">
                <a:avLst/>
              </a:prstGeom>
              <a:grpFill/>
              <a:ln w="9525">
                <a:solidFill>
                  <a:srgbClr val="FF3300"/>
                </a:solidFill>
                <a:round/>
                <a:headEnd/>
                <a:tailEnd/>
              </a:ln>
            </p:spPr>
            <p:txBody>
              <a:bodyPr/>
              <a:lstStyle/>
              <a:p>
                <a:endParaRPr lang="it-IT"/>
              </a:p>
            </p:txBody>
          </p:sp>
          <p:sp>
            <p:nvSpPr>
              <p:cNvPr id="97" name="Line 262">
                <a:extLst>
                  <a:ext uri="{FF2B5EF4-FFF2-40B4-BE49-F238E27FC236}">
                    <a16:creationId xmlns:a16="http://schemas.microsoft.com/office/drawing/2014/main" id="{00B91324-6D32-46C2-9323-0519D3CBAC31}"/>
                  </a:ext>
                </a:extLst>
              </p:cNvPr>
              <p:cNvSpPr>
                <a:spLocks noChangeShapeType="1"/>
              </p:cNvSpPr>
              <p:nvPr/>
            </p:nvSpPr>
            <p:spPr bwMode="auto">
              <a:xfrm flipV="1">
                <a:off x="2160" y="1440"/>
                <a:ext cx="0" cy="360"/>
              </a:xfrm>
              <a:prstGeom prst="line">
                <a:avLst/>
              </a:prstGeom>
              <a:grpFill/>
              <a:ln w="9525">
                <a:solidFill>
                  <a:srgbClr val="FF3300"/>
                </a:solidFill>
                <a:round/>
                <a:headEnd type="stealth" w="sm" len="lg"/>
                <a:tailEnd/>
              </a:ln>
            </p:spPr>
            <p:txBody>
              <a:bodyPr/>
              <a:lstStyle/>
              <a:p>
                <a:endParaRPr lang="it-IT"/>
              </a:p>
            </p:txBody>
          </p:sp>
          <p:sp>
            <p:nvSpPr>
              <p:cNvPr id="98" name="Line 263">
                <a:extLst>
                  <a:ext uri="{FF2B5EF4-FFF2-40B4-BE49-F238E27FC236}">
                    <a16:creationId xmlns:a16="http://schemas.microsoft.com/office/drawing/2014/main" id="{13FFAF05-05FF-4451-9291-3ED5412B05F8}"/>
                  </a:ext>
                </a:extLst>
              </p:cNvPr>
              <p:cNvSpPr>
                <a:spLocks noChangeShapeType="1"/>
              </p:cNvSpPr>
              <p:nvPr/>
            </p:nvSpPr>
            <p:spPr bwMode="auto">
              <a:xfrm flipV="1">
                <a:off x="2520" y="1440"/>
                <a:ext cx="0" cy="360"/>
              </a:xfrm>
              <a:prstGeom prst="line">
                <a:avLst/>
              </a:prstGeom>
              <a:grpFill/>
              <a:ln w="9525">
                <a:solidFill>
                  <a:srgbClr val="FF3300"/>
                </a:solidFill>
                <a:round/>
                <a:headEnd type="stealth" w="sm" len="lg"/>
                <a:tailEnd/>
              </a:ln>
            </p:spPr>
            <p:txBody>
              <a:bodyPr/>
              <a:lstStyle/>
              <a:p>
                <a:endParaRPr lang="it-IT"/>
              </a:p>
            </p:txBody>
          </p:sp>
          <p:sp>
            <p:nvSpPr>
              <p:cNvPr id="99" name="Line 264">
                <a:extLst>
                  <a:ext uri="{FF2B5EF4-FFF2-40B4-BE49-F238E27FC236}">
                    <a16:creationId xmlns:a16="http://schemas.microsoft.com/office/drawing/2014/main" id="{97554670-9372-4F6A-B67D-C03A27AF2DA5}"/>
                  </a:ext>
                </a:extLst>
              </p:cNvPr>
              <p:cNvSpPr>
                <a:spLocks noChangeShapeType="1"/>
              </p:cNvSpPr>
              <p:nvPr/>
            </p:nvSpPr>
            <p:spPr bwMode="auto">
              <a:xfrm flipV="1">
                <a:off x="2880" y="1440"/>
                <a:ext cx="0" cy="360"/>
              </a:xfrm>
              <a:prstGeom prst="line">
                <a:avLst/>
              </a:prstGeom>
              <a:grpFill/>
              <a:ln w="9525">
                <a:solidFill>
                  <a:srgbClr val="FF3300"/>
                </a:solidFill>
                <a:round/>
                <a:headEnd type="stealth" w="sm" len="lg"/>
                <a:tailEnd/>
              </a:ln>
            </p:spPr>
            <p:txBody>
              <a:bodyPr/>
              <a:lstStyle/>
              <a:p>
                <a:endParaRPr lang="it-IT"/>
              </a:p>
            </p:txBody>
          </p:sp>
          <p:sp>
            <p:nvSpPr>
              <p:cNvPr id="100" name="Line 265">
                <a:extLst>
                  <a:ext uri="{FF2B5EF4-FFF2-40B4-BE49-F238E27FC236}">
                    <a16:creationId xmlns:a16="http://schemas.microsoft.com/office/drawing/2014/main" id="{5732D091-9676-4287-9A61-FB9B76DDCADC}"/>
                  </a:ext>
                </a:extLst>
              </p:cNvPr>
              <p:cNvSpPr>
                <a:spLocks noChangeShapeType="1"/>
              </p:cNvSpPr>
              <p:nvPr/>
            </p:nvSpPr>
            <p:spPr bwMode="auto">
              <a:xfrm flipV="1">
                <a:off x="3240" y="1440"/>
                <a:ext cx="0" cy="360"/>
              </a:xfrm>
              <a:prstGeom prst="line">
                <a:avLst/>
              </a:prstGeom>
              <a:grpFill/>
              <a:ln w="9525">
                <a:solidFill>
                  <a:srgbClr val="FF3300"/>
                </a:solidFill>
                <a:round/>
                <a:headEnd type="stealth" w="sm" len="lg"/>
                <a:tailEnd/>
              </a:ln>
            </p:spPr>
            <p:txBody>
              <a:bodyPr/>
              <a:lstStyle/>
              <a:p>
                <a:endParaRPr lang="it-IT"/>
              </a:p>
            </p:txBody>
          </p:sp>
          <p:sp>
            <p:nvSpPr>
              <p:cNvPr id="101" name="Line 266">
                <a:extLst>
                  <a:ext uri="{FF2B5EF4-FFF2-40B4-BE49-F238E27FC236}">
                    <a16:creationId xmlns:a16="http://schemas.microsoft.com/office/drawing/2014/main" id="{C34C2B51-25BA-4B02-AE4F-B12072EF916D}"/>
                  </a:ext>
                </a:extLst>
              </p:cNvPr>
              <p:cNvSpPr>
                <a:spLocks noChangeShapeType="1"/>
              </p:cNvSpPr>
              <p:nvPr/>
            </p:nvSpPr>
            <p:spPr bwMode="auto">
              <a:xfrm flipV="1">
                <a:off x="3600" y="1440"/>
                <a:ext cx="0" cy="360"/>
              </a:xfrm>
              <a:prstGeom prst="line">
                <a:avLst/>
              </a:prstGeom>
              <a:grpFill/>
              <a:ln w="9525">
                <a:solidFill>
                  <a:srgbClr val="FF3300"/>
                </a:solidFill>
                <a:round/>
                <a:headEnd type="stealth" w="sm" len="lg"/>
                <a:tailEnd/>
              </a:ln>
            </p:spPr>
            <p:txBody>
              <a:bodyPr/>
              <a:lstStyle/>
              <a:p>
                <a:endParaRPr lang="it-IT"/>
              </a:p>
            </p:txBody>
          </p:sp>
          <p:sp>
            <p:nvSpPr>
              <p:cNvPr id="102" name="Line 267">
                <a:extLst>
                  <a:ext uri="{FF2B5EF4-FFF2-40B4-BE49-F238E27FC236}">
                    <a16:creationId xmlns:a16="http://schemas.microsoft.com/office/drawing/2014/main" id="{81B3D62C-945C-4D5B-AEDA-ED39098CF9E2}"/>
                  </a:ext>
                </a:extLst>
              </p:cNvPr>
              <p:cNvSpPr>
                <a:spLocks noChangeShapeType="1"/>
              </p:cNvSpPr>
              <p:nvPr/>
            </p:nvSpPr>
            <p:spPr bwMode="auto">
              <a:xfrm flipV="1">
                <a:off x="3960" y="1440"/>
                <a:ext cx="0" cy="360"/>
              </a:xfrm>
              <a:prstGeom prst="line">
                <a:avLst/>
              </a:prstGeom>
              <a:grpFill/>
              <a:ln w="9525">
                <a:solidFill>
                  <a:srgbClr val="FF3300"/>
                </a:solidFill>
                <a:round/>
                <a:headEnd type="stealth" w="sm" len="lg"/>
                <a:tailEnd/>
              </a:ln>
            </p:spPr>
            <p:txBody>
              <a:bodyPr/>
              <a:lstStyle/>
              <a:p>
                <a:endParaRPr lang="it-IT"/>
              </a:p>
            </p:txBody>
          </p:sp>
          <p:sp>
            <p:nvSpPr>
              <p:cNvPr id="103" name="Line 268">
                <a:extLst>
                  <a:ext uri="{FF2B5EF4-FFF2-40B4-BE49-F238E27FC236}">
                    <a16:creationId xmlns:a16="http://schemas.microsoft.com/office/drawing/2014/main" id="{BD8A55F4-F9BE-4B2A-9523-0271CFA1B5F0}"/>
                  </a:ext>
                </a:extLst>
              </p:cNvPr>
              <p:cNvSpPr>
                <a:spLocks noChangeShapeType="1"/>
              </p:cNvSpPr>
              <p:nvPr/>
            </p:nvSpPr>
            <p:spPr bwMode="auto">
              <a:xfrm flipV="1">
                <a:off x="4320" y="1440"/>
                <a:ext cx="0" cy="360"/>
              </a:xfrm>
              <a:prstGeom prst="line">
                <a:avLst/>
              </a:prstGeom>
              <a:grpFill/>
              <a:ln w="9525">
                <a:solidFill>
                  <a:srgbClr val="FF3300"/>
                </a:solidFill>
                <a:round/>
                <a:headEnd type="stealth" w="sm" len="lg"/>
                <a:tailEnd/>
              </a:ln>
            </p:spPr>
            <p:txBody>
              <a:bodyPr/>
              <a:lstStyle/>
              <a:p>
                <a:endParaRPr lang="it-IT"/>
              </a:p>
            </p:txBody>
          </p:sp>
          <p:sp>
            <p:nvSpPr>
              <p:cNvPr id="104" name="Line 269">
                <a:extLst>
                  <a:ext uri="{FF2B5EF4-FFF2-40B4-BE49-F238E27FC236}">
                    <a16:creationId xmlns:a16="http://schemas.microsoft.com/office/drawing/2014/main" id="{2711BDEB-1642-420B-8D8B-AB1FBDCCBB00}"/>
                  </a:ext>
                </a:extLst>
              </p:cNvPr>
              <p:cNvSpPr>
                <a:spLocks noChangeShapeType="1"/>
              </p:cNvSpPr>
              <p:nvPr/>
            </p:nvSpPr>
            <p:spPr bwMode="auto">
              <a:xfrm flipV="1">
                <a:off x="4680" y="1440"/>
                <a:ext cx="0" cy="360"/>
              </a:xfrm>
              <a:prstGeom prst="line">
                <a:avLst/>
              </a:prstGeom>
              <a:grpFill/>
              <a:ln w="9525">
                <a:solidFill>
                  <a:srgbClr val="FF3300"/>
                </a:solidFill>
                <a:round/>
                <a:headEnd type="stealth" w="sm" len="lg"/>
                <a:tailEnd/>
              </a:ln>
            </p:spPr>
            <p:txBody>
              <a:bodyPr/>
              <a:lstStyle/>
              <a:p>
                <a:endParaRPr lang="it-IT"/>
              </a:p>
            </p:txBody>
          </p:sp>
          <p:sp>
            <p:nvSpPr>
              <p:cNvPr id="105" name="Line 270">
                <a:extLst>
                  <a:ext uri="{FF2B5EF4-FFF2-40B4-BE49-F238E27FC236}">
                    <a16:creationId xmlns:a16="http://schemas.microsoft.com/office/drawing/2014/main" id="{1E27C7E8-804B-4696-95B2-A278E8D86FDB}"/>
                  </a:ext>
                </a:extLst>
              </p:cNvPr>
              <p:cNvSpPr>
                <a:spLocks noChangeShapeType="1"/>
              </p:cNvSpPr>
              <p:nvPr/>
            </p:nvSpPr>
            <p:spPr bwMode="auto">
              <a:xfrm flipV="1">
                <a:off x="5040" y="1440"/>
                <a:ext cx="0" cy="360"/>
              </a:xfrm>
              <a:prstGeom prst="line">
                <a:avLst/>
              </a:prstGeom>
              <a:grpFill/>
              <a:ln w="9525">
                <a:solidFill>
                  <a:srgbClr val="FF3300"/>
                </a:solidFill>
                <a:round/>
                <a:headEnd type="stealth" w="sm" len="lg"/>
                <a:tailEnd/>
              </a:ln>
            </p:spPr>
            <p:txBody>
              <a:bodyPr/>
              <a:lstStyle/>
              <a:p>
                <a:endParaRPr lang="it-IT"/>
              </a:p>
            </p:txBody>
          </p:sp>
          <p:sp>
            <p:nvSpPr>
              <p:cNvPr id="106" name="Line 271">
                <a:extLst>
                  <a:ext uri="{FF2B5EF4-FFF2-40B4-BE49-F238E27FC236}">
                    <a16:creationId xmlns:a16="http://schemas.microsoft.com/office/drawing/2014/main" id="{B574F4F1-33D2-4277-8047-115D2CE38395}"/>
                  </a:ext>
                </a:extLst>
              </p:cNvPr>
              <p:cNvSpPr>
                <a:spLocks noChangeShapeType="1"/>
              </p:cNvSpPr>
              <p:nvPr/>
            </p:nvSpPr>
            <p:spPr bwMode="auto">
              <a:xfrm flipV="1">
                <a:off x="5400" y="1440"/>
                <a:ext cx="0" cy="360"/>
              </a:xfrm>
              <a:prstGeom prst="line">
                <a:avLst/>
              </a:prstGeom>
              <a:grpFill/>
              <a:ln w="9525">
                <a:solidFill>
                  <a:srgbClr val="FF3300"/>
                </a:solidFill>
                <a:round/>
                <a:headEnd type="stealth" w="sm" len="lg"/>
                <a:tailEnd/>
              </a:ln>
            </p:spPr>
            <p:txBody>
              <a:bodyPr/>
              <a:lstStyle/>
              <a:p>
                <a:endParaRPr lang="it-IT"/>
              </a:p>
            </p:txBody>
          </p:sp>
          <p:sp>
            <p:nvSpPr>
              <p:cNvPr id="107" name="Line 272">
                <a:extLst>
                  <a:ext uri="{FF2B5EF4-FFF2-40B4-BE49-F238E27FC236}">
                    <a16:creationId xmlns:a16="http://schemas.microsoft.com/office/drawing/2014/main" id="{39CD8865-4756-4FC7-932B-3EADD2EE9CBC}"/>
                  </a:ext>
                </a:extLst>
              </p:cNvPr>
              <p:cNvSpPr>
                <a:spLocks noChangeShapeType="1"/>
              </p:cNvSpPr>
              <p:nvPr/>
            </p:nvSpPr>
            <p:spPr bwMode="auto">
              <a:xfrm flipV="1">
                <a:off x="5760" y="1440"/>
                <a:ext cx="0" cy="360"/>
              </a:xfrm>
              <a:prstGeom prst="line">
                <a:avLst/>
              </a:prstGeom>
              <a:grpFill/>
              <a:ln w="9525">
                <a:solidFill>
                  <a:srgbClr val="FF3300"/>
                </a:solidFill>
                <a:round/>
                <a:headEnd type="stealth" w="sm" len="lg"/>
                <a:tailEnd/>
              </a:ln>
            </p:spPr>
            <p:txBody>
              <a:bodyPr/>
              <a:lstStyle/>
              <a:p>
                <a:endParaRPr lang="it-IT"/>
              </a:p>
            </p:txBody>
          </p:sp>
          <p:sp>
            <p:nvSpPr>
              <p:cNvPr id="108" name="Line 273">
                <a:extLst>
                  <a:ext uri="{FF2B5EF4-FFF2-40B4-BE49-F238E27FC236}">
                    <a16:creationId xmlns:a16="http://schemas.microsoft.com/office/drawing/2014/main" id="{BB143A3F-59DE-4603-BA51-9CB582134676}"/>
                  </a:ext>
                </a:extLst>
              </p:cNvPr>
              <p:cNvSpPr>
                <a:spLocks noChangeShapeType="1"/>
              </p:cNvSpPr>
              <p:nvPr/>
            </p:nvSpPr>
            <p:spPr bwMode="auto">
              <a:xfrm flipV="1">
                <a:off x="6120" y="1440"/>
                <a:ext cx="0" cy="360"/>
              </a:xfrm>
              <a:prstGeom prst="line">
                <a:avLst/>
              </a:prstGeom>
              <a:grpFill/>
              <a:ln w="9525">
                <a:solidFill>
                  <a:srgbClr val="FF3300"/>
                </a:solidFill>
                <a:round/>
                <a:headEnd type="stealth" w="sm" len="lg"/>
                <a:tailEnd/>
              </a:ln>
            </p:spPr>
            <p:txBody>
              <a:bodyPr/>
              <a:lstStyle/>
              <a:p>
                <a:endParaRPr lang="it-IT"/>
              </a:p>
            </p:txBody>
          </p:sp>
          <p:sp>
            <p:nvSpPr>
              <p:cNvPr id="109" name="Line 274">
                <a:extLst>
                  <a:ext uri="{FF2B5EF4-FFF2-40B4-BE49-F238E27FC236}">
                    <a16:creationId xmlns:a16="http://schemas.microsoft.com/office/drawing/2014/main" id="{3B7C9F44-513F-4267-A273-4ECAF7443541}"/>
                  </a:ext>
                </a:extLst>
              </p:cNvPr>
              <p:cNvSpPr>
                <a:spLocks noChangeShapeType="1"/>
              </p:cNvSpPr>
              <p:nvPr/>
            </p:nvSpPr>
            <p:spPr bwMode="auto">
              <a:xfrm flipV="1">
                <a:off x="6480" y="1440"/>
                <a:ext cx="0" cy="360"/>
              </a:xfrm>
              <a:prstGeom prst="line">
                <a:avLst/>
              </a:prstGeom>
              <a:grpFill/>
              <a:ln w="9525">
                <a:solidFill>
                  <a:srgbClr val="FF3300"/>
                </a:solidFill>
                <a:round/>
                <a:headEnd type="stealth" w="sm" len="lg"/>
                <a:tailEnd/>
              </a:ln>
            </p:spPr>
            <p:txBody>
              <a:bodyPr/>
              <a:lstStyle/>
              <a:p>
                <a:endParaRPr lang="it-IT"/>
              </a:p>
            </p:txBody>
          </p:sp>
          <p:sp>
            <p:nvSpPr>
              <p:cNvPr id="110" name="Line 275">
                <a:extLst>
                  <a:ext uri="{FF2B5EF4-FFF2-40B4-BE49-F238E27FC236}">
                    <a16:creationId xmlns:a16="http://schemas.microsoft.com/office/drawing/2014/main" id="{928772BE-CBD5-4C00-9361-F4E902BF5576}"/>
                  </a:ext>
                </a:extLst>
              </p:cNvPr>
              <p:cNvSpPr>
                <a:spLocks noChangeShapeType="1"/>
              </p:cNvSpPr>
              <p:nvPr/>
            </p:nvSpPr>
            <p:spPr bwMode="auto">
              <a:xfrm flipV="1">
                <a:off x="6840" y="1440"/>
                <a:ext cx="0" cy="360"/>
              </a:xfrm>
              <a:prstGeom prst="line">
                <a:avLst/>
              </a:prstGeom>
              <a:grpFill/>
              <a:ln w="9525">
                <a:solidFill>
                  <a:srgbClr val="FF3300"/>
                </a:solidFill>
                <a:round/>
                <a:headEnd type="stealth" w="sm" len="lg"/>
                <a:tailEnd/>
              </a:ln>
            </p:spPr>
            <p:txBody>
              <a:bodyPr/>
              <a:lstStyle/>
              <a:p>
                <a:endParaRPr lang="it-IT"/>
              </a:p>
            </p:txBody>
          </p:sp>
          <p:sp>
            <p:nvSpPr>
              <p:cNvPr id="111" name="Line 276">
                <a:extLst>
                  <a:ext uri="{FF2B5EF4-FFF2-40B4-BE49-F238E27FC236}">
                    <a16:creationId xmlns:a16="http://schemas.microsoft.com/office/drawing/2014/main" id="{238C3627-5573-4DE6-9622-E5B27701D866}"/>
                  </a:ext>
                </a:extLst>
              </p:cNvPr>
              <p:cNvSpPr>
                <a:spLocks noChangeShapeType="1"/>
              </p:cNvSpPr>
              <p:nvPr/>
            </p:nvSpPr>
            <p:spPr bwMode="auto">
              <a:xfrm flipV="1">
                <a:off x="7200" y="1440"/>
                <a:ext cx="0" cy="360"/>
              </a:xfrm>
              <a:prstGeom prst="line">
                <a:avLst/>
              </a:prstGeom>
              <a:grpFill/>
              <a:ln w="9525">
                <a:solidFill>
                  <a:srgbClr val="FF3300"/>
                </a:solidFill>
                <a:round/>
                <a:headEnd type="stealth" w="sm" len="lg"/>
                <a:tailEnd/>
              </a:ln>
            </p:spPr>
            <p:txBody>
              <a:bodyPr/>
              <a:lstStyle/>
              <a:p>
                <a:endParaRPr lang="it-IT"/>
              </a:p>
            </p:txBody>
          </p:sp>
          <p:sp>
            <p:nvSpPr>
              <p:cNvPr id="112" name="Line 277">
                <a:extLst>
                  <a:ext uri="{FF2B5EF4-FFF2-40B4-BE49-F238E27FC236}">
                    <a16:creationId xmlns:a16="http://schemas.microsoft.com/office/drawing/2014/main" id="{93BBB148-194A-4082-B94C-8BBC32AA7625}"/>
                  </a:ext>
                </a:extLst>
              </p:cNvPr>
              <p:cNvSpPr>
                <a:spLocks noChangeShapeType="1"/>
              </p:cNvSpPr>
              <p:nvPr/>
            </p:nvSpPr>
            <p:spPr bwMode="auto">
              <a:xfrm flipV="1">
                <a:off x="7560" y="1440"/>
                <a:ext cx="0" cy="360"/>
              </a:xfrm>
              <a:prstGeom prst="line">
                <a:avLst/>
              </a:prstGeom>
              <a:grpFill/>
              <a:ln w="9525">
                <a:solidFill>
                  <a:srgbClr val="FF3300"/>
                </a:solidFill>
                <a:round/>
                <a:headEnd type="stealth" w="sm" len="lg"/>
                <a:tailEnd/>
              </a:ln>
            </p:spPr>
            <p:txBody>
              <a:bodyPr/>
              <a:lstStyle/>
              <a:p>
                <a:endParaRPr lang="it-IT"/>
              </a:p>
            </p:txBody>
          </p:sp>
          <p:sp>
            <p:nvSpPr>
              <p:cNvPr id="113" name="Line 278">
                <a:extLst>
                  <a:ext uri="{FF2B5EF4-FFF2-40B4-BE49-F238E27FC236}">
                    <a16:creationId xmlns:a16="http://schemas.microsoft.com/office/drawing/2014/main" id="{C3DA08D6-203C-4984-9225-FD516FDC8C0D}"/>
                  </a:ext>
                </a:extLst>
              </p:cNvPr>
              <p:cNvSpPr>
                <a:spLocks noChangeShapeType="1"/>
              </p:cNvSpPr>
              <p:nvPr/>
            </p:nvSpPr>
            <p:spPr bwMode="auto">
              <a:xfrm flipV="1">
                <a:off x="7920" y="1440"/>
                <a:ext cx="0" cy="360"/>
              </a:xfrm>
              <a:prstGeom prst="line">
                <a:avLst/>
              </a:prstGeom>
              <a:grpFill/>
              <a:ln w="9525">
                <a:solidFill>
                  <a:srgbClr val="FF3300"/>
                </a:solidFill>
                <a:round/>
                <a:headEnd type="stealth" w="sm" len="lg"/>
                <a:tailEnd/>
              </a:ln>
            </p:spPr>
            <p:txBody>
              <a:bodyPr/>
              <a:lstStyle/>
              <a:p>
                <a:endParaRPr lang="it-IT"/>
              </a:p>
            </p:txBody>
          </p:sp>
          <p:sp>
            <p:nvSpPr>
              <p:cNvPr id="114" name="Line 279">
                <a:extLst>
                  <a:ext uri="{FF2B5EF4-FFF2-40B4-BE49-F238E27FC236}">
                    <a16:creationId xmlns:a16="http://schemas.microsoft.com/office/drawing/2014/main" id="{6C6A036E-52EB-4335-8F35-5DFD639F9F39}"/>
                  </a:ext>
                </a:extLst>
              </p:cNvPr>
              <p:cNvSpPr>
                <a:spLocks noChangeShapeType="1"/>
              </p:cNvSpPr>
              <p:nvPr/>
            </p:nvSpPr>
            <p:spPr bwMode="auto">
              <a:xfrm flipV="1">
                <a:off x="8280" y="1440"/>
                <a:ext cx="0" cy="360"/>
              </a:xfrm>
              <a:prstGeom prst="line">
                <a:avLst/>
              </a:prstGeom>
              <a:grpFill/>
              <a:ln w="9525">
                <a:solidFill>
                  <a:srgbClr val="FF3300"/>
                </a:solidFill>
                <a:round/>
                <a:headEnd type="stealth" w="sm" len="lg"/>
                <a:tailEnd/>
              </a:ln>
            </p:spPr>
            <p:txBody>
              <a:bodyPr/>
              <a:lstStyle/>
              <a:p>
                <a:endParaRPr lang="it-IT"/>
              </a:p>
            </p:txBody>
          </p:sp>
        </p:grpSp>
        <p:grpSp>
          <p:nvGrpSpPr>
            <p:cNvPr id="66" name="Group 280">
              <a:extLst>
                <a:ext uri="{FF2B5EF4-FFF2-40B4-BE49-F238E27FC236}">
                  <a16:creationId xmlns:a16="http://schemas.microsoft.com/office/drawing/2014/main" id="{0FB7111C-6DBC-4EE6-86DA-2BBD1BB69F44}"/>
                </a:ext>
              </a:extLst>
            </p:cNvPr>
            <p:cNvGrpSpPr>
              <a:grpSpLocks/>
            </p:cNvGrpSpPr>
            <p:nvPr/>
          </p:nvGrpSpPr>
          <p:grpSpPr bwMode="auto">
            <a:xfrm>
              <a:off x="3438" y="1572"/>
              <a:ext cx="1776" cy="336"/>
              <a:chOff x="1800" y="1440"/>
              <a:chExt cx="6840" cy="360"/>
            </a:xfrm>
            <a:grpFill/>
          </p:grpSpPr>
          <p:sp>
            <p:nvSpPr>
              <p:cNvPr id="71" name="Line 281">
                <a:extLst>
                  <a:ext uri="{FF2B5EF4-FFF2-40B4-BE49-F238E27FC236}">
                    <a16:creationId xmlns:a16="http://schemas.microsoft.com/office/drawing/2014/main" id="{F4223A2B-9180-438C-895A-724D7B10F2C5}"/>
                  </a:ext>
                </a:extLst>
              </p:cNvPr>
              <p:cNvSpPr>
                <a:spLocks noChangeShapeType="1"/>
              </p:cNvSpPr>
              <p:nvPr/>
            </p:nvSpPr>
            <p:spPr bwMode="auto">
              <a:xfrm flipV="1">
                <a:off x="1800" y="1440"/>
                <a:ext cx="0" cy="360"/>
              </a:xfrm>
              <a:prstGeom prst="line">
                <a:avLst/>
              </a:prstGeom>
              <a:grpFill/>
              <a:ln w="9525">
                <a:solidFill>
                  <a:srgbClr val="FF3300"/>
                </a:solidFill>
                <a:round/>
                <a:headEnd type="stealth" w="sm" len="lg"/>
                <a:tailEnd/>
              </a:ln>
            </p:spPr>
            <p:txBody>
              <a:bodyPr/>
              <a:lstStyle/>
              <a:p>
                <a:endParaRPr lang="it-IT"/>
              </a:p>
            </p:txBody>
          </p:sp>
          <p:sp>
            <p:nvSpPr>
              <p:cNvPr id="72" name="Line 282">
                <a:extLst>
                  <a:ext uri="{FF2B5EF4-FFF2-40B4-BE49-F238E27FC236}">
                    <a16:creationId xmlns:a16="http://schemas.microsoft.com/office/drawing/2014/main" id="{0B939AA5-EFD4-4A99-9CE1-08B31A136CDA}"/>
                  </a:ext>
                </a:extLst>
              </p:cNvPr>
              <p:cNvSpPr>
                <a:spLocks noChangeShapeType="1"/>
              </p:cNvSpPr>
              <p:nvPr/>
            </p:nvSpPr>
            <p:spPr bwMode="auto">
              <a:xfrm flipV="1">
                <a:off x="8640" y="1440"/>
                <a:ext cx="0" cy="360"/>
              </a:xfrm>
              <a:prstGeom prst="line">
                <a:avLst/>
              </a:prstGeom>
              <a:grpFill/>
              <a:ln w="9525">
                <a:solidFill>
                  <a:srgbClr val="FF3300"/>
                </a:solidFill>
                <a:round/>
                <a:headEnd type="stealth" w="sm" len="lg"/>
                <a:tailEnd/>
              </a:ln>
            </p:spPr>
            <p:txBody>
              <a:bodyPr/>
              <a:lstStyle/>
              <a:p>
                <a:endParaRPr lang="it-IT"/>
              </a:p>
            </p:txBody>
          </p:sp>
          <p:sp>
            <p:nvSpPr>
              <p:cNvPr id="73" name="Line 283">
                <a:extLst>
                  <a:ext uri="{FF2B5EF4-FFF2-40B4-BE49-F238E27FC236}">
                    <a16:creationId xmlns:a16="http://schemas.microsoft.com/office/drawing/2014/main" id="{2521E5C4-7CAC-4539-8D3E-7C9F10593A97}"/>
                  </a:ext>
                </a:extLst>
              </p:cNvPr>
              <p:cNvSpPr>
                <a:spLocks noChangeShapeType="1"/>
              </p:cNvSpPr>
              <p:nvPr/>
            </p:nvSpPr>
            <p:spPr bwMode="auto">
              <a:xfrm>
                <a:off x="1800" y="1440"/>
                <a:ext cx="6840" cy="0"/>
              </a:xfrm>
              <a:prstGeom prst="line">
                <a:avLst/>
              </a:prstGeom>
              <a:grpFill/>
              <a:ln w="9525">
                <a:solidFill>
                  <a:srgbClr val="FF3300"/>
                </a:solidFill>
                <a:round/>
                <a:headEnd/>
                <a:tailEnd/>
              </a:ln>
            </p:spPr>
            <p:txBody>
              <a:bodyPr/>
              <a:lstStyle/>
              <a:p>
                <a:endParaRPr lang="it-IT"/>
              </a:p>
            </p:txBody>
          </p:sp>
          <p:sp>
            <p:nvSpPr>
              <p:cNvPr id="74" name="Line 284">
                <a:extLst>
                  <a:ext uri="{FF2B5EF4-FFF2-40B4-BE49-F238E27FC236}">
                    <a16:creationId xmlns:a16="http://schemas.microsoft.com/office/drawing/2014/main" id="{148CAF2C-71ED-489B-B9B9-AF7C3451FF2A}"/>
                  </a:ext>
                </a:extLst>
              </p:cNvPr>
              <p:cNvSpPr>
                <a:spLocks noChangeShapeType="1"/>
              </p:cNvSpPr>
              <p:nvPr/>
            </p:nvSpPr>
            <p:spPr bwMode="auto">
              <a:xfrm>
                <a:off x="1800" y="1800"/>
                <a:ext cx="6840" cy="0"/>
              </a:xfrm>
              <a:prstGeom prst="line">
                <a:avLst/>
              </a:prstGeom>
              <a:grpFill/>
              <a:ln w="9525">
                <a:solidFill>
                  <a:srgbClr val="FF3300"/>
                </a:solidFill>
                <a:round/>
                <a:headEnd/>
                <a:tailEnd/>
              </a:ln>
            </p:spPr>
            <p:txBody>
              <a:bodyPr/>
              <a:lstStyle/>
              <a:p>
                <a:endParaRPr lang="it-IT"/>
              </a:p>
            </p:txBody>
          </p:sp>
          <p:sp>
            <p:nvSpPr>
              <p:cNvPr id="75" name="Line 285">
                <a:extLst>
                  <a:ext uri="{FF2B5EF4-FFF2-40B4-BE49-F238E27FC236}">
                    <a16:creationId xmlns:a16="http://schemas.microsoft.com/office/drawing/2014/main" id="{A4BCC76E-D3F2-42F3-95D1-F3C6A587867F}"/>
                  </a:ext>
                </a:extLst>
              </p:cNvPr>
              <p:cNvSpPr>
                <a:spLocks noChangeShapeType="1"/>
              </p:cNvSpPr>
              <p:nvPr/>
            </p:nvSpPr>
            <p:spPr bwMode="auto">
              <a:xfrm flipV="1">
                <a:off x="2160" y="1440"/>
                <a:ext cx="0" cy="360"/>
              </a:xfrm>
              <a:prstGeom prst="line">
                <a:avLst/>
              </a:prstGeom>
              <a:grpFill/>
              <a:ln w="9525">
                <a:solidFill>
                  <a:srgbClr val="FF3300"/>
                </a:solidFill>
                <a:round/>
                <a:headEnd type="stealth" w="sm" len="lg"/>
                <a:tailEnd/>
              </a:ln>
            </p:spPr>
            <p:txBody>
              <a:bodyPr/>
              <a:lstStyle/>
              <a:p>
                <a:endParaRPr lang="it-IT"/>
              </a:p>
            </p:txBody>
          </p:sp>
          <p:sp>
            <p:nvSpPr>
              <p:cNvPr id="76" name="Line 286">
                <a:extLst>
                  <a:ext uri="{FF2B5EF4-FFF2-40B4-BE49-F238E27FC236}">
                    <a16:creationId xmlns:a16="http://schemas.microsoft.com/office/drawing/2014/main" id="{AB8BF866-EF70-4A93-ADBE-A539CCC34E8E}"/>
                  </a:ext>
                </a:extLst>
              </p:cNvPr>
              <p:cNvSpPr>
                <a:spLocks noChangeShapeType="1"/>
              </p:cNvSpPr>
              <p:nvPr/>
            </p:nvSpPr>
            <p:spPr bwMode="auto">
              <a:xfrm flipV="1">
                <a:off x="2520" y="1440"/>
                <a:ext cx="0" cy="360"/>
              </a:xfrm>
              <a:prstGeom prst="line">
                <a:avLst/>
              </a:prstGeom>
              <a:grpFill/>
              <a:ln w="9525">
                <a:solidFill>
                  <a:srgbClr val="FF3300"/>
                </a:solidFill>
                <a:round/>
                <a:headEnd type="stealth" w="sm" len="lg"/>
                <a:tailEnd/>
              </a:ln>
            </p:spPr>
            <p:txBody>
              <a:bodyPr/>
              <a:lstStyle/>
              <a:p>
                <a:endParaRPr lang="it-IT"/>
              </a:p>
            </p:txBody>
          </p:sp>
          <p:sp>
            <p:nvSpPr>
              <p:cNvPr id="77" name="Line 287">
                <a:extLst>
                  <a:ext uri="{FF2B5EF4-FFF2-40B4-BE49-F238E27FC236}">
                    <a16:creationId xmlns:a16="http://schemas.microsoft.com/office/drawing/2014/main" id="{81EF449F-6CC8-4EC0-8BEE-F28B91D806C0}"/>
                  </a:ext>
                </a:extLst>
              </p:cNvPr>
              <p:cNvSpPr>
                <a:spLocks noChangeShapeType="1"/>
              </p:cNvSpPr>
              <p:nvPr/>
            </p:nvSpPr>
            <p:spPr bwMode="auto">
              <a:xfrm flipV="1">
                <a:off x="2880" y="1440"/>
                <a:ext cx="0" cy="360"/>
              </a:xfrm>
              <a:prstGeom prst="line">
                <a:avLst/>
              </a:prstGeom>
              <a:grpFill/>
              <a:ln w="9525">
                <a:solidFill>
                  <a:srgbClr val="FF3300"/>
                </a:solidFill>
                <a:round/>
                <a:headEnd type="stealth" w="sm" len="lg"/>
                <a:tailEnd/>
              </a:ln>
            </p:spPr>
            <p:txBody>
              <a:bodyPr/>
              <a:lstStyle/>
              <a:p>
                <a:endParaRPr lang="it-IT"/>
              </a:p>
            </p:txBody>
          </p:sp>
          <p:sp>
            <p:nvSpPr>
              <p:cNvPr id="78" name="Line 288">
                <a:extLst>
                  <a:ext uri="{FF2B5EF4-FFF2-40B4-BE49-F238E27FC236}">
                    <a16:creationId xmlns:a16="http://schemas.microsoft.com/office/drawing/2014/main" id="{8651D603-A252-4D12-818F-549364B812BA}"/>
                  </a:ext>
                </a:extLst>
              </p:cNvPr>
              <p:cNvSpPr>
                <a:spLocks noChangeShapeType="1"/>
              </p:cNvSpPr>
              <p:nvPr/>
            </p:nvSpPr>
            <p:spPr bwMode="auto">
              <a:xfrm flipV="1">
                <a:off x="3240" y="1440"/>
                <a:ext cx="0" cy="360"/>
              </a:xfrm>
              <a:prstGeom prst="line">
                <a:avLst/>
              </a:prstGeom>
              <a:grpFill/>
              <a:ln w="9525">
                <a:solidFill>
                  <a:srgbClr val="FF3300"/>
                </a:solidFill>
                <a:round/>
                <a:headEnd type="stealth" w="sm" len="lg"/>
                <a:tailEnd/>
              </a:ln>
            </p:spPr>
            <p:txBody>
              <a:bodyPr/>
              <a:lstStyle/>
              <a:p>
                <a:endParaRPr lang="it-IT"/>
              </a:p>
            </p:txBody>
          </p:sp>
          <p:sp>
            <p:nvSpPr>
              <p:cNvPr id="79" name="Line 289">
                <a:extLst>
                  <a:ext uri="{FF2B5EF4-FFF2-40B4-BE49-F238E27FC236}">
                    <a16:creationId xmlns:a16="http://schemas.microsoft.com/office/drawing/2014/main" id="{B2BA2ED6-E5B5-4F21-A5D0-41F0AA866A84}"/>
                  </a:ext>
                </a:extLst>
              </p:cNvPr>
              <p:cNvSpPr>
                <a:spLocks noChangeShapeType="1"/>
              </p:cNvSpPr>
              <p:nvPr/>
            </p:nvSpPr>
            <p:spPr bwMode="auto">
              <a:xfrm flipV="1">
                <a:off x="3600" y="1440"/>
                <a:ext cx="0" cy="360"/>
              </a:xfrm>
              <a:prstGeom prst="line">
                <a:avLst/>
              </a:prstGeom>
              <a:grpFill/>
              <a:ln w="9525">
                <a:solidFill>
                  <a:srgbClr val="FF3300"/>
                </a:solidFill>
                <a:round/>
                <a:headEnd type="stealth" w="sm" len="lg"/>
                <a:tailEnd/>
              </a:ln>
            </p:spPr>
            <p:txBody>
              <a:bodyPr/>
              <a:lstStyle/>
              <a:p>
                <a:endParaRPr lang="it-IT"/>
              </a:p>
            </p:txBody>
          </p:sp>
          <p:sp>
            <p:nvSpPr>
              <p:cNvPr id="80" name="Line 290">
                <a:extLst>
                  <a:ext uri="{FF2B5EF4-FFF2-40B4-BE49-F238E27FC236}">
                    <a16:creationId xmlns:a16="http://schemas.microsoft.com/office/drawing/2014/main" id="{16F741CC-AEEF-4855-9DF1-BD1F14186527}"/>
                  </a:ext>
                </a:extLst>
              </p:cNvPr>
              <p:cNvSpPr>
                <a:spLocks noChangeShapeType="1"/>
              </p:cNvSpPr>
              <p:nvPr/>
            </p:nvSpPr>
            <p:spPr bwMode="auto">
              <a:xfrm flipV="1">
                <a:off x="3960" y="1440"/>
                <a:ext cx="0" cy="360"/>
              </a:xfrm>
              <a:prstGeom prst="line">
                <a:avLst/>
              </a:prstGeom>
              <a:grpFill/>
              <a:ln w="9525">
                <a:solidFill>
                  <a:srgbClr val="FF3300"/>
                </a:solidFill>
                <a:round/>
                <a:headEnd type="stealth" w="sm" len="lg"/>
                <a:tailEnd/>
              </a:ln>
            </p:spPr>
            <p:txBody>
              <a:bodyPr/>
              <a:lstStyle/>
              <a:p>
                <a:endParaRPr lang="it-IT"/>
              </a:p>
            </p:txBody>
          </p:sp>
          <p:sp>
            <p:nvSpPr>
              <p:cNvPr id="81" name="Line 291">
                <a:extLst>
                  <a:ext uri="{FF2B5EF4-FFF2-40B4-BE49-F238E27FC236}">
                    <a16:creationId xmlns:a16="http://schemas.microsoft.com/office/drawing/2014/main" id="{56D64E36-BB95-4F35-9E68-C8B62CB7D76D}"/>
                  </a:ext>
                </a:extLst>
              </p:cNvPr>
              <p:cNvSpPr>
                <a:spLocks noChangeShapeType="1"/>
              </p:cNvSpPr>
              <p:nvPr/>
            </p:nvSpPr>
            <p:spPr bwMode="auto">
              <a:xfrm flipV="1">
                <a:off x="4320" y="1440"/>
                <a:ext cx="0" cy="360"/>
              </a:xfrm>
              <a:prstGeom prst="line">
                <a:avLst/>
              </a:prstGeom>
              <a:grpFill/>
              <a:ln w="9525">
                <a:solidFill>
                  <a:srgbClr val="FF3300"/>
                </a:solidFill>
                <a:round/>
                <a:headEnd type="stealth" w="sm" len="lg"/>
                <a:tailEnd/>
              </a:ln>
            </p:spPr>
            <p:txBody>
              <a:bodyPr/>
              <a:lstStyle/>
              <a:p>
                <a:endParaRPr lang="it-IT"/>
              </a:p>
            </p:txBody>
          </p:sp>
          <p:sp>
            <p:nvSpPr>
              <p:cNvPr id="82" name="Line 292">
                <a:extLst>
                  <a:ext uri="{FF2B5EF4-FFF2-40B4-BE49-F238E27FC236}">
                    <a16:creationId xmlns:a16="http://schemas.microsoft.com/office/drawing/2014/main" id="{2F31BC6A-0328-43D4-8823-C2E09C25B00B}"/>
                  </a:ext>
                </a:extLst>
              </p:cNvPr>
              <p:cNvSpPr>
                <a:spLocks noChangeShapeType="1"/>
              </p:cNvSpPr>
              <p:nvPr/>
            </p:nvSpPr>
            <p:spPr bwMode="auto">
              <a:xfrm flipV="1">
                <a:off x="4680" y="1440"/>
                <a:ext cx="0" cy="360"/>
              </a:xfrm>
              <a:prstGeom prst="line">
                <a:avLst/>
              </a:prstGeom>
              <a:grpFill/>
              <a:ln w="9525">
                <a:solidFill>
                  <a:srgbClr val="FF3300"/>
                </a:solidFill>
                <a:round/>
                <a:headEnd type="stealth" w="sm" len="lg"/>
                <a:tailEnd/>
              </a:ln>
            </p:spPr>
            <p:txBody>
              <a:bodyPr/>
              <a:lstStyle/>
              <a:p>
                <a:endParaRPr lang="it-IT"/>
              </a:p>
            </p:txBody>
          </p:sp>
          <p:sp>
            <p:nvSpPr>
              <p:cNvPr id="83" name="Line 293">
                <a:extLst>
                  <a:ext uri="{FF2B5EF4-FFF2-40B4-BE49-F238E27FC236}">
                    <a16:creationId xmlns:a16="http://schemas.microsoft.com/office/drawing/2014/main" id="{9699FD40-3CCB-4A98-B06C-8BE7F938AD6B}"/>
                  </a:ext>
                </a:extLst>
              </p:cNvPr>
              <p:cNvSpPr>
                <a:spLocks noChangeShapeType="1"/>
              </p:cNvSpPr>
              <p:nvPr/>
            </p:nvSpPr>
            <p:spPr bwMode="auto">
              <a:xfrm flipV="1">
                <a:off x="5040" y="1440"/>
                <a:ext cx="0" cy="360"/>
              </a:xfrm>
              <a:prstGeom prst="line">
                <a:avLst/>
              </a:prstGeom>
              <a:grpFill/>
              <a:ln w="9525">
                <a:solidFill>
                  <a:srgbClr val="FF3300"/>
                </a:solidFill>
                <a:round/>
                <a:headEnd type="stealth" w="sm" len="lg"/>
                <a:tailEnd/>
              </a:ln>
            </p:spPr>
            <p:txBody>
              <a:bodyPr/>
              <a:lstStyle/>
              <a:p>
                <a:endParaRPr lang="it-IT"/>
              </a:p>
            </p:txBody>
          </p:sp>
          <p:sp>
            <p:nvSpPr>
              <p:cNvPr id="84" name="Line 294">
                <a:extLst>
                  <a:ext uri="{FF2B5EF4-FFF2-40B4-BE49-F238E27FC236}">
                    <a16:creationId xmlns:a16="http://schemas.microsoft.com/office/drawing/2014/main" id="{4FB54A40-9D71-4A9A-96A6-3F5CE8EEBA46}"/>
                  </a:ext>
                </a:extLst>
              </p:cNvPr>
              <p:cNvSpPr>
                <a:spLocks noChangeShapeType="1"/>
              </p:cNvSpPr>
              <p:nvPr/>
            </p:nvSpPr>
            <p:spPr bwMode="auto">
              <a:xfrm flipV="1">
                <a:off x="5400" y="1440"/>
                <a:ext cx="0" cy="360"/>
              </a:xfrm>
              <a:prstGeom prst="line">
                <a:avLst/>
              </a:prstGeom>
              <a:grpFill/>
              <a:ln w="9525">
                <a:solidFill>
                  <a:srgbClr val="FF3300"/>
                </a:solidFill>
                <a:round/>
                <a:headEnd type="stealth" w="sm" len="lg"/>
                <a:tailEnd/>
              </a:ln>
            </p:spPr>
            <p:txBody>
              <a:bodyPr/>
              <a:lstStyle/>
              <a:p>
                <a:endParaRPr lang="it-IT"/>
              </a:p>
            </p:txBody>
          </p:sp>
          <p:sp>
            <p:nvSpPr>
              <p:cNvPr id="85" name="Line 295">
                <a:extLst>
                  <a:ext uri="{FF2B5EF4-FFF2-40B4-BE49-F238E27FC236}">
                    <a16:creationId xmlns:a16="http://schemas.microsoft.com/office/drawing/2014/main" id="{63E34BCA-71E7-472C-90EF-A02B5F2C5FB6}"/>
                  </a:ext>
                </a:extLst>
              </p:cNvPr>
              <p:cNvSpPr>
                <a:spLocks noChangeShapeType="1"/>
              </p:cNvSpPr>
              <p:nvPr/>
            </p:nvSpPr>
            <p:spPr bwMode="auto">
              <a:xfrm flipV="1">
                <a:off x="5760" y="1440"/>
                <a:ext cx="0" cy="360"/>
              </a:xfrm>
              <a:prstGeom prst="line">
                <a:avLst/>
              </a:prstGeom>
              <a:grpFill/>
              <a:ln w="9525">
                <a:solidFill>
                  <a:srgbClr val="FF3300"/>
                </a:solidFill>
                <a:round/>
                <a:headEnd type="stealth" w="sm" len="lg"/>
                <a:tailEnd/>
              </a:ln>
            </p:spPr>
            <p:txBody>
              <a:bodyPr/>
              <a:lstStyle/>
              <a:p>
                <a:endParaRPr lang="it-IT"/>
              </a:p>
            </p:txBody>
          </p:sp>
          <p:sp>
            <p:nvSpPr>
              <p:cNvPr id="86" name="Line 296">
                <a:extLst>
                  <a:ext uri="{FF2B5EF4-FFF2-40B4-BE49-F238E27FC236}">
                    <a16:creationId xmlns:a16="http://schemas.microsoft.com/office/drawing/2014/main" id="{003ECAA4-F2B7-45CB-9658-490615D41D80}"/>
                  </a:ext>
                </a:extLst>
              </p:cNvPr>
              <p:cNvSpPr>
                <a:spLocks noChangeShapeType="1"/>
              </p:cNvSpPr>
              <p:nvPr/>
            </p:nvSpPr>
            <p:spPr bwMode="auto">
              <a:xfrm flipV="1">
                <a:off x="6120" y="1440"/>
                <a:ext cx="0" cy="360"/>
              </a:xfrm>
              <a:prstGeom prst="line">
                <a:avLst/>
              </a:prstGeom>
              <a:grpFill/>
              <a:ln w="9525">
                <a:solidFill>
                  <a:srgbClr val="FF3300"/>
                </a:solidFill>
                <a:round/>
                <a:headEnd type="stealth" w="sm" len="lg"/>
                <a:tailEnd/>
              </a:ln>
            </p:spPr>
            <p:txBody>
              <a:bodyPr/>
              <a:lstStyle/>
              <a:p>
                <a:endParaRPr lang="it-IT"/>
              </a:p>
            </p:txBody>
          </p:sp>
          <p:sp>
            <p:nvSpPr>
              <p:cNvPr id="87" name="Line 297">
                <a:extLst>
                  <a:ext uri="{FF2B5EF4-FFF2-40B4-BE49-F238E27FC236}">
                    <a16:creationId xmlns:a16="http://schemas.microsoft.com/office/drawing/2014/main" id="{F4349C96-F3AB-43F8-A578-56EC162C2FA3}"/>
                  </a:ext>
                </a:extLst>
              </p:cNvPr>
              <p:cNvSpPr>
                <a:spLocks noChangeShapeType="1"/>
              </p:cNvSpPr>
              <p:nvPr/>
            </p:nvSpPr>
            <p:spPr bwMode="auto">
              <a:xfrm flipV="1">
                <a:off x="6480" y="1440"/>
                <a:ext cx="0" cy="360"/>
              </a:xfrm>
              <a:prstGeom prst="line">
                <a:avLst/>
              </a:prstGeom>
              <a:grpFill/>
              <a:ln w="9525">
                <a:solidFill>
                  <a:srgbClr val="FF3300"/>
                </a:solidFill>
                <a:round/>
                <a:headEnd type="stealth" w="sm" len="lg"/>
                <a:tailEnd/>
              </a:ln>
            </p:spPr>
            <p:txBody>
              <a:bodyPr/>
              <a:lstStyle/>
              <a:p>
                <a:endParaRPr lang="it-IT"/>
              </a:p>
            </p:txBody>
          </p:sp>
          <p:sp>
            <p:nvSpPr>
              <p:cNvPr id="88" name="Line 298">
                <a:extLst>
                  <a:ext uri="{FF2B5EF4-FFF2-40B4-BE49-F238E27FC236}">
                    <a16:creationId xmlns:a16="http://schemas.microsoft.com/office/drawing/2014/main" id="{E8013072-B3AD-40C3-ACF4-9221C85C3F3F}"/>
                  </a:ext>
                </a:extLst>
              </p:cNvPr>
              <p:cNvSpPr>
                <a:spLocks noChangeShapeType="1"/>
              </p:cNvSpPr>
              <p:nvPr/>
            </p:nvSpPr>
            <p:spPr bwMode="auto">
              <a:xfrm flipV="1">
                <a:off x="6840" y="1440"/>
                <a:ext cx="0" cy="360"/>
              </a:xfrm>
              <a:prstGeom prst="line">
                <a:avLst/>
              </a:prstGeom>
              <a:grpFill/>
              <a:ln w="9525">
                <a:solidFill>
                  <a:srgbClr val="FF3300"/>
                </a:solidFill>
                <a:round/>
                <a:headEnd type="stealth" w="sm" len="lg"/>
                <a:tailEnd/>
              </a:ln>
            </p:spPr>
            <p:txBody>
              <a:bodyPr/>
              <a:lstStyle/>
              <a:p>
                <a:endParaRPr lang="it-IT"/>
              </a:p>
            </p:txBody>
          </p:sp>
          <p:sp>
            <p:nvSpPr>
              <p:cNvPr id="89" name="Line 299">
                <a:extLst>
                  <a:ext uri="{FF2B5EF4-FFF2-40B4-BE49-F238E27FC236}">
                    <a16:creationId xmlns:a16="http://schemas.microsoft.com/office/drawing/2014/main" id="{1698AD2A-A6C9-412C-9295-203B2AC19331}"/>
                  </a:ext>
                </a:extLst>
              </p:cNvPr>
              <p:cNvSpPr>
                <a:spLocks noChangeShapeType="1"/>
              </p:cNvSpPr>
              <p:nvPr/>
            </p:nvSpPr>
            <p:spPr bwMode="auto">
              <a:xfrm flipV="1">
                <a:off x="7200" y="1440"/>
                <a:ext cx="0" cy="360"/>
              </a:xfrm>
              <a:prstGeom prst="line">
                <a:avLst/>
              </a:prstGeom>
              <a:grpFill/>
              <a:ln w="9525">
                <a:solidFill>
                  <a:srgbClr val="FF3300"/>
                </a:solidFill>
                <a:round/>
                <a:headEnd type="stealth" w="sm" len="lg"/>
                <a:tailEnd/>
              </a:ln>
            </p:spPr>
            <p:txBody>
              <a:bodyPr/>
              <a:lstStyle/>
              <a:p>
                <a:endParaRPr lang="it-IT"/>
              </a:p>
            </p:txBody>
          </p:sp>
          <p:sp>
            <p:nvSpPr>
              <p:cNvPr id="90" name="Line 300">
                <a:extLst>
                  <a:ext uri="{FF2B5EF4-FFF2-40B4-BE49-F238E27FC236}">
                    <a16:creationId xmlns:a16="http://schemas.microsoft.com/office/drawing/2014/main" id="{B24B33C9-66EB-4699-9C66-EE3BD5A949BB}"/>
                  </a:ext>
                </a:extLst>
              </p:cNvPr>
              <p:cNvSpPr>
                <a:spLocks noChangeShapeType="1"/>
              </p:cNvSpPr>
              <p:nvPr/>
            </p:nvSpPr>
            <p:spPr bwMode="auto">
              <a:xfrm flipV="1">
                <a:off x="7560" y="1440"/>
                <a:ext cx="0" cy="360"/>
              </a:xfrm>
              <a:prstGeom prst="line">
                <a:avLst/>
              </a:prstGeom>
              <a:grpFill/>
              <a:ln w="9525">
                <a:solidFill>
                  <a:srgbClr val="FF3300"/>
                </a:solidFill>
                <a:round/>
                <a:headEnd type="stealth" w="sm" len="lg"/>
                <a:tailEnd/>
              </a:ln>
            </p:spPr>
            <p:txBody>
              <a:bodyPr/>
              <a:lstStyle/>
              <a:p>
                <a:endParaRPr lang="it-IT"/>
              </a:p>
            </p:txBody>
          </p:sp>
          <p:sp>
            <p:nvSpPr>
              <p:cNvPr id="91" name="Line 301">
                <a:extLst>
                  <a:ext uri="{FF2B5EF4-FFF2-40B4-BE49-F238E27FC236}">
                    <a16:creationId xmlns:a16="http://schemas.microsoft.com/office/drawing/2014/main" id="{6A1742F0-31C6-439E-A5DA-264719A1C026}"/>
                  </a:ext>
                </a:extLst>
              </p:cNvPr>
              <p:cNvSpPr>
                <a:spLocks noChangeShapeType="1"/>
              </p:cNvSpPr>
              <p:nvPr/>
            </p:nvSpPr>
            <p:spPr bwMode="auto">
              <a:xfrm flipV="1">
                <a:off x="7920" y="1440"/>
                <a:ext cx="0" cy="360"/>
              </a:xfrm>
              <a:prstGeom prst="line">
                <a:avLst/>
              </a:prstGeom>
              <a:grpFill/>
              <a:ln w="9525">
                <a:solidFill>
                  <a:srgbClr val="FF3300"/>
                </a:solidFill>
                <a:round/>
                <a:headEnd type="stealth" w="sm" len="lg"/>
                <a:tailEnd/>
              </a:ln>
            </p:spPr>
            <p:txBody>
              <a:bodyPr/>
              <a:lstStyle/>
              <a:p>
                <a:endParaRPr lang="it-IT"/>
              </a:p>
            </p:txBody>
          </p:sp>
          <p:sp>
            <p:nvSpPr>
              <p:cNvPr id="92" name="Line 302">
                <a:extLst>
                  <a:ext uri="{FF2B5EF4-FFF2-40B4-BE49-F238E27FC236}">
                    <a16:creationId xmlns:a16="http://schemas.microsoft.com/office/drawing/2014/main" id="{717A4C87-DF4C-4902-BF14-12089F977398}"/>
                  </a:ext>
                </a:extLst>
              </p:cNvPr>
              <p:cNvSpPr>
                <a:spLocks noChangeShapeType="1"/>
              </p:cNvSpPr>
              <p:nvPr/>
            </p:nvSpPr>
            <p:spPr bwMode="auto">
              <a:xfrm flipV="1">
                <a:off x="8280" y="1440"/>
                <a:ext cx="0" cy="360"/>
              </a:xfrm>
              <a:prstGeom prst="line">
                <a:avLst/>
              </a:prstGeom>
              <a:grpFill/>
              <a:ln w="9525">
                <a:solidFill>
                  <a:srgbClr val="FF3300"/>
                </a:solidFill>
                <a:round/>
                <a:headEnd type="stealth" w="sm" len="lg"/>
                <a:tailEnd/>
              </a:ln>
            </p:spPr>
            <p:txBody>
              <a:bodyPr/>
              <a:lstStyle/>
              <a:p>
                <a:endParaRPr lang="it-IT"/>
              </a:p>
            </p:txBody>
          </p:sp>
        </p:grpSp>
        <p:sp>
          <p:nvSpPr>
            <p:cNvPr id="67" name="Line 303">
              <a:extLst>
                <a:ext uri="{FF2B5EF4-FFF2-40B4-BE49-F238E27FC236}">
                  <a16:creationId xmlns:a16="http://schemas.microsoft.com/office/drawing/2014/main" id="{06A25A3F-3164-4013-8519-6BF635EBEA04}"/>
                </a:ext>
              </a:extLst>
            </p:cNvPr>
            <p:cNvSpPr>
              <a:spLocks noChangeShapeType="1"/>
            </p:cNvSpPr>
            <p:nvPr/>
          </p:nvSpPr>
          <p:spPr bwMode="auto">
            <a:xfrm flipH="1">
              <a:off x="1776" y="1956"/>
              <a:ext cx="1152" cy="0"/>
            </a:xfrm>
            <a:prstGeom prst="line">
              <a:avLst/>
            </a:prstGeom>
            <a:grpFill/>
            <a:ln w="38100">
              <a:solidFill>
                <a:srgbClr val="FF33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8" name="Line 304">
              <a:extLst>
                <a:ext uri="{FF2B5EF4-FFF2-40B4-BE49-F238E27FC236}">
                  <a16:creationId xmlns:a16="http://schemas.microsoft.com/office/drawing/2014/main" id="{9079977C-ADC8-4E79-A050-C97705F4392F}"/>
                </a:ext>
              </a:extLst>
            </p:cNvPr>
            <p:cNvSpPr>
              <a:spLocks noChangeShapeType="1"/>
            </p:cNvSpPr>
            <p:nvPr/>
          </p:nvSpPr>
          <p:spPr bwMode="auto">
            <a:xfrm flipH="1">
              <a:off x="3828" y="1956"/>
              <a:ext cx="1152" cy="0"/>
            </a:xfrm>
            <a:prstGeom prst="line">
              <a:avLst/>
            </a:prstGeom>
            <a:grpFill/>
            <a:ln w="38100">
              <a:solidFill>
                <a:srgbClr val="FF33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9" name="Text Box 306">
              <a:extLst>
                <a:ext uri="{FF2B5EF4-FFF2-40B4-BE49-F238E27FC236}">
                  <a16:creationId xmlns:a16="http://schemas.microsoft.com/office/drawing/2014/main" id="{76D9A8D3-3448-428F-B8CD-DCD3C2AF59FA}"/>
                </a:ext>
              </a:extLst>
            </p:cNvPr>
            <p:cNvSpPr txBox="1">
              <a:spLocks noChangeArrowheads="1"/>
            </p:cNvSpPr>
            <p:nvPr/>
          </p:nvSpPr>
          <p:spPr bwMode="auto">
            <a:xfrm>
              <a:off x="1584" y="1249"/>
              <a:ext cx="1680" cy="26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GB" sz="1600" dirty="0"/>
                <a:t>Breakage due to cut with ladder passing between main and secondary joints</a:t>
              </a:r>
              <a:endParaRPr lang="it-IT" sz="1600" dirty="0"/>
            </a:p>
          </p:txBody>
        </p:sp>
        <p:sp>
          <p:nvSpPr>
            <p:cNvPr id="70" name="Text Box 307">
              <a:extLst>
                <a:ext uri="{FF2B5EF4-FFF2-40B4-BE49-F238E27FC236}">
                  <a16:creationId xmlns:a16="http://schemas.microsoft.com/office/drawing/2014/main" id="{4A1EE860-0510-4872-8D62-694CA98EE9C2}"/>
                </a:ext>
              </a:extLst>
            </p:cNvPr>
            <p:cNvSpPr txBox="1">
              <a:spLocks noChangeArrowheads="1"/>
            </p:cNvSpPr>
            <p:nvPr/>
          </p:nvSpPr>
          <p:spPr bwMode="auto">
            <a:xfrm>
              <a:off x="3485" y="1248"/>
              <a:ext cx="1680" cy="261"/>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GB" sz="1600" dirty="0"/>
                <a:t>Breakage due to cut with continuous injuries between joints and blocks</a:t>
              </a:r>
              <a:endParaRPr lang="it-IT" sz="1600" dirty="0"/>
            </a:p>
          </p:txBody>
        </p:sp>
      </p:grpSp>
    </p:spTree>
    <p:extLst>
      <p:ext uri="{BB962C8B-B14F-4D97-AF65-F5344CB8AC3E}">
        <p14:creationId xmlns:p14="http://schemas.microsoft.com/office/powerpoint/2010/main" val="373791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ox(out)">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rgbClr val="002060"/>
                </a:solidFill>
                <a:latin typeface="Arial" panose="020B0604020202020204" pitchFamily="34" charset="0"/>
              </a:rPr>
              <a:t>Significant parameters:</a:t>
            </a:r>
          </a:p>
          <a:p>
            <a:pPr algn="ctr"/>
            <a:r>
              <a:rPr lang="en-GB" sz="1600" b="1">
                <a:solidFill>
                  <a:srgbClr val="002060"/>
                </a:solidFill>
                <a:latin typeface="Arial" panose="020B0604020202020204" pitchFamily="34" charset="0"/>
              </a:rPr>
              <a:t>Parameters that determine the answer</a:t>
            </a:r>
            <a:endParaRPr lang="it-IT" sz="1600" dirty="0">
              <a:solidFill>
                <a:srgbClr val="002060"/>
              </a:solidFill>
            </a:endParaRPr>
          </a:p>
        </p:txBody>
      </p:sp>
      <p:sp>
        <p:nvSpPr>
          <p:cNvPr id="8" name="Rectangle 3">
            <a:extLst>
              <a:ext uri="{FF2B5EF4-FFF2-40B4-BE49-F238E27FC236}">
                <a16:creationId xmlns:a16="http://schemas.microsoft.com/office/drawing/2014/main" id="{BC923548-F8E2-479A-A1B4-E357C4205747}"/>
              </a:ext>
            </a:extLst>
          </p:cNvPr>
          <p:cNvSpPr>
            <a:spLocks noChangeArrowheads="1"/>
          </p:cNvSpPr>
          <p:nvPr/>
        </p:nvSpPr>
        <p:spPr bwMode="auto">
          <a:xfrm>
            <a:off x="1684716" y="742054"/>
            <a:ext cx="8162925" cy="4829175"/>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9" name="Text Box 4">
            <a:extLst>
              <a:ext uri="{FF2B5EF4-FFF2-40B4-BE49-F238E27FC236}">
                <a16:creationId xmlns:a16="http://schemas.microsoft.com/office/drawing/2014/main" id="{EB9E47EE-4DB8-4F99-B6A3-06DFB69263D9}"/>
              </a:ext>
            </a:extLst>
          </p:cNvPr>
          <p:cNvSpPr txBox="1">
            <a:spLocks noChangeArrowheads="1"/>
          </p:cNvSpPr>
          <p:nvPr/>
        </p:nvSpPr>
        <p:spPr bwMode="auto">
          <a:xfrm>
            <a:off x="1844892" y="892898"/>
            <a:ext cx="6162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it-IT" b="1" dirty="0">
                <a:solidFill>
                  <a:srgbClr val="000066"/>
                </a:solidFill>
              </a:rPr>
              <a:t>4) Weaving Orientation</a:t>
            </a:r>
          </a:p>
        </p:txBody>
      </p:sp>
      <p:pic>
        <p:nvPicPr>
          <p:cNvPr id="10" name="Picture 8" descr="DSCN0694">
            <a:extLst>
              <a:ext uri="{FF2B5EF4-FFF2-40B4-BE49-F238E27FC236}">
                <a16:creationId xmlns:a16="http://schemas.microsoft.com/office/drawing/2014/main" id="{3156DC85-2ACF-499A-A5D3-508AB20D769B}"/>
              </a:ext>
            </a:extLst>
          </p:cNvPr>
          <p:cNvPicPr>
            <a:picLocks noChangeAspect="1" noChangeArrowheads="1"/>
          </p:cNvPicPr>
          <p:nvPr/>
        </p:nvPicPr>
        <p:blipFill>
          <a:blip r:embed="rId2">
            <a:lum contrast="36000"/>
            <a:grayscl/>
            <a:extLst>
              <a:ext uri="{28A0092B-C50C-407E-A947-70E740481C1C}">
                <a14:useLocalDpi xmlns:a14="http://schemas.microsoft.com/office/drawing/2010/main" val="0"/>
              </a:ext>
            </a:extLst>
          </a:blip>
          <a:srcRect l="14638" t="48730" r="29904" b="510"/>
          <a:stretch>
            <a:fillRect/>
          </a:stretch>
        </p:blipFill>
        <p:spPr bwMode="auto">
          <a:xfrm>
            <a:off x="3310154" y="1946998"/>
            <a:ext cx="1784350" cy="2166938"/>
          </a:xfrm>
          <a:prstGeom prst="rect">
            <a:avLst/>
          </a:prstGeom>
          <a:noFill/>
          <a:ln w="9525">
            <a:solidFill>
              <a:srgbClr val="4D4D4D"/>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9" descr="DSCN0694">
            <a:extLst>
              <a:ext uri="{FF2B5EF4-FFF2-40B4-BE49-F238E27FC236}">
                <a16:creationId xmlns:a16="http://schemas.microsoft.com/office/drawing/2014/main" id="{FD3E6153-FA34-4E08-8DAB-49A0414ABC3C}"/>
              </a:ext>
            </a:extLst>
          </p:cNvPr>
          <p:cNvPicPr>
            <a:picLocks noChangeAspect="1" noChangeArrowheads="1"/>
          </p:cNvPicPr>
          <p:nvPr/>
        </p:nvPicPr>
        <p:blipFill>
          <a:blip r:embed="rId3" cstate="print">
            <a:lum contrast="30000"/>
            <a:grayscl/>
            <a:extLst>
              <a:ext uri="{28A0092B-C50C-407E-A947-70E740481C1C}">
                <a14:useLocalDpi xmlns:a14="http://schemas.microsoft.com/office/drawing/2010/main" val="0"/>
              </a:ext>
            </a:extLst>
          </a:blip>
          <a:srcRect l="-52" t="23927" r="54733" b="980"/>
          <a:stretch>
            <a:fillRect/>
          </a:stretch>
        </p:blipFill>
        <p:spPr bwMode="auto">
          <a:xfrm>
            <a:off x="6447054" y="1961287"/>
            <a:ext cx="1725612" cy="2155825"/>
          </a:xfrm>
          <a:prstGeom prst="rect">
            <a:avLst/>
          </a:prstGeom>
          <a:noFill/>
          <a:ln w="9525">
            <a:solidFill>
              <a:srgbClr val="4D4D4D"/>
            </a:solidFill>
            <a:miter lim="800000"/>
            <a:headEnd/>
            <a:tailEnd/>
          </a:ln>
          <a:extLst>
            <a:ext uri="{909E8E84-426E-40DD-AFC4-6F175D3DCCD1}">
              <a14:hiddenFill xmlns:a14="http://schemas.microsoft.com/office/drawing/2010/main">
                <a:solidFill>
                  <a:srgbClr val="FFFFFF"/>
                </a:solidFill>
              </a14:hiddenFill>
            </a:ext>
          </a:extLst>
        </p:spPr>
      </p:pic>
      <p:sp>
        <p:nvSpPr>
          <p:cNvPr id="12" name="Line 10">
            <a:extLst>
              <a:ext uri="{FF2B5EF4-FFF2-40B4-BE49-F238E27FC236}">
                <a16:creationId xmlns:a16="http://schemas.microsoft.com/office/drawing/2014/main" id="{2292D274-13E6-419C-8094-6AC33B4B800F}"/>
              </a:ext>
            </a:extLst>
          </p:cNvPr>
          <p:cNvSpPr>
            <a:spLocks noChangeShapeType="1"/>
          </p:cNvSpPr>
          <p:nvPr/>
        </p:nvSpPr>
        <p:spPr bwMode="auto">
          <a:xfrm>
            <a:off x="3130766" y="4121873"/>
            <a:ext cx="20574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 name="Line 11">
            <a:extLst>
              <a:ext uri="{FF2B5EF4-FFF2-40B4-BE49-F238E27FC236}">
                <a16:creationId xmlns:a16="http://schemas.microsoft.com/office/drawing/2014/main" id="{BD25963B-89B0-4F59-8101-977CE2B1622A}"/>
              </a:ext>
            </a:extLst>
          </p:cNvPr>
          <p:cNvSpPr>
            <a:spLocks noChangeShapeType="1"/>
          </p:cNvSpPr>
          <p:nvPr/>
        </p:nvSpPr>
        <p:spPr bwMode="auto">
          <a:xfrm>
            <a:off x="6308941" y="4128223"/>
            <a:ext cx="2057400"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4" name="Line 14">
            <a:extLst>
              <a:ext uri="{FF2B5EF4-FFF2-40B4-BE49-F238E27FC236}">
                <a16:creationId xmlns:a16="http://schemas.microsoft.com/office/drawing/2014/main" id="{6C65526B-D978-491F-A958-1F25FE4F09ED}"/>
              </a:ext>
            </a:extLst>
          </p:cNvPr>
          <p:cNvSpPr>
            <a:spLocks noChangeShapeType="1"/>
          </p:cNvSpPr>
          <p:nvPr/>
        </p:nvSpPr>
        <p:spPr bwMode="auto">
          <a:xfrm>
            <a:off x="3003766" y="1969223"/>
            <a:ext cx="2667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5" name="Line 15">
            <a:extLst>
              <a:ext uri="{FF2B5EF4-FFF2-40B4-BE49-F238E27FC236}">
                <a16:creationId xmlns:a16="http://schemas.microsoft.com/office/drawing/2014/main" id="{021A5587-3381-4226-ACC0-320CE848BD0C}"/>
              </a:ext>
            </a:extLst>
          </p:cNvPr>
          <p:cNvSpPr>
            <a:spLocks noChangeShapeType="1"/>
          </p:cNvSpPr>
          <p:nvPr/>
        </p:nvSpPr>
        <p:spPr bwMode="auto">
          <a:xfrm>
            <a:off x="6134316" y="1966048"/>
            <a:ext cx="266700"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6" name="Text Box 16">
            <a:extLst>
              <a:ext uri="{FF2B5EF4-FFF2-40B4-BE49-F238E27FC236}">
                <a16:creationId xmlns:a16="http://schemas.microsoft.com/office/drawing/2014/main" id="{C440300B-9212-4372-845B-69BD55FA9885}"/>
              </a:ext>
            </a:extLst>
          </p:cNvPr>
          <p:cNvSpPr txBox="1">
            <a:spLocks noChangeArrowheads="1"/>
          </p:cNvSpPr>
          <p:nvPr/>
        </p:nvSpPr>
        <p:spPr bwMode="auto">
          <a:xfrm>
            <a:off x="3235541" y="4264748"/>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400" dirty="0"/>
              <a:t>MASCHI</a:t>
            </a:r>
          </a:p>
        </p:txBody>
      </p:sp>
      <p:sp>
        <p:nvSpPr>
          <p:cNvPr id="17" name="Text Box 17">
            <a:extLst>
              <a:ext uri="{FF2B5EF4-FFF2-40B4-BE49-F238E27FC236}">
                <a16:creationId xmlns:a16="http://schemas.microsoft.com/office/drawing/2014/main" id="{180DECE9-F323-403A-B526-53DC0B2042F3}"/>
              </a:ext>
            </a:extLst>
          </p:cNvPr>
          <p:cNvSpPr txBox="1">
            <a:spLocks noChangeArrowheads="1"/>
          </p:cNvSpPr>
          <p:nvPr/>
        </p:nvSpPr>
        <p:spPr bwMode="auto">
          <a:xfrm>
            <a:off x="6423241" y="4261573"/>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400" dirty="0"/>
              <a:t>FASCE</a:t>
            </a:r>
          </a:p>
        </p:txBody>
      </p:sp>
      <p:sp>
        <p:nvSpPr>
          <p:cNvPr id="18" name="Text Box 18">
            <a:extLst>
              <a:ext uri="{FF2B5EF4-FFF2-40B4-BE49-F238E27FC236}">
                <a16:creationId xmlns:a16="http://schemas.microsoft.com/office/drawing/2014/main" id="{F5C2F740-72F7-4AF3-AF5E-726BE79E3705}"/>
              </a:ext>
            </a:extLst>
          </p:cNvPr>
          <p:cNvSpPr txBox="1">
            <a:spLocks noChangeArrowheads="1"/>
          </p:cNvSpPr>
          <p:nvPr/>
        </p:nvSpPr>
        <p:spPr bwMode="auto">
          <a:xfrm>
            <a:off x="5588216" y="4712423"/>
            <a:ext cx="352425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b="1" dirty="0">
                <a:solidFill>
                  <a:srgbClr val="FF3300"/>
                </a:solidFill>
              </a:rPr>
              <a:t>Lack of experimentation</a:t>
            </a:r>
          </a:p>
          <a:p>
            <a:pPr algn="ctr">
              <a:spcBef>
                <a:spcPct val="50000"/>
              </a:spcBef>
            </a:pPr>
            <a:r>
              <a:rPr lang="it-IT" sz="1000" dirty="0">
                <a:solidFill>
                  <a:srgbClr val="FF3300"/>
                </a:solidFill>
              </a:rPr>
              <a:t>(Genovese 2004)</a:t>
            </a:r>
          </a:p>
        </p:txBody>
      </p:sp>
    </p:spTree>
    <p:extLst>
      <p:ext uri="{BB962C8B-B14F-4D97-AF65-F5344CB8AC3E}">
        <p14:creationId xmlns:p14="http://schemas.microsoft.com/office/powerpoint/2010/main" val="2282810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Significant parameters:</a:t>
            </a:r>
          </a:p>
          <a:p>
            <a:pPr algn="ctr"/>
            <a:r>
              <a:rPr lang="en-GB" b="1" dirty="0">
                <a:solidFill>
                  <a:srgbClr val="002060"/>
                </a:solidFill>
                <a:latin typeface="Arial" panose="020B0604020202020204" pitchFamily="34" charset="0"/>
              </a:rPr>
              <a:t>Parameters that determine the answer</a:t>
            </a:r>
            <a:endParaRPr lang="it-IT" dirty="0">
              <a:solidFill>
                <a:srgbClr val="002060"/>
              </a:solidFill>
            </a:endParaRPr>
          </a:p>
        </p:txBody>
      </p:sp>
      <p:pic>
        <p:nvPicPr>
          <p:cNvPr id="7" name="Picture 6" descr="DSCN0694">
            <a:extLst>
              <a:ext uri="{FF2B5EF4-FFF2-40B4-BE49-F238E27FC236}">
                <a16:creationId xmlns:a16="http://schemas.microsoft.com/office/drawing/2014/main" id="{ECA21C02-075D-4FC8-9A8F-F1221701A07C}"/>
              </a:ext>
            </a:extLst>
          </p:cNvPr>
          <p:cNvPicPr>
            <a:picLocks noChangeAspect="1" noChangeArrowheads="1"/>
          </p:cNvPicPr>
          <p:nvPr/>
        </p:nvPicPr>
        <p:blipFill>
          <a:blip r:embed="rId2">
            <a:lum contrast="36000"/>
            <a:grayscl/>
            <a:extLst>
              <a:ext uri="{28A0092B-C50C-407E-A947-70E740481C1C}">
                <a14:useLocalDpi xmlns:a14="http://schemas.microsoft.com/office/drawing/2010/main" val="0"/>
              </a:ext>
            </a:extLst>
          </a:blip>
          <a:srcRect l="14638" t="48730" r="29904" b="510"/>
          <a:stretch>
            <a:fillRect/>
          </a:stretch>
        </p:blipFill>
        <p:spPr bwMode="auto">
          <a:xfrm>
            <a:off x="2165024" y="1692589"/>
            <a:ext cx="3096840" cy="3760843"/>
          </a:xfrm>
          <a:prstGeom prst="rect">
            <a:avLst/>
          </a:prstGeom>
          <a:noFill/>
          <a:ln w="9525">
            <a:solidFill>
              <a:srgbClr val="4D4D4D"/>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DSCN0694">
            <a:extLst>
              <a:ext uri="{FF2B5EF4-FFF2-40B4-BE49-F238E27FC236}">
                <a16:creationId xmlns:a16="http://schemas.microsoft.com/office/drawing/2014/main" id="{A4E2FB47-5541-41E1-A9DB-AF9E32D2BDFC}"/>
              </a:ext>
            </a:extLst>
          </p:cNvPr>
          <p:cNvPicPr>
            <a:picLocks noChangeAspect="1" noChangeArrowheads="1"/>
          </p:cNvPicPr>
          <p:nvPr/>
        </p:nvPicPr>
        <p:blipFill>
          <a:blip r:embed="rId3" cstate="print">
            <a:lum contrast="30000"/>
            <a:grayscl/>
            <a:extLst>
              <a:ext uri="{28A0092B-C50C-407E-A947-70E740481C1C}">
                <a14:useLocalDpi xmlns:a14="http://schemas.microsoft.com/office/drawing/2010/main" val="0"/>
              </a:ext>
            </a:extLst>
          </a:blip>
          <a:srcRect l="-52" t="23927" r="54733" b="980"/>
          <a:stretch>
            <a:fillRect/>
          </a:stretch>
        </p:blipFill>
        <p:spPr bwMode="auto">
          <a:xfrm>
            <a:off x="6512538" y="1715051"/>
            <a:ext cx="2994897" cy="3741556"/>
          </a:xfrm>
          <a:prstGeom prst="rect">
            <a:avLst/>
          </a:prstGeom>
          <a:noFill/>
          <a:ln w="9525">
            <a:solidFill>
              <a:srgbClr val="4D4D4D"/>
            </a:solidFill>
            <a:miter lim="800000"/>
            <a:headEnd/>
            <a:tailEnd/>
          </a:ln>
          <a:extLst>
            <a:ext uri="{909E8E84-426E-40DD-AFC4-6F175D3DCCD1}">
              <a14:hiddenFill xmlns:a14="http://schemas.microsoft.com/office/drawing/2010/main">
                <a:solidFill>
                  <a:srgbClr val="FFFFFF"/>
                </a:solidFill>
              </a14:hiddenFill>
            </a:ext>
          </a:extLst>
        </p:spPr>
      </p:pic>
      <p:sp>
        <p:nvSpPr>
          <p:cNvPr id="9" name="Line 10">
            <a:extLst>
              <a:ext uri="{FF2B5EF4-FFF2-40B4-BE49-F238E27FC236}">
                <a16:creationId xmlns:a16="http://schemas.microsoft.com/office/drawing/2014/main" id="{D5C143AA-CEC6-454B-A44B-92563C3E78D0}"/>
              </a:ext>
            </a:extLst>
          </p:cNvPr>
          <p:cNvSpPr>
            <a:spLocks noChangeShapeType="1"/>
          </p:cNvSpPr>
          <p:nvPr/>
        </p:nvSpPr>
        <p:spPr bwMode="auto">
          <a:xfrm flipV="1">
            <a:off x="1985636" y="5461368"/>
            <a:ext cx="3570734" cy="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 name="Line 11">
            <a:extLst>
              <a:ext uri="{FF2B5EF4-FFF2-40B4-BE49-F238E27FC236}">
                <a16:creationId xmlns:a16="http://schemas.microsoft.com/office/drawing/2014/main" id="{CA9C9A40-3C04-4C77-8A20-2987EF7121CF}"/>
              </a:ext>
            </a:extLst>
          </p:cNvPr>
          <p:cNvSpPr>
            <a:spLocks noChangeShapeType="1"/>
          </p:cNvSpPr>
          <p:nvPr/>
        </p:nvSpPr>
        <p:spPr bwMode="auto">
          <a:xfrm flipV="1">
            <a:off x="6245635" y="5467718"/>
            <a:ext cx="3570734" cy="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1" name="Line 14">
            <a:extLst>
              <a:ext uri="{FF2B5EF4-FFF2-40B4-BE49-F238E27FC236}">
                <a16:creationId xmlns:a16="http://schemas.microsoft.com/office/drawing/2014/main" id="{561A6D8D-ED3B-47B2-816B-2505A3CA37F5}"/>
              </a:ext>
            </a:extLst>
          </p:cNvPr>
          <p:cNvSpPr>
            <a:spLocks noChangeShapeType="1"/>
          </p:cNvSpPr>
          <p:nvPr/>
        </p:nvSpPr>
        <p:spPr bwMode="auto">
          <a:xfrm flipV="1">
            <a:off x="1541077" y="1716264"/>
            <a:ext cx="462873" cy="2"/>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2" name="Line 15">
            <a:extLst>
              <a:ext uri="{FF2B5EF4-FFF2-40B4-BE49-F238E27FC236}">
                <a16:creationId xmlns:a16="http://schemas.microsoft.com/office/drawing/2014/main" id="{8F1880BE-A0CE-4CDA-B853-FE0DED00EAC4}"/>
              </a:ext>
            </a:extLst>
          </p:cNvPr>
          <p:cNvSpPr>
            <a:spLocks noChangeShapeType="1"/>
          </p:cNvSpPr>
          <p:nvPr/>
        </p:nvSpPr>
        <p:spPr bwMode="auto">
          <a:xfrm flipV="1">
            <a:off x="5841516" y="1715051"/>
            <a:ext cx="462873" cy="2"/>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 name="Text Box 16">
            <a:extLst>
              <a:ext uri="{FF2B5EF4-FFF2-40B4-BE49-F238E27FC236}">
                <a16:creationId xmlns:a16="http://schemas.microsoft.com/office/drawing/2014/main" id="{23BBF606-891E-4AB0-B6B8-DF9CF8F4F04E}"/>
              </a:ext>
            </a:extLst>
          </p:cNvPr>
          <p:cNvSpPr txBox="1">
            <a:spLocks noChangeArrowheads="1"/>
          </p:cNvSpPr>
          <p:nvPr/>
        </p:nvSpPr>
        <p:spPr bwMode="auto">
          <a:xfrm>
            <a:off x="2090411" y="5547473"/>
            <a:ext cx="330623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spcBef>
                <a:spcPct val="50000"/>
              </a:spcBef>
            </a:pPr>
            <a:r>
              <a:rPr lang="it-IT" sz="1400" dirty="0"/>
              <a:t>MASCHI</a:t>
            </a:r>
          </a:p>
        </p:txBody>
      </p:sp>
      <p:sp>
        <p:nvSpPr>
          <p:cNvPr id="14" name="Text Box 17">
            <a:extLst>
              <a:ext uri="{FF2B5EF4-FFF2-40B4-BE49-F238E27FC236}">
                <a16:creationId xmlns:a16="http://schemas.microsoft.com/office/drawing/2014/main" id="{043519E3-59C3-4F64-938C-6500D11C9444}"/>
              </a:ext>
            </a:extLst>
          </p:cNvPr>
          <p:cNvSpPr txBox="1">
            <a:spLocks noChangeArrowheads="1"/>
          </p:cNvSpPr>
          <p:nvPr/>
        </p:nvSpPr>
        <p:spPr bwMode="auto">
          <a:xfrm>
            <a:off x="6488725" y="5544298"/>
            <a:ext cx="330623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spcBef>
                <a:spcPct val="50000"/>
              </a:spcBef>
            </a:pPr>
            <a:r>
              <a:rPr lang="it-IT" sz="1400"/>
              <a:t>FASCE</a:t>
            </a:r>
          </a:p>
        </p:txBody>
      </p:sp>
      <p:sp>
        <p:nvSpPr>
          <p:cNvPr id="15" name="Text Box 18">
            <a:extLst>
              <a:ext uri="{FF2B5EF4-FFF2-40B4-BE49-F238E27FC236}">
                <a16:creationId xmlns:a16="http://schemas.microsoft.com/office/drawing/2014/main" id="{9EE462A7-F084-4A5F-99C1-BDD6329C95A1}"/>
              </a:ext>
            </a:extLst>
          </p:cNvPr>
          <p:cNvSpPr txBox="1">
            <a:spLocks noChangeArrowheads="1"/>
          </p:cNvSpPr>
          <p:nvPr/>
        </p:nvSpPr>
        <p:spPr bwMode="auto">
          <a:xfrm>
            <a:off x="7170187" y="5880346"/>
            <a:ext cx="352425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b="1" dirty="0">
                <a:solidFill>
                  <a:srgbClr val="000066"/>
                </a:solidFill>
              </a:rPr>
              <a:t>Lack of experimentation</a:t>
            </a:r>
          </a:p>
          <a:p>
            <a:pPr algn="ctr">
              <a:spcBef>
                <a:spcPct val="50000"/>
              </a:spcBef>
            </a:pPr>
            <a:r>
              <a:rPr lang="it-IT" sz="1000" dirty="0">
                <a:latin typeface="Times New Roman" panose="02020603050405020304" pitchFamily="18" charset="0"/>
                <a:cs typeface="Times New Roman" panose="02020603050405020304" pitchFamily="18" charset="0"/>
              </a:rPr>
              <a:t>(Genovese 2004)</a:t>
            </a:r>
          </a:p>
        </p:txBody>
      </p:sp>
      <p:sp>
        <p:nvSpPr>
          <p:cNvPr id="16" name="Text Box 4">
            <a:extLst>
              <a:ext uri="{FF2B5EF4-FFF2-40B4-BE49-F238E27FC236}">
                <a16:creationId xmlns:a16="http://schemas.microsoft.com/office/drawing/2014/main" id="{AFD99729-1C9A-447F-98CB-07B8E35AB37F}"/>
              </a:ext>
            </a:extLst>
          </p:cNvPr>
          <p:cNvSpPr txBox="1">
            <a:spLocks noChangeArrowheads="1"/>
          </p:cNvSpPr>
          <p:nvPr/>
        </p:nvSpPr>
        <p:spPr bwMode="auto">
          <a:xfrm>
            <a:off x="1263720" y="678104"/>
            <a:ext cx="6162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it-IT" b="1" dirty="0">
                <a:solidFill>
                  <a:srgbClr val="000066"/>
                </a:solidFill>
              </a:rPr>
              <a:t>4) Weaving Orientation</a:t>
            </a:r>
          </a:p>
        </p:txBody>
      </p:sp>
    </p:spTree>
    <p:extLst>
      <p:ext uri="{BB962C8B-B14F-4D97-AF65-F5344CB8AC3E}">
        <p14:creationId xmlns:p14="http://schemas.microsoft.com/office/powerpoint/2010/main" val="2419803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Strength criterion for the flexural failure of pier</a:t>
            </a:r>
          </a:p>
        </p:txBody>
      </p:sp>
      <p:sp>
        <p:nvSpPr>
          <p:cNvPr id="7" name="Text Box 4">
            <a:extLst>
              <a:ext uri="{FF2B5EF4-FFF2-40B4-BE49-F238E27FC236}">
                <a16:creationId xmlns:a16="http://schemas.microsoft.com/office/drawing/2014/main" id="{12D2B8D2-3300-458F-96FF-BDAFFCC65FE8}"/>
              </a:ext>
            </a:extLst>
          </p:cNvPr>
          <p:cNvSpPr txBox="1">
            <a:spLocks noChangeArrowheads="1"/>
          </p:cNvSpPr>
          <p:nvPr/>
        </p:nvSpPr>
        <p:spPr bwMode="auto">
          <a:xfrm>
            <a:off x="3018868" y="953572"/>
            <a:ext cx="62893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spcBef>
                <a:spcPct val="50000"/>
              </a:spcBef>
            </a:pPr>
            <a:r>
              <a:rPr lang="it-IT" b="1" u="sng" dirty="0">
                <a:solidFill>
                  <a:srgbClr val="000066"/>
                </a:solidFill>
              </a:rPr>
              <a:t>REVIEW OF LITERATURE SIMPLIFIED MODELS</a:t>
            </a:r>
          </a:p>
        </p:txBody>
      </p:sp>
      <p:graphicFrame>
        <p:nvGraphicFramePr>
          <p:cNvPr id="8" name="Object 5">
            <a:extLst>
              <a:ext uri="{FF2B5EF4-FFF2-40B4-BE49-F238E27FC236}">
                <a16:creationId xmlns:a16="http://schemas.microsoft.com/office/drawing/2014/main" id="{96B6CEFC-DC61-40DC-AD5E-06D77085C0F8}"/>
              </a:ext>
            </a:extLst>
          </p:cNvPr>
          <p:cNvGraphicFramePr>
            <a:graphicFrameLocks noChangeAspect="1"/>
          </p:cNvGraphicFramePr>
          <p:nvPr/>
        </p:nvGraphicFramePr>
        <p:xfrm>
          <a:off x="4032051" y="2181226"/>
          <a:ext cx="3970337" cy="377825"/>
        </p:xfrm>
        <a:graphic>
          <a:graphicData uri="http://schemas.openxmlformats.org/presentationml/2006/ole">
            <mc:AlternateContent xmlns:mc="http://schemas.openxmlformats.org/markup-compatibility/2006">
              <mc:Choice xmlns:v="urn:schemas-microsoft-com:vml" Requires="v">
                <p:oleObj spid="_x0000_s134146" name="Equation" r:id="rId3" imgW="3962160" imgH="380880" progId="Equation.DSMT4">
                  <p:embed/>
                </p:oleObj>
              </mc:Choice>
              <mc:Fallback>
                <p:oleObj name="Equation" r:id="rId3" imgW="3962160" imgH="380880" progId="Equation.DSMT4">
                  <p:embed/>
                  <p:pic>
                    <p:nvPicPr>
                      <p:cNvPr id="8" name="Object 5">
                        <a:extLst>
                          <a:ext uri="{FF2B5EF4-FFF2-40B4-BE49-F238E27FC236}">
                            <a16:creationId xmlns:a16="http://schemas.microsoft.com/office/drawing/2014/main" id="{96B6CEFC-DC61-40DC-AD5E-06D77085C0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051" y="2181226"/>
                        <a:ext cx="3970337" cy="377825"/>
                      </a:xfrm>
                      <a:prstGeom prst="rect">
                        <a:avLst/>
                      </a:prstGeom>
                      <a:noFill/>
                    </p:spPr>
                  </p:pic>
                </p:oleObj>
              </mc:Fallback>
            </mc:AlternateContent>
          </a:graphicData>
        </a:graphic>
      </p:graphicFrame>
      <p:grpSp>
        <p:nvGrpSpPr>
          <p:cNvPr id="9" name="Group 6">
            <a:extLst>
              <a:ext uri="{FF2B5EF4-FFF2-40B4-BE49-F238E27FC236}">
                <a16:creationId xmlns:a16="http://schemas.microsoft.com/office/drawing/2014/main" id="{E4198BE4-0980-45B7-8889-B60FA7B33250}"/>
              </a:ext>
            </a:extLst>
          </p:cNvPr>
          <p:cNvGrpSpPr>
            <a:grpSpLocks/>
          </p:cNvGrpSpPr>
          <p:nvPr/>
        </p:nvGrpSpPr>
        <p:grpSpPr bwMode="auto">
          <a:xfrm>
            <a:off x="3133525" y="2151064"/>
            <a:ext cx="2089150" cy="1200151"/>
            <a:chOff x="1004" y="1542"/>
            <a:chExt cx="1316" cy="756"/>
          </a:xfrm>
        </p:grpSpPr>
        <p:sp>
          <p:nvSpPr>
            <p:cNvPr id="10" name="Rectangle 7">
              <a:extLst>
                <a:ext uri="{FF2B5EF4-FFF2-40B4-BE49-F238E27FC236}">
                  <a16:creationId xmlns:a16="http://schemas.microsoft.com/office/drawing/2014/main" id="{2C3E9A4E-3ADF-43AF-91D9-065CF75FC508}"/>
                </a:ext>
              </a:extLst>
            </p:cNvPr>
            <p:cNvSpPr>
              <a:spLocks noChangeArrowheads="1"/>
            </p:cNvSpPr>
            <p:nvPr/>
          </p:nvSpPr>
          <p:spPr bwMode="auto">
            <a:xfrm>
              <a:off x="1525" y="1542"/>
              <a:ext cx="284" cy="300"/>
            </a:xfrm>
            <a:prstGeom prst="rect">
              <a:avLst/>
            </a:prstGeom>
            <a:noFill/>
            <a:ln w="2857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1" name="Line 8">
              <a:extLst>
                <a:ext uri="{FF2B5EF4-FFF2-40B4-BE49-F238E27FC236}">
                  <a16:creationId xmlns:a16="http://schemas.microsoft.com/office/drawing/2014/main" id="{BEE5A047-60B3-4156-8217-0B196409CC20}"/>
                </a:ext>
              </a:extLst>
            </p:cNvPr>
            <p:cNvSpPr>
              <a:spLocks noChangeShapeType="1"/>
            </p:cNvSpPr>
            <p:nvPr/>
          </p:nvSpPr>
          <p:spPr bwMode="auto">
            <a:xfrm>
              <a:off x="1661" y="1840"/>
              <a:ext cx="0" cy="217"/>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2" name="Text Box 9">
              <a:extLst>
                <a:ext uri="{FF2B5EF4-FFF2-40B4-BE49-F238E27FC236}">
                  <a16:creationId xmlns:a16="http://schemas.microsoft.com/office/drawing/2014/main" id="{8DC409E4-7FC2-4DE1-8959-ADEAF0283290}"/>
                </a:ext>
              </a:extLst>
            </p:cNvPr>
            <p:cNvSpPr txBox="1">
              <a:spLocks noChangeArrowheads="1"/>
            </p:cNvSpPr>
            <p:nvPr/>
          </p:nvSpPr>
          <p:spPr bwMode="auto">
            <a:xfrm>
              <a:off x="1004" y="2065"/>
              <a:ext cx="1316" cy="23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dirty="0">
                  <a:solidFill>
                    <a:srgbClr val="000066"/>
                  </a:solidFill>
                </a:rPr>
                <a:t>Reference stress</a:t>
              </a:r>
            </a:p>
          </p:txBody>
        </p:sp>
      </p:grpSp>
      <p:grpSp>
        <p:nvGrpSpPr>
          <p:cNvPr id="13" name="Group 10">
            <a:extLst>
              <a:ext uri="{FF2B5EF4-FFF2-40B4-BE49-F238E27FC236}">
                <a16:creationId xmlns:a16="http://schemas.microsoft.com/office/drawing/2014/main" id="{2F4B6DB2-145D-4A59-8837-35E2511E021E}"/>
              </a:ext>
            </a:extLst>
          </p:cNvPr>
          <p:cNvGrpSpPr>
            <a:grpSpLocks/>
          </p:cNvGrpSpPr>
          <p:nvPr/>
        </p:nvGrpSpPr>
        <p:grpSpPr bwMode="auto">
          <a:xfrm>
            <a:off x="4482899" y="2151062"/>
            <a:ext cx="4470400" cy="1203326"/>
            <a:chOff x="1945" y="1542"/>
            <a:chExt cx="2816" cy="758"/>
          </a:xfrm>
        </p:grpSpPr>
        <p:sp>
          <p:nvSpPr>
            <p:cNvPr id="14" name="Rectangle 11">
              <a:extLst>
                <a:ext uri="{FF2B5EF4-FFF2-40B4-BE49-F238E27FC236}">
                  <a16:creationId xmlns:a16="http://schemas.microsoft.com/office/drawing/2014/main" id="{49CDC579-4562-4E5B-A98C-93B9740AF7D8}"/>
                </a:ext>
              </a:extLst>
            </p:cNvPr>
            <p:cNvSpPr>
              <a:spLocks noChangeArrowheads="1"/>
            </p:cNvSpPr>
            <p:nvPr/>
          </p:nvSpPr>
          <p:spPr bwMode="auto">
            <a:xfrm>
              <a:off x="1945" y="1542"/>
              <a:ext cx="2326" cy="300"/>
            </a:xfrm>
            <a:prstGeom prst="rect">
              <a:avLst/>
            </a:prstGeom>
            <a:noFill/>
            <a:ln w="2857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5" name="Line 12">
              <a:extLst>
                <a:ext uri="{FF2B5EF4-FFF2-40B4-BE49-F238E27FC236}">
                  <a16:creationId xmlns:a16="http://schemas.microsoft.com/office/drawing/2014/main" id="{B74CC226-81D8-4027-B7B3-6E51E546AA10}"/>
                </a:ext>
              </a:extLst>
            </p:cNvPr>
            <p:cNvSpPr>
              <a:spLocks noChangeShapeType="1"/>
            </p:cNvSpPr>
            <p:nvPr/>
          </p:nvSpPr>
          <p:spPr bwMode="auto">
            <a:xfrm>
              <a:off x="3084" y="1842"/>
              <a:ext cx="0" cy="217"/>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6" name="Text Box 13">
              <a:extLst>
                <a:ext uri="{FF2B5EF4-FFF2-40B4-BE49-F238E27FC236}">
                  <a16:creationId xmlns:a16="http://schemas.microsoft.com/office/drawing/2014/main" id="{F82A357B-D34F-4603-B4AC-C8CA6163EDDC}"/>
                </a:ext>
              </a:extLst>
            </p:cNvPr>
            <p:cNvSpPr txBox="1">
              <a:spLocks noChangeArrowheads="1"/>
            </p:cNvSpPr>
            <p:nvPr/>
          </p:nvSpPr>
          <p:spPr bwMode="auto">
            <a:xfrm>
              <a:off x="2854" y="2067"/>
              <a:ext cx="1907" cy="233"/>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dirty="0">
                  <a:solidFill>
                    <a:srgbClr val="000066"/>
                  </a:solidFill>
                </a:rPr>
                <a:t>Limit strength domain</a:t>
              </a:r>
            </a:p>
          </p:txBody>
        </p:sp>
      </p:grpSp>
      <p:grpSp>
        <p:nvGrpSpPr>
          <p:cNvPr id="17" name="Group 14">
            <a:extLst>
              <a:ext uri="{FF2B5EF4-FFF2-40B4-BE49-F238E27FC236}">
                <a16:creationId xmlns:a16="http://schemas.microsoft.com/office/drawing/2014/main" id="{FFDA95FA-D3AD-41F1-8EC5-631A2A7614D2}"/>
              </a:ext>
            </a:extLst>
          </p:cNvPr>
          <p:cNvGrpSpPr>
            <a:grpSpLocks/>
          </p:cNvGrpSpPr>
          <p:nvPr/>
        </p:nvGrpSpPr>
        <p:grpSpPr bwMode="auto">
          <a:xfrm>
            <a:off x="3143051" y="2967039"/>
            <a:ext cx="5767387" cy="2062163"/>
            <a:chOff x="1010" y="2056"/>
            <a:chExt cx="3633" cy="1299"/>
          </a:xfrm>
        </p:grpSpPr>
        <p:sp>
          <p:nvSpPr>
            <p:cNvPr id="18" name="Rectangle 15">
              <a:extLst>
                <a:ext uri="{FF2B5EF4-FFF2-40B4-BE49-F238E27FC236}">
                  <a16:creationId xmlns:a16="http://schemas.microsoft.com/office/drawing/2014/main" id="{A2581AF6-E09F-43A7-AC52-A8ACA6130FC2}"/>
                </a:ext>
              </a:extLst>
            </p:cNvPr>
            <p:cNvSpPr>
              <a:spLocks noChangeArrowheads="1"/>
            </p:cNvSpPr>
            <p:nvPr/>
          </p:nvSpPr>
          <p:spPr bwMode="auto">
            <a:xfrm>
              <a:off x="1010" y="2056"/>
              <a:ext cx="1301" cy="247"/>
            </a:xfrm>
            <a:prstGeom prst="rect">
              <a:avLst/>
            </a:prstGeom>
            <a:noFill/>
            <a:ln w="2857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9" name="Line 16">
              <a:extLst>
                <a:ext uri="{FF2B5EF4-FFF2-40B4-BE49-F238E27FC236}">
                  <a16:creationId xmlns:a16="http://schemas.microsoft.com/office/drawing/2014/main" id="{02E5E520-189C-4691-8C97-56021598E09C}"/>
                </a:ext>
              </a:extLst>
            </p:cNvPr>
            <p:cNvSpPr>
              <a:spLocks noChangeShapeType="1"/>
            </p:cNvSpPr>
            <p:nvPr/>
          </p:nvSpPr>
          <p:spPr bwMode="auto">
            <a:xfrm>
              <a:off x="1661" y="2304"/>
              <a:ext cx="0" cy="763"/>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 name="Line 17">
              <a:extLst>
                <a:ext uri="{FF2B5EF4-FFF2-40B4-BE49-F238E27FC236}">
                  <a16:creationId xmlns:a16="http://schemas.microsoft.com/office/drawing/2014/main" id="{DE99F122-F33F-40DA-817D-254CFE75C409}"/>
                </a:ext>
              </a:extLst>
            </p:cNvPr>
            <p:cNvSpPr>
              <a:spLocks noChangeShapeType="1"/>
            </p:cNvSpPr>
            <p:nvPr/>
          </p:nvSpPr>
          <p:spPr bwMode="auto">
            <a:xfrm>
              <a:off x="1661" y="2588"/>
              <a:ext cx="112" cy="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1" name="Line 18">
              <a:extLst>
                <a:ext uri="{FF2B5EF4-FFF2-40B4-BE49-F238E27FC236}">
                  <a16:creationId xmlns:a16="http://schemas.microsoft.com/office/drawing/2014/main" id="{C20556E3-F656-4DF4-8FB8-BBFD995E389F}"/>
                </a:ext>
              </a:extLst>
            </p:cNvPr>
            <p:cNvSpPr>
              <a:spLocks noChangeShapeType="1"/>
            </p:cNvSpPr>
            <p:nvPr/>
          </p:nvSpPr>
          <p:spPr bwMode="auto">
            <a:xfrm>
              <a:off x="1661" y="3053"/>
              <a:ext cx="112" cy="0"/>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2" name="Text Box 19">
              <a:extLst>
                <a:ext uri="{FF2B5EF4-FFF2-40B4-BE49-F238E27FC236}">
                  <a16:creationId xmlns:a16="http://schemas.microsoft.com/office/drawing/2014/main" id="{AD1E6BD5-E5CF-4A8C-B0BC-A7C5E31E9175}"/>
                </a:ext>
              </a:extLst>
            </p:cNvPr>
            <p:cNvSpPr txBox="1">
              <a:spLocks noChangeArrowheads="1"/>
            </p:cNvSpPr>
            <p:nvPr/>
          </p:nvSpPr>
          <p:spPr bwMode="auto">
            <a:xfrm>
              <a:off x="1755" y="2485"/>
              <a:ext cx="2888" cy="451"/>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5000"/>
                </a:spcBef>
              </a:pPr>
              <a:r>
                <a:rPr lang="it-IT" dirty="0">
                  <a:solidFill>
                    <a:srgbClr val="000066"/>
                  </a:solidFill>
                </a:rPr>
                <a:t>In which point/section is calculated?</a:t>
              </a:r>
            </a:p>
            <a:p>
              <a:pPr>
                <a:spcBef>
                  <a:spcPct val="25000"/>
                </a:spcBef>
              </a:pPr>
              <a:r>
                <a:rPr lang="it-IT" dirty="0">
                  <a:solidFill>
                    <a:srgbClr val="000066"/>
                  </a:solidFill>
                </a:rPr>
                <a:t>(Reference section)</a:t>
              </a:r>
            </a:p>
          </p:txBody>
        </p:sp>
        <p:sp>
          <p:nvSpPr>
            <p:cNvPr id="23" name="Text Box 20">
              <a:extLst>
                <a:ext uri="{FF2B5EF4-FFF2-40B4-BE49-F238E27FC236}">
                  <a16:creationId xmlns:a16="http://schemas.microsoft.com/office/drawing/2014/main" id="{F09B975C-CBF8-4C38-A864-FA87C838063F}"/>
                </a:ext>
              </a:extLst>
            </p:cNvPr>
            <p:cNvSpPr txBox="1">
              <a:spLocks noChangeArrowheads="1"/>
            </p:cNvSpPr>
            <p:nvPr/>
          </p:nvSpPr>
          <p:spPr bwMode="auto">
            <a:xfrm>
              <a:off x="1751" y="2948"/>
              <a:ext cx="2844" cy="407"/>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it-IT" dirty="0">
                  <a:solidFill>
                    <a:srgbClr val="000066"/>
                  </a:solidFill>
                </a:rPr>
                <a:t>Which type of stress is considered? (Normal, tangential, principal?)</a:t>
              </a:r>
            </a:p>
          </p:txBody>
        </p:sp>
      </p:grpSp>
      <p:sp>
        <p:nvSpPr>
          <p:cNvPr id="24" name="Rectangle 21">
            <a:extLst>
              <a:ext uri="{FF2B5EF4-FFF2-40B4-BE49-F238E27FC236}">
                <a16:creationId xmlns:a16="http://schemas.microsoft.com/office/drawing/2014/main" id="{58482000-0CBA-480F-A246-2BE9D9CDF04B}"/>
              </a:ext>
            </a:extLst>
          </p:cNvPr>
          <p:cNvSpPr>
            <a:spLocks noChangeArrowheads="1"/>
          </p:cNvSpPr>
          <p:nvPr/>
        </p:nvSpPr>
        <p:spPr bwMode="auto">
          <a:xfrm>
            <a:off x="1232751" y="5195890"/>
            <a:ext cx="95689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just" eaLnBrk="1" hangingPunct="1"/>
            <a:r>
              <a:rPr lang="it-IT" i="1" dirty="0">
                <a:solidFill>
                  <a:srgbClr val="000066"/>
                </a:solidFill>
              </a:rPr>
              <a:t>Ref.: Calderini C, Cattari S, Lagomarsino S. (2009a). </a:t>
            </a:r>
            <a:r>
              <a:rPr lang="en-GB" i="1" dirty="0">
                <a:solidFill>
                  <a:srgbClr val="000066"/>
                </a:solidFill>
              </a:rPr>
              <a:t>“In-plane strength of unreinforced masonry piers”. </a:t>
            </a:r>
            <a:r>
              <a:rPr lang="en-GB" sz="1600" i="1" dirty="0">
                <a:latin typeface="Times New Roman" panose="02020603050405020304" pitchFamily="18" charset="0"/>
                <a:cs typeface="Times New Roman" panose="02020603050405020304" pitchFamily="18" charset="0"/>
              </a:rPr>
              <a:t>Earthquake Engineering and Structural Dynamics</a:t>
            </a:r>
            <a:r>
              <a:rPr lang="en-GB" sz="1600" dirty="0">
                <a:latin typeface="Times New Roman" panose="02020603050405020304" pitchFamily="18" charset="0"/>
                <a:cs typeface="Times New Roman" panose="02020603050405020304" pitchFamily="18" charset="0"/>
              </a:rPr>
              <a:t>, 38(2), 243-267.</a:t>
            </a:r>
            <a:r>
              <a:rPr lang="en-GB" altLang="zh-CN" sz="1600" dirty="0">
                <a:latin typeface="Times New Roman" panose="02020603050405020304" pitchFamily="18" charset="0"/>
                <a:ea typeface="宋体" pitchFamily="2" charset="-122"/>
                <a:cs typeface="Times New Roman" panose="02020603050405020304" pitchFamily="18" charset="0"/>
              </a:rPr>
              <a:t> </a:t>
            </a:r>
          </a:p>
        </p:txBody>
      </p:sp>
    </p:spTree>
    <p:extLst>
      <p:ext uri="{BB962C8B-B14F-4D97-AF65-F5344CB8AC3E}">
        <p14:creationId xmlns:p14="http://schemas.microsoft.com/office/powerpoint/2010/main" val="377802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strips(downRigh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Strength criterion for the flexural failure of pier</a:t>
            </a:r>
          </a:p>
        </p:txBody>
      </p:sp>
      <p:sp>
        <p:nvSpPr>
          <p:cNvPr id="7" name="Text Box 5">
            <a:extLst>
              <a:ext uri="{FF2B5EF4-FFF2-40B4-BE49-F238E27FC236}">
                <a16:creationId xmlns:a16="http://schemas.microsoft.com/office/drawing/2014/main" id="{D7B8830E-E6ED-4B40-8E59-2BCF643A65C3}"/>
              </a:ext>
            </a:extLst>
          </p:cNvPr>
          <p:cNvSpPr txBox="1">
            <a:spLocks noChangeArrowheads="1"/>
          </p:cNvSpPr>
          <p:nvPr/>
        </p:nvSpPr>
        <p:spPr bwMode="auto">
          <a:xfrm>
            <a:off x="1549400" y="1030639"/>
            <a:ext cx="3230562" cy="366713"/>
          </a:xfrm>
          <a:prstGeom prst="rect">
            <a:avLst/>
          </a:prstGeom>
          <a:noFill/>
          <a:ln>
            <a:noFill/>
          </a:ln>
          <a:effectLst/>
        </p:spPr>
        <p:txBody>
          <a:bodyPr>
            <a:spAutoFit/>
          </a:bodyPr>
          <a:lstStyle/>
          <a:p>
            <a:pPr algn="ctr">
              <a:spcBef>
                <a:spcPct val="50000"/>
              </a:spcBef>
            </a:pPr>
            <a:r>
              <a:rPr lang="it-IT" b="1" dirty="0">
                <a:solidFill>
                  <a:srgbClr val="000066"/>
                </a:solidFill>
              </a:rPr>
              <a:t>Flexural Behaviour</a:t>
            </a:r>
          </a:p>
        </p:txBody>
      </p:sp>
      <p:sp>
        <p:nvSpPr>
          <p:cNvPr id="8" name="Text Box 3">
            <a:extLst>
              <a:ext uri="{FF2B5EF4-FFF2-40B4-BE49-F238E27FC236}">
                <a16:creationId xmlns:a16="http://schemas.microsoft.com/office/drawing/2014/main" id="{079C7267-3359-40BD-9B16-96F28A1328DC}"/>
              </a:ext>
            </a:extLst>
          </p:cNvPr>
          <p:cNvSpPr txBox="1">
            <a:spLocks noChangeArrowheads="1"/>
          </p:cNvSpPr>
          <p:nvPr/>
        </p:nvSpPr>
        <p:spPr bwMode="auto">
          <a:xfrm>
            <a:off x="2676525" y="1876425"/>
            <a:ext cx="2374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endParaRPr lang="it-IT" sz="1400"/>
          </a:p>
        </p:txBody>
      </p:sp>
      <p:graphicFrame>
        <p:nvGraphicFramePr>
          <p:cNvPr id="10" name="Object 6">
            <a:extLst>
              <a:ext uri="{FF2B5EF4-FFF2-40B4-BE49-F238E27FC236}">
                <a16:creationId xmlns:a16="http://schemas.microsoft.com/office/drawing/2014/main" id="{4DC92ECF-7EB9-4B86-B5EA-913FC64DA412}"/>
              </a:ext>
            </a:extLst>
          </p:cNvPr>
          <p:cNvGraphicFramePr>
            <a:graphicFrameLocks noChangeAspect="1"/>
          </p:cNvGraphicFramePr>
          <p:nvPr/>
        </p:nvGraphicFramePr>
        <p:xfrm>
          <a:off x="4624701" y="2271938"/>
          <a:ext cx="2633662" cy="730250"/>
        </p:xfrm>
        <a:graphic>
          <a:graphicData uri="http://schemas.openxmlformats.org/presentationml/2006/ole">
            <mc:AlternateContent xmlns:mc="http://schemas.openxmlformats.org/markup-compatibility/2006">
              <mc:Choice xmlns:v="urn:schemas-microsoft-com:vml" Requires="v">
                <p:oleObj spid="_x0000_s135170" name="Equation" r:id="rId3" imgW="2628720" imgH="736560" progId="Equation.DSMT4">
                  <p:embed/>
                </p:oleObj>
              </mc:Choice>
              <mc:Fallback>
                <p:oleObj name="Equation" r:id="rId3" imgW="2628720" imgH="736560" progId="Equation.DSMT4">
                  <p:embed/>
                  <p:pic>
                    <p:nvPicPr>
                      <p:cNvPr id="10" name="Object 6">
                        <a:extLst>
                          <a:ext uri="{FF2B5EF4-FFF2-40B4-BE49-F238E27FC236}">
                            <a16:creationId xmlns:a16="http://schemas.microsoft.com/office/drawing/2014/main" id="{4DC92ECF-7EB9-4B86-B5EA-913FC64DA4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4701" y="2271938"/>
                        <a:ext cx="2633662"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 name="Group 7">
            <a:extLst>
              <a:ext uri="{FF2B5EF4-FFF2-40B4-BE49-F238E27FC236}">
                <a16:creationId xmlns:a16="http://schemas.microsoft.com/office/drawing/2014/main" id="{8CA466F8-52B4-40F7-B4E0-6E8C872EE0F5}"/>
              </a:ext>
            </a:extLst>
          </p:cNvPr>
          <p:cNvGrpSpPr>
            <a:grpSpLocks/>
          </p:cNvGrpSpPr>
          <p:nvPr/>
        </p:nvGrpSpPr>
        <p:grpSpPr bwMode="auto">
          <a:xfrm>
            <a:off x="576754" y="2416403"/>
            <a:ext cx="5189538" cy="2082801"/>
            <a:chOff x="-475" y="2203"/>
            <a:chExt cx="3269" cy="1312"/>
          </a:xfrm>
        </p:grpSpPr>
        <p:sp>
          <p:nvSpPr>
            <p:cNvPr id="12" name="Rectangle 8">
              <a:extLst>
                <a:ext uri="{FF2B5EF4-FFF2-40B4-BE49-F238E27FC236}">
                  <a16:creationId xmlns:a16="http://schemas.microsoft.com/office/drawing/2014/main" id="{1FCEE79A-CF30-45C0-8A6B-9FDA7148A9D6}"/>
                </a:ext>
              </a:extLst>
            </p:cNvPr>
            <p:cNvSpPr>
              <a:spLocks noChangeArrowheads="1"/>
            </p:cNvSpPr>
            <p:nvPr/>
          </p:nvSpPr>
          <p:spPr bwMode="auto">
            <a:xfrm>
              <a:off x="2051" y="2203"/>
              <a:ext cx="217" cy="292"/>
            </a:xfrm>
            <a:prstGeom prst="rect">
              <a:avLst/>
            </a:prstGeom>
            <a:noFill/>
            <a:ln w="2857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 name="Line 9">
              <a:extLst>
                <a:ext uri="{FF2B5EF4-FFF2-40B4-BE49-F238E27FC236}">
                  <a16:creationId xmlns:a16="http://schemas.microsoft.com/office/drawing/2014/main" id="{D47E9FC5-48E7-4DCF-BA25-437CF0FAB92A}"/>
                </a:ext>
              </a:extLst>
            </p:cNvPr>
            <p:cNvSpPr>
              <a:spLocks noChangeShapeType="1"/>
            </p:cNvSpPr>
            <p:nvPr/>
          </p:nvSpPr>
          <p:spPr bwMode="auto">
            <a:xfrm>
              <a:off x="2156" y="2495"/>
              <a:ext cx="0" cy="299"/>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4" name="Text Box 10">
              <a:extLst>
                <a:ext uri="{FF2B5EF4-FFF2-40B4-BE49-F238E27FC236}">
                  <a16:creationId xmlns:a16="http://schemas.microsoft.com/office/drawing/2014/main" id="{B7E4690B-0009-4AB1-85E6-17A802CA5F02}"/>
                </a:ext>
              </a:extLst>
            </p:cNvPr>
            <p:cNvSpPr txBox="1">
              <a:spLocks noChangeArrowheads="1"/>
            </p:cNvSpPr>
            <p:nvPr/>
          </p:nvSpPr>
          <p:spPr bwMode="auto">
            <a:xfrm>
              <a:off x="-475" y="2759"/>
              <a:ext cx="3269"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a:spcBef>
                  <a:spcPct val="50000"/>
                </a:spcBef>
              </a:pPr>
              <a:r>
                <a:rPr lang="it-IT" b="1" dirty="0">
                  <a:solidFill>
                    <a:srgbClr val="000066"/>
                  </a:solidFill>
                </a:rPr>
                <a:t>Reference stress </a:t>
              </a:r>
            </a:p>
            <a:p>
              <a:pPr algn="r">
                <a:spcBef>
                  <a:spcPct val="50000"/>
                </a:spcBef>
              </a:pPr>
              <a:r>
                <a:rPr lang="it-IT" dirty="0">
                  <a:solidFill>
                    <a:srgbClr val="000066"/>
                  </a:solidFill>
                </a:rPr>
                <a:t>Base section</a:t>
              </a:r>
            </a:p>
            <a:p>
              <a:pPr algn="r">
                <a:spcBef>
                  <a:spcPct val="50000"/>
                </a:spcBef>
              </a:pPr>
              <a:r>
                <a:rPr lang="it-IT" dirty="0">
                  <a:solidFill>
                    <a:srgbClr val="000066"/>
                  </a:solidFill>
                </a:rPr>
                <a:t>Highest normal compressive stress </a:t>
              </a:r>
            </a:p>
          </p:txBody>
        </p:sp>
      </p:grpSp>
      <p:grpSp>
        <p:nvGrpSpPr>
          <p:cNvPr id="15" name="Group 11">
            <a:extLst>
              <a:ext uri="{FF2B5EF4-FFF2-40B4-BE49-F238E27FC236}">
                <a16:creationId xmlns:a16="http://schemas.microsoft.com/office/drawing/2014/main" id="{5ED4BB39-47D9-42A6-8406-45C8ACEE93D4}"/>
              </a:ext>
            </a:extLst>
          </p:cNvPr>
          <p:cNvGrpSpPr>
            <a:grpSpLocks/>
          </p:cNvGrpSpPr>
          <p:nvPr/>
        </p:nvGrpSpPr>
        <p:grpSpPr bwMode="auto">
          <a:xfrm>
            <a:off x="6466203" y="2383064"/>
            <a:ext cx="3995737" cy="1252538"/>
            <a:chOff x="3243" y="2532"/>
            <a:chExt cx="2517" cy="789"/>
          </a:xfrm>
        </p:grpSpPr>
        <p:sp>
          <p:nvSpPr>
            <p:cNvPr id="16" name="Rectangle 12">
              <a:extLst>
                <a:ext uri="{FF2B5EF4-FFF2-40B4-BE49-F238E27FC236}">
                  <a16:creationId xmlns:a16="http://schemas.microsoft.com/office/drawing/2014/main" id="{6F99BB29-2195-4D75-B6B0-38AD67E70B20}"/>
                </a:ext>
              </a:extLst>
            </p:cNvPr>
            <p:cNvSpPr>
              <a:spLocks noChangeArrowheads="1"/>
            </p:cNvSpPr>
            <p:nvPr/>
          </p:nvSpPr>
          <p:spPr bwMode="auto">
            <a:xfrm>
              <a:off x="3534" y="2532"/>
              <a:ext cx="217" cy="292"/>
            </a:xfrm>
            <a:prstGeom prst="rect">
              <a:avLst/>
            </a:prstGeom>
            <a:noFill/>
            <a:ln w="2857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7" name="Line 13">
              <a:extLst>
                <a:ext uri="{FF2B5EF4-FFF2-40B4-BE49-F238E27FC236}">
                  <a16:creationId xmlns:a16="http://schemas.microsoft.com/office/drawing/2014/main" id="{227B0907-F41F-4523-9983-804B153111B9}"/>
                </a:ext>
              </a:extLst>
            </p:cNvPr>
            <p:cNvSpPr>
              <a:spLocks noChangeShapeType="1"/>
            </p:cNvSpPr>
            <p:nvPr/>
          </p:nvSpPr>
          <p:spPr bwMode="auto">
            <a:xfrm>
              <a:off x="3639" y="2824"/>
              <a:ext cx="0" cy="299"/>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8" name="Text Box 14">
              <a:extLst>
                <a:ext uri="{FF2B5EF4-FFF2-40B4-BE49-F238E27FC236}">
                  <a16:creationId xmlns:a16="http://schemas.microsoft.com/office/drawing/2014/main" id="{DB5100EF-D217-4D81-BC10-9732D4C8D481}"/>
                </a:ext>
              </a:extLst>
            </p:cNvPr>
            <p:cNvSpPr txBox="1">
              <a:spLocks noChangeArrowheads="1"/>
            </p:cNvSpPr>
            <p:nvPr/>
          </p:nvSpPr>
          <p:spPr bwMode="auto">
            <a:xfrm>
              <a:off x="3243" y="3088"/>
              <a:ext cx="2517" cy="2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it-IT" b="1" dirty="0">
                  <a:solidFill>
                    <a:srgbClr val="000066"/>
                  </a:solidFill>
                </a:rPr>
                <a:t>Compressive strength of masonry</a:t>
              </a:r>
            </a:p>
          </p:txBody>
        </p:sp>
      </p:grpSp>
      <p:grpSp>
        <p:nvGrpSpPr>
          <p:cNvPr id="19" name="Group 15">
            <a:extLst>
              <a:ext uri="{FF2B5EF4-FFF2-40B4-BE49-F238E27FC236}">
                <a16:creationId xmlns:a16="http://schemas.microsoft.com/office/drawing/2014/main" id="{14FF4084-D20B-454C-A8DF-CA9054CE1F3F}"/>
              </a:ext>
            </a:extLst>
          </p:cNvPr>
          <p:cNvGrpSpPr>
            <a:grpSpLocks/>
          </p:cNvGrpSpPr>
          <p:nvPr/>
        </p:nvGrpSpPr>
        <p:grpSpPr bwMode="auto">
          <a:xfrm>
            <a:off x="5039038" y="2254476"/>
            <a:ext cx="5422900" cy="3895725"/>
            <a:chOff x="2344" y="1842"/>
            <a:chExt cx="3416" cy="2454"/>
          </a:xfrm>
        </p:grpSpPr>
        <p:sp>
          <p:nvSpPr>
            <p:cNvPr id="20" name="Oval 16">
              <a:extLst>
                <a:ext uri="{FF2B5EF4-FFF2-40B4-BE49-F238E27FC236}">
                  <a16:creationId xmlns:a16="http://schemas.microsoft.com/office/drawing/2014/main" id="{FE133E34-5FF5-4E0D-A592-DFE8A2C1B295}"/>
                </a:ext>
              </a:extLst>
            </p:cNvPr>
            <p:cNvSpPr>
              <a:spLocks noChangeArrowheads="1"/>
            </p:cNvSpPr>
            <p:nvPr/>
          </p:nvSpPr>
          <p:spPr bwMode="auto">
            <a:xfrm>
              <a:off x="2344" y="1842"/>
              <a:ext cx="1002" cy="606"/>
            </a:xfrm>
            <a:prstGeom prst="ellipse">
              <a:avLst/>
            </a:prstGeom>
            <a:noFill/>
            <a:ln w="9525">
              <a:solidFill>
                <a:srgbClr val="00206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1" name="Line 17">
              <a:extLst>
                <a:ext uri="{FF2B5EF4-FFF2-40B4-BE49-F238E27FC236}">
                  <a16:creationId xmlns:a16="http://schemas.microsoft.com/office/drawing/2014/main" id="{633151CA-1BD6-4747-91B2-BCD56E6E1551}"/>
                </a:ext>
              </a:extLst>
            </p:cNvPr>
            <p:cNvSpPr>
              <a:spLocks noChangeShapeType="1"/>
            </p:cNvSpPr>
            <p:nvPr/>
          </p:nvSpPr>
          <p:spPr bwMode="auto">
            <a:xfrm>
              <a:off x="2828" y="2449"/>
              <a:ext cx="0" cy="749"/>
            </a:xfrm>
            <a:prstGeom prst="line">
              <a:avLst/>
            </a:prstGeom>
            <a:noFill/>
            <a:ln w="952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2" name="Text Box 18">
              <a:extLst>
                <a:ext uri="{FF2B5EF4-FFF2-40B4-BE49-F238E27FC236}">
                  <a16:creationId xmlns:a16="http://schemas.microsoft.com/office/drawing/2014/main" id="{77064328-49C2-455D-816A-43B1063ECA30}"/>
                </a:ext>
              </a:extLst>
            </p:cNvPr>
            <p:cNvSpPr txBox="1">
              <a:spLocks noChangeArrowheads="1"/>
            </p:cNvSpPr>
            <p:nvPr/>
          </p:nvSpPr>
          <p:spPr bwMode="auto">
            <a:xfrm>
              <a:off x="2742" y="3210"/>
              <a:ext cx="3018" cy="1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it-IT" dirty="0">
                  <a:solidFill>
                    <a:srgbClr val="000066"/>
                  </a:solidFill>
                </a:rPr>
                <a:t>Calculation of the reference stress on the basis of the beam theory</a:t>
              </a:r>
            </a:p>
            <a:p>
              <a:pPr>
                <a:spcBef>
                  <a:spcPct val="50000"/>
                </a:spcBef>
              </a:pPr>
              <a:r>
                <a:rPr lang="it-IT" sz="1400" dirty="0"/>
                <a:t>k</a:t>
              </a:r>
              <a:r>
                <a:rPr lang="it-IT" sz="1400" baseline="-25000" dirty="0"/>
                <a:t>1r</a:t>
              </a:r>
              <a:r>
                <a:rPr lang="it-IT" sz="1400" dirty="0"/>
                <a:t> depends on the slenderness and the boundary conditions of the pier</a:t>
              </a:r>
            </a:p>
            <a:p>
              <a:pPr>
                <a:spcBef>
                  <a:spcPct val="50000"/>
                </a:spcBef>
              </a:pPr>
              <a:r>
                <a:rPr lang="it-IT" sz="1400" dirty="0"/>
                <a:t>k</a:t>
              </a:r>
              <a:r>
                <a:rPr lang="it-IT" sz="1400" baseline="-25000" dirty="0"/>
                <a:t>2r</a:t>
              </a:r>
              <a:r>
                <a:rPr lang="it-IT" sz="1400" dirty="0"/>
                <a:t> </a:t>
              </a:r>
              <a:r>
                <a:rPr lang="it-IT" sz="1400" dirty="0" err="1"/>
                <a:t>depends</a:t>
              </a:r>
              <a:r>
                <a:rPr lang="it-IT" sz="1400" dirty="0"/>
                <a:t> on the </a:t>
              </a:r>
              <a:r>
                <a:rPr lang="it-IT" sz="1400" dirty="0" err="1"/>
                <a:t>assumed</a:t>
              </a:r>
              <a:r>
                <a:rPr lang="it-IT" sz="1400" dirty="0"/>
                <a:t> stress </a:t>
              </a:r>
              <a:r>
                <a:rPr lang="it-IT" sz="1400" dirty="0" err="1"/>
                <a:t>distribution</a:t>
              </a:r>
              <a:r>
                <a:rPr lang="it-IT" sz="1400" dirty="0"/>
                <a:t> </a:t>
              </a:r>
              <a:r>
                <a:rPr lang="it-IT" sz="1400" dirty="0" err="1"/>
                <a:t>at</a:t>
              </a:r>
              <a:r>
                <a:rPr lang="it-IT" sz="1400" dirty="0"/>
                <a:t> the </a:t>
              </a:r>
              <a:r>
                <a:rPr lang="it-IT" sz="1400" dirty="0" err="1"/>
                <a:t>compressed</a:t>
              </a:r>
              <a:r>
                <a:rPr lang="it-IT" sz="1400" dirty="0"/>
                <a:t> </a:t>
              </a:r>
              <a:r>
                <a:rPr lang="it-IT" sz="1400" dirty="0" err="1"/>
                <a:t>toe</a:t>
              </a:r>
              <a:endParaRPr lang="it-IT" sz="1400" dirty="0"/>
            </a:p>
          </p:txBody>
        </p:sp>
      </p:grpSp>
      <p:sp>
        <p:nvSpPr>
          <p:cNvPr id="23" name="Rectangle 19">
            <a:extLst>
              <a:ext uri="{FF2B5EF4-FFF2-40B4-BE49-F238E27FC236}">
                <a16:creationId xmlns:a16="http://schemas.microsoft.com/office/drawing/2014/main" id="{081728FF-AD5D-4BD0-A1D9-EB0B6C15482C}"/>
              </a:ext>
            </a:extLst>
          </p:cNvPr>
          <p:cNvSpPr>
            <a:spLocks noChangeArrowheads="1"/>
          </p:cNvSpPr>
          <p:nvPr/>
        </p:nvSpPr>
        <p:spPr bwMode="auto">
          <a:xfrm>
            <a:off x="1802067" y="1400012"/>
            <a:ext cx="3965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spcBef>
                <a:spcPct val="50000"/>
              </a:spcBef>
            </a:pPr>
            <a:r>
              <a:rPr lang="it-IT" dirty="0">
                <a:solidFill>
                  <a:srgbClr val="000066"/>
                </a:solidFill>
              </a:rPr>
              <a:t>Failure modes: Rocking and/or Crushing </a:t>
            </a:r>
          </a:p>
        </p:txBody>
      </p:sp>
    </p:spTree>
    <p:extLst>
      <p:ext uri="{BB962C8B-B14F-4D97-AF65-F5344CB8AC3E}">
        <p14:creationId xmlns:p14="http://schemas.microsoft.com/office/powerpoint/2010/main" val="255724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Strength criterion for the flexural failure of pier</a:t>
            </a:r>
          </a:p>
        </p:txBody>
      </p:sp>
      <p:sp>
        <p:nvSpPr>
          <p:cNvPr id="7" name="Text Box 4">
            <a:extLst>
              <a:ext uri="{FF2B5EF4-FFF2-40B4-BE49-F238E27FC236}">
                <a16:creationId xmlns:a16="http://schemas.microsoft.com/office/drawing/2014/main" id="{D0F3E34A-ECE7-4D58-A09D-A3A34691E328}"/>
              </a:ext>
            </a:extLst>
          </p:cNvPr>
          <p:cNvSpPr txBox="1">
            <a:spLocks noChangeArrowheads="1"/>
          </p:cNvSpPr>
          <p:nvPr/>
        </p:nvSpPr>
        <p:spPr bwMode="auto">
          <a:xfrm>
            <a:off x="349898" y="416568"/>
            <a:ext cx="6032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b="1" dirty="0">
                <a:solidFill>
                  <a:srgbClr val="000066"/>
                </a:solidFill>
              </a:rPr>
              <a:t>Shear Behaviour – Coulomb Type Models</a:t>
            </a:r>
          </a:p>
        </p:txBody>
      </p:sp>
      <p:sp>
        <p:nvSpPr>
          <p:cNvPr id="8" name="Rectangle 3">
            <a:extLst>
              <a:ext uri="{FF2B5EF4-FFF2-40B4-BE49-F238E27FC236}">
                <a16:creationId xmlns:a16="http://schemas.microsoft.com/office/drawing/2014/main" id="{3EA4A3C6-3A9B-4F89-99EA-62A79C40122E}"/>
              </a:ext>
            </a:extLst>
          </p:cNvPr>
          <p:cNvSpPr>
            <a:spLocks noChangeArrowheads="1"/>
          </p:cNvSpPr>
          <p:nvPr/>
        </p:nvSpPr>
        <p:spPr bwMode="auto">
          <a:xfrm>
            <a:off x="529042" y="519756"/>
            <a:ext cx="179388" cy="179387"/>
          </a:xfrm>
          <a:prstGeom prst="rect">
            <a:avLst/>
          </a:prstGeom>
          <a:noFill/>
          <a:ln w="9525">
            <a:solidFill>
              <a:srgbClr val="002060"/>
            </a:solidFill>
            <a:miter lim="800000"/>
            <a:headEnd/>
            <a:tailEnd/>
          </a:ln>
          <a:effectLst/>
        </p:spPr>
        <p:txBody>
          <a:bodyPr wrap="none" anchor="ctr"/>
          <a:lstStyle/>
          <a:p>
            <a:endParaRPr lang="it-IT"/>
          </a:p>
        </p:txBody>
      </p:sp>
      <p:graphicFrame>
        <p:nvGraphicFramePr>
          <p:cNvPr id="9" name="Object 5">
            <a:extLst>
              <a:ext uri="{FF2B5EF4-FFF2-40B4-BE49-F238E27FC236}">
                <a16:creationId xmlns:a16="http://schemas.microsoft.com/office/drawing/2014/main" id="{46676BF7-D07B-46BF-9348-21F019EE2E93}"/>
              </a:ext>
            </a:extLst>
          </p:cNvPr>
          <p:cNvGraphicFramePr>
            <a:graphicFrameLocks noChangeAspect="1"/>
          </p:cNvGraphicFramePr>
          <p:nvPr>
            <p:extLst>
              <p:ext uri="{D42A27DB-BD31-4B8C-83A1-F6EECF244321}">
                <p14:modId xmlns:p14="http://schemas.microsoft.com/office/powerpoint/2010/main" val="343868481"/>
              </p:ext>
            </p:extLst>
          </p:nvPr>
        </p:nvGraphicFramePr>
        <p:xfrm>
          <a:off x="2077112" y="1627829"/>
          <a:ext cx="3067050" cy="755650"/>
        </p:xfrm>
        <a:graphic>
          <a:graphicData uri="http://schemas.openxmlformats.org/presentationml/2006/ole">
            <mc:AlternateContent xmlns:mc="http://schemas.openxmlformats.org/markup-compatibility/2006">
              <mc:Choice xmlns:v="urn:schemas-microsoft-com:vml" Requires="v">
                <p:oleObj spid="_x0000_s136194" name="Equation" r:id="rId3" imgW="3060360" imgH="761760" progId="Equation.DSMT4">
                  <p:embed/>
                </p:oleObj>
              </mc:Choice>
              <mc:Fallback>
                <p:oleObj name="Equation" r:id="rId3" imgW="3060360" imgH="761760" progId="Equation.DSMT4">
                  <p:embed/>
                  <p:pic>
                    <p:nvPicPr>
                      <p:cNvPr id="9" name="Object 5">
                        <a:extLst>
                          <a:ext uri="{FF2B5EF4-FFF2-40B4-BE49-F238E27FC236}">
                            <a16:creationId xmlns:a16="http://schemas.microsoft.com/office/drawing/2014/main" id="{46676BF7-D07B-46BF-9348-21F019EE2E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7112" y="1627829"/>
                        <a:ext cx="3067050"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6">
            <a:extLst>
              <a:ext uri="{FF2B5EF4-FFF2-40B4-BE49-F238E27FC236}">
                <a16:creationId xmlns:a16="http://schemas.microsoft.com/office/drawing/2014/main" id="{D555F24F-59B2-43EE-AEE9-B0D3A3E25210}"/>
              </a:ext>
            </a:extLst>
          </p:cNvPr>
          <p:cNvGrpSpPr>
            <a:grpSpLocks/>
          </p:cNvGrpSpPr>
          <p:nvPr/>
        </p:nvGrpSpPr>
        <p:grpSpPr bwMode="auto">
          <a:xfrm>
            <a:off x="-1185849" y="2322515"/>
            <a:ext cx="5189538" cy="1898651"/>
            <a:chOff x="-475" y="2203"/>
            <a:chExt cx="3269" cy="1196"/>
          </a:xfrm>
        </p:grpSpPr>
        <p:sp>
          <p:nvSpPr>
            <p:cNvPr id="11" name="Rectangle 7">
              <a:extLst>
                <a:ext uri="{FF2B5EF4-FFF2-40B4-BE49-F238E27FC236}">
                  <a16:creationId xmlns:a16="http://schemas.microsoft.com/office/drawing/2014/main" id="{43F6B112-E88B-4C0C-AC36-667C98CDF115}"/>
                </a:ext>
              </a:extLst>
            </p:cNvPr>
            <p:cNvSpPr>
              <a:spLocks noChangeArrowheads="1"/>
            </p:cNvSpPr>
            <p:nvPr/>
          </p:nvSpPr>
          <p:spPr bwMode="auto">
            <a:xfrm>
              <a:off x="2051" y="2203"/>
              <a:ext cx="217" cy="292"/>
            </a:xfrm>
            <a:prstGeom prst="rect">
              <a:avLst/>
            </a:prstGeom>
            <a:noFill/>
            <a:ln w="2857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2" name="Line 8">
              <a:extLst>
                <a:ext uri="{FF2B5EF4-FFF2-40B4-BE49-F238E27FC236}">
                  <a16:creationId xmlns:a16="http://schemas.microsoft.com/office/drawing/2014/main" id="{3C0BB1C3-C13E-4274-8C24-0BE74D56CD67}"/>
                </a:ext>
              </a:extLst>
            </p:cNvPr>
            <p:cNvSpPr>
              <a:spLocks noChangeShapeType="1"/>
            </p:cNvSpPr>
            <p:nvPr/>
          </p:nvSpPr>
          <p:spPr bwMode="auto">
            <a:xfrm>
              <a:off x="2156" y="2495"/>
              <a:ext cx="0" cy="299"/>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 name="Text Box 9">
              <a:extLst>
                <a:ext uri="{FF2B5EF4-FFF2-40B4-BE49-F238E27FC236}">
                  <a16:creationId xmlns:a16="http://schemas.microsoft.com/office/drawing/2014/main" id="{00D9D263-94B2-4634-89A1-08AAC8B40AA7}"/>
                </a:ext>
              </a:extLst>
            </p:cNvPr>
            <p:cNvSpPr txBox="1">
              <a:spLocks noChangeArrowheads="1"/>
            </p:cNvSpPr>
            <p:nvPr/>
          </p:nvSpPr>
          <p:spPr bwMode="auto">
            <a:xfrm>
              <a:off x="-475" y="2759"/>
              <a:ext cx="3269"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a:spcBef>
                  <a:spcPct val="50000"/>
                </a:spcBef>
              </a:pPr>
              <a:r>
                <a:rPr lang="it-IT" b="1" dirty="0">
                  <a:solidFill>
                    <a:srgbClr val="000066"/>
                  </a:solidFill>
                </a:rPr>
                <a:t>Reference Stress </a:t>
              </a:r>
            </a:p>
            <a:p>
              <a:pPr algn="r">
                <a:spcBef>
                  <a:spcPct val="50000"/>
                </a:spcBef>
              </a:pPr>
              <a:r>
                <a:rPr lang="it-IT" sz="1400" dirty="0"/>
                <a:t>Base or central section</a:t>
              </a:r>
            </a:p>
            <a:p>
              <a:pPr algn="r">
                <a:spcBef>
                  <a:spcPct val="50000"/>
                </a:spcBef>
              </a:pPr>
              <a:r>
                <a:rPr lang="it-IT" sz="1400" dirty="0"/>
                <a:t>Mean or highest shear stress</a:t>
              </a:r>
            </a:p>
          </p:txBody>
        </p:sp>
      </p:grpSp>
      <p:grpSp>
        <p:nvGrpSpPr>
          <p:cNvPr id="14" name="Group 10">
            <a:extLst>
              <a:ext uri="{FF2B5EF4-FFF2-40B4-BE49-F238E27FC236}">
                <a16:creationId xmlns:a16="http://schemas.microsoft.com/office/drawing/2014/main" id="{0C2FC733-B0BB-4E1B-9706-3CD89674A31F}"/>
              </a:ext>
            </a:extLst>
          </p:cNvPr>
          <p:cNvGrpSpPr>
            <a:grpSpLocks/>
          </p:cNvGrpSpPr>
          <p:nvPr/>
        </p:nvGrpSpPr>
        <p:grpSpPr bwMode="auto">
          <a:xfrm>
            <a:off x="3259799" y="1467491"/>
            <a:ext cx="4870450" cy="1536700"/>
            <a:chOff x="2692" y="1744"/>
            <a:chExt cx="3068" cy="968"/>
          </a:xfrm>
        </p:grpSpPr>
        <p:sp>
          <p:nvSpPr>
            <p:cNvPr id="15" name="Oval 11">
              <a:extLst>
                <a:ext uri="{FF2B5EF4-FFF2-40B4-BE49-F238E27FC236}">
                  <a16:creationId xmlns:a16="http://schemas.microsoft.com/office/drawing/2014/main" id="{D1B66139-C608-4C6D-9AB4-B4FF4F4DF064}"/>
                </a:ext>
              </a:extLst>
            </p:cNvPr>
            <p:cNvSpPr>
              <a:spLocks noChangeArrowheads="1"/>
            </p:cNvSpPr>
            <p:nvPr/>
          </p:nvSpPr>
          <p:spPr bwMode="auto">
            <a:xfrm>
              <a:off x="2692" y="1744"/>
              <a:ext cx="1347" cy="666"/>
            </a:xfrm>
            <a:prstGeom prst="ellipse">
              <a:avLst/>
            </a:prstGeom>
            <a:noFill/>
            <a:ln w="9525">
              <a:solidFill>
                <a:srgbClr val="00206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6" name="Line 12">
              <a:extLst>
                <a:ext uri="{FF2B5EF4-FFF2-40B4-BE49-F238E27FC236}">
                  <a16:creationId xmlns:a16="http://schemas.microsoft.com/office/drawing/2014/main" id="{051194C6-EC56-4942-9E90-279707D5D4B2}"/>
                </a:ext>
              </a:extLst>
            </p:cNvPr>
            <p:cNvSpPr>
              <a:spLocks noChangeShapeType="1"/>
            </p:cNvSpPr>
            <p:nvPr/>
          </p:nvSpPr>
          <p:spPr bwMode="auto">
            <a:xfrm>
              <a:off x="3352" y="2409"/>
              <a:ext cx="0" cy="112"/>
            </a:xfrm>
            <a:prstGeom prst="line">
              <a:avLst/>
            </a:prstGeom>
            <a:noFill/>
            <a:ln w="952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7" name="Text Box 13">
              <a:extLst>
                <a:ext uri="{FF2B5EF4-FFF2-40B4-BE49-F238E27FC236}">
                  <a16:creationId xmlns:a16="http://schemas.microsoft.com/office/drawing/2014/main" id="{FB5EE2CE-B60E-484F-B039-B6715CABBE0D}"/>
                </a:ext>
              </a:extLst>
            </p:cNvPr>
            <p:cNvSpPr txBox="1">
              <a:spLocks noChangeArrowheads="1"/>
            </p:cNvSpPr>
            <p:nvPr/>
          </p:nvSpPr>
          <p:spPr bwMode="auto">
            <a:xfrm>
              <a:off x="3011" y="2479"/>
              <a:ext cx="274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it-IT" b="1" dirty="0">
                  <a:solidFill>
                    <a:srgbClr val="000066"/>
                  </a:solidFill>
                </a:rPr>
                <a:t>Shear Strength of Masonry</a:t>
              </a:r>
              <a:r>
                <a:rPr lang="it-IT" sz="1400" dirty="0"/>
                <a:t> (</a:t>
              </a:r>
              <a:r>
                <a:rPr lang="it-IT" sz="1400" i="1" dirty="0"/>
                <a:t>xy</a:t>
              </a:r>
              <a:r>
                <a:rPr lang="it-IT" sz="1400" dirty="0"/>
                <a:t> plane)</a:t>
              </a:r>
            </a:p>
          </p:txBody>
        </p:sp>
      </p:grpSp>
      <p:sp>
        <p:nvSpPr>
          <p:cNvPr id="18" name="Rectangle 14">
            <a:extLst>
              <a:ext uri="{FF2B5EF4-FFF2-40B4-BE49-F238E27FC236}">
                <a16:creationId xmlns:a16="http://schemas.microsoft.com/office/drawing/2014/main" id="{C7F56F95-B6CB-4285-977C-C229087CC4A4}"/>
              </a:ext>
            </a:extLst>
          </p:cNvPr>
          <p:cNvSpPr>
            <a:spLocks noChangeArrowheads="1"/>
          </p:cNvSpPr>
          <p:nvPr/>
        </p:nvSpPr>
        <p:spPr bwMode="auto">
          <a:xfrm>
            <a:off x="364564" y="745735"/>
            <a:ext cx="64402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spcBef>
                <a:spcPct val="50000"/>
              </a:spcBef>
            </a:pPr>
            <a:r>
              <a:rPr lang="en-US" dirty="0"/>
              <a:t>Failure modes: </a:t>
            </a:r>
            <a:r>
              <a:rPr lang="en-US" i="1" dirty="0"/>
              <a:t>Bed Joint Sliding – Diagonal Cracking through Joints</a:t>
            </a:r>
            <a:endParaRPr lang="en-US" dirty="0"/>
          </a:p>
        </p:txBody>
      </p:sp>
      <p:sp>
        <p:nvSpPr>
          <p:cNvPr id="19" name="Rectangle 15">
            <a:extLst>
              <a:ext uri="{FF2B5EF4-FFF2-40B4-BE49-F238E27FC236}">
                <a16:creationId xmlns:a16="http://schemas.microsoft.com/office/drawing/2014/main" id="{6BC30841-D7DC-4A19-AD0B-8CC886203172}"/>
              </a:ext>
            </a:extLst>
          </p:cNvPr>
          <p:cNvSpPr>
            <a:spLocks noChangeArrowheads="1"/>
          </p:cNvSpPr>
          <p:nvPr/>
        </p:nvSpPr>
        <p:spPr bwMode="auto">
          <a:xfrm>
            <a:off x="1471310" y="178499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endParaRPr lang="it-IT"/>
          </a:p>
        </p:txBody>
      </p:sp>
      <p:sp>
        <p:nvSpPr>
          <p:cNvPr id="20" name="Rectangle 16">
            <a:extLst>
              <a:ext uri="{FF2B5EF4-FFF2-40B4-BE49-F238E27FC236}">
                <a16:creationId xmlns:a16="http://schemas.microsoft.com/office/drawing/2014/main" id="{5EA74A4F-50B7-48CC-990B-9457FFA17459}"/>
              </a:ext>
            </a:extLst>
          </p:cNvPr>
          <p:cNvSpPr>
            <a:spLocks noChangeArrowheads="1"/>
          </p:cNvSpPr>
          <p:nvPr/>
        </p:nvSpPr>
        <p:spPr bwMode="auto">
          <a:xfrm>
            <a:off x="1471310" y="178499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endParaRPr lang="it-IT"/>
          </a:p>
        </p:txBody>
      </p:sp>
      <p:grpSp>
        <p:nvGrpSpPr>
          <p:cNvPr id="21" name="Group 17">
            <a:extLst>
              <a:ext uri="{FF2B5EF4-FFF2-40B4-BE49-F238E27FC236}">
                <a16:creationId xmlns:a16="http://schemas.microsoft.com/office/drawing/2014/main" id="{936BD6A5-B9B6-4544-BA8D-6C12466B38A9}"/>
              </a:ext>
            </a:extLst>
          </p:cNvPr>
          <p:cNvGrpSpPr>
            <a:grpSpLocks/>
          </p:cNvGrpSpPr>
          <p:nvPr/>
        </p:nvGrpSpPr>
        <p:grpSpPr bwMode="auto">
          <a:xfrm>
            <a:off x="7668029" y="496341"/>
            <a:ext cx="2428875" cy="2809875"/>
            <a:chOff x="4116" y="864"/>
            <a:chExt cx="1530" cy="1770"/>
          </a:xfrm>
        </p:grpSpPr>
        <p:sp>
          <p:nvSpPr>
            <p:cNvPr id="22" name="Rectangle 18">
              <a:extLst>
                <a:ext uri="{FF2B5EF4-FFF2-40B4-BE49-F238E27FC236}">
                  <a16:creationId xmlns:a16="http://schemas.microsoft.com/office/drawing/2014/main" id="{8E699FCC-5889-4E64-B8FF-3098A5114619}"/>
                </a:ext>
              </a:extLst>
            </p:cNvPr>
            <p:cNvSpPr>
              <a:spLocks noChangeArrowheads="1"/>
            </p:cNvSpPr>
            <p:nvPr/>
          </p:nvSpPr>
          <p:spPr bwMode="auto">
            <a:xfrm>
              <a:off x="4116" y="864"/>
              <a:ext cx="1530" cy="1770"/>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23" name="Picture 19">
              <a:extLst>
                <a:ext uri="{FF2B5EF4-FFF2-40B4-BE49-F238E27FC236}">
                  <a16:creationId xmlns:a16="http://schemas.microsoft.com/office/drawing/2014/main" id="{1A58FEC2-7C20-4E22-9822-6A725CEA21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865" r="5600"/>
            <a:stretch>
              <a:fillRect/>
            </a:stretch>
          </p:blipFill>
          <p:spPr bwMode="auto">
            <a:xfrm>
              <a:off x="4254" y="1152"/>
              <a:ext cx="1242" cy="6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4" name="Picture 20">
              <a:extLst>
                <a:ext uri="{FF2B5EF4-FFF2-40B4-BE49-F238E27FC236}">
                  <a16:creationId xmlns:a16="http://schemas.microsoft.com/office/drawing/2014/main" id="{B5A55779-D559-4178-9E9F-4770DAFC39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1008" t="3531" r="6723" b="12749"/>
            <a:stretch>
              <a:fillRect/>
            </a:stretch>
          </p:blipFill>
          <p:spPr bwMode="auto">
            <a:xfrm>
              <a:off x="4470" y="1799"/>
              <a:ext cx="846" cy="7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5" name="Text Box 21">
              <a:extLst>
                <a:ext uri="{FF2B5EF4-FFF2-40B4-BE49-F238E27FC236}">
                  <a16:creationId xmlns:a16="http://schemas.microsoft.com/office/drawing/2014/main" id="{192B454F-A92A-4C98-8BF1-227E5D781067}"/>
                </a:ext>
              </a:extLst>
            </p:cNvPr>
            <p:cNvSpPr txBox="1">
              <a:spLocks noChangeArrowheads="1"/>
            </p:cNvSpPr>
            <p:nvPr/>
          </p:nvSpPr>
          <p:spPr bwMode="auto">
            <a:xfrm>
              <a:off x="4134" y="870"/>
              <a:ext cx="1488" cy="3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200" i="1" dirty="0"/>
                <a:t>Diagonal Cracking</a:t>
              </a:r>
              <a:r>
                <a:rPr lang="it-IT" sz="1200" dirty="0"/>
                <a:t> through Joints</a:t>
              </a:r>
            </a:p>
            <a:p>
              <a:pPr algn="ctr">
                <a:spcBef>
                  <a:spcPct val="50000"/>
                </a:spcBef>
              </a:pPr>
              <a:r>
                <a:rPr lang="it-IT" sz="1200" dirty="0"/>
                <a:t>Mann and M</a:t>
              </a:r>
              <a:r>
                <a:rPr lang="en-US" sz="1200" dirty="0" err="1">
                  <a:cs typeface="Times New Roman" pitchFamily="18" charset="0"/>
                </a:rPr>
                <a:t>üller</a:t>
              </a:r>
              <a:r>
                <a:rPr lang="en-US" sz="1200" dirty="0">
                  <a:cs typeface="Times New Roman" pitchFamily="18" charset="0"/>
                </a:rPr>
                <a:t> theory (1980)</a:t>
              </a:r>
            </a:p>
          </p:txBody>
        </p:sp>
      </p:grpSp>
      <p:pic>
        <p:nvPicPr>
          <p:cNvPr id="26" name="Picture 22">
            <a:extLst>
              <a:ext uri="{FF2B5EF4-FFF2-40B4-BE49-F238E27FC236}">
                <a16:creationId xmlns:a16="http://schemas.microsoft.com/office/drawing/2014/main" id="{45F468C6-5EBA-4438-8042-3A20A58A79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774"/>
          <a:stretch>
            <a:fillRect/>
          </a:stretch>
        </p:blipFill>
        <p:spPr bwMode="auto">
          <a:xfrm>
            <a:off x="7668029" y="3532704"/>
            <a:ext cx="2409621" cy="262888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7" name="Rectangle 23">
            <a:extLst>
              <a:ext uri="{FF2B5EF4-FFF2-40B4-BE49-F238E27FC236}">
                <a16:creationId xmlns:a16="http://schemas.microsoft.com/office/drawing/2014/main" id="{13505FA2-882A-438F-B7DD-8096829EB62B}"/>
              </a:ext>
            </a:extLst>
          </p:cNvPr>
          <p:cNvSpPr>
            <a:spLocks noChangeArrowheads="1"/>
          </p:cNvSpPr>
          <p:nvPr/>
        </p:nvSpPr>
        <p:spPr bwMode="auto">
          <a:xfrm>
            <a:off x="-701039" y="31633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
        <p:nvSpPr>
          <p:cNvPr id="28" name="Rectangle 26">
            <a:extLst>
              <a:ext uri="{FF2B5EF4-FFF2-40B4-BE49-F238E27FC236}">
                <a16:creationId xmlns:a16="http://schemas.microsoft.com/office/drawing/2014/main" id="{793D91D3-159D-49C2-BB00-0A7D2A55A506}"/>
              </a:ext>
            </a:extLst>
          </p:cNvPr>
          <p:cNvSpPr>
            <a:spLocks noChangeArrowheads="1"/>
          </p:cNvSpPr>
          <p:nvPr/>
        </p:nvSpPr>
        <p:spPr bwMode="auto">
          <a:xfrm>
            <a:off x="-701039" y="30776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
        <p:nvSpPr>
          <p:cNvPr id="29" name="Rectangle 27">
            <a:extLst>
              <a:ext uri="{FF2B5EF4-FFF2-40B4-BE49-F238E27FC236}">
                <a16:creationId xmlns:a16="http://schemas.microsoft.com/office/drawing/2014/main" id="{15E9D432-9B16-4354-BE69-4CD3ABE56D9E}"/>
              </a:ext>
            </a:extLst>
          </p:cNvPr>
          <p:cNvSpPr>
            <a:spLocks noChangeArrowheads="1"/>
          </p:cNvSpPr>
          <p:nvPr/>
        </p:nvSpPr>
        <p:spPr bwMode="auto">
          <a:xfrm>
            <a:off x="-701039" y="31490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
        <p:nvSpPr>
          <p:cNvPr id="30" name="Rectangle 28">
            <a:extLst>
              <a:ext uri="{FF2B5EF4-FFF2-40B4-BE49-F238E27FC236}">
                <a16:creationId xmlns:a16="http://schemas.microsoft.com/office/drawing/2014/main" id="{092F5292-CE37-4000-9C8B-BC1808DDD500}"/>
              </a:ext>
            </a:extLst>
          </p:cNvPr>
          <p:cNvSpPr>
            <a:spLocks noChangeArrowheads="1"/>
          </p:cNvSpPr>
          <p:nvPr/>
        </p:nvSpPr>
        <p:spPr bwMode="auto">
          <a:xfrm>
            <a:off x="-701039" y="30681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grpSp>
        <p:nvGrpSpPr>
          <p:cNvPr id="31" name="Group 29">
            <a:extLst>
              <a:ext uri="{FF2B5EF4-FFF2-40B4-BE49-F238E27FC236}">
                <a16:creationId xmlns:a16="http://schemas.microsoft.com/office/drawing/2014/main" id="{D37BE9D8-916D-4920-99E7-3693F5439A23}"/>
              </a:ext>
            </a:extLst>
          </p:cNvPr>
          <p:cNvGrpSpPr>
            <a:grpSpLocks/>
          </p:cNvGrpSpPr>
          <p:nvPr/>
        </p:nvGrpSpPr>
        <p:grpSpPr bwMode="auto">
          <a:xfrm>
            <a:off x="529043" y="4313244"/>
            <a:ext cx="6624637" cy="1766887"/>
            <a:chOff x="91" y="3125"/>
            <a:chExt cx="4173" cy="1113"/>
          </a:xfrm>
        </p:grpSpPr>
        <p:sp>
          <p:nvSpPr>
            <p:cNvPr id="32" name="Text Box 30">
              <a:extLst>
                <a:ext uri="{FF2B5EF4-FFF2-40B4-BE49-F238E27FC236}">
                  <a16:creationId xmlns:a16="http://schemas.microsoft.com/office/drawing/2014/main" id="{1607CB64-ED17-4C62-968E-64F19F12921B}"/>
                </a:ext>
              </a:extLst>
            </p:cNvPr>
            <p:cNvSpPr txBox="1">
              <a:spLocks noChangeArrowheads="1"/>
            </p:cNvSpPr>
            <p:nvPr/>
          </p:nvSpPr>
          <p:spPr bwMode="auto">
            <a:xfrm>
              <a:off x="91" y="3125"/>
              <a:ext cx="123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it-IT" b="1" dirty="0">
                  <a:solidFill>
                    <a:srgbClr val="000066"/>
                  </a:solidFill>
                </a:rPr>
                <a:t>Parameters</a:t>
              </a:r>
            </a:p>
          </p:txBody>
        </p:sp>
        <p:sp>
          <p:nvSpPr>
            <p:cNvPr id="33" name="Line 31">
              <a:extLst>
                <a:ext uri="{FF2B5EF4-FFF2-40B4-BE49-F238E27FC236}">
                  <a16:creationId xmlns:a16="http://schemas.microsoft.com/office/drawing/2014/main" id="{303547A6-5649-41F7-B34C-1A215FB89646}"/>
                </a:ext>
              </a:extLst>
            </p:cNvPr>
            <p:cNvSpPr>
              <a:spLocks noChangeShapeType="1"/>
            </p:cNvSpPr>
            <p:nvPr/>
          </p:nvSpPr>
          <p:spPr bwMode="auto">
            <a:xfrm>
              <a:off x="4264" y="3364"/>
              <a:ext cx="0" cy="87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4" name="Line 32">
              <a:extLst>
                <a:ext uri="{FF2B5EF4-FFF2-40B4-BE49-F238E27FC236}">
                  <a16:creationId xmlns:a16="http://schemas.microsoft.com/office/drawing/2014/main" id="{A1A16F69-8AC9-496E-AB19-14D8FCFC7626}"/>
                </a:ext>
              </a:extLst>
            </p:cNvPr>
            <p:cNvSpPr>
              <a:spLocks noChangeShapeType="1"/>
            </p:cNvSpPr>
            <p:nvPr/>
          </p:nvSpPr>
          <p:spPr bwMode="auto">
            <a:xfrm>
              <a:off x="162" y="3510"/>
              <a:ext cx="409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5" name="Text Box 33">
              <a:extLst>
                <a:ext uri="{FF2B5EF4-FFF2-40B4-BE49-F238E27FC236}">
                  <a16:creationId xmlns:a16="http://schemas.microsoft.com/office/drawing/2014/main" id="{1605CB58-705C-4A83-A77D-1B0989EA1468}"/>
                </a:ext>
              </a:extLst>
            </p:cNvPr>
            <p:cNvSpPr txBox="1">
              <a:spLocks noChangeArrowheads="1"/>
            </p:cNvSpPr>
            <p:nvPr/>
          </p:nvSpPr>
          <p:spPr bwMode="auto">
            <a:xfrm>
              <a:off x="132" y="3345"/>
              <a:ext cx="108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sz="1400" b="1" dirty="0"/>
                <a:t>Failure mode</a:t>
              </a:r>
            </a:p>
          </p:txBody>
        </p:sp>
        <p:sp>
          <p:nvSpPr>
            <p:cNvPr id="36" name="Text Box 34">
              <a:extLst>
                <a:ext uri="{FF2B5EF4-FFF2-40B4-BE49-F238E27FC236}">
                  <a16:creationId xmlns:a16="http://schemas.microsoft.com/office/drawing/2014/main" id="{B26E1595-A81F-441B-807B-333CB3D941EC}"/>
                </a:ext>
              </a:extLst>
            </p:cNvPr>
            <p:cNvSpPr txBox="1">
              <a:spLocks noChangeArrowheads="1"/>
            </p:cNvSpPr>
            <p:nvPr/>
          </p:nvSpPr>
          <p:spPr bwMode="auto">
            <a:xfrm>
              <a:off x="112" y="3601"/>
              <a:ext cx="108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sz="1400" i="1"/>
                <a:t>Bed Joint Sliding</a:t>
              </a:r>
            </a:p>
          </p:txBody>
        </p:sp>
        <p:sp>
          <p:nvSpPr>
            <p:cNvPr id="37" name="Text Box 35">
              <a:extLst>
                <a:ext uri="{FF2B5EF4-FFF2-40B4-BE49-F238E27FC236}">
                  <a16:creationId xmlns:a16="http://schemas.microsoft.com/office/drawing/2014/main" id="{4D7DCF5A-1433-4CBC-8724-EC89850FE691}"/>
                </a:ext>
              </a:extLst>
            </p:cNvPr>
            <p:cNvSpPr txBox="1">
              <a:spLocks noChangeArrowheads="1"/>
            </p:cNvSpPr>
            <p:nvPr/>
          </p:nvSpPr>
          <p:spPr bwMode="auto">
            <a:xfrm>
              <a:off x="150" y="3895"/>
              <a:ext cx="142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sz="1400" i="1" dirty="0"/>
                <a:t>Diagonal Cracking </a:t>
              </a:r>
              <a:r>
                <a:rPr lang="en-US" sz="1400" i="1" dirty="0" err="1"/>
                <a:t>th.</a:t>
              </a:r>
              <a:r>
                <a:rPr lang="en-US" sz="1400" i="1" dirty="0"/>
                <a:t> Joints</a:t>
              </a:r>
            </a:p>
          </p:txBody>
        </p:sp>
        <p:sp>
          <p:nvSpPr>
            <p:cNvPr id="38" name="Line 36">
              <a:extLst>
                <a:ext uri="{FF2B5EF4-FFF2-40B4-BE49-F238E27FC236}">
                  <a16:creationId xmlns:a16="http://schemas.microsoft.com/office/drawing/2014/main" id="{B7C9A574-F9E7-4C3E-BECF-A0B83235E8EE}"/>
                </a:ext>
              </a:extLst>
            </p:cNvPr>
            <p:cNvSpPr>
              <a:spLocks noChangeShapeType="1"/>
            </p:cNvSpPr>
            <p:nvPr/>
          </p:nvSpPr>
          <p:spPr bwMode="auto">
            <a:xfrm>
              <a:off x="160" y="3880"/>
              <a:ext cx="4104"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9" name="Text Box 37">
              <a:extLst>
                <a:ext uri="{FF2B5EF4-FFF2-40B4-BE49-F238E27FC236}">
                  <a16:creationId xmlns:a16="http://schemas.microsoft.com/office/drawing/2014/main" id="{61BC21ED-0EAF-4579-9DB7-91963C1C99B9}"/>
                </a:ext>
              </a:extLst>
            </p:cNvPr>
            <p:cNvSpPr txBox="1">
              <a:spLocks noChangeArrowheads="1"/>
            </p:cNvSpPr>
            <p:nvPr/>
          </p:nvSpPr>
          <p:spPr bwMode="auto">
            <a:xfrm>
              <a:off x="1680" y="3306"/>
              <a:ext cx="34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i="1"/>
                <a:t>k</a:t>
              </a:r>
              <a:r>
                <a:rPr lang="it-IT" i="1" baseline="-25000"/>
                <a:t>1d</a:t>
              </a:r>
            </a:p>
          </p:txBody>
        </p:sp>
        <p:sp>
          <p:nvSpPr>
            <p:cNvPr id="40" name="Text Box 38">
              <a:extLst>
                <a:ext uri="{FF2B5EF4-FFF2-40B4-BE49-F238E27FC236}">
                  <a16:creationId xmlns:a16="http://schemas.microsoft.com/office/drawing/2014/main" id="{6742FAE8-6DE8-40B5-AFA0-53A9E005BF70}"/>
                </a:ext>
              </a:extLst>
            </p:cNvPr>
            <p:cNvSpPr txBox="1">
              <a:spLocks noChangeArrowheads="1"/>
            </p:cNvSpPr>
            <p:nvPr/>
          </p:nvSpPr>
          <p:spPr bwMode="auto">
            <a:xfrm>
              <a:off x="2506" y="3310"/>
              <a:ext cx="34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i="1"/>
                <a:t>k</a:t>
              </a:r>
              <a:r>
                <a:rPr lang="it-IT" i="1" baseline="-25000"/>
                <a:t>1s</a:t>
              </a:r>
            </a:p>
          </p:txBody>
        </p:sp>
        <p:sp>
          <p:nvSpPr>
            <p:cNvPr id="41" name="Text Box 39">
              <a:extLst>
                <a:ext uri="{FF2B5EF4-FFF2-40B4-BE49-F238E27FC236}">
                  <a16:creationId xmlns:a16="http://schemas.microsoft.com/office/drawing/2014/main" id="{8B2CC112-1381-4EA3-956B-37F32303D3BF}"/>
                </a:ext>
              </a:extLst>
            </p:cNvPr>
            <p:cNvSpPr txBox="1">
              <a:spLocks noChangeArrowheads="1"/>
            </p:cNvSpPr>
            <p:nvPr/>
          </p:nvSpPr>
          <p:spPr bwMode="auto">
            <a:xfrm>
              <a:off x="1678" y="3580"/>
              <a:ext cx="34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a:t>1</a:t>
              </a:r>
              <a:endParaRPr lang="it-IT" baseline="-25000"/>
            </a:p>
          </p:txBody>
        </p:sp>
        <p:sp>
          <p:nvSpPr>
            <p:cNvPr id="42" name="Text Box 40">
              <a:extLst>
                <a:ext uri="{FF2B5EF4-FFF2-40B4-BE49-F238E27FC236}">
                  <a16:creationId xmlns:a16="http://schemas.microsoft.com/office/drawing/2014/main" id="{3E75B725-A325-48B4-98B7-5898FA3D92F4}"/>
                </a:ext>
              </a:extLst>
            </p:cNvPr>
            <p:cNvSpPr txBox="1">
              <a:spLocks noChangeArrowheads="1"/>
            </p:cNvSpPr>
            <p:nvPr/>
          </p:nvSpPr>
          <p:spPr bwMode="auto">
            <a:xfrm>
              <a:off x="1460" y="3908"/>
              <a:ext cx="8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sz="1200"/>
                <a:t>Function of the slenderness</a:t>
              </a:r>
              <a:endParaRPr lang="en-US" sz="1200" baseline="-25000"/>
            </a:p>
          </p:txBody>
        </p:sp>
        <p:sp>
          <p:nvSpPr>
            <p:cNvPr id="43" name="Line 41">
              <a:extLst>
                <a:ext uri="{FF2B5EF4-FFF2-40B4-BE49-F238E27FC236}">
                  <a16:creationId xmlns:a16="http://schemas.microsoft.com/office/drawing/2014/main" id="{47B7E76B-31F1-4BA8-86D0-3D8227DA808C}"/>
                </a:ext>
              </a:extLst>
            </p:cNvPr>
            <p:cNvSpPr>
              <a:spLocks noChangeShapeType="1"/>
            </p:cNvSpPr>
            <p:nvPr/>
          </p:nvSpPr>
          <p:spPr bwMode="auto">
            <a:xfrm>
              <a:off x="1536" y="3360"/>
              <a:ext cx="0" cy="87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4" name="Line 42">
              <a:extLst>
                <a:ext uri="{FF2B5EF4-FFF2-40B4-BE49-F238E27FC236}">
                  <a16:creationId xmlns:a16="http://schemas.microsoft.com/office/drawing/2014/main" id="{8FF155BD-8802-4E78-B477-97001E67FADA}"/>
                </a:ext>
              </a:extLst>
            </p:cNvPr>
            <p:cNvSpPr>
              <a:spLocks noChangeShapeType="1"/>
            </p:cNvSpPr>
            <p:nvPr/>
          </p:nvSpPr>
          <p:spPr bwMode="auto">
            <a:xfrm>
              <a:off x="2182" y="3358"/>
              <a:ext cx="0" cy="87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5" name="Text Box 43">
              <a:extLst>
                <a:ext uri="{FF2B5EF4-FFF2-40B4-BE49-F238E27FC236}">
                  <a16:creationId xmlns:a16="http://schemas.microsoft.com/office/drawing/2014/main" id="{9923884A-447D-4F86-979A-5F05A256EDFF}"/>
                </a:ext>
              </a:extLst>
            </p:cNvPr>
            <p:cNvSpPr txBox="1">
              <a:spLocks noChangeArrowheads="1"/>
            </p:cNvSpPr>
            <p:nvPr/>
          </p:nvSpPr>
          <p:spPr bwMode="auto">
            <a:xfrm>
              <a:off x="2150" y="3492"/>
              <a:ext cx="1073"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spcBef>
                  <a:spcPct val="50000"/>
                </a:spcBef>
              </a:pPr>
              <a:r>
                <a:rPr lang="en-US" sz="1200" dirty="0"/>
                <a:t>Function of the assumed constitutive law</a:t>
              </a:r>
              <a:endParaRPr lang="en-US" sz="1200" baseline="-25000" dirty="0"/>
            </a:p>
          </p:txBody>
        </p:sp>
        <p:sp>
          <p:nvSpPr>
            <p:cNvPr id="46" name="Text Box 44">
              <a:extLst>
                <a:ext uri="{FF2B5EF4-FFF2-40B4-BE49-F238E27FC236}">
                  <a16:creationId xmlns:a16="http://schemas.microsoft.com/office/drawing/2014/main" id="{1CD8651F-CD26-4571-84D1-493D08F3054C}"/>
                </a:ext>
              </a:extLst>
            </p:cNvPr>
            <p:cNvSpPr txBox="1">
              <a:spLocks noChangeArrowheads="1"/>
            </p:cNvSpPr>
            <p:nvPr/>
          </p:nvSpPr>
          <p:spPr bwMode="auto">
            <a:xfrm>
              <a:off x="2492" y="3950"/>
              <a:ext cx="34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a:t>1</a:t>
              </a:r>
              <a:endParaRPr lang="it-IT" baseline="-25000"/>
            </a:p>
          </p:txBody>
        </p:sp>
        <p:sp>
          <p:nvSpPr>
            <p:cNvPr id="47" name="Line 45">
              <a:extLst>
                <a:ext uri="{FF2B5EF4-FFF2-40B4-BE49-F238E27FC236}">
                  <a16:creationId xmlns:a16="http://schemas.microsoft.com/office/drawing/2014/main" id="{9EBAFA3A-AC37-49FD-9B37-F5F61B48037D}"/>
                </a:ext>
              </a:extLst>
            </p:cNvPr>
            <p:cNvSpPr>
              <a:spLocks noChangeShapeType="1"/>
            </p:cNvSpPr>
            <p:nvPr/>
          </p:nvSpPr>
          <p:spPr bwMode="auto">
            <a:xfrm>
              <a:off x="146" y="4238"/>
              <a:ext cx="411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8" name="Line 46">
              <a:extLst>
                <a:ext uri="{FF2B5EF4-FFF2-40B4-BE49-F238E27FC236}">
                  <a16:creationId xmlns:a16="http://schemas.microsoft.com/office/drawing/2014/main" id="{4A513253-DD37-42F9-B02E-18301A1C231E}"/>
                </a:ext>
              </a:extLst>
            </p:cNvPr>
            <p:cNvSpPr>
              <a:spLocks noChangeShapeType="1"/>
            </p:cNvSpPr>
            <p:nvPr/>
          </p:nvSpPr>
          <p:spPr bwMode="auto">
            <a:xfrm>
              <a:off x="3194" y="3362"/>
              <a:ext cx="0" cy="87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aphicFrame>
          <p:nvGraphicFramePr>
            <p:cNvPr id="49" name="Object 47">
              <a:extLst>
                <a:ext uri="{FF2B5EF4-FFF2-40B4-BE49-F238E27FC236}">
                  <a16:creationId xmlns:a16="http://schemas.microsoft.com/office/drawing/2014/main" id="{758A1CDE-F789-4ED9-990B-EEC13EAED8D5}"/>
                </a:ext>
              </a:extLst>
            </p:cNvPr>
            <p:cNvGraphicFramePr>
              <a:graphicFrameLocks noChangeAspect="1"/>
            </p:cNvGraphicFramePr>
            <p:nvPr/>
          </p:nvGraphicFramePr>
          <p:xfrm>
            <a:off x="3412" y="3376"/>
            <a:ext cx="88" cy="125"/>
          </p:xfrm>
          <a:graphic>
            <a:graphicData uri="http://schemas.openxmlformats.org/presentationml/2006/ole">
              <mc:AlternateContent xmlns:mc="http://schemas.openxmlformats.org/markup-compatibility/2006">
                <mc:Choice xmlns:v="urn:schemas-microsoft-com:vml" Requires="v">
                  <p:oleObj spid="_x0000_s136195" name="Equation" r:id="rId8" imgW="139680" imgH="203040" progId="Equation.DSMT4">
                    <p:embed/>
                  </p:oleObj>
                </mc:Choice>
                <mc:Fallback>
                  <p:oleObj name="Equation" r:id="rId8" imgW="139680" imgH="203040" progId="Equation.DSMT4">
                    <p:embed/>
                    <p:pic>
                      <p:nvPicPr>
                        <p:cNvPr id="49" name="Object 47">
                          <a:extLst>
                            <a:ext uri="{FF2B5EF4-FFF2-40B4-BE49-F238E27FC236}">
                              <a16:creationId xmlns:a16="http://schemas.microsoft.com/office/drawing/2014/main" id="{758A1CDE-F789-4ED9-990B-EEC13EAED8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2" y="3376"/>
                          <a:ext cx="88" cy="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Text Box 48">
              <a:extLst>
                <a:ext uri="{FF2B5EF4-FFF2-40B4-BE49-F238E27FC236}">
                  <a16:creationId xmlns:a16="http://schemas.microsoft.com/office/drawing/2014/main" id="{C1B41D31-6305-4EDC-9683-18C994785C0B}"/>
                </a:ext>
              </a:extLst>
            </p:cNvPr>
            <p:cNvSpPr txBox="1">
              <a:spLocks noChangeArrowheads="1"/>
            </p:cNvSpPr>
            <p:nvPr/>
          </p:nvSpPr>
          <p:spPr bwMode="auto">
            <a:xfrm>
              <a:off x="3280" y="3586"/>
              <a:ext cx="34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i="1"/>
                <a:t>c</a:t>
              </a:r>
              <a:endParaRPr lang="it-IT" i="1" baseline="-25000"/>
            </a:p>
          </p:txBody>
        </p:sp>
        <p:graphicFrame>
          <p:nvGraphicFramePr>
            <p:cNvPr id="51" name="Object 49">
              <a:extLst>
                <a:ext uri="{FF2B5EF4-FFF2-40B4-BE49-F238E27FC236}">
                  <a16:creationId xmlns:a16="http://schemas.microsoft.com/office/drawing/2014/main" id="{E5C2943B-61CB-4B0C-8E05-E83F47142E77}"/>
                </a:ext>
              </a:extLst>
            </p:cNvPr>
            <p:cNvGraphicFramePr>
              <a:graphicFrameLocks noChangeAspect="1"/>
            </p:cNvGraphicFramePr>
            <p:nvPr/>
          </p:nvGraphicFramePr>
          <p:xfrm>
            <a:off x="3240" y="3889"/>
            <a:ext cx="396" cy="322"/>
          </p:xfrm>
          <a:graphic>
            <a:graphicData uri="http://schemas.openxmlformats.org/presentationml/2006/ole">
              <mc:AlternateContent xmlns:mc="http://schemas.openxmlformats.org/markup-compatibility/2006">
                <mc:Choice xmlns:v="urn:schemas-microsoft-com:vml" Requires="v">
                  <p:oleObj spid="_x0000_s136196" name="Equation" r:id="rId10" imgW="685800" imgH="545760" progId="Equation.DSMT4">
                    <p:embed/>
                  </p:oleObj>
                </mc:Choice>
                <mc:Fallback>
                  <p:oleObj name="Equation" r:id="rId10" imgW="685800" imgH="545760" progId="Equation.DSMT4">
                    <p:embed/>
                    <p:pic>
                      <p:nvPicPr>
                        <p:cNvPr id="51" name="Object 49">
                          <a:extLst>
                            <a:ext uri="{FF2B5EF4-FFF2-40B4-BE49-F238E27FC236}">
                              <a16:creationId xmlns:a16="http://schemas.microsoft.com/office/drawing/2014/main" id="{E5C2943B-61CB-4B0C-8E05-E83F47142E7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40" y="3889"/>
                          <a:ext cx="396" cy="3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Line 50">
              <a:extLst>
                <a:ext uri="{FF2B5EF4-FFF2-40B4-BE49-F238E27FC236}">
                  <a16:creationId xmlns:a16="http://schemas.microsoft.com/office/drawing/2014/main" id="{BDBD15C8-8C32-4B63-A366-1DE11DA6DC15}"/>
                </a:ext>
              </a:extLst>
            </p:cNvPr>
            <p:cNvSpPr>
              <a:spLocks noChangeShapeType="1"/>
            </p:cNvSpPr>
            <p:nvPr/>
          </p:nvSpPr>
          <p:spPr bwMode="auto">
            <a:xfrm>
              <a:off x="3714" y="3360"/>
              <a:ext cx="0" cy="87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aphicFrame>
          <p:nvGraphicFramePr>
            <p:cNvPr id="53" name="Object 51">
              <a:extLst>
                <a:ext uri="{FF2B5EF4-FFF2-40B4-BE49-F238E27FC236}">
                  <a16:creationId xmlns:a16="http://schemas.microsoft.com/office/drawing/2014/main" id="{013F3353-3412-46C5-9ED5-F1F7A455534A}"/>
                </a:ext>
              </a:extLst>
            </p:cNvPr>
            <p:cNvGraphicFramePr>
              <a:graphicFrameLocks noChangeAspect="1"/>
            </p:cNvGraphicFramePr>
            <p:nvPr/>
          </p:nvGraphicFramePr>
          <p:xfrm>
            <a:off x="3936" y="3368"/>
            <a:ext cx="115" cy="152"/>
          </p:xfrm>
          <a:graphic>
            <a:graphicData uri="http://schemas.openxmlformats.org/presentationml/2006/ole">
              <mc:AlternateContent xmlns:mc="http://schemas.openxmlformats.org/markup-compatibility/2006">
                <mc:Choice xmlns:v="urn:schemas-microsoft-com:vml" Requires="v">
                  <p:oleObj spid="_x0000_s136197" name="Equation" r:id="rId12" imgW="177480" imgH="241200" progId="Equation.DSMT4">
                    <p:embed/>
                  </p:oleObj>
                </mc:Choice>
                <mc:Fallback>
                  <p:oleObj name="Equation" r:id="rId12" imgW="177480" imgH="241200" progId="Equation.DSMT4">
                    <p:embed/>
                    <p:pic>
                      <p:nvPicPr>
                        <p:cNvPr id="53" name="Object 51">
                          <a:extLst>
                            <a:ext uri="{FF2B5EF4-FFF2-40B4-BE49-F238E27FC236}">
                              <a16:creationId xmlns:a16="http://schemas.microsoft.com/office/drawing/2014/main" id="{013F3353-3412-46C5-9ED5-F1F7A455534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36" y="3368"/>
                          <a:ext cx="115" cy="1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Object 52">
              <a:extLst>
                <a:ext uri="{FF2B5EF4-FFF2-40B4-BE49-F238E27FC236}">
                  <a16:creationId xmlns:a16="http://schemas.microsoft.com/office/drawing/2014/main" id="{37558A44-388F-4E0F-993B-156823736373}"/>
                </a:ext>
              </a:extLst>
            </p:cNvPr>
            <p:cNvGraphicFramePr>
              <a:graphicFrameLocks noChangeAspect="1"/>
            </p:cNvGraphicFramePr>
            <p:nvPr/>
          </p:nvGraphicFramePr>
          <p:xfrm>
            <a:off x="3736" y="3874"/>
            <a:ext cx="467" cy="341"/>
          </p:xfrm>
          <a:graphic>
            <a:graphicData uri="http://schemas.openxmlformats.org/presentationml/2006/ole">
              <mc:AlternateContent xmlns:mc="http://schemas.openxmlformats.org/markup-compatibility/2006">
                <mc:Choice xmlns:v="urn:schemas-microsoft-com:vml" Requires="v">
                  <p:oleObj spid="_x0000_s136198" name="Equation" r:id="rId14" imgW="736560" imgH="545760" progId="Equation.DSMT4">
                    <p:embed/>
                  </p:oleObj>
                </mc:Choice>
                <mc:Fallback>
                  <p:oleObj name="Equation" r:id="rId14" imgW="736560" imgH="545760" progId="Equation.DSMT4">
                    <p:embed/>
                    <p:pic>
                      <p:nvPicPr>
                        <p:cNvPr id="54" name="Object 52">
                          <a:extLst>
                            <a:ext uri="{FF2B5EF4-FFF2-40B4-BE49-F238E27FC236}">
                              <a16:creationId xmlns:a16="http://schemas.microsoft.com/office/drawing/2014/main" id="{37558A44-388F-4E0F-993B-15682373637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36" y="3874"/>
                          <a:ext cx="467" cy="3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Text Box 53">
              <a:extLst>
                <a:ext uri="{FF2B5EF4-FFF2-40B4-BE49-F238E27FC236}">
                  <a16:creationId xmlns:a16="http://schemas.microsoft.com/office/drawing/2014/main" id="{3140BE03-ABFB-4C49-81E8-1CF87A7C8424}"/>
                </a:ext>
              </a:extLst>
            </p:cNvPr>
            <p:cNvSpPr txBox="1">
              <a:spLocks noChangeArrowheads="1"/>
            </p:cNvSpPr>
            <p:nvPr/>
          </p:nvSpPr>
          <p:spPr bwMode="auto">
            <a:xfrm>
              <a:off x="3818" y="3584"/>
              <a:ext cx="34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i="1">
                  <a:latin typeface="Symbol" pitchFamily="18" charset="2"/>
                </a:rPr>
                <a:t>m</a:t>
              </a:r>
              <a:endParaRPr lang="it-IT" i="1" baseline="-25000">
                <a:latin typeface="Symbol" pitchFamily="18" charset="2"/>
              </a:endParaRPr>
            </a:p>
          </p:txBody>
        </p:sp>
        <p:sp>
          <p:nvSpPr>
            <p:cNvPr id="56" name="Line 54">
              <a:extLst>
                <a:ext uri="{FF2B5EF4-FFF2-40B4-BE49-F238E27FC236}">
                  <a16:creationId xmlns:a16="http://schemas.microsoft.com/office/drawing/2014/main" id="{3458F1AA-9D79-41B5-BAB4-E3548FAB2812}"/>
                </a:ext>
              </a:extLst>
            </p:cNvPr>
            <p:cNvSpPr>
              <a:spLocks noChangeShapeType="1"/>
            </p:cNvSpPr>
            <p:nvPr/>
          </p:nvSpPr>
          <p:spPr bwMode="auto">
            <a:xfrm>
              <a:off x="154" y="3358"/>
              <a:ext cx="411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dirty="0"/>
            </a:p>
          </p:txBody>
        </p:sp>
        <p:sp>
          <p:nvSpPr>
            <p:cNvPr id="57" name="Line 55">
              <a:extLst>
                <a:ext uri="{FF2B5EF4-FFF2-40B4-BE49-F238E27FC236}">
                  <a16:creationId xmlns:a16="http://schemas.microsoft.com/office/drawing/2014/main" id="{90C3C53D-3C45-4372-9A24-985363BEC12E}"/>
                </a:ext>
              </a:extLst>
            </p:cNvPr>
            <p:cNvSpPr>
              <a:spLocks noChangeShapeType="1"/>
            </p:cNvSpPr>
            <p:nvPr/>
          </p:nvSpPr>
          <p:spPr bwMode="auto">
            <a:xfrm>
              <a:off x="148" y="3358"/>
              <a:ext cx="0" cy="87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131421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Strength criterion for the flexural failure of pier</a:t>
            </a:r>
          </a:p>
        </p:txBody>
      </p:sp>
      <p:sp>
        <p:nvSpPr>
          <p:cNvPr id="7" name="Rectangle 3">
            <a:extLst>
              <a:ext uri="{FF2B5EF4-FFF2-40B4-BE49-F238E27FC236}">
                <a16:creationId xmlns:a16="http://schemas.microsoft.com/office/drawing/2014/main" id="{E0B45AD6-3AED-4737-9F03-65DC3ECF56E1}"/>
              </a:ext>
            </a:extLst>
          </p:cNvPr>
          <p:cNvSpPr>
            <a:spLocks noChangeArrowheads="1"/>
          </p:cNvSpPr>
          <p:nvPr/>
        </p:nvSpPr>
        <p:spPr bwMode="auto">
          <a:xfrm>
            <a:off x="1296987" y="1016595"/>
            <a:ext cx="179388" cy="179387"/>
          </a:xfrm>
          <a:prstGeom prst="rect">
            <a:avLst/>
          </a:prstGeom>
          <a:noFill/>
          <a:ln w="9525">
            <a:solidFill>
              <a:srgbClr val="002060"/>
            </a:solidFill>
            <a:miter lim="800000"/>
            <a:headEnd/>
            <a:tailEnd/>
          </a:ln>
          <a:effectLst/>
        </p:spPr>
        <p:txBody>
          <a:bodyPr wrap="none" anchor="ctr"/>
          <a:lstStyle/>
          <a:p>
            <a:endParaRPr lang="it-IT"/>
          </a:p>
        </p:txBody>
      </p:sp>
      <p:sp>
        <p:nvSpPr>
          <p:cNvPr id="8" name="Text Box 4">
            <a:extLst>
              <a:ext uri="{FF2B5EF4-FFF2-40B4-BE49-F238E27FC236}">
                <a16:creationId xmlns:a16="http://schemas.microsoft.com/office/drawing/2014/main" id="{07CD8D89-BB2B-4C02-911F-FAF9119256EF}"/>
              </a:ext>
            </a:extLst>
          </p:cNvPr>
          <p:cNvSpPr txBox="1">
            <a:spLocks noChangeArrowheads="1"/>
          </p:cNvSpPr>
          <p:nvPr/>
        </p:nvSpPr>
        <p:spPr bwMode="auto">
          <a:xfrm>
            <a:off x="1419225" y="913407"/>
            <a:ext cx="6032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b="1" u="sng" dirty="0">
                <a:solidFill>
                  <a:srgbClr val="000066"/>
                </a:solidFill>
              </a:rPr>
              <a:t>Shear Behaviour – Principal Stress Models</a:t>
            </a:r>
          </a:p>
        </p:txBody>
      </p:sp>
      <p:graphicFrame>
        <p:nvGraphicFramePr>
          <p:cNvPr id="9" name="Object 5">
            <a:extLst>
              <a:ext uri="{FF2B5EF4-FFF2-40B4-BE49-F238E27FC236}">
                <a16:creationId xmlns:a16="http://schemas.microsoft.com/office/drawing/2014/main" id="{BD58889C-4703-41BA-AB57-B94F7DD964F6}"/>
              </a:ext>
            </a:extLst>
          </p:cNvPr>
          <p:cNvGraphicFramePr>
            <a:graphicFrameLocks noChangeAspect="1"/>
          </p:cNvGraphicFramePr>
          <p:nvPr/>
        </p:nvGraphicFramePr>
        <p:xfrm>
          <a:off x="1983582" y="2593956"/>
          <a:ext cx="4955795" cy="1070202"/>
        </p:xfrm>
        <a:graphic>
          <a:graphicData uri="http://schemas.openxmlformats.org/presentationml/2006/ole">
            <mc:AlternateContent xmlns:mc="http://schemas.openxmlformats.org/markup-compatibility/2006">
              <mc:Choice xmlns:v="urn:schemas-microsoft-com:vml" Requires="v">
                <p:oleObj spid="_x0000_s137218" name="Equation" r:id="rId3" imgW="4012920" imgH="876240" progId="Equation.DSMT4">
                  <p:embed/>
                </p:oleObj>
              </mc:Choice>
              <mc:Fallback>
                <p:oleObj name="Equation" r:id="rId3" imgW="4012920" imgH="876240" progId="Equation.DSMT4">
                  <p:embed/>
                  <p:pic>
                    <p:nvPicPr>
                      <p:cNvPr id="9" name="Object 5">
                        <a:extLst>
                          <a:ext uri="{FF2B5EF4-FFF2-40B4-BE49-F238E27FC236}">
                            <a16:creationId xmlns:a16="http://schemas.microsoft.com/office/drawing/2014/main" id="{BD58889C-4703-41BA-AB57-B94F7DD964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3582" y="2593956"/>
                        <a:ext cx="4955795" cy="1070202"/>
                      </a:xfrm>
                      <a:prstGeom prst="rect">
                        <a:avLst/>
                      </a:prstGeom>
                      <a:noFill/>
                    </p:spPr>
                  </p:pic>
                </p:oleObj>
              </mc:Fallback>
            </mc:AlternateContent>
          </a:graphicData>
        </a:graphic>
      </p:graphicFrame>
      <p:grpSp>
        <p:nvGrpSpPr>
          <p:cNvPr id="10" name="Group 6">
            <a:extLst>
              <a:ext uri="{FF2B5EF4-FFF2-40B4-BE49-F238E27FC236}">
                <a16:creationId xmlns:a16="http://schemas.microsoft.com/office/drawing/2014/main" id="{B0055800-FA70-42DB-AEF6-9CF680CB20C3}"/>
              </a:ext>
            </a:extLst>
          </p:cNvPr>
          <p:cNvGrpSpPr>
            <a:grpSpLocks/>
          </p:cNvGrpSpPr>
          <p:nvPr/>
        </p:nvGrpSpPr>
        <p:grpSpPr bwMode="auto">
          <a:xfrm>
            <a:off x="1109792" y="2878103"/>
            <a:ext cx="2359530" cy="2314532"/>
            <a:chOff x="1154" y="1967"/>
            <a:chExt cx="1206" cy="1183"/>
          </a:xfrm>
        </p:grpSpPr>
        <p:sp>
          <p:nvSpPr>
            <p:cNvPr id="11" name="Rectangle 7">
              <a:extLst>
                <a:ext uri="{FF2B5EF4-FFF2-40B4-BE49-F238E27FC236}">
                  <a16:creationId xmlns:a16="http://schemas.microsoft.com/office/drawing/2014/main" id="{07341D22-916D-4F43-876C-0F0D478DDA69}"/>
                </a:ext>
              </a:extLst>
            </p:cNvPr>
            <p:cNvSpPr>
              <a:spLocks noChangeArrowheads="1"/>
            </p:cNvSpPr>
            <p:nvPr/>
          </p:nvSpPr>
          <p:spPr bwMode="auto">
            <a:xfrm>
              <a:off x="1589" y="1967"/>
              <a:ext cx="217" cy="292"/>
            </a:xfrm>
            <a:prstGeom prst="rect">
              <a:avLst/>
            </a:prstGeom>
            <a:noFill/>
            <a:ln w="2857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2" name="Line 8">
              <a:extLst>
                <a:ext uri="{FF2B5EF4-FFF2-40B4-BE49-F238E27FC236}">
                  <a16:creationId xmlns:a16="http://schemas.microsoft.com/office/drawing/2014/main" id="{B88E5DD8-6FF3-4355-AA54-73E03D3C00C5}"/>
                </a:ext>
              </a:extLst>
            </p:cNvPr>
            <p:cNvSpPr>
              <a:spLocks noChangeShapeType="1"/>
            </p:cNvSpPr>
            <p:nvPr/>
          </p:nvSpPr>
          <p:spPr bwMode="auto">
            <a:xfrm>
              <a:off x="1694" y="2259"/>
              <a:ext cx="0" cy="299"/>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 name="Text Box 9">
              <a:extLst>
                <a:ext uri="{FF2B5EF4-FFF2-40B4-BE49-F238E27FC236}">
                  <a16:creationId xmlns:a16="http://schemas.microsoft.com/office/drawing/2014/main" id="{7A675EBF-5E42-42C7-BCD3-05A82D9BFAE9}"/>
                </a:ext>
              </a:extLst>
            </p:cNvPr>
            <p:cNvSpPr txBox="1">
              <a:spLocks noChangeArrowheads="1"/>
            </p:cNvSpPr>
            <p:nvPr/>
          </p:nvSpPr>
          <p:spPr bwMode="auto">
            <a:xfrm>
              <a:off x="1154" y="2521"/>
              <a:ext cx="1206" cy="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a:spcBef>
                  <a:spcPct val="50000"/>
                </a:spcBef>
              </a:pPr>
              <a:r>
                <a:rPr lang="it-IT" b="1" dirty="0">
                  <a:solidFill>
                    <a:srgbClr val="000066"/>
                  </a:solidFill>
                </a:rPr>
                <a:t>Reference Stress </a:t>
              </a:r>
            </a:p>
            <a:p>
              <a:pPr algn="r">
                <a:spcBef>
                  <a:spcPct val="50000"/>
                </a:spcBef>
              </a:pPr>
              <a:r>
                <a:rPr lang="it-IT" sz="1400" dirty="0"/>
                <a:t>CENTRAL SECTION</a:t>
              </a:r>
            </a:p>
            <a:p>
              <a:pPr algn="r">
                <a:spcBef>
                  <a:spcPct val="50000"/>
                </a:spcBef>
              </a:pPr>
              <a:r>
                <a:rPr lang="it-IT" sz="1400" dirty="0"/>
                <a:t>HIGHEST MAXIMUM PRINCIPAL STRESS</a:t>
              </a:r>
            </a:p>
          </p:txBody>
        </p:sp>
      </p:grpSp>
      <p:sp>
        <p:nvSpPr>
          <p:cNvPr id="14" name="Rectangle 10">
            <a:extLst>
              <a:ext uri="{FF2B5EF4-FFF2-40B4-BE49-F238E27FC236}">
                <a16:creationId xmlns:a16="http://schemas.microsoft.com/office/drawing/2014/main" id="{C3C7E635-C096-4485-8B56-444DAC957321}"/>
              </a:ext>
            </a:extLst>
          </p:cNvPr>
          <p:cNvSpPr>
            <a:spLocks noChangeArrowheads="1"/>
          </p:cNvSpPr>
          <p:nvPr/>
        </p:nvSpPr>
        <p:spPr bwMode="auto">
          <a:xfrm>
            <a:off x="1809861" y="1360051"/>
            <a:ext cx="33189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50000"/>
              </a:spcBef>
            </a:pPr>
            <a:r>
              <a:rPr lang="en-US" dirty="0"/>
              <a:t>Failure modes: </a:t>
            </a:r>
            <a:r>
              <a:rPr lang="en-US" i="1" dirty="0"/>
              <a:t>Diagonal Cracking</a:t>
            </a:r>
            <a:endParaRPr lang="en-US" dirty="0"/>
          </a:p>
        </p:txBody>
      </p:sp>
      <p:sp>
        <p:nvSpPr>
          <p:cNvPr id="15" name="Rectangle 11">
            <a:extLst>
              <a:ext uri="{FF2B5EF4-FFF2-40B4-BE49-F238E27FC236}">
                <a16:creationId xmlns:a16="http://schemas.microsoft.com/office/drawing/2014/main" id="{C795937D-D5CA-4FB6-8652-206FB5E42ECB}"/>
              </a:ext>
            </a:extLst>
          </p:cNvPr>
          <p:cNvSpPr>
            <a:spLocks noChangeArrowheads="1"/>
          </p:cNvSpPr>
          <p:nvPr/>
        </p:nvSpPr>
        <p:spPr bwMode="auto">
          <a:xfrm>
            <a:off x="1191419" y="2043093"/>
            <a:ext cx="2276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endParaRPr lang="it-IT"/>
          </a:p>
        </p:txBody>
      </p:sp>
      <p:sp>
        <p:nvSpPr>
          <p:cNvPr id="16" name="Rectangle 12">
            <a:extLst>
              <a:ext uri="{FF2B5EF4-FFF2-40B4-BE49-F238E27FC236}">
                <a16:creationId xmlns:a16="http://schemas.microsoft.com/office/drawing/2014/main" id="{629F82DF-A2CA-4614-A652-289D107B0AB4}"/>
              </a:ext>
            </a:extLst>
          </p:cNvPr>
          <p:cNvSpPr>
            <a:spLocks noChangeArrowheads="1"/>
          </p:cNvSpPr>
          <p:nvPr/>
        </p:nvSpPr>
        <p:spPr bwMode="auto">
          <a:xfrm>
            <a:off x="1191419" y="2043093"/>
            <a:ext cx="2276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endParaRPr lang="it-IT"/>
          </a:p>
        </p:txBody>
      </p:sp>
      <p:grpSp>
        <p:nvGrpSpPr>
          <p:cNvPr id="17" name="Group 13">
            <a:extLst>
              <a:ext uri="{FF2B5EF4-FFF2-40B4-BE49-F238E27FC236}">
                <a16:creationId xmlns:a16="http://schemas.microsoft.com/office/drawing/2014/main" id="{2B6ACD67-7DCD-4CE8-886C-175328030E6C}"/>
              </a:ext>
            </a:extLst>
          </p:cNvPr>
          <p:cNvGrpSpPr>
            <a:grpSpLocks/>
          </p:cNvGrpSpPr>
          <p:nvPr/>
        </p:nvGrpSpPr>
        <p:grpSpPr bwMode="auto">
          <a:xfrm>
            <a:off x="4754403" y="2853513"/>
            <a:ext cx="5378397" cy="1461499"/>
            <a:chOff x="3046" y="1959"/>
            <a:chExt cx="2749" cy="747"/>
          </a:xfrm>
        </p:grpSpPr>
        <p:sp>
          <p:nvSpPr>
            <p:cNvPr id="18" name="Text Box 14">
              <a:extLst>
                <a:ext uri="{FF2B5EF4-FFF2-40B4-BE49-F238E27FC236}">
                  <a16:creationId xmlns:a16="http://schemas.microsoft.com/office/drawing/2014/main" id="{61262EB3-652A-42C4-B1D7-F37C9A58F055}"/>
                </a:ext>
              </a:extLst>
            </p:cNvPr>
            <p:cNvSpPr txBox="1">
              <a:spLocks noChangeArrowheads="1"/>
            </p:cNvSpPr>
            <p:nvPr/>
          </p:nvSpPr>
          <p:spPr bwMode="auto">
            <a:xfrm>
              <a:off x="3046" y="2514"/>
              <a:ext cx="274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it-IT" b="1" dirty="0">
                  <a:solidFill>
                    <a:srgbClr val="000066"/>
                  </a:solidFill>
                </a:rPr>
                <a:t>Diagonal tensile strength of  masonry</a:t>
              </a:r>
            </a:p>
          </p:txBody>
        </p:sp>
        <p:sp>
          <p:nvSpPr>
            <p:cNvPr id="19" name="Rectangle 15">
              <a:extLst>
                <a:ext uri="{FF2B5EF4-FFF2-40B4-BE49-F238E27FC236}">
                  <a16:creationId xmlns:a16="http://schemas.microsoft.com/office/drawing/2014/main" id="{62CE16CD-0197-4D58-9F27-B317EAB96CEE}"/>
                </a:ext>
              </a:extLst>
            </p:cNvPr>
            <p:cNvSpPr>
              <a:spLocks noChangeArrowheads="1"/>
            </p:cNvSpPr>
            <p:nvPr/>
          </p:nvSpPr>
          <p:spPr bwMode="auto">
            <a:xfrm>
              <a:off x="4019" y="1959"/>
              <a:ext cx="217" cy="292"/>
            </a:xfrm>
            <a:prstGeom prst="rect">
              <a:avLst/>
            </a:prstGeom>
            <a:noFill/>
            <a:ln w="2857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 name="Line 16">
              <a:extLst>
                <a:ext uri="{FF2B5EF4-FFF2-40B4-BE49-F238E27FC236}">
                  <a16:creationId xmlns:a16="http://schemas.microsoft.com/office/drawing/2014/main" id="{A7FA4200-CE22-414E-9C9C-0D13C070EEEB}"/>
                </a:ext>
              </a:extLst>
            </p:cNvPr>
            <p:cNvSpPr>
              <a:spLocks noChangeShapeType="1"/>
            </p:cNvSpPr>
            <p:nvPr/>
          </p:nvSpPr>
          <p:spPr bwMode="auto">
            <a:xfrm>
              <a:off x="4124" y="2251"/>
              <a:ext cx="0" cy="299"/>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nvGrpSpPr>
          <p:cNvPr id="21" name="Group 17">
            <a:extLst>
              <a:ext uri="{FF2B5EF4-FFF2-40B4-BE49-F238E27FC236}">
                <a16:creationId xmlns:a16="http://schemas.microsoft.com/office/drawing/2014/main" id="{7275850D-2D29-4AFF-9A1C-2D34FBE33551}"/>
              </a:ext>
            </a:extLst>
          </p:cNvPr>
          <p:cNvGrpSpPr>
            <a:grpSpLocks/>
          </p:cNvGrpSpPr>
          <p:nvPr/>
        </p:nvGrpSpPr>
        <p:grpSpPr bwMode="auto">
          <a:xfrm>
            <a:off x="3070559" y="2401835"/>
            <a:ext cx="7242936" cy="3365167"/>
            <a:chOff x="2298" y="1675"/>
            <a:chExt cx="3702" cy="1720"/>
          </a:xfrm>
        </p:grpSpPr>
        <p:sp>
          <p:nvSpPr>
            <p:cNvPr id="22" name="Oval 18">
              <a:extLst>
                <a:ext uri="{FF2B5EF4-FFF2-40B4-BE49-F238E27FC236}">
                  <a16:creationId xmlns:a16="http://schemas.microsoft.com/office/drawing/2014/main" id="{0CB139DE-675F-47AF-9C52-939F8DAF2B1A}"/>
                </a:ext>
              </a:extLst>
            </p:cNvPr>
            <p:cNvSpPr>
              <a:spLocks noChangeArrowheads="1"/>
            </p:cNvSpPr>
            <p:nvPr/>
          </p:nvSpPr>
          <p:spPr bwMode="auto">
            <a:xfrm>
              <a:off x="2298" y="1675"/>
              <a:ext cx="1675" cy="800"/>
            </a:xfrm>
            <a:prstGeom prst="ellipse">
              <a:avLst/>
            </a:prstGeom>
            <a:noFill/>
            <a:ln w="9525">
              <a:solidFill>
                <a:srgbClr val="00206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3" name="Line 19">
              <a:extLst>
                <a:ext uri="{FF2B5EF4-FFF2-40B4-BE49-F238E27FC236}">
                  <a16:creationId xmlns:a16="http://schemas.microsoft.com/office/drawing/2014/main" id="{44FDDCE2-9700-4C95-9D44-5F34826BA855}"/>
                </a:ext>
              </a:extLst>
            </p:cNvPr>
            <p:cNvSpPr>
              <a:spLocks noChangeShapeType="1"/>
            </p:cNvSpPr>
            <p:nvPr/>
          </p:nvSpPr>
          <p:spPr bwMode="auto">
            <a:xfrm>
              <a:off x="3117" y="2475"/>
              <a:ext cx="0" cy="749"/>
            </a:xfrm>
            <a:prstGeom prst="line">
              <a:avLst/>
            </a:prstGeom>
            <a:noFill/>
            <a:ln w="952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4" name="Text Box 20">
              <a:extLst>
                <a:ext uri="{FF2B5EF4-FFF2-40B4-BE49-F238E27FC236}">
                  <a16:creationId xmlns:a16="http://schemas.microsoft.com/office/drawing/2014/main" id="{C4BB3737-FCB1-40F5-B52D-0693804BF2A6}"/>
                </a:ext>
              </a:extLst>
            </p:cNvPr>
            <p:cNvSpPr txBox="1">
              <a:spLocks noChangeArrowheads="1"/>
            </p:cNvSpPr>
            <p:nvPr/>
          </p:nvSpPr>
          <p:spPr bwMode="auto">
            <a:xfrm>
              <a:off x="2982" y="3203"/>
              <a:ext cx="301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it-IT" b="1" dirty="0">
                  <a:solidFill>
                    <a:srgbClr val="000066"/>
                  </a:solidFill>
                </a:rPr>
                <a:t>Calculation of the reference stress </a:t>
              </a:r>
            </a:p>
          </p:txBody>
        </p:sp>
      </p:grpSp>
      <p:grpSp>
        <p:nvGrpSpPr>
          <p:cNvPr id="25" name="Group 21">
            <a:extLst>
              <a:ext uri="{FF2B5EF4-FFF2-40B4-BE49-F238E27FC236}">
                <a16:creationId xmlns:a16="http://schemas.microsoft.com/office/drawing/2014/main" id="{533A5314-A6B9-49A4-8626-3852859D7186}"/>
              </a:ext>
            </a:extLst>
          </p:cNvPr>
          <p:cNvGrpSpPr>
            <a:grpSpLocks/>
          </p:cNvGrpSpPr>
          <p:nvPr/>
        </p:nvGrpSpPr>
        <p:grpSpPr bwMode="auto">
          <a:xfrm>
            <a:off x="66218" y="2908804"/>
            <a:ext cx="4544933" cy="3388645"/>
            <a:chOff x="672" y="1963"/>
            <a:chExt cx="2323" cy="1732"/>
          </a:xfrm>
        </p:grpSpPr>
        <p:sp>
          <p:nvSpPr>
            <p:cNvPr id="26" name="Rectangle 22">
              <a:extLst>
                <a:ext uri="{FF2B5EF4-FFF2-40B4-BE49-F238E27FC236}">
                  <a16:creationId xmlns:a16="http://schemas.microsoft.com/office/drawing/2014/main" id="{B387220E-3119-44E1-8968-6506157B13A4}"/>
                </a:ext>
              </a:extLst>
            </p:cNvPr>
            <p:cNvSpPr>
              <a:spLocks noChangeArrowheads="1"/>
            </p:cNvSpPr>
            <p:nvPr/>
          </p:nvSpPr>
          <p:spPr bwMode="auto">
            <a:xfrm>
              <a:off x="2778" y="1963"/>
              <a:ext cx="217" cy="292"/>
            </a:xfrm>
            <a:prstGeom prst="rect">
              <a:avLst/>
            </a:prstGeom>
            <a:noFill/>
            <a:ln w="2857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7" name="Line 23">
              <a:extLst>
                <a:ext uri="{FF2B5EF4-FFF2-40B4-BE49-F238E27FC236}">
                  <a16:creationId xmlns:a16="http://schemas.microsoft.com/office/drawing/2014/main" id="{D9ADC08D-0CAC-406B-B9C6-3F4B0334159A}"/>
                </a:ext>
              </a:extLst>
            </p:cNvPr>
            <p:cNvSpPr>
              <a:spLocks noChangeShapeType="1"/>
            </p:cNvSpPr>
            <p:nvPr/>
          </p:nvSpPr>
          <p:spPr bwMode="auto">
            <a:xfrm>
              <a:off x="2883" y="2255"/>
              <a:ext cx="0" cy="1289"/>
            </a:xfrm>
            <a:prstGeom prst="line">
              <a:avLst/>
            </a:prstGeom>
            <a:noFill/>
            <a:ln w="2857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8" name="Text Box 24">
              <a:extLst>
                <a:ext uri="{FF2B5EF4-FFF2-40B4-BE49-F238E27FC236}">
                  <a16:creationId xmlns:a16="http://schemas.microsoft.com/office/drawing/2014/main" id="{12D390EC-DE91-408A-95AD-72FE99EB140F}"/>
                </a:ext>
              </a:extLst>
            </p:cNvPr>
            <p:cNvSpPr txBox="1">
              <a:spLocks noChangeArrowheads="1"/>
            </p:cNvSpPr>
            <p:nvPr/>
          </p:nvSpPr>
          <p:spPr bwMode="auto">
            <a:xfrm>
              <a:off x="672" y="3503"/>
              <a:ext cx="230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a:spcBef>
                  <a:spcPct val="50000"/>
                </a:spcBef>
              </a:pPr>
              <a:r>
                <a:rPr lang="it-IT" b="1" dirty="0">
                  <a:solidFill>
                    <a:srgbClr val="000066"/>
                  </a:solidFill>
                </a:rPr>
                <a:t>Function of the slenderness</a:t>
              </a:r>
            </a:p>
          </p:txBody>
        </p:sp>
      </p:grpSp>
      <p:pic>
        <p:nvPicPr>
          <p:cNvPr id="29" name="Picture 25">
            <a:extLst>
              <a:ext uri="{FF2B5EF4-FFF2-40B4-BE49-F238E27FC236}">
                <a16:creationId xmlns:a16="http://schemas.microsoft.com/office/drawing/2014/main" id="{D6DA7D94-3DF0-40EE-A03B-DDFAD2C54A9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5572" y="986472"/>
            <a:ext cx="3040946" cy="23250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7217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695757" y="-93871"/>
            <a:ext cx="10884159"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Strength criterion for the flexural failure of spandrel beams</a:t>
            </a:r>
          </a:p>
        </p:txBody>
      </p:sp>
      <p:sp>
        <p:nvSpPr>
          <p:cNvPr id="7" name="Text Box 4">
            <a:extLst>
              <a:ext uri="{FF2B5EF4-FFF2-40B4-BE49-F238E27FC236}">
                <a16:creationId xmlns:a16="http://schemas.microsoft.com/office/drawing/2014/main" id="{ED251373-AB48-4ADD-B3DE-706AFC7D686D}"/>
              </a:ext>
            </a:extLst>
          </p:cNvPr>
          <p:cNvSpPr txBox="1">
            <a:spLocks noChangeArrowheads="1"/>
          </p:cNvSpPr>
          <p:nvPr/>
        </p:nvSpPr>
        <p:spPr bwMode="auto">
          <a:xfrm>
            <a:off x="928499" y="3212698"/>
            <a:ext cx="9906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a:spcBef>
                <a:spcPct val="50000"/>
              </a:spcBef>
            </a:pPr>
            <a:r>
              <a:rPr lang="it-IT" b="1" u="sng" dirty="0">
                <a:solidFill>
                  <a:srgbClr val="000066"/>
                </a:solidFill>
              </a:rPr>
              <a:t>Existing buildings:  </a:t>
            </a:r>
            <a:r>
              <a:rPr lang="it-IT" dirty="0">
                <a:solidFill>
                  <a:srgbClr val="000066"/>
                </a:solidFill>
              </a:rPr>
              <a:t>In both cases, due to the moderate values of axial load acting on spandrels </a:t>
            </a:r>
            <a:r>
              <a:rPr lang="it-IT" i="1" dirty="0">
                <a:effectLst>
                  <a:outerShdw blurRad="38100" dist="38100" dir="2700000" algn="tl">
                    <a:srgbClr val="FFFFFF"/>
                  </a:outerShdw>
                </a:effectLst>
                <a:latin typeface="Times New Roman" panose="02020603050405020304" pitchFamily="18" charset="0"/>
                <a:ea typeface="宋体" pitchFamily="2" charset="-122"/>
                <a:cs typeface="Times New Roman" panose="02020603050405020304" pitchFamily="18" charset="0"/>
              </a:rPr>
              <a:t>(</a:t>
            </a:r>
            <a:r>
              <a:rPr lang="it-IT" b="1" i="1" dirty="0">
                <a:effectLst>
                  <a:outerShdw blurRad="38100" dist="38100" dir="2700000" algn="tl">
                    <a:srgbClr val="FFFFFF"/>
                  </a:outerShdw>
                </a:effectLst>
                <a:latin typeface="Times New Roman" panose="02020603050405020304" pitchFamily="18" charset="0"/>
                <a:ea typeface="宋体" pitchFamily="2" charset="-122"/>
                <a:cs typeface="Times New Roman" panose="02020603050405020304" pitchFamily="18" charset="0"/>
              </a:rPr>
              <a:t>Case 1</a:t>
            </a:r>
            <a:r>
              <a:rPr lang="it-IT" i="1" dirty="0">
                <a:effectLst>
                  <a:outerShdw blurRad="38100" dist="38100" dir="2700000" algn="tl">
                    <a:srgbClr val="FFFFFF"/>
                  </a:outerShdw>
                </a:effectLst>
                <a:latin typeface="Times New Roman" panose="02020603050405020304" pitchFamily="18" charset="0"/>
                <a:ea typeface="宋体" pitchFamily="2" charset="-122"/>
                <a:cs typeface="Times New Roman" panose="02020603050405020304" pitchFamily="18" charset="0"/>
              </a:rPr>
              <a:t>) </a:t>
            </a:r>
            <a:r>
              <a:rPr lang="it-IT" dirty="0">
                <a:solidFill>
                  <a:srgbClr val="000066"/>
                </a:solidFill>
              </a:rPr>
              <a:t>or to the lack of  coupled tensile resistant elements </a:t>
            </a:r>
            <a:r>
              <a:rPr lang="it-IT" i="1" dirty="0">
                <a:effectLst>
                  <a:outerShdw blurRad="38100" dist="38100" dir="2700000" algn="tl">
                    <a:srgbClr val="FFFFFF"/>
                  </a:outerShdw>
                </a:effectLst>
                <a:latin typeface="Times New Roman" panose="02020603050405020304" pitchFamily="18" charset="0"/>
                <a:ea typeface="宋体" pitchFamily="2" charset="-122"/>
                <a:cs typeface="Times New Roman" panose="02020603050405020304" pitchFamily="18" charset="0"/>
              </a:rPr>
              <a:t>(</a:t>
            </a:r>
            <a:r>
              <a:rPr lang="it-IT" b="1" i="1" dirty="0">
                <a:effectLst>
                  <a:outerShdw blurRad="38100" dist="38100" dir="2700000" algn="tl">
                    <a:srgbClr val="FFFFFF"/>
                  </a:outerShdw>
                </a:effectLst>
                <a:latin typeface="Times New Roman" panose="02020603050405020304" pitchFamily="18" charset="0"/>
                <a:ea typeface="宋体" pitchFamily="2" charset="-122"/>
                <a:cs typeface="Times New Roman" panose="02020603050405020304" pitchFamily="18" charset="0"/>
              </a:rPr>
              <a:t>Case 2</a:t>
            </a:r>
            <a:r>
              <a:rPr lang="it-IT" i="1" dirty="0">
                <a:effectLst>
                  <a:outerShdw blurRad="38100" dist="38100" dir="2700000" algn="tl">
                    <a:srgbClr val="FFFFFF"/>
                  </a:outerShdw>
                </a:effectLst>
                <a:latin typeface="Times New Roman" panose="02020603050405020304" pitchFamily="18" charset="0"/>
                <a:ea typeface="宋体" pitchFamily="2" charset="-122"/>
                <a:cs typeface="Times New Roman" panose="02020603050405020304" pitchFamily="18" charset="0"/>
              </a:rPr>
              <a:t>), </a:t>
            </a:r>
            <a:r>
              <a:rPr lang="en-GB" altLang="zh-CN" i="1" u="sng" dirty="0">
                <a:solidFill>
                  <a:srgbClr val="000066"/>
                </a:solidFill>
              </a:rPr>
              <a:t>Rocking</a:t>
            </a:r>
            <a:r>
              <a:rPr lang="en-GB" altLang="zh-CN" dirty="0">
                <a:solidFill>
                  <a:srgbClr val="000066"/>
                </a:solidFill>
              </a:rPr>
              <a:t> tends to prevail over </a:t>
            </a:r>
            <a:r>
              <a:rPr lang="en-GB" altLang="zh-CN" i="1" u="sng" dirty="0">
                <a:solidFill>
                  <a:srgbClr val="000066"/>
                </a:solidFill>
              </a:rPr>
              <a:t>Diagonal Cracking </a:t>
            </a:r>
            <a:r>
              <a:rPr lang="en-GB" altLang="zh-CN" dirty="0">
                <a:solidFill>
                  <a:srgbClr val="000066"/>
                </a:solidFill>
              </a:rPr>
              <a:t>much more frequently than that testified by earthquake damage observation in existing buildings or in experimental campaigns</a:t>
            </a:r>
            <a:r>
              <a:rPr lang="it-IT" altLang="zh-CN" dirty="0">
                <a:solidFill>
                  <a:srgbClr val="000066"/>
                </a:solidFill>
              </a:rPr>
              <a:t> </a:t>
            </a:r>
            <a:endParaRPr lang="it-IT" dirty="0">
              <a:solidFill>
                <a:srgbClr val="000066"/>
              </a:solidFill>
            </a:endParaRPr>
          </a:p>
        </p:txBody>
      </p:sp>
      <p:grpSp>
        <p:nvGrpSpPr>
          <p:cNvPr id="8" name="Group 5">
            <a:extLst>
              <a:ext uri="{FF2B5EF4-FFF2-40B4-BE49-F238E27FC236}">
                <a16:creationId xmlns:a16="http://schemas.microsoft.com/office/drawing/2014/main" id="{E4CA970F-D8C6-43B2-A7F5-F58832C737D7}"/>
              </a:ext>
            </a:extLst>
          </p:cNvPr>
          <p:cNvGrpSpPr>
            <a:grpSpLocks/>
          </p:cNvGrpSpPr>
          <p:nvPr/>
        </p:nvGrpSpPr>
        <p:grpSpPr bwMode="auto">
          <a:xfrm>
            <a:off x="2025064" y="475441"/>
            <a:ext cx="7758112" cy="2468562"/>
            <a:chOff x="397" y="947"/>
            <a:chExt cx="5247" cy="1859"/>
          </a:xfrm>
        </p:grpSpPr>
        <p:pic>
          <p:nvPicPr>
            <p:cNvPr id="9" name="Picture 6" descr="F_241">
              <a:extLst>
                <a:ext uri="{FF2B5EF4-FFF2-40B4-BE49-F238E27FC236}">
                  <a16:creationId xmlns:a16="http://schemas.microsoft.com/office/drawing/2014/main" id="{D81B48FF-4DCD-4442-9CE9-A78DF32D0C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 y="947"/>
              <a:ext cx="1336" cy="18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a:extLst>
                <a:ext uri="{FF2B5EF4-FFF2-40B4-BE49-F238E27FC236}">
                  <a16:creationId xmlns:a16="http://schemas.microsoft.com/office/drawing/2014/main" id="{2A14683B-39C9-4A4D-9D38-C1EE8EC1D9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9" y="968"/>
              <a:ext cx="1408" cy="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1">
              <a:extLst>
                <a:ext uri="{FF2B5EF4-FFF2-40B4-BE49-F238E27FC236}">
                  <a16:creationId xmlns:a16="http://schemas.microsoft.com/office/drawing/2014/main" id="{20C257E0-707B-450F-B06B-72E5761049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5272" r="34810" b="50780"/>
            <a:stretch>
              <a:fillRect/>
            </a:stretch>
          </p:blipFill>
          <p:spPr bwMode="auto">
            <a:xfrm>
              <a:off x="3260" y="959"/>
              <a:ext cx="2384" cy="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grpSp>
      <p:sp>
        <p:nvSpPr>
          <p:cNvPr id="12" name="Oval 9">
            <a:extLst>
              <a:ext uri="{FF2B5EF4-FFF2-40B4-BE49-F238E27FC236}">
                <a16:creationId xmlns:a16="http://schemas.microsoft.com/office/drawing/2014/main" id="{62202D8A-5A42-4B7C-8031-74F4E9B7ABCB}"/>
              </a:ext>
            </a:extLst>
          </p:cNvPr>
          <p:cNvSpPr>
            <a:spLocks noChangeArrowheads="1"/>
          </p:cNvSpPr>
          <p:nvPr/>
        </p:nvSpPr>
        <p:spPr bwMode="auto">
          <a:xfrm>
            <a:off x="2690226" y="1308878"/>
            <a:ext cx="673100" cy="800100"/>
          </a:xfrm>
          <a:prstGeom prst="ellipse">
            <a:avLst/>
          </a:prstGeom>
          <a:noFill/>
          <a:ln w="25400" algn="ctr">
            <a:solidFill>
              <a:srgbClr val="00206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 name="Oval 10">
            <a:extLst>
              <a:ext uri="{FF2B5EF4-FFF2-40B4-BE49-F238E27FC236}">
                <a16:creationId xmlns:a16="http://schemas.microsoft.com/office/drawing/2014/main" id="{BEC3BB9A-6D5E-45C7-B06D-3BC9F4636360}"/>
              </a:ext>
            </a:extLst>
          </p:cNvPr>
          <p:cNvSpPr>
            <a:spLocks noChangeArrowheads="1"/>
          </p:cNvSpPr>
          <p:nvPr/>
        </p:nvSpPr>
        <p:spPr bwMode="auto">
          <a:xfrm>
            <a:off x="4138026" y="1321578"/>
            <a:ext cx="673100" cy="800100"/>
          </a:xfrm>
          <a:prstGeom prst="ellipse">
            <a:avLst/>
          </a:prstGeom>
          <a:noFill/>
          <a:ln w="25400" algn="ctr">
            <a:solidFill>
              <a:srgbClr val="00206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4" name="Oval 11">
            <a:extLst>
              <a:ext uri="{FF2B5EF4-FFF2-40B4-BE49-F238E27FC236}">
                <a16:creationId xmlns:a16="http://schemas.microsoft.com/office/drawing/2014/main" id="{DB5470E8-1D9E-42D9-BBED-1D8A248A8C59}"/>
              </a:ext>
            </a:extLst>
          </p:cNvPr>
          <p:cNvSpPr>
            <a:spLocks noChangeArrowheads="1"/>
          </p:cNvSpPr>
          <p:nvPr/>
        </p:nvSpPr>
        <p:spPr bwMode="auto">
          <a:xfrm>
            <a:off x="6309726" y="1397778"/>
            <a:ext cx="673100" cy="800100"/>
          </a:xfrm>
          <a:prstGeom prst="ellipse">
            <a:avLst/>
          </a:prstGeom>
          <a:noFill/>
          <a:ln w="25400" algn="ctr">
            <a:solidFill>
              <a:srgbClr val="00206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5" name="Oval 12">
            <a:extLst>
              <a:ext uri="{FF2B5EF4-FFF2-40B4-BE49-F238E27FC236}">
                <a16:creationId xmlns:a16="http://schemas.microsoft.com/office/drawing/2014/main" id="{944E90D1-E90E-4E4E-9FD7-3C170EFC5E9D}"/>
              </a:ext>
            </a:extLst>
          </p:cNvPr>
          <p:cNvSpPr>
            <a:spLocks noChangeArrowheads="1"/>
          </p:cNvSpPr>
          <p:nvPr/>
        </p:nvSpPr>
        <p:spPr bwMode="auto">
          <a:xfrm>
            <a:off x="7821026" y="1677178"/>
            <a:ext cx="673100" cy="800100"/>
          </a:xfrm>
          <a:prstGeom prst="ellipse">
            <a:avLst/>
          </a:prstGeom>
          <a:noFill/>
          <a:ln w="25400" algn="ctr">
            <a:solidFill>
              <a:srgbClr val="00206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6" name="Oval 13">
            <a:extLst>
              <a:ext uri="{FF2B5EF4-FFF2-40B4-BE49-F238E27FC236}">
                <a16:creationId xmlns:a16="http://schemas.microsoft.com/office/drawing/2014/main" id="{F8AE1F2D-EC8D-4ACD-9A98-EC03F72CEA82}"/>
              </a:ext>
            </a:extLst>
          </p:cNvPr>
          <p:cNvSpPr>
            <a:spLocks noChangeArrowheads="1"/>
          </p:cNvSpPr>
          <p:nvPr/>
        </p:nvSpPr>
        <p:spPr bwMode="auto">
          <a:xfrm>
            <a:off x="9002126" y="1893078"/>
            <a:ext cx="673100" cy="800100"/>
          </a:xfrm>
          <a:prstGeom prst="ellipse">
            <a:avLst/>
          </a:prstGeom>
          <a:noFill/>
          <a:ln w="25400" algn="ctr">
            <a:solidFill>
              <a:srgbClr val="00206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7" name="Text Box 15">
            <a:extLst>
              <a:ext uri="{FF2B5EF4-FFF2-40B4-BE49-F238E27FC236}">
                <a16:creationId xmlns:a16="http://schemas.microsoft.com/office/drawing/2014/main" id="{AAD9D098-96A8-4A42-B9C9-1BED5EC0C440}"/>
              </a:ext>
            </a:extLst>
          </p:cNvPr>
          <p:cNvSpPr txBox="1">
            <a:spLocks noChangeArrowheads="1"/>
          </p:cNvSpPr>
          <p:nvPr/>
        </p:nvSpPr>
        <p:spPr bwMode="auto">
          <a:xfrm>
            <a:off x="1407526" y="2933238"/>
            <a:ext cx="8464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400" dirty="0" err="1">
                <a:latin typeface="Times New Roman" panose="02020603050405020304" pitchFamily="18" charset="0"/>
                <a:ea typeface="宋体" pitchFamily="2" charset="-122"/>
                <a:cs typeface="Times New Roman" panose="02020603050405020304" pitchFamily="18" charset="0"/>
              </a:rPr>
              <a:t>Diagonal</a:t>
            </a:r>
            <a:r>
              <a:rPr lang="it-IT" sz="1400" dirty="0">
                <a:latin typeface="Times New Roman" panose="02020603050405020304" pitchFamily="18" charset="0"/>
                <a:ea typeface="宋体" pitchFamily="2" charset="-122"/>
                <a:cs typeface="Times New Roman" panose="02020603050405020304" pitchFamily="18" charset="0"/>
              </a:rPr>
              <a:t> Cracking </a:t>
            </a:r>
            <a:r>
              <a:rPr lang="it-IT" sz="1400" dirty="0" err="1">
                <a:latin typeface="Times New Roman" panose="02020603050405020304" pitchFamily="18" charset="0"/>
                <a:ea typeface="宋体" pitchFamily="2" charset="-122"/>
                <a:cs typeface="Times New Roman" panose="02020603050405020304" pitchFamily="18" charset="0"/>
              </a:rPr>
              <a:t>failure</a:t>
            </a:r>
            <a:r>
              <a:rPr lang="it-IT" sz="1400" dirty="0">
                <a:latin typeface="Times New Roman" panose="02020603050405020304" pitchFamily="18" charset="0"/>
                <a:ea typeface="宋体" pitchFamily="2" charset="-122"/>
                <a:cs typeface="Times New Roman" panose="02020603050405020304" pitchFamily="18" charset="0"/>
              </a:rPr>
              <a:t> mode</a:t>
            </a:r>
          </a:p>
        </p:txBody>
      </p:sp>
      <p:grpSp>
        <p:nvGrpSpPr>
          <p:cNvPr id="18" name="Group 16">
            <a:extLst>
              <a:ext uri="{FF2B5EF4-FFF2-40B4-BE49-F238E27FC236}">
                <a16:creationId xmlns:a16="http://schemas.microsoft.com/office/drawing/2014/main" id="{D0F48C1C-9588-4D4E-B868-6DBC81B4B391}"/>
              </a:ext>
            </a:extLst>
          </p:cNvPr>
          <p:cNvGrpSpPr>
            <a:grpSpLocks/>
          </p:cNvGrpSpPr>
          <p:nvPr/>
        </p:nvGrpSpPr>
        <p:grpSpPr bwMode="auto">
          <a:xfrm>
            <a:off x="1142999" y="4642736"/>
            <a:ext cx="9782940" cy="679450"/>
            <a:chOff x="195" y="3201"/>
            <a:chExt cx="5512" cy="428"/>
          </a:xfrm>
        </p:grpSpPr>
        <p:sp>
          <p:nvSpPr>
            <p:cNvPr id="19" name="Text Box 17">
              <a:extLst>
                <a:ext uri="{FF2B5EF4-FFF2-40B4-BE49-F238E27FC236}">
                  <a16:creationId xmlns:a16="http://schemas.microsoft.com/office/drawing/2014/main" id="{AD52307B-8088-4814-93D4-1773FAC226E9}"/>
                </a:ext>
              </a:extLst>
            </p:cNvPr>
            <p:cNvSpPr txBox="1">
              <a:spLocks noChangeArrowheads="1"/>
            </p:cNvSpPr>
            <p:nvPr/>
          </p:nvSpPr>
          <p:spPr bwMode="auto">
            <a:xfrm>
              <a:off x="375" y="3216"/>
              <a:ext cx="5332"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u="sng" dirty="0">
                  <a:solidFill>
                    <a:srgbClr val="000066"/>
                  </a:solidFill>
                </a:rPr>
                <a:t>Due to the unconsistent hypotheses adopted in models a large number of historical-existing buildings are assessed as “unsafe” according to current seismic codes  </a:t>
              </a:r>
            </a:p>
          </p:txBody>
        </p:sp>
        <p:sp>
          <p:nvSpPr>
            <p:cNvPr id="20" name="AutoShape 68">
              <a:extLst>
                <a:ext uri="{FF2B5EF4-FFF2-40B4-BE49-F238E27FC236}">
                  <a16:creationId xmlns:a16="http://schemas.microsoft.com/office/drawing/2014/main" id="{C055A299-5FA4-4924-9117-053E89F3914A}"/>
                </a:ext>
              </a:extLst>
            </p:cNvPr>
            <p:cNvSpPr>
              <a:spLocks noChangeArrowheads="1"/>
            </p:cNvSpPr>
            <p:nvPr/>
          </p:nvSpPr>
          <p:spPr bwMode="auto">
            <a:xfrm>
              <a:off x="195" y="3201"/>
              <a:ext cx="174" cy="428"/>
            </a:xfrm>
            <a:prstGeom prst="rightArrow">
              <a:avLst>
                <a:gd name="adj1" fmla="val 50000"/>
                <a:gd name="adj2" fmla="val 25000"/>
              </a:avLst>
            </a:prstGeom>
            <a:noFill/>
            <a:ln w="9525">
              <a:solidFill>
                <a:srgbClr val="002060"/>
              </a:solidFill>
              <a:miter lim="800000"/>
              <a:headEnd/>
              <a:tailEnd/>
            </a:ln>
          </p:spPr>
          <p:txBody>
            <a:bodyPr vert="eaVert" wrap="none" anchor="ctr"/>
            <a:lstStyle/>
            <a:p>
              <a:pPr algn="ctr"/>
              <a:endParaRPr lang="it-IT" sz="1400"/>
            </a:p>
          </p:txBody>
        </p:sp>
      </p:grpSp>
      <p:grpSp>
        <p:nvGrpSpPr>
          <p:cNvPr id="21" name="Group 19">
            <a:extLst>
              <a:ext uri="{FF2B5EF4-FFF2-40B4-BE49-F238E27FC236}">
                <a16:creationId xmlns:a16="http://schemas.microsoft.com/office/drawing/2014/main" id="{DC4109E8-115A-4F40-B886-16FEA44E0041}"/>
              </a:ext>
            </a:extLst>
          </p:cNvPr>
          <p:cNvGrpSpPr>
            <a:grpSpLocks/>
          </p:cNvGrpSpPr>
          <p:nvPr/>
        </p:nvGrpSpPr>
        <p:grpSpPr bwMode="auto">
          <a:xfrm>
            <a:off x="1143000" y="5464278"/>
            <a:ext cx="9649827" cy="688975"/>
            <a:chOff x="195" y="3689"/>
            <a:chExt cx="5253" cy="434"/>
          </a:xfrm>
        </p:grpSpPr>
        <p:sp>
          <p:nvSpPr>
            <p:cNvPr id="22" name="Text Box 20">
              <a:extLst>
                <a:ext uri="{FF2B5EF4-FFF2-40B4-BE49-F238E27FC236}">
                  <a16:creationId xmlns:a16="http://schemas.microsoft.com/office/drawing/2014/main" id="{E96FB102-EC41-48D7-BCF7-A71E32DD8814}"/>
                </a:ext>
              </a:extLst>
            </p:cNvPr>
            <p:cNvSpPr txBox="1">
              <a:spLocks noChangeArrowheads="1"/>
            </p:cNvSpPr>
            <p:nvPr/>
          </p:nvSpPr>
          <p:spPr bwMode="auto">
            <a:xfrm>
              <a:off x="380" y="3719"/>
              <a:ext cx="50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u="sng" dirty="0">
                  <a:solidFill>
                    <a:srgbClr val="000066"/>
                  </a:solidFill>
                </a:rPr>
                <a:t>It seems reasonable to assume that masonry spandrels supply further unknown resources with regard to the flexural response</a:t>
              </a:r>
            </a:p>
          </p:txBody>
        </p:sp>
        <p:sp>
          <p:nvSpPr>
            <p:cNvPr id="23" name="AutoShape 68">
              <a:extLst>
                <a:ext uri="{FF2B5EF4-FFF2-40B4-BE49-F238E27FC236}">
                  <a16:creationId xmlns:a16="http://schemas.microsoft.com/office/drawing/2014/main" id="{1224EB56-ECCB-447C-B1EB-7FD71E1205A5}"/>
                </a:ext>
              </a:extLst>
            </p:cNvPr>
            <p:cNvSpPr>
              <a:spLocks noChangeArrowheads="1"/>
            </p:cNvSpPr>
            <p:nvPr/>
          </p:nvSpPr>
          <p:spPr bwMode="auto">
            <a:xfrm>
              <a:off x="195" y="3689"/>
              <a:ext cx="174" cy="428"/>
            </a:xfrm>
            <a:prstGeom prst="rightArrow">
              <a:avLst>
                <a:gd name="adj1" fmla="val 50000"/>
                <a:gd name="adj2" fmla="val 25000"/>
              </a:avLst>
            </a:prstGeom>
            <a:noFill/>
            <a:ln w="9525">
              <a:solidFill>
                <a:srgbClr val="002060"/>
              </a:solidFill>
              <a:miter lim="800000"/>
              <a:headEnd/>
              <a:tailEnd/>
            </a:ln>
          </p:spPr>
          <p:txBody>
            <a:bodyPr vert="eaVert" wrap="none" anchor="ctr"/>
            <a:lstStyle/>
            <a:p>
              <a:pPr algn="ctr"/>
              <a:endParaRPr lang="it-IT" sz="1400"/>
            </a:p>
          </p:txBody>
        </p:sp>
      </p:grpSp>
    </p:spTree>
    <p:extLst>
      <p:ext uri="{BB962C8B-B14F-4D97-AF65-F5344CB8AC3E}">
        <p14:creationId xmlns:p14="http://schemas.microsoft.com/office/powerpoint/2010/main" val="172363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 y="10470"/>
            <a:ext cx="12120464"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Strength criterion for the flexural failure of spandrel beams</a:t>
            </a:r>
          </a:p>
        </p:txBody>
      </p:sp>
      <p:sp>
        <p:nvSpPr>
          <p:cNvPr id="7" name="Rectangle 3">
            <a:extLst>
              <a:ext uri="{FF2B5EF4-FFF2-40B4-BE49-F238E27FC236}">
                <a16:creationId xmlns:a16="http://schemas.microsoft.com/office/drawing/2014/main" id="{6F08D2FA-C727-4D7B-B8BD-8128127D442D}"/>
              </a:ext>
            </a:extLst>
          </p:cNvPr>
          <p:cNvSpPr>
            <a:spLocks noChangeArrowheads="1"/>
          </p:cNvSpPr>
          <p:nvPr/>
        </p:nvSpPr>
        <p:spPr bwMode="auto">
          <a:xfrm>
            <a:off x="1186557" y="537952"/>
            <a:ext cx="66138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just"/>
            <a:r>
              <a:rPr lang="en-GB" altLang="zh-CN" dirty="0">
                <a:latin typeface="Calibri" panose="020F0502020204030204" pitchFamily="34" charset="0"/>
                <a:ea typeface="宋体" pitchFamily="2" charset="-122"/>
                <a:cs typeface="Calibri" panose="020F0502020204030204" pitchFamily="34" charset="0"/>
              </a:rPr>
              <a:t>Due to orientation of mortar joints, an </a:t>
            </a:r>
            <a:r>
              <a:rPr lang="en-GB" altLang="zh-CN" u="sng" dirty="0">
                <a:latin typeface="Calibri" panose="020F0502020204030204" pitchFamily="34" charset="0"/>
                <a:ea typeface="宋体" pitchFamily="2" charset="-122"/>
                <a:cs typeface="Calibri" panose="020F0502020204030204" pitchFamily="34" charset="0"/>
              </a:rPr>
              <a:t>“equivalent” tensile strength</a:t>
            </a:r>
            <a:r>
              <a:rPr lang="en-GB" altLang="zh-CN" dirty="0">
                <a:solidFill>
                  <a:srgbClr val="FF3300"/>
                </a:solidFill>
                <a:latin typeface="Calibri" panose="020F0502020204030204" pitchFamily="34" charset="0"/>
                <a:ea typeface="宋体" pitchFamily="2" charset="-122"/>
                <a:cs typeface="Calibri" panose="020F0502020204030204" pitchFamily="34" charset="0"/>
              </a:rPr>
              <a:t> </a:t>
            </a:r>
            <a:r>
              <a:rPr lang="en-GB" altLang="zh-CN" dirty="0">
                <a:latin typeface="Calibri" panose="020F0502020204030204" pitchFamily="34" charset="0"/>
                <a:ea typeface="宋体" pitchFamily="2" charset="-122"/>
                <a:cs typeface="Calibri" panose="020F0502020204030204" pitchFamily="34" charset="0"/>
              </a:rPr>
              <a:t>for masonry can be assumed</a:t>
            </a:r>
          </a:p>
        </p:txBody>
      </p:sp>
      <p:sp>
        <p:nvSpPr>
          <p:cNvPr id="8" name="Rectangle 5">
            <a:extLst>
              <a:ext uri="{FF2B5EF4-FFF2-40B4-BE49-F238E27FC236}">
                <a16:creationId xmlns:a16="http://schemas.microsoft.com/office/drawing/2014/main" id="{4BDBE88D-EFEC-44C1-836B-BDE4D1EFC871}"/>
              </a:ext>
            </a:extLst>
          </p:cNvPr>
          <p:cNvSpPr>
            <a:spLocks noChangeArrowheads="1"/>
          </p:cNvSpPr>
          <p:nvPr/>
        </p:nvSpPr>
        <p:spPr bwMode="auto">
          <a:xfrm>
            <a:off x="1346720" y="28346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
        <p:nvSpPr>
          <p:cNvPr id="9" name="Rectangle 6">
            <a:extLst>
              <a:ext uri="{FF2B5EF4-FFF2-40B4-BE49-F238E27FC236}">
                <a16:creationId xmlns:a16="http://schemas.microsoft.com/office/drawing/2014/main" id="{12FA8963-0002-4F4C-8563-217A43B6A40C}"/>
              </a:ext>
            </a:extLst>
          </p:cNvPr>
          <p:cNvSpPr>
            <a:spLocks noChangeArrowheads="1"/>
          </p:cNvSpPr>
          <p:nvPr/>
        </p:nvSpPr>
        <p:spPr bwMode="auto">
          <a:xfrm>
            <a:off x="1346720" y="281085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grpSp>
        <p:nvGrpSpPr>
          <p:cNvPr id="10" name="Group 7">
            <a:extLst>
              <a:ext uri="{FF2B5EF4-FFF2-40B4-BE49-F238E27FC236}">
                <a16:creationId xmlns:a16="http://schemas.microsoft.com/office/drawing/2014/main" id="{168BD82F-AF80-4265-A610-394FD54E1622}"/>
              </a:ext>
            </a:extLst>
          </p:cNvPr>
          <p:cNvGrpSpPr>
            <a:grpSpLocks/>
          </p:cNvGrpSpPr>
          <p:nvPr/>
        </p:nvGrpSpPr>
        <p:grpSpPr bwMode="auto">
          <a:xfrm>
            <a:off x="6809309" y="899074"/>
            <a:ext cx="3957637" cy="2990850"/>
            <a:chOff x="3158" y="2364"/>
            <a:chExt cx="2493" cy="1884"/>
          </a:xfrm>
        </p:grpSpPr>
        <p:pic>
          <p:nvPicPr>
            <p:cNvPr id="11" name="Picture 8">
              <a:extLst>
                <a:ext uri="{FF2B5EF4-FFF2-40B4-BE49-F238E27FC236}">
                  <a16:creationId xmlns:a16="http://schemas.microsoft.com/office/drawing/2014/main" id="{B201B803-8603-44EA-A908-C67BA0CE2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7451" t="20465" r="30479" b="23416"/>
            <a:stretch>
              <a:fillRect/>
            </a:stretch>
          </p:blipFill>
          <p:spPr bwMode="auto">
            <a:xfrm>
              <a:off x="4216" y="2364"/>
              <a:ext cx="1435" cy="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9">
              <a:extLst>
                <a:ext uri="{FF2B5EF4-FFF2-40B4-BE49-F238E27FC236}">
                  <a16:creationId xmlns:a16="http://schemas.microsoft.com/office/drawing/2014/main" id="{83E525D6-195E-46A2-A256-EEB6E9B583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b="11844"/>
            <a:stretch>
              <a:fillRect/>
            </a:stretch>
          </p:blipFill>
          <p:spPr bwMode="auto">
            <a:xfrm>
              <a:off x="3190" y="2976"/>
              <a:ext cx="1369" cy="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0">
              <a:extLst>
                <a:ext uri="{FF2B5EF4-FFF2-40B4-BE49-F238E27FC236}">
                  <a16:creationId xmlns:a16="http://schemas.microsoft.com/office/drawing/2014/main" id="{3A93226C-C4DD-427D-B828-79C0264F5519}"/>
                </a:ext>
              </a:extLst>
            </p:cNvPr>
            <p:cNvSpPr>
              <a:spLocks noChangeArrowheads="1"/>
            </p:cNvSpPr>
            <p:nvPr/>
          </p:nvSpPr>
          <p:spPr bwMode="auto">
            <a:xfrm>
              <a:off x="4680" y="2920"/>
              <a:ext cx="232" cy="720"/>
            </a:xfrm>
            <a:prstGeom prst="ellipse">
              <a:avLst/>
            </a:prstGeom>
            <a:noFill/>
            <a:ln w="25400" algn="ctr">
              <a:solidFill>
                <a:srgbClr val="00206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sp>
          <p:nvSpPr>
            <p:cNvPr id="14" name="AutoShape 68">
              <a:extLst>
                <a:ext uri="{FF2B5EF4-FFF2-40B4-BE49-F238E27FC236}">
                  <a16:creationId xmlns:a16="http://schemas.microsoft.com/office/drawing/2014/main" id="{F3B33143-43D0-4B6B-9A08-74BD924C796F}"/>
                </a:ext>
              </a:extLst>
            </p:cNvPr>
            <p:cNvSpPr>
              <a:spLocks noChangeArrowheads="1"/>
            </p:cNvSpPr>
            <p:nvPr/>
          </p:nvSpPr>
          <p:spPr bwMode="auto">
            <a:xfrm flipH="1">
              <a:off x="4467" y="3070"/>
              <a:ext cx="117" cy="404"/>
            </a:xfrm>
            <a:prstGeom prst="rightArrow">
              <a:avLst>
                <a:gd name="adj1" fmla="val 50000"/>
                <a:gd name="adj2" fmla="val 25000"/>
              </a:avLst>
            </a:prstGeom>
            <a:noFill/>
            <a:ln w="9525">
              <a:solidFill>
                <a:srgbClr val="002060"/>
              </a:solidFill>
              <a:miter lim="800000"/>
              <a:headEnd/>
              <a:tailEnd/>
            </a:ln>
          </p:spPr>
          <p:txBody>
            <a:bodyPr vert="eaVert" wrap="none" anchor="ctr"/>
            <a:lstStyle/>
            <a:p>
              <a:pPr algn="ctr"/>
              <a:endParaRPr lang="it-IT" sz="1400">
                <a:latin typeface="Calibri" panose="020F0502020204030204" pitchFamily="34" charset="0"/>
                <a:cs typeface="Calibri" panose="020F0502020204030204" pitchFamily="34" charset="0"/>
              </a:endParaRPr>
            </a:p>
          </p:txBody>
        </p:sp>
        <p:sp>
          <p:nvSpPr>
            <p:cNvPr id="15" name="Line 12">
              <a:extLst>
                <a:ext uri="{FF2B5EF4-FFF2-40B4-BE49-F238E27FC236}">
                  <a16:creationId xmlns:a16="http://schemas.microsoft.com/office/drawing/2014/main" id="{4F78FDED-F056-4756-85B0-BA43368D55E5}"/>
                </a:ext>
              </a:extLst>
            </p:cNvPr>
            <p:cNvSpPr>
              <a:spLocks noChangeShapeType="1"/>
            </p:cNvSpPr>
            <p:nvPr/>
          </p:nvSpPr>
          <p:spPr bwMode="auto">
            <a:xfrm>
              <a:off x="3308" y="3710"/>
              <a:ext cx="227" cy="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sp>
          <p:nvSpPr>
            <p:cNvPr id="16" name="Text Box 13">
              <a:extLst>
                <a:ext uri="{FF2B5EF4-FFF2-40B4-BE49-F238E27FC236}">
                  <a16:creationId xmlns:a16="http://schemas.microsoft.com/office/drawing/2014/main" id="{CF690807-65BC-4675-836A-D752B695A30E}"/>
                </a:ext>
              </a:extLst>
            </p:cNvPr>
            <p:cNvSpPr txBox="1">
              <a:spLocks noChangeArrowheads="1"/>
            </p:cNvSpPr>
            <p:nvPr/>
          </p:nvSpPr>
          <p:spPr bwMode="auto">
            <a:xfrm>
              <a:off x="3183" y="3622"/>
              <a:ext cx="154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it-IT" sz="1200" i="1" dirty="0">
                  <a:latin typeface="Calibri" panose="020F0502020204030204" pitchFamily="34" charset="0"/>
                  <a:cs typeface="Calibri" panose="020F0502020204030204" pitchFamily="34" charset="0"/>
                </a:rPr>
                <a:t>Reference volume</a:t>
              </a:r>
            </a:p>
          </p:txBody>
        </p:sp>
        <p:grpSp>
          <p:nvGrpSpPr>
            <p:cNvPr id="17" name="Group 14">
              <a:extLst>
                <a:ext uri="{FF2B5EF4-FFF2-40B4-BE49-F238E27FC236}">
                  <a16:creationId xmlns:a16="http://schemas.microsoft.com/office/drawing/2014/main" id="{922E8F0D-02DE-45DA-8904-AC3B04DE85C0}"/>
                </a:ext>
              </a:extLst>
            </p:cNvPr>
            <p:cNvGrpSpPr>
              <a:grpSpLocks/>
            </p:cNvGrpSpPr>
            <p:nvPr/>
          </p:nvGrpSpPr>
          <p:grpSpPr bwMode="auto">
            <a:xfrm>
              <a:off x="3158" y="3821"/>
              <a:ext cx="1542" cy="227"/>
              <a:chOff x="1894" y="3645"/>
              <a:chExt cx="1542" cy="227"/>
            </a:xfrm>
          </p:grpSpPr>
          <p:sp>
            <p:nvSpPr>
              <p:cNvPr id="18" name="Line 15">
                <a:extLst>
                  <a:ext uri="{FF2B5EF4-FFF2-40B4-BE49-F238E27FC236}">
                    <a16:creationId xmlns:a16="http://schemas.microsoft.com/office/drawing/2014/main" id="{13F84DAF-E04F-43BD-8986-27A1D22047FF}"/>
                  </a:ext>
                </a:extLst>
              </p:cNvPr>
              <p:cNvSpPr>
                <a:spLocks noChangeShapeType="1"/>
              </p:cNvSpPr>
              <p:nvPr/>
            </p:nvSpPr>
            <p:spPr bwMode="auto">
              <a:xfrm>
                <a:off x="2352" y="3645"/>
                <a:ext cx="0" cy="227"/>
              </a:xfrm>
              <a:prstGeom prst="line">
                <a:avLst/>
              </a:prstGeom>
              <a:noFill/>
              <a:ln w="1905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sp>
            <p:nvSpPr>
              <p:cNvPr id="19" name="Text Box 16">
                <a:extLst>
                  <a:ext uri="{FF2B5EF4-FFF2-40B4-BE49-F238E27FC236}">
                    <a16:creationId xmlns:a16="http://schemas.microsoft.com/office/drawing/2014/main" id="{DD46EF66-A145-4AD2-B899-F20899AB4DC3}"/>
                  </a:ext>
                </a:extLst>
              </p:cNvPr>
              <p:cNvSpPr txBox="1">
                <a:spLocks noChangeArrowheads="1"/>
              </p:cNvSpPr>
              <p:nvPr/>
            </p:nvSpPr>
            <p:spPr bwMode="auto">
              <a:xfrm>
                <a:off x="1894" y="3662"/>
                <a:ext cx="154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it-IT" sz="1200" i="1" dirty="0">
                    <a:latin typeface="Calibri" panose="020F0502020204030204" pitchFamily="34" charset="0"/>
                    <a:cs typeface="Calibri" panose="020F0502020204030204" pitchFamily="34" charset="0"/>
                  </a:rPr>
                  <a:t>Failure path</a:t>
                </a:r>
              </a:p>
            </p:txBody>
          </p:sp>
        </p:grpSp>
      </p:grpSp>
      <p:grpSp>
        <p:nvGrpSpPr>
          <p:cNvPr id="20" name="Group 17">
            <a:extLst>
              <a:ext uri="{FF2B5EF4-FFF2-40B4-BE49-F238E27FC236}">
                <a16:creationId xmlns:a16="http://schemas.microsoft.com/office/drawing/2014/main" id="{44DADB27-16D1-4D71-923D-1BD0D406F0D2}"/>
              </a:ext>
            </a:extLst>
          </p:cNvPr>
          <p:cNvGrpSpPr>
            <a:grpSpLocks/>
          </p:cNvGrpSpPr>
          <p:nvPr/>
        </p:nvGrpSpPr>
        <p:grpSpPr bwMode="auto">
          <a:xfrm>
            <a:off x="1043506" y="1259580"/>
            <a:ext cx="4930776" cy="1371600"/>
            <a:chOff x="54" y="2376"/>
            <a:chExt cx="3106" cy="864"/>
          </a:xfrm>
        </p:grpSpPr>
        <p:graphicFrame>
          <p:nvGraphicFramePr>
            <p:cNvPr id="21" name="Object 18">
              <a:extLst>
                <a:ext uri="{FF2B5EF4-FFF2-40B4-BE49-F238E27FC236}">
                  <a16:creationId xmlns:a16="http://schemas.microsoft.com/office/drawing/2014/main" id="{CDE9A854-AF35-4D74-A64E-152FF0160781}"/>
                </a:ext>
              </a:extLst>
            </p:cNvPr>
            <p:cNvGraphicFramePr>
              <a:graphicFrameLocks noChangeAspect="1"/>
            </p:cNvGraphicFramePr>
            <p:nvPr/>
          </p:nvGraphicFramePr>
          <p:xfrm>
            <a:off x="2056" y="2667"/>
            <a:ext cx="1016" cy="426"/>
          </p:xfrm>
          <a:graphic>
            <a:graphicData uri="http://schemas.openxmlformats.org/presentationml/2006/ole">
              <mc:AlternateContent xmlns:mc="http://schemas.openxmlformats.org/markup-compatibility/2006">
                <mc:Choice xmlns:v="urn:schemas-microsoft-com:vml" Requires="v">
                  <p:oleObj spid="_x0000_s138242" name="Equation" r:id="rId5" imgW="889000" imgH="368300" progId="Equation.DSMT4">
                    <p:embed/>
                  </p:oleObj>
                </mc:Choice>
                <mc:Fallback>
                  <p:oleObj name="Equation" r:id="rId5" imgW="889000" imgH="368300" progId="Equation.DSMT4">
                    <p:embed/>
                    <p:pic>
                      <p:nvPicPr>
                        <p:cNvPr id="21" name="Object 18">
                          <a:extLst>
                            <a:ext uri="{FF2B5EF4-FFF2-40B4-BE49-F238E27FC236}">
                              <a16:creationId xmlns:a16="http://schemas.microsoft.com/office/drawing/2014/main" id="{CDE9A854-AF35-4D74-A64E-152FF01607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6" y="2667"/>
                          <a:ext cx="1016" cy="4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19">
              <a:extLst>
                <a:ext uri="{FF2B5EF4-FFF2-40B4-BE49-F238E27FC236}">
                  <a16:creationId xmlns:a16="http://schemas.microsoft.com/office/drawing/2014/main" id="{0B5D3F0A-2130-47FF-A552-6EA3CB17E814}"/>
                </a:ext>
              </a:extLst>
            </p:cNvPr>
            <p:cNvSpPr>
              <a:spLocks noChangeArrowheads="1"/>
            </p:cNvSpPr>
            <p:nvPr/>
          </p:nvSpPr>
          <p:spPr bwMode="auto">
            <a:xfrm>
              <a:off x="54" y="2376"/>
              <a:ext cx="1865"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GB" altLang="zh-CN" i="1" dirty="0">
                  <a:effectLst>
                    <a:outerShdw blurRad="38100" dist="38100" dir="2700000" algn="tl">
                      <a:srgbClr val="FFFFFF"/>
                    </a:outerShdw>
                  </a:effectLst>
                  <a:latin typeface="Calibri" panose="020F0502020204030204" pitchFamily="34" charset="0"/>
                  <a:ea typeface="宋体" pitchFamily="2" charset="-122"/>
                  <a:cs typeface="Calibri" panose="020F0502020204030204" pitchFamily="34" charset="0"/>
                </a:rPr>
                <a:t>a</a:t>
              </a:r>
              <a:r>
                <a:rPr lang="en-GB" altLang="zh-CN" dirty="0">
                  <a:effectLst>
                    <a:outerShdw blurRad="38100" dist="38100" dir="2700000" algn="tl">
                      <a:srgbClr val="FFFFFF"/>
                    </a:outerShdw>
                  </a:effectLst>
                  <a:latin typeface="Calibri" panose="020F0502020204030204" pitchFamily="34" charset="0"/>
                  <a:ea typeface="宋体" pitchFamily="2" charset="-122"/>
                  <a:cs typeface="Calibri" panose="020F0502020204030204" pitchFamily="34" charset="0"/>
                </a:rPr>
                <a:t>’) tensile failure of the block</a:t>
              </a:r>
              <a:r>
                <a:rPr lang="en-GB" altLang="zh-CN" sz="1400" dirty="0">
                  <a:latin typeface="Calibri" panose="020F0502020204030204" pitchFamily="34" charset="0"/>
                  <a:ea typeface="宋体" pitchFamily="2" charset="-122"/>
                  <a:cs typeface="Calibri" panose="020F0502020204030204" pitchFamily="34" charset="0"/>
                </a:rPr>
                <a:t> </a:t>
              </a:r>
            </a:p>
            <a:p>
              <a:pPr algn="ctr"/>
              <a:endParaRPr lang="it-IT" sz="1400" dirty="0">
                <a:latin typeface="Calibri" panose="020F0502020204030204" pitchFamily="34" charset="0"/>
                <a:cs typeface="Calibri" panose="020F0502020204030204" pitchFamily="34" charset="0"/>
              </a:endParaRPr>
            </a:p>
          </p:txBody>
        </p:sp>
        <p:pic>
          <p:nvPicPr>
            <p:cNvPr id="23" name="Picture 20" descr="2">
              <a:extLst>
                <a:ext uri="{FF2B5EF4-FFF2-40B4-BE49-F238E27FC236}">
                  <a16:creationId xmlns:a16="http://schemas.microsoft.com/office/drawing/2014/main" id="{B48B6909-72B7-4EE8-B4CA-74546594A0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3347" t="22205" r="20747" b="42940"/>
            <a:stretch>
              <a:fillRect/>
            </a:stretch>
          </p:blipFill>
          <p:spPr bwMode="auto">
            <a:xfrm>
              <a:off x="265" y="2622"/>
              <a:ext cx="1557" cy="61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1">
              <a:extLst>
                <a:ext uri="{FF2B5EF4-FFF2-40B4-BE49-F238E27FC236}">
                  <a16:creationId xmlns:a16="http://schemas.microsoft.com/office/drawing/2014/main" id="{60372761-537A-458E-8D08-9B9FE6E9D1E4}"/>
                </a:ext>
              </a:extLst>
            </p:cNvPr>
            <p:cNvSpPr>
              <a:spLocks noChangeArrowheads="1"/>
            </p:cNvSpPr>
            <p:nvPr/>
          </p:nvSpPr>
          <p:spPr bwMode="auto">
            <a:xfrm>
              <a:off x="2064" y="2688"/>
              <a:ext cx="1096" cy="424"/>
            </a:xfrm>
            <a:prstGeom prst="rect">
              <a:avLst/>
            </a:prstGeom>
            <a:noFill/>
            <a:ln w="25400" algn="ctr">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grpSp>
      <p:grpSp>
        <p:nvGrpSpPr>
          <p:cNvPr id="25" name="Group 22">
            <a:extLst>
              <a:ext uri="{FF2B5EF4-FFF2-40B4-BE49-F238E27FC236}">
                <a16:creationId xmlns:a16="http://schemas.microsoft.com/office/drawing/2014/main" id="{C7693DB5-E43A-4488-834E-0F93CE20CD0C}"/>
              </a:ext>
            </a:extLst>
          </p:cNvPr>
          <p:cNvGrpSpPr>
            <a:grpSpLocks/>
          </p:cNvGrpSpPr>
          <p:nvPr/>
        </p:nvGrpSpPr>
        <p:grpSpPr bwMode="auto">
          <a:xfrm>
            <a:off x="980803" y="2668343"/>
            <a:ext cx="5008563" cy="1447800"/>
            <a:chOff x="5" y="3256"/>
            <a:chExt cx="3155" cy="912"/>
          </a:xfrm>
        </p:grpSpPr>
        <p:graphicFrame>
          <p:nvGraphicFramePr>
            <p:cNvPr id="26" name="Object 23">
              <a:extLst>
                <a:ext uri="{FF2B5EF4-FFF2-40B4-BE49-F238E27FC236}">
                  <a16:creationId xmlns:a16="http://schemas.microsoft.com/office/drawing/2014/main" id="{ADB1629B-6F42-4EFC-9BD3-AAFFAEBB18DC}"/>
                </a:ext>
              </a:extLst>
            </p:cNvPr>
            <p:cNvGraphicFramePr>
              <a:graphicFrameLocks noChangeAspect="1"/>
            </p:cNvGraphicFramePr>
            <p:nvPr/>
          </p:nvGraphicFramePr>
          <p:xfrm>
            <a:off x="2080" y="3580"/>
            <a:ext cx="994" cy="425"/>
          </p:xfrm>
          <a:graphic>
            <a:graphicData uri="http://schemas.openxmlformats.org/presentationml/2006/ole">
              <mc:AlternateContent xmlns:mc="http://schemas.openxmlformats.org/markup-compatibility/2006">
                <mc:Choice xmlns:v="urn:schemas-microsoft-com:vml" Requires="v">
                  <p:oleObj spid="_x0000_s138243" name="Equation" r:id="rId8" imgW="977900" imgH="419100" progId="Equation.3">
                    <p:embed/>
                  </p:oleObj>
                </mc:Choice>
                <mc:Fallback>
                  <p:oleObj name="Equation" r:id="rId8" imgW="977900" imgH="419100" progId="Equation.3">
                    <p:embed/>
                    <p:pic>
                      <p:nvPicPr>
                        <p:cNvPr id="26" name="Object 23">
                          <a:extLst>
                            <a:ext uri="{FF2B5EF4-FFF2-40B4-BE49-F238E27FC236}">
                              <a16:creationId xmlns:a16="http://schemas.microsoft.com/office/drawing/2014/main" id="{ADB1629B-6F42-4EFC-9BD3-AAFFAEBB18D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80" y="3580"/>
                          <a:ext cx="994" cy="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24">
              <a:extLst>
                <a:ext uri="{FF2B5EF4-FFF2-40B4-BE49-F238E27FC236}">
                  <a16:creationId xmlns:a16="http://schemas.microsoft.com/office/drawing/2014/main" id="{7E6D4060-BE37-435D-B7EB-2C562E1CF017}"/>
                </a:ext>
              </a:extLst>
            </p:cNvPr>
            <p:cNvSpPr>
              <a:spLocks noChangeArrowheads="1"/>
            </p:cNvSpPr>
            <p:nvPr/>
          </p:nvSpPr>
          <p:spPr bwMode="auto">
            <a:xfrm>
              <a:off x="5" y="3256"/>
              <a:ext cx="285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GB" altLang="zh-CN" i="1" dirty="0">
                  <a:effectLst>
                    <a:outerShdw blurRad="38100" dist="38100" dir="2700000" algn="tl">
                      <a:srgbClr val="FFFFFF"/>
                    </a:outerShdw>
                  </a:effectLst>
                  <a:latin typeface="Calibri" panose="020F0502020204030204" pitchFamily="34" charset="0"/>
                  <a:ea typeface="宋体" pitchFamily="2" charset="-122"/>
                  <a:cs typeface="Calibri" panose="020F0502020204030204" pitchFamily="34" charset="0"/>
                </a:rPr>
                <a:t>b</a:t>
              </a:r>
              <a:r>
                <a:rPr lang="en-GB" altLang="zh-CN" dirty="0">
                  <a:effectLst>
                    <a:outerShdw blurRad="38100" dist="38100" dir="2700000" algn="tl">
                      <a:srgbClr val="FFFFFF"/>
                    </a:outerShdw>
                  </a:effectLst>
                  <a:latin typeface="Calibri" panose="020F0502020204030204" pitchFamily="34" charset="0"/>
                  <a:ea typeface="宋体" pitchFamily="2" charset="-122"/>
                  <a:cs typeface="Calibri" panose="020F0502020204030204" pitchFamily="34" charset="0"/>
                </a:rPr>
                <a:t>’) shear failure of the horizontal mortar joints</a:t>
              </a:r>
              <a:endParaRPr lang="it-IT" sz="1400" dirty="0">
                <a:latin typeface="Calibri" panose="020F0502020204030204" pitchFamily="34" charset="0"/>
                <a:cs typeface="Calibri" panose="020F0502020204030204" pitchFamily="34" charset="0"/>
              </a:endParaRPr>
            </a:p>
          </p:txBody>
        </p:sp>
        <p:pic>
          <p:nvPicPr>
            <p:cNvPr id="28" name="Picture 25" descr="1">
              <a:extLst>
                <a:ext uri="{FF2B5EF4-FFF2-40B4-BE49-F238E27FC236}">
                  <a16:creationId xmlns:a16="http://schemas.microsoft.com/office/drawing/2014/main" id="{AA864305-C800-4097-B5D7-738A40B1EB4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16667" t="16791" r="15186" b="41234"/>
            <a:stretch>
              <a:fillRect/>
            </a:stretch>
          </p:blipFill>
          <p:spPr bwMode="auto">
            <a:xfrm>
              <a:off x="261" y="3424"/>
              <a:ext cx="1611" cy="744"/>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6">
              <a:extLst>
                <a:ext uri="{FF2B5EF4-FFF2-40B4-BE49-F238E27FC236}">
                  <a16:creationId xmlns:a16="http://schemas.microsoft.com/office/drawing/2014/main" id="{670572B4-F34F-4E01-992E-074367705862}"/>
                </a:ext>
              </a:extLst>
            </p:cNvPr>
            <p:cNvSpPr>
              <a:spLocks noChangeArrowheads="1"/>
            </p:cNvSpPr>
            <p:nvPr/>
          </p:nvSpPr>
          <p:spPr bwMode="auto">
            <a:xfrm>
              <a:off x="2064" y="3576"/>
              <a:ext cx="1096" cy="424"/>
            </a:xfrm>
            <a:prstGeom prst="rect">
              <a:avLst/>
            </a:prstGeom>
            <a:noFill/>
            <a:ln w="25400" algn="ctr">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grpSp>
      <p:grpSp>
        <p:nvGrpSpPr>
          <p:cNvPr id="30" name="Group 27">
            <a:extLst>
              <a:ext uri="{FF2B5EF4-FFF2-40B4-BE49-F238E27FC236}">
                <a16:creationId xmlns:a16="http://schemas.microsoft.com/office/drawing/2014/main" id="{1FAEF15C-5F82-4B81-BFB4-DD8D6A173DBB}"/>
              </a:ext>
            </a:extLst>
          </p:cNvPr>
          <p:cNvGrpSpPr>
            <a:grpSpLocks/>
          </p:cNvGrpSpPr>
          <p:nvPr/>
        </p:nvGrpSpPr>
        <p:grpSpPr bwMode="auto">
          <a:xfrm>
            <a:off x="4780321" y="1795492"/>
            <a:ext cx="5870575" cy="2325688"/>
            <a:chOff x="1822" y="2848"/>
            <a:chExt cx="3698" cy="1465"/>
          </a:xfrm>
        </p:grpSpPr>
        <p:sp>
          <p:nvSpPr>
            <p:cNvPr id="31" name="Line 28">
              <a:extLst>
                <a:ext uri="{FF2B5EF4-FFF2-40B4-BE49-F238E27FC236}">
                  <a16:creationId xmlns:a16="http://schemas.microsoft.com/office/drawing/2014/main" id="{EAF80B06-2030-4333-B078-35DDFB983D35}"/>
                </a:ext>
              </a:extLst>
            </p:cNvPr>
            <p:cNvSpPr>
              <a:spLocks noChangeShapeType="1"/>
            </p:cNvSpPr>
            <p:nvPr/>
          </p:nvSpPr>
          <p:spPr bwMode="auto">
            <a:xfrm>
              <a:off x="5224" y="3080"/>
              <a:ext cx="0" cy="20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2" name="Line 29">
              <a:extLst>
                <a:ext uri="{FF2B5EF4-FFF2-40B4-BE49-F238E27FC236}">
                  <a16:creationId xmlns:a16="http://schemas.microsoft.com/office/drawing/2014/main" id="{DDCFA3E0-0F3E-4269-A98C-0E5B442CEF81}"/>
                </a:ext>
              </a:extLst>
            </p:cNvPr>
            <p:cNvSpPr>
              <a:spLocks noChangeShapeType="1"/>
            </p:cNvSpPr>
            <p:nvPr/>
          </p:nvSpPr>
          <p:spPr bwMode="auto">
            <a:xfrm>
              <a:off x="5288" y="3080"/>
              <a:ext cx="0" cy="20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3" name="Line 30">
              <a:extLst>
                <a:ext uri="{FF2B5EF4-FFF2-40B4-BE49-F238E27FC236}">
                  <a16:creationId xmlns:a16="http://schemas.microsoft.com/office/drawing/2014/main" id="{9FE10BEB-588C-45B3-861A-7CBFFB54E037}"/>
                </a:ext>
              </a:extLst>
            </p:cNvPr>
            <p:cNvSpPr>
              <a:spLocks noChangeShapeType="1"/>
            </p:cNvSpPr>
            <p:nvPr/>
          </p:nvSpPr>
          <p:spPr bwMode="auto">
            <a:xfrm>
              <a:off x="5368" y="3080"/>
              <a:ext cx="0" cy="20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4" name="Line 31">
              <a:extLst>
                <a:ext uri="{FF2B5EF4-FFF2-40B4-BE49-F238E27FC236}">
                  <a16:creationId xmlns:a16="http://schemas.microsoft.com/office/drawing/2014/main" id="{E39BE4E7-EFD4-4079-80E7-045518F9BD9F}"/>
                </a:ext>
              </a:extLst>
            </p:cNvPr>
            <p:cNvSpPr>
              <a:spLocks noChangeShapeType="1"/>
            </p:cNvSpPr>
            <p:nvPr/>
          </p:nvSpPr>
          <p:spPr bwMode="auto">
            <a:xfrm>
              <a:off x="5448" y="3080"/>
              <a:ext cx="0" cy="20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5" name="Text Box 32">
              <a:extLst>
                <a:ext uri="{FF2B5EF4-FFF2-40B4-BE49-F238E27FC236}">
                  <a16:creationId xmlns:a16="http://schemas.microsoft.com/office/drawing/2014/main" id="{7C29F9BB-CD0E-41CC-B03C-D459B040C6DF}"/>
                </a:ext>
              </a:extLst>
            </p:cNvPr>
            <p:cNvSpPr txBox="1">
              <a:spLocks noChangeArrowheads="1"/>
            </p:cNvSpPr>
            <p:nvPr/>
          </p:nvSpPr>
          <p:spPr bwMode="auto">
            <a:xfrm>
              <a:off x="5120" y="2848"/>
              <a:ext cx="40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400" b="1">
                  <a:latin typeface="Symbol" pitchFamily="18" charset="2"/>
                </a:rPr>
                <a:t>s</a:t>
              </a:r>
              <a:r>
                <a:rPr lang="it-IT" sz="1400" b="1" baseline="-25000"/>
                <a:t>y</a:t>
              </a:r>
            </a:p>
          </p:txBody>
        </p:sp>
        <p:sp>
          <p:nvSpPr>
            <p:cNvPr id="36" name="Oval 33">
              <a:extLst>
                <a:ext uri="{FF2B5EF4-FFF2-40B4-BE49-F238E27FC236}">
                  <a16:creationId xmlns:a16="http://schemas.microsoft.com/office/drawing/2014/main" id="{47990F12-58A0-4896-980C-C65683AF3154}"/>
                </a:ext>
              </a:extLst>
            </p:cNvPr>
            <p:cNvSpPr>
              <a:spLocks noChangeArrowheads="1"/>
            </p:cNvSpPr>
            <p:nvPr/>
          </p:nvSpPr>
          <p:spPr bwMode="auto">
            <a:xfrm>
              <a:off x="1822" y="3801"/>
              <a:ext cx="408" cy="512"/>
            </a:xfrm>
            <a:prstGeom prst="ellipse">
              <a:avLst/>
            </a:prstGeom>
            <a:solidFill>
              <a:srgbClr val="002060">
                <a:alpha val="28999"/>
              </a:srgbClr>
            </a:solidFill>
            <a:ln>
              <a:noFill/>
            </a:ln>
            <a:effectLst/>
            <a:extLst>
              <a:ext uri="{91240B29-F687-4F45-9708-019B960494DF}">
                <a14:hiddenLine xmlns:a14="http://schemas.microsoft.com/office/drawing/2010/main" w="25400"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7" name="Oval 34">
              <a:extLst>
                <a:ext uri="{FF2B5EF4-FFF2-40B4-BE49-F238E27FC236}">
                  <a16:creationId xmlns:a16="http://schemas.microsoft.com/office/drawing/2014/main" id="{BCB95E6F-7AD5-41BA-A8DA-C78CD760E5AA}"/>
                </a:ext>
              </a:extLst>
            </p:cNvPr>
            <p:cNvSpPr>
              <a:spLocks noChangeArrowheads="1"/>
            </p:cNvSpPr>
            <p:nvPr/>
          </p:nvSpPr>
          <p:spPr bwMode="auto">
            <a:xfrm>
              <a:off x="2209" y="3919"/>
              <a:ext cx="232" cy="280"/>
            </a:xfrm>
            <a:prstGeom prst="ellipse">
              <a:avLst/>
            </a:prstGeom>
            <a:solidFill>
              <a:srgbClr val="002060">
                <a:alpha val="28999"/>
              </a:srgbClr>
            </a:solidFill>
            <a:ln>
              <a:noFill/>
            </a:ln>
            <a:effectLst/>
            <a:extLst>
              <a:ext uri="{91240B29-F687-4F45-9708-019B960494DF}">
                <a14:hiddenLine xmlns:a14="http://schemas.microsoft.com/office/drawing/2010/main" w="25400"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nvGrpSpPr>
          <p:cNvPr id="38" name="Group 66">
            <a:extLst>
              <a:ext uri="{FF2B5EF4-FFF2-40B4-BE49-F238E27FC236}">
                <a16:creationId xmlns:a16="http://schemas.microsoft.com/office/drawing/2014/main" id="{7EF1FA73-A129-45C1-9960-9C5D14FD4C77}"/>
              </a:ext>
            </a:extLst>
          </p:cNvPr>
          <p:cNvGrpSpPr>
            <a:grpSpLocks/>
          </p:cNvGrpSpPr>
          <p:nvPr/>
        </p:nvGrpSpPr>
        <p:grpSpPr bwMode="auto">
          <a:xfrm>
            <a:off x="1329950" y="3962369"/>
            <a:ext cx="8632825" cy="2178050"/>
            <a:chOff x="141" y="2821"/>
            <a:chExt cx="5438" cy="1372"/>
          </a:xfrm>
        </p:grpSpPr>
        <p:grpSp>
          <p:nvGrpSpPr>
            <p:cNvPr id="39" name="Group 64">
              <a:extLst>
                <a:ext uri="{FF2B5EF4-FFF2-40B4-BE49-F238E27FC236}">
                  <a16:creationId xmlns:a16="http://schemas.microsoft.com/office/drawing/2014/main" id="{D41ECB28-DE2D-4435-8926-E86712E263D4}"/>
                </a:ext>
              </a:extLst>
            </p:cNvPr>
            <p:cNvGrpSpPr>
              <a:grpSpLocks/>
            </p:cNvGrpSpPr>
            <p:nvPr/>
          </p:nvGrpSpPr>
          <p:grpSpPr bwMode="auto">
            <a:xfrm>
              <a:off x="141" y="2821"/>
              <a:ext cx="5408" cy="1372"/>
              <a:chOff x="141" y="2821"/>
              <a:chExt cx="5408" cy="1372"/>
            </a:xfrm>
          </p:grpSpPr>
          <p:pic>
            <p:nvPicPr>
              <p:cNvPr id="46" name="Picture 56">
                <a:extLst>
                  <a:ext uri="{FF2B5EF4-FFF2-40B4-BE49-F238E27FC236}">
                    <a16:creationId xmlns:a16="http://schemas.microsoft.com/office/drawing/2014/main" id="{BFBA7D89-D212-49F7-86D7-5C0E777A9E9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79" y="2821"/>
                <a:ext cx="3670" cy="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63">
                <a:extLst>
                  <a:ext uri="{FF2B5EF4-FFF2-40B4-BE49-F238E27FC236}">
                    <a16:creationId xmlns:a16="http://schemas.microsoft.com/office/drawing/2014/main" id="{90CEC5B3-75E0-481A-A08A-BF704F57C732}"/>
                  </a:ext>
                </a:extLst>
              </p:cNvPr>
              <p:cNvSpPr>
                <a:spLocks noChangeArrowheads="1"/>
              </p:cNvSpPr>
              <p:nvPr/>
            </p:nvSpPr>
            <p:spPr bwMode="auto">
              <a:xfrm>
                <a:off x="141" y="3026"/>
                <a:ext cx="1686"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a:spcBef>
                    <a:spcPct val="50000"/>
                  </a:spcBef>
                </a:pPr>
                <a:r>
                  <a:rPr lang="it-IT" sz="1600" dirty="0">
                    <a:latin typeface="Calibri" panose="020F0502020204030204" pitchFamily="34" charset="0"/>
                    <a:cs typeface="Calibri" panose="020F0502020204030204" pitchFamily="34" charset="0"/>
                  </a:rPr>
                  <a:t>The </a:t>
                </a:r>
                <a:r>
                  <a:rPr lang="it-IT" sz="1600" dirty="0" err="1">
                    <a:latin typeface="Calibri" panose="020F0502020204030204" pitchFamily="34" charset="0"/>
                    <a:cs typeface="Calibri" panose="020F0502020204030204" pitchFamily="34" charset="0"/>
                  </a:rPr>
                  <a:t>strength</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increase</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is</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remarkable</a:t>
                </a:r>
                <a:r>
                  <a:rPr lang="it-IT" sz="1600" dirty="0">
                    <a:latin typeface="Calibri" panose="020F0502020204030204" pitchFamily="34" charset="0"/>
                    <a:cs typeface="Calibri" panose="020F0502020204030204" pitchFamily="34" charset="0"/>
                  </a:rPr>
                  <a:t> in </a:t>
                </a:r>
                <a:r>
                  <a:rPr lang="it-IT" sz="1600" dirty="0" err="1">
                    <a:latin typeface="Calibri" panose="020F0502020204030204" pitchFamily="34" charset="0"/>
                    <a:cs typeface="Calibri" panose="020F0502020204030204" pitchFamily="34" charset="0"/>
                  </a:rPr>
                  <a:t>particular</a:t>
                </a:r>
                <a:r>
                  <a:rPr lang="it-IT" sz="1600" dirty="0">
                    <a:latin typeface="Calibri" panose="020F0502020204030204" pitchFamily="34" charset="0"/>
                    <a:cs typeface="Calibri" panose="020F0502020204030204" pitchFamily="34" charset="0"/>
                  </a:rPr>
                  <a:t> for </a:t>
                </a:r>
                <a:r>
                  <a:rPr lang="it-IT" sz="1600" dirty="0" err="1">
                    <a:latin typeface="Calibri" panose="020F0502020204030204" pitchFamily="34" charset="0"/>
                    <a:cs typeface="Calibri" panose="020F0502020204030204" pitchFamily="34" charset="0"/>
                  </a:rPr>
                  <a:t>low</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values</a:t>
                </a:r>
                <a:r>
                  <a:rPr lang="it-IT" sz="1600" dirty="0">
                    <a:latin typeface="Calibri" panose="020F0502020204030204" pitchFamily="34" charset="0"/>
                    <a:cs typeface="Calibri" panose="020F0502020204030204" pitchFamily="34" charset="0"/>
                  </a:rPr>
                  <a:t> of N, </a:t>
                </a:r>
                <a:r>
                  <a:rPr lang="it-IT" sz="1600" dirty="0" err="1">
                    <a:latin typeface="Calibri" panose="020F0502020204030204" pitchFamily="34" charset="0"/>
                    <a:cs typeface="Calibri" panose="020F0502020204030204" pitchFamily="34" charset="0"/>
                  </a:rPr>
                  <a:t>which</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is</a:t>
                </a:r>
                <a:r>
                  <a:rPr lang="it-IT" sz="1600" dirty="0">
                    <a:latin typeface="Calibri" panose="020F0502020204030204" pitchFamily="34" charset="0"/>
                    <a:cs typeface="Calibri" panose="020F0502020204030204" pitchFamily="34" charset="0"/>
                  </a:rPr>
                  <a:t> the case of </a:t>
                </a:r>
                <a:r>
                  <a:rPr lang="it-IT" sz="1600" dirty="0" err="1">
                    <a:latin typeface="Calibri" panose="020F0502020204030204" pitchFamily="34" charset="0"/>
                    <a:cs typeface="Calibri" panose="020F0502020204030204" pitchFamily="34" charset="0"/>
                  </a:rPr>
                  <a:t>spandrel</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beam</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elements</a:t>
                </a:r>
                <a:endParaRPr lang="it-IT" sz="1600" dirty="0">
                  <a:latin typeface="Calibri" panose="020F0502020204030204" pitchFamily="34" charset="0"/>
                  <a:cs typeface="Calibri" panose="020F0502020204030204" pitchFamily="34" charset="0"/>
                </a:endParaRPr>
              </a:p>
            </p:txBody>
          </p:sp>
        </p:grpSp>
        <p:sp>
          <p:nvSpPr>
            <p:cNvPr id="40" name="Line 57">
              <a:extLst>
                <a:ext uri="{FF2B5EF4-FFF2-40B4-BE49-F238E27FC236}">
                  <a16:creationId xmlns:a16="http://schemas.microsoft.com/office/drawing/2014/main" id="{19B46667-1CE2-401C-9FEC-A97AC74E886A}"/>
                </a:ext>
              </a:extLst>
            </p:cNvPr>
            <p:cNvSpPr>
              <a:spLocks noChangeShapeType="1"/>
            </p:cNvSpPr>
            <p:nvPr/>
          </p:nvSpPr>
          <p:spPr bwMode="auto">
            <a:xfrm flipV="1">
              <a:off x="4573" y="3807"/>
              <a:ext cx="181" cy="5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sp>
          <p:nvSpPr>
            <p:cNvPr id="41" name="Text Box 58">
              <a:extLst>
                <a:ext uri="{FF2B5EF4-FFF2-40B4-BE49-F238E27FC236}">
                  <a16:creationId xmlns:a16="http://schemas.microsoft.com/office/drawing/2014/main" id="{5DF5B33B-82FF-4B2C-80F0-5E7C57420006}"/>
                </a:ext>
              </a:extLst>
            </p:cNvPr>
            <p:cNvSpPr txBox="1">
              <a:spLocks noChangeArrowheads="1"/>
            </p:cNvSpPr>
            <p:nvPr/>
          </p:nvSpPr>
          <p:spPr bwMode="auto">
            <a:xfrm>
              <a:off x="4146" y="3592"/>
              <a:ext cx="9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endParaRPr lang="it-IT" sz="1400" i="1">
                <a:latin typeface="Calibri" panose="020F0502020204030204" pitchFamily="34" charset="0"/>
                <a:cs typeface="Calibri" panose="020F0502020204030204" pitchFamily="34" charset="0"/>
              </a:endParaRPr>
            </a:p>
          </p:txBody>
        </p:sp>
        <p:sp>
          <p:nvSpPr>
            <p:cNvPr id="42" name="Arc 59">
              <a:extLst>
                <a:ext uri="{FF2B5EF4-FFF2-40B4-BE49-F238E27FC236}">
                  <a16:creationId xmlns:a16="http://schemas.microsoft.com/office/drawing/2014/main" id="{A5964281-C0C2-4492-8E5E-B0F1F9550932}"/>
                </a:ext>
              </a:extLst>
            </p:cNvPr>
            <p:cNvSpPr>
              <a:spLocks/>
            </p:cNvSpPr>
            <p:nvPr/>
          </p:nvSpPr>
          <p:spPr bwMode="auto">
            <a:xfrm rot="17124734" flipV="1">
              <a:off x="3166" y="2984"/>
              <a:ext cx="139" cy="366"/>
            </a:xfrm>
            <a:custGeom>
              <a:avLst/>
              <a:gdLst>
                <a:gd name="G0" fmla="+- 0 0 0"/>
                <a:gd name="G1" fmla="+- 21600 0 0"/>
                <a:gd name="G2" fmla="+- 21600 0 0"/>
                <a:gd name="T0" fmla="*/ 0 w 21600"/>
                <a:gd name="T1" fmla="*/ 0 h 27329"/>
                <a:gd name="T2" fmla="*/ 20826 w 21600"/>
                <a:gd name="T3" fmla="*/ 27329 h 27329"/>
                <a:gd name="T4" fmla="*/ 0 w 21600"/>
                <a:gd name="T5" fmla="*/ 21600 h 27329"/>
              </a:gdLst>
              <a:ahLst/>
              <a:cxnLst>
                <a:cxn ang="0">
                  <a:pos x="T0" y="T1"/>
                </a:cxn>
                <a:cxn ang="0">
                  <a:pos x="T2" y="T3"/>
                </a:cxn>
                <a:cxn ang="0">
                  <a:pos x="T4" y="T5"/>
                </a:cxn>
              </a:cxnLst>
              <a:rect l="0" t="0" r="r" b="b"/>
              <a:pathLst>
                <a:path w="21600" h="27329" fill="none" extrusionOk="0">
                  <a:moveTo>
                    <a:pt x="0" y="0"/>
                  </a:moveTo>
                  <a:cubicBezTo>
                    <a:pt x="11929" y="0"/>
                    <a:pt x="21600" y="9670"/>
                    <a:pt x="21600" y="21600"/>
                  </a:cubicBezTo>
                  <a:cubicBezTo>
                    <a:pt x="21600" y="23535"/>
                    <a:pt x="21339" y="25462"/>
                    <a:pt x="20826" y="27329"/>
                  </a:cubicBezTo>
                </a:path>
                <a:path w="21600" h="27329" stroke="0" extrusionOk="0">
                  <a:moveTo>
                    <a:pt x="0" y="0"/>
                  </a:moveTo>
                  <a:cubicBezTo>
                    <a:pt x="11929" y="0"/>
                    <a:pt x="21600" y="9670"/>
                    <a:pt x="21600" y="21600"/>
                  </a:cubicBezTo>
                  <a:cubicBezTo>
                    <a:pt x="21600" y="23535"/>
                    <a:pt x="21339" y="25462"/>
                    <a:pt x="20826" y="27329"/>
                  </a:cubicBezTo>
                  <a:lnTo>
                    <a:pt x="0" y="21600"/>
                  </a:lnTo>
                  <a:close/>
                </a:path>
              </a:pathLst>
            </a:custGeom>
            <a:noFill/>
            <a:ln w="28575">
              <a:solidFill>
                <a:srgbClr val="008000"/>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sp>
          <p:nvSpPr>
            <p:cNvPr id="43" name="Text Box 60">
              <a:extLst>
                <a:ext uri="{FF2B5EF4-FFF2-40B4-BE49-F238E27FC236}">
                  <a16:creationId xmlns:a16="http://schemas.microsoft.com/office/drawing/2014/main" id="{DAE215B7-7063-4AA8-878B-933F6BEF385B}"/>
                </a:ext>
              </a:extLst>
            </p:cNvPr>
            <p:cNvSpPr txBox="1">
              <a:spLocks noChangeArrowheads="1"/>
            </p:cNvSpPr>
            <p:nvPr/>
          </p:nvSpPr>
          <p:spPr bwMode="auto">
            <a:xfrm>
              <a:off x="1927" y="2933"/>
              <a:ext cx="1222"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b="1" dirty="0" err="1">
                  <a:latin typeface="Calibri" panose="020F0502020204030204" pitchFamily="34" charset="0"/>
                  <a:cs typeface="Calibri" panose="020F0502020204030204" pitchFamily="34" charset="0"/>
                </a:rPr>
                <a:t>Increasing</a:t>
              </a:r>
              <a:r>
                <a:rPr lang="it-IT" b="1" dirty="0">
                  <a:latin typeface="Calibri" panose="020F0502020204030204" pitchFamily="34" charset="0"/>
                  <a:cs typeface="Calibri" panose="020F0502020204030204" pitchFamily="34" charset="0"/>
                </a:rPr>
                <a:t> h=</a:t>
              </a:r>
              <a:r>
                <a:rPr lang="it-IT" b="1" dirty="0" err="1">
                  <a:latin typeface="Calibri" panose="020F0502020204030204" pitchFamily="34" charset="0"/>
                  <a:cs typeface="Calibri" panose="020F0502020204030204" pitchFamily="34" charset="0"/>
                </a:rPr>
                <a:t>f</a:t>
              </a:r>
              <a:r>
                <a:rPr lang="it-IT" b="1" baseline="-25000" dirty="0" err="1">
                  <a:latin typeface="Calibri" panose="020F0502020204030204" pitchFamily="34" charset="0"/>
                  <a:cs typeface="Calibri" panose="020F0502020204030204" pitchFamily="34" charset="0"/>
                </a:rPr>
                <a:t>tu</a:t>
              </a:r>
              <a:r>
                <a:rPr lang="it-IT" b="1" dirty="0">
                  <a:latin typeface="Calibri" panose="020F0502020204030204" pitchFamily="34" charset="0"/>
                  <a:cs typeface="Calibri" panose="020F0502020204030204" pitchFamily="34" charset="0"/>
                </a:rPr>
                <a:t>/</a:t>
              </a:r>
              <a:r>
                <a:rPr lang="it-IT" b="1" dirty="0" err="1">
                  <a:latin typeface="Calibri" panose="020F0502020204030204" pitchFamily="34" charset="0"/>
                  <a:cs typeface="Calibri" panose="020F0502020204030204" pitchFamily="34" charset="0"/>
                </a:rPr>
                <a:t>f</a:t>
              </a:r>
              <a:r>
                <a:rPr lang="it-IT" b="1" baseline="-25000" dirty="0" err="1">
                  <a:latin typeface="Calibri" panose="020F0502020204030204" pitchFamily="34" charset="0"/>
                  <a:cs typeface="Calibri" panose="020F0502020204030204" pitchFamily="34" charset="0"/>
                </a:rPr>
                <a:t>cu</a:t>
              </a:r>
              <a:endParaRPr lang="it-IT" b="1" baseline="-25000" dirty="0">
                <a:latin typeface="Calibri" panose="020F0502020204030204" pitchFamily="34" charset="0"/>
                <a:cs typeface="Calibri" panose="020F0502020204030204" pitchFamily="34" charset="0"/>
              </a:endParaRPr>
            </a:p>
          </p:txBody>
        </p:sp>
        <p:sp>
          <p:nvSpPr>
            <p:cNvPr id="44" name="Text Box 61">
              <a:extLst>
                <a:ext uri="{FF2B5EF4-FFF2-40B4-BE49-F238E27FC236}">
                  <a16:creationId xmlns:a16="http://schemas.microsoft.com/office/drawing/2014/main" id="{46064625-0C88-470F-8CE0-FE9794AE8656}"/>
                </a:ext>
              </a:extLst>
            </p:cNvPr>
            <p:cNvSpPr txBox="1">
              <a:spLocks noChangeArrowheads="1"/>
            </p:cNvSpPr>
            <p:nvPr/>
          </p:nvSpPr>
          <p:spPr bwMode="auto">
            <a:xfrm>
              <a:off x="4025" y="2887"/>
              <a:ext cx="155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it-IT" sz="2000" b="1" i="1">
                  <a:latin typeface="Calibri" panose="020F0502020204030204" pitchFamily="34" charset="0"/>
                  <a:cs typeface="Calibri" panose="020F0502020204030204" pitchFamily="34" charset="0"/>
                </a:rPr>
                <a:t>N</a:t>
              </a:r>
              <a:r>
                <a:rPr lang="it-IT" sz="2000" b="1" i="1" baseline="-25000">
                  <a:latin typeface="Calibri" panose="020F0502020204030204" pitchFamily="34" charset="0"/>
                  <a:cs typeface="Calibri" panose="020F0502020204030204" pitchFamily="34" charset="0"/>
                </a:rPr>
                <a:t>u</a:t>
              </a:r>
              <a:r>
                <a:rPr lang="it-IT" sz="2000" b="1" baseline="-25000">
                  <a:latin typeface="Calibri" panose="020F0502020204030204" pitchFamily="34" charset="0"/>
                  <a:cs typeface="Calibri" panose="020F0502020204030204" pitchFamily="34" charset="0"/>
                </a:rPr>
                <a:t> </a:t>
              </a:r>
              <a:r>
                <a:rPr lang="it-IT" sz="2000" b="1">
                  <a:latin typeface="Calibri" panose="020F0502020204030204" pitchFamily="34" charset="0"/>
                  <a:cs typeface="Calibri" panose="020F0502020204030204" pitchFamily="34" charset="0"/>
                </a:rPr>
                <a:t>= </a:t>
              </a:r>
              <a:r>
                <a:rPr lang="it-IT" sz="2000" b="1" i="1">
                  <a:latin typeface="Calibri" panose="020F0502020204030204" pitchFamily="34" charset="0"/>
                  <a:cs typeface="Calibri" panose="020F0502020204030204" pitchFamily="34" charset="0"/>
                </a:rPr>
                <a:t>dtf</a:t>
              </a:r>
              <a:r>
                <a:rPr lang="it-IT" sz="2000" b="1" i="1" baseline="-25000">
                  <a:latin typeface="Calibri" panose="020F0502020204030204" pitchFamily="34" charset="0"/>
                  <a:cs typeface="Calibri" panose="020F0502020204030204" pitchFamily="34" charset="0"/>
                </a:rPr>
                <a:t>cu</a:t>
              </a:r>
              <a:r>
                <a:rPr lang="it-IT" sz="2000" b="1">
                  <a:latin typeface="Calibri" panose="020F0502020204030204" pitchFamily="34" charset="0"/>
                  <a:cs typeface="Calibri" panose="020F0502020204030204" pitchFamily="34" charset="0"/>
                </a:rPr>
                <a:t>; </a:t>
              </a:r>
              <a:r>
                <a:rPr lang="it-IT" sz="2000" b="1" i="1">
                  <a:latin typeface="Calibri" panose="020F0502020204030204" pitchFamily="34" charset="0"/>
                  <a:cs typeface="Calibri" panose="020F0502020204030204" pitchFamily="34" charset="0"/>
                </a:rPr>
                <a:t>M</a:t>
              </a:r>
              <a:r>
                <a:rPr lang="it-IT" sz="2000" b="1" i="1" baseline="-25000">
                  <a:latin typeface="Calibri" panose="020F0502020204030204" pitchFamily="34" charset="0"/>
                  <a:cs typeface="Calibri" panose="020F0502020204030204" pitchFamily="34" charset="0"/>
                </a:rPr>
                <a:t>lim</a:t>
              </a:r>
              <a:r>
                <a:rPr lang="it-IT" sz="2000" b="1" baseline="-25000">
                  <a:latin typeface="Calibri" panose="020F0502020204030204" pitchFamily="34" charset="0"/>
                  <a:cs typeface="Calibri" panose="020F0502020204030204" pitchFamily="34" charset="0"/>
                </a:rPr>
                <a:t> </a:t>
              </a:r>
              <a:r>
                <a:rPr lang="it-IT" sz="2000" b="1">
                  <a:latin typeface="Calibri" panose="020F0502020204030204" pitchFamily="34" charset="0"/>
                  <a:cs typeface="Calibri" panose="020F0502020204030204" pitchFamily="34" charset="0"/>
                </a:rPr>
                <a:t>= </a:t>
              </a:r>
              <a:r>
                <a:rPr lang="it-IT" sz="2000" b="1" i="1">
                  <a:latin typeface="Calibri" panose="020F0502020204030204" pitchFamily="34" charset="0"/>
                  <a:cs typeface="Calibri" panose="020F0502020204030204" pitchFamily="34" charset="0"/>
                </a:rPr>
                <a:t>td</a:t>
              </a:r>
              <a:r>
                <a:rPr lang="it-IT" sz="2000" b="1" baseline="30000">
                  <a:latin typeface="Calibri" panose="020F0502020204030204" pitchFamily="34" charset="0"/>
                  <a:cs typeface="Calibri" panose="020F0502020204030204" pitchFamily="34" charset="0"/>
                </a:rPr>
                <a:t>2</a:t>
              </a:r>
              <a:r>
                <a:rPr lang="it-IT" sz="2000" b="1" i="1">
                  <a:latin typeface="Calibri" panose="020F0502020204030204" pitchFamily="34" charset="0"/>
                  <a:cs typeface="Calibri" panose="020F0502020204030204" pitchFamily="34" charset="0"/>
                </a:rPr>
                <a:t>f</a:t>
              </a:r>
              <a:r>
                <a:rPr lang="it-IT" sz="2000" b="1" i="1" baseline="-25000">
                  <a:latin typeface="Calibri" panose="020F0502020204030204" pitchFamily="34" charset="0"/>
                  <a:cs typeface="Calibri" panose="020F0502020204030204" pitchFamily="34" charset="0"/>
                </a:rPr>
                <a:t>cu</a:t>
              </a:r>
              <a:r>
                <a:rPr lang="it-IT" sz="2000" b="1">
                  <a:latin typeface="Calibri" panose="020F0502020204030204" pitchFamily="34" charset="0"/>
                  <a:cs typeface="Calibri" panose="020F0502020204030204" pitchFamily="34" charset="0"/>
                </a:rPr>
                <a:t>/4</a:t>
              </a:r>
            </a:p>
          </p:txBody>
        </p:sp>
        <p:graphicFrame>
          <p:nvGraphicFramePr>
            <p:cNvPr id="45" name="Object 62">
              <a:extLst>
                <a:ext uri="{FF2B5EF4-FFF2-40B4-BE49-F238E27FC236}">
                  <a16:creationId xmlns:a16="http://schemas.microsoft.com/office/drawing/2014/main" id="{13B16BC2-0A9F-4EA2-9D9E-A68FBF085AAA}"/>
                </a:ext>
              </a:extLst>
            </p:cNvPr>
            <p:cNvGraphicFramePr>
              <a:graphicFrameLocks noChangeAspect="1"/>
            </p:cNvGraphicFramePr>
            <p:nvPr/>
          </p:nvGraphicFramePr>
          <p:xfrm>
            <a:off x="3851" y="3789"/>
            <a:ext cx="711" cy="153"/>
          </p:xfrm>
          <a:graphic>
            <a:graphicData uri="http://schemas.openxmlformats.org/presentationml/2006/ole">
              <mc:AlternateContent xmlns:mc="http://schemas.openxmlformats.org/markup-compatibility/2006">
                <mc:Choice xmlns:v="urn:schemas-microsoft-com:vml" Requires="v">
                  <p:oleObj spid="_x0000_s138244" name="Equation" r:id="rId12" imgW="1320227" imgH="444307" progId="Equation.3">
                    <p:embed/>
                  </p:oleObj>
                </mc:Choice>
                <mc:Fallback>
                  <p:oleObj name="Equation" r:id="rId12" imgW="1320227" imgH="444307" progId="Equation.3">
                    <p:embed/>
                    <p:pic>
                      <p:nvPicPr>
                        <p:cNvPr id="45" name="Object 62">
                          <a:extLst>
                            <a:ext uri="{FF2B5EF4-FFF2-40B4-BE49-F238E27FC236}">
                              <a16:creationId xmlns:a16="http://schemas.microsoft.com/office/drawing/2014/main" id="{13B16BC2-0A9F-4EA2-9D9E-A68FBF085AA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51" y="3789"/>
                          <a:ext cx="711" cy="153"/>
                        </a:xfrm>
                        <a:prstGeom prst="rect">
                          <a:avLst/>
                        </a:prstGeom>
                        <a:solidFill>
                          <a:schemeClr val="bg1"/>
                        </a:solidFill>
                      </p:spPr>
                    </p:pic>
                  </p:oleObj>
                </mc:Fallback>
              </mc:AlternateContent>
            </a:graphicData>
          </a:graphic>
        </p:graphicFrame>
      </p:grpSp>
      <p:sp>
        <p:nvSpPr>
          <p:cNvPr id="48" name="Rectangle 67">
            <a:extLst>
              <a:ext uri="{FF2B5EF4-FFF2-40B4-BE49-F238E27FC236}">
                <a16:creationId xmlns:a16="http://schemas.microsoft.com/office/drawing/2014/main" id="{E74D5281-3BC2-4B95-87E3-C72C0266EAEB}"/>
              </a:ext>
            </a:extLst>
          </p:cNvPr>
          <p:cNvSpPr>
            <a:spLocks noChangeArrowheads="1"/>
          </p:cNvSpPr>
          <p:nvPr/>
        </p:nvSpPr>
        <p:spPr bwMode="auto">
          <a:xfrm>
            <a:off x="9730165" y="4072824"/>
            <a:ext cx="227806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just" eaLnBrk="1" hangingPunct="1"/>
            <a:r>
              <a:rPr lang="en-GB" sz="1400" b="1" i="1" dirty="0">
                <a:latin typeface="Times New Roman" panose="02020603050405020304" pitchFamily="18" charset="0"/>
                <a:cs typeface="Times New Roman" panose="02020603050405020304" pitchFamily="18" charset="0"/>
              </a:rPr>
              <a:t>Ref</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Cattari</a:t>
            </a:r>
            <a:r>
              <a:rPr lang="en-GB" sz="1400" dirty="0">
                <a:latin typeface="Times New Roman" panose="02020603050405020304" pitchFamily="18" charset="0"/>
                <a:cs typeface="Times New Roman" panose="02020603050405020304" pitchFamily="18" charset="0"/>
              </a:rPr>
              <a:t> S., </a:t>
            </a:r>
            <a:r>
              <a:rPr lang="en-GB" sz="1400" dirty="0" err="1">
                <a:latin typeface="Times New Roman" panose="02020603050405020304" pitchFamily="18" charset="0"/>
                <a:cs typeface="Times New Roman" panose="02020603050405020304" pitchFamily="18" charset="0"/>
              </a:rPr>
              <a:t>Lagomarsino</a:t>
            </a:r>
            <a:r>
              <a:rPr lang="en-GB" sz="1400" dirty="0">
                <a:latin typeface="Times New Roman" panose="02020603050405020304" pitchFamily="18" charset="0"/>
                <a:cs typeface="Times New Roman" panose="02020603050405020304" pitchFamily="18" charset="0"/>
              </a:rPr>
              <a:t> S. (2008). “A strength criterion for the flexural behaviour of spandrels in un-reinforced masonry walls”, </a:t>
            </a:r>
            <a:r>
              <a:rPr lang="en-GB" sz="1400" i="1" dirty="0">
                <a:latin typeface="Times New Roman" panose="02020603050405020304" pitchFamily="18" charset="0"/>
                <a:cs typeface="Times New Roman" panose="02020603050405020304" pitchFamily="18" charset="0"/>
              </a:rPr>
              <a:t>Proc. of the 14th World Conference on Earthquake Engineering</a:t>
            </a:r>
            <a:r>
              <a:rPr lang="en-GB" sz="1400" dirty="0">
                <a:latin typeface="Times New Roman" panose="02020603050405020304" pitchFamily="18" charset="0"/>
                <a:cs typeface="Times New Roman" panose="02020603050405020304" pitchFamily="18" charset="0"/>
              </a:rPr>
              <a:t>, Beijing, China.</a:t>
            </a:r>
          </a:p>
        </p:txBody>
      </p:sp>
    </p:spTree>
    <p:extLst>
      <p:ext uri="{BB962C8B-B14F-4D97-AF65-F5344CB8AC3E}">
        <p14:creationId xmlns:p14="http://schemas.microsoft.com/office/powerpoint/2010/main" val="181554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2626048" y="-66151"/>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Validation of the proposed model</a:t>
            </a:r>
          </a:p>
        </p:txBody>
      </p:sp>
      <p:grpSp>
        <p:nvGrpSpPr>
          <p:cNvPr id="7" name="Group 2">
            <a:extLst>
              <a:ext uri="{FF2B5EF4-FFF2-40B4-BE49-F238E27FC236}">
                <a16:creationId xmlns:a16="http://schemas.microsoft.com/office/drawing/2014/main" id="{5CD71E7A-99A4-44AE-BDA0-02B04B8CC594}"/>
              </a:ext>
            </a:extLst>
          </p:cNvPr>
          <p:cNvGrpSpPr>
            <a:grpSpLocks/>
          </p:cNvGrpSpPr>
          <p:nvPr/>
        </p:nvGrpSpPr>
        <p:grpSpPr bwMode="auto">
          <a:xfrm>
            <a:off x="1038550" y="842349"/>
            <a:ext cx="3141663" cy="3203575"/>
            <a:chOff x="88" y="848"/>
            <a:chExt cx="1979" cy="2018"/>
          </a:xfrm>
        </p:grpSpPr>
        <p:sp>
          <p:nvSpPr>
            <p:cNvPr id="8" name="Rectangle 3">
              <a:extLst>
                <a:ext uri="{FF2B5EF4-FFF2-40B4-BE49-F238E27FC236}">
                  <a16:creationId xmlns:a16="http://schemas.microsoft.com/office/drawing/2014/main" id="{5A4E4E30-495F-4B60-8DAD-909B3F8DD8CA}"/>
                </a:ext>
              </a:extLst>
            </p:cNvPr>
            <p:cNvSpPr>
              <a:spLocks noChangeArrowheads="1"/>
            </p:cNvSpPr>
            <p:nvPr/>
          </p:nvSpPr>
          <p:spPr bwMode="auto">
            <a:xfrm>
              <a:off x="96" y="872"/>
              <a:ext cx="1952" cy="1984"/>
            </a:xfrm>
            <a:prstGeom prst="rect">
              <a:avLst/>
            </a:prstGeom>
            <a:noFill/>
            <a:ln w="25400" algn="ctr">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pic>
          <p:nvPicPr>
            <p:cNvPr id="9" name="Picture 4" descr="fasciatrap009">
              <a:extLst>
                <a:ext uri="{FF2B5EF4-FFF2-40B4-BE49-F238E27FC236}">
                  <a16:creationId xmlns:a16="http://schemas.microsoft.com/office/drawing/2014/main" id="{18FAB276-E052-4441-A9C7-2741543977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9266" t="22163" r="20389" b="23097"/>
            <a:stretch>
              <a:fillRect/>
            </a:stretch>
          </p:blipFill>
          <p:spPr bwMode="auto">
            <a:xfrm>
              <a:off x="358" y="1036"/>
              <a:ext cx="1374" cy="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a:extLst>
                <a:ext uri="{FF2B5EF4-FFF2-40B4-BE49-F238E27FC236}">
                  <a16:creationId xmlns:a16="http://schemas.microsoft.com/office/drawing/2014/main" id="{C66B84D8-55F4-4BA0-A28A-BDEEC17FF68C}"/>
                </a:ext>
              </a:extLst>
            </p:cNvPr>
            <p:cNvSpPr>
              <a:spLocks noChangeArrowheads="1"/>
            </p:cNvSpPr>
            <p:nvPr/>
          </p:nvSpPr>
          <p:spPr bwMode="auto">
            <a:xfrm>
              <a:off x="299" y="1984"/>
              <a:ext cx="153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GB" sz="1400" dirty="0">
                  <a:latin typeface="Calibri" panose="020F0502020204030204" pitchFamily="34" charset="0"/>
                  <a:cs typeface="Calibri" panose="020F0502020204030204" pitchFamily="34" charset="0"/>
                </a:rPr>
                <a:t>inelastic normal strains along </a:t>
              </a:r>
              <a:r>
                <a:rPr lang="en-GB" sz="1400" i="1" dirty="0">
                  <a:latin typeface="Calibri" panose="020F0502020204030204" pitchFamily="34" charset="0"/>
                  <a:cs typeface="Calibri" panose="020F0502020204030204" pitchFamily="34" charset="0"/>
                </a:rPr>
                <a:t>x</a:t>
              </a:r>
              <a:endParaRPr lang="it-IT" sz="1400" i="1" dirty="0">
                <a:latin typeface="Calibri" panose="020F0502020204030204" pitchFamily="34" charset="0"/>
                <a:cs typeface="Calibri" panose="020F0502020204030204" pitchFamily="34" charset="0"/>
              </a:endParaRPr>
            </a:p>
          </p:txBody>
        </p:sp>
        <p:sp>
          <p:nvSpPr>
            <p:cNvPr id="11" name="Rectangle 6">
              <a:extLst>
                <a:ext uri="{FF2B5EF4-FFF2-40B4-BE49-F238E27FC236}">
                  <a16:creationId xmlns:a16="http://schemas.microsoft.com/office/drawing/2014/main" id="{B58AC366-7207-4DDD-BC69-8B80441EE67E}"/>
                </a:ext>
              </a:extLst>
            </p:cNvPr>
            <p:cNvSpPr>
              <a:spLocks noChangeArrowheads="1"/>
            </p:cNvSpPr>
            <p:nvPr/>
          </p:nvSpPr>
          <p:spPr bwMode="auto">
            <a:xfrm>
              <a:off x="88" y="2168"/>
              <a:ext cx="1979" cy="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r>
                <a:rPr lang="en-GB" b="1" u="sng" dirty="0">
                  <a:solidFill>
                    <a:srgbClr val="000066"/>
                  </a:solidFill>
                </a:rPr>
                <a:t>Phase A:</a:t>
              </a:r>
              <a:r>
                <a:rPr lang="en-GB" sz="1600" dirty="0">
                  <a:effectLst>
                    <a:outerShdw blurRad="38100" dist="38100" dir="2700000" algn="tl">
                      <a:srgbClr val="FFFFFF"/>
                    </a:outerShdw>
                  </a:effectLst>
                  <a:latin typeface="Calibri" panose="020F0502020204030204" pitchFamily="34" charset="0"/>
                  <a:cs typeface="Calibri" panose="020F0502020204030204" pitchFamily="34" charset="0"/>
                </a:rPr>
                <a:t> opening of head joints </a:t>
              </a:r>
              <a:r>
                <a:rPr lang="en-GB" altLang="zh-CN" sz="1600" dirty="0">
                  <a:effectLst>
                    <a:outerShdw blurRad="38100" dist="38100" dir="2700000" algn="tl">
                      <a:srgbClr val="FFFFFF"/>
                    </a:outerShdw>
                  </a:effectLst>
                  <a:latin typeface="Calibri" panose="020F0502020204030204" pitchFamily="34" charset="0"/>
                  <a:ea typeface="宋体" pitchFamily="2" charset="-122"/>
                  <a:cs typeface="Calibri" panose="020F0502020204030204" pitchFamily="34" charset="0"/>
                </a:rPr>
                <a:t>in tense corners </a:t>
              </a:r>
              <a:r>
                <a:rPr lang="en-US" altLang="zh-CN" sz="1600" dirty="0">
                  <a:effectLst>
                    <a:outerShdw blurRad="38100" dist="38100" dir="2700000" algn="tl">
                      <a:srgbClr val="FFFFFF"/>
                    </a:outerShdw>
                  </a:effectLst>
                  <a:latin typeface="Calibri" panose="020F0502020204030204" pitchFamily="34" charset="0"/>
                  <a:ea typeface="宋体" pitchFamily="2" charset="-122"/>
                  <a:cs typeface="Calibri" panose="020F0502020204030204" pitchFamily="34" charset="0"/>
                </a:rPr>
                <a:t>after the attainment of the maximum tensile value </a:t>
              </a:r>
              <a:r>
                <a:rPr lang="en-GB" altLang="zh-CN" sz="1600" dirty="0">
                  <a:effectLst>
                    <a:outerShdw blurRad="38100" dist="38100" dir="2700000" algn="tl">
                      <a:srgbClr val="FFFFFF"/>
                    </a:outerShdw>
                  </a:effectLst>
                  <a:latin typeface="Calibri" panose="020F0502020204030204" pitchFamily="34" charset="0"/>
                  <a:ea typeface="宋体" pitchFamily="2" charset="-122"/>
                  <a:cs typeface="Calibri" panose="020F0502020204030204" pitchFamily="34" charset="0"/>
                </a:rPr>
                <a:t>of </a:t>
              </a:r>
              <a:r>
                <a:rPr lang="en-GB" altLang="zh-CN" sz="1600" i="1" dirty="0" err="1">
                  <a:effectLst>
                    <a:outerShdw blurRad="38100" dist="38100" dir="2700000" algn="tl">
                      <a:srgbClr val="FFFFFF"/>
                    </a:outerShdw>
                  </a:effectLst>
                  <a:latin typeface="Calibri" panose="020F0502020204030204" pitchFamily="34" charset="0"/>
                  <a:ea typeface="宋体" pitchFamily="2" charset="-122"/>
                  <a:cs typeface="Calibri" panose="020F0502020204030204" pitchFamily="34" charset="0"/>
                </a:rPr>
                <a:t>s</a:t>
              </a:r>
              <a:r>
                <a:rPr lang="en-GB" altLang="zh-CN" sz="1600" i="1" baseline="-25000" dirty="0" err="1">
                  <a:effectLst>
                    <a:outerShdw blurRad="38100" dist="38100" dir="2700000" algn="tl">
                      <a:srgbClr val="FFFFFF"/>
                    </a:outerShdw>
                  </a:effectLst>
                  <a:latin typeface="Calibri" panose="020F0502020204030204" pitchFamily="34" charset="0"/>
                  <a:ea typeface="宋体" pitchFamily="2" charset="-122"/>
                  <a:cs typeface="Calibri" panose="020F0502020204030204" pitchFamily="34" charset="0"/>
                </a:rPr>
                <a:t>x</a:t>
              </a:r>
              <a:r>
                <a:rPr lang="en-GB" altLang="zh-CN" sz="1600" dirty="0">
                  <a:effectLst>
                    <a:outerShdw blurRad="38100" dist="38100" dir="2700000" algn="tl">
                      <a:srgbClr val="FFFFFF"/>
                    </a:outerShdw>
                  </a:effectLst>
                  <a:latin typeface="Calibri" panose="020F0502020204030204" pitchFamily="34" charset="0"/>
                  <a:ea typeface="宋体" pitchFamily="2" charset="-122"/>
                  <a:cs typeface="Calibri" panose="020F0502020204030204" pitchFamily="34" charset="0"/>
                </a:rPr>
                <a:t> at the end sections of spandrel </a:t>
              </a:r>
              <a:endParaRPr lang="it-IT" sz="1600" dirty="0">
                <a:effectLst>
                  <a:outerShdw blurRad="38100" dist="38100" dir="2700000" algn="tl">
                    <a:srgbClr val="FFFFFF"/>
                  </a:outerShdw>
                </a:effectLst>
                <a:latin typeface="Calibri" panose="020F0502020204030204" pitchFamily="34" charset="0"/>
                <a:cs typeface="Calibri" panose="020F0502020204030204" pitchFamily="34" charset="0"/>
              </a:endParaRPr>
            </a:p>
          </p:txBody>
        </p:sp>
        <p:sp>
          <p:nvSpPr>
            <p:cNvPr id="12" name="Text Box 7">
              <a:extLst>
                <a:ext uri="{FF2B5EF4-FFF2-40B4-BE49-F238E27FC236}">
                  <a16:creationId xmlns:a16="http://schemas.microsoft.com/office/drawing/2014/main" id="{F55AB340-E78F-42E3-A5CF-F7180FFB68BA}"/>
                </a:ext>
              </a:extLst>
            </p:cNvPr>
            <p:cNvSpPr txBox="1">
              <a:spLocks noChangeArrowheads="1"/>
            </p:cNvSpPr>
            <p:nvPr/>
          </p:nvSpPr>
          <p:spPr bwMode="auto">
            <a:xfrm>
              <a:off x="376" y="848"/>
              <a:ext cx="1360" cy="194"/>
            </a:xfrm>
            <a:prstGeom prst="rect">
              <a:avLst/>
            </a:prstGeom>
            <a:noFill/>
            <a:ln>
              <a:noFill/>
            </a:ln>
            <a:effectLst/>
            <a:extLst>
              <a:ext uri="{909E8E84-426E-40DD-AFC4-6F175D3DCCD1}">
                <a14:hiddenFill xmlns:a14="http://schemas.microsoft.com/office/drawing/2010/main">
                  <a:solidFill>
                    <a:srgbClr val="FFCC00">
                      <a:alpha val="28999"/>
                    </a:srgbClr>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400" dirty="0">
                  <a:latin typeface="Calibri" panose="020F0502020204030204" pitchFamily="34" charset="0"/>
                  <a:cs typeface="Calibri" panose="020F0502020204030204" pitchFamily="34" charset="0"/>
                </a:rPr>
                <a:t>SQUAT  SPANDREL</a:t>
              </a:r>
            </a:p>
          </p:txBody>
        </p:sp>
      </p:grpSp>
      <p:sp>
        <p:nvSpPr>
          <p:cNvPr id="13" name="Rectangle 9">
            <a:extLst>
              <a:ext uri="{FF2B5EF4-FFF2-40B4-BE49-F238E27FC236}">
                <a16:creationId xmlns:a16="http://schemas.microsoft.com/office/drawing/2014/main" id="{1618EE79-811F-4124-932B-CEFC29296A41}"/>
              </a:ext>
            </a:extLst>
          </p:cNvPr>
          <p:cNvSpPr>
            <a:spLocks noChangeArrowheads="1"/>
          </p:cNvSpPr>
          <p:nvPr/>
        </p:nvSpPr>
        <p:spPr bwMode="auto">
          <a:xfrm>
            <a:off x="898850" y="255474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
        <p:nvSpPr>
          <p:cNvPr id="14" name="Rectangle 10">
            <a:extLst>
              <a:ext uri="{FF2B5EF4-FFF2-40B4-BE49-F238E27FC236}">
                <a16:creationId xmlns:a16="http://schemas.microsoft.com/office/drawing/2014/main" id="{5EBF7E54-A79C-4546-928A-207F84235987}"/>
              </a:ext>
            </a:extLst>
          </p:cNvPr>
          <p:cNvSpPr>
            <a:spLocks noChangeArrowheads="1"/>
          </p:cNvSpPr>
          <p:nvPr/>
        </p:nvSpPr>
        <p:spPr bwMode="auto">
          <a:xfrm>
            <a:off x="898850" y="253093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sp>
        <p:nvSpPr>
          <p:cNvPr id="15" name="Rectangle 11">
            <a:extLst>
              <a:ext uri="{FF2B5EF4-FFF2-40B4-BE49-F238E27FC236}">
                <a16:creationId xmlns:a16="http://schemas.microsoft.com/office/drawing/2014/main" id="{56795F54-C1AA-47BD-9F88-7DD72D4DF23F}"/>
              </a:ext>
            </a:extLst>
          </p:cNvPr>
          <p:cNvSpPr>
            <a:spLocks noChangeArrowheads="1"/>
          </p:cNvSpPr>
          <p:nvPr/>
        </p:nvSpPr>
        <p:spPr bwMode="auto">
          <a:xfrm>
            <a:off x="672828" y="430945"/>
            <a:ext cx="47192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marL="285750" indent="-285750" algn="ctr">
              <a:buClr>
                <a:srgbClr val="FF3300"/>
              </a:buClr>
              <a:buFont typeface="Arial" panose="020B0604020202020204" pitchFamily="34" charset="0"/>
              <a:buChar char="•"/>
            </a:pPr>
            <a:r>
              <a:rPr lang="en-GB" altLang="zh-CN" dirty="0">
                <a:solidFill>
                  <a:srgbClr val="000066"/>
                </a:solidFill>
              </a:rPr>
              <a:t>Analysis of failure mechanisms that occurred </a:t>
            </a:r>
          </a:p>
        </p:txBody>
      </p:sp>
      <p:sp>
        <p:nvSpPr>
          <p:cNvPr id="16" name="Rectangle 12">
            <a:extLst>
              <a:ext uri="{FF2B5EF4-FFF2-40B4-BE49-F238E27FC236}">
                <a16:creationId xmlns:a16="http://schemas.microsoft.com/office/drawing/2014/main" id="{86A76B18-3C88-4823-BF62-A640E213F80B}"/>
              </a:ext>
            </a:extLst>
          </p:cNvPr>
          <p:cNvSpPr>
            <a:spLocks noChangeArrowheads="1"/>
          </p:cNvSpPr>
          <p:nvPr/>
        </p:nvSpPr>
        <p:spPr bwMode="auto">
          <a:xfrm>
            <a:off x="5743172" y="452390"/>
            <a:ext cx="39424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GB" sz="1400" dirty="0">
                <a:latin typeface="Calibri" panose="020F0502020204030204" pitchFamily="34" charset="0"/>
                <a:cs typeface="Calibri" panose="020F0502020204030204" pitchFamily="34" charset="0"/>
              </a:rPr>
              <a:t>( damage pattern : </a:t>
            </a:r>
            <a:r>
              <a:rPr lang="en-US" sz="1400" dirty="0">
                <a:latin typeface="Calibri" panose="020F0502020204030204" pitchFamily="34" charset="0"/>
                <a:cs typeface="Calibri" panose="020F0502020204030204" pitchFamily="34" charset="0"/>
              </a:rPr>
              <a:t>l</a:t>
            </a:r>
            <a:r>
              <a:rPr lang="en-GB" sz="1400" dirty="0">
                <a:latin typeface="Calibri" panose="020F0502020204030204" pitchFamily="34" charset="0"/>
                <a:cs typeface="Calibri" panose="020F0502020204030204" pitchFamily="34" charset="0"/>
              </a:rPr>
              <a:t>=1.35, </a:t>
            </a:r>
            <a:r>
              <a:rPr lang="en-US" sz="1400" dirty="0">
                <a:latin typeface="Calibri" panose="020F0502020204030204" pitchFamily="34" charset="0"/>
                <a:cs typeface="Calibri" panose="020F0502020204030204" pitchFamily="34" charset="0"/>
              </a:rPr>
              <a:t>D</a:t>
            </a:r>
            <a:r>
              <a:rPr lang="en-GB" sz="1400" baseline="-25000" dirty="0">
                <a:latin typeface="Calibri" panose="020F0502020204030204" pitchFamily="34" charset="0"/>
                <a:cs typeface="Calibri" panose="020F0502020204030204" pitchFamily="34" charset="0"/>
              </a:rPr>
              <a:t>x</a:t>
            </a:r>
            <a:r>
              <a:rPr lang="en-US" sz="1400" dirty="0">
                <a:latin typeface="Calibri" panose="020F0502020204030204" pitchFamily="34" charset="0"/>
                <a:cs typeface="Calibri" panose="020F0502020204030204" pitchFamily="34" charset="0"/>
              </a:rPr>
              <a:t>/D</a:t>
            </a:r>
            <a:r>
              <a:rPr lang="en-GB" sz="1400" baseline="-25000" dirty="0">
                <a:latin typeface="Calibri" panose="020F0502020204030204" pitchFamily="34" charset="0"/>
                <a:cs typeface="Calibri" panose="020F0502020204030204" pitchFamily="34" charset="0"/>
              </a:rPr>
              <a:t>y</a:t>
            </a:r>
            <a:r>
              <a:rPr lang="en-GB" sz="1400" dirty="0">
                <a:latin typeface="Calibri" panose="020F0502020204030204" pitchFamily="34" charset="0"/>
                <a:cs typeface="Calibri" panose="020F0502020204030204" pitchFamily="34" charset="0"/>
              </a:rPr>
              <a:t>=4, P=225 </a:t>
            </a:r>
            <a:r>
              <a:rPr lang="en-GB" sz="1400" dirty="0" err="1">
                <a:latin typeface="Calibri" panose="020F0502020204030204" pitchFamily="34" charset="0"/>
                <a:cs typeface="Calibri" panose="020F0502020204030204" pitchFamily="34" charset="0"/>
              </a:rPr>
              <a:t>kN</a:t>
            </a:r>
            <a:r>
              <a:rPr lang="en-GB" sz="1400" dirty="0">
                <a:latin typeface="Calibri" panose="020F0502020204030204" pitchFamily="34" charset="0"/>
                <a:cs typeface="Calibri" panose="020F0502020204030204" pitchFamily="34" charset="0"/>
              </a:rPr>
              <a:t>, N=0 )</a:t>
            </a:r>
            <a:endParaRPr lang="it-IT" sz="1400" dirty="0">
              <a:latin typeface="Calibri" panose="020F0502020204030204" pitchFamily="34" charset="0"/>
              <a:cs typeface="Calibri" panose="020F0502020204030204" pitchFamily="34" charset="0"/>
            </a:endParaRPr>
          </a:p>
        </p:txBody>
      </p:sp>
      <p:grpSp>
        <p:nvGrpSpPr>
          <p:cNvPr id="17" name="Group 13">
            <a:extLst>
              <a:ext uri="{FF2B5EF4-FFF2-40B4-BE49-F238E27FC236}">
                <a16:creationId xmlns:a16="http://schemas.microsoft.com/office/drawing/2014/main" id="{0B90EF0E-2D3C-4DC4-AA70-E250DB9E20BB}"/>
              </a:ext>
            </a:extLst>
          </p:cNvPr>
          <p:cNvGrpSpPr>
            <a:grpSpLocks/>
          </p:cNvGrpSpPr>
          <p:nvPr/>
        </p:nvGrpSpPr>
        <p:grpSpPr bwMode="auto">
          <a:xfrm>
            <a:off x="2003748" y="1363047"/>
            <a:ext cx="1104900" cy="939800"/>
            <a:chOff x="696" y="1352"/>
            <a:chExt cx="696" cy="592"/>
          </a:xfrm>
        </p:grpSpPr>
        <p:sp>
          <p:nvSpPr>
            <p:cNvPr id="18" name="Oval 14">
              <a:extLst>
                <a:ext uri="{FF2B5EF4-FFF2-40B4-BE49-F238E27FC236}">
                  <a16:creationId xmlns:a16="http://schemas.microsoft.com/office/drawing/2014/main" id="{6CA7A9F7-326C-43DD-A163-6604F75237CE}"/>
                </a:ext>
              </a:extLst>
            </p:cNvPr>
            <p:cNvSpPr>
              <a:spLocks noChangeArrowheads="1"/>
            </p:cNvSpPr>
            <p:nvPr/>
          </p:nvSpPr>
          <p:spPr bwMode="auto">
            <a:xfrm>
              <a:off x="696" y="1352"/>
              <a:ext cx="320" cy="312"/>
            </a:xfrm>
            <a:prstGeom prst="ellipse">
              <a:avLst/>
            </a:prstGeom>
            <a:solidFill>
              <a:srgbClr val="FFCC00">
                <a:alpha val="42999"/>
              </a:srgbClr>
            </a:solidFill>
            <a:ln>
              <a:noFill/>
            </a:ln>
            <a:effectLst/>
            <a:extLst>
              <a:ext uri="{91240B29-F687-4F45-9708-019B960494DF}">
                <a14:hiddenLine xmlns:a14="http://schemas.microsoft.com/office/drawing/2010/main" w="25400" algn="ctr">
                  <a:solidFill>
                    <a:srgbClr val="FFCC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9" name="Oval 15">
              <a:extLst>
                <a:ext uri="{FF2B5EF4-FFF2-40B4-BE49-F238E27FC236}">
                  <a16:creationId xmlns:a16="http://schemas.microsoft.com/office/drawing/2014/main" id="{2ACB2B43-DA28-43AB-B296-BCE5AA135DEE}"/>
                </a:ext>
              </a:extLst>
            </p:cNvPr>
            <p:cNvSpPr>
              <a:spLocks noChangeArrowheads="1"/>
            </p:cNvSpPr>
            <p:nvPr/>
          </p:nvSpPr>
          <p:spPr bwMode="auto">
            <a:xfrm>
              <a:off x="1072" y="1632"/>
              <a:ext cx="320" cy="312"/>
            </a:xfrm>
            <a:prstGeom prst="ellipse">
              <a:avLst/>
            </a:prstGeom>
            <a:solidFill>
              <a:srgbClr val="FFCC00">
                <a:alpha val="42999"/>
              </a:srgbClr>
            </a:solidFill>
            <a:ln>
              <a:noFill/>
            </a:ln>
            <a:effectLst/>
            <a:extLst>
              <a:ext uri="{91240B29-F687-4F45-9708-019B960494DF}">
                <a14:hiddenLine xmlns:a14="http://schemas.microsoft.com/office/drawing/2010/main" w="25400" algn="ctr">
                  <a:solidFill>
                    <a:srgbClr val="FFCC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nvGrpSpPr>
          <p:cNvPr id="20" name="Group 16">
            <a:extLst>
              <a:ext uri="{FF2B5EF4-FFF2-40B4-BE49-F238E27FC236}">
                <a16:creationId xmlns:a16="http://schemas.microsoft.com/office/drawing/2014/main" id="{8FC61534-E85C-4936-85D7-57080CCBF444}"/>
              </a:ext>
            </a:extLst>
          </p:cNvPr>
          <p:cNvGrpSpPr>
            <a:grpSpLocks/>
          </p:cNvGrpSpPr>
          <p:nvPr/>
        </p:nvGrpSpPr>
        <p:grpSpPr bwMode="auto">
          <a:xfrm>
            <a:off x="4269113" y="855049"/>
            <a:ext cx="5634037" cy="3162300"/>
            <a:chOff x="2091" y="848"/>
            <a:chExt cx="3549" cy="1992"/>
          </a:xfrm>
        </p:grpSpPr>
        <p:pic>
          <p:nvPicPr>
            <p:cNvPr id="21" name="Picture 17" descr="fasciatrap010">
              <a:extLst>
                <a:ext uri="{FF2B5EF4-FFF2-40B4-BE49-F238E27FC236}">
                  <a16:creationId xmlns:a16="http://schemas.microsoft.com/office/drawing/2014/main" id="{F62175DE-7A49-4437-B979-837AC59131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9266" t="22163" r="20389" b="23097"/>
            <a:stretch>
              <a:fillRect/>
            </a:stretch>
          </p:blipFill>
          <p:spPr bwMode="auto">
            <a:xfrm>
              <a:off x="2517" y="999"/>
              <a:ext cx="1374"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8" descr="fasciatrap011">
              <a:extLst>
                <a:ext uri="{FF2B5EF4-FFF2-40B4-BE49-F238E27FC236}">
                  <a16:creationId xmlns:a16="http://schemas.microsoft.com/office/drawing/2014/main" id="{0166EA37-A7AA-4F1E-B836-2CB42FEEC4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8388" t="22256" r="20319" b="22025"/>
            <a:stretch>
              <a:fillRect/>
            </a:stretch>
          </p:blipFill>
          <p:spPr bwMode="auto">
            <a:xfrm>
              <a:off x="4068" y="1010"/>
              <a:ext cx="1380" cy="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9">
              <a:extLst>
                <a:ext uri="{FF2B5EF4-FFF2-40B4-BE49-F238E27FC236}">
                  <a16:creationId xmlns:a16="http://schemas.microsoft.com/office/drawing/2014/main" id="{2579A332-1CF7-41F4-A8CB-8979C8E8C392}"/>
                </a:ext>
              </a:extLst>
            </p:cNvPr>
            <p:cNvSpPr>
              <a:spLocks noChangeArrowheads="1"/>
            </p:cNvSpPr>
            <p:nvPr/>
          </p:nvSpPr>
          <p:spPr bwMode="auto">
            <a:xfrm>
              <a:off x="2488" y="1943"/>
              <a:ext cx="155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GB" sz="1400">
                  <a:latin typeface="Calibri" panose="020F0502020204030204" pitchFamily="34" charset="0"/>
                  <a:cs typeface="Calibri" panose="020F0502020204030204" pitchFamily="34" charset="0"/>
                </a:rPr>
                <a:t>inelastic normal strains along x</a:t>
              </a:r>
              <a:endParaRPr lang="it-IT" sz="1400">
                <a:latin typeface="Calibri" panose="020F0502020204030204" pitchFamily="34" charset="0"/>
                <a:cs typeface="Calibri" panose="020F0502020204030204" pitchFamily="34" charset="0"/>
              </a:endParaRPr>
            </a:p>
          </p:txBody>
        </p:sp>
        <p:sp>
          <p:nvSpPr>
            <p:cNvPr id="24" name="Rectangle 20">
              <a:extLst>
                <a:ext uri="{FF2B5EF4-FFF2-40B4-BE49-F238E27FC236}">
                  <a16:creationId xmlns:a16="http://schemas.microsoft.com/office/drawing/2014/main" id="{610CDEE3-21D7-424B-AF74-107498DE87A6}"/>
                </a:ext>
              </a:extLst>
            </p:cNvPr>
            <p:cNvSpPr>
              <a:spLocks noChangeArrowheads="1"/>
            </p:cNvSpPr>
            <p:nvPr/>
          </p:nvSpPr>
          <p:spPr bwMode="auto">
            <a:xfrm>
              <a:off x="4181" y="1968"/>
              <a:ext cx="132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GB" sz="1400">
                  <a:latin typeface="Calibri" panose="020F0502020204030204" pitchFamily="34" charset="0"/>
                  <a:cs typeface="Calibri" panose="020F0502020204030204" pitchFamily="34" charset="0"/>
                </a:rPr>
                <a:t>inelastic shear strains (xy)</a:t>
              </a:r>
              <a:endParaRPr lang="it-IT" sz="1400">
                <a:latin typeface="Calibri" panose="020F0502020204030204" pitchFamily="34" charset="0"/>
                <a:cs typeface="Calibri" panose="020F0502020204030204" pitchFamily="34" charset="0"/>
              </a:endParaRPr>
            </a:p>
          </p:txBody>
        </p:sp>
        <p:sp>
          <p:nvSpPr>
            <p:cNvPr id="25" name="Rectangle 21">
              <a:extLst>
                <a:ext uri="{FF2B5EF4-FFF2-40B4-BE49-F238E27FC236}">
                  <a16:creationId xmlns:a16="http://schemas.microsoft.com/office/drawing/2014/main" id="{30CA1DB3-53D0-4AC3-88D8-77AF5ECD86AF}"/>
                </a:ext>
              </a:extLst>
            </p:cNvPr>
            <p:cNvSpPr>
              <a:spLocks noChangeArrowheads="1"/>
            </p:cNvSpPr>
            <p:nvPr/>
          </p:nvSpPr>
          <p:spPr bwMode="auto">
            <a:xfrm>
              <a:off x="2343" y="2174"/>
              <a:ext cx="3297"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r>
                <a:rPr lang="en-GB" b="1" u="sng" dirty="0">
                  <a:solidFill>
                    <a:srgbClr val="000066"/>
                  </a:solidFill>
                </a:rPr>
                <a:t>Phase B:</a:t>
              </a:r>
              <a:r>
                <a:rPr lang="en-GB" sz="1600" u="sng" dirty="0">
                  <a:latin typeface="Calibri" panose="020F0502020204030204" pitchFamily="34" charset="0"/>
                  <a:cs typeface="Calibri" panose="020F0502020204030204" pitchFamily="34" charset="0"/>
                </a:rPr>
                <a:t> </a:t>
              </a:r>
              <a:r>
                <a:rPr lang="en-GB" altLang="zh-CN" sz="1600" dirty="0">
                  <a:effectLst>
                    <a:outerShdw blurRad="38100" dist="38100" dir="2700000" algn="tl">
                      <a:srgbClr val="FFFFFF"/>
                    </a:outerShdw>
                  </a:effectLst>
                  <a:latin typeface="Calibri" panose="020F0502020204030204" pitchFamily="34" charset="0"/>
                  <a:ea typeface="宋体" pitchFamily="2" charset="-122"/>
                  <a:cs typeface="Calibri" panose="020F0502020204030204" pitchFamily="34" charset="0"/>
                </a:rPr>
                <a:t>the spandrel gradually starts to behave as an “equivalent strut” with the formation of a diagonal crack</a:t>
              </a:r>
              <a:endParaRPr lang="it-IT" sz="1600" dirty="0">
                <a:effectLst>
                  <a:outerShdw blurRad="38100" dist="38100" dir="2700000" algn="tl">
                    <a:srgbClr val="FFFFFF"/>
                  </a:outerShdw>
                </a:effectLst>
                <a:latin typeface="Calibri" panose="020F0502020204030204" pitchFamily="34" charset="0"/>
                <a:cs typeface="Calibri" panose="020F0502020204030204" pitchFamily="34" charset="0"/>
              </a:endParaRPr>
            </a:p>
          </p:txBody>
        </p:sp>
        <p:sp>
          <p:nvSpPr>
            <p:cNvPr id="26" name="Rectangle 22">
              <a:extLst>
                <a:ext uri="{FF2B5EF4-FFF2-40B4-BE49-F238E27FC236}">
                  <a16:creationId xmlns:a16="http://schemas.microsoft.com/office/drawing/2014/main" id="{CD40B3C6-B602-4968-AD28-00C5F43A8B23}"/>
                </a:ext>
              </a:extLst>
            </p:cNvPr>
            <p:cNvSpPr>
              <a:spLocks noChangeArrowheads="1"/>
            </p:cNvSpPr>
            <p:nvPr/>
          </p:nvSpPr>
          <p:spPr bwMode="auto">
            <a:xfrm>
              <a:off x="2408" y="869"/>
              <a:ext cx="3232" cy="1971"/>
            </a:xfrm>
            <a:prstGeom prst="rect">
              <a:avLst/>
            </a:prstGeom>
            <a:noFill/>
            <a:ln w="25400" algn="ctr">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sp>
          <p:nvSpPr>
            <p:cNvPr id="27" name="AutoShape 68">
              <a:extLst>
                <a:ext uri="{FF2B5EF4-FFF2-40B4-BE49-F238E27FC236}">
                  <a16:creationId xmlns:a16="http://schemas.microsoft.com/office/drawing/2014/main" id="{DD045E0F-BD91-43D3-9803-D9980442A130}"/>
                </a:ext>
              </a:extLst>
            </p:cNvPr>
            <p:cNvSpPr>
              <a:spLocks noChangeArrowheads="1"/>
            </p:cNvSpPr>
            <p:nvPr/>
          </p:nvSpPr>
          <p:spPr bwMode="auto">
            <a:xfrm>
              <a:off x="2091" y="1614"/>
              <a:ext cx="271" cy="570"/>
            </a:xfrm>
            <a:prstGeom prst="rightArrow">
              <a:avLst>
                <a:gd name="adj1" fmla="val 50000"/>
                <a:gd name="adj2" fmla="val 25000"/>
              </a:avLst>
            </a:prstGeom>
            <a:noFill/>
            <a:ln w="9525">
              <a:solidFill>
                <a:srgbClr val="002060"/>
              </a:solidFill>
              <a:miter lim="800000"/>
              <a:headEnd/>
              <a:tailEnd/>
            </a:ln>
          </p:spPr>
          <p:txBody>
            <a:bodyPr vert="eaVert" wrap="none" anchor="ctr"/>
            <a:lstStyle/>
            <a:p>
              <a:pPr algn="ctr"/>
              <a:endParaRPr lang="it-IT" sz="1400">
                <a:latin typeface="Calibri" panose="020F0502020204030204" pitchFamily="34" charset="0"/>
                <a:cs typeface="Calibri" panose="020F0502020204030204" pitchFamily="34" charset="0"/>
              </a:endParaRPr>
            </a:p>
          </p:txBody>
        </p:sp>
        <p:sp>
          <p:nvSpPr>
            <p:cNvPr id="28" name="AutoShape 68">
              <a:extLst>
                <a:ext uri="{FF2B5EF4-FFF2-40B4-BE49-F238E27FC236}">
                  <a16:creationId xmlns:a16="http://schemas.microsoft.com/office/drawing/2014/main" id="{7309ACA7-A70A-4DC7-ABFF-6448DC33455B}"/>
                </a:ext>
              </a:extLst>
            </p:cNvPr>
            <p:cNvSpPr>
              <a:spLocks noChangeArrowheads="1"/>
            </p:cNvSpPr>
            <p:nvPr/>
          </p:nvSpPr>
          <p:spPr bwMode="auto">
            <a:xfrm>
              <a:off x="3083" y="2582"/>
              <a:ext cx="141" cy="252"/>
            </a:xfrm>
            <a:prstGeom prst="rightArrow">
              <a:avLst>
                <a:gd name="adj1" fmla="val 50000"/>
                <a:gd name="adj2" fmla="val 25000"/>
              </a:avLst>
            </a:prstGeom>
            <a:noFill/>
            <a:ln w="9525">
              <a:solidFill>
                <a:srgbClr val="002060"/>
              </a:solidFill>
              <a:miter lim="800000"/>
              <a:headEnd/>
              <a:tailEnd/>
            </a:ln>
          </p:spPr>
          <p:txBody>
            <a:bodyPr vert="eaVert" wrap="none" anchor="ctr"/>
            <a:lstStyle/>
            <a:p>
              <a:pPr algn="ctr"/>
              <a:endParaRPr lang="it-IT" sz="1400">
                <a:latin typeface="Calibri" panose="020F0502020204030204" pitchFamily="34" charset="0"/>
                <a:cs typeface="Calibri" panose="020F0502020204030204" pitchFamily="34" charset="0"/>
              </a:endParaRPr>
            </a:p>
          </p:txBody>
        </p:sp>
        <p:sp>
          <p:nvSpPr>
            <p:cNvPr id="29" name="Rectangle 25">
              <a:extLst>
                <a:ext uri="{FF2B5EF4-FFF2-40B4-BE49-F238E27FC236}">
                  <a16:creationId xmlns:a16="http://schemas.microsoft.com/office/drawing/2014/main" id="{E5D6FC29-028C-40C1-82C8-2F046066E214}"/>
                </a:ext>
              </a:extLst>
            </p:cNvPr>
            <p:cNvSpPr>
              <a:spLocks noChangeArrowheads="1"/>
            </p:cNvSpPr>
            <p:nvPr/>
          </p:nvSpPr>
          <p:spPr bwMode="auto">
            <a:xfrm>
              <a:off x="3208" y="2560"/>
              <a:ext cx="21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r>
                <a:rPr lang="en-GB" b="1" u="sng" dirty="0">
                  <a:solidFill>
                    <a:srgbClr val="000066"/>
                  </a:solidFill>
                </a:rPr>
                <a:t>Diagonal Cracking failure</a:t>
              </a:r>
              <a:endParaRPr lang="it-IT" b="1" u="sng" dirty="0">
                <a:solidFill>
                  <a:srgbClr val="000066"/>
                </a:solidFill>
              </a:endParaRPr>
            </a:p>
          </p:txBody>
        </p:sp>
        <p:sp>
          <p:nvSpPr>
            <p:cNvPr id="30" name="Text Box 26">
              <a:extLst>
                <a:ext uri="{FF2B5EF4-FFF2-40B4-BE49-F238E27FC236}">
                  <a16:creationId xmlns:a16="http://schemas.microsoft.com/office/drawing/2014/main" id="{77D81502-6FBB-4309-80B6-2E3A10DA092B}"/>
                </a:ext>
              </a:extLst>
            </p:cNvPr>
            <p:cNvSpPr txBox="1">
              <a:spLocks noChangeArrowheads="1"/>
            </p:cNvSpPr>
            <p:nvPr/>
          </p:nvSpPr>
          <p:spPr bwMode="auto">
            <a:xfrm>
              <a:off x="3496" y="848"/>
              <a:ext cx="1360" cy="194"/>
            </a:xfrm>
            <a:prstGeom prst="rect">
              <a:avLst/>
            </a:prstGeom>
            <a:noFill/>
            <a:ln>
              <a:noFill/>
            </a:ln>
            <a:effectLst/>
            <a:extLst>
              <a:ext uri="{909E8E84-426E-40DD-AFC4-6F175D3DCCD1}">
                <a14:hiddenFill xmlns:a14="http://schemas.microsoft.com/office/drawing/2010/main">
                  <a:solidFill>
                    <a:srgbClr val="FFCC00">
                      <a:alpha val="28999"/>
                    </a:srgbClr>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400" dirty="0">
                  <a:latin typeface="Calibri" panose="020F0502020204030204" pitchFamily="34" charset="0"/>
                  <a:cs typeface="Calibri" panose="020F0502020204030204" pitchFamily="34" charset="0"/>
                </a:rPr>
                <a:t>SQUAT  SPANDREL</a:t>
              </a:r>
            </a:p>
          </p:txBody>
        </p:sp>
      </p:grpSp>
      <p:sp>
        <p:nvSpPr>
          <p:cNvPr id="31" name="Rectangle 27">
            <a:extLst>
              <a:ext uri="{FF2B5EF4-FFF2-40B4-BE49-F238E27FC236}">
                <a16:creationId xmlns:a16="http://schemas.microsoft.com/office/drawing/2014/main" id="{C2F21419-047F-47C6-886C-6A0E1BCC78EB}"/>
              </a:ext>
            </a:extLst>
          </p:cNvPr>
          <p:cNvSpPr>
            <a:spLocks noChangeArrowheads="1"/>
          </p:cNvSpPr>
          <p:nvPr/>
        </p:nvSpPr>
        <p:spPr bwMode="auto">
          <a:xfrm>
            <a:off x="4577880" y="4434415"/>
            <a:ext cx="488156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just"/>
            <a:r>
              <a:rPr lang="en-GB" sz="1600" dirty="0">
                <a:effectLst>
                  <a:outerShdw blurRad="38100" dist="38100" dir="2700000" algn="tl">
                    <a:srgbClr val="FFFFFF"/>
                  </a:outerShdw>
                </a:effectLst>
                <a:latin typeface="Calibri" panose="020F0502020204030204" pitchFamily="34" charset="0"/>
                <a:cs typeface="Calibri" panose="020F0502020204030204" pitchFamily="34" charset="0"/>
              </a:rPr>
              <a:t>In the case of slender (</a:t>
            </a:r>
            <a:r>
              <a:rPr lang="en-US" sz="1600" i="1" dirty="0">
                <a:effectLst>
                  <a:outerShdw blurRad="38100" dist="38100" dir="2700000" algn="tl">
                    <a:srgbClr val="FFFFFF"/>
                  </a:outerShdw>
                </a:effectLst>
                <a:latin typeface="Calibri" panose="020F0502020204030204" pitchFamily="34" charset="0"/>
                <a:cs typeface="Calibri" panose="020F0502020204030204" pitchFamily="34" charset="0"/>
              </a:rPr>
              <a:t>l</a:t>
            </a:r>
            <a:r>
              <a:rPr lang="en-GB" sz="1600" i="1" dirty="0">
                <a:effectLst>
                  <a:outerShdw blurRad="38100" dist="38100" dir="2700000" algn="tl">
                    <a:srgbClr val="FFFFFF"/>
                  </a:outerShdw>
                </a:effectLst>
                <a:latin typeface="Calibri" panose="020F0502020204030204" pitchFamily="34" charset="0"/>
                <a:cs typeface="Calibri" panose="020F0502020204030204" pitchFamily="34" charset="0"/>
              </a:rPr>
              <a:t>=2) </a:t>
            </a:r>
            <a:r>
              <a:rPr lang="en-GB" sz="1600" dirty="0">
                <a:effectLst>
                  <a:outerShdw blurRad="38100" dist="38100" dir="2700000" algn="tl">
                    <a:srgbClr val="FFFFFF"/>
                  </a:outerShdw>
                </a:effectLst>
                <a:latin typeface="Calibri" panose="020F0502020204030204" pitchFamily="34" charset="0"/>
                <a:cs typeface="Calibri" panose="020F0502020204030204" pitchFamily="34" charset="0"/>
              </a:rPr>
              <a:t>spandrel only the </a:t>
            </a:r>
            <a:r>
              <a:rPr lang="en-GB" sz="1600" u="sng" dirty="0">
                <a:latin typeface="Calibri" panose="020F0502020204030204" pitchFamily="34" charset="0"/>
                <a:cs typeface="Calibri" panose="020F0502020204030204" pitchFamily="34" charset="0"/>
              </a:rPr>
              <a:t>Phase A</a:t>
            </a:r>
            <a:r>
              <a:rPr lang="en-GB" sz="1600" dirty="0">
                <a:effectLst>
                  <a:outerShdw blurRad="38100" dist="38100" dir="2700000" algn="tl">
                    <a:srgbClr val="FFFFFF"/>
                  </a:outerShdw>
                </a:effectLst>
                <a:latin typeface="Calibri" panose="020F0502020204030204" pitchFamily="34" charset="0"/>
                <a:cs typeface="Calibri" panose="020F0502020204030204" pitchFamily="34" charset="0"/>
              </a:rPr>
              <a:t> occurs; the failure mechanism may be classified as </a:t>
            </a:r>
            <a:r>
              <a:rPr lang="en-GB" sz="1600" i="1" dirty="0">
                <a:effectLst>
                  <a:outerShdw blurRad="38100" dist="38100" dir="2700000" algn="tl">
                    <a:srgbClr val="FFFFFF"/>
                  </a:outerShdw>
                </a:effectLst>
                <a:latin typeface="Calibri" panose="020F0502020204030204" pitchFamily="34" charset="0"/>
                <a:cs typeface="Calibri" panose="020F0502020204030204" pitchFamily="34" charset="0"/>
              </a:rPr>
              <a:t>Rocking</a:t>
            </a:r>
            <a:r>
              <a:rPr lang="en-GB" sz="1600" dirty="0">
                <a:effectLst>
                  <a:outerShdw blurRad="38100" dist="38100" dir="2700000" algn="tl">
                    <a:srgbClr val="FFFFFF"/>
                  </a:outerShdw>
                </a:effectLst>
                <a:latin typeface="Calibri" panose="020F0502020204030204" pitchFamily="34" charset="0"/>
                <a:cs typeface="Calibri" panose="020F0502020204030204" pitchFamily="34" charset="0"/>
              </a:rPr>
              <a:t> (without the next activation of </a:t>
            </a:r>
            <a:r>
              <a:rPr lang="en-GB" sz="1600" i="1" dirty="0">
                <a:effectLst>
                  <a:outerShdw blurRad="38100" dist="38100" dir="2700000" algn="tl">
                    <a:srgbClr val="FFFFFF"/>
                  </a:outerShdw>
                </a:effectLst>
                <a:latin typeface="Calibri" panose="020F0502020204030204" pitchFamily="34" charset="0"/>
                <a:cs typeface="Calibri" panose="020F0502020204030204" pitchFamily="34" charset="0"/>
              </a:rPr>
              <a:t>Diagonal Cracking</a:t>
            </a:r>
            <a:r>
              <a:rPr lang="en-GB" sz="1600" dirty="0">
                <a:effectLst>
                  <a:outerShdw blurRad="38100" dist="38100" dir="2700000" algn="tl">
                    <a:srgbClr val="FFFFFF"/>
                  </a:outerShdw>
                </a:effectLst>
                <a:latin typeface="Calibri" panose="020F0502020204030204" pitchFamily="34" charset="0"/>
                <a:cs typeface="Calibri" panose="020F0502020204030204" pitchFamily="34" charset="0"/>
              </a:rPr>
              <a:t>)</a:t>
            </a:r>
            <a:endParaRPr lang="it-IT" sz="1600" dirty="0">
              <a:effectLst>
                <a:outerShdw blurRad="38100" dist="38100" dir="2700000" algn="tl">
                  <a:srgbClr val="FFFFFF"/>
                </a:outerShdw>
              </a:effectLst>
              <a:latin typeface="Calibri" panose="020F0502020204030204" pitchFamily="34" charset="0"/>
              <a:cs typeface="Calibri" panose="020F0502020204030204" pitchFamily="34" charset="0"/>
            </a:endParaRPr>
          </a:p>
        </p:txBody>
      </p:sp>
      <p:sp>
        <p:nvSpPr>
          <p:cNvPr id="32" name="Rectangle 28">
            <a:extLst>
              <a:ext uri="{FF2B5EF4-FFF2-40B4-BE49-F238E27FC236}">
                <a16:creationId xmlns:a16="http://schemas.microsoft.com/office/drawing/2014/main" id="{68F1F3A5-F8D4-4CB9-9451-277E610CE73C}"/>
              </a:ext>
            </a:extLst>
          </p:cNvPr>
          <p:cNvSpPr>
            <a:spLocks noChangeArrowheads="1"/>
          </p:cNvSpPr>
          <p:nvPr/>
        </p:nvSpPr>
        <p:spPr bwMode="auto">
          <a:xfrm>
            <a:off x="1063948" y="4233247"/>
            <a:ext cx="8788400" cy="1943100"/>
          </a:xfrm>
          <a:prstGeom prst="rect">
            <a:avLst/>
          </a:prstGeom>
          <a:noFill/>
          <a:ln w="25400" algn="ctr">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3" name="Text Box 29">
            <a:extLst>
              <a:ext uri="{FF2B5EF4-FFF2-40B4-BE49-F238E27FC236}">
                <a16:creationId xmlns:a16="http://schemas.microsoft.com/office/drawing/2014/main" id="{1F15A819-6D85-433C-9275-2B174B5858E5}"/>
              </a:ext>
            </a:extLst>
          </p:cNvPr>
          <p:cNvSpPr txBox="1">
            <a:spLocks noChangeArrowheads="1"/>
          </p:cNvSpPr>
          <p:nvPr/>
        </p:nvSpPr>
        <p:spPr bwMode="auto">
          <a:xfrm>
            <a:off x="1546548" y="4195148"/>
            <a:ext cx="2159000" cy="307777"/>
          </a:xfrm>
          <a:prstGeom prst="rect">
            <a:avLst/>
          </a:prstGeom>
          <a:noFill/>
          <a:ln>
            <a:noFill/>
          </a:ln>
          <a:effectLst/>
          <a:extLst>
            <a:ext uri="{909E8E84-426E-40DD-AFC4-6F175D3DCCD1}">
              <a14:hiddenFill xmlns:a14="http://schemas.microsoft.com/office/drawing/2010/main">
                <a:solidFill>
                  <a:srgbClr val="FFCC00">
                    <a:alpha val="28999"/>
                  </a:srgbClr>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400" dirty="0">
                <a:latin typeface="Calibri" panose="020F0502020204030204" pitchFamily="34" charset="0"/>
                <a:cs typeface="Calibri" panose="020F0502020204030204" pitchFamily="34" charset="0"/>
              </a:rPr>
              <a:t>SLENDER  SPANDREL</a:t>
            </a:r>
          </a:p>
        </p:txBody>
      </p:sp>
      <p:grpSp>
        <p:nvGrpSpPr>
          <p:cNvPr id="34" name="Group 30">
            <a:extLst>
              <a:ext uri="{FF2B5EF4-FFF2-40B4-BE49-F238E27FC236}">
                <a16:creationId xmlns:a16="http://schemas.microsoft.com/office/drawing/2014/main" id="{81830577-B2E6-4921-AA41-C28F9486F88F}"/>
              </a:ext>
            </a:extLst>
          </p:cNvPr>
          <p:cNvGrpSpPr>
            <a:grpSpLocks/>
          </p:cNvGrpSpPr>
          <p:nvPr/>
        </p:nvGrpSpPr>
        <p:grpSpPr bwMode="auto">
          <a:xfrm>
            <a:off x="1290961" y="4542812"/>
            <a:ext cx="2654300" cy="1608137"/>
            <a:chOff x="247" y="3179"/>
            <a:chExt cx="1672" cy="1013"/>
          </a:xfrm>
        </p:grpSpPr>
        <p:pic>
          <p:nvPicPr>
            <p:cNvPr id="35" name="Picture 31" descr="fascia004">
              <a:extLst>
                <a:ext uri="{FF2B5EF4-FFF2-40B4-BE49-F238E27FC236}">
                  <a16:creationId xmlns:a16="http://schemas.microsoft.com/office/drawing/2014/main" id="{02BD1005-3E5E-4D94-B644-11C518546A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5604" t="20091" r="15851" b="24701"/>
            <a:stretch>
              <a:fillRect/>
            </a:stretch>
          </p:blipFill>
          <p:spPr bwMode="auto">
            <a:xfrm>
              <a:off x="247" y="3179"/>
              <a:ext cx="1672" cy="1013"/>
            </a:xfrm>
            <a:prstGeom prst="rect">
              <a:avLst/>
            </a:prstGeom>
            <a:noFill/>
            <a:extLst>
              <a:ext uri="{909E8E84-426E-40DD-AFC4-6F175D3DCCD1}">
                <a14:hiddenFill xmlns:a14="http://schemas.microsoft.com/office/drawing/2010/main">
                  <a:solidFill>
                    <a:srgbClr val="FFFFFF"/>
                  </a:solidFill>
                </a14:hiddenFill>
              </a:ext>
            </a:extLst>
          </p:spPr>
        </p:pic>
        <p:sp>
          <p:nvSpPr>
            <p:cNvPr id="36" name="Oval 32">
              <a:extLst>
                <a:ext uri="{FF2B5EF4-FFF2-40B4-BE49-F238E27FC236}">
                  <a16:creationId xmlns:a16="http://schemas.microsoft.com/office/drawing/2014/main" id="{73D3652B-A2FB-4C72-A20F-CC7720DF0C9A}"/>
                </a:ext>
              </a:extLst>
            </p:cNvPr>
            <p:cNvSpPr>
              <a:spLocks noChangeArrowheads="1"/>
            </p:cNvSpPr>
            <p:nvPr/>
          </p:nvSpPr>
          <p:spPr bwMode="auto">
            <a:xfrm>
              <a:off x="592" y="3344"/>
              <a:ext cx="320" cy="312"/>
            </a:xfrm>
            <a:prstGeom prst="ellipse">
              <a:avLst/>
            </a:prstGeom>
            <a:solidFill>
              <a:srgbClr val="FFCC00">
                <a:alpha val="42999"/>
              </a:srgbClr>
            </a:solidFill>
            <a:ln>
              <a:noFill/>
            </a:ln>
            <a:effectLst/>
            <a:extLst>
              <a:ext uri="{91240B29-F687-4F45-9708-019B960494DF}">
                <a14:hiddenLine xmlns:a14="http://schemas.microsoft.com/office/drawing/2010/main" w="25400" algn="ctr">
                  <a:solidFill>
                    <a:srgbClr val="FFCC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7" name="Oval 33">
              <a:extLst>
                <a:ext uri="{FF2B5EF4-FFF2-40B4-BE49-F238E27FC236}">
                  <a16:creationId xmlns:a16="http://schemas.microsoft.com/office/drawing/2014/main" id="{A23544B0-DE4A-4642-812B-3EC5775BD165}"/>
                </a:ext>
              </a:extLst>
            </p:cNvPr>
            <p:cNvSpPr>
              <a:spLocks noChangeArrowheads="1"/>
            </p:cNvSpPr>
            <p:nvPr/>
          </p:nvSpPr>
          <p:spPr bwMode="auto">
            <a:xfrm>
              <a:off x="1184" y="3640"/>
              <a:ext cx="320" cy="312"/>
            </a:xfrm>
            <a:prstGeom prst="ellipse">
              <a:avLst/>
            </a:prstGeom>
            <a:solidFill>
              <a:srgbClr val="FFCC00">
                <a:alpha val="42999"/>
              </a:srgbClr>
            </a:solidFill>
            <a:ln>
              <a:noFill/>
            </a:ln>
            <a:effectLst/>
            <a:extLst>
              <a:ext uri="{91240B29-F687-4F45-9708-019B960494DF}">
                <a14:hiddenLine xmlns:a14="http://schemas.microsoft.com/office/drawing/2010/main" w="25400" algn="ctr">
                  <a:solidFill>
                    <a:srgbClr val="FFCC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38" name="AutoShape 68">
            <a:extLst>
              <a:ext uri="{FF2B5EF4-FFF2-40B4-BE49-F238E27FC236}">
                <a16:creationId xmlns:a16="http://schemas.microsoft.com/office/drawing/2014/main" id="{DEA77DA6-BCD2-4D02-8EB6-48C0D1378F9C}"/>
              </a:ext>
            </a:extLst>
          </p:cNvPr>
          <p:cNvSpPr>
            <a:spLocks noChangeArrowheads="1"/>
          </p:cNvSpPr>
          <p:nvPr/>
        </p:nvSpPr>
        <p:spPr bwMode="auto">
          <a:xfrm>
            <a:off x="6563050" y="5716373"/>
            <a:ext cx="223837" cy="400050"/>
          </a:xfrm>
          <a:prstGeom prst="rightArrow">
            <a:avLst>
              <a:gd name="adj1" fmla="val 50000"/>
              <a:gd name="adj2" fmla="val 25000"/>
            </a:avLst>
          </a:prstGeom>
          <a:noFill/>
          <a:ln w="9525">
            <a:solidFill>
              <a:srgbClr val="002060"/>
            </a:solidFill>
            <a:miter lim="800000"/>
            <a:headEnd/>
            <a:tailEnd/>
          </a:ln>
        </p:spPr>
        <p:txBody>
          <a:bodyPr vert="eaVert" wrap="none" anchor="ctr"/>
          <a:lstStyle/>
          <a:p>
            <a:pPr algn="ctr"/>
            <a:endParaRPr lang="it-IT" sz="1400"/>
          </a:p>
        </p:txBody>
      </p:sp>
      <p:sp>
        <p:nvSpPr>
          <p:cNvPr id="39" name="Rectangle 35">
            <a:extLst>
              <a:ext uri="{FF2B5EF4-FFF2-40B4-BE49-F238E27FC236}">
                <a16:creationId xmlns:a16="http://schemas.microsoft.com/office/drawing/2014/main" id="{59C5CE92-4389-49F5-8049-6474D698F97E}"/>
              </a:ext>
            </a:extLst>
          </p:cNvPr>
          <p:cNvSpPr>
            <a:spLocks noChangeArrowheads="1"/>
          </p:cNvSpPr>
          <p:nvPr/>
        </p:nvSpPr>
        <p:spPr bwMode="auto">
          <a:xfrm>
            <a:off x="6305875" y="5659623"/>
            <a:ext cx="29003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GB" b="1" u="sng" dirty="0">
                <a:solidFill>
                  <a:srgbClr val="000066"/>
                </a:solidFill>
              </a:rPr>
              <a:t>Rocking failure</a:t>
            </a:r>
            <a:endParaRPr lang="it-IT" b="1" u="sng" dirty="0">
              <a:solidFill>
                <a:srgbClr val="000066"/>
              </a:solidFill>
            </a:endParaRPr>
          </a:p>
        </p:txBody>
      </p:sp>
    </p:spTree>
    <p:extLst>
      <p:ext uri="{BB962C8B-B14F-4D97-AF65-F5344CB8AC3E}">
        <p14:creationId xmlns:p14="http://schemas.microsoft.com/office/powerpoint/2010/main" val="2514695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D0B24E28-BFE6-4012-8BBE-BC97F088CB33}"/>
              </a:ext>
            </a:extLst>
          </p:cNvPr>
          <p:cNvSpPr txBox="1"/>
          <p:nvPr/>
        </p:nvSpPr>
        <p:spPr>
          <a:xfrm>
            <a:off x="1279240" y="767704"/>
            <a:ext cx="9633520" cy="5035353"/>
          </a:xfrm>
          <a:prstGeom prst="rect">
            <a:avLst/>
          </a:prstGeom>
          <a:noFill/>
        </p:spPr>
        <p:txBody>
          <a:bodyPr wrap="square">
            <a:spAutoFit/>
          </a:bodyPr>
          <a:lstStyle/>
          <a:p>
            <a:pPr algn="just">
              <a:lnSpc>
                <a:spcPct val="150000"/>
              </a:lnSpc>
            </a:pPr>
            <a:r>
              <a:rPr lang="en-GB" dirty="0">
                <a:solidFill>
                  <a:srgbClr val="000066"/>
                </a:solidFill>
              </a:rPr>
              <a:t>For the protected cultural heritage it is in any case necessary to follow </a:t>
            </a:r>
            <a:r>
              <a:rPr lang="en-GB" u="sng" dirty="0">
                <a:solidFill>
                  <a:srgbClr val="000066"/>
                </a:solidFill>
              </a:rPr>
              <a:t>improvement</a:t>
            </a:r>
            <a:r>
              <a:rPr lang="en-GB" dirty="0">
                <a:solidFill>
                  <a:srgbClr val="000066"/>
                </a:solidFill>
              </a:rPr>
              <a:t> interventions.</a:t>
            </a:r>
          </a:p>
          <a:p>
            <a:pPr algn="just">
              <a:lnSpc>
                <a:spcPct val="150000"/>
              </a:lnSpc>
            </a:pPr>
            <a:endParaRPr lang="en-GB" dirty="0">
              <a:solidFill>
                <a:srgbClr val="000066"/>
              </a:solidFill>
            </a:endParaRPr>
          </a:p>
          <a:p>
            <a:pPr algn="just">
              <a:lnSpc>
                <a:spcPct val="150000"/>
              </a:lnSpc>
            </a:pPr>
            <a:r>
              <a:rPr lang="en-GB" dirty="0">
                <a:solidFill>
                  <a:srgbClr val="000066"/>
                </a:solidFill>
              </a:rPr>
              <a:t>With the term of improvement, we must </a:t>
            </a:r>
            <a:r>
              <a:rPr lang="en-GB" u="sng" dirty="0">
                <a:solidFill>
                  <a:srgbClr val="000066"/>
                </a:solidFill>
              </a:rPr>
              <a:t>mean the execution of works capable of providing the building with a greater degree of safety with respect to seismic actions with a level of seismic protection not necessarily equal to that provided for new buildings. </a:t>
            </a:r>
          </a:p>
          <a:p>
            <a:pPr algn="just">
              <a:lnSpc>
                <a:spcPct val="150000"/>
              </a:lnSpc>
            </a:pPr>
            <a:endParaRPr lang="en-GB" dirty="0">
              <a:solidFill>
                <a:srgbClr val="000066"/>
              </a:solidFill>
            </a:endParaRPr>
          </a:p>
          <a:p>
            <a:pPr algn="just">
              <a:lnSpc>
                <a:spcPct val="150000"/>
              </a:lnSpc>
            </a:pPr>
            <a:r>
              <a:rPr lang="en-GB" dirty="0">
                <a:solidFill>
                  <a:srgbClr val="000066"/>
                </a:solidFill>
              </a:rPr>
              <a:t>However, it is considered necessary to calculate the ground acceleration levels corresponding to the achievement of each precise limit state for the structural type of the building. </a:t>
            </a:r>
          </a:p>
          <a:p>
            <a:pPr algn="just">
              <a:lnSpc>
                <a:spcPct val="150000"/>
              </a:lnSpc>
            </a:pPr>
            <a:endParaRPr lang="en-GB" dirty="0">
              <a:solidFill>
                <a:srgbClr val="000066"/>
              </a:solidFill>
            </a:endParaRPr>
          </a:p>
          <a:p>
            <a:pPr algn="just">
              <a:lnSpc>
                <a:spcPct val="150000"/>
              </a:lnSpc>
            </a:pPr>
            <a:r>
              <a:rPr lang="en-GB" dirty="0">
                <a:solidFill>
                  <a:srgbClr val="000066"/>
                </a:solidFill>
              </a:rPr>
              <a:t>This comparison is one of the quantitative elements to be considered in the overall qualitative judgment (which considers the conservation needs, the will to preserve the building from the earthquake, and the safety requirements in relation to the use and function performed).</a:t>
            </a:r>
            <a:endParaRPr lang="en-US" dirty="0">
              <a:solidFill>
                <a:srgbClr val="000066"/>
              </a:solidFill>
            </a:endParaRPr>
          </a:p>
        </p:txBody>
      </p:sp>
      <p:sp>
        <p:nvSpPr>
          <p:cNvPr id="8" name="Rettangolo 3">
            <a:extLst>
              <a:ext uri="{FF2B5EF4-FFF2-40B4-BE49-F238E27FC236}">
                <a16:creationId xmlns:a16="http://schemas.microsoft.com/office/drawing/2014/main" id="{4EBF8435-D3B1-4788-9158-F78F14899171}"/>
              </a:ext>
            </a:extLst>
          </p:cNvPr>
          <p:cNvSpPr/>
          <p:nvPr/>
        </p:nvSpPr>
        <p:spPr>
          <a:xfrm>
            <a:off x="1143001" y="-24529"/>
            <a:ext cx="7301423"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Arial" panose="020B0604020202020204" pitchFamily="34" charset="0"/>
              </a:rPr>
              <a:t>Seismic improvement</a:t>
            </a:r>
            <a:endParaRPr lang="it-IT" dirty="0">
              <a:solidFill>
                <a:srgbClr val="00206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Comparison with experimental data</a:t>
            </a:r>
          </a:p>
        </p:txBody>
      </p:sp>
      <p:sp>
        <p:nvSpPr>
          <p:cNvPr id="7" name="Rectangle 3">
            <a:extLst>
              <a:ext uri="{FF2B5EF4-FFF2-40B4-BE49-F238E27FC236}">
                <a16:creationId xmlns:a16="http://schemas.microsoft.com/office/drawing/2014/main" id="{85662DDB-7E27-4C2B-8FAD-6D93FEE3AE42}"/>
              </a:ext>
            </a:extLst>
          </p:cNvPr>
          <p:cNvSpPr>
            <a:spLocks noChangeArrowheads="1"/>
          </p:cNvSpPr>
          <p:nvPr/>
        </p:nvSpPr>
        <p:spPr bwMode="auto">
          <a:xfrm>
            <a:off x="1225422" y="25640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latin typeface="Calibri" panose="020F0502020204030204" pitchFamily="34" charset="0"/>
              <a:cs typeface="Calibri" panose="020F0502020204030204" pitchFamily="34" charset="0"/>
            </a:endParaRPr>
          </a:p>
        </p:txBody>
      </p:sp>
      <p:sp>
        <p:nvSpPr>
          <p:cNvPr id="8" name="Rectangle 4">
            <a:extLst>
              <a:ext uri="{FF2B5EF4-FFF2-40B4-BE49-F238E27FC236}">
                <a16:creationId xmlns:a16="http://schemas.microsoft.com/office/drawing/2014/main" id="{0E357062-DA82-49DF-BFF7-AEB7F8FD2736}"/>
              </a:ext>
            </a:extLst>
          </p:cNvPr>
          <p:cNvSpPr>
            <a:spLocks noChangeArrowheads="1"/>
          </p:cNvSpPr>
          <p:nvPr/>
        </p:nvSpPr>
        <p:spPr bwMode="auto">
          <a:xfrm>
            <a:off x="1499930" y="430156"/>
            <a:ext cx="75481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marL="285750" indent="-285750" algn="ctr">
              <a:buClr>
                <a:srgbClr val="FF3300"/>
              </a:buClr>
              <a:buFont typeface="Arial" panose="020B0604020202020204" pitchFamily="34" charset="0"/>
              <a:buChar char="•"/>
            </a:pPr>
            <a:r>
              <a:rPr lang="en-GB" altLang="zh-CN" dirty="0">
                <a:solidFill>
                  <a:srgbClr val="000066"/>
                </a:solidFill>
              </a:rPr>
              <a:t> Experimental test performed at University of Trieste ( </a:t>
            </a:r>
            <a:r>
              <a:rPr lang="en-GB" altLang="zh-CN" dirty="0" err="1">
                <a:solidFill>
                  <a:srgbClr val="000066"/>
                </a:solidFill>
              </a:rPr>
              <a:t>Gattesco</a:t>
            </a:r>
            <a:r>
              <a:rPr lang="en-GB" altLang="zh-CN" dirty="0">
                <a:solidFill>
                  <a:srgbClr val="000066"/>
                </a:solidFill>
              </a:rPr>
              <a:t> et al. 2008) </a:t>
            </a:r>
          </a:p>
        </p:txBody>
      </p:sp>
      <p:pic>
        <p:nvPicPr>
          <p:cNvPr id="9" name="Picture 5">
            <a:extLst>
              <a:ext uri="{FF2B5EF4-FFF2-40B4-BE49-F238E27FC236}">
                <a16:creationId xmlns:a16="http://schemas.microsoft.com/office/drawing/2014/main" id="{35EDEF23-A917-4181-B14F-EF7270741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9975"/>
          <a:stretch>
            <a:fillRect/>
          </a:stretch>
        </p:blipFill>
        <p:spPr bwMode="auto">
          <a:xfrm>
            <a:off x="1761995" y="2186766"/>
            <a:ext cx="24384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6">
            <a:extLst>
              <a:ext uri="{FF2B5EF4-FFF2-40B4-BE49-F238E27FC236}">
                <a16:creationId xmlns:a16="http://schemas.microsoft.com/office/drawing/2014/main" id="{21A3DC18-13F8-4EBE-B10B-3439C0EE1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622" y="4047316"/>
            <a:ext cx="2665413"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7">
            <a:extLst>
              <a:ext uri="{FF2B5EF4-FFF2-40B4-BE49-F238E27FC236}">
                <a16:creationId xmlns:a16="http://schemas.microsoft.com/office/drawing/2014/main" id="{BFC6E5B5-B683-4F46-AC24-A2406E07374A}"/>
              </a:ext>
            </a:extLst>
          </p:cNvPr>
          <p:cNvSpPr>
            <a:spLocks noChangeArrowheads="1"/>
          </p:cNvSpPr>
          <p:nvPr/>
        </p:nvSpPr>
        <p:spPr bwMode="auto">
          <a:xfrm>
            <a:off x="2171966" y="1856178"/>
            <a:ext cx="2501900" cy="307777"/>
          </a:xfrm>
          <a:prstGeom prst="rect">
            <a:avLst/>
          </a:prstGeom>
          <a:noFill/>
          <a:ln w="9525">
            <a:noFill/>
            <a:miter lim="800000"/>
            <a:headEnd/>
            <a:tailEnd/>
          </a:ln>
          <a:effectLst/>
        </p:spPr>
        <p:txBody>
          <a:bodyPr>
            <a:spAutoFit/>
          </a:bodyPr>
          <a:lstStyle/>
          <a:p>
            <a:r>
              <a:rPr lang="en-US" altLang="zh-CN" sz="1400" dirty="0">
                <a:latin typeface="Calibri" panose="020F0502020204030204" pitchFamily="34" charset="0"/>
                <a:ea typeface="宋体" pitchFamily="2" charset="-122"/>
                <a:cs typeface="Calibri" panose="020F0502020204030204" pitchFamily="34" charset="0"/>
              </a:rPr>
              <a:t>Experimental set-up</a:t>
            </a:r>
            <a:endParaRPr lang="it-IT" sz="1400" dirty="0">
              <a:latin typeface="Calibri" panose="020F0502020204030204" pitchFamily="34" charset="0"/>
              <a:cs typeface="Calibri" panose="020F0502020204030204" pitchFamily="34" charset="0"/>
            </a:endParaRPr>
          </a:p>
        </p:txBody>
      </p:sp>
      <p:sp>
        <p:nvSpPr>
          <p:cNvPr id="12" name="Rectangle 7">
            <a:extLst>
              <a:ext uri="{FF2B5EF4-FFF2-40B4-BE49-F238E27FC236}">
                <a16:creationId xmlns:a16="http://schemas.microsoft.com/office/drawing/2014/main" id="{CAAA9AED-5D36-465A-A657-EEBD35411F36}"/>
              </a:ext>
            </a:extLst>
          </p:cNvPr>
          <p:cNvSpPr>
            <a:spLocks noChangeArrowheads="1"/>
          </p:cNvSpPr>
          <p:nvPr/>
        </p:nvSpPr>
        <p:spPr bwMode="auto">
          <a:xfrm>
            <a:off x="850770" y="1123327"/>
            <a:ext cx="9906000" cy="646331"/>
          </a:xfrm>
          <a:prstGeom prst="rect">
            <a:avLst/>
          </a:prstGeom>
          <a:noFill/>
          <a:ln w="9525">
            <a:noFill/>
            <a:miter lim="800000"/>
            <a:headEnd/>
            <a:tailEnd/>
          </a:ln>
          <a:effectLst/>
        </p:spPr>
        <p:txBody>
          <a:bodyPr wrap="square">
            <a:spAutoFit/>
          </a:bodyPr>
          <a:lstStyle/>
          <a:p>
            <a:r>
              <a:rPr lang="en-US" altLang="zh-CN" dirty="0">
                <a:latin typeface="Calibri" panose="020F0502020204030204" pitchFamily="34" charset="0"/>
                <a:ea typeface="宋体" pitchFamily="2" charset="-122"/>
                <a:cs typeface="Calibri" panose="020F0502020204030204" pitchFamily="34" charset="0"/>
              </a:rPr>
              <a:t>Different spandrel have been tested varying the lintel typology (wooden lintel or flat masonry arch) with and without strengthening (performed by inserting a steel tie)</a:t>
            </a:r>
            <a:endParaRPr lang="it-IT" dirty="0">
              <a:latin typeface="Calibri" panose="020F0502020204030204" pitchFamily="34" charset="0"/>
              <a:cs typeface="Calibri" panose="020F0502020204030204" pitchFamily="34" charset="0"/>
            </a:endParaRPr>
          </a:p>
        </p:txBody>
      </p:sp>
      <p:grpSp>
        <p:nvGrpSpPr>
          <p:cNvPr id="13" name="Group 15">
            <a:extLst>
              <a:ext uri="{FF2B5EF4-FFF2-40B4-BE49-F238E27FC236}">
                <a16:creationId xmlns:a16="http://schemas.microsoft.com/office/drawing/2014/main" id="{7AB70C8D-24BA-4ED9-99A3-D7928ACBAA20}"/>
              </a:ext>
            </a:extLst>
          </p:cNvPr>
          <p:cNvGrpSpPr>
            <a:grpSpLocks/>
          </p:cNvGrpSpPr>
          <p:nvPr/>
        </p:nvGrpSpPr>
        <p:grpSpPr bwMode="auto">
          <a:xfrm>
            <a:off x="4529405" y="1880060"/>
            <a:ext cx="6675454" cy="4320423"/>
            <a:chOff x="2216" y="1652"/>
            <a:chExt cx="3495" cy="2262"/>
          </a:xfrm>
        </p:grpSpPr>
        <p:pic>
          <p:nvPicPr>
            <p:cNvPr id="14" name="Picture 16">
              <a:extLst>
                <a:ext uri="{FF2B5EF4-FFF2-40B4-BE49-F238E27FC236}">
                  <a16:creationId xmlns:a16="http://schemas.microsoft.com/office/drawing/2014/main" id="{0CB2DFB1-E928-4D25-A9E1-1F13ABBB2D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6" y="1905"/>
              <a:ext cx="3242" cy="200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Rectangle 7">
              <a:extLst>
                <a:ext uri="{FF2B5EF4-FFF2-40B4-BE49-F238E27FC236}">
                  <a16:creationId xmlns:a16="http://schemas.microsoft.com/office/drawing/2014/main" id="{7ADE1210-0847-46A9-87EB-2A2E8C2FB4F2}"/>
                </a:ext>
              </a:extLst>
            </p:cNvPr>
            <p:cNvSpPr>
              <a:spLocks noChangeArrowheads="1"/>
            </p:cNvSpPr>
            <p:nvPr/>
          </p:nvSpPr>
          <p:spPr bwMode="auto">
            <a:xfrm>
              <a:off x="2412" y="1652"/>
              <a:ext cx="3299" cy="161"/>
            </a:xfrm>
            <a:prstGeom prst="rect">
              <a:avLst/>
            </a:prstGeom>
            <a:noFill/>
            <a:ln w="9525">
              <a:noFill/>
              <a:miter lim="800000"/>
              <a:headEnd/>
              <a:tailEnd/>
            </a:ln>
            <a:effectLst/>
          </p:spPr>
          <p:txBody>
            <a:bodyPr>
              <a:spAutoFit/>
            </a:bodyPr>
            <a:lstStyle/>
            <a:p>
              <a:r>
                <a:rPr lang="en-US" altLang="zh-CN" sz="1400" dirty="0">
                  <a:latin typeface="Calibri" panose="020F0502020204030204" pitchFamily="34" charset="0"/>
                  <a:ea typeface="宋体" pitchFamily="2" charset="-122"/>
                  <a:cs typeface="Calibri" panose="020F0502020204030204" pitchFamily="34" charset="0"/>
                </a:rPr>
                <a:t>Comparison with the model proposed in </a:t>
              </a:r>
              <a:r>
                <a:rPr lang="en-US" altLang="zh-CN" sz="1400" dirty="0" err="1">
                  <a:latin typeface="Calibri" panose="020F0502020204030204" pitchFamily="34" charset="0"/>
                  <a:ea typeface="宋体" pitchFamily="2" charset="-122"/>
                  <a:cs typeface="Calibri" panose="020F0502020204030204" pitchFamily="34" charset="0"/>
                </a:rPr>
                <a:t>Cattari&amp;Lagomarsino</a:t>
              </a:r>
              <a:r>
                <a:rPr lang="en-US" altLang="zh-CN" sz="1400" dirty="0">
                  <a:latin typeface="Calibri" panose="020F0502020204030204" pitchFamily="34" charset="0"/>
                  <a:ea typeface="宋体" pitchFamily="2" charset="-122"/>
                  <a:cs typeface="Calibri" panose="020F0502020204030204" pitchFamily="34" charset="0"/>
                </a:rPr>
                <a:t> 2008</a:t>
              </a:r>
              <a:endParaRPr lang="it-IT" sz="1400" dirty="0">
                <a:latin typeface="Calibri" panose="020F0502020204030204" pitchFamily="34" charset="0"/>
                <a:ea typeface="宋体" pitchFamily="2" charset="-122"/>
                <a:cs typeface="Calibri" panose="020F0502020204030204" pitchFamily="34" charset="0"/>
              </a:endParaRPr>
            </a:p>
          </p:txBody>
        </p:sp>
      </p:grpSp>
    </p:spTree>
    <p:extLst>
      <p:ext uri="{BB962C8B-B14F-4D97-AF65-F5344CB8AC3E}">
        <p14:creationId xmlns:p14="http://schemas.microsoft.com/office/powerpoint/2010/main" val="78963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2060"/>
                </a:solidFill>
                <a:latin typeface="Arial" panose="020B0604020202020204" pitchFamily="34" charset="0"/>
              </a:rPr>
              <a:t>Large </a:t>
            </a:r>
            <a:r>
              <a:rPr lang="fr-FR" b="1" dirty="0" err="1">
                <a:solidFill>
                  <a:srgbClr val="002060"/>
                </a:solidFill>
                <a:latin typeface="Arial" panose="020B0604020202020204" pitchFamily="34" charset="0"/>
              </a:rPr>
              <a:t>scale</a:t>
            </a:r>
            <a:r>
              <a:rPr lang="fr-FR" b="1" dirty="0">
                <a:solidFill>
                  <a:srgbClr val="002060"/>
                </a:solidFill>
                <a:latin typeface="Arial" panose="020B0604020202020204" pitchFamily="34" charset="0"/>
              </a:rPr>
              <a:t> application – </a:t>
            </a:r>
            <a:r>
              <a:rPr lang="fr-FR" b="1" dirty="0" err="1">
                <a:solidFill>
                  <a:srgbClr val="002060"/>
                </a:solidFill>
                <a:latin typeface="Arial" panose="020B0604020202020204" pitchFamily="34" charset="0"/>
              </a:rPr>
              <a:t>Vicoforte’s</a:t>
            </a:r>
            <a:r>
              <a:rPr lang="fr-FR" b="1" dirty="0">
                <a:solidFill>
                  <a:srgbClr val="002060"/>
                </a:solidFill>
                <a:latin typeface="Arial" panose="020B0604020202020204" pitchFamily="34" charset="0"/>
              </a:rPr>
              <a:t> </a:t>
            </a:r>
            <a:r>
              <a:rPr lang="fr-FR" b="1" dirty="0" err="1">
                <a:solidFill>
                  <a:srgbClr val="002060"/>
                </a:solidFill>
                <a:latin typeface="Arial" panose="020B0604020202020204" pitchFamily="34" charset="0"/>
              </a:rPr>
              <a:t>Dome</a:t>
            </a:r>
            <a:endParaRPr lang="fr-FR" b="1" dirty="0">
              <a:solidFill>
                <a:srgbClr val="002060"/>
              </a:solidFill>
              <a:latin typeface="Arial" panose="020B0604020202020204" pitchFamily="34" charset="0"/>
            </a:endParaRPr>
          </a:p>
        </p:txBody>
      </p:sp>
      <p:sp>
        <p:nvSpPr>
          <p:cNvPr id="7" name="Rectangle 2">
            <a:extLst>
              <a:ext uri="{FF2B5EF4-FFF2-40B4-BE49-F238E27FC236}">
                <a16:creationId xmlns:a16="http://schemas.microsoft.com/office/drawing/2014/main" id="{823D7395-0D02-4553-8855-C13D529B04F8}"/>
              </a:ext>
            </a:extLst>
          </p:cNvPr>
          <p:cNvSpPr>
            <a:spLocks noChangeArrowheads="1"/>
          </p:cNvSpPr>
          <p:nvPr/>
        </p:nvSpPr>
        <p:spPr bwMode="auto">
          <a:xfrm>
            <a:off x="1575763" y="1614486"/>
            <a:ext cx="6607406" cy="3900613"/>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8" name="Picture 3" descr="Modello2">
            <a:extLst>
              <a:ext uri="{FF2B5EF4-FFF2-40B4-BE49-F238E27FC236}">
                <a16:creationId xmlns:a16="http://schemas.microsoft.com/office/drawing/2014/main" id="{BF525AF1-5596-4AFB-ADF4-EDA7D17DE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94" t="9625" r="23413" b="15488"/>
          <a:stretch>
            <a:fillRect/>
          </a:stretch>
        </p:blipFill>
        <p:spPr bwMode="auto">
          <a:xfrm>
            <a:off x="1785465" y="1975884"/>
            <a:ext cx="3694711" cy="3244567"/>
          </a:xfrm>
          <a:prstGeom prst="rect">
            <a:avLst/>
          </a:prstGeom>
          <a:noFill/>
          <a:extLst>
            <a:ext uri="{909E8E84-426E-40DD-AFC4-6F175D3DCCD1}">
              <a14:hiddenFill xmlns:a14="http://schemas.microsoft.com/office/drawing/2010/main">
                <a:solidFill>
                  <a:srgbClr val="FFFFFF"/>
                </a:solidFill>
              </a14:hiddenFill>
            </a:ext>
          </a:extLst>
        </p:spPr>
      </p:pic>
      <p:sp>
        <p:nvSpPr>
          <p:cNvPr id="9" name="Line 4">
            <a:extLst>
              <a:ext uri="{FF2B5EF4-FFF2-40B4-BE49-F238E27FC236}">
                <a16:creationId xmlns:a16="http://schemas.microsoft.com/office/drawing/2014/main" id="{AEEA9911-0627-43D6-8F49-E68DA8B24543}"/>
              </a:ext>
            </a:extLst>
          </p:cNvPr>
          <p:cNvSpPr>
            <a:spLocks noChangeShapeType="1"/>
          </p:cNvSpPr>
          <p:nvPr/>
        </p:nvSpPr>
        <p:spPr bwMode="auto">
          <a:xfrm>
            <a:off x="7679853" y="3004299"/>
            <a:ext cx="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 name="Line 5">
            <a:extLst>
              <a:ext uri="{FF2B5EF4-FFF2-40B4-BE49-F238E27FC236}">
                <a16:creationId xmlns:a16="http://schemas.microsoft.com/office/drawing/2014/main" id="{05395547-311C-4109-8533-25832F4A1BE3}"/>
              </a:ext>
            </a:extLst>
          </p:cNvPr>
          <p:cNvSpPr>
            <a:spLocks noChangeShapeType="1"/>
          </p:cNvSpPr>
          <p:nvPr/>
        </p:nvSpPr>
        <p:spPr bwMode="auto">
          <a:xfrm flipV="1">
            <a:off x="3436466" y="2286540"/>
            <a:ext cx="2109498" cy="352635"/>
          </a:xfrm>
          <a:prstGeom prst="line">
            <a:avLst/>
          </a:prstGeom>
          <a:noFill/>
          <a:ln w="9525">
            <a:solidFill>
              <a:srgbClr val="00206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1" name="Text Box 6">
            <a:extLst>
              <a:ext uri="{FF2B5EF4-FFF2-40B4-BE49-F238E27FC236}">
                <a16:creationId xmlns:a16="http://schemas.microsoft.com/office/drawing/2014/main" id="{8DBB2F62-7CB0-4E0D-8B27-6284030643D0}"/>
              </a:ext>
            </a:extLst>
          </p:cNvPr>
          <p:cNvSpPr txBox="1">
            <a:spLocks noChangeArrowheads="1"/>
          </p:cNvSpPr>
          <p:nvPr/>
        </p:nvSpPr>
        <p:spPr bwMode="auto">
          <a:xfrm>
            <a:off x="5516071" y="2592270"/>
            <a:ext cx="2494327" cy="2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it-IT" sz="1200" dirty="0"/>
              <a:t>UPPER RELIEVING ARCHES</a:t>
            </a:r>
          </a:p>
        </p:txBody>
      </p:sp>
      <p:sp>
        <p:nvSpPr>
          <p:cNvPr id="12" name="Line 7">
            <a:extLst>
              <a:ext uri="{FF2B5EF4-FFF2-40B4-BE49-F238E27FC236}">
                <a16:creationId xmlns:a16="http://schemas.microsoft.com/office/drawing/2014/main" id="{D713DDAB-5066-41C2-8312-04D8C71D96DC}"/>
              </a:ext>
            </a:extLst>
          </p:cNvPr>
          <p:cNvSpPr>
            <a:spLocks noChangeShapeType="1"/>
          </p:cNvSpPr>
          <p:nvPr/>
        </p:nvSpPr>
        <p:spPr bwMode="auto">
          <a:xfrm>
            <a:off x="3423766" y="3472805"/>
            <a:ext cx="2144804" cy="204595"/>
          </a:xfrm>
          <a:prstGeom prst="line">
            <a:avLst/>
          </a:prstGeom>
          <a:noFill/>
          <a:ln w="9525">
            <a:solidFill>
              <a:srgbClr val="00206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 name="Text Box 8">
            <a:extLst>
              <a:ext uri="{FF2B5EF4-FFF2-40B4-BE49-F238E27FC236}">
                <a16:creationId xmlns:a16="http://schemas.microsoft.com/office/drawing/2014/main" id="{B0621E87-FC13-45E5-A3F5-CF43DD454263}"/>
              </a:ext>
            </a:extLst>
          </p:cNvPr>
          <p:cNvSpPr txBox="1">
            <a:spLocks noChangeArrowheads="1"/>
          </p:cNvSpPr>
          <p:nvPr/>
        </p:nvSpPr>
        <p:spPr bwMode="auto">
          <a:xfrm>
            <a:off x="5636398" y="3521398"/>
            <a:ext cx="2494326" cy="28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it-IT" sz="1200" dirty="0"/>
              <a:t>OVAL OPENINGS</a:t>
            </a:r>
          </a:p>
        </p:txBody>
      </p:sp>
      <p:sp>
        <p:nvSpPr>
          <p:cNvPr id="14" name="Line 9">
            <a:extLst>
              <a:ext uri="{FF2B5EF4-FFF2-40B4-BE49-F238E27FC236}">
                <a16:creationId xmlns:a16="http://schemas.microsoft.com/office/drawing/2014/main" id="{D57BD26F-A749-489E-BFE2-243401CCD169}"/>
              </a:ext>
            </a:extLst>
          </p:cNvPr>
          <p:cNvSpPr>
            <a:spLocks noChangeShapeType="1"/>
          </p:cNvSpPr>
          <p:nvPr/>
        </p:nvSpPr>
        <p:spPr bwMode="auto">
          <a:xfrm>
            <a:off x="3431705" y="3861049"/>
            <a:ext cx="2120089" cy="741865"/>
          </a:xfrm>
          <a:prstGeom prst="line">
            <a:avLst/>
          </a:prstGeom>
          <a:noFill/>
          <a:ln w="9525">
            <a:solidFill>
              <a:srgbClr val="00206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5" name="Text Box 10">
            <a:extLst>
              <a:ext uri="{FF2B5EF4-FFF2-40B4-BE49-F238E27FC236}">
                <a16:creationId xmlns:a16="http://schemas.microsoft.com/office/drawing/2014/main" id="{16744C65-FC60-4B5C-B353-FA9A9AA914EF}"/>
              </a:ext>
            </a:extLst>
          </p:cNvPr>
          <p:cNvSpPr txBox="1">
            <a:spLocks noChangeArrowheads="1"/>
          </p:cNvSpPr>
          <p:nvPr/>
        </p:nvSpPr>
        <p:spPr bwMode="auto">
          <a:xfrm>
            <a:off x="5597228" y="4443738"/>
            <a:ext cx="2494326" cy="2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it-IT" sz="1200" dirty="0"/>
              <a:t>LOWER RELIEVING ARCHES</a:t>
            </a:r>
          </a:p>
        </p:txBody>
      </p:sp>
      <p:sp>
        <p:nvSpPr>
          <p:cNvPr id="16" name="Text Box 11">
            <a:extLst>
              <a:ext uri="{FF2B5EF4-FFF2-40B4-BE49-F238E27FC236}">
                <a16:creationId xmlns:a16="http://schemas.microsoft.com/office/drawing/2014/main" id="{38529744-5ADE-44F6-A813-F1D7E3300116}"/>
              </a:ext>
            </a:extLst>
          </p:cNvPr>
          <p:cNvSpPr txBox="1">
            <a:spLocks noChangeArrowheads="1"/>
          </p:cNvSpPr>
          <p:nvPr/>
        </p:nvSpPr>
        <p:spPr bwMode="auto">
          <a:xfrm>
            <a:off x="5566595" y="2133535"/>
            <a:ext cx="2494326" cy="2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it-IT" sz="1200" dirty="0"/>
              <a:t>DOME</a:t>
            </a:r>
          </a:p>
        </p:txBody>
      </p:sp>
      <p:sp>
        <p:nvSpPr>
          <p:cNvPr id="17" name="Line 12">
            <a:extLst>
              <a:ext uri="{FF2B5EF4-FFF2-40B4-BE49-F238E27FC236}">
                <a16:creationId xmlns:a16="http://schemas.microsoft.com/office/drawing/2014/main" id="{DF67C212-6559-4CFC-953A-6B87E2A01080}"/>
              </a:ext>
            </a:extLst>
          </p:cNvPr>
          <p:cNvSpPr>
            <a:spLocks noChangeShapeType="1"/>
          </p:cNvSpPr>
          <p:nvPr/>
        </p:nvSpPr>
        <p:spPr bwMode="auto">
          <a:xfrm flipV="1">
            <a:off x="3428530" y="2725880"/>
            <a:ext cx="2121855" cy="465745"/>
          </a:xfrm>
          <a:prstGeom prst="line">
            <a:avLst/>
          </a:prstGeom>
          <a:noFill/>
          <a:ln w="9525">
            <a:solidFill>
              <a:srgbClr val="00206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8" name="Line 13">
            <a:extLst>
              <a:ext uri="{FF2B5EF4-FFF2-40B4-BE49-F238E27FC236}">
                <a16:creationId xmlns:a16="http://schemas.microsoft.com/office/drawing/2014/main" id="{1DF07546-8326-45E3-9621-3AABF00F7968}"/>
              </a:ext>
            </a:extLst>
          </p:cNvPr>
          <p:cNvSpPr>
            <a:spLocks noChangeShapeType="1"/>
          </p:cNvSpPr>
          <p:nvPr/>
        </p:nvSpPr>
        <p:spPr bwMode="auto">
          <a:xfrm>
            <a:off x="4795365" y="4742939"/>
            <a:ext cx="607253" cy="306061"/>
          </a:xfrm>
          <a:prstGeom prst="line">
            <a:avLst/>
          </a:prstGeom>
          <a:noFill/>
          <a:ln w="9525">
            <a:solidFill>
              <a:srgbClr val="00206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9" name="Text Box 14">
            <a:extLst>
              <a:ext uri="{FF2B5EF4-FFF2-40B4-BE49-F238E27FC236}">
                <a16:creationId xmlns:a16="http://schemas.microsoft.com/office/drawing/2014/main" id="{C200443B-2ADA-4ABC-AC64-A2E55DD352B5}"/>
              </a:ext>
            </a:extLst>
          </p:cNvPr>
          <p:cNvSpPr txBox="1">
            <a:spLocks noChangeArrowheads="1"/>
          </p:cNvSpPr>
          <p:nvPr/>
        </p:nvSpPr>
        <p:spPr bwMode="auto">
          <a:xfrm>
            <a:off x="5495250" y="4892998"/>
            <a:ext cx="2494327" cy="28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it-IT" sz="1200" dirty="0"/>
              <a:t>BUTRESSES</a:t>
            </a:r>
          </a:p>
        </p:txBody>
      </p:sp>
      <p:pic>
        <p:nvPicPr>
          <p:cNvPr id="20" name="Picture 15" descr="Modello_tot">
            <a:extLst>
              <a:ext uri="{FF2B5EF4-FFF2-40B4-BE49-F238E27FC236}">
                <a16:creationId xmlns:a16="http://schemas.microsoft.com/office/drawing/2014/main" id="{ADDF083C-8227-4B94-BC97-7AD047484960}"/>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l="29204" t="20848" r="23112" b="19897"/>
          <a:stretch>
            <a:fillRect/>
          </a:stretch>
        </p:blipFill>
        <p:spPr bwMode="auto">
          <a:xfrm>
            <a:off x="8038958" y="163768"/>
            <a:ext cx="2734169" cy="27341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1" name="Picture 16" descr="Modello">
            <a:extLst>
              <a:ext uri="{FF2B5EF4-FFF2-40B4-BE49-F238E27FC236}">
                <a16:creationId xmlns:a16="http://schemas.microsoft.com/office/drawing/2014/main" id="{6E0DD4BA-05C1-45B9-BCDA-79903ED52D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119" t="7570" r="20947" b="5521"/>
          <a:stretch>
            <a:fillRect/>
          </a:stretch>
        </p:blipFill>
        <p:spPr bwMode="auto">
          <a:xfrm>
            <a:off x="7996132" y="3015304"/>
            <a:ext cx="2734169" cy="30188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2" name="Text Box 17">
            <a:extLst>
              <a:ext uri="{FF2B5EF4-FFF2-40B4-BE49-F238E27FC236}">
                <a16:creationId xmlns:a16="http://schemas.microsoft.com/office/drawing/2014/main" id="{F5E488E0-8C09-492D-A16D-C139C24CA558}"/>
              </a:ext>
            </a:extLst>
          </p:cNvPr>
          <p:cNvSpPr txBox="1">
            <a:spLocks noChangeArrowheads="1"/>
          </p:cNvSpPr>
          <p:nvPr/>
        </p:nvSpPr>
        <p:spPr bwMode="auto">
          <a:xfrm>
            <a:off x="1735700" y="1471479"/>
            <a:ext cx="3825341" cy="31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spcBef>
                <a:spcPct val="50000"/>
              </a:spcBef>
            </a:pPr>
            <a:r>
              <a:rPr lang="it-IT" sz="1400" b="1" dirty="0">
                <a:latin typeface="Times New Roman" panose="02020603050405020304" pitchFamily="18" charset="0"/>
                <a:cs typeface="Times New Roman" panose="02020603050405020304" pitchFamily="18" charset="0"/>
              </a:rPr>
              <a:t>Main Constitutive Elements</a:t>
            </a:r>
          </a:p>
        </p:txBody>
      </p:sp>
      <p:sp>
        <p:nvSpPr>
          <p:cNvPr id="23" name="Line 18">
            <a:extLst>
              <a:ext uri="{FF2B5EF4-FFF2-40B4-BE49-F238E27FC236}">
                <a16:creationId xmlns:a16="http://schemas.microsoft.com/office/drawing/2014/main" id="{8343A9EA-B35B-46BA-B08F-AD1C2D1AE13E}"/>
              </a:ext>
            </a:extLst>
          </p:cNvPr>
          <p:cNvSpPr>
            <a:spLocks noChangeShapeType="1"/>
          </p:cNvSpPr>
          <p:nvPr/>
        </p:nvSpPr>
        <p:spPr bwMode="auto">
          <a:xfrm flipV="1">
            <a:off x="3433290" y="3216557"/>
            <a:ext cx="2134212" cy="79842"/>
          </a:xfrm>
          <a:prstGeom prst="line">
            <a:avLst/>
          </a:prstGeom>
          <a:noFill/>
          <a:ln w="9525">
            <a:solidFill>
              <a:srgbClr val="00206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4" name="Text Box 19">
            <a:extLst>
              <a:ext uri="{FF2B5EF4-FFF2-40B4-BE49-F238E27FC236}">
                <a16:creationId xmlns:a16="http://schemas.microsoft.com/office/drawing/2014/main" id="{60A64662-0831-4DC4-8855-7597D069775F}"/>
              </a:ext>
            </a:extLst>
          </p:cNvPr>
          <p:cNvSpPr txBox="1">
            <a:spLocks noChangeArrowheads="1"/>
          </p:cNvSpPr>
          <p:nvPr/>
        </p:nvSpPr>
        <p:spPr bwMode="auto">
          <a:xfrm>
            <a:off x="5574057" y="3065788"/>
            <a:ext cx="2494327" cy="2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it-IT" sz="1200" dirty="0"/>
              <a:t>IRON RINGS (UPPER LEVEL)</a:t>
            </a:r>
          </a:p>
        </p:txBody>
      </p:sp>
      <p:sp>
        <p:nvSpPr>
          <p:cNvPr id="25" name="Text Box 20">
            <a:extLst>
              <a:ext uri="{FF2B5EF4-FFF2-40B4-BE49-F238E27FC236}">
                <a16:creationId xmlns:a16="http://schemas.microsoft.com/office/drawing/2014/main" id="{8A94B280-DF4A-48EB-AD1E-4B4AB81DCBAC}"/>
              </a:ext>
            </a:extLst>
          </p:cNvPr>
          <p:cNvSpPr txBox="1">
            <a:spLocks noChangeArrowheads="1"/>
          </p:cNvSpPr>
          <p:nvPr/>
        </p:nvSpPr>
        <p:spPr bwMode="auto">
          <a:xfrm>
            <a:off x="5561041" y="3981773"/>
            <a:ext cx="2566703" cy="28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it-IT" sz="1200" dirty="0"/>
              <a:t>IRON RINGS (LOWER LEVEL)</a:t>
            </a:r>
          </a:p>
        </p:txBody>
      </p:sp>
      <p:sp>
        <p:nvSpPr>
          <p:cNvPr id="26" name="Line 21">
            <a:extLst>
              <a:ext uri="{FF2B5EF4-FFF2-40B4-BE49-F238E27FC236}">
                <a16:creationId xmlns:a16="http://schemas.microsoft.com/office/drawing/2014/main" id="{60F7D8D8-DF8B-4300-885F-019AC95BCD39}"/>
              </a:ext>
            </a:extLst>
          </p:cNvPr>
          <p:cNvSpPr>
            <a:spLocks noChangeShapeType="1"/>
          </p:cNvSpPr>
          <p:nvPr/>
        </p:nvSpPr>
        <p:spPr bwMode="auto">
          <a:xfrm>
            <a:off x="3428528" y="3706361"/>
            <a:ext cx="2109497" cy="409190"/>
          </a:xfrm>
          <a:prstGeom prst="line">
            <a:avLst/>
          </a:prstGeom>
          <a:noFill/>
          <a:ln w="9525">
            <a:solidFill>
              <a:srgbClr val="00206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133179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2060"/>
                </a:solidFill>
                <a:latin typeface="Arial" panose="020B0604020202020204" pitchFamily="34" charset="0"/>
              </a:rPr>
              <a:t>Large </a:t>
            </a:r>
            <a:r>
              <a:rPr lang="fr-FR" b="1" dirty="0" err="1">
                <a:solidFill>
                  <a:srgbClr val="002060"/>
                </a:solidFill>
                <a:latin typeface="Arial" panose="020B0604020202020204" pitchFamily="34" charset="0"/>
              </a:rPr>
              <a:t>scale</a:t>
            </a:r>
            <a:r>
              <a:rPr lang="fr-FR" b="1" dirty="0">
                <a:solidFill>
                  <a:srgbClr val="002060"/>
                </a:solidFill>
                <a:latin typeface="Arial" panose="020B0604020202020204" pitchFamily="34" charset="0"/>
              </a:rPr>
              <a:t> application – </a:t>
            </a:r>
            <a:r>
              <a:rPr lang="fr-FR" b="1" dirty="0" err="1">
                <a:solidFill>
                  <a:srgbClr val="002060"/>
                </a:solidFill>
                <a:latin typeface="Arial" panose="020B0604020202020204" pitchFamily="34" charset="0"/>
              </a:rPr>
              <a:t>Vicoforte’s</a:t>
            </a:r>
            <a:r>
              <a:rPr lang="fr-FR" b="1" dirty="0">
                <a:solidFill>
                  <a:srgbClr val="002060"/>
                </a:solidFill>
                <a:latin typeface="Arial" panose="020B0604020202020204" pitchFamily="34" charset="0"/>
              </a:rPr>
              <a:t> </a:t>
            </a:r>
            <a:r>
              <a:rPr lang="fr-FR" b="1" dirty="0" err="1">
                <a:solidFill>
                  <a:srgbClr val="002060"/>
                </a:solidFill>
                <a:latin typeface="Arial" panose="020B0604020202020204" pitchFamily="34" charset="0"/>
              </a:rPr>
              <a:t>Dome</a:t>
            </a:r>
            <a:endParaRPr lang="fr-FR" b="1" dirty="0">
              <a:solidFill>
                <a:srgbClr val="002060"/>
              </a:solidFill>
              <a:latin typeface="Arial" panose="020B0604020202020204" pitchFamily="34" charset="0"/>
            </a:endParaRPr>
          </a:p>
        </p:txBody>
      </p:sp>
      <p:pic>
        <p:nvPicPr>
          <p:cNvPr id="7" name="Picture 2" descr="esys1">
            <a:extLst>
              <a:ext uri="{FF2B5EF4-FFF2-40B4-BE49-F238E27FC236}">
                <a16:creationId xmlns:a16="http://schemas.microsoft.com/office/drawing/2014/main" id="{0A11F65B-93C1-4EAA-8E56-EE0ACCB6F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50" t="1846" r="2765" b="8289"/>
          <a:stretch>
            <a:fillRect/>
          </a:stretch>
        </p:blipFill>
        <p:spPr bwMode="auto">
          <a:xfrm>
            <a:off x="1341521" y="2119151"/>
            <a:ext cx="4680491" cy="351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3300"/>
                </a:solidFill>
                <a:miter lim="800000"/>
                <a:headEnd/>
                <a:tailEnd/>
              </a14:hiddenLine>
            </a:ext>
          </a:extLst>
        </p:spPr>
      </p:pic>
      <p:sp>
        <p:nvSpPr>
          <p:cNvPr id="8" name="Line 3">
            <a:extLst>
              <a:ext uri="{FF2B5EF4-FFF2-40B4-BE49-F238E27FC236}">
                <a16:creationId xmlns:a16="http://schemas.microsoft.com/office/drawing/2014/main" id="{F72D5C1C-3BAD-4978-8B3D-3A9F2B42AE20}"/>
              </a:ext>
            </a:extLst>
          </p:cNvPr>
          <p:cNvSpPr>
            <a:spLocks noChangeShapeType="1"/>
          </p:cNvSpPr>
          <p:nvPr/>
        </p:nvSpPr>
        <p:spPr bwMode="auto">
          <a:xfrm>
            <a:off x="7761288" y="3178175"/>
            <a:ext cx="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grpSp>
        <p:nvGrpSpPr>
          <p:cNvPr id="9" name="Group 4">
            <a:extLst>
              <a:ext uri="{FF2B5EF4-FFF2-40B4-BE49-F238E27FC236}">
                <a16:creationId xmlns:a16="http://schemas.microsoft.com/office/drawing/2014/main" id="{80A33D42-2344-4CA1-967F-E0AAFE925600}"/>
              </a:ext>
            </a:extLst>
          </p:cNvPr>
          <p:cNvGrpSpPr>
            <a:grpSpLocks/>
          </p:cNvGrpSpPr>
          <p:nvPr/>
        </p:nvGrpSpPr>
        <p:grpSpPr bwMode="auto">
          <a:xfrm>
            <a:off x="4921250" y="3827463"/>
            <a:ext cx="577850" cy="711200"/>
            <a:chOff x="2140" y="2411"/>
            <a:chExt cx="364" cy="448"/>
          </a:xfrm>
        </p:grpSpPr>
        <p:sp>
          <p:nvSpPr>
            <p:cNvPr id="10" name="Text Box 5">
              <a:extLst>
                <a:ext uri="{FF2B5EF4-FFF2-40B4-BE49-F238E27FC236}">
                  <a16:creationId xmlns:a16="http://schemas.microsoft.com/office/drawing/2014/main" id="{179BCC12-6764-48B9-A409-29BC8BE32DEB}"/>
                </a:ext>
              </a:extLst>
            </p:cNvPr>
            <p:cNvSpPr txBox="1">
              <a:spLocks noChangeArrowheads="1"/>
            </p:cNvSpPr>
            <p:nvPr/>
          </p:nvSpPr>
          <p:spPr bwMode="auto">
            <a:xfrm>
              <a:off x="2140" y="2411"/>
              <a:ext cx="2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400" b="1">
                  <a:solidFill>
                    <a:srgbClr val="CCFF66"/>
                  </a:solidFill>
                  <a:latin typeface="Calibri" panose="020F0502020204030204" pitchFamily="34" charset="0"/>
                  <a:cs typeface="Calibri" panose="020F0502020204030204" pitchFamily="34" charset="0"/>
                </a:rPr>
                <a:t>x</a:t>
              </a:r>
              <a:r>
                <a:rPr lang="it-IT" sz="1400" b="1" baseline="-25000">
                  <a:solidFill>
                    <a:srgbClr val="CCFF66"/>
                  </a:solidFill>
                  <a:latin typeface="Calibri" panose="020F0502020204030204" pitchFamily="34" charset="0"/>
                  <a:cs typeface="Calibri" panose="020F0502020204030204" pitchFamily="34" charset="0"/>
                </a:rPr>
                <a:t>i</a:t>
              </a:r>
              <a:endParaRPr lang="it-IT" sz="1400" b="1">
                <a:solidFill>
                  <a:srgbClr val="CCFF66"/>
                </a:solidFill>
                <a:latin typeface="Calibri" panose="020F0502020204030204" pitchFamily="34" charset="0"/>
                <a:cs typeface="Calibri" panose="020F0502020204030204" pitchFamily="34" charset="0"/>
              </a:endParaRPr>
            </a:p>
          </p:txBody>
        </p:sp>
        <p:sp>
          <p:nvSpPr>
            <p:cNvPr id="11" name="Text Box 6">
              <a:extLst>
                <a:ext uri="{FF2B5EF4-FFF2-40B4-BE49-F238E27FC236}">
                  <a16:creationId xmlns:a16="http://schemas.microsoft.com/office/drawing/2014/main" id="{ACD5F05E-F646-476B-B5B2-C42E2B3CFE04}"/>
                </a:ext>
              </a:extLst>
            </p:cNvPr>
            <p:cNvSpPr txBox="1">
              <a:spLocks noChangeArrowheads="1"/>
            </p:cNvSpPr>
            <p:nvPr/>
          </p:nvSpPr>
          <p:spPr bwMode="auto">
            <a:xfrm>
              <a:off x="2224" y="2667"/>
              <a:ext cx="2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400" b="1">
                  <a:solidFill>
                    <a:srgbClr val="CCFF66"/>
                  </a:solidFill>
                  <a:latin typeface="Calibri" panose="020F0502020204030204" pitchFamily="34" charset="0"/>
                  <a:cs typeface="Calibri" panose="020F0502020204030204" pitchFamily="34" charset="0"/>
                </a:rPr>
                <a:t>y</a:t>
              </a:r>
              <a:r>
                <a:rPr lang="it-IT" sz="1400" b="1" baseline="-25000">
                  <a:solidFill>
                    <a:srgbClr val="CCFF66"/>
                  </a:solidFill>
                  <a:latin typeface="Calibri" panose="020F0502020204030204" pitchFamily="34" charset="0"/>
                  <a:cs typeface="Calibri" panose="020F0502020204030204" pitchFamily="34" charset="0"/>
                </a:rPr>
                <a:t>i</a:t>
              </a:r>
              <a:endParaRPr lang="it-IT" sz="1400" b="1">
                <a:solidFill>
                  <a:srgbClr val="CCFF66"/>
                </a:solidFill>
                <a:latin typeface="Calibri" panose="020F0502020204030204" pitchFamily="34" charset="0"/>
                <a:cs typeface="Calibri" panose="020F0502020204030204" pitchFamily="34" charset="0"/>
              </a:endParaRPr>
            </a:p>
          </p:txBody>
        </p:sp>
        <p:sp>
          <p:nvSpPr>
            <p:cNvPr id="12" name="Line 7">
              <a:extLst>
                <a:ext uri="{FF2B5EF4-FFF2-40B4-BE49-F238E27FC236}">
                  <a16:creationId xmlns:a16="http://schemas.microsoft.com/office/drawing/2014/main" id="{B5EA3401-AE9D-4DF4-A51A-7498FE03DA2B}"/>
                </a:ext>
              </a:extLst>
            </p:cNvPr>
            <p:cNvSpPr>
              <a:spLocks noChangeShapeType="1"/>
            </p:cNvSpPr>
            <p:nvPr/>
          </p:nvSpPr>
          <p:spPr bwMode="auto">
            <a:xfrm rot="5400000" flipV="1">
              <a:off x="2218" y="2672"/>
              <a:ext cx="69" cy="136"/>
            </a:xfrm>
            <a:prstGeom prst="line">
              <a:avLst/>
            </a:prstGeom>
            <a:noFill/>
            <a:ln w="9525">
              <a:solidFill>
                <a:srgbClr val="CC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sp>
          <p:nvSpPr>
            <p:cNvPr id="13" name="Line 8">
              <a:extLst>
                <a:ext uri="{FF2B5EF4-FFF2-40B4-BE49-F238E27FC236}">
                  <a16:creationId xmlns:a16="http://schemas.microsoft.com/office/drawing/2014/main" id="{6D3C0118-F1AD-430B-8C57-39CCDA3CE8E5}"/>
                </a:ext>
              </a:extLst>
            </p:cNvPr>
            <p:cNvSpPr>
              <a:spLocks noChangeShapeType="1"/>
            </p:cNvSpPr>
            <p:nvPr/>
          </p:nvSpPr>
          <p:spPr bwMode="auto">
            <a:xfrm flipV="1">
              <a:off x="2197" y="2562"/>
              <a:ext cx="69" cy="136"/>
            </a:xfrm>
            <a:prstGeom prst="line">
              <a:avLst/>
            </a:prstGeom>
            <a:noFill/>
            <a:ln w="9525">
              <a:solidFill>
                <a:srgbClr val="CC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sp>
          <p:nvSpPr>
            <p:cNvPr id="14" name="Oval 9">
              <a:extLst>
                <a:ext uri="{FF2B5EF4-FFF2-40B4-BE49-F238E27FC236}">
                  <a16:creationId xmlns:a16="http://schemas.microsoft.com/office/drawing/2014/main" id="{42B2DE2D-34B0-4318-88D7-2D450AD60F5A}"/>
                </a:ext>
              </a:extLst>
            </p:cNvPr>
            <p:cNvSpPr>
              <a:spLocks noChangeAspect="1" noChangeArrowheads="1"/>
            </p:cNvSpPr>
            <p:nvPr/>
          </p:nvSpPr>
          <p:spPr bwMode="auto">
            <a:xfrm>
              <a:off x="2167" y="2686"/>
              <a:ext cx="45" cy="47"/>
            </a:xfrm>
            <a:prstGeom prst="ellipse">
              <a:avLst/>
            </a:prstGeom>
            <a:solidFill>
              <a:srgbClr val="CCFF66"/>
            </a:solidFill>
            <a:ln w="9525">
              <a:solidFill>
                <a:srgbClr val="CCFF6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grpSp>
      <p:grpSp>
        <p:nvGrpSpPr>
          <p:cNvPr id="15" name="Group 10">
            <a:extLst>
              <a:ext uri="{FF2B5EF4-FFF2-40B4-BE49-F238E27FC236}">
                <a16:creationId xmlns:a16="http://schemas.microsoft.com/office/drawing/2014/main" id="{76655866-7D24-4654-AB28-CEA4588B0A40}"/>
              </a:ext>
            </a:extLst>
          </p:cNvPr>
          <p:cNvGrpSpPr>
            <a:grpSpLocks/>
          </p:cNvGrpSpPr>
          <p:nvPr/>
        </p:nvGrpSpPr>
        <p:grpSpPr bwMode="auto">
          <a:xfrm>
            <a:off x="2965450" y="4759325"/>
            <a:ext cx="889000" cy="420688"/>
            <a:chOff x="908" y="2998"/>
            <a:chExt cx="560" cy="265"/>
          </a:xfrm>
        </p:grpSpPr>
        <p:sp>
          <p:nvSpPr>
            <p:cNvPr id="16" name="Text Box 11">
              <a:extLst>
                <a:ext uri="{FF2B5EF4-FFF2-40B4-BE49-F238E27FC236}">
                  <a16:creationId xmlns:a16="http://schemas.microsoft.com/office/drawing/2014/main" id="{C4F9B8A2-0A4B-4BC0-88BD-0992CA022BAD}"/>
                </a:ext>
              </a:extLst>
            </p:cNvPr>
            <p:cNvSpPr txBox="1">
              <a:spLocks noChangeArrowheads="1"/>
            </p:cNvSpPr>
            <p:nvPr/>
          </p:nvSpPr>
          <p:spPr bwMode="auto">
            <a:xfrm>
              <a:off x="908" y="3071"/>
              <a:ext cx="2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400" b="1">
                  <a:solidFill>
                    <a:srgbClr val="CCFF66"/>
                  </a:solidFill>
                  <a:latin typeface="Calibri" panose="020F0502020204030204" pitchFamily="34" charset="0"/>
                  <a:cs typeface="Calibri" panose="020F0502020204030204" pitchFamily="34" charset="0"/>
                </a:rPr>
                <a:t>y</a:t>
              </a:r>
              <a:r>
                <a:rPr lang="it-IT" sz="1400" b="1" baseline="-25000">
                  <a:solidFill>
                    <a:srgbClr val="CCFF66"/>
                  </a:solidFill>
                  <a:latin typeface="Calibri" panose="020F0502020204030204" pitchFamily="34" charset="0"/>
                  <a:cs typeface="Calibri" panose="020F0502020204030204" pitchFamily="34" charset="0"/>
                </a:rPr>
                <a:t>j</a:t>
              </a:r>
              <a:endParaRPr lang="it-IT" sz="1400" b="1">
                <a:solidFill>
                  <a:srgbClr val="CCFF66"/>
                </a:solidFill>
                <a:latin typeface="Calibri" panose="020F0502020204030204" pitchFamily="34" charset="0"/>
                <a:cs typeface="Calibri" panose="020F0502020204030204" pitchFamily="34" charset="0"/>
              </a:endParaRPr>
            </a:p>
          </p:txBody>
        </p:sp>
        <p:sp>
          <p:nvSpPr>
            <p:cNvPr id="17" name="Line 12">
              <a:extLst>
                <a:ext uri="{FF2B5EF4-FFF2-40B4-BE49-F238E27FC236}">
                  <a16:creationId xmlns:a16="http://schemas.microsoft.com/office/drawing/2014/main" id="{849F78DB-0204-4783-AA7D-68894896DAC1}"/>
                </a:ext>
              </a:extLst>
            </p:cNvPr>
            <p:cNvSpPr>
              <a:spLocks noChangeShapeType="1"/>
            </p:cNvSpPr>
            <p:nvPr/>
          </p:nvSpPr>
          <p:spPr bwMode="auto">
            <a:xfrm rot="14756354" flipH="1" flipV="1">
              <a:off x="1073" y="3014"/>
              <a:ext cx="69" cy="136"/>
            </a:xfrm>
            <a:prstGeom prst="line">
              <a:avLst/>
            </a:prstGeom>
            <a:noFill/>
            <a:ln w="9525">
              <a:solidFill>
                <a:srgbClr val="CC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sp>
          <p:nvSpPr>
            <p:cNvPr id="18" name="Text Box 13">
              <a:extLst>
                <a:ext uri="{FF2B5EF4-FFF2-40B4-BE49-F238E27FC236}">
                  <a16:creationId xmlns:a16="http://schemas.microsoft.com/office/drawing/2014/main" id="{F935D7F2-FF6F-443A-852A-F0DBAEA3982E}"/>
                </a:ext>
              </a:extLst>
            </p:cNvPr>
            <p:cNvSpPr txBox="1">
              <a:spLocks noChangeArrowheads="1"/>
            </p:cNvSpPr>
            <p:nvPr/>
          </p:nvSpPr>
          <p:spPr bwMode="auto">
            <a:xfrm>
              <a:off x="1188" y="3027"/>
              <a:ext cx="2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400" b="1">
                  <a:solidFill>
                    <a:srgbClr val="CCFF66"/>
                  </a:solidFill>
                  <a:latin typeface="Calibri" panose="020F0502020204030204" pitchFamily="34" charset="0"/>
                  <a:cs typeface="Calibri" panose="020F0502020204030204" pitchFamily="34" charset="0"/>
                </a:rPr>
                <a:t>x</a:t>
              </a:r>
              <a:r>
                <a:rPr lang="it-IT" sz="1400" b="1" baseline="-25000">
                  <a:solidFill>
                    <a:srgbClr val="CCFF66"/>
                  </a:solidFill>
                  <a:latin typeface="Calibri" panose="020F0502020204030204" pitchFamily="34" charset="0"/>
                  <a:cs typeface="Calibri" panose="020F0502020204030204" pitchFamily="34" charset="0"/>
                </a:rPr>
                <a:t>j</a:t>
              </a:r>
              <a:endParaRPr lang="it-IT" sz="1400" b="1">
                <a:solidFill>
                  <a:srgbClr val="CCFF66"/>
                </a:solidFill>
                <a:latin typeface="Calibri" panose="020F0502020204030204" pitchFamily="34" charset="0"/>
                <a:cs typeface="Calibri" panose="020F0502020204030204" pitchFamily="34" charset="0"/>
              </a:endParaRPr>
            </a:p>
          </p:txBody>
        </p:sp>
        <p:sp>
          <p:nvSpPr>
            <p:cNvPr id="19" name="Line 14">
              <a:extLst>
                <a:ext uri="{FF2B5EF4-FFF2-40B4-BE49-F238E27FC236}">
                  <a16:creationId xmlns:a16="http://schemas.microsoft.com/office/drawing/2014/main" id="{D4BDB8AE-64BF-430D-B84E-B257E998D7D4}"/>
                </a:ext>
              </a:extLst>
            </p:cNvPr>
            <p:cNvSpPr>
              <a:spLocks noChangeShapeType="1"/>
            </p:cNvSpPr>
            <p:nvPr/>
          </p:nvSpPr>
          <p:spPr bwMode="auto">
            <a:xfrm rot="9356354" flipH="1" flipV="1">
              <a:off x="1180" y="3002"/>
              <a:ext cx="70" cy="136"/>
            </a:xfrm>
            <a:prstGeom prst="line">
              <a:avLst/>
            </a:prstGeom>
            <a:noFill/>
            <a:ln w="9525">
              <a:solidFill>
                <a:srgbClr val="CC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sp>
          <p:nvSpPr>
            <p:cNvPr id="20" name="Oval 15">
              <a:extLst>
                <a:ext uri="{FF2B5EF4-FFF2-40B4-BE49-F238E27FC236}">
                  <a16:creationId xmlns:a16="http://schemas.microsoft.com/office/drawing/2014/main" id="{4C2013F1-BD65-4BF3-A88E-32FF2BF38E91}"/>
                </a:ext>
              </a:extLst>
            </p:cNvPr>
            <p:cNvSpPr>
              <a:spLocks noChangeAspect="1" noChangeArrowheads="1"/>
            </p:cNvSpPr>
            <p:nvPr/>
          </p:nvSpPr>
          <p:spPr bwMode="auto">
            <a:xfrm>
              <a:off x="1135" y="2998"/>
              <a:ext cx="45" cy="47"/>
            </a:xfrm>
            <a:prstGeom prst="ellipse">
              <a:avLst/>
            </a:prstGeom>
            <a:solidFill>
              <a:srgbClr val="CCFF66"/>
            </a:solidFill>
            <a:ln w="9525">
              <a:solidFill>
                <a:srgbClr val="CCFF6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grpSp>
      <p:sp>
        <p:nvSpPr>
          <p:cNvPr id="21" name="Text Box 16">
            <a:extLst>
              <a:ext uri="{FF2B5EF4-FFF2-40B4-BE49-F238E27FC236}">
                <a16:creationId xmlns:a16="http://schemas.microsoft.com/office/drawing/2014/main" id="{710AB261-4604-4C9A-8976-2339DBE84DFE}"/>
              </a:ext>
            </a:extLst>
          </p:cNvPr>
          <p:cNvSpPr txBox="1">
            <a:spLocks noChangeArrowheads="1"/>
          </p:cNvSpPr>
          <p:nvPr/>
        </p:nvSpPr>
        <p:spPr bwMode="auto">
          <a:xfrm>
            <a:off x="2157314" y="1556750"/>
            <a:ext cx="31346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r>
              <a:rPr lang="it-IT" b="1" u="sng" dirty="0">
                <a:solidFill>
                  <a:srgbClr val="000066"/>
                </a:solidFill>
              </a:rPr>
              <a:t>Dome Coordinate Systems</a:t>
            </a:r>
          </a:p>
        </p:txBody>
      </p:sp>
      <p:pic>
        <p:nvPicPr>
          <p:cNvPr id="22" name="Picture 17" descr="ESYS2">
            <a:extLst>
              <a:ext uri="{FF2B5EF4-FFF2-40B4-BE49-F238E27FC236}">
                <a16:creationId xmlns:a16="http://schemas.microsoft.com/office/drawing/2014/main" id="{FD81620E-E12C-4DF3-9590-746281E8A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30" t="1138" r="2504" b="7799"/>
          <a:stretch>
            <a:fillRect/>
          </a:stretch>
        </p:blipFill>
        <p:spPr bwMode="auto">
          <a:xfrm>
            <a:off x="6354121" y="2153493"/>
            <a:ext cx="4636781" cy="3509057"/>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18">
            <a:extLst>
              <a:ext uri="{FF2B5EF4-FFF2-40B4-BE49-F238E27FC236}">
                <a16:creationId xmlns:a16="http://schemas.microsoft.com/office/drawing/2014/main" id="{EB014473-2633-4AEB-901C-577554893BD8}"/>
              </a:ext>
            </a:extLst>
          </p:cNvPr>
          <p:cNvGrpSpPr>
            <a:grpSpLocks/>
          </p:cNvGrpSpPr>
          <p:nvPr/>
        </p:nvGrpSpPr>
        <p:grpSpPr bwMode="auto">
          <a:xfrm>
            <a:off x="7018338" y="2433640"/>
            <a:ext cx="546100" cy="771525"/>
            <a:chOff x="3461" y="1533"/>
            <a:chExt cx="344" cy="486"/>
          </a:xfrm>
        </p:grpSpPr>
        <p:grpSp>
          <p:nvGrpSpPr>
            <p:cNvPr id="24" name="Group 19">
              <a:extLst>
                <a:ext uri="{FF2B5EF4-FFF2-40B4-BE49-F238E27FC236}">
                  <a16:creationId xmlns:a16="http://schemas.microsoft.com/office/drawing/2014/main" id="{5F8E61FB-31C5-4727-9031-1D0BA6E097A6}"/>
                </a:ext>
              </a:extLst>
            </p:cNvPr>
            <p:cNvGrpSpPr>
              <a:grpSpLocks/>
            </p:cNvGrpSpPr>
            <p:nvPr/>
          </p:nvGrpSpPr>
          <p:grpSpPr bwMode="auto">
            <a:xfrm>
              <a:off x="3461" y="1533"/>
              <a:ext cx="344" cy="486"/>
              <a:chOff x="3461" y="1533"/>
              <a:chExt cx="344" cy="486"/>
            </a:xfrm>
          </p:grpSpPr>
          <p:sp>
            <p:nvSpPr>
              <p:cNvPr id="26" name="Text Box 20">
                <a:extLst>
                  <a:ext uri="{FF2B5EF4-FFF2-40B4-BE49-F238E27FC236}">
                    <a16:creationId xmlns:a16="http://schemas.microsoft.com/office/drawing/2014/main" id="{BDE3AE7E-7FC9-4E06-B2F4-4D623032690E}"/>
                  </a:ext>
                </a:extLst>
              </p:cNvPr>
              <p:cNvSpPr txBox="1">
                <a:spLocks noChangeArrowheads="1"/>
              </p:cNvSpPr>
              <p:nvPr/>
            </p:nvSpPr>
            <p:spPr bwMode="auto">
              <a:xfrm>
                <a:off x="3461" y="1827"/>
                <a:ext cx="2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400" b="1">
                    <a:solidFill>
                      <a:srgbClr val="CCFF66"/>
                    </a:solidFill>
                    <a:latin typeface="Calibri" panose="020F0502020204030204" pitchFamily="34" charset="0"/>
                    <a:cs typeface="Calibri" panose="020F0502020204030204" pitchFamily="34" charset="0"/>
                  </a:rPr>
                  <a:t>x</a:t>
                </a:r>
                <a:r>
                  <a:rPr lang="it-IT" sz="1400" b="1" baseline="-25000">
                    <a:solidFill>
                      <a:srgbClr val="CCFF66"/>
                    </a:solidFill>
                    <a:latin typeface="Calibri" panose="020F0502020204030204" pitchFamily="34" charset="0"/>
                    <a:cs typeface="Calibri" panose="020F0502020204030204" pitchFamily="34" charset="0"/>
                  </a:rPr>
                  <a:t>i</a:t>
                </a:r>
                <a:endParaRPr lang="it-IT" sz="1400" b="1">
                  <a:solidFill>
                    <a:srgbClr val="CCFF66"/>
                  </a:solidFill>
                  <a:latin typeface="Calibri" panose="020F0502020204030204" pitchFamily="34" charset="0"/>
                  <a:cs typeface="Calibri" panose="020F0502020204030204" pitchFamily="34" charset="0"/>
                </a:endParaRPr>
              </a:p>
            </p:txBody>
          </p:sp>
          <p:sp>
            <p:nvSpPr>
              <p:cNvPr id="27" name="Text Box 21">
                <a:extLst>
                  <a:ext uri="{FF2B5EF4-FFF2-40B4-BE49-F238E27FC236}">
                    <a16:creationId xmlns:a16="http://schemas.microsoft.com/office/drawing/2014/main" id="{1ED836C3-A223-4C06-A6AE-08DDB023DB80}"/>
                  </a:ext>
                </a:extLst>
              </p:cNvPr>
              <p:cNvSpPr txBox="1">
                <a:spLocks noChangeArrowheads="1"/>
              </p:cNvSpPr>
              <p:nvPr/>
            </p:nvSpPr>
            <p:spPr bwMode="auto">
              <a:xfrm>
                <a:off x="3525" y="1533"/>
                <a:ext cx="2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400" b="1">
                    <a:solidFill>
                      <a:srgbClr val="CCFF66"/>
                    </a:solidFill>
                    <a:latin typeface="Calibri" panose="020F0502020204030204" pitchFamily="34" charset="0"/>
                    <a:cs typeface="Calibri" panose="020F0502020204030204" pitchFamily="34" charset="0"/>
                  </a:rPr>
                  <a:t>y</a:t>
                </a:r>
                <a:r>
                  <a:rPr lang="it-IT" sz="1400" b="1" baseline="-25000">
                    <a:solidFill>
                      <a:srgbClr val="CCFF66"/>
                    </a:solidFill>
                    <a:latin typeface="Calibri" panose="020F0502020204030204" pitchFamily="34" charset="0"/>
                    <a:cs typeface="Calibri" panose="020F0502020204030204" pitchFamily="34" charset="0"/>
                  </a:rPr>
                  <a:t>i</a:t>
                </a:r>
                <a:endParaRPr lang="it-IT" sz="1400" b="1">
                  <a:solidFill>
                    <a:srgbClr val="CCFF66"/>
                  </a:solidFill>
                  <a:latin typeface="Calibri" panose="020F0502020204030204" pitchFamily="34" charset="0"/>
                  <a:cs typeface="Calibri" panose="020F0502020204030204" pitchFamily="34" charset="0"/>
                </a:endParaRPr>
              </a:p>
            </p:txBody>
          </p:sp>
          <p:sp>
            <p:nvSpPr>
              <p:cNvPr id="28" name="Line 22">
                <a:extLst>
                  <a:ext uri="{FF2B5EF4-FFF2-40B4-BE49-F238E27FC236}">
                    <a16:creationId xmlns:a16="http://schemas.microsoft.com/office/drawing/2014/main" id="{46555A30-B4D5-4A87-857A-B2F310AAF29F}"/>
                  </a:ext>
                </a:extLst>
              </p:cNvPr>
              <p:cNvSpPr>
                <a:spLocks noChangeShapeType="1"/>
              </p:cNvSpPr>
              <p:nvPr/>
            </p:nvSpPr>
            <p:spPr bwMode="auto">
              <a:xfrm rot="17947191" flipV="1">
                <a:off x="3675" y="1710"/>
                <a:ext cx="69" cy="136"/>
              </a:xfrm>
              <a:prstGeom prst="line">
                <a:avLst/>
              </a:prstGeom>
              <a:noFill/>
              <a:ln w="9525">
                <a:solidFill>
                  <a:srgbClr val="CC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sp>
            <p:nvSpPr>
              <p:cNvPr id="29" name="Oval 23">
                <a:extLst>
                  <a:ext uri="{FF2B5EF4-FFF2-40B4-BE49-F238E27FC236}">
                    <a16:creationId xmlns:a16="http://schemas.microsoft.com/office/drawing/2014/main" id="{78C2D52D-F08A-4BD7-8478-9B8F3C79C2B0}"/>
                  </a:ext>
                </a:extLst>
              </p:cNvPr>
              <p:cNvSpPr>
                <a:spLocks noChangeAspect="1" noChangeArrowheads="1"/>
              </p:cNvSpPr>
              <p:nvPr/>
            </p:nvSpPr>
            <p:spPr bwMode="auto">
              <a:xfrm>
                <a:off x="3729" y="1819"/>
                <a:ext cx="45" cy="47"/>
              </a:xfrm>
              <a:prstGeom prst="ellipse">
                <a:avLst/>
              </a:prstGeom>
              <a:solidFill>
                <a:srgbClr val="CCFF66"/>
              </a:solidFill>
              <a:ln w="9525">
                <a:solidFill>
                  <a:srgbClr val="CCFF6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grpSp>
        <p:sp>
          <p:nvSpPr>
            <p:cNvPr id="25" name="Line 24">
              <a:extLst>
                <a:ext uri="{FF2B5EF4-FFF2-40B4-BE49-F238E27FC236}">
                  <a16:creationId xmlns:a16="http://schemas.microsoft.com/office/drawing/2014/main" id="{128A7DE4-F315-40B7-BCD4-57F0D9E0C6A9}"/>
                </a:ext>
              </a:extLst>
            </p:cNvPr>
            <p:cNvSpPr>
              <a:spLocks noChangeShapeType="1"/>
            </p:cNvSpPr>
            <p:nvPr/>
          </p:nvSpPr>
          <p:spPr bwMode="auto">
            <a:xfrm rot="12547191" flipV="1">
              <a:off x="3653" y="1812"/>
              <a:ext cx="69" cy="136"/>
            </a:xfrm>
            <a:prstGeom prst="line">
              <a:avLst/>
            </a:prstGeom>
            <a:noFill/>
            <a:ln w="9525">
              <a:solidFill>
                <a:srgbClr val="CC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grpSp>
      <p:grpSp>
        <p:nvGrpSpPr>
          <p:cNvPr id="30" name="Group 25">
            <a:extLst>
              <a:ext uri="{FF2B5EF4-FFF2-40B4-BE49-F238E27FC236}">
                <a16:creationId xmlns:a16="http://schemas.microsoft.com/office/drawing/2014/main" id="{30FFA8A2-3FBC-4859-AC5C-A60A65AFDA3F}"/>
              </a:ext>
            </a:extLst>
          </p:cNvPr>
          <p:cNvGrpSpPr>
            <a:grpSpLocks/>
          </p:cNvGrpSpPr>
          <p:nvPr/>
        </p:nvGrpSpPr>
        <p:grpSpPr bwMode="auto">
          <a:xfrm>
            <a:off x="7853363" y="2082800"/>
            <a:ext cx="779462" cy="604838"/>
            <a:chOff x="3987" y="1312"/>
            <a:chExt cx="491" cy="381"/>
          </a:xfrm>
        </p:grpSpPr>
        <p:grpSp>
          <p:nvGrpSpPr>
            <p:cNvPr id="31" name="Group 26">
              <a:extLst>
                <a:ext uri="{FF2B5EF4-FFF2-40B4-BE49-F238E27FC236}">
                  <a16:creationId xmlns:a16="http://schemas.microsoft.com/office/drawing/2014/main" id="{8764EC02-A225-4C11-932B-E8C31844F134}"/>
                </a:ext>
              </a:extLst>
            </p:cNvPr>
            <p:cNvGrpSpPr>
              <a:grpSpLocks/>
            </p:cNvGrpSpPr>
            <p:nvPr/>
          </p:nvGrpSpPr>
          <p:grpSpPr bwMode="auto">
            <a:xfrm>
              <a:off x="3987" y="1312"/>
              <a:ext cx="491" cy="381"/>
              <a:chOff x="3987" y="1312"/>
              <a:chExt cx="491" cy="381"/>
            </a:xfrm>
          </p:grpSpPr>
          <p:sp>
            <p:nvSpPr>
              <p:cNvPr id="33" name="Text Box 27">
                <a:extLst>
                  <a:ext uri="{FF2B5EF4-FFF2-40B4-BE49-F238E27FC236}">
                    <a16:creationId xmlns:a16="http://schemas.microsoft.com/office/drawing/2014/main" id="{9AAF71C7-126F-49BB-B198-FBA3E75374FC}"/>
                  </a:ext>
                </a:extLst>
              </p:cNvPr>
              <p:cNvSpPr txBox="1">
                <a:spLocks noChangeArrowheads="1"/>
              </p:cNvSpPr>
              <p:nvPr/>
            </p:nvSpPr>
            <p:spPr bwMode="auto">
              <a:xfrm>
                <a:off x="3987" y="1501"/>
                <a:ext cx="2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400" b="1">
                    <a:solidFill>
                      <a:srgbClr val="CCFF66"/>
                    </a:solidFill>
                    <a:latin typeface="Calibri" panose="020F0502020204030204" pitchFamily="34" charset="0"/>
                    <a:cs typeface="Calibri" panose="020F0502020204030204" pitchFamily="34" charset="0"/>
                  </a:rPr>
                  <a:t>x</a:t>
                </a:r>
                <a:r>
                  <a:rPr lang="it-IT" sz="1400" b="1" baseline="-25000">
                    <a:solidFill>
                      <a:srgbClr val="CCFF66"/>
                    </a:solidFill>
                    <a:latin typeface="Calibri" panose="020F0502020204030204" pitchFamily="34" charset="0"/>
                    <a:cs typeface="Calibri" panose="020F0502020204030204" pitchFamily="34" charset="0"/>
                  </a:rPr>
                  <a:t>i</a:t>
                </a:r>
                <a:endParaRPr lang="it-IT" sz="1400" b="1">
                  <a:solidFill>
                    <a:srgbClr val="CCFF66"/>
                  </a:solidFill>
                  <a:latin typeface="Calibri" panose="020F0502020204030204" pitchFamily="34" charset="0"/>
                  <a:cs typeface="Calibri" panose="020F0502020204030204" pitchFamily="34" charset="0"/>
                </a:endParaRPr>
              </a:p>
            </p:txBody>
          </p:sp>
          <p:sp>
            <p:nvSpPr>
              <p:cNvPr id="34" name="Text Box 28">
                <a:extLst>
                  <a:ext uri="{FF2B5EF4-FFF2-40B4-BE49-F238E27FC236}">
                    <a16:creationId xmlns:a16="http://schemas.microsoft.com/office/drawing/2014/main" id="{C5A953FA-5538-4379-808D-A9066843A797}"/>
                  </a:ext>
                </a:extLst>
              </p:cNvPr>
              <p:cNvSpPr txBox="1">
                <a:spLocks noChangeArrowheads="1"/>
              </p:cNvSpPr>
              <p:nvPr/>
            </p:nvSpPr>
            <p:spPr bwMode="auto">
              <a:xfrm>
                <a:off x="4198" y="1312"/>
                <a:ext cx="2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400" b="1">
                    <a:solidFill>
                      <a:srgbClr val="CCFF66"/>
                    </a:solidFill>
                    <a:latin typeface="Calibri" panose="020F0502020204030204" pitchFamily="34" charset="0"/>
                    <a:cs typeface="Calibri" panose="020F0502020204030204" pitchFamily="34" charset="0"/>
                  </a:rPr>
                  <a:t>y</a:t>
                </a:r>
                <a:r>
                  <a:rPr lang="it-IT" sz="1400" b="1" baseline="-25000">
                    <a:solidFill>
                      <a:srgbClr val="CCFF66"/>
                    </a:solidFill>
                    <a:latin typeface="Calibri" panose="020F0502020204030204" pitchFamily="34" charset="0"/>
                    <a:cs typeface="Calibri" panose="020F0502020204030204" pitchFamily="34" charset="0"/>
                  </a:rPr>
                  <a:t>i</a:t>
                </a:r>
                <a:endParaRPr lang="it-IT" sz="1400" b="1">
                  <a:solidFill>
                    <a:srgbClr val="CCFF66"/>
                  </a:solidFill>
                  <a:latin typeface="Calibri" panose="020F0502020204030204" pitchFamily="34" charset="0"/>
                  <a:cs typeface="Calibri" panose="020F0502020204030204" pitchFamily="34" charset="0"/>
                </a:endParaRPr>
              </a:p>
            </p:txBody>
          </p:sp>
          <p:sp>
            <p:nvSpPr>
              <p:cNvPr id="35" name="Line 29">
                <a:extLst>
                  <a:ext uri="{FF2B5EF4-FFF2-40B4-BE49-F238E27FC236}">
                    <a16:creationId xmlns:a16="http://schemas.microsoft.com/office/drawing/2014/main" id="{27BE897D-F80A-469E-B7C5-997BE74A9375}"/>
                  </a:ext>
                </a:extLst>
              </p:cNvPr>
              <p:cNvSpPr>
                <a:spLocks noChangeShapeType="1"/>
              </p:cNvSpPr>
              <p:nvPr/>
            </p:nvSpPr>
            <p:spPr bwMode="auto">
              <a:xfrm rot="20338736" flipV="1">
                <a:off x="4292" y="1489"/>
                <a:ext cx="69" cy="136"/>
              </a:xfrm>
              <a:prstGeom prst="line">
                <a:avLst/>
              </a:prstGeom>
              <a:noFill/>
              <a:ln w="9525">
                <a:solidFill>
                  <a:srgbClr val="CC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sp>
            <p:nvSpPr>
              <p:cNvPr id="36" name="Oval 30">
                <a:extLst>
                  <a:ext uri="{FF2B5EF4-FFF2-40B4-BE49-F238E27FC236}">
                    <a16:creationId xmlns:a16="http://schemas.microsoft.com/office/drawing/2014/main" id="{84386ED4-A05C-4DE0-9326-581018825CF5}"/>
                  </a:ext>
                </a:extLst>
              </p:cNvPr>
              <p:cNvSpPr>
                <a:spLocks noChangeAspect="1" noChangeArrowheads="1"/>
              </p:cNvSpPr>
              <p:nvPr/>
            </p:nvSpPr>
            <p:spPr bwMode="auto">
              <a:xfrm>
                <a:off x="4297" y="1612"/>
                <a:ext cx="45" cy="47"/>
              </a:xfrm>
              <a:prstGeom prst="ellipse">
                <a:avLst/>
              </a:prstGeom>
              <a:solidFill>
                <a:srgbClr val="CCFF66"/>
              </a:solidFill>
              <a:ln w="9525">
                <a:solidFill>
                  <a:srgbClr val="CCFF6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grpSp>
        <p:sp>
          <p:nvSpPr>
            <p:cNvPr id="32" name="Line 31">
              <a:extLst>
                <a:ext uri="{FF2B5EF4-FFF2-40B4-BE49-F238E27FC236}">
                  <a16:creationId xmlns:a16="http://schemas.microsoft.com/office/drawing/2014/main" id="{7694B0B3-551E-4CCD-9AAF-1D6964A2A350}"/>
                </a:ext>
              </a:extLst>
            </p:cNvPr>
            <p:cNvSpPr>
              <a:spLocks noChangeShapeType="1"/>
            </p:cNvSpPr>
            <p:nvPr/>
          </p:nvSpPr>
          <p:spPr bwMode="auto">
            <a:xfrm rot="14938736" flipV="1">
              <a:off x="4211" y="1562"/>
              <a:ext cx="69" cy="136"/>
            </a:xfrm>
            <a:prstGeom prst="line">
              <a:avLst/>
            </a:prstGeom>
            <a:noFill/>
            <a:ln w="9525">
              <a:solidFill>
                <a:srgbClr val="CC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grpSp>
      <p:sp>
        <p:nvSpPr>
          <p:cNvPr id="37" name="Text Box 32">
            <a:extLst>
              <a:ext uri="{FF2B5EF4-FFF2-40B4-BE49-F238E27FC236}">
                <a16:creationId xmlns:a16="http://schemas.microsoft.com/office/drawing/2014/main" id="{110319B9-B207-469A-84EA-E3560FDFB82B}"/>
              </a:ext>
            </a:extLst>
          </p:cNvPr>
          <p:cNvSpPr txBox="1">
            <a:spLocks noChangeArrowheads="1"/>
          </p:cNvSpPr>
          <p:nvPr/>
        </p:nvSpPr>
        <p:spPr bwMode="auto">
          <a:xfrm>
            <a:off x="6281738" y="4351338"/>
            <a:ext cx="444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400" b="1">
                <a:solidFill>
                  <a:srgbClr val="CCFF66"/>
                </a:solidFill>
                <a:latin typeface="Calibri" panose="020F0502020204030204" pitchFamily="34" charset="0"/>
                <a:cs typeface="Calibri" panose="020F0502020204030204" pitchFamily="34" charset="0"/>
              </a:rPr>
              <a:t>x</a:t>
            </a:r>
            <a:r>
              <a:rPr lang="it-IT" sz="1400" b="1" baseline="-25000">
                <a:solidFill>
                  <a:srgbClr val="CCFF66"/>
                </a:solidFill>
                <a:latin typeface="Calibri" panose="020F0502020204030204" pitchFamily="34" charset="0"/>
                <a:cs typeface="Calibri" panose="020F0502020204030204" pitchFamily="34" charset="0"/>
              </a:rPr>
              <a:t>k</a:t>
            </a:r>
            <a:endParaRPr lang="it-IT" sz="1400" b="1">
              <a:solidFill>
                <a:srgbClr val="CCFF66"/>
              </a:solidFill>
              <a:latin typeface="Calibri" panose="020F0502020204030204" pitchFamily="34" charset="0"/>
              <a:cs typeface="Calibri" panose="020F0502020204030204" pitchFamily="34" charset="0"/>
            </a:endParaRPr>
          </a:p>
        </p:txBody>
      </p:sp>
      <p:sp>
        <p:nvSpPr>
          <p:cNvPr id="38" name="Text Box 33">
            <a:extLst>
              <a:ext uri="{FF2B5EF4-FFF2-40B4-BE49-F238E27FC236}">
                <a16:creationId xmlns:a16="http://schemas.microsoft.com/office/drawing/2014/main" id="{02297ED6-4196-48A6-9235-CDFB31EDD23F}"/>
              </a:ext>
            </a:extLst>
          </p:cNvPr>
          <p:cNvSpPr txBox="1">
            <a:spLocks noChangeArrowheads="1"/>
          </p:cNvSpPr>
          <p:nvPr/>
        </p:nvSpPr>
        <p:spPr bwMode="auto">
          <a:xfrm>
            <a:off x="6627813" y="4017963"/>
            <a:ext cx="444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400" b="1">
                <a:solidFill>
                  <a:srgbClr val="CCFF66"/>
                </a:solidFill>
                <a:latin typeface="Calibri" panose="020F0502020204030204" pitchFamily="34" charset="0"/>
                <a:cs typeface="Calibri" panose="020F0502020204030204" pitchFamily="34" charset="0"/>
              </a:rPr>
              <a:t>y</a:t>
            </a:r>
            <a:r>
              <a:rPr lang="it-IT" sz="1400" b="1" baseline="-25000">
                <a:solidFill>
                  <a:srgbClr val="CCFF66"/>
                </a:solidFill>
                <a:latin typeface="Calibri" panose="020F0502020204030204" pitchFamily="34" charset="0"/>
                <a:cs typeface="Calibri" panose="020F0502020204030204" pitchFamily="34" charset="0"/>
              </a:rPr>
              <a:t>k</a:t>
            </a:r>
            <a:endParaRPr lang="it-IT" sz="1400" b="1">
              <a:solidFill>
                <a:srgbClr val="CCFF66"/>
              </a:solidFill>
              <a:latin typeface="Calibri" panose="020F0502020204030204" pitchFamily="34" charset="0"/>
              <a:cs typeface="Calibri" panose="020F0502020204030204" pitchFamily="34" charset="0"/>
            </a:endParaRPr>
          </a:p>
        </p:txBody>
      </p:sp>
      <p:sp>
        <p:nvSpPr>
          <p:cNvPr id="39" name="Line 34">
            <a:extLst>
              <a:ext uri="{FF2B5EF4-FFF2-40B4-BE49-F238E27FC236}">
                <a16:creationId xmlns:a16="http://schemas.microsoft.com/office/drawing/2014/main" id="{60FDD975-5F52-47B0-B0CD-556F42EE8778}"/>
              </a:ext>
            </a:extLst>
          </p:cNvPr>
          <p:cNvSpPr>
            <a:spLocks noChangeShapeType="1"/>
          </p:cNvSpPr>
          <p:nvPr/>
        </p:nvSpPr>
        <p:spPr bwMode="auto">
          <a:xfrm rot="19953094" flipV="1">
            <a:off x="6765925" y="4298950"/>
            <a:ext cx="109538" cy="215900"/>
          </a:xfrm>
          <a:prstGeom prst="line">
            <a:avLst/>
          </a:prstGeom>
          <a:noFill/>
          <a:ln w="9525">
            <a:solidFill>
              <a:srgbClr val="CC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sp>
        <p:nvSpPr>
          <p:cNvPr id="40" name="Oval 35">
            <a:extLst>
              <a:ext uri="{FF2B5EF4-FFF2-40B4-BE49-F238E27FC236}">
                <a16:creationId xmlns:a16="http://schemas.microsoft.com/office/drawing/2014/main" id="{B41E810E-AC3B-4F46-B1E1-90888668FBEE}"/>
              </a:ext>
            </a:extLst>
          </p:cNvPr>
          <p:cNvSpPr>
            <a:spLocks noChangeAspect="1" noChangeArrowheads="1"/>
          </p:cNvSpPr>
          <p:nvPr/>
        </p:nvSpPr>
        <p:spPr bwMode="auto">
          <a:xfrm>
            <a:off x="6784975" y="4494213"/>
            <a:ext cx="71438" cy="74612"/>
          </a:xfrm>
          <a:prstGeom prst="ellipse">
            <a:avLst/>
          </a:prstGeom>
          <a:solidFill>
            <a:srgbClr val="CCFF66"/>
          </a:solidFill>
          <a:ln w="9525">
            <a:solidFill>
              <a:srgbClr val="CCFF6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sp>
        <p:nvSpPr>
          <p:cNvPr id="41" name="Line 36">
            <a:extLst>
              <a:ext uri="{FF2B5EF4-FFF2-40B4-BE49-F238E27FC236}">
                <a16:creationId xmlns:a16="http://schemas.microsoft.com/office/drawing/2014/main" id="{0D46D4D3-E62F-4800-AD9C-9F51A1F9835F}"/>
              </a:ext>
            </a:extLst>
          </p:cNvPr>
          <p:cNvSpPr>
            <a:spLocks noChangeShapeType="1"/>
          </p:cNvSpPr>
          <p:nvPr/>
        </p:nvSpPr>
        <p:spPr bwMode="auto">
          <a:xfrm rot="14553094" flipV="1">
            <a:off x="6634956" y="4417219"/>
            <a:ext cx="109538" cy="215900"/>
          </a:xfrm>
          <a:prstGeom prst="line">
            <a:avLst/>
          </a:prstGeom>
          <a:noFill/>
          <a:ln w="9525">
            <a:solidFill>
              <a:srgbClr val="CC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sp>
        <p:nvSpPr>
          <p:cNvPr id="42" name="Text Box 37">
            <a:extLst>
              <a:ext uri="{FF2B5EF4-FFF2-40B4-BE49-F238E27FC236}">
                <a16:creationId xmlns:a16="http://schemas.microsoft.com/office/drawing/2014/main" id="{D18BF8F6-4FF1-49A8-AF70-CF735F5BBAC7}"/>
              </a:ext>
            </a:extLst>
          </p:cNvPr>
          <p:cNvSpPr txBox="1">
            <a:spLocks noChangeArrowheads="1"/>
          </p:cNvSpPr>
          <p:nvPr/>
        </p:nvSpPr>
        <p:spPr bwMode="auto">
          <a:xfrm>
            <a:off x="6667502" y="1562942"/>
            <a:ext cx="3495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it-IT" b="1" u="sng" dirty="0">
                <a:solidFill>
                  <a:srgbClr val="000066"/>
                </a:solidFill>
              </a:rPr>
              <a:t>Structure Coordinate Systems</a:t>
            </a:r>
          </a:p>
        </p:txBody>
      </p:sp>
    </p:spTree>
    <p:extLst>
      <p:ext uri="{BB962C8B-B14F-4D97-AF65-F5344CB8AC3E}">
        <p14:creationId xmlns:p14="http://schemas.microsoft.com/office/powerpoint/2010/main" val="12106271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2060"/>
                </a:solidFill>
                <a:latin typeface="Arial" panose="020B0604020202020204" pitchFamily="34" charset="0"/>
              </a:rPr>
              <a:t>Large </a:t>
            </a:r>
            <a:r>
              <a:rPr lang="fr-FR" b="1" dirty="0" err="1">
                <a:solidFill>
                  <a:srgbClr val="002060"/>
                </a:solidFill>
                <a:latin typeface="Arial" panose="020B0604020202020204" pitchFamily="34" charset="0"/>
              </a:rPr>
              <a:t>scale</a:t>
            </a:r>
            <a:r>
              <a:rPr lang="fr-FR" b="1" dirty="0">
                <a:solidFill>
                  <a:srgbClr val="002060"/>
                </a:solidFill>
                <a:latin typeface="Arial" panose="020B0604020202020204" pitchFamily="34" charset="0"/>
              </a:rPr>
              <a:t> application – </a:t>
            </a:r>
            <a:r>
              <a:rPr lang="fr-FR" b="1" dirty="0" err="1">
                <a:solidFill>
                  <a:srgbClr val="002060"/>
                </a:solidFill>
                <a:latin typeface="Arial" panose="020B0604020202020204" pitchFamily="34" charset="0"/>
              </a:rPr>
              <a:t>Vicoforte’s</a:t>
            </a:r>
            <a:r>
              <a:rPr lang="fr-FR" b="1" dirty="0">
                <a:solidFill>
                  <a:srgbClr val="002060"/>
                </a:solidFill>
                <a:latin typeface="Arial" panose="020B0604020202020204" pitchFamily="34" charset="0"/>
              </a:rPr>
              <a:t> </a:t>
            </a:r>
            <a:r>
              <a:rPr lang="fr-FR" b="1" dirty="0" err="1">
                <a:solidFill>
                  <a:srgbClr val="002060"/>
                </a:solidFill>
                <a:latin typeface="Arial" panose="020B0604020202020204" pitchFamily="34" charset="0"/>
              </a:rPr>
              <a:t>Dome</a:t>
            </a:r>
            <a:endParaRPr lang="fr-FR" b="1" dirty="0">
              <a:solidFill>
                <a:srgbClr val="002060"/>
              </a:solidFill>
              <a:latin typeface="Arial" panose="020B0604020202020204" pitchFamily="34" charset="0"/>
            </a:endParaRPr>
          </a:p>
        </p:txBody>
      </p:sp>
      <p:sp>
        <p:nvSpPr>
          <p:cNvPr id="7" name="Rectangle 2">
            <a:extLst>
              <a:ext uri="{FF2B5EF4-FFF2-40B4-BE49-F238E27FC236}">
                <a16:creationId xmlns:a16="http://schemas.microsoft.com/office/drawing/2014/main" id="{20A7F7E3-C4C0-4315-BD05-2C9DEA46F28C}"/>
              </a:ext>
            </a:extLst>
          </p:cNvPr>
          <p:cNvSpPr>
            <a:spLocks noChangeArrowheads="1"/>
          </p:cNvSpPr>
          <p:nvPr/>
        </p:nvSpPr>
        <p:spPr bwMode="auto">
          <a:xfrm>
            <a:off x="1510509" y="3759912"/>
            <a:ext cx="9155113" cy="23955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sp>
        <p:nvSpPr>
          <p:cNvPr id="8" name="Rectangle 3">
            <a:extLst>
              <a:ext uri="{FF2B5EF4-FFF2-40B4-BE49-F238E27FC236}">
                <a16:creationId xmlns:a16="http://schemas.microsoft.com/office/drawing/2014/main" id="{8CAFF8C5-DEB0-489C-B422-07DD3B23A47A}"/>
              </a:ext>
            </a:extLst>
          </p:cNvPr>
          <p:cNvSpPr>
            <a:spLocks noChangeArrowheads="1"/>
          </p:cNvSpPr>
          <p:nvPr/>
        </p:nvSpPr>
        <p:spPr bwMode="auto">
          <a:xfrm>
            <a:off x="1502571" y="1188164"/>
            <a:ext cx="9155113" cy="24161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sp>
        <p:nvSpPr>
          <p:cNvPr id="9" name="Line 4">
            <a:extLst>
              <a:ext uri="{FF2B5EF4-FFF2-40B4-BE49-F238E27FC236}">
                <a16:creationId xmlns:a16="http://schemas.microsoft.com/office/drawing/2014/main" id="{59595613-AE12-4458-AD18-7AFDFCB9B5DE}"/>
              </a:ext>
            </a:extLst>
          </p:cNvPr>
          <p:cNvSpPr>
            <a:spLocks noChangeShapeType="1"/>
          </p:cNvSpPr>
          <p:nvPr/>
        </p:nvSpPr>
        <p:spPr bwMode="auto">
          <a:xfrm>
            <a:off x="7750970" y="2991562"/>
            <a:ext cx="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sp>
        <p:nvSpPr>
          <p:cNvPr id="10" name="Text Box 7">
            <a:extLst>
              <a:ext uri="{FF2B5EF4-FFF2-40B4-BE49-F238E27FC236}">
                <a16:creationId xmlns:a16="http://schemas.microsoft.com/office/drawing/2014/main" id="{9F2B2D3A-7720-48AA-8DAF-637851F1F887}"/>
              </a:ext>
            </a:extLst>
          </p:cNvPr>
          <p:cNvSpPr txBox="1">
            <a:spLocks noChangeArrowheads="1"/>
          </p:cNvSpPr>
          <p:nvPr/>
        </p:nvSpPr>
        <p:spPr bwMode="auto">
          <a:xfrm>
            <a:off x="2110582" y="3343987"/>
            <a:ext cx="10668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100">
                <a:latin typeface="Calibri" panose="020F0502020204030204" pitchFamily="34" charset="0"/>
                <a:cs typeface="Calibri" panose="020F0502020204030204" pitchFamily="34" charset="0"/>
              </a:rPr>
              <a:t>SOUTH</a:t>
            </a:r>
          </a:p>
        </p:txBody>
      </p:sp>
      <p:sp>
        <p:nvSpPr>
          <p:cNvPr id="11" name="Text Box 8">
            <a:extLst>
              <a:ext uri="{FF2B5EF4-FFF2-40B4-BE49-F238E27FC236}">
                <a16:creationId xmlns:a16="http://schemas.microsoft.com/office/drawing/2014/main" id="{A35FD3CE-13CD-4B9B-BE67-8619D94896FA}"/>
              </a:ext>
            </a:extLst>
          </p:cNvPr>
          <p:cNvSpPr txBox="1">
            <a:spLocks noChangeArrowheads="1"/>
          </p:cNvSpPr>
          <p:nvPr/>
        </p:nvSpPr>
        <p:spPr bwMode="auto">
          <a:xfrm>
            <a:off x="4460082" y="3359862"/>
            <a:ext cx="10668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100">
                <a:latin typeface="Calibri" panose="020F0502020204030204" pitchFamily="34" charset="0"/>
                <a:cs typeface="Calibri" panose="020F0502020204030204" pitchFamily="34" charset="0"/>
              </a:rPr>
              <a:t>WEST</a:t>
            </a:r>
          </a:p>
        </p:txBody>
      </p:sp>
      <p:sp>
        <p:nvSpPr>
          <p:cNvPr id="12" name="Text Box 9">
            <a:extLst>
              <a:ext uri="{FF2B5EF4-FFF2-40B4-BE49-F238E27FC236}">
                <a16:creationId xmlns:a16="http://schemas.microsoft.com/office/drawing/2014/main" id="{C25DB788-352D-460E-9CFA-2550AACD4CF7}"/>
              </a:ext>
            </a:extLst>
          </p:cNvPr>
          <p:cNvSpPr txBox="1">
            <a:spLocks noChangeArrowheads="1"/>
          </p:cNvSpPr>
          <p:nvPr/>
        </p:nvSpPr>
        <p:spPr bwMode="auto">
          <a:xfrm>
            <a:off x="6722270" y="3359862"/>
            <a:ext cx="10668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100">
                <a:latin typeface="Calibri" panose="020F0502020204030204" pitchFamily="34" charset="0"/>
                <a:cs typeface="Calibri" panose="020F0502020204030204" pitchFamily="34" charset="0"/>
              </a:rPr>
              <a:t>NORTH</a:t>
            </a:r>
          </a:p>
        </p:txBody>
      </p:sp>
      <p:sp>
        <p:nvSpPr>
          <p:cNvPr id="13" name="Text Box 10">
            <a:extLst>
              <a:ext uri="{FF2B5EF4-FFF2-40B4-BE49-F238E27FC236}">
                <a16:creationId xmlns:a16="http://schemas.microsoft.com/office/drawing/2014/main" id="{BEE6B888-5EBD-495A-A555-7AB1FCDE5C72}"/>
              </a:ext>
            </a:extLst>
          </p:cNvPr>
          <p:cNvSpPr txBox="1">
            <a:spLocks noChangeArrowheads="1"/>
          </p:cNvSpPr>
          <p:nvPr/>
        </p:nvSpPr>
        <p:spPr bwMode="auto">
          <a:xfrm>
            <a:off x="8924132" y="3358275"/>
            <a:ext cx="10668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100">
                <a:latin typeface="Calibri" panose="020F0502020204030204" pitchFamily="34" charset="0"/>
                <a:cs typeface="Calibri" panose="020F0502020204030204" pitchFamily="34" charset="0"/>
              </a:rPr>
              <a:t>EAST</a:t>
            </a:r>
          </a:p>
        </p:txBody>
      </p:sp>
      <p:sp>
        <p:nvSpPr>
          <p:cNvPr id="14" name="Text Box 11">
            <a:extLst>
              <a:ext uri="{FF2B5EF4-FFF2-40B4-BE49-F238E27FC236}">
                <a16:creationId xmlns:a16="http://schemas.microsoft.com/office/drawing/2014/main" id="{73E786AB-DDC4-4D15-8096-7A40AE15B74E}"/>
              </a:ext>
            </a:extLst>
          </p:cNvPr>
          <p:cNvSpPr txBox="1">
            <a:spLocks noChangeArrowheads="1"/>
          </p:cNvSpPr>
          <p:nvPr/>
        </p:nvSpPr>
        <p:spPr bwMode="auto">
          <a:xfrm>
            <a:off x="4958559" y="1188162"/>
            <a:ext cx="2328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400" b="1" dirty="0">
                <a:latin typeface="Calibri" panose="020F0502020204030204" pitchFamily="34" charset="0"/>
                <a:cs typeface="Calibri" panose="020F0502020204030204" pitchFamily="34" charset="0"/>
              </a:rPr>
              <a:t>INTERNAL VIEW</a:t>
            </a:r>
          </a:p>
        </p:txBody>
      </p:sp>
      <p:sp>
        <p:nvSpPr>
          <p:cNvPr id="15" name="Text Box 12">
            <a:extLst>
              <a:ext uri="{FF2B5EF4-FFF2-40B4-BE49-F238E27FC236}">
                <a16:creationId xmlns:a16="http://schemas.microsoft.com/office/drawing/2014/main" id="{EF44981A-A180-427B-A709-BA27FD5BFAB1}"/>
              </a:ext>
            </a:extLst>
          </p:cNvPr>
          <p:cNvSpPr txBox="1">
            <a:spLocks noChangeArrowheads="1"/>
          </p:cNvSpPr>
          <p:nvPr/>
        </p:nvSpPr>
        <p:spPr bwMode="auto">
          <a:xfrm>
            <a:off x="4815684" y="3744037"/>
            <a:ext cx="2328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400" b="1" dirty="0">
                <a:latin typeface="Calibri" panose="020F0502020204030204" pitchFamily="34" charset="0"/>
                <a:cs typeface="Calibri" panose="020F0502020204030204" pitchFamily="34" charset="0"/>
              </a:rPr>
              <a:t>EXTERNAL VIEW</a:t>
            </a:r>
          </a:p>
        </p:txBody>
      </p:sp>
      <p:sp>
        <p:nvSpPr>
          <p:cNvPr id="16" name="Text Box 13">
            <a:extLst>
              <a:ext uri="{FF2B5EF4-FFF2-40B4-BE49-F238E27FC236}">
                <a16:creationId xmlns:a16="http://schemas.microsoft.com/office/drawing/2014/main" id="{D19266D6-3C4D-457A-A50F-7E317D160441}"/>
              </a:ext>
            </a:extLst>
          </p:cNvPr>
          <p:cNvSpPr txBox="1">
            <a:spLocks noChangeArrowheads="1"/>
          </p:cNvSpPr>
          <p:nvPr/>
        </p:nvSpPr>
        <p:spPr bwMode="auto">
          <a:xfrm>
            <a:off x="2178845" y="5872875"/>
            <a:ext cx="10668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100">
                <a:latin typeface="Calibri" panose="020F0502020204030204" pitchFamily="34" charset="0"/>
                <a:cs typeface="Calibri" panose="020F0502020204030204" pitchFamily="34" charset="0"/>
              </a:rPr>
              <a:t>SOUTH</a:t>
            </a:r>
          </a:p>
        </p:txBody>
      </p:sp>
      <p:sp>
        <p:nvSpPr>
          <p:cNvPr id="17" name="Text Box 14">
            <a:extLst>
              <a:ext uri="{FF2B5EF4-FFF2-40B4-BE49-F238E27FC236}">
                <a16:creationId xmlns:a16="http://schemas.microsoft.com/office/drawing/2014/main" id="{1C788124-34F9-4B35-9F24-841DF6918B0A}"/>
              </a:ext>
            </a:extLst>
          </p:cNvPr>
          <p:cNvSpPr txBox="1">
            <a:spLocks noChangeArrowheads="1"/>
          </p:cNvSpPr>
          <p:nvPr/>
        </p:nvSpPr>
        <p:spPr bwMode="auto">
          <a:xfrm>
            <a:off x="4469607" y="5880812"/>
            <a:ext cx="10668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100">
                <a:latin typeface="Calibri" panose="020F0502020204030204" pitchFamily="34" charset="0"/>
                <a:cs typeface="Calibri" panose="020F0502020204030204" pitchFamily="34" charset="0"/>
              </a:rPr>
              <a:t>WEST</a:t>
            </a:r>
          </a:p>
        </p:txBody>
      </p:sp>
      <p:sp>
        <p:nvSpPr>
          <p:cNvPr id="18" name="Text Box 15">
            <a:extLst>
              <a:ext uri="{FF2B5EF4-FFF2-40B4-BE49-F238E27FC236}">
                <a16:creationId xmlns:a16="http://schemas.microsoft.com/office/drawing/2014/main" id="{228391FC-6FFD-4468-AAAD-01699320D4C4}"/>
              </a:ext>
            </a:extLst>
          </p:cNvPr>
          <p:cNvSpPr txBox="1">
            <a:spLocks noChangeArrowheads="1"/>
          </p:cNvSpPr>
          <p:nvPr/>
        </p:nvSpPr>
        <p:spPr bwMode="auto">
          <a:xfrm>
            <a:off x="6679407" y="5877637"/>
            <a:ext cx="10668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100">
                <a:latin typeface="Calibri" panose="020F0502020204030204" pitchFamily="34" charset="0"/>
                <a:cs typeface="Calibri" panose="020F0502020204030204" pitchFamily="34" charset="0"/>
              </a:rPr>
              <a:t>NORTH</a:t>
            </a:r>
          </a:p>
        </p:txBody>
      </p:sp>
      <p:sp>
        <p:nvSpPr>
          <p:cNvPr id="19" name="Text Box 16">
            <a:extLst>
              <a:ext uri="{FF2B5EF4-FFF2-40B4-BE49-F238E27FC236}">
                <a16:creationId xmlns:a16="http://schemas.microsoft.com/office/drawing/2014/main" id="{7DD55AD8-C0B5-4141-8ECF-F42DE76A592F}"/>
              </a:ext>
            </a:extLst>
          </p:cNvPr>
          <p:cNvSpPr txBox="1">
            <a:spLocks noChangeArrowheads="1"/>
          </p:cNvSpPr>
          <p:nvPr/>
        </p:nvSpPr>
        <p:spPr bwMode="auto">
          <a:xfrm>
            <a:off x="8890795" y="5891925"/>
            <a:ext cx="10668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1100">
                <a:latin typeface="Calibri" panose="020F0502020204030204" pitchFamily="34" charset="0"/>
                <a:cs typeface="Calibri" panose="020F0502020204030204" pitchFamily="34" charset="0"/>
              </a:rPr>
              <a:t>EAST</a:t>
            </a:r>
          </a:p>
        </p:txBody>
      </p:sp>
      <p:sp>
        <p:nvSpPr>
          <p:cNvPr id="20" name="Text Box 17">
            <a:extLst>
              <a:ext uri="{FF2B5EF4-FFF2-40B4-BE49-F238E27FC236}">
                <a16:creationId xmlns:a16="http://schemas.microsoft.com/office/drawing/2014/main" id="{8F9E3226-62F6-458C-BEB2-FAE9A9CF7D69}"/>
              </a:ext>
            </a:extLst>
          </p:cNvPr>
          <p:cNvSpPr txBox="1">
            <a:spLocks noChangeArrowheads="1"/>
          </p:cNvSpPr>
          <p:nvPr/>
        </p:nvSpPr>
        <p:spPr bwMode="auto">
          <a:xfrm>
            <a:off x="1872457" y="6463883"/>
            <a:ext cx="86788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it-IT" b="1" u="sng" dirty="0">
                <a:solidFill>
                  <a:srgbClr val="000066"/>
                </a:solidFill>
              </a:rPr>
              <a:t>Dead loads + soil settlements:    loss of simmetry in damage   </a:t>
            </a:r>
          </a:p>
        </p:txBody>
      </p:sp>
      <p:pic>
        <p:nvPicPr>
          <p:cNvPr id="21" name="Picture 18" descr="legenda">
            <a:extLst>
              <a:ext uri="{FF2B5EF4-FFF2-40B4-BE49-F238E27FC236}">
                <a16:creationId xmlns:a16="http://schemas.microsoft.com/office/drawing/2014/main" id="{EC51C2AE-4FD8-44F9-B492-6442A9481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709" t="40036" r="7634" b="10503"/>
          <a:stretch>
            <a:fillRect/>
          </a:stretch>
        </p:blipFill>
        <p:spPr bwMode="auto">
          <a:xfrm>
            <a:off x="1613695" y="3844050"/>
            <a:ext cx="25527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9" descr="legenda">
            <a:extLst>
              <a:ext uri="{FF2B5EF4-FFF2-40B4-BE49-F238E27FC236}">
                <a16:creationId xmlns:a16="http://schemas.microsoft.com/office/drawing/2014/main" id="{C4CFADA9-9FE7-465C-AE26-B6AC78CEE2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709" t="40036" r="7634" b="10503"/>
          <a:stretch>
            <a:fillRect/>
          </a:stretch>
        </p:blipFill>
        <p:spPr bwMode="auto">
          <a:xfrm>
            <a:off x="1608932" y="1272300"/>
            <a:ext cx="25527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0" descr="eppl1_intest_ced">
            <a:extLst>
              <a:ext uri="{FF2B5EF4-FFF2-40B4-BE49-F238E27FC236}">
                <a16:creationId xmlns:a16="http://schemas.microsoft.com/office/drawing/2014/main" id="{63FDA3AD-C13F-48C8-A3C5-98EFC78B0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7056" t="10345" r="18407" b="18744"/>
          <a:stretch>
            <a:fillRect/>
          </a:stretch>
        </p:blipFill>
        <p:spPr bwMode="auto">
          <a:xfrm>
            <a:off x="1672432" y="1596152"/>
            <a:ext cx="1957388"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1" descr="eppl1_intsud_ced">
            <a:extLst>
              <a:ext uri="{FF2B5EF4-FFF2-40B4-BE49-F238E27FC236}">
                <a16:creationId xmlns:a16="http://schemas.microsoft.com/office/drawing/2014/main" id="{8135E71A-5EFC-4EE3-A429-810B4F7DAA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2517" t="9885" r="13744" b="19461"/>
          <a:stretch>
            <a:fillRect/>
          </a:stretch>
        </p:blipFill>
        <p:spPr bwMode="auto">
          <a:xfrm>
            <a:off x="3804445" y="1623137"/>
            <a:ext cx="22860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2" descr="eppl1_intovest_ced">
            <a:extLst>
              <a:ext uri="{FF2B5EF4-FFF2-40B4-BE49-F238E27FC236}">
                <a16:creationId xmlns:a16="http://schemas.microsoft.com/office/drawing/2014/main" id="{25C84B4C-4E8D-4744-8BF2-D9C9397246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7056" t="10345" r="18080" b="18744"/>
          <a:stretch>
            <a:fillRect/>
          </a:stretch>
        </p:blipFill>
        <p:spPr bwMode="auto">
          <a:xfrm>
            <a:off x="6219032" y="1592977"/>
            <a:ext cx="1976438"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3" descr="eppl1_intnord_ced">
            <a:extLst>
              <a:ext uri="{FF2B5EF4-FFF2-40B4-BE49-F238E27FC236}">
                <a16:creationId xmlns:a16="http://schemas.microsoft.com/office/drawing/2014/main" id="{48DF7E57-81BD-4F4C-8746-9EF792147B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12558" t="9885" r="14072" b="20229"/>
          <a:stretch>
            <a:fillRect/>
          </a:stretch>
        </p:blipFill>
        <p:spPr bwMode="auto">
          <a:xfrm>
            <a:off x="8335170" y="1588214"/>
            <a:ext cx="226695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4" descr="eppl1_extest_ced">
            <a:extLst>
              <a:ext uri="{FF2B5EF4-FFF2-40B4-BE49-F238E27FC236}">
                <a16:creationId xmlns:a16="http://schemas.microsoft.com/office/drawing/2014/main" id="{D17EABE9-720B-4F16-AB92-B06AAC2BE93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17056" t="10345" r="18080" b="19154"/>
          <a:stretch>
            <a:fillRect/>
          </a:stretch>
        </p:blipFill>
        <p:spPr bwMode="auto">
          <a:xfrm>
            <a:off x="1683547" y="4137739"/>
            <a:ext cx="1957387"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5" descr="eppl1_extsud_ced">
            <a:extLst>
              <a:ext uri="{FF2B5EF4-FFF2-40B4-BE49-F238E27FC236}">
                <a16:creationId xmlns:a16="http://schemas.microsoft.com/office/drawing/2014/main" id="{799E687C-D4A6-49B7-AB43-19D45D08DDA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12804" t="10243" r="14111" b="19922"/>
          <a:stretch>
            <a:fillRect/>
          </a:stretch>
        </p:blipFill>
        <p:spPr bwMode="auto">
          <a:xfrm>
            <a:off x="3794922" y="4123452"/>
            <a:ext cx="226377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6" descr="eppl1_extovest_ced">
            <a:extLst>
              <a:ext uri="{FF2B5EF4-FFF2-40B4-BE49-F238E27FC236}">
                <a16:creationId xmlns:a16="http://schemas.microsoft.com/office/drawing/2014/main" id="{94C53C2D-A6E6-4DEB-9B15-1A8F9F1F09B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17056" t="10345" r="18774" b="18744"/>
          <a:stretch>
            <a:fillRect/>
          </a:stretch>
        </p:blipFill>
        <p:spPr bwMode="auto">
          <a:xfrm>
            <a:off x="6203157" y="4140912"/>
            <a:ext cx="195738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7" descr="eppl1_extnord_ced">
            <a:extLst>
              <a:ext uri="{FF2B5EF4-FFF2-40B4-BE49-F238E27FC236}">
                <a16:creationId xmlns:a16="http://schemas.microsoft.com/office/drawing/2014/main" id="{5AD1B98B-484B-4E13-A037-1BD565AF6BB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l="12843" t="10243" r="14153" b="20332"/>
          <a:stretch>
            <a:fillRect/>
          </a:stretch>
        </p:blipFill>
        <p:spPr bwMode="auto">
          <a:xfrm>
            <a:off x="8316120" y="4120277"/>
            <a:ext cx="22352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28">
            <a:extLst>
              <a:ext uri="{FF2B5EF4-FFF2-40B4-BE49-F238E27FC236}">
                <a16:creationId xmlns:a16="http://schemas.microsoft.com/office/drawing/2014/main" id="{1AEE10B7-2981-4D12-B4EA-A24A8D530B63}"/>
              </a:ext>
            </a:extLst>
          </p:cNvPr>
          <p:cNvGrpSpPr>
            <a:grpSpLocks/>
          </p:cNvGrpSpPr>
          <p:nvPr/>
        </p:nvGrpSpPr>
        <p:grpSpPr bwMode="auto">
          <a:xfrm>
            <a:off x="4161632" y="2045412"/>
            <a:ext cx="1536700" cy="3430588"/>
            <a:chOff x="1668" y="1406"/>
            <a:chExt cx="968" cy="2161"/>
          </a:xfrm>
        </p:grpSpPr>
        <p:sp>
          <p:nvSpPr>
            <p:cNvPr id="32" name="Rectangle 29">
              <a:extLst>
                <a:ext uri="{FF2B5EF4-FFF2-40B4-BE49-F238E27FC236}">
                  <a16:creationId xmlns:a16="http://schemas.microsoft.com/office/drawing/2014/main" id="{C7EA7662-D19C-49BA-990D-150079C636B4}"/>
                </a:ext>
              </a:extLst>
            </p:cNvPr>
            <p:cNvSpPr>
              <a:spLocks noChangeArrowheads="1"/>
            </p:cNvSpPr>
            <p:nvPr/>
          </p:nvSpPr>
          <p:spPr bwMode="auto">
            <a:xfrm>
              <a:off x="1668" y="1406"/>
              <a:ext cx="965" cy="577"/>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sp>
          <p:nvSpPr>
            <p:cNvPr id="33" name="Rectangle 30">
              <a:extLst>
                <a:ext uri="{FF2B5EF4-FFF2-40B4-BE49-F238E27FC236}">
                  <a16:creationId xmlns:a16="http://schemas.microsoft.com/office/drawing/2014/main" id="{1F4C4AFD-EAA9-4A17-9891-086CBE82F527}"/>
                </a:ext>
              </a:extLst>
            </p:cNvPr>
            <p:cNvSpPr>
              <a:spLocks noChangeArrowheads="1"/>
            </p:cNvSpPr>
            <p:nvPr/>
          </p:nvSpPr>
          <p:spPr bwMode="auto">
            <a:xfrm>
              <a:off x="1671" y="3005"/>
              <a:ext cx="965" cy="562"/>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atin typeface="Calibri" panose="020F0502020204030204" pitchFamily="34" charset="0"/>
                <a:cs typeface="Calibri" panose="020F0502020204030204" pitchFamily="34" charset="0"/>
              </a:endParaRPr>
            </a:p>
          </p:txBody>
        </p:sp>
      </p:grpSp>
      <p:sp>
        <p:nvSpPr>
          <p:cNvPr id="34" name="Text Box 32">
            <a:extLst>
              <a:ext uri="{FF2B5EF4-FFF2-40B4-BE49-F238E27FC236}">
                <a16:creationId xmlns:a16="http://schemas.microsoft.com/office/drawing/2014/main" id="{1BE442CA-8C5D-4F83-A7A1-6F2CE252E4A6}"/>
              </a:ext>
            </a:extLst>
          </p:cNvPr>
          <p:cNvSpPr txBox="1">
            <a:spLocks noChangeArrowheads="1"/>
          </p:cNvSpPr>
          <p:nvPr/>
        </p:nvSpPr>
        <p:spPr bwMode="auto">
          <a:xfrm>
            <a:off x="2934495" y="750012"/>
            <a:ext cx="65341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it-IT" b="1" u="sng" dirty="0">
                <a:solidFill>
                  <a:srgbClr val="000066"/>
                </a:solidFill>
              </a:rPr>
              <a:t>Principal inelastic strains (openings of mortar bed joints)</a:t>
            </a:r>
          </a:p>
        </p:txBody>
      </p:sp>
    </p:spTree>
    <p:extLst>
      <p:ext uri="{BB962C8B-B14F-4D97-AF65-F5344CB8AC3E}">
        <p14:creationId xmlns:p14="http://schemas.microsoft.com/office/powerpoint/2010/main" val="202157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Comparison between detailed and equivalent frame models</a:t>
            </a:r>
          </a:p>
        </p:txBody>
      </p:sp>
      <p:grpSp>
        <p:nvGrpSpPr>
          <p:cNvPr id="7" name="Group 2">
            <a:extLst>
              <a:ext uri="{FF2B5EF4-FFF2-40B4-BE49-F238E27FC236}">
                <a16:creationId xmlns:a16="http://schemas.microsoft.com/office/drawing/2014/main" id="{090F9CD4-E31D-4C89-B3B9-5FF426630AE1}"/>
              </a:ext>
            </a:extLst>
          </p:cNvPr>
          <p:cNvGrpSpPr>
            <a:grpSpLocks/>
          </p:cNvGrpSpPr>
          <p:nvPr/>
        </p:nvGrpSpPr>
        <p:grpSpPr bwMode="auto">
          <a:xfrm>
            <a:off x="6238541" y="957830"/>
            <a:ext cx="4899161" cy="4361885"/>
            <a:chOff x="2974" y="907"/>
            <a:chExt cx="2462" cy="2192"/>
          </a:xfrm>
        </p:grpSpPr>
        <p:pic>
          <p:nvPicPr>
            <p:cNvPr id="8" name="Picture 4">
              <a:extLst>
                <a:ext uri="{FF2B5EF4-FFF2-40B4-BE49-F238E27FC236}">
                  <a16:creationId xmlns:a16="http://schemas.microsoft.com/office/drawing/2014/main" id="{D00A2A2E-2D1D-4A98-A144-16A36FE447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615" b="1231"/>
            <a:stretch>
              <a:fillRect/>
            </a:stretch>
          </p:blipFill>
          <p:spPr bwMode="auto">
            <a:xfrm>
              <a:off x="3204" y="1189"/>
              <a:ext cx="1987" cy="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a:extLst>
                <a:ext uri="{FF2B5EF4-FFF2-40B4-BE49-F238E27FC236}">
                  <a16:creationId xmlns:a16="http://schemas.microsoft.com/office/drawing/2014/main" id="{253AF32F-C2F9-4A24-A3D4-0627BD8A7B85}"/>
                </a:ext>
              </a:extLst>
            </p:cNvPr>
            <p:cNvSpPr txBox="1">
              <a:spLocks noChangeArrowheads="1"/>
            </p:cNvSpPr>
            <p:nvPr/>
          </p:nvSpPr>
          <p:spPr bwMode="auto">
            <a:xfrm>
              <a:off x="2974" y="907"/>
              <a:ext cx="2462"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it-IT" b="1" u="sng" dirty="0">
                  <a:solidFill>
                    <a:srgbClr val="000066"/>
                  </a:solidFill>
                </a:rPr>
                <a:t>Equivalent frame idealization</a:t>
              </a:r>
            </a:p>
          </p:txBody>
        </p:sp>
      </p:grpSp>
      <p:grpSp>
        <p:nvGrpSpPr>
          <p:cNvPr id="11" name="Group 8">
            <a:extLst>
              <a:ext uri="{FF2B5EF4-FFF2-40B4-BE49-F238E27FC236}">
                <a16:creationId xmlns:a16="http://schemas.microsoft.com/office/drawing/2014/main" id="{47BD02C1-FF94-47FE-AABF-5529D1E46F94}"/>
              </a:ext>
            </a:extLst>
          </p:cNvPr>
          <p:cNvGrpSpPr>
            <a:grpSpLocks/>
          </p:cNvGrpSpPr>
          <p:nvPr/>
        </p:nvGrpSpPr>
        <p:grpSpPr bwMode="auto">
          <a:xfrm>
            <a:off x="1256737" y="958364"/>
            <a:ext cx="4899161" cy="4312138"/>
            <a:chOff x="439" y="901"/>
            <a:chExt cx="2462" cy="2167"/>
          </a:xfrm>
        </p:grpSpPr>
        <p:pic>
          <p:nvPicPr>
            <p:cNvPr id="12" name="Picture 10">
              <a:extLst>
                <a:ext uri="{FF2B5EF4-FFF2-40B4-BE49-F238E27FC236}">
                  <a16:creationId xmlns:a16="http://schemas.microsoft.com/office/drawing/2014/main" id="{6A66EED2-B851-4645-84F6-E7672FA323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 y="1542"/>
              <a:ext cx="1862" cy="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1">
              <a:extLst>
                <a:ext uri="{FF2B5EF4-FFF2-40B4-BE49-F238E27FC236}">
                  <a16:creationId xmlns:a16="http://schemas.microsoft.com/office/drawing/2014/main" id="{806222F6-9BBF-4712-B785-41F67F5B58C3}"/>
                </a:ext>
              </a:extLst>
            </p:cNvPr>
            <p:cNvSpPr txBox="1">
              <a:spLocks noChangeArrowheads="1"/>
            </p:cNvSpPr>
            <p:nvPr/>
          </p:nvSpPr>
          <p:spPr bwMode="auto">
            <a:xfrm>
              <a:off x="439" y="901"/>
              <a:ext cx="2462"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it-IT" b="1" u="sng" dirty="0">
                  <a:solidFill>
                    <a:srgbClr val="000066"/>
                  </a:solidFill>
                </a:rPr>
                <a:t>Finite elements discretization</a:t>
              </a:r>
            </a:p>
          </p:txBody>
        </p:sp>
      </p:grpSp>
      <p:grpSp>
        <p:nvGrpSpPr>
          <p:cNvPr id="14" name="Group 12">
            <a:extLst>
              <a:ext uri="{FF2B5EF4-FFF2-40B4-BE49-F238E27FC236}">
                <a16:creationId xmlns:a16="http://schemas.microsoft.com/office/drawing/2014/main" id="{E36D7B67-CCD3-4618-AFC2-2071724FEE0B}"/>
              </a:ext>
            </a:extLst>
          </p:cNvPr>
          <p:cNvGrpSpPr>
            <a:grpSpLocks/>
          </p:cNvGrpSpPr>
          <p:nvPr/>
        </p:nvGrpSpPr>
        <p:grpSpPr bwMode="auto">
          <a:xfrm>
            <a:off x="6156786" y="1391133"/>
            <a:ext cx="4554906" cy="4694206"/>
            <a:chOff x="3497" y="1545"/>
            <a:chExt cx="2289" cy="2359"/>
          </a:xfrm>
        </p:grpSpPr>
        <p:sp>
          <p:nvSpPr>
            <p:cNvPr id="15" name="Oval 13">
              <a:extLst>
                <a:ext uri="{FF2B5EF4-FFF2-40B4-BE49-F238E27FC236}">
                  <a16:creationId xmlns:a16="http://schemas.microsoft.com/office/drawing/2014/main" id="{13D7F2F7-E0B9-4A6D-BCF9-0484E013E2BE}"/>
                </a:ext>
              </a:extLst>
            </p:cNvPr>
            <p:cNvSpPr>
              <a:spLocks noChangeArrowheads="1"/>
            </p:cNvSpPr>
            <p:nvPr/>
          </p:nvSpPr>
          <p:spPr bwMode="auto">
            <a:xfrm>
              <a:off x="4723" y="1545"/>
              <a:ext cx="980" cy="1713"/>
            </a:xfrm>
            <a:prstGeom prst="ellipse">
              <a:avLst/>
            </a:prstGeom>
            <a:noFill/>
            <a:ln w="28575">
              <a:solidFill>
                <a:srgbClr val="00206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dirty="0">
                <a:latin typeface="Calibri" panose="020F0502020204030204" pitchFamily="34" charset="0"/>
                <a:cs typeface="Calibri" panose="020F0502020204030204" pitchFamily="34" charset="0"/>
              </a:endParaRPr>
            </a:p>
          </p:txBody>
        </p:sp>
        <p:sp>
          <p:nvSpPr>
            <p:cNvPr id="16" name="Line 14">
              <a:extLst>
                <a:ext uri="{FF2B5EF4-FFF2-40B4-BE49-F238E27FC236}">
                  <a16:creationId xmlns:a16="http://schemas.microsoft.com/office/drawing/2014/main" id="{54713A2E-2795-4998-83A1-EA97CD6876EE}"/>
                </a:ext>
              </a:extLst>
            </p:cNvPr>
            <p:cNvSpPr>
              <a:spLocks noChangeShapeType="1"/>
            </p:cNvSpPr>
            <p:nvPr/>
          </p:nvSpPr>
          <p:spPr bwMode="auto">
            <a:xfrm>
              <a:off x="5231" y="3258"/>
              <a:ext cx="0" cy="606"/>
            </a:xfrm>
            <a:prstGeom prst="line">
              <a:avLst/>
            </a:prstGeom>
            <a:noFill/>
            <a:ln w="2857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dirty="0">
                <a:latin typeface="Calibri" panose="020F0502020204030204" pitchFamily="34" charset="0"/>
                <a:cs typeface="Calibri" panose="020F0502020204030204" pitchFamily="34" charset="0"/>
              </a:endParaRPr>
            </a:p>
          </p:txBody>
        </p:sp>
        <p:sp>
          <p:nvSpPr>
            <p:cNvPr id="17" name="Text Box 15">
              <a:extLst>
                <a:ext uri="{FF2B5EF4-FFF2-40B4-BE49-F238E27FC236}">
                  <a16:creationId xmlns:a16="http://schemas.microsoft.com/office/drawing/2014/main" id="{963260EC-CE7C-42AE-A731-301158066ED9}"/>
                </a:ext>
              </a:extLst>
            </p:cNvPr>
            <p:cNvSpPr txBox="1">
              <a:spLocks noChangeArrowheads="1"/>
            </p:cNvSpPr>
            <p:nvPr/>
          </p:nvSpPr>
          <p:spPr bwMode="auto">
            <a:xfrm>
              <a:off x="3497" y="3718"/>
              <a:ext cx="2289"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it-IT" dirty="0">
                  <a:solidFill>
                    <a:srgbClr val="000066"/>
                  </a:solidFill>
                </a:rPr>
                <a:t>Pier response in term of generalized stresses</a:t>
              </a:r>
            </a:p>
          </p:txBody>
        </p:sp>
      </p:grpSp>
    </p:spTree>
    <p:extLst>
      <p:ext uri="{BB962C8B-B14F-4D97-AF65-F5344CB8AC3E}">
        <p14:creationId xmlns:p14="http://schemas.microsoft.com/office/powerpoint/2010/main" val="95159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Comparison between detailed and equivalent frame models</a:t>
            </a:r>
          </a:p>
        </p:txBody>
      </p:sp>
      <p:sp>
        <p:nvSpPr>
          <p:cNvPr id="8" name="Rectangle 3">
            <a:extLst>
              <a:ext uri="{FF2B5EF4-FFF2-40B4-BE49-F238E27FC236}">
                <a16:creationId xmlns:a16="http://schemas.microsoft.com/office/drawing/2014/main" id="{1D2CCE41-FCE7-46E5-8B33-FDA8D41090FD}"/>
              </a:ext>
            </a:extLst>
          </p:cNvPr>
          <p:cNvSpPr>
            <a:spLocks noChangeArrowheads="1"/>
          </p:cNvSpPr>
          <p:nvPr/>
        </p:nvSpPr>
        <p:spPr bwMode="auto">
          <a:xfrm>
            <a:off x="944882" y="3492840"/>
            <a:ext cx="2076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endParaRPr lang="it-IT"/>
          </a:p>
        </p:txBody>
      </p:sp>
      <p:pic>
        <p:nvPicPr>
          <p:cNvPr id="9" name="Picture 7">
            <a:extLst>
              <a:ext uri="{FF2B5EF4-FFF2-40B4-BE49-F238E27FC236}">
                <a16:creationId xmlns:a16="http://schemas.microsoft.com/office/drawing/2014/main" id="{0922FEA1-FEC6-4239-8A04-A44A3F36ED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53120"/>
          <a:stretch>
            <a:fillRect/>
          </a:stretch>
        </p:blipFill>
        <p:spPr bwMode="auto">
          <a:xfrm>
            <a:off x="1642187" y="500458"/>
            <a:ext cx="8430867" cy="5348525"/>
          </a:xfrm>
          <a:prstGeom prst="rect">
            <a:avLst/>
          </a:prstGeom>
          <a:solidFill>
            <a:schemeClr val="bg1"/>
          </a:solidFill>
          <a:ln>
            <a:noFill/>
          </a:ln>
          <a:effectLst/>
          <a:extLs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9">
            <a:extLst>
              <a:ext uri="{FF2B5EF4-FFF2-40B4-BE49-F238E27FC236}">
                <a16:creationId xmlns:a16="http://schemas.microsoft.com/office/drawing/2014/main" id="{51E81DD0-DC99-4504-8F3D-3AD83FFFBECD}"/>
              </a:ext>
            </a:extLst>
          </p:cNvPr>
          <p:cNvSpPr>
            <a:spLocks noChangeArrowheads="1"/>
          </p:cNvSpPr>
          <p:nvPr/>
        </p:nvSpPr>
        <p:spPr bwMode="auto">
          <a:xfrm>
            <a:off x="4159569" y="5758038"/>
            <a:ext cx="487262" cy="2855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1" name="Rectangle 10">
            <a:extLst>
              <a:ext uri="{FF2B5EF4-FFF2-40B4-BE49-F238E27FC236}">
                <a16:creationId xmlns:a16="http://schemas.microsoft.com/office/drawing/2014/main" id="{66504336-6126-4D2E-8BC1-BE3876B95AA3}"/>
              </a:ext>
            </a:extLst>
          </p:cNvPr>
          <p:cNvSpPr>
            <a:spLocks noChangeArrowheads="1"/>
          </p:cNvSpPr>
          <p:nvPr/>
        </p:nvSpPr>
        <p:spPr bwMode="auto">
          <a:xfrm>
            <a:off x="5742305" y="6391450"/>
            <a:ext cx="487263" cy="2855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39273877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1143000" y="1047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Comparison between detailed and equivalent frame models</a:t>
            </a:r>
          </a:p>
        </p:txBody>
      </p:sp>
      <p:sp>
        <p:nvSpPr>
          <p:cNvPr id="13" name="Rectangle 30">
            <a:extLst>
              <a:ext uri="{FF2B5EF4-FFF2-40B4-BE49-F238E27FC236}">
                <a16:creationId xmlns:a16="http://schemas.microsoft.com/office/drawing/2014/main" id="{8B911922-1B43-4B10-AEAA-A664A02F79DF}"/>
              </a:ext>
            </a:extLst>
          </p:cNvPr>
          <p:cNvSpPr>
            <a:spLocks noChangeArrowheads="1"/>
          </p:cNvSpPr>
          <p:nvPr/>
        </p:nvSpPr>
        <p:spPr bwMode="auto">
          <a:xfrm>
            <a:off x="1542414" y="923795"/>
            <a:ext cx="8997950" cy="5037138"/>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4" name="Rectangle 3">
            <a:extLst>
              <a:ext uri="{FF2B5EF4-FFF2-40B4-BE49-F238E27FC236}">
                <a16:creationId xmlns:a16="http://schemas.microsoft.com/office/drawing/2014/main" id="{B77793AD-5D12-4380-85B8-91072C5C034E}"/>
              </a:ext>
            </a:extLst>
          </p:cNvPr>
          <p:cNvSpPr>
            <a:spLocks noChangeArrowheads="1"/>
          </p:cNvSpPr>
          <p:nvPr/>
        </p:nvSpPr>
        <p:spPr bwMode="auto">
          <a:xfrm>
            <a:off x="1463041" y="276001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it-IT"/>
          </a:p>
        </p:txBody>
      </p:sp>
      <p:pic>
        <p:nvPicPr>
          <p:cNvPr id="15" name="Picture 29">
            <a:extLst>
              <a:ext uri="{FF2B5EF4-FFF2-40B4-BE49-F238E27FC236}">
                <a16:creationId xmlns:a16="http://schemas.microsoft.com/office/drawing/2014/main" id="{7850EB2B-4865-4C26-9B14-37935685D2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3959" y="2181568"/>
            <a:ext cx="9784081" cy="378833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 Box 31">
            <a:extLst>
              <a:ext uri="{FF2B5EF4-FFF2-40B4-BE49-F238E27FC236}">
                <a16:creationId xmlns:a16="http://schemas.microsoft.com/office/drawing/2014/main" id="{6F0567D1-F1C3-4809-8B54-0AA52BEF39FD}"/>
              </a:ext>
            </a:extLst>
          </p:cNvPr>
          <p:cNvSpPr txBox="1">
            <a:spLocks noChangeArrowheads="1"/>
          </p:cNvSpPr>
          <p:nvPr/>
        </p:nvSpPr>
        <p:spPr bwMode="auto">
          <a:xfrm>
            <a:off x="1994852" y="1913813"/>
            <a:ext cx="1663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dirty="0">
                <a:latin typeface="Times New Roman" panose="02020603050405020304" pitchFamily="18" charset="0"/>
                <a:cs typeface="Times New Roman" panose="02020603050405020304" pitchFamily="18" charset="0"/>
              </a:rPr>
              <a:t>PROPOTYPE</a:t>
            </a:r>
          </a:p>
        </p:txBody>
      </p:sp>
      <p:sp>
        <p:nvSpPr>
          <p:cNvPr id="17" name="Text Box 32">
            <a:extLst>
              <a:ext uri="{FF2B5EF4-FFF2-40B4-BE49-F238E27FC236}">
                <a16:creationId xmlns:a16="http://schemas.microsoft.com/office/drawing/2014/main" id="{A8E6A308-3320-47AA-A3FC-7B5C6397FDE0}"/>
              </a:ext>
            </a:extLst>
          </p:cNvPr>
          <p:cNvSpPr txBox="1">
            <a:spLocks noChangeArrowheads="1"/>
          </p:cNvSpPr>
          <p:nvPr/>
        </p:nvSpPr>
        <p:spPr bwMode="auto">
          <a:xfrm>
            <a:off x="4530089" y="1913813"/>
            <a:ext cx="24907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a:latin typeface="Times New Roman" panose="02020603050405020304" pitchFamily="18" charset="0"/>
                <a:cs typeface="Times New Roman" panose="02020603050405020304" pitchFamily="18" charset="0"/>
              </a:rPr>
              <a:t>EQUIVALENT FRAME</a:t>
            </a:r>
          </a:p>
        </p:txBody>
      </p:sp>
      <p:sp>
        <p:nvSpPr>
          <p:cNvPr id="18" name="Text Box 33">
            <a:extLst>
              <a:ext uri="{FF2B5EF4-FFF2-40B4-BE49-F238E27FC236}">
                <a16:creationId xmlns:a16="http://schemas.microsoft.com/office/drawing/2014/main" id="{D32B4F94-F5F5-4E7C-86A2-B1E2E9EF8BAA}"/>
              </a:ext>
            </a:extLst>
          </p:cNvPr>
          <p:cNvSpPr txBox="1">
            <a:spLocks noChangeArrowheads="1"/>
          </p:cNvSpPr>
          <p:nvPr/>
        </p:nvSpPr>
        <p:spPr bwMode="auto">
          <a:xfrm>
            <a:off x="7687626" y="1913813"/>
            <a:ext cx="24907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dirty="0">
                <a:latin typeface="Times New Roman" panose="02020603050405020304" pitchFamily="18" charset="0"/>
                <a:cs typeface="Times New Roman" panose="02020603050405020304" pitchFamily="18" charset="0"/>
              </a:rPr>
              <a:t>FEM</a:t>
            </a:r>
          </a:p>
        </p:txBody>
      </p:sp>
      <p:sp>
        <p:nvSpPr>
          <p:cNvPr id="19" name="Text Box 34">
            <a:extLst>
              <a:ext uri="{FF2B5EF4-FFF2-40B4-BE49-F238E27FC236}">
                <a16:creationId xmlns:a16="http://schemas.microsoft.com/office/drawing/2014/main" id="{450EE30A-6166-4181-BB37-8AE20675D616}"/>
              </a:ext>
            </a:extLst>
          </p:cNvPr>
          <p:cNvSpPr txBox="1">
            <a:spLocks noChangeArrowheads="1"/>
          </p:cNvSpPr>
          <p:nvPr/>
        </p:nvSpPr>
        <p:spPr bwMode="auto">
          <a:xfrm>
            <a:off x="3963352" y="914825"/>
            <a:ext cx="415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it-IT" sz="2000" dirty="0">
                <a:latin typeface="Times New Roman" panose="02020603050405020304" pitchFamily="18" charset="0"/>
                <a:cs typeface="Times New Roman" panose="02020603050405020304" pitchFamily="18" charset="0"/>
              </a:rPr>
              <a:t>DAMAGE STATE AT COLLAPSE</a:t>
            </a:r>
          </a:p>
        </p:txBody>
      </p:sp>
    </p:spTree>
    <p:extLst>
      <p:ext uri="{BB962C8B-B14F-4D97-AF65-F5344CB8AC3E}">
        <p14:creationId xmlns:p14="http://schemas.microsoft.com/office/powerpoint/2010/main" val="12829931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3">
            <a:extLst>
              <a:ext uri="{FF2B5EF4-FFF2-40B4-BE49-F238E27FC236}">
                <a16:creationId xmlns:a16="http://schemas.microsoft.com/office/drawing/2014/main" id="{0F1FCEC8-795F-4456-AB4B-2F80CE6B3C1F}"/>
              </a:ext>
            </a:extLst>
          </p:cNvPr>
          <p:cNvSpPr/>
          <p:nvPr/>
        </p:nvSpPr>
        <p:spPr>
          <a:xfrm>
            <a:off x="3363686" y="0"/>
            <a:ext cx="7113240"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Project of the intervention</a:t>
            </a:r>
            <a:endParaRPr lang="it-IT" dirty="0">
              <a:solidFill>
                <a:srgbClr val="002060"/>
              </a:solidFill>
            </a:endParaRPr>
          </a:p>
        </p:txBody>
      </p:sp>
      <p:sp>
        <p:nvSpPr>
          <p:cNvPr id="6" name="TextBox 5">
            <a:extLst>
              <a:ext uri="{FF2B5EF4-FFF2-40B4-BE49-F238E27FC236}">
                <a16:creationId xmlns:a16="http://schemas.microsoft.com/office/drawing/2014/main" id="{EDD276B0-50C6-4B72-80D3-223B351073F5}"/>
              </a:ext>
            </a:extLst>
          </p:cNvPr>
          <p:cNvSpPr txBox="1"/>
          <p:nvPr/>
        </p:nvSpPr>
        <p:spPr>
          <a:xfrm>
            <a:off x="421206" y="720301"/>
            <a:ext cx="8928992" cy="1754326"/>
          </a:xfrm>
          <a:prstGeom prst="rect">
            <a:avLst/>
          </a:prstGeom>
          <a:noFill/>
        </p:spPr>
        <p:txBody>
          <a:bodyPr wrap="square">
            <a:spAutoFit/>
          </a:bodyPr>
          <a:lstStyle/>
          <a:p>
            <a:pPr marL="285750" indent="-285750" algn="just">
              <a:buFont typeface="Arial" panose="020B0604020202020204" pitchFamily="34" charset="0"/>
              <a:buChar char="•"/>
            </a:pPr>
            <a:r>
              <a:rPr lang="en-GB" dirty="0">
                <a:solidFill>
                  <a:srgbClr val="000066"/>
                </a:solidFill>
              </a:rPr>
              <a:t>Identification and knowledge of the construction through the modules proposed by the Ministry for Cultural Heritage and Activities (Annex A);</a:t>
            </a:r>
          </a:p>
          <a:p>
            <a:pPr marL="285750" indent="-285750" algn="just">
              <a:buFont typeface="Arial" panose="020B0604020202020204" pitchFamily="34" charset="0"/>
              <a:buChar char="•"/>
            </a:pPr>
            <a:r>
              <a:rPr lang="en-GB" dirty="0">
                <a:solidFill>
                  <a:srgbClr val="000066"/>
                </a:solidFill>
              </a:rPr>
              <a:t>Project of diagnostic investigations to be carried out in the definitive phase;</a:t>
            </a:r>
          </a:p>
          <a:p>
            <a:pPr marL="285750" indent="-285750" algn="just">
              <a:buFont typeface="Arial" panose="020B0604020202020204" pitchFamily="34" charset="0"/>
              <a:buChar char="•"/>
            </a:pPr>
            <a:r>
              <a:rPr lang="en-GB" dirty="0">
                <a:solidFill>
                  <a:srgbClr val="000066"/>
                </a:solidFill>
              </a:rPr>
              <a:t>Illustrative report of the construction in its current state, with description of its seismic history and seismic </a:t>
            </a:r>
            <a:r>
              <a:rPr lang="en-GB" dirty="0" err="1">
                <a:solidFill>
                  <a:srgbClr val="000066"/>
                </a:solidFill>
              </a:rPr>
              <a:t>behavior</a:t>
            </a:r>
            <a:r>
              <a:rPr lang="en-GB" dirty="0">
                <a:solidFill>
                  <a:srgbClr val="000066"/>
                </a:solidFill>
              </a:rPr>
              <a:t> ascertained on a qualitative basis, and preliminary assessment of seismic safety through simplified models of LV1 level</a:t>
            </a:r>
            <a:endParaRPr lang="en-US" dirty="0">
              <a:solidFill>
                <a:srgbClr val="000066"/>
              </a:solidFill>
            </a:endParaRPr>
          </a:p>
        </p:txBody>
      </p:sp>
      <p:sp>
        <p:nvSpPr>
          <p:cNvPr id="7" name="TextBox 6">
            <a:extLst>
              <a:ext uri="{FF2B5EF4-FFF2-40B4-BE49-F238E27FC236}">
                <a16:creationId xmlns:a16="http://schemas.microsoft.com/office/drawing/2014/main" id="{E9CFD7CB-6601-4104-9CB0-E5C03497DA6B}"/>
              </a:ext>
            </a:extLst>
          </p:cNvPr>
          <p:cNvSpPr txBox="1"/>
          <p:nvPr/>
        </p:nvSpPr>
        <p:spPr>
          <a:xfrm>
            <a:off x="465312" y="3083767"/>
            <a:ext cx="9505056" cy="1754326"/>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00066"/>
                </a:solidFill>
              </a:rPr>
              <a:t>justifiably define the reference seismic action adopted for the site;</a:t>
            </a:r>
          </a:p>
          <a:p>
            <a:pPr marL="285750" indent="-285750">
              <a:buFont typeface="Arial" panose="020B0604020202020204" pitchFamily="34" charset="0"/>
              <a:buChar char="•"/>
            </a:pPr>
            <a:r>
              <a:rPr lang="en-US" dirty="0">
                <a:solidFill>
                  <a:srgbClr val="000066"/>
                </a:solidFill>
              </a:rPr>
              <a:t>illustrate the results obtained from the diagnostic analyzes carried out on the product;</a:t>
            </a:r>
          </a:p>
          <a:p>
            <a:pPr marL="285750" indent="-285750">
              <a:buFont typeface="Arial" panose="020B0604020202020204" pitchFamily="34" charset="0"/>
              <a:buChar char="•"/>
            </a:pPr>
            <a:r>
              <a:rPr lang="en-US" dirty="0">
                <a:solidFill>
                  <a:srgbClr val="000066"/>
                </a:solidFill>
              </a:rPr>
              <a:t>illustrate the mechanical model of the structure adopted for the seismic analysis, motivating the choice of the type of analysis carried out and classification according to the envisaged LV2 and LV3 assessment levels;</a:t>
            </a:r>
          </a:p>
          <a:p>
            <a:pPr marL="285750" indent="-285750">
              <a:buFont typeface="Arial" panose="020B0604020202020204" pitchFamily="34" charset="0"/>
              <a:buChar char="•"/>
            </a:pPr>
            <a:r>
              <a:rPr lang="en-US" dirty="0">
                <a:solidFill>
                  <a:srgbClr val="000066"/>
                </a:solidFill>
              </a:rPr>
              <a:t>provide the final judgment on the effectiveness of the intervention.</a:t>
            </a:r>
          </a:p>
        </p:txBody>
      </p:sp>
      <p:sp>
        <p:nvSpPr>
          <p:cNvPr id="8" name="TextBox 7">
            <a:extLst>
              <a:ext uri="{FF2B5EF4-FFF2-40B4-BE49-F238E27FC236}">
                <a16:creationId xmlns:a16="http://schemas.microsoft.com/office/drawing/2014/main" id="{1F27E9B4-249B-44BF-9492-E8D820D06FBF}"/>
              </a:ext>
            </a:extLst>
          </p:cNvPr>
          <p:cNvSpPr txBox="1"/>
          <p:nvPr/>
        </p:nvSpPr>
        <p:spPr>
          <a:xfrm>
            <a:off x="465312" y="5276678"/>
            <a:ext cx="9505056" cy="923330"/>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00066"/>
                </a:solidFill>
              </a:rPr>
              <a:t>It prescribes the executive methods of the technical operations to be performed;</a:t>
            </a:r>
          </a:p>
          <a:p>
            <a:pPr marL="285750" indent="-285750">
              <a:buFont typeface="Arial" panose="020B0604020202020204" pitchFamily="34" charset="0"/>
              <a:buChar char="•"/>
            </a:pPr>
            <a:r>
              <a:rPr lang="en-US" dirty="0">
                <a:solidFill>
                  <a:srgbClr val="000066"/>
                </a:solidFill>
              </a:rPr>
              <a:t>Defines any further investigations to be carried out on site during the first phase of the works;</a:t>
            </a:r>
          </a:p>
          <a:p>
            <a:pPr marL="285750" indent="-285750">
              <a:buFont typeface="Arial" panose="020B0604020202020204" pitchFamily="34" charset="0"/>
              <a:buChar char="•"/>
            </a:pPr>
            <a:r>
              <a:rPr lang="en-US" dirty="0">
                <a:solidFill>
                  <a:srgbClr val="000066"/>
                </a:solidFill>
              </a:rPr>
              <a:t>Indicates the checks and controls to be carried out on site;</a:t>
            </a:r>
          </a:p>
        </p:txBody>
      </p:sp>
      <p:sp>
        <p:nvSpPr>
          <p:cNvPr id="10" name="TextBox 9">
            <a:extLst>
              <a:ext uri="{FF2B5EF4-FFF2-40B4-BE49-F238E27FC236}">
                <a16:creationId xmlns:a16="http://schemas.microsoft.com/office/drawing/2014/main" id="{3F7F6905-D740-402D-828E-3B37AE86830A}"/>
              </a:ext>
            </a:extLst>
          </p:cNvPr>
          <p:cNvSpPr txBox="1"/>
          <p:nvPr/>
        </p:nvSpPr>
        <p:spPr>
          <a:xfrm>
            <a:off x="435766" y="349046"/>
            <a:ext cx="4985656" cy="369332"/>
          </a:xfrm>
          <a:prstGeom prst="rect">
            <a:avLst/>
          </a:prstGeom>
          <a:noFill/>
        </p:spPr>
        <p:txBody>
          <a:bodyPr wrap="square">
            <a:spAutoFit/>
          </a:bodyPr>
          <a:lstStyle/>
          <a:p>
            <a:r>
              <a:rPr lang="en-US" b="1" u="sng" dirty="0">
                <a:solidFill>
                  <a:srgbClr val="000066"/>
                </a:solidFill>
              </a:rPr>
              <a:t>Preliminary project of the intervention</a:t>
            </a:r>
          </a:p>
        </p:txBody>
      </p:sp>
      <p:sp>
        <p:nvSpPr>
          <p:cNvPr id="12" name="TextBox 11">
            <a:extLst>
              <a:ext uri="{FF2B5EF4-FFF2-40B4-BE49-F238E27FC236}">
                <a16:creationId xmlns:a16="http://schemas.microsoft.com/office/drawing/2014/main" id="{28C45A2F-C62A-491C-91D2-E2BB29521B86}"/>
              </a:ext>
            </a:extLst>
          </p:cNvPr>
          <p:cNvSpPr txBox="1"/>
          <p:nvPr/>
        </p:nvSpPr>
        <p:spPr>
          <a:xfrm>
            <a:off x="453998" y="2594531"/>
            <a:ext cx="4985656" cy="369332"/>
          </a:xfrm>
          <a:prstGeom prst="rect">
            <a:avLst/>
          </a:prstGeom>
          <a:noFill/>
        </p:spPr>
        <p:txBody>
          <a:bodyPr wrap="square">
            <a:spAutoFit/>
          </a:bodyPr>
          <a:lstStyle/>
          <a:p>
            <a:r>
              <a:rPr lang="en-US" b="1" u="sng" dirty="0">
                <a:solidFill>
                  <a:srgbClr val="000066"/>
                </a:solidFill>
              </a:rPr>
              <a:t>Final project of the intervention</a:t>
            </a:r>
          </a:p>
        </p:txBody>
      </p:sp>
      <p:sp>
        <p:nvSpPr>
          <p:cNvPr id="14" name="TextBox 13">
            <a:extLst>
              <a:ext uri="{FF2B5EF4-FFF2-40B4-BE49-F238E27FC236}">
                <a16:creationId xmlns:a16="http://schemas.microsoft.com/office/drawing/2014/main" id="{390DE766-23AD-423E-B72B-6C7E96DEB067}"/>
              </a:ext>
            </a:extLst>
          </p:cNvPr>
          <p:cNvSpPr txBox="1"/>
          <p:nvPr/>
        </p:nvSpPr>
        <p:spPr>
          <a:xfrm>
            <a:off x="421206" y="4907346"/>
            <a:ext cx="4985656" cy="369332"/>
          </a:xfrm>
          <a:prstGeom prst="rect">
            <a:avLst/>
          </a:prstGeom>
          <a:noFill/>
        </p:spPr>
        <p:txBody>
          <a:bodyPr wrap="square">
            <a:spAutoFit/>
          </a:bodyPr>
          <a:lstStyle/>
          <a:p>
            <a:r>
              <a:rPr lang="en-US" b="1" u="sng" dirty="0">
                <a:solidFill>
                  <a:srgbClr val="000066"/>
                </a:solidFill>
              </a:rPr>
              <a:t>Executive (detailed) project</a:t>
            </a:r>
          </a:p>
        </p:txBody>
      </p:sp>
    </p:spTree>
    <p:extLst>
      <p:ext uri="{BB962C8B-B14F-4D97-AF65-F5344CB8AC3E}">
        <p14:creationId xmlns:p14="http://schemas.microsoft.com/office/powerpoint/2010/main" val="4155173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3">
            <a:extLst>
              <a:ext uri="{FF2B5EF4-FFF2-40B4-BE49-F238E27FC236}">
                <a16:creationId xmlns:a16="http://schemas.microsoft.com/office/drawing/2014/main" id="{60B60DC9-BF74-44B0-83DD-BA30B2D165F1}"/>
              </a:ext>
            </a:extLst>
          </p:cNvPr>
          <p:cNvSpPr/>
          <p:nvPr/>
        </p:nvSpPr>
        <p:spPr>
          <a:xfrm>
            <a:off x="1143001" y="0"/>
            <a:ext cx="7301423"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Arial" panose="020B0604020202020204" pitchFamily="34" charset="0"/>
              </a:rPr>
              <a:t>Levels of evaluation of seismic improvement</a:t>
            </a:r>
            <a:endParaRPr lang="it-IT" dirty="0">
              <a:solidFill>
                <a:srgbClr val="002060"/>
              </a:solidFill>
            </a:endParaRPr>
          </a:p>
        </p:txBody>
      </p:sp>
      <p:sp>
        <p:nvSpPr>
          <p:cNvPr id="7" name="TextBox 6">
            <a:extLst>
              <a:ext uri="{FF2B5EF4-FFF2-40B4-BE49-F238E27FC236}">
                <a16:creationId xmlns:a16="http://schemas.microsoft.com/office/drawing/2014/main" id="{81DEE0CC-120D-480D-A5DE-8C8169A5D385}"/>
              </a:ext>
            </a:extLst>
          </p:cNvPr>
          <p:cNvSpPr txBox="1"/>
          <p:nvPr/>
        </p:nvSpPr>
        <p:spPr>
          <a:xfrm>
            <a:off x="1243236" y="1556793"/>
            <a:ext cx="9705528" cy="3693319"/>
          </a:xfrm>
          <a:prstGeom prst="rect">
            <a:avLst/>
          </a:prstGeom>
          <a:noFill/>
        </p:spPr>
        <p:txBody>
          <a:bodyPr wrap="square">
            <a:spAutoFit/>
          </a:bodyPr>
          <a:lstStyle/>
          <a:p>
            <a:pPr marL="285750" indent="-285750" algn="just">
              <a:buFont typeface="Arial" panose="020B0604020202020204" pitchFamily="34" charset="0"/>
              <a:buChar char="•"/>
            </a:pPr>
            <a:r>
              <a:rPr lang="en-US" u="sng" dirty="0">
                <a:solidFill>
                  <a:srgbClr val="000066"/>
                </a:solidFill>
              </a:rPr>
              <a:t>LV1:</a:t>
            </a:r>
            <a:r>
              <a:rPr lang="en-US" dirty="0">
                <a:solidFill>
                  <a:srgbClr val="000066"/>
                </a:solidFill>
              </a:rPr>
              <a:t> allows the evaluation of collapse acceleration through simplified methods based on a limited number of geometric and mechanical parameters or using qualitative tools (visual interrogation, reading of construction characters, critical and stratigraphic survey).</a:t>
            </a:r>
          </a:p>
          <a:p>
            <a:pPr marL="285750" indent="-285750" algn="just">
              <a:buFont typeface="Arial" panose="020B0604020202020204" pitchFamily="34" charset="0"/>
              <a:buChar char="•"/>
            </a:pPr>
            <a:endParaRPr lang="en-US" dirty="0">
              <a:solidFill>
                <a:srgbClr val="000066"/>
              </a:solidFill>
            </a:endParaRPr>
          </a:p>
          <a:p>
            <a:pPr marL="285750" indent="-285750" algn="just">
              <a:buFont typeface="Arial" panose="020B0604020202020204" pitchFamily="34" charset="0"/>
              <a:buChar char="•"/>
            </a:pPr>
            <a:r>
              <a:rPr lang="en-US" u="sng" dirty="0">
                <a:solidFill>
                  <a:srgbClr val="000066"/>
                </a:solidFill>
              </a:rPr>
              <a:t>LV2:</a:t>
            </a:r>
            <a:r>
              <a:rPr lang="en-US" dirty="0">
                <a:solidFill>
                  <a:srgbClr val="000066"/>
                </a:solidFill>
              </a:rPr>
              <a:t> evaluations to be adopted in the presence of local interventions on limited areas of the building, which do not significantly alter the ascertained structural behavior, for which local analysis methods are suggested: in this case the evaluation of the internal collapse acceleration artefact, however requested, is carried out with the instruments of level LV1.</a:t>
            </a:r>
          </a:p>
          <a:p>
            <a:pPr marL="285750" indent="-285750" algn="just">
              <a:buFont typeface="Arial" panose="020B0604020202020204" pitchFamily="34" charset="0"/>
              <a:buChar char="•"/>
            </a:pPr>
            <a:endParaRPr lang="en-US" dirty="0">
              <a:solidFill>
                <a:srgbClr val="000066"/>
              </a:solidFill>
            </a:endParaRPr>
          </a:p>
          <a:p>
            <a:pPr marL="285750" indent="-285750" algn="just">
              <a:buFont typeface="Arial" panose="020B0604020202020204" pitchFamily="34" charset="0"/>
              <a:buChar char="•"/>
            </a:pPr>
            <a:r>
              <a:rPr lang="en-US" u="sng" dirty="0">
                <a:solidFill>
                  <a:srgbClr val="000066"/>
                </a:solidFill>
              </a:rPr>
              <a:t>LV3:</a:t>
            </a:r>
            <a:r>
              <a:rPr lang="en-US" dirty="0">
                <a:solidFill>
                  <a:srgbClr val="000066"/>
                </a:solidFill>
              </a:rPr>
              <a:t> project of interventions that modify the ascertained structural functioning or when an accurate assessment of the seismic safety of the building is required; in this case, the assessments must concern the entire building, and can use the local models provided for the LV2 level, but applied in a generalized way on the different elements of the building, or a global structural model.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3">
            <a:extLst>
              <a:ext uri="{FF2B5EF4-FFF2-40B4-BE49-F238E27FC236}">
                <a16:creationId xmlns:a16="http://schemas.microsoft.com/office/drawing/2014/main" id="{682B61CA-5D14-4E1E-8129-DAA22B9F54DF}"/>
              </a:ext>
            </a:extLst>
          </p:cNvPr>
          <p:cNvSpPr/>
          <p:nvPr/>
        </p:nvSpPr>
        <p:spPr>
          <a:xfrm>
            <a:off x="1116733" y="0"/>
            <a:ext cx="7301423"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Arial" panose="020B0604020202020204" pitchFamily="34" charset="0"/>
              </a:rPr>
              <a:t>Seismic safety index</a:t>
            </a:r>
            <a:endParaRPr lang="it-IT" dirty="0">
              <a:solidFill>
                <a:srgbClr val="002060"/>
              </a:solidFill>
            </a:endParaRPr>
          </a:p>
        </p:txBody>
      </p:sp>
      <p:sp>
        <p:nvSpPr>
          <p:cNvPr id="12" name="TextBox 11">
            <a:extLst>
              <a:ext uri="{FF2B5EF4-FFF2-40B4-BE49-F238E27FC236}">
                <a16:creationId xmlns:a16="http://schemas.microsoft.com/office/drawing/2014/main" id="{FA9691DF-1A93-4F86-9536-3DE341B980C5}"/>
              </a:ext>
            </a:extLst>
          </p:cNvPr>
          <p:cNvSpPr txBox="1"/>
          <p:nvPr/>
        </p:nvSpPr>
        <p:spPr>
          <a:xfrm>
            <a:off x="1415480" y="764704"/>
            <a:ext cx="9433048" cy="1569660"/>
          </a:xfrm>
          <a:prstGeom prst="rect">
            <a:avLst/>
          </a:prstGeom>
          <a:noFill/>
        </p:spPr>
        <p:txBody>
          <a:bodyPr wrap="square">
            <a:spAutoFit/>
          </a:bodyPr>
          <a:lstStyle/>
          <a:p>
            <a:pPr algn="just"/>
            <a:r>
              <a:rPr lang="en-US" dirty="0">
                <a:solidFill>
                  <a:srgbClr val="000066"/>
                </a:solidFill>
              </a:rPr>
              <a:t>The seismic safety index is the ratio between the acceleration that brings the work to a limit state (</a:t>
            </a:r>
            <a:r>
              <a:rPr lang="en-US" dirty="0" err="1">
                <a:solidFill>
                  <a:srgbClr val="000066"/>
                </a:solidFill>
              </a:rPr>
              <a:t>eg</a:t>
            </a:r>
            <a:r>
              <a:rPr lang="en-US" dirty="0">
                <a:solidFill>
                  <a:srgbClr val="000066"/>
                </a:solidFill>
              </a:rPr>
              <a:t> ULS) and the design acceleration.</a:t>
            </a:r>
          </a:p>
          <a:p>
            <a:pPr algn="just"/>
            <a:endParaRPr lang="en-US" dirty="0">
              <a:solidFill>
                <a:srgbClr val="000066"/>
              </a:solidFill>
            </a:endParaRPr>
          </a:p>
          <a:p>
            <a:pPr algn="just"/>
            <a:r>
              <a:rPr lang="en-US" dirty="0">
                <a:solidFill>
                  <a:srgbClr val="000066"/>
                </a:solidFill>
              </a:rPr>
              <a:t> Importance factor</a:t>
            </a:r>
            <a:r>
              <a:rPr lang="en-US" sz="2400" dirty="0">
                <a:solidFill>
                  <a:srgbClr val="000066"/>
                </a:solidFill>
              </a:rPr>
              <a:t> </a:t>
            </a:r>
            <a:r>
              <a:rPr lang="el-GR" sz="2400" i="1" dirty="0">
                <a:latin typeface="Times New Roman" panose="02020603050405020304" pitchFamily="18" charset="0"/>
                <a:cs typeface="Times New Roman" panose="02020603050405020304" pitchFamily="18" charset="0"/>
              </a:rPr>
              <a:t>γ</a:t>
            </a:r>
            <a:r>
              <a:rPr lang="it-IT" sz="2400" i="1" baseline="-25000" dirty="0">
                <a:latin typeface="Times New Roman" panose="02020603050405020304" pitchFamily="18" charset="0"/>
                <a:cs typeface="Times New Roman" panose="02020603050405020304" pitchFamily="18" charset="0"/>
              </a:rPr>
              <a:t>I</a:t>
            </a:r>
            <a:r>
              <a:rPr lang="it-IT" sz="2400" dirty="0">
                <a:latin typeface="Times New Roman" panose="02020603050405020304" pitchFamily="18" charset="0"/>
                <a:cs typeface="Times New Roman" panose="02020603050405020304" pitchFamily="18" charset="0"/>
              </a:rPr>
              <a:t> </a:t>
            </a:r>
            <a:r>
              <a:rPr lang="en-US" dirty="0">
                <a:solidFill>
                  <a:srgbClr val="000066"/>
                </a:solidFill>
              </a:rPr>
              <a:t>to be applied to the design acceleration corresponding to the standard protection level:</a:t>
            </a:r>
          </a:p>
        </p:txBody>
      </p:sp>
      <p:sp>
        <p:nvSpPr>
          <p:cNvPr id="13" name="Rectangle 323">
            <a:extLst>
              <a:ext uri="{FF2B5EF4-FFF2-40B4-BE49-F238E27FC236}">
                <a16:creationId xmlns:a16="http://schemas.microsoft.com/office/drawing/2014/main" id="{CC10A079-8E96-4D86-A152-46AA4245EA8A}"/>
              </a:ext>
            </a:extLst>
          </p:cNvPr>
          <p:cNvSpPr>
            <a:spLocks noChangeArrowheads="1"/>
          </p:cNvSpPr>
          <p:nvPr/>
        </p:nvSpPr>
        <p:spPr bwMode="auto">
          <a:xfrm>
            <a:off x="2843013" y="5290659"/>
            <a:ext cx="64909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1400" b="1" dirty="0">
                <a:latin typeface="Times New Roman" panose="02020603050405020304" pitchFamily="18" charset="0"/>
                <a:cs typeface="Times New Roman" panose="02020603050405020304" pitchFamily="18" charset="0"/>
              </a:rPr>
              <a:t>Table 2.1 - </a:t>
            </a:r>
            <a:r>
              <a:rPr lang="en-US" sz="1400" dirty="0">
                <a:latin typeface="Times New Roman" panose="02020603050405020304" pitchFamily="18" charset="0"/>
                <a:cs typeface="Times New Roman" panose="02020603050405020304" pitchFamily="18" charset="0"/>
              </a:rPr>
              <a:t>Probability of excess in 50 years accepted for the seismic action (P) and corresponding factors of importance </a:t>
            </a:r>
            <a:r>
              <a:rPr lang="en-US" sz="1400" dirty="0" err="1">
                <a:latin typeface="Times New Roman" panose="02020603050405020304" pitchFamily="18" charset="0"/>
                <a:cs typeface="Times New Roman" panose="02020603050405020304" pitchFamily="18" charset="0"/>
              </a:rPr>
              <a:t>γI</a:t>
            </a:r>
            <a:r>
              <a:rPr lang="en-US" sz="1400" dirty="0">
                <a:latin typeface="Times New Roman" panose="02020603050405020304" pitchFamily="18" charset="0"/>
                <a:cs typeface="Times New Roman" panose="02020603050405020304" pitchFamily="18" charset="0"/>
              </a:rPr>
              <a:t> for ULS verification of protected cultural assets</a:t>
            </a:r>
            <a:endParaRPr lang="it-IT" sz="1400" i="1" dirty="0">
              <a:latin typeface="Times New Roman" panose="02020603050405020304" pitchFamily="18" charset="0"/>
              <a:cs typeface="Times New Roman" panose="02020603050405020304" pitchFamily="18" charset="0"/>
            </a:endParaRPr>
          </a:p>
        </p:txBody>
      </p:sp>
      <p:graphicFrame>
        <p:nvGraphicFramePr>
          <p:cNvPr id="14" name="Group 575">
            <a:extLst>
              <a:ext uri="{FF2B5EF4-FFF2-40B4-BE49-F238E27FC236}">
                <a16:creationId xmlns:a16="http://schemas.microsoft.com/office/drawing/2014/main" id="{7EBECBF6-A30B-46DB-8744-41222664C71D}"/>
              </a:ext>
            </a:extLst>
          </p:cNvPr>
          <p:cNvGraphicFramePr>
            <a:graphicFrameLocks noGrp="1"/>
          </p:cNvGraphicFramePr>
          <p:nvPr>
            <p:extLst>
              <p:ext uri="{D42A27DB-BD31-4B8C-83A1-F6EECF244321}">
                <p14:modId xmlns:p14="http://schemas.microsoft.com/office/powerpoint/2010/main" val="1690440827"/>
              </p:ext>
            </p:extLst>
          </p:nvPr>
        </p:nvGraphicFramePr>
        <p:xfrm>
          <a:off x="2879558" y="2420889"/>
          <a:ext cx="6416840" cy="2592983"/>
        </p:xfrm>
        <a:graphic>
          <a:graphicData uri="http://schemas.openxmlformats.org/drawingml/2006/table">
            <a:tbl>
              <a:tblPr/>
              <a:tblGrid>
                <a:gridCol w="2164591">
                  <a:extLst>
                    <a:ext uri="{9D8B030D-6E8A-4147-A177-3AD203B41FA5}">
                      <a16:colId xmlns:a16="http://schemas.microsoft.com/office/drawing/2014/main" val="20000"/>
                    </a:ext>
                  </a:extLst>
                </a:gridCol>
                <a:gridCol w="742829">
                  <a:extLst>
                    <a:ext uri="{9D8B030D-6E8A-4147-A177-3AD203B41FA5}">
                      <a16:colId xmlns:a16="http://schemas.microsoft.com/office/drawing/2014/main" val="20001"/>
                    </a:ext>
                  </a:extLst>
                </a:gridCol>
                <a:gridCol w="701884">
                  <a:extLst>
                    <a:ext uri="{9D8B030D-6E8A-4147-A177-3AD203B41FA5}">
                      <a16:colId xmlns:a16="http://schemas.microsoft.com/office/drawing/2014/main" val="20002"/>
                    </a:ext>
                  </a:extLst>
                </a:gridCol>
                <a:gridCol w="701884">
                  <a:extLst>
                    <a:ext uri="{9D8B030D-6E8A-4147-A177-3AD203B41FA5}">
                      <a16:colId xmlns:a16="http://schemas.microsoft.com/office/drawing/2014/main" val="20003"/>
                    </a:ext>
                  </a:extLst>
                </a:gridCol>
                <a:gridCol w="701884">
                  <a:extLst>
                    <a:ext uri="{9D8B030D-6E8A-4147-A177-3AD203B41FA5}">
                      <a16:colId xmlns:a16="http://schemas.microsoft.com/office/drawing/2014/main" val="20004"/>
                    </a:ext>
                  </a:extLst>
                </a:gridCol>
                <a:gridCol w="701884">
                  <a:extLst>
                    <a:ext uri="{9D8B030D-6E8A-4147-A177-3AD203B41FA5}">
                      <a16:colId xmlns:a16="http://schemas.microsoft.com/office/drawing/2014/main" val="20005"/>
                    </a:ext>
                  </a:extLst>
                </a:gridCol>
                <a:gridCol w="701884">
                  <a:extLst>
                    <a:ext uri="{9D8B030D-6E8A-4147-A177-3AD203B41FA5}">
                      <a16:colId xmlns:a16="http://schemas.microsoft.com/office/drawing/2014/main" val="20006"/>
                    </a:ext>
                  </a:extLst>
                </a:gridCol>
              </a:tblGrid>
              <a:tr h="343264">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1"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Category</a:t>
                      </a:r>
                      <a:r>
                        <a:rPr kumimoji="0" lang="it-IT" sz="15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of use</a:t>
                      </a:r>
                      <a:endParaRPr kumimoji="0" lang="it-IT" sz="2200" b="0" i="0" u="none" strike="noStrike" cap="none" normalizeH="0" baseline="0" dirty="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6">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1"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Relevance</a:t>
                      </a:r>
                      <a:r>
                        <a:rPr kumimoji="0" lang="it-IT" sz="15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it-IT" sz="1500" b="1"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category</a:t>
                      </a:r>
                      <a:endParaRPr kumimoji="0" lang="it-IT" sz="2200" b="0" i="0" u="none" strike="noStrike" cap="none" normalizeH="0" baseline="0" dirty="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343264">
                <a:tc vMerge="1">
                  <a:txBody>
                    <a:bodyPr/>
                    <a:lstStyle/>
                    <a:p>
                      <a:endParaRPr lang="it-IT"/>
                    </a:p>
                  </a:txBody>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Limited</a:t>
                      </a:r>
                      <a:endParaRPr kumimoji="0" lang="it-IT" sz="2200" b="0" i="0" u="none" strike="noStrike" cap="none" normalizeH="0" baseline="0" dirty="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Average</a:t>
                      </a:r>
                      <a:endParaRPr kumimoji="0" lang="it-IT" sz="2200" b="0" i="0" u="none" strike="noStrike" cap="none" normalizeH="0" baseline="0" dirty="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High</a:t>
                      </a:r>
                      <a:endParaRPr kumimoji="0" lang="it-IT" sz="2200" b="0" i="0" u="none" strike="noStrike" cap="none" normalizeH="0" baseline="0" dirty="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it-IT"/>
                    </a:p>
                  </a:txBody>
                  <a:tcPr/>
                </a:tc>
                <a:extLst>
                  <a:ext uri="{0D108BD9-81ED-4DB2-BD59-A6C34878D82A}">
                    <a16:rowId xmlns:a16="http://schemas.microsoft.com/office/drawing/2014/main" val="10001"/>
                  </a:ext>
                </a:extLst>
              </a:tr>
              <a:tr h="64215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3500" b="0" i="0" u="none" strike="noStrike" cap="none" normalizeH="0" baseline="0" dirty="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P. ecc.</a:t>
                      </a:r>
                      <a:endParaRPr kumimoji="0" lang="it-IT" sz="2200" b="0" i="0" u="none" strike="noStrike" cap="none" normalizeH="0" baseline="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7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  </a:t>
                      </a:r>
                      <a:r>
                        <a:rPr kumimoji="0" lang="el-GR" sz="1700" b="0" i="0" u="none" strike="noStrike" cap="none" normalizeH="0" baseline="0" dirty="0">
                          <a:ln>
                            <a:noFill/>
                          </a:ln>
                          <a:solidFill>
                            <a:schemeClr val="tx1"/>
                          </a:solidFill>
                          <a:effectLst/>
                          <a:latin typeface="Times New Roman" panose="02020603050405020304" pitchFamily="18" charset="0"/>
                          <a:cs typeface="Arial" panose="020B0604020202020204" pitchFamily="34" charset="0"/>
                        </a:rPr>
                        <a:t>γ</a:t>
                      </a:r>
                      <a:r>
                        <a:rPr kumimoji="0" lang="it-IT" sz="1700" b="0" i="0" u="none" strike="noStrike" cap="none" normalizeH="0" baseline="-25000" dirty="0">
                          <a:ln>
                            <a:noFill/>
                          </a:ln>
                          <a:solidFill>
                            <a:schemeClr val="tx1"/>
                          </a:solidFill>
                          <a:effectLst/>
                          <a:latin typeface="Times New Roman" panose="02020603050405020304" pitchFamily="18" charset="0"/>
                          <a:cs typeface="Arial" panose="020B0604020202020204" pitchFamily="34" charset="0"/>
                        </a:rPr>
                        <a:t>I</a:t>
                      </a:r>
                      <a:endParaRPr kumimoji="0" lang="el-GR" sz="1700" b="0" i="0" u="none" strike="noStrike" cap="none" normalizeH="0" baseline="-25000" dirty="0">
                        <a:ln>
                          <a:noFill/>
                        </a:ln>
                        <a:solidFill>
                          <a:schemeClr val="tx1"/>
                        </a:solidFill>
                        <a:effectLst/>
                        <a:latin typeface="Times New Roman" panose="02020603050405020304" pitchFamily="18" charset="0"/>
                        <a:cs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P. ecc.</a:t>
                      </a:r>
                      <a:endParaRPr kumimoji="0" lang="it-IT" sz="2200" b="0" i="0" u="none" strike="noStrike" cap="none" normalizeH="0" baseline="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700" b="0" i="0" u="none" strike="noStrike" cap="none" normalizeH="0" baseline="0">
                          <a:ln>
                            <a:noFill/>
                          </a:ln>
                          <a:solidFill>
                            <a:schemeClr val="tx1"/>
                          </a:solidFill>
                          <a:effectLst/>
                          <a:latin typeface="Times New Roman" panose="02020603050405020304" pitchFamily="18" charset="0"/>
                          <a:cs typeface="Arial" panose="020B0604020202020204" pitchFamily="34" charset="0"/>
                        </a:rPr>
                        <a:t>  </a:t>
                      </a:r>
                      <a:r>
                        <a:rPr kumimoji="0" lang="el-GR" sz="1700" b="0" i="0" u="none" strike="noStrike" cap="none" normalizeH="0" baseline="0">
                          <a:ln>
                            <a:noFill/>
                          </a:ln>
                          <a:solidFill>
                            <a:schemeClr val="tx1"/>
                          </a:solidFill>
                          <a:effectLst/>
                          <a:latin typeface="Times New Roman" panose="02020603050405020304" pitchFamily="18" charset="0"/>
                          <a:cs typeface="Arial" panose="020B0604020202020204" pitchFamily="34" charset="0"/>
                        </a:rPr>
                        <a:t>γ</a:t>
                      </a:r>
                      <a:r>
                        <a:rPr kumimoji="0" lang="it-IT" sz="1700" b="0" i="0" u="none" strike="noStrike" cap="none" normalizeH="0" baseline="-25000">
                          <a:ln>
                            <a:noFill/>
                          </a:ln>
                          <a:solidFill>
                            <a:schemeClr val="tx1"/>
                          </a:solidFill>
                          <a:effectLst/>
                          <a:latin typeface="Times New Roman" panose="02020603050405020304" pitchFamily="18" charset="0"/>
                          <a:cs typeface="Arial" panose="020B0604020202020204" pitchFamily="34" charset="0"/>
                        </a:rPr>
                        <a:t>I</a:t>
                      </a: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P. ecc.</a:t>
                      </a:r>
                      <a:endParaRPr kumimoji="0" lang="it-IT" sz="2200" b="0" i="0" u="none" strike="noStrike" cap="none" normalizeH="0" baseline="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700" b="0" i="0" u="none" strike="noStrike" cap="none" normalizeH="0" baseline="0">
                          <a:ln>
                            <a:noFill/>
                          </a:ln>
                          <a:solidFill>
                            <a:schemeClr val="tx1"/>
                          </a:solidFill>
                          <a:effectLst/>
                          <a:latin typeface="Times New Roman" panose="02020603050405020304" pitchFamily="18" charset="0"/>
                          <a:cs typeface="Arial" panose="020B0604020202020204" pitchFamily="34" charset="0"/>
                        </a:rPr>
                        <a:t>  </a:t>
                      </a:r>
                      <a:r>
                        <a:rPr kumimoji="0" lang="el-GR" sz="1700" b="0" i="0" u="none" strike="noStrike" cap="none" normalizeH="0" baseline="0">
                          <a:ln>
                            <a:noFill/>
                          </a:ln>
                          <a:solidFill>
                            <a:schemeClr val="tx1"/>
                          </a:solidFill>
                          <a:effectLst/>
                          <a:latin typeface="Times New Roman" panose="02020603050405020304" pitchFamily="18" charset="0"/>
                          <a:cs typeface="Arial" panose="020B0604020202020204" pitchFamily="34" charset="0"/>
                        </a:rPr>
                        <a:t>γ</a:t>
                      </a:r>
                      <a:r>
                        <a:rPr kumimoji="0" lang="it-IT" sz="1700" b="0" i="0" u="none" strike="noStrike" cap="none" normalizeH="0" baseline="-25000">
                          <a:ln>
                            <a:noFill/>
                          </a:ln>
                          <a:solidFill>
                            <a:schemeClr val="tx1"/>
                          </a:solidFill>
                          <a:effectLst/>
                          <a:latin typeface="Times New Roman" panose="02020603050405020304" pitchFamily="18" charset="0"/>
                          <a:cs typeface="Arial" panose="020B0604020202020204" pitchFamily="34" charset="0"/>
                        </a:rPr>
                        <a:t>I </a:t>
                      </a: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742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Occasional</a:t>
                      </a:r>
                      <a:r>
                        <a:rPr kumimoji="0" lang="it-IT" sz="15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or </a:t>
                      </a:r>
                      <a:r>
                        <a:rPr kumimoji="0" lang="it-IT" sz="1500" b="0"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not</a:t>
                      </a:r>
                      <a:r>
                        <a:rPr kumimoji="0" lang="it-IT" sz="15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it-IT" sz="1500" b="0"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used</a:t>
                      </a:r>
                      <a:endParaRPr kumimoji="0" lang="it-IT" sz="2200" b="0" i="0" u="none" strike="noStrike" cap="none" normalizeH="0" baseline="0" dirty="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40%</a:t>
                      </a:r>
                      <a:endParaRPr kumimoji="0" lang="it-IT" sz="2200" b="0" i="0" u="none" strike="noStrike" cap="none" normalizeH="0" baseline="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0,50</a:t>
                      </a:r>
                      <a:endParaRPr kumimoji="0" lang="it-IT" sz="2200" b="0" i="0" u="none" strike="noStrike" cap="none" normalizeH="0" baseline="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25%</a:t>
                      </a:r>
                      <a:endParaRPr kumimoji="0" lang="it-IT" sz="2200" b="0" i="0" u="none" strike="noStrike" cap="none" normalizeH="0" baseline="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0,65</a:t>
                      </a:r>
                      <a:endParaRPr kumimoji="0" lang="it-IT" sz="2200" b="0" i="0" u="none" strike="noStrike" cap="none" normalizeH="0" baseline="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17%</a:t>
                      </a:r>
                      <a:endParaRPr kumimoji="0" lang="it-IT" sz="2200" b="0" i="0" u="none" strike="noStrike" cap="none" normalizeH="0" baseline="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0,80</a:t>
                      </a:r>
                      <a:endParaRPr kumimoji="0" lang="it-IT" sz="2200" b="0" i="0" u="none" strike="noStrike" cap="none" normalizeH="0" baseline="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4326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Frequent</a:t>
                      </a:r>
                      <a:endParaRPr kumimoji="0" lang="it-IT" sz="2200" b="0" i="0" u="none" strike="noStrike" cap="none" normalizeH="0" baseline="0" dirty="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25%</a:t>
                      </a:r>
                      <a:endParaRPr kumimoji="0" lang="it-IT" sz="2200" b="0" i="0" u="none" strike="noStrike" cap="none" normalizeH="0" baseline="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0,65</a:t>
                      </a:r>
                      <a:endParaRPr kumimoji="0" lang="it-IT" sz="2200" b="0" i="0" u="none" strike="noStrike" cap="none" normalizeH="0" baseline="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17%</a:t>
                      </a:r>
                      <a:endParaRPr kumimoji="0" lang="it-IT" sz="2200" b="0" i="0" u="none" strike="noStrike" cap="none" normalizeH="0" baseline="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0,80</a:t>
                      </a:r>
                      <a:endParaRPr kumimoji="0" lang="it-IT" sz="2200" b="0" i="0" u="none" strike="noStrike" cap="none" normalizeH="0" baseline="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10%</a:t>
                      </a:r>
                      <a:endParaRPr kumimoji="0" lang="it-IT" sz="2200" b="0" i="0" u="none" strike="noStrike" cap="none" normalizeH="0" baseline="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1,00</a:t>
                      </a:r>
                      <a:endParaRPr kumimoji="0" lang="it-IT" sz="2200" b="0" i="0" u="none" strike="noStrike" cap="none" normalizeH="0" baseline="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4326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Very</a:t>
                      </a:r>
                      <a:r>
                        <a:rPr kumimoji="0" lang="it-IT" sz="15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a:t>
                      </a:r>
                      <a:r>
                        <a:rPr kumimoji="0" lang="it-IT" sz="1500" b="0"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frequently</a:t>
                      </a:r>
                      <a:endParaRPr kumimoji="0" lang="it-IT" sz="2200" b="0" i="0" u="none" strike="noStrike" cap="none" normalizeH="0" baseline="0" dirty="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17%</a:t>
                      </a:r>
                      <a:endParaRPr kumimoji="0" lang="it-IT" sz="2200" b="0" i="0" u="none" strike="noStrike" cap="none" normalizeH="0" baseline="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0,80</a:t>
                      </a:r>
                      <a:endParaRPr kumimoji="0" lang="it-IT" sz="2200" b="0" i="0" u="none" strike="noStrike" cap="none" normalizeH="0" baseline="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10%</a:t>
                      </a:r>
                      <a:endParaRPr kumimoji="0" lang="it-IT" sz="2200" b="0" i="0" u="none" strike="noStrike" cap="none" normalizeH="0" baseline="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1,00</a:t>
                      </a:r>
                      <a:endParaRPr kumimoji="0" lang="it-IT" sz="2200" b="0" i="0" u="none" strike="noStrike" cap="none" normalizeH="0" baseline="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6,5%</a:t>
                      </a:r>
                      <a:endParaRPr kumimoji="0" lang="it-IT" sz="2200" b="0" i="0" u="none" strike="noStrike" cap="none" normalizeH="0" baseline="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1,20</a:t>
                      </a:r>
                      <a:endParaRPr kumimoji="0" lang="it-IT" sz="2200" b="0" i="0" u="none" strike="noStrike" cap="none" normalizeH="0" baseline="0" dirty="0">
                        <a:ln>
                          <a:noFill/>
                        </a:ln>
                        <a:solidFill>
                          <a:schemeClr val="tx1"/>
                        </a:solidFill>
                        <a:effectLst/>
                        <a:latin typeface="Arial" panose="020B0604020202020204" pitchFamily="34" charset="0"/>
                      </a:endParaRPr>
                    </a:p>
                  </a:txBody>
                  <a:tcPr marL="112302" marR="112302" marT="56151" marB="5615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3">
            <a:extLst>
              <a:ext uri="{FF2B5EF4-FFF2-40B4-BE49-F238E27FC236}">
                <a16:creationId xmlns:a16="http://schemas.microsoft.com/office/drawing/2014/main" id="{D2E57414-5F2D-480A-9E29-A2BAEB3D39FE}"/>
              </a:ext>
            </a:extLst>
          </p:cNvPr>
          <p:cNvSpPr/>
          <p:nvPr/>
        </p:nvSpPr>
        <p:spPr>
          <a:xfrm>
            <a:off x="1134121" y="-16272"/>
            <a:ext cx="7301423" cy="59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Arial" panose="020B0604020202020204" pitchFamily="34" charset="0"/>
              </a:rPr>
              <a:t>Seismic action</a:t>
            </a:r>
            <a:endParaRPr lang="it-IT" dirty="0">
              <a:solidFill>
                <a:srgbClr val="002060"/>
              </a:solidFill>
            </a:endParaRPr>
          </a:p>
        </p:txBody>
      </p:sp>
      <p:sp>
        <p:nvSpPr>
          <p:cNvPr id="8" name="TextBox 7">
            <a:extLst>
              <a:ext uri="{FF2B5EF4-FFF2-40B4-BE49-F238E27FC236}">
                <a16:creationId xmlns:a16="http://schemas.microsoft.com/office/drawing/2014/main" id="{2791CB16-CEDE-4F91-86C9-5F159FBE920C}"/>
              </a:ext>
            </a:extLst>
          </p:cNvPr>
          <p:cNvSpPr txBox="1"/>
          <p:nvPr/>
        </p:nvSpPr>
        <p:spPr>
          <a:xfrm>
            <a:off x="1328228" y="1280429"/>
            <a:ext cx="9720773" cy="3139321"/>
          </a:xfrm>
          <a:prstGeom prst="rect">
            <a:avLst/>
          </a:prstGeom>
          <a:noFill/>
        </p:spPr>
        <p:txBody>
          <a:bodyPr wrap="square">
            <a:spAutoFit/>
          </a:bodyPr>
          <a:lstStyle/>
          <a:p>
            <a:pPr algn="just"/>
            <a:r>
              <a:rPr lang="en-US" dirty="0">
                <a:solidFill>
                  <a:srgbClr val="000066"/>
                </a:solidFill>
              </a:rPr>
              <a:t>According to what is reported in Annex A of the Ministerial Decree January 14, 2008 (TU 2008), the estimate of the spectral parameters necessary for the definition of the project seismic action is carried out by calculating them directly for the site in question, using as a reference the information available in the reference grid (shown in table 1 in attachment B of the Ministerial Decree of 14 January 2008). </a:t>
            </a:r>
          </a:p>
          <a:p>
            <a:pPr algn="just"/>
            <a:endParaRPr lang="en-US" dirty="0">
              <a:solidFill>
                <a:srgbClr val="000066"/>
              </a:solidFill>
            </a:endParaRPr>
          </a:p>
          <a:p>
            <a:pPr algn="just"/>
            <a:r>
              <a:rPr lang="en-US" dirty="0">
                <a:solidFill>
                  <a:srgbClr val="000066"/>
                </a:solidFill>
              </a:rPr>
              <a:t>With regard to seismic actions, it is convenient to refer to TU 2008, also because an experimental "Response spectra" spreadsheet has been published on the website of the Superior Council of Public Works (file size </a:t>
            </a:r>
            <a:r>
              <a:rPr lang="en-US" dirty="0" err="1">
                <a:solidFill>
                  <a:srgbClr val="000066"/>
                </a:solidFill>
              </a:rPr>
              <a:t>rar</a:t>
            </a:r>
            <a:r>
              <a:rPr lang="en-US" dirty="0">
                <a:solidFill>
                  <a:srgbClr val="000066"/>
                </a:solidFill>
              </a:rPr>
              <a:t> - 40.0 </a:t>
            </a:r>
            <a:r>
              <a:rPr lang="en-US" dirty="0" err="1">
                <a:solidFill>
                  <a:srgbClr val="000066"/>
                </a:solidFill>
              </a:rPr>
              <a:t>Kb</a:t>
            </a:r>
            <a:r>
              <a:rPr lang="en-US" dirty="0">
                <a:solidFill>
                  <a:srgbClr val="000066"/>
                </a:solidFill>
              </a:rPr>
              <a:t>). Version 1.0.3 is on the course / standards page. </a:t>
            </a:r>
          </a:p>
          <a:p>
            <a:pPr algn="just"/>
            <a:endParaRPr lang="en-US" dirty="0">
              <a:solidFill>
                <a:srgbClr val="000066"/>
              </a:solidFill>
            </a:endParaRPr>
          </a:p>
          <a:p>
            <a:pPr algn="just"/>
            <a:r>
              <a:rPr lang="en-US" dirty="0">
                <a:solidFill>
                  <a:srgbClr val="000066"/>
                </a:solidFill>
              </a:rPr>
              <a:t>Other useful and updated material can be found on the website </a:t>
            </a:r>
          </a:p>
          <a:p>
            <a:pPr algn="just"/>
            <a:r>
              <a:rPr lang="it-IT" dirty="0">
                <a:solidFill>
                  <a:schemeClr val="accent2"/>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http://www.rete.toscana.it/sett/pta/sismica/index.shtml</a:t>
            </a:r>
            <a:endParaRPr lang="en-US" u="sng" dirty="0">
              <a:solidFill>
                <a:schemeClr val="accent2"/>
              </a:solidFill>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4929</Words>
  <Application>Microsoft Office PowerPoint</Application>
  <PresentationFormat>Widescreen</PresentationFormat>
  <Paragraphs>505</Paragraphs>
  <Slides>67</Slides>
  <Notes>0</Notes>
  <HiddenSlides>0</HiddenSlides>
  <MMClips>1</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5</vt:i4>
      </vt:variant>
      <vt:variant>
        <vt:lpstr>Titoli diapositive</vt:lpstr>
      </vt:variant>
      <vt:variant>
        <vt:i4>67</vt:i4>
      </vt:variant>
    </vt:vector>
  </HeadingPairs>
  <TitlesOfParts>
    <vt:vector size="82" baseType="lpstr">
      <vt:lpstr>Arial</vt:lpstr>
      <vt:lpstr>Arial Narrow</vt:lpstr>
      <vt:lpstr>Calibri</vt:lpstr>
      <vt:lpstr>Calibri Light</vt:lpstr>
      <vt:lpstr>Comic Sans MS</vt:lpstr>
      <vt:lpstr>Symbol</vt:lpstr>
      <vt:lpstr>Times New Roman</vt:lpstr>
      <vt:lpstr>Verdana</vt:lpstr>
      <vt:lpstr>Wingdings</vt:lpstr>
      <vt:lpstr>Tema di Office</vt:lpstr>
      <vt:lpstr>Equation</vt:lpstr>
      <vt:lpstr>Documento</vt:lpstr>
      <vt:lpstr>Document</vt:lpstr>
      <vt:lpstr>Microsoft Equation 3.0</vt:lpstr>
      <vt:lpstr>Microsoft Word Picture</vt:lpstr>
      <vt:lpstr>Seismic Protection of historical buildings Lesson 8</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Rinaudo  Fulvio</dc:creator>
  <cp:lastModifiedBy>Rinaudo  Fulvio</cp:lastModifiedBy>
  <cp:revision>28</cp:revision>
  <dcterms:created xsi:type="dcterms:W3CDTF">2021-12-17T08:53:42Z</dcterms:created>
  <dcterms:modified xsi:type="dcterms:W3CDTF">2022-04-02T16:31:01Z</dcterms:modified>
</cp:coreProperties>
</file>