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71" d="100"/>
          <a:sy n="71" d="100"/>
        </p:scale>
        <p:origin x="78" y="7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42857A-9157-45E0-938E-94B3FDE66A6E}" type="datetimeFigureOut">
              <a:rPr lang="it-IT" smtClean="0"/>
              <a:t>30/03/2022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600AE4-A274-48DB-9045-6CB3A6538451}" type="slidenum">
              <a:rPr lang="it-IT" smtClean="0"/>
              <a:t>‹N›</a:t>
            </a:fld>
            <a:endParaRPr lang="it-IT"/>
          </a:p>
        </p:txBody>
      </p:sp>
    </p:spTree>
    <p:extLst>
      <p:ext uri="{BB962C8B-B14F-4D97-AF65-F5344CB8AC3E}">
        <p14:creationId xmlns:p14="http://schemas.microsoft.com/office/powerpoint/2010/main" val="3080092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Tree>
    <p:extLst>
      <p:ext uri="{BB962C8B-B14F-4D97-AF65-F5344CB8AC3E}">
        <p14:creationId xmlns:p14="http://schemas.microsoft.com/office/powerpoint/2010/main" val="27261655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34882815-096D-428E-BF3D-12E0FC1ADE31}"/>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GB"/>
          </a:p>
        </p:txBody>
      </p:sp>
      <p:sp>
        <p:nvSpPr>
          <p:cNvPr id="3" name="Sottotitolo 2">
            <a:extLst>
              <a:ext uri="{FF2B5EF4-FFF2-40B4-BE49-F238E27FC236}">
                <a16:creationId xmlns:a16="http://schemas.microsoft.com/office/drawing/2014/main" xmlns="" id="{1ECF1574-465F-437A-960D-53AFBAACE4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GB"/>
          </a:p>
        </p:txBody>
      </p:sp>
    </p:spTree>
    <p:extLst>
      <p:ext uri="{BB962C8B-B14F-4D97-AF65-F5344CB8AC3E}">
        <p14:creationId xmlns:p14="http://schemas.microsoft.com/office/powerpoint/2010/main" val="2021609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8C6991EE-B6DB-4807-916B-5423203ABCC5}"/>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xmlns="" id="{B1173A91-B7FE-428B-8B91-B1BD625FE732}"/>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Tree>
    <p:extLst>
      <p:ext uri="{BB962C8B-B14F-4D97-AF65-F5344CB8AC3E}">
        <p14:creationId xmlns:p14="http://schemas.microsoft.com/office/powerpoint/2010/main" val="1349935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xmlns="" id="{B8A81C57-E037-4292-8875-00C71F8B1ED6}"/>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xmlns="" id="{4EFE883D-904D-45B7-A1F0-3AAC02C564C0}"/>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Tree>
    <p:extLst>
      <p:ext uri="{BB962C8B-B14F-4D97-AF65-F5344CB8AC3E}">
        <p14:creationId xmlns:p14="http://schemas.microsoft.com/office/powerpoint/2010/main" val="2977474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11" name="Numero diapositiva"/>
          <p:cNvSpPr txBox="1">
            <a:spLocks noGrp="1"/>
          </p:cNvSpPr>
          <p:nvPr>
            <p:ph type="sldNum" sz="quarter" idx="2"/>
          </p:nvPr>
        </p:nvSpPr>
        <p:spPr>
          <a:xfrm>
            <a:off x="11230425" y="6404293"/>
            <a:ext cx="351977" cy="269241"/>
          </a:xfrm>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75252246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75ED4A39-44BB-493A-87E9-6DB313F42028}"/>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xmlns="" id="{204EFF5F-FD63-4E42-BF98-8B31BC616183}"/>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Tree>
    <p:extLst>
      <p:ext uri="{BB962C8B-B14F-4D97-AF65-F5344CB8AC3E}">
        <p14:creationId xmlns:p14="http://schemas.microsoft.com/office/powerpoint/2010/main" val="2036946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D9A1B925-90F6-4122-821A-CE9FC141CAAD}"/>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xmlns="" id="{619079C1-DE8E-4EE3-8FB0-DF0FEA6FB0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Tree>
    <p:extLst>
      <p:ext uri="{BB962C8B-B14F-4D97-AF65-F5344CB8AC3E}">
        <p14:creationId xmlns:p14="http://schemas.microsoft.com/office/powerpoint/2010/main" val="1094099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CE4FBAB2-A9AF-43CF-9EB8-5997B5EA5EAD}"/>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xmlns="" id="{CD0CBEDE-BFA4-4E18-9154-1975453AF66A}"/>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a:extLst>
              <a:ext uri="{FF2B5EF4-FFF2-40B4-BE49-F238E27FC236}">
                <a16:creationId xmlns:a16="http://schemas.microsoft.com/office/drawing/2014/main" xmlns="" id="{30017E19-4B71-4C6B-B152-1E73A84A0C4B}"/>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Tree>
    <p:extLst>
      <p:ext uri="{BB962C8B-B14F-4D97-AF65-F5344CB8AC3E}">
        <p14:creationId xmlns:p14="http://schemas.microsoft.com/office/powerpoint/2010/main" val="3296296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258618EF-B2B9-42DC-8E51-91EE4C40BAAE}"/>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xmlns="" id="{BA0B8F58-4412-4063-8C25-9B836DDF26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xmlns="" id="{DDFA571E-BA86-41E9-8FCA-72A3124E60D5}"/>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a:extLst>
              <a:ext uri="{FF2B5EF4-FFF2-40B4-BE49-F238E27FC236}">
                <a16:creationId xmlns:a16="http://schemas.microsoft.com/office/drawing/2014/main" xmlns="" id="{A83D3E0A-98BF-432F-A457-64A0FEB8BB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xmlns="" id="{8D8A31CE-5C71-4C5D-B4BC-F179AE6FEE5E}"/>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Tree>
    <p:extLst>
      <p:ext uri="{BB962C8B-B14F-4D97-AF65-F5344CB8AC3E}">
        <p14:creationId xmlns:p14="http://schemas.microsoft.com/office/powerpoint/2010/main" val="4142091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89B8E4FE-65F4-4C95-B806-A0F457765B08}"/>
              </a:ext>
            </a:extLst>
          </p:cNvPr>
          <p:cNvSpPr>
            <a:spLocks noGrp="1"/>
          </p:cNvSpPr>
          <p:nvPr>
            <p:ph type="title"/>
          </p:nvPr>
        </p:nvSpPr>
        <p:spPr/>
        <p:txBody>
          <a:bodyPr/>
          <a:lstStyle/>
          <a:p>
            <a:r>
              <a:rPr lang="it-IT"/>
              <a:t>Fare clic per modificare lo stile del titolo dello schema</a:t>
            </a:r>
            <a:endParaRPr lang="en-GB"/>
          </a:p>
        </p:txBody>
      </p:sp>
    </p:spTree>
    <p:extLst>
      <p:ext uri="{BB962C8B-B14F-4D97-AF65-F5344CB8AC3E}">
        <p14:creationId xmlns:p14="http://schemas.microsoft.com/office/powerpoint/2010/main" val="890945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117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2E7331CB-9B2C-41E9-811E-8A6EC623908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xmlns="" id="{223DF8D9-659D-4FE8-AE05-44E4393F4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a:extLst>
              <a:ext uri="{FF2B5EF4-FFF2-40B4-BE49-F238E27FC236}">
                <a16:creationId xmlns:a16="http://schemas.microsoft.com/office/drawing/2014/main" xmlns="" id="{00B1CACF-0880-44C3-A126-CEAAE94185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Tree>
    <p:extLst>
      <p:ext uri="{BB962C8B-B14F-4D97-AF65-F5344CB8AC3E}">
        <p14:creationId xmlns:p14="http://schemas.microsoft.com/office/powerpoint/2010/main" val="531492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xmlns="" id="{B096FD22-AEF5-483F-A55D-0850177A91B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immagine 2">
            <a:extLst>
              <a:ext uri="{FF2B5EF4-FFF2-40B4-BE49-F238E27FC236}">
                <a16:creationId xmlns:a16="http://schemas.microsoft.com/office/drawing/2014/main" xmlns="" id="{177875EB-B25D-4B81-A2E6-1B4D3D3666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a:extLst>
              <a:ext uri="{FF2B5EF4-FFF2-40B4-BE49-F238E27FC236}">
                <a16:creationId xmlns:a16="http://schemas.microsoft.com/office/drawing/2014/main" xmlns="" id="{44666825-C778-4702-B50D-77B25763DF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Tree>
    <p:extLst>
      <p:ext uri="{BB962C8B-B14F-4D97-AF65-F5344CB8AC3E}">
        <p14:creationId xmlns:p14="http://schemas.microsoft.com/office/powerpoint/2010/main" val="1041743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18" Type="http://schemas.openxmlformats.org/officeDocument/2006/relationships/image" Target="../media/image5.png"/><Relationship Id="rId3" Type="http://schemas.openxmlformats.org/officeDocument/2006/relationships/slideLayout" Target="../slideLayouts/slideLayout3.xml"/><Relationship Id="rId21" Type="http://schemas.openxmlformats.org/officeDocument/2006/relationships/image" Target="../media/image8.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4.png"/><Relationship Id="rId2" Type="http://schemas.openxmlformats.org/officeDocument/2006/relationships/slideLayout" Target="../slideLayouts/slideLayout2.xml"/><Relationship Id="rId16" Type="http://schemas.openxmlformats.org/officeDocument/2006/relationships/image" Target="../media/image3.png"/><Relationship Id="rId20"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19"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xmlns="" id="{6565EE7C-1B27-4756-B65E-5552018C77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xmlns="" id="{C8941C0A-6F88-43FE-BF47-448A3050F1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grpSp>
        <p:nvGrpSpPr>
          <p:cNvPr id="8" name="Gruppo 7"/>
          <p:cNvGrpSpPr/>
          <p:nvPr userDrawn="1"/>
        </p:nvGrpSpPr>
        <p:grpSpPr>
          <a:xfrm>
            <a:off x="0" y="6210300"/>
            <a:ext cx="12192000" cy="647700"/>
            <a:chOff x="0" y="6217136"/>
            <a:chExt cx="12192000" cy="647700"/>
          </a:xfrm>
        </p:grpSpPr>
        <p:pic>
          <p:nvPicPr>
            <p:cNvPr id="9" name="Immagine 8">
              <a:extLst>
                <a:ext uri="{FF2B5EF4-FFF2-40B4-BE49-F238E27FC236}">
                  <a16:creationId xmlns:lc="http://schemas.openxmlformats.org/drawingml/2006/lockedCanvas" xmlns="" xmlns:a16="http://schemas.microsoft.com/office/drawing/2014/main" id="{59696F11-8B4A-41A0-A813-51CEC2A007A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36311" y="6346825"/>
              <a:ext cx="725805" cy="374650"/>
            </a:xfrm>
            <a:prstGeom prst="rect">
              <a:avLst/>
            </a:prstGeom>
          </p:spPr>
        </p:pic>
        <p:pic>
          <p:nvPicPr>
            <p:cNvPr id="10" name="Immagine 9">
              <a:extLst>
                <a:ext uri="{FF2B5EF4-FFF2-40B4-BE49-F238E27FC236}">
                  <a16:creationId xmlns:lc="http://schemas.openxmlformats.org/drawingml/2006/lockedCanvas" xmlns="" xmlns:a16="http://schemas.microsoft.com/office/drawing/2014/main" id="{B13A78CD-4F2D-44F4-8013-AC69EC4B4351}"/>
                </a:ext>
              </a:extLst>
            </p:cNvPr>
            <p:cNvPicPr>
              <a:picLocks noChangeAspect="1"/>
            </p:cNvPicPr>
            <p:nvPr userDrawn="1"/>
          </p:nvPicPr>
          <p:blipFill>
            <a:blip r:embed="rId15" cstate="print">
              <a:extLst>
                <a:ext uri="{28A0092B-C50C-407E-A947-70E740481C1C}">
                  <a14:useLocalDpi xmlns:a14="http://schemas.microsoft.com/office/drawing/2010/main" val="0"/>
                </a:ext>
              </a:extLst>
            </a:blip>
            <a:srcRect l="27441" t="15483" r="3004" b="14543"/>
            <a:stretch>
              <a:fillRect/>
            </a:stretch>
          </p:blipFill>
          <p:spPr bwMode="auto">
            <a:xfrm>
              <a:off x="1524000" y="6477000"/>
              <a:ext cx="1109345" cy="244475"/>
            </a:xfrm>
            <a:prstGeom prst="rect">
              <a:avLst/>
            </a:prstGeom>
            <a:noFill/>
            <a:ln>
              <a:noFill/>
            </a:ln>
          </p:spPr>
        </p:pic>
        <p:pic>
          <p:nvPicPr>
            <p:cNvPr id="11" name="Immagine 10" descr="Bandiera d'Italia">
              <a:extLst>
                <a:ext uri="{FF2B5EF4-FFF2-40B4-BE49-F238E27FC236}">
                  <a16:creationId xmlns:lc="http://schemas.openxmlformats.org/drawingml/2006/lockedCanvas" xmlns="" xmlns:a16="http://schemas.microsoft.com/office/drawing/2014/main" id="{1F84D92F-3F87-4808-BC74-CE17BE340164}"/>
                </a:ext>
              </a:extLst>
            </p:cNvPr>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2921008" y="6476429"/>
              <a:ext cx="490682" cy="244474"/>
            </a:xfrm>
            <a:prstGeom prst="rect">
              <a:avLst/>
            </a:prstGeom>
            <a:noFill/>
            <a:ln>
              <a:noFill/>
            </a:ln>
          </p:spPr>
        </p:pic>
        <p:pic>
          <p:nvPicPr>
            <p:cNvPr id="12" name="Immagine 11" descr="Bandiera della Germania">
              <a:extLst>
                <a:ext uri="{FF2B5EF4-FFF2-40B4-BE49-F238E27FC236}">
                  <a16:creationId xmlns:lc="http://schemas.openxmlformats.org/drawingml/2006/lockedCanvas" xmlns="" xmlns:a16="http://schemas.microsoft.com/office/drawing/2014/main" id="{FB94927A-D5D3-4918-89A1-986991AB2590}"/>
                </a:ext>
              </a:extLst>
            </p:cNvPr>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3507914" y="6476431"/>
              <a:ext cx="490682" cy="244474"/>
            </a:xfrm>
            <a:prstGeom prst="rect">
              <a:avLst/>
            </a:prstGeom>
            <a:noFill/>
            <a:ln>
              <a:noFill/>
            </a:ln>
          </p:spPr>
        </p:pic>
        <p:pic>
          <p:nvPicPr>
            <p:cNvPr id="13" name="Immagine 12" descr="Bandiera della Croazia">
              <a:extLst>
                <a:ext uri="{FF2B5EF4-FFF2-40B4-BE49-F238E27FC236}">
                  <a16:creationId xmlns:lc="http://schemas.openxmlformats.org/drawingml/2006/lockedCanvas" xmlns="" xmlns:a16="http://schemas.microsoft.com/office/drawing/2014/main" id="{8D3D18EF-DA7D-4E79-8886-0F7DC26D3648}"/>
                </a:ext>
              </a:extLst>
            </p:cNvPr>
            <p:cNvPicPr>
              <a:picLocks noChangeAspect="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4094820" y="6476429"/>
              <a:ext cx="490682" cy="244474"/>
            </a:xfrm>
            <a:prstGeom prst="rect">
              <a:avLst/>
            </a:prstGeom>
            <a:noFill/>
            <a:ln>
              <a:noFill/>
            </a:ln>
          </p:spPr>
        </p:pic>
        <p:pic>
          <p:nvPicPr>
            <p:cNvPr id="14" name="Immagine 13" descr="Bandiera dell'Uzbekistan">
              <a:extLst>
                <a:ext uri="{FF2B5EF4-FFF2-40B4-BE49-F238E27FC236}">
                  <a16:creationId xmlns:lc="http://schemas.openxmlformats.org/drawingml/2006/lockedCanvas" xmlns="" xmlns:a16="http://schemas.microsoft.com/office/drawing/2014/main" id="{CF8AEF51-71A1-43B6-B031-BB2C9350E95E}"/>
                </a:ext>
              </a:extLst>
            </p:cNvPr>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4655569" y="6476429"/>
              <a:ext cx="490682" cy="244474"/>
            </a:xfrm>
            <a:prstGeom prst="rect">
              <a:avLst/>
            </a:prstGeom>
            <a:noFill/>
            <a:ln>
              <a:noFill/>
            </a:ln>
          </p:spPr>
        </p:pic>
        <p:pic>
          <p:nvPicPr>
            <p:cNvPr id="15" name="Immagine 14" descr="Bandiera del Tagikistan">
              <a:extLst>
                <a:ext uri="{FF2B5EF4-FFF2-40B4-BE49-F238E27FC236}">
                  <a16:creationId xmlns:lc="http://schemas.openxmlformats.org/drawingml/2006/lockedCanvas" xmlns="" xmlns:a16="http://schemas.microsoft.com/office/drawing/2014/main" id="{ECB244DA-D0AD-4E87-998D-54B6EEEB606A}"/>
                </a:ext>
              </a:extLst>
            </p:cNvPr>
            <p:cNvPicPr>
              <a:picLocks noChangeAspect="1"/>
            </p:cNvPicPr>
            <p:nvPr userDrawn="1"/>
          </p:nvPicPr>
          <p:blipFill>
            <a:blip r:embed="rId20" cstate="print">
              <a:extLst>
                <a:ext uri="{28A0092B-C50C-407E-A947-70E740481C1C}">
                  <a14:useLocalDpi xmlns:a14="http://schemas.microsoft.com/office/drawing/2010/main" val="0"/>
                </a:ext>
              </a:extLst>
            </a:blip>
            <a:srcRect/>
            <a:stretch>
              <a:fillRect/>
            </a:stretch>
          </p:blipFill>
          <p:spPr bwMode="auto">
            <a:xfrm>
              <a:off x="5224187" y="6476429"/>
              <a:ext cx="490682" cy="244474"/>
            </a:xfrm>
            <a:prstGeom prst="rect">
              <a:avLst/>
            </a:prstGeom>
            <a:noFill/>
            <a:ln>
              <a:noFill/>
            </a:ln>
          </p:spPr>
        </p:pic>
        <p:sp>
          <p:nvSpPr>
            <p:cNvPr id="16" name="CasellaDiTesto 21">
              <a:extLst>
                <a:ext uri="{FF2B5EF4-FFF2-40B4-BE49-F238E27FC236}">
                  <a16:creationId xmlns:lc="http://schemas.openxmlformats.org/drawingml/2006/lockedCanvas" xmlns="" xmlns:a16="http://schemas.microsoft.com/office/drawing/2014/main" id="{00BC04EF-627F-46DB-87F6-F5CDABAD9791}"/>
                </a:ext>
              </a:extLst>
            </p:cNvPr>
            <p:cNvSpPr txBox="1"/>
            <p:nvPr userDrawn="1"/>
          </p:nvSpPr>
          <p:spPr>
            <a:xfrm>
              <a:off x="6415525" y="6424084"/>
              <a:ext cx="3901440" cy="400110"/>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00" dirty="0"/>
                <a:t>Environmental Risk Assessment and Mitigation on Cultural Heritage Assets in Central Asia</a:t>
              </a:r>
            </a:p>
          </p:txBody>
        </p:sp>
        <p:pic>
          <p:nvPicPr>
            <p:cNvPr id="17" name="Picture 66">
              <a:extLst>
                <a:ext uri="{FF2B5EF4-FFF2-40B4-BE49-F238E27FC236}">
                  <a16:creationId xmlns:lc="http://schemas.openxmlformats.org/drawingml/2006/lockedCanvas" xmlns="" xmlns:a16="http://schemas.microsoft.com/office/drawing/2014/main" id="{88502879-7414-4B48-8616-966D06C40516}"/>
                </a:ext>
              </a:extLst>
            </p:cNvPr>
            <p:cNvPicPr>
              <a:picLocks noChangeAspect="1" noChangeArrowheads="1"/>
            </p:cNvPicPr>
            <p:nvPr userDrawn="1"/>
          </p:nvPicPr>
          <p:blipFill rotWithShape="1">
            <a:blip r:embed="rId21" cstate="print">
              <a:extLst>
                <a:ext uri="{28A0092B-C50C-407E-A947-70E740481C1C}">
                  <a14:useLocalDpi xmlns:a14="http://schemas.microsoft.com/office/drawing/2010/main" val="0"/>
                </a:ext>
              </a:extLst>
            </a:blip>
            <a:srcRect r="84614" b="42873"/>
            <a:stretch/>
          </p:blipFill>
          <p:spPr bwMode="auto">
            <a:xfrm>
              <a:off x="10447721" y="6217136"/>
              <a:ext cx="906079"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Connettore 1 17"/>
            <p:cNvCxnSpPr/>
            <p:nvPr userDrawn="1"/>
          </p:nvCxnSpPr>
          <p:spPr>
            <a:xfrm>
              <a:off x="0" y="6217136"/>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92645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ttangolo 22">
            <a:extLst>
              <a:ext uri="{FF2B5EF4-FFF2-40B4-BE49-F238E27FC236}">
                <a16:creationId xmlns="" xmlns:a16="http://schemas.microsoft.com/office/drawing/2014/main" id="{53D4F117-DA88-40A5-80F2-0A5D1680370A}"/>
              </a:ext>
            </a:extLst>
          </p:cNvPr>
          <p:cNvSpPr/>
          <p:nvPr/>
        </p:nvSpPr>
        <p:spPr>
          <a:xfrm>
            <a:off x="0" y="-1"/>
            <a:ext cx="12192000" cy="846785"/>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a:extLst>
              <a:ext uri="{FF2B5EF4-FFF2-40B4-BE49-F238E27FC236}">
                <a16:creationId xmlns="" xmlns:a16="http://schemas.microsoft.com/office/drawing/2014/main" id="{7C48F0CA-A0D1-45F0-B56F-D65997F3E2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7062" y="1350645"/>
            <a:ext cx="10437876" cy="4594860"/>
          </a:xfrm>
          <a:prstGeom prst="rect">
            <a:avLst/>
          </a:prstGeom>
        </p:spPr>
      </p:pic>
      <p:sp>
        <p:nvSpPr>
          <p:cNvPr id="2" name="CasellaDiTesto 1">
            <a:extLst>
              <a:ext uri="{FF2B5EF4-FFF2-40B4-BE49-F238E27FC236}">
                <a16:creationId xmlns="" xmlns:a16="http://schemas.microsoft.com/office/drawing/2014/main" id="{96F35308-DFE7-49EC-964D-6110BD730B3C}"/>
              </a:ext>
            </a:extLst>
          </p:cNvPr>
          <p:cNvSpPr txBox="1"/>
          <p:nvPr/>
        </p:nvSpPr>
        <p:spPr>
          <a:xfrm>
            <a:off x="7259053" y="253836"/>
            <a:ext cx="4732421" cy="369332"/>
          </a:xfrm>
          <a:prstGeom prst="rect">
            <a:avLst/>
          </a:prstGeom>
          <a:noFill/>
        </p:spPr>
        <p:txBody>
          <a:bodyPr wrap="square" rtlCol="0">
            <a:spAutoFit/>
          </a:bodyPr>
          <a:lstStyle/>
          <a:p>
            <a:r>
              <a:rPr lang="it-IT" dirty="0">
                <a:solidFill>
                  <a:schemeClr val="bg1"/>
                </a:solidFill>
              </a:rPr>
              <a:t>Prof. Carla BARTOLOZZI – Politecnico di Torino</a:t>
            </a:r>
          </a:p>
        </p:txBody>
      </p:sp>
      <p:sp>
        <p:nvSpPr>
          <p:cNvPr id="7" name="Titolo 14">
            <a:extLst>
              <a:ext uri="{FF2B5EF4-FFF2-40B4-BE49-F238E27FC236}">
                <a16:creationId xmlns:a16="http://schemas.microsoft.com/office/drawing/2014/main" xmlns="" id="{2C373B40-871E-41FF-8AC5-EB3D42D9216A}"/>
              </a:ext>
            </a:extLst>
          </p:cNvPr>
          <p:cNvSpPr txBox="1">
            <a:spLocks/>
          </p:cNvSpPr>
          <p:nvPr/>
        </p:nvSpPr>
        <p:spPr>
          <a:xfrm>
            <a:off x="0" y="55589"/>
            <a:ext cx="6494929" cy="63508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1500" dirty="0" smtClean="0">
                <a:solidFill>
                  <a:schemeClr val="bg1"/>
                </a:solidFill>
                <a:latin typeface="+mn-lt"/>
                <a:ea typeface="Times New Roman" panose="02020603050405020304" pitchFamily="18" charset="0"/>
              </a:rPr>
              <a:t>Restoration 1: History and theories. </a:t>
            </a:r>
            <a:r>
              <a:rPr lang="en-GB" sz="1500" b="1" dirty="0" smtClean="0">
                <a:solidFill>
                  <a:schemeClr val="bg1"/>
                </a:solidFill>
                <a:latin typeface="+mn-lt"/>
                <a:ea typeface="Times New Roman" panose="02020603050405020304" pitchFamily="18" charset="0"/>
              </a:rPr>
              <a:t/>
            </a:r>
            <a:br>
              <a:rPr lang="en-GB" sz="1500" b="1" dirty="0" smtClean="0">
                <a:solidFill>
                  <a:schemeClr val="bg1"/>
                </a:solidFill>
                <a:latin typeface="+mn-lt"/>
                <a:ea typeface="Times New Roman" panose="02020603050405020304" pitchFamily="18" charset="0"/>
              </a:rPr>
            </a:br>
            <a:r>
              <a:rPr lang="en-US" altLang="it-IT" sz="1500" b="1" dirty="0" smtClean="0">
                <a:solidFill>
                  <a:schemeClr val="bg1"/>
                </a:solidFill>
                <a:latin typeface="+mn-lt"/>
              </a:rPr>
              <a:t>RESTORATION  IN THE 20</a:t>
            </a:r>
            <a:r>
              <a:rPr lang="en-US" altLang="it-IT" sz="1500" b="1" baseline="30000" dirty="0" smtClean="0">
                <a:solidFill>
                  <a:schemeClr val="bg1"/>
                </a:solidFill>
                <a:latin typeface="+mn-lt"/>
              </a:rPr>
              <a:t>TH</a:t>
            </a:r>
            <a:r>
              <a:rPr lang="en-US" altLang="it-IT" sz="1500" b="1" dirty="0" smtClean="0">
                <a:solidFill>
                  <a:schemeClr val="bg1"/>
                </a:solidFill>
                <a:latin typeface="+mn-lt"/>
              </a:rPr>
              <a:t> CENTURY</a:t>
            </a:r>
            <a:endParaRPr lang="it-IT" sz="1500" b="1" dirty="0">
              <a:solidFill>
                <a:schemeClr val="bg1"/>
              </a:solidFill>
              <a:latin typeface="+mn-lt"/>
            </a:endParaRPr>
          </a:p>
        </p:txBody>
      </p:sp>
    </p:spTree>
    <p:extLst>
      <p:ext uri="{BB962C8B-B14F-4D97-AF65-F5344CB8AC3E}">
        <p14:creationId xmlns:p14="http://schemas.microsoft.com/office/powerpoint/2010/main" val="18984521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STORATION  IN THE 20TH CENTURY: Gustavo Giovannoni…"/>
          <p:cNvSpPr txBox="1"/>
          <p:nvPr/>
        </p:nvSpPr>
        <p:spPr>
          <a:xfrm>
            <a:off x="1523999" y="188913"/>
            <a:ext cx="9144002" cy="106798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400" b="1"/>
            </a:pPr>
            <a:endParaRPr lang="it-IT" sz="2400" dirty="0"/>
          </a:p>
          <a:p>
            <a:pPr>
              <a:defRPr sz="2400" b="1"/>
            </a:pPr>
            <a:endParaRPr sz="2400" dirty="0"/>
          </a:p>
          <a:p>
            <a:pPr>
              <a:defRPr sz="2000" b="1"/>
            </a:pPr>
            <a:r>
              <a:rPr sz="2000" dirty="0"/>
              <a:t>Gustavo </a:t>
            </a:r>
            <a:r>
              <a:rPr sz="2000" dirty="0" err="1"/>
              <a:t>Giovannoni</a:t>
            </a:r>
            <a:r>
              <a:rPr sz="2000" dirty="0"/>
              <a:t> was an important figure in the field of restoration in the first half of the 20th century. </a:t>
            </a:r>
          </a:p>
          <a:p>
            <a:pPr>
              <a:defRPr sz="2000"/>
            </a:pPr>
            <a:r>
              <a:rPr sz="2000" dirty="0"/>
              <a:t>One of the first Italians who had influence at European level. His theory often did not correspond to the design choices.</a:t>
            </a:r>
            <a:br>
              <a:rPr sz="2000" dirty="0"/>
            </a:br>
            <a:r>
              <a:rPr sz="2000" dirty="0"/>
              <a:t>In 1931 he organized a conference in Athens: the conference produced the first international charter of restoration (</a:t>
            </a:r>
            <a:r>
              <a:rPr sz="2000" b="1" dirty="0"/>
              <a:t>Athens Charter</a:t>
            </a:r>
            <a:r>
              <a:rPr sz="2000" dirty="0"/>
              <a:t>).</a:t>
            </a:r>
          </a:p>
          <a:p>
            <a:pPr>
              <a:defRPr sz="2000"/>
            </a:pPr>
            <a:endParaRPr sz="2000" dirty="0"/>
          </a:p>
          <a:p>
            <a:pPr>
              <a:defRPr sz="2000"/>
            </a:pPr>
            <a:r>
              <a:rPr sz="2000" dirty="0" err="1"/>
              <a:t>Giovannoni</a:t>
            </a:r>
            <a:r>
              <a:rPr sz="2000" dirty="0"/>
              <a:t> was a student of the Faculty of Engineering in Rome.</a:t>
            </a:r>
          </a:p>
          <a:p>
            <a:pPr>
              <a:defRPr sz="2000"/>
            </a:pPr>
            <a:r>
              <a:rPr sz="2000" dirty="0"/>
              <a:t>He was also a scholar of architectural history and he witnessed the transformations taking place in Rome: the city was subject to urban transformation. </a:t>
            </a:r>
          </a:p>
          <a:p>
            <a:pPr>
              <a:defRPr sz="2000"/>
            </a:pPr>
            <a:r>
              <a:rPr sz="2000" dirty="0"/>
              <a:t>Rome became the capital of the kingdom of Italy in 1870.  It was made similar to other European capitals. The city was the protagonist of demolitions that had the task of making the city more comfortable and more suited to the needs of progress, transport and hygiene.</a:t>
            </a:r>
          </a:p>
          <a:p>
            <a:pPr>
              <a:defRPr sz="2000"/>
            </a:pPr>
            <a:endParaRPr sz="2000" dirty="0"/>
          </a:p>
          <a:p>
            <a:pPr>
              <a:defRPr sz="2000"/>
            </a:pPr>
            <a:r>
              <a:rPr sz="2000" dirty="0"/>
              <a:t>His theories involving the urban scale were influenced by these transformations. </a:t>
            </a:r>
          </a:p>
          <a:p>
            <a:pPr>
              <a:defRPr sz="2000"/>
            </a:pPr>
            <a:endParaRPr sz="2000" dirty="0"/>
          </a:p>
          <a:p>
            <a:pPr>
              <a:defRPr sz="2000"/>
            </a:pPr>
            <a:endParaRPr sz="2000" dirty="0"/>
          </a:p>
          <a:p>
            <a:pPr>
              <a:defRPr sz="2000"/>
            </a:pPr>
            <a:endParaRPr sz="2000" dirty="0"/>
          </a:p>
          <a:p>
            <a:pPr>
              <a:defRPr sz="2000"/>
            </a:pPr>
            <a:r>
              <a:rPr sz="2000" dirty="0"/>
              <a:t/>
            </a:r>
            <a:br>
              <a:rPr sz="2000" dirty="0"/>
            </a:br>
            <a:endParaRPr sz="2000" dirty="0"/>
          </a:p>
          <a:p>
            <a:pPr>
              <a:defRPr sz="2000"/>
            </a:pPr>
            <a:endParaRPr sz="2000" dirty="0"/>
          </a:p>
          <a:p>
            <a:pPr>
              <a:defRPr sz="2000"/>
            </a:pPr>
            <a:endParaRPr sz="2000" dirty="0"/>
          </a:p>
          <a:p>
            <a:pPr>
              <a:defRPr sz="2000"/>
            </a:pPr>
            <a:endParaRPr sz="2000" dirty="0"/>
          </a:p>
          <a:p>
            <a:pPr>
              <a:defRPr sz="2000"/>
            </a:pPr>
            <a:endParaRPr sz="2000" dirty="0"/>
          </a:p>
          <a:p>
            <a:pPr>
              <a:defRPr sz="2000"/>
            </a:pPr>
            <a:endParaRPr sz="2000" dirty="0"/>
          </a:p>
          <a:p>
            <a:pPr>
              <a:defRPr sz="2000" b="1"/>
            </a:pPr>
            <a:endParaRPr sz="2000" dirty="0"/>
          </a:p>
          <a:p>
            <a:pPr>
              <a:defRPr sz="2000"/>
            </a:pPr>
            <a:r>
              <a:rPr sz="2000" b="1" dirty="0"/>
              <a:t/>
            </a:r>
            <a:br>
              <a:rPr sz="2000" b="1" dirty="0"/>
            </a:br>
            <a:endParaRPr sz="2000" b="1" dirty="0"/>
          </a:p>
          <a:p>
            <a:pPr>
              <a:defRPr sz="2000" b="1"/>
            </a:pPr>
            <a:endParaRPr sz="2000" b="1" dirty="0"/>
          </a:p>
          <a:p>
            <a:pPr>
              <a:defRPr sz="2000" b="1"/>
            </a:pPr>
            <a:endParaRPr sz="2000" b="1" dirty="0"/>
          </a:p>
          <a:p>
            <a:pPr>
              <a:defRPr sz="2000" b="1"/>
            </a:pPr>
            <a:endParaRPr sz="2000" b="1" dirty="0"/>
          </a:p>
        </p:txBody>
      </p:sp>
      <p:sp>
        <p:nvSpPr>
          <p:cNvPr id="13" name="Rettangolo 12">
            <a:extLst>
              <a:ext uri="{FF2B5EF4-FFF2-40B4-BE49-F238E27FC236}">
                <a16:creationId xmlns:a16="http://schemas.microsoft.com/office/drawing/2014/main" xmlns="" id="{12826FDE-98AC-47F1-8C12-9B9F646070AD}"/>
              </a:ext>
            </a:extLst>
          </p:cNvPr>
          <p:cNvSpPr/>
          <p:nvPr/>
        </p:nvSpPr>
        <p:spPr>
          <a:xfrm>
            <a:off x="1524001" y="63620"/>
            <a:ext cx="9144000" cy="635089"/>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4" name="CasellaDiTesto 13">
            <a:extLst>
              <a:ext uri="{FF2B5EF4-FFF2-40B4-BE49-F238E27FC236}">
                <a16:creationId xmlns:a16="http://schemas.microsoft.com/office/drawing/2014/main" xmlns="" id="{AAD516C4-78EA-4A0C-8BA8-C14D4FA96259}"/>
              </a:ext>
            </a:extLst>
          </p:cNvPr>
          <p:cNvSpPr txBox="1"/>
          <p:nvPr/>
        </p:nvSpPr>
        <p:spPr>
          <a:xfrm>
            <a:off x="1524000" y="150331"/>
            <a:ext cx="9014605"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defRPr sz="2400" b="1"/>
            </a:pPr>
            <a:r>
              <a:rPr lang="en-US" sz="2400" dirty="0">
                <a:solidFill>
                  <a:schemeClr val="bg1"/>
                </a:solidFill>
              </a:rPr>
              <a:t>RESTORATION  IN THE 20</a:t>
            </a:r>
            <a:r>
              <a:rPr lang="en-US" sz="2400" baseline="30000" dirty="0">
                <a:solidFill>
                  <a:schemeClr val="bg1"/>
                </a:solidFill>
              </a:rPr>
              <a:t>TH</a:t>
            </a:r>
            <a:r>
              <a:rPr lang="en-US" sz="2400" dirty="0">
                <a:solidFill>
                  <a:schemeClr val="bg1"/>
                </a:solidFill>
              </a:rPr>
              <a:t> CENTURY: GUSTAVO GIOVANNONI</a:t>
            </a:r>
          </a:p>
        </p:txBody>
      </p:sp>
    </p:spTree>
    <p:extLst>
      <p:ext uri="{BB962C8B-B14F-4D97-AF65-F5344CB8AC3E}">
        <p14:creationId xmlns:p14="http://schemas.microsoft.com/office/powerpoint/2010/main" val="327342680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STORATION  IN THE 20TH CENTURY: Gustavo Giovannoni…"/>
          <p:cNvSpPr txBox="1"/>
          <p:nvPr/>
        </p:nvSpPr>
        <p:spPr>
          <a:xfrm>
            <a:off x="1523999" y="188913"/>
            <a:ext cx="9144002" cy="57554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400" b="1"/>
            </a:pPr>
            <a:endParaRPr lang="it-IT" sz="2400" dirty="0"/>
          </a:p>
          <a:p>
            <a:pPr>
              <a:defRPr sz="2400" b="1"/>
            </a:pPr>
            <a:endParaRPr sz="2400" dirty="0"/>
          </a:p>
          <a:p>
            <a:pPr>
              <a:defRPr sz="2000"/>
            </a:pPr>
            <a:r>
              <a:rPr sz="2000" dirty="0" err="1"/>
              <a:t>Giovannoni</a:t>
            </a:r>
            <a:r>
              <a:rPr sz="2000" dirty="0"/>
              <a:t> was against stylistic restoration and in favor of </a:t>
            </a:r>
            <a:r>
              <a:rPr sz="2000" b="1" dirty="0"/>
              <a:t>scientific restoration</a:t>
            </a:r>
            <a:r>
              <a:rPr sz="2000" dirty="0"/>
              <a:t>: restoration is a science, a rigorous discipline, which must ensure the conservation of the integrity of the monument.</a:t>
            </a:r>
          </a:p>
          <a:p>
            <a:pPr>
              <a:defRPr sz="2000"/>
            </a:pPr>
            <a:endParaRPr sz="2000" dirty="0"/>
          </a:p>
          <a:p>
            <a:pPr>
              <a:defRPr sz="2000" b="1"/>
            </a:pPr>
            <a:r>
              <a:rPr sz="2000" dirty="0"/>
              <a:t>Steps of the restoration:</a:t>
            </a:r>
          </a:p>
          <a:p>
            <a:pPr>
              <a:defRPr sz="2000"/>
            </a:pPr>
            <a:r>
              <a:rPr sz="2000" dirty="0"/>
              <a:t>-survey</a:t>
            </a:r>
          </a:p>
          <a:p>
            <a:pPr>
              <a:defRPr sz="2000"/>
            </a:pPr>
            <a:r>
              <a:rPr sz="2000" dirty="0"/>
              <a:t>-analytical research</a:t>
            </a:r>
          </a:p>
          <a:p>
            <a:pPr>
              <a:defRPr sz="2000"/>
            </a:pPr>
            <a:r>
              <a:rPr sz="2000" dirty="0"/>
              <a:t>-examination of the historical and artistic data</a:t>
            </a:r>
          </a:p>
          <a:p>
            <a:pPr>
              <a:defRPr sz="2000"/>
            </a:pPr>
            <a:r>
              <a:rPr sz="2000" dirty="0"/>
              <a:t>-detailed technical plan</a:t>
            </a:r>
          </a:p>
          <a:p>
            <a:pPr>
              <a:defRPr sz="2000"/>
            </a:pPr>
            <a:r>
              <a:rPr sz="2000" dirty="0"/>
              <a:t>-continuous monitoring work</a:t>
            </a:r>
          </a:p>
          <a:p>
            <a:pPr>
              <a:defRPr sz="2000"/>
            </a:pPr>
            <a:r>
              <a:rPr sz="2000" dirty="0"/>
              <a:t>-documentation of the “before” and the “after” through photographs</a:t>
            </a:r>
          </a:p>
          <a:p>
            <a:pPr>
              <a:defRPr sz="2000"/>
            </a:pPr>
            <a:r>
              <a:rPr sz="2000" dirty="0"/>
              <a:t>-preservation of all the elements that were removed and replaced</a:t>
            </a:r>
          </a:p>
          <a:p>
            <a:pPr>
              <a:defRPr sz="2000"/>
            </a:pPr>
            <a:endParaRPr sz="2000" dirty="0"/>
          </a:p>
          <a:p>
            <a:pPr>
              <a:defRPr sz="2000"/>
            </a:pPr>
            <a:r>
              <a:rPr sz="2000" dirty="0" err="1"/>
              <a:t>Giovannoni</a:t>
            </a:r>
            <a:r>
              <a:rPr sz="2000" dirty="0"/>
              <a:t>  is important for his studies on the </a:t>
            </a:r>
            <a:r>
              <a:rPr sz="2000" b="1" dirty="0"/>
              <a:t>urban environment</a:t>
            </a:r>
            <a:r>
              <a:rPr sz="2000" dirty="0"/>
              <a:t>: he underlines the close relationship between building and environment, he wants to enlarge the concept of monument, which he sees no longer limited to the single object</a:t>
            </a:r>
            <a:r>
              <a:rPr sz="2000" dirty="0" smtClean="0"/>
              <a:t>.</a:t>
            </a:r>
            <a:endParaRPr sz="2000" dirty="0"/>
          </a:p>
        </p:txBody>
      </p:sp>
      <p:sp>
        <p:nvSpPr>
          <p:cNvPr id="13" name="Rettangolo 12">
            <a:extLst>
              <a:ext uri="{FF2B5EF4-FFF2-40B4-BE49-F238E27FC236}">
                <a16:creationId xmlns:a16="http://schemas.microsoft.com/office/drawing/2014/main" xmlns="" id="{43B48671-1E3C-47F4-9A63-18E33BDC5123}"/>
              </a:ext>
            </a:extLst>
          </p:cNvPr>
          <p:cNvSpPr/>
          <p:nvPr/>
        </p:nvSpPr>
        <p:spPr>
          <a:xfrm>
            <a:off x="1524001" y="63620"/>
            <a:ext cx="9144000" cy="635089"/>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4" name="CasellaDiTesto 13">
            <a:extLst>
              <a:ext uri="{FF2B5EF4-FFF2-40B4-BE49-F238E27FC236}">
                <a16:creationId xmlns:a16="http://schemas.microsoft.com/office/drawing/2014/main" xmlns="" id="{8C2D4F5E-48CA-4307-B047-D121BED47D0D}"/>
              </a:ext>
            </a:extLst>
          </p:cNvPr>
          <p:cNvSpPr txBox="1"/>
          <p:nvPr/>
        </p:nvSpPr>
        <p:spPr>
          <a:xfrm>
            <a:off x="1524000" y="150331"/>
            <a:ext cx="9014605"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defRPr sz="2400" b="1"/>
            </a:pPr>
            <a:r>
              <a:rPr lang="en-US" sz="2400" dirty="0">
                <a:solidFill>
                  <a:schemeClr val="bg1"/>
                </a:solidFill>
              </a:rPr>
              <a:t>RESTORATION  IN THE 20</a:t>
            </a:r>
            <a:r>
              <a:rPr lang="en-US" sz="2400" baseline="30000" dirty="0">
                <a:solidFill>
                  <a:schemeClr val="bg1"/>
                </a:solidFill>
              </a:rPr>
              <a:t>TH</a:t>
            </a:r>
            <a:r>
              <a:rPr lang="en-US" sz="2400" dirty="0">
                <a:solidFill>
                  <a:schemeClr val="bg1"/>
                </a:solidFill>
              </a:rPr>
              <a:t> CENTURY: GUSTAVO GIOVANNONI</a:t>
            </a:r>
          </a:p>
        </p:txBody>
      </p:sp>
    </p:spTree>
    <p:extLst>
      <p:ext uri="{BB962C8B-B14F-4D97-AF65-F5344CB8AC3E}">
        <p14:creationId xmlns:p14="http://schemas.microsoft.com/office/powerpoint/2010/main" val="3150849906"/>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STORATION  IN THE 20TH CENTURY: Gustavo Giovannoni…"/>
          <p:cNvSpPr txBox="1"/>
          <p:nvPr/>
        </p:nvSpPr>
        <p:spPr>
          <a:xfrm>
            <a:off x="1523999" y="188913"/>
            <a:ext cx="9144002" cy="1191095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400" b="1"/>
            </a:pPr>
            <a:endParaRPr lang="it-IT" sz="2400" dirty="0"/>
          </a:p>
          <a:p>
            <a:pPr>
              <a:defRPr sz="2400" b="1"/>
            </a:pPr>
            <a:endParaRPr sz="2400" dirty="0"/>
          </a:p>
          <a:p>
            <a:pPr>
              <a:defRPr sz="2000"/>
            </a:pPr>
            <a:r>
              <a:rPr sz="2000" dirty="0"/>
              <a:t>2 types of monuments:</a:t>
            </a:r>
            <a:br>
              <a:rPr sz="2000" dirty="0"/>
            </a:br>
            <a:r>
              <a:rPr sz="2000" dirty="0"/>
              <a:t>- </a:t>
            </a:r>
            <a:r>
              <a:rPr sz="2000" b="1" dirty="0"/>
              <a:t>dead monuments</a:t>
            </a:r>
            <a:r>
              <a:rPr sz="2000" dirty="0"/>
              <a:t>: buildings that can no longer have a useful function for the society coinciding with the original one</a:t>
            </a:r>
            <a:br>
              <a:rPr sz="2000" dirty="0"/>
            </a:br>
            <a:r>
              <a:rPr sz="2000" dirty="0"/>
              <a:t>- </a:t>
            </a:r>
            <a:r>
              <a:rPr sz="2000" b="1" dirty="0"/>
              <a:t>living monuments</a:t>
            </a:r>
            <a:r>
              <a:rPr sz="2000" dirty="0"/>
              <a:t>: buildings that can still have a useful function for society. </a:t>
            </a:r>
            <a:br>
              <a:rPr sz="2000" dirty="0"/>
            </a:br>
            <a:r>
              <a:rPr sz="2000" dirty="0"/>
              <a:t>The definition of living and dead monuments is attributed to the ruined buildings.</a:t>
            </a:r>
            <a:endParaRPr sz="2000" b="1" dirty="0"/>
          </a:p>
          <a:p>
            <a:pPr>
              <a:defRPr sz="2000" b="1"/>
            </a:pPr>
            <a:endParaRPr sz="2000" b="1" dirty="0"/>
          </a:p>
          <a:p>
            <a:pPr>
              <a:defRPr sz="2000" b="1"/>
            </a:pPr>
            <a:r>
              <a:rPr sz="2000" dirty="0"/>
              <a:t>Categories of restoration interventions: </a:t>
            </a:r>
          </a:p>
          <a:p>
            <a:pPr>
              <a:defRPr sz="2000" b="1"/>
            </a:pPr>
            <a:r>
              <a:rPr sz="2000" dirty="0"/>
              <a:t>1-consolidation: technical operation aimed at extending the life of the building. </a:t>
            </a:r>
            <a:br>
              <a:rPr sz="2000" dirty="0"/>
            </a:br>
            <a:r>
              <a:rPr sz="2000" dirty="0"/>
              <a:t>2-recomposition: reassembly of the original dismembered elements of a building</a:t>
            </a:r>
            <a:r>
              <a:rPr sz="2000" i="1" dirty="0"/>
              <a:t>.</a:t>
            </a:r>
            <a:br>
              <a:rPr sz="2000" i="1" dirty="0"/>
            </a:br>
            <a:r>
              <a:rPr sz="2000" dirty="0"/>
              <a:t>3-liberation: elimination of improper elements and restoration of the original use of the building.</a:t>
            </a:r>
            <a:br>
              <a:rPr sz="2000" dirty="0"/>
            </a:br>
            <a:r>
              <a:rPr sz="2000" dirty="0"/>
              <a:t>4-completion: partial reconstruction of a monument and addition of secondary parts.</a:t>
            </a:r>
            <a:br>
              <a:rPr sz="2000" dirty="0"/>
            </a:br>
            <a:r>
              <a:rPr sz="2000" dirty="0"/>
              <a:t>5-innovation: insertion of new parts. For </a:t>
            </a:r>
            <a:r>
              <a:rPr sz="2000" dirty="0" err="1"/>
              <a:t>Giovannoni</a:t>
            </a:r>
            <a:r>
              <a:rPr sz="2000" dirty="0"/>
              <a:t> it doesn’t correspond to a restoration but to an integration of newly designed parts</a:t>
            </a:r>
          </a:p>
          <a:p>
            <a:pPr>
              <a:defRPr sz="2000" b="1"/>
            </a:pPr>
            <a:r>
              <a:rPr sz="2000" dirty="0"/>
              <a:t>Consolidation, </a:t>
            </a:r>
            <a:r>
              <a:rPr sz="2000" dirty="0" err="1"/>
              <a:t>recomposition</a:t>
            </a:r>
            <a:r>
              <a:rPr sz="2000" dirty="0"/>
              <a:t>: dead monuments. Liberation, completion and innovation: living monuments </a:t>
            </a:r>
          </a:p>
          <a:p>
            <a:pPr>
              <a:defRPr sz="2000" b="1"/>
            </a:pPr>
            <a:endParaRPr sz="2000" dirty="0"/>
          </a:p>
          <a:p>
            <a:pPr>
              <a:defRPr sz="2000" b="1"/>
            </a:pPr>
            <a:endParaRPr sz="2000" dirty="0"/>
          </a:p>
          <a:p>
            <a:pPr>
              <a:defRPr sz="2000"/>
            </a:pPr>
            <a:r>
              <a:rPr sz="2000" b="1" dirty="0"/>
              <a:t/>
            </a:r>
            <a:br>
              <a:rPr sz="2000" b="1" dirty="0"/>
            </a:br>
            <a:endParaRPr sz="2000" b="1" dirty="0"/>
          </a:p>
          <a:p>
            <a:pPr>
              <a:defRPr sz="2000"/>
            </a:pPr>
            <a:endParaRPr sz="2000" b="1" dirty="0"/>
          </a:p>
          <a:p>
            <a:pPr>
              <a:defRPr sz="2000"/>
            </a:pPr>
            <a:endParaRPr sz="2000" b="1" dirty="0"/>
          </a:p>
          <a:p>
            <a:pPr>
              <a:defRPr sz="2000"/>
            </a:pPr>
            <a:endParaRPr sz="2000" b="1" dirty="0"/>
          </a:p>
          <a:p>
            <a:pPr>
              <a:defRPr sz="2000"/>
            </a:pPr>
            <a:r>
              <a:rPr sz="2000" dirty="0"/>
              <a:t/>
            </a:r>
            <a:br>
              <a:rPr sz="2000" dirty="0"/>
            </a:br>
            <a:endParaRPr sz="2000" dirty="0"/>
          </a:p>
          <a:p>
            <a:pPr>
              <a:defRPr sz="2000"/>
            </a:pPr>
            <a:endParaRPr sz="2000" dirty="0"/>
          </a:p>
          <a:p>
            <a:pPr>
              <a:defRPr sz="2000"/>
            </a:pPr>
            <a:endParaRPr sz="2000" dirty="0"/>
          </a:p>
          <a:p>
            <a:pPr>
              <a:defRPr sz="2000"/>
            </a:pPr>
            <a:endParaRPr sz="2000" dirty="0"/>
          </a:p>
          <a:p>
            <a:pPr>
              <a:defRPr sz="2000"/>
            </a:pPr>
            <a:endParaRPr sz="2000" dirty="0"/>
          </a:p>
          <a:p>
            <a:pPr>
              <a:defRPr sz="2000"/>
            </a:pPr>
            <a:endParaRPr sz="2000" dirty="0"/>
          </a:p>
          <a:p>
            <a:pPr>
              <a:defRPr sz="2000" b="1"/>
            </a:pPr>
            <a:endParaRPr sz="2000" dirty="0"/>
          </a:p>
          <a:p>
            <a:pPr>
              <a:defRPr sz="2000"/>
            </a:pPr>
            <a:r>
              <a:rPr sz="2000" b="1" dirty="0"/>
              <a:t/>
            </a:r>
            <a:br>
              <a:rPr sz="2000" b="1" dirty="0"/>
            </a:br>
            <a:endParaRPr sz="2000" b="1" dirty="0"/>
          </a:p>
          <a:p>
            <a:pPr>
              <a:defRPr sz="2000" b="1"/>
            </a:pPr>
            <a:endParaRPr sz="2000" b="1" dirty="0"/>
          </a:p>
          <a:p>
            <a:pPr>
              <a:defRPr sz="2000" b="1"/>
            </a:pPr>
            <a:endParaRPr sz="2000" b="1" dirty="0"/>
          </a:p>
          <a:p>
            <a:pPr>
              <a:defRPr sz="2000" b="1"/>
            </a:pPr>
            <a:endParaRPr sz="2000" b="1" dirty="0"/>
          </a:p>
        </p:txBody>
      </p:sp>
      <p:sp>
        <p:nvSpPr>
          <p:cNvPr id="13" name="Rettangolo 12">
            <a:extLst>
              <a:ext uri="{FF2B5EF4-FFF2-40B4-BE49-F238E27FC236}">
                <a16:creationId xmlns:a16="http://schemas.microsoft.com/office/drawing/2014/main" xmlns="" id="{4B4D9F4D-DB21-482E-B381-3F7595E5D8CA}"/>
              </a:ext>
            </a:extLst>
          </p:cNvPr>
          <p:cNvSpPr/>
          <p:nvPr/>
        </p:nvSpPr>
        <p:spPr>
          <a:xfrm>
            <a:off x="1524001" y="63620"/>
            <a:ext cx="9144000" cy="635089"/>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4" name="CasellaDiTesto 13">
            <a:extLst>
              <a:ext uri="{FF2B5EF4-FFF2-40B4-BE49-F238E27FC236}">
                <a16:creationId xmlns:a16="http://schemas.microsoft.com/office/drawing/2014/main" xmlns="" id="{281160B7-A213-4104-9ED2-256E2EE5029F}"/>
              </a:ext>
            </a:extLst>
          </p:cNvPr>
          <p:cNvSpPr txBox="1"/>
          <p:nvPr/>
        </p:nvSpPr>
        <p:spPr>
          <a:xfrm>
            <a:off x="1524000" y="150331"/>
            <a:ext cx="9014605"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defRPr sz="2400" b="1"/>
            </a:pPr>
            <a:r>
              <a:rPr lang="en-US" sz="2400" dirty="0">
                <a:solidFill>
                  <a:schemeClr val="bg1"/>
                </a:solidFill>
              </a:rPr>
              <a:t>RESTORATION  IN THE 20</a:t>
            </a:r>
            <a:r>
              <a:rPr lang="en-US" sz="2400" baseline="30000" dirty="0">
                <a:solidFill>
                  <a:schemeClr val="bg1"/>
                </a:solidFill>
              </a:rPr>
              <a:t>TH</a:t>
            </a:r>
            <a:r>
              <a:rPr lang="en-US" sz="2400" dirty="0">
                <a:solidFill>
                  <a:schemeClr val="bg1"/>
                </a:solidFill>
              </a:rPr>
              <a:t> CENTURY: GUSTAVO GIOVANNONI</a:t>
            </a:r>
          </a:p>
        </p:txBody>
      </p:sp>
    </p:spTree>
    <p:extLst>
      <p:ext uri="{BB962C8B-B14F-4D97-AF65-F5344CB8AC3E}">
        <p14:creationId xmlns:p14="http://schemas.microsoft.com/office/powerpoint/2010/main" val="314298119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STORATION  IN THE 20TH CENTURY: Gustavo Giovannoni…"/>
          <p:cNvSpPr txBox="1"/>
          <p:nvPr/>
        </p:nvSpPr>
        <p:spPr>
          <a:xfrm>
            <a:off x="1523999" y="188913"/>
            <a:ext cx="9144002" cy="5139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000"/>
            </a:pPr>
            <a:endParaRPr lang="it-IT" sz="2000" dirty="0"/>
          </a:p>
          <a:p>
            <a:pPr>
              <a:defRPr sz="2000"/>
            </a:pPr>
            <a:endParaRPr sz="2000" dirty="0"/>
          </a:p>
          <a:p>
            <a:pPr algn="ctr">
              <a:defRPr sz="2000" b="1"/>
            </a:pPr>
            <a:r>
              <a:rPr sz="2000" dirty="0"/>
              <a:t>Church of </a:t>
            </a:r>
            <a:r>
              <a:rPr sz="2000" dirty="0" err="1"/>
              <a:t>Sant’Andrea</a:t>
            </a:r>
            <a:r>
              <a:rPr sz="2000" dirty="0"/>
              <a:t>, Orvieto (Terni, Italy)</a:t>
            </a:r>
          </a:p>
          <a:p>
            <a:pPr>
              <a:defRPr sz="2400" b="1"/>
            </a:pPr>
            <a:endParaRPr sz="2400" dirty="0"/>
          </a:p>
          <a:p>
            <a:pPr>
              <a:defRPr sz="2400" b="1"/>
            </a:pPr>
            <a:endParaRPr sz="2400" dirty="0"/>
          </a:p>
          <a:p>
            <a:pPr>
              <a:defRPr sz="2000"/>
            </a:pPr>
            <a:endParaRPr sz="2000" dirty="0"/>
          </a:p>
          <a:p>
            <a:pPr>
              <a:defRPr sz="2000"/>
            </a:pPr>
            <a:endParaRPr sz="2000" dirty="0"/>
          </a:p>
          <a:p>
            <a:pPr>
              <a:defRPr sz="2000" i="1"/>
            </a:pPr>
            <a:endParaRPr sz="2000" dirty="0"/>
          </a:p>
          <a:p>
            <a:pPr>
              <a:defRPr sz="2000"/>
            </a:pPr>
            <a:endParaRPr sz="2000" dirty="0"/>
          </a:p>
          <a:p>
            <a:pPr>
              <a:defRPr sz="2000"/>
            </a:pPr>
            <a:endParaRPr sz="2000" dirty="0"/>
          </a:p>
          <a:p>
            <a:pPr>
              <a:defRPr sz="2000" b="1"/>
            </a:pPr>
            <a:endParaRPr sz="2000" dirty="0"/>
          </a:p>
          <a:p>
            <a:pPr>
              <a:defRPr sz="2000"/>
            </a:pPr>
            <a:r>
              <a:rPr sz="2000" b="1" dirty="0"/>
              <a:t/>
            </a:r>
            <a:br>
              <a:rPr sz="2000" b="1" dirty="0"/>
            </a:br>
            <a:endParaRPr sz="2000" b="1" dirty="0"/>
          </a:p>
          <a:p>
            <a:pPr>
              <a:defRPr sz="2000" b="1"/>
            </a:pPr>
            <a:endParaRPr sz="2000" b="1" dirty="0"/>
          </a:p>
          <a:p>
            <a:pPr>
              <a:defRPr sz="2000" b="1"/>
            </a:pPr>
            <a:endParaRPr sz="2000" b="1" dirty="0"/>
          </a:p>
          <a:p>
            <a:pPr>
              <a:defRPr sz="2000" b="1"/>
            </a:pPr>
            <a:endParaRPr sz="2000" b="1" dirty="0"/>
          </a:p>
        </p:txBody>
      </p:sp>
      <p:sp>
        <p:nvSpPr>
          <p:cNvPr id="71" name="Medieval church adapted to the dictates of the Counter-Reformation. Next to the church is the bell tower. Giovannoni carries out a restoration intervention to better integrate the church into the city context."/>
          <p:cNvSpPr txBox="1"/>
          <p:nvPr/>
        </p:nvSpPr>
        <p:spPr>
          <a:xfrm>
            <a:off x="5496469" y="2540509"/>
            <a:ext cx="5148263" cy="1477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dirty="0"/>
              <a:t>Medieval church adapted to the dictates of the Counter-Reformation.</a:t>
            </a:r>
            <a:br>
              <a:rPr dirty="0"/>
            </a:br>
            <a:r>
              <a:rPr dirty="0"/>
              <a:t>Next to the church is the bell tower.</a:t>
            </a:r>
            <a:br>
              <a:rPr dirty="0"/>
            </a:br>
            <a:r>
              <a:rPr dirty="0" err="1"/>
              <a:t>Giovannoni</a:t>
            </a:r>
            <a:r>
              <a:rPr dirty="0"/>
              <a:t> carries out a restoration intervention to better integrate the church into the city context.  </a:t>
            </a:r>
          </a:p>
        </p:txBody>
      </p:sp>
      <p:pic>
        <p:nvPicPr>
          <p:cNvPr id="72" name="image.png" descr="image.png"/>
          <p:cNvPicPr>
            <a:picLocks noChangeAspect="1"/>
          </p:cNvPicPr>
          <p:nvPr/>
        </p:nvPicPr>
        <p:blipFill>
          <a:blip r:embed="rId2"/>
          <a:srcRect l="19221" t="31378" r="57957" b="16926"/>
          <a:stretch>
            <a:fillRect/>
          </a:stretch>
        </p:blipFill>
        <p:spPr>
          <a:xfrm>
            <a:off x="1792273" y="1304925"/>
            <a:ext cx="3459193" cy="4894925"/>
          </a:xfrm>
          <a:prstGeom prst="rect">
            <a:avLst/>
          </a:prstGeom>
          <a:ln w="12700">
            <a:miter lim="400000"/>
          </a:ln>
        </p:spPr>
      </p:pic>
      <p:sp>
        <p:nvSpPr>
          <p:cNvPr id="15" name="Rettangolo 14">
            <a:extLst>
              <a:ext uri="{FF2B5EF4-FFF2-40B4-BE49-F238E27FC236}">
                <a16:creationId xmlns:a16="http://schemas.microsoft.com/office/drawing/2014/main" xmlns="" id="{B0066CFA-C85F-419D-8D77-8FE75D7A915E}"/>
              </a:ext>
            </a:extLst>
          </p:cNvPr>
          <p:cNvSpPr/>
          <p:nvPr/>
        </p:nvSpPr>
        <p:spPr>
          <a:xfrm>
            <a:off x="1524001" y="63620"/>
            <a:ext cx="9144000" cy="635089"/>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6" name="CasellaDiTesto 15">
            <a:extLst>
              <a:ext uri="{FF2B5EF4-FFF2-40B4-BE49-F238E27FC236}">
                <a16:creationId xmlns:a16="http://schemas.microsoft.com/office/drawing/2014/main" xmlns="" id="{E495B7FF-303B-4A9A-A4CE-F624E5D78FFE}"/>
              </a:ext>
            </a:extLst>
          </p:cNvPr>
          <p:cNvSpPr txBox="1"/>
          <p:nvPr/>
        </p:nvSpPr>
        <p:spPr>
          <a:xfrm>
            <a:off x="1524000" y="150331"/>
            <a:ext cx="9014605"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defRPr sz="2400" b="1"/>
            </a:pPr>
            <a:r>
              <a:rPr lang="en-US" sz="2400" dirty="0">
                <a:solidFill>
                  <a:schemeClr val="bg1"/>
                </a:solidFill>
              </a:rPr>
              <a:t>RESTORATION  IN THE 20</a:t>
            </a:r>
            <a:r>
              <a:rPr lang="en-US" sz="2400" baseline="30000" dirty="0">
                <a:solidFill>
                  <a:schemeClr val="bg1"/>
                </a:solidFill>
              </a:rPr>
              <a:t>TH</a:t>
            </a:r>
            <a:r>
              <a:rPr lang="en-US" sz="2400" dirty="0">
                <a:solidFill>
                  <a:schemeClr val="bg1"/>
                </a:solidFill>
              </a:rPr>
              <a:t> CENTURY: GUSTAVO GIOVANNONI</a:t>
            </a:r>
          </a:p>
        </p:txBody>
      </p:sp>
    </p:spTree>
    <p:extLst>
      <p:ext uri="{BB962C8B-B14F-4D97-AF65-F5344CB8AC3E}">
        <p14:creationId xmlns:p14="http://schemas.microsoft.com/office/powerpoint/2010/main" val="238077960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STORATION  IN THE 20TH CENTURY: Gustavo Giovannoni…"/>
          <p:cNvSpPr txBox="1"/>
          <p:nvPr/>
        </p:nvSpPr>
        <p:spPr>
          <a:xfrm>
            <a:off x="1523999" y="188913"/>
            <a:ext cx="9144002" cy="5139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000"/>
            </a:pPr>
            <a:endParaRPr lang="it-IT" sz="2000" dirty="0"/>
          </a:p>
          <a:p>
            <a:pPr>
              <a:defRPr sz="2000"/>
            </a:pPr>
            <a:endParaRPr sz="2000" dirty="0"/>
          </a:p>
          <a:p>
            <a:pPr algn="ctr">
              <a:defRPr sz="2000" b="1"/>
            </a:pPr>
            <a:r>
              <a:rPr sz="2000" dirty="0"/>
              <a:t>Church of </a:t>
            </a:r>
            <a:r>
              <a:rPr sz="2000" dirty="0" err="1"/>
              <a:t>Sant’Andrea</a:t>
            </a:r>
            <a:r>
              <a:rPr sz="2000" dirty="0"/>
              <a:t>, Orvieto (Terni, Italy)</a:t>
            </a:r>
          </a:p>
          <a:p>
            <a:pPr>
              <a:defRPr sz="2400" b="1"/>
            </a:pPr>
            <a:endParaRPr sz="2400" dirty="0"/>
          </a:p>
          <a:p>
            <a:pPr>
              <a:defRPr sz="2400" b="1"/>
            </a:pPr>
            <a:endParaRPr sz="2400" dirty="0"/>
          </a:p>
          <a:p>
            <a:pPr>
              <a:defRPr sz="2000"/>
            </a:pPr>
            <a:endParaRPr sz="2000" dirty="0"/>
          </a:p>
          <a:p>
            <a:pPr>
              <a:defRPr sz="2000"/>
            </a:pPr>
            <a:endParaRPr sz="2000" dirty="0"/>
          </a:p>
          <a:p>
            <a:pPr>
              <a:defRPr sz="2000" i="1"/>
            </a:pPr>
            <a:endParaRPr sz="2000" dirty="0"/>
          </a:p>
          <a:p>
            <a:pPr>
              <a:defRPr sz="2000"/>
            </a:pPr>
            <a:endParaRPr sz="2000" dirty="0"/>
          </a:p>
          <a:p>
            <a:pPr>
              <a:defRPr sz="2000"/>
            </a:pPr>
            <a:endParaRPr sz="2000" dirty="0"/>
          </a:p>
          <a:p>
            <a:pPr>
              <a:defRPr sz="2000" b="1"/>
            </a:pPr>
            <a:endParaRPr sz="2000" dirty="0"/>
          </a:p>
          <a:p>
            <a:pPr>
              <a:defRPr sz="2000"/>
            </a:pPr>
            <a:r>
              <a:rPr sz="2000" b="1" dirty="0"/>
              <a:t/>
            </a:r>
            <a:br>
              <a:rPr sz="2000" b="1" dirty="0"/>
            </a:br>
            <a:endParaRPr sz="2000" b="1" dirty="0"/>
          </a:p>
          <a:p>
            <a:pPr>
              <a:defRPr sz="2000" b="1"/>
            </a:pPr>
            <a:endParaRPr sz="2000" b="1" dirty="0"/>
          </a:p>
          <a:p>
            <a:pPr>
              <a:defRPr sz="2000" b="1"/>
            </a:pPr>
            <a:endParaRPr sz="2000" b="1" dirty="0"/>
          </a:p>
          <a:p>
            <a:pPr>
              <a:defRPr sz="2000" b="1"/>
            </a:pPr>
            <a:endParaRPr sz="2000" b="1" dirty="0"/>
          </a:p>
        </p:txBody>
      </p:sp>
      <p:sp>
        <p:nvSpPr>
          <p:cNvPr id="76" name="Façade: restoration of the rose window, elimination of the cusps of the roof and creation a gabled roof. Bell tower: demolition of the baroque roof and insertion of openings and battlements.…"/>
          <p:cNvSpPr txBox="1"/>
          <p:nvPr/>
        </p:nvSpPr>
        <p:spPr>
          <a:xfrm>
            <a:off x="1523999" y="1341438"/>
            <a:ext cx="9144002" cy="20313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Façade: restoration of the rose window, elimination of the cusps of the roof and creation a gabled roof.</a:t>
            </a:r>
            <a:br/>
            <a:r>
              <a:t>Bell tower: demolition of the baroque roof and insertion of openings and battlements.</a:t>
            </a:r>
          </a:p>
          <a:p>
            <a:r>
              <a:t>Demolition of the adjacent buildings and creation of a portico.</a:t>
            </a:r>
            <a:br/>
            <a:r>
              <a:t>Intervention of liberation and restoration</a:t>
            </a:r>
          </a:p>
          <a:p>
            <a:r>
              <a:t/>
            </a:r>
            <a:br/>
            <a:endParaRPr/>
          </a:p>
        </p:txBody>
      </p:sp>
      <p:pic>
        <p:nvPicPr>
          <p:cNvPr id="77" name="image.png" descr="image.png"/>
          <p:cNvPicPr>
            <a:picLocks noChangeAspect="1"/>
          </p:cNvPicPr>
          <p:nvPr/>
        </p:nvPicPr>
        <p:blipFill>
          <a:blip r:embed="rId2"/>
          <a:srcRect l="6788" t="31770" r="50715" b="18145"/>
          <a:stretch>
            <a:fillRect/>
          </a:stretch>
        </p:blipFill>
        <p:spPr>
          <a:xfrm>
            <a:off x="4872038" y="2827337"/>
            <a:ext cx="4285409" cy="3156557"/>
          </a:xfrm>
          <a:prstGeom prst="rect">
            <a:avLst/>
          </a:prstGeom>
          <a:ln w="12700">
            <a:miter lim="400000"/>
          </a:ln>
        </p:spPr>
      </p:pic>
      <p:pic>
        <p:nvPicPr>
          <p:cNvPr id="78" name="image.png" descr="image.png"/>
          <p:cNvPicPr>
            <a:picLocks noChangeAspect="1"/>
          </p:cNvPicPr>
          <p:nvPr/>
        </p:nvPicPr>
        <p:blipFill>
          <a:blip r:embed="rId3"/>
          <a:srcRect l="19018" t="32989" r="58374" b="18815"/>
          <a:stretch>
            <a:fillRect/>
          </a:stretch>
        </p:blipFill>
        <p:spPr>
          <a:xfrm>
            <a:off x="1847850" y="2828925"/>
            <a:ext cx="2361079" cy="3145627"/>
          </a:xfrm>
          <a:prstGeom prst="rect">
            <a:avLst/>
          </a:prstGeom>
          <a:ln w="12700">
            <a:miter lim="400000"/>
          </a:ln>
        </p:spPr>
      </p:pic>
      <p:sp>
        <p:nvSpPr>
          <p:cNvPr id="16" name="Rettangolo 15">
            <a:extLst>
              <a:ext uri="{FF2B5EF4-FFF2-40B4-BE49-F238E27FC236}">
                <a16:creationId xmlns:a16="http://schemas.microsoft.com/office/drawing/2014/main" xmlns="" id="{7506AFA2-BC73-41A5-8D50-6FD2C3C71228}"/>
              </a:ext>
            </a:extLst>
          </p:cNvPr>
          <p:cNvSpPr/>
          <p:nvPr/>
        </p:nvSpPr>
        <p:spPr>
          <a:xfrm>
            <a:off x="1524001" y="63620"/>
            <a:ext cx="9144000" cy="635089"/>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7" name="CasellaDiTesto 16">
            <a:extLst>
              <a:ext uri="{FF2B5EF4-FFF2-40B4-BE49-F238E27FC236}">
                <a16:creationId xmlns:a16="http://schemas.microsoft.com/office/drawing/2014/main" xmlns="" id="{16AFF01C-2984-4D33-A647-91177ECF1A64}"/>
              </a:ext>
            </a:extLst>
          </p:cNvPr>
          <p:cNvSpPr txBox="1"/>
          <p:nvPr/>
        </p:nvSpPr>
        <p:spPr>
          <a:xfrm>
            <a:off x="1524000" y="150331"/>
            <a:ext cx="9014605"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defRPr sz="2400" b="1"/>
            </a:pPr>
            <a:r>
              <a:rPr lang="en-US" sz="2400" dirty="0">
                <a:solidFill>
                  <a:schemeClr val="bg1"/>
                </a:solidFill>
              </a:rPr>
              <a:t>RESTORATION  IN THE 20</a:t>
            </a:r>
            <a:r>
              <a:rPr lang="en-US" sz="2400" baseline="30000" dirty="0">
                <a:solidFill>
                  <a:schemeClr val="bg1"/>
                </a:solidFill>
              </a:rPr>
              <a:t>TH</a:t>
            </a:r>
            <a:r>
              <a:rPr lang="en-US" sz="2400" dirty="0">
                <a:solidFill>
                  <a:schemeClr val="bg1"/>
                </a:solidFill>
              </a:rPr>
              <a:t> CENTURY: GUSTAVO GIOVANNONI</a:t>
            </a:r>
          </a:p>
        </p:txBody>
      </p:sp>
    </p:spTree>
    <p:extLst>
      <p:ext uri="{BB962C8B-B14F-4D97-AF65-F5344CB8AC3E}">
        <p14:creationId xmlns:p14="http://schemas.microsoft.com/office/powerpoint/2010/main" val="2395781358"/>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RESTORATION  IN THE 20TH CENTURY: Gustavo Giovannoni…"/>
          <p:cNvSpPr txBox="1"/>
          <p:nvPr/>
        </p:nvSpPr>
        <p:spPr>
          <a:xfrm>
            <a:off x="1523999" y="188913"/>
            <a:ext cx="9144002" cy="5139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lgn="ctr">
              <a:defRPr sz="2000" b="1"/>
            </a:pPr>
            <a:endParaRPr lang="it-IT" sz="2000" dirty="0"/>
          </a:p>
          <a:p>
            <a:pPr algn="ctr">
              <a:defRPr sz="2000" b="1"/>
            </a:pPr>
            <a:endParaRPr lang="it-IT" sz="2000" dirty="0"/>
          </a:p>
          <a:p>
            <a:pPr algn="ctr">
              <a:defRPr sz="2000" b="1"/>
            </a:pPr>
            <a:r>
              <a:rPr sz="2000" dirty="0"/>
              <a:t>Church of </a:t>
            </a:r>
            <a:r>
              <a:rPr sz="2000" dirty="0" err="1"/>
              <a:t>Sant’Andrea</a:t>
            </a:r>
            <a:r>
              <a:rPr sz="2000" dirty="0"/>
              <a:t>, Orvieto (Terni, Italy)</a:t>
            </a:r>
          </a:p>
          <a:p>
            <a:pPr>
              <a:defRPr sz="2400" b="1"/>
            </a:pPr>
            <a:endParaRPr sz="2400" dirty="0"/>
          </a:p>
          <a:p>
            <a:pPr>
              <a:defRPr sz="2400" b="1"/>
            </a:pPr>
            <a:endParaRPr sz="2400" dirty="0"/>
          </a:p>
          <a:p>
            <a:pPr>
              <a:defRPr sz="2000"/>
            </a:pPr>
            <a:endParaRPr sz="2000" dirty="0"/>
          </a:p>
          <a:p>
            <a:pPr>
              <a:defRPr sz="2000"/>
            </a:pPr>
            <a:endParaRPr sz="2000" dirty="0"/>
          </a:p>
          <a:p>
            <a:pPr>
              <a:defRPr sz="2000" i="1"/>
            </a:pPr>
            <a:endParaRPr sz="2000" dirty="0"/>
          </a:p>
          <a:p>
            <a:pPr>
              <a:defRPr sz="2000"/>
            </a:pPr>
            <a:endParaRPr sz="2000" dirty="0"/>
          </a:p>
          <a:p>
            <a:pPr>
              <a:defRPr sz="2000"/>
            </a:pPr>
            <a:endParaRPr sz="2000" dirty="0"/>
          </a:p>
          <a:p>
            <a:pPr>
              <a:defRPr sz="2000" b="1"/>
            </a:pPr>
            <a:endParaRPr sz="2000" dirty="0"/>
          </a:p>
          <a:p>
            <a:pPr>
              <a:defRPr sz="2000"/>
            </a:pPr>
            <a:r>
              <a:rPr sz="2000" b="1" dirty="0"/>
              <a:t/>
            </a:r>
            <a:br>
              <a:rPr sz="2000" b="1" dirty="0"/>
            </a:br>
            <a:endParaRPr sz="2000" b="1" dirty="0"/>
          </a:p>
          <a:p>
            <a:pPr>
              <a:defRPr sz="2000" b="1"/>
            </a:pPr>
            <a:endParaRPr sz="2000" b="1" dirty="0"/>
          </a:p>
          <a:p>
            <a:pPr>
              <a:defRPr sz="2000" b="1"/>
            </a:pPr>
            <a:endParaRPr sz="2000" b="1" dirty="0"/>
          </a:p>
          <a:p>
            <a:pPr>
              <a:defRPr sz="2000" b="1"/>
            </a:pPr>
            <a:endParaRPr sz="2000" b="1" dirty="0"/>
          </a:p>
        </p:txBody>
      </p:sp>
      <p:sp>
        <p:nvSpPr>
          <p:cNvPr id="82" name="Testo"/>
          <p:cNvSpPr txBox="1"/>
          <p:nvPr/>
        </p:nvSpPr>
        <p:spPr>
          <a:xfrm>
            <a:off x="1523999" y="1341438"/>
            <a:ext cx="9144002"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
            </a:r>
            <a:br/>
            <a:endParaRPr/>
          </a:p>
        </p:txBody>
      </p:sp>
      <p:pic>
        <p:nvPicPr>
          <p:cNvPr id="83" name="image.png" descr="image.png"/>
          <p:cNvPicPr>
            <a:picLocks noChangeAspect="1"/>
          </p:cNvPicPr>
          <p:nvPr/>
        </p:nvPicPr>
        <p:blipFill>
          <a:blip r:embed="rId2"/>
          <a:srcRect l="19781" t="21374" r="18203" b="20036"/>
          <a:stretch>
            <a:fillRect/>
          </a:stretch>
        </p:blipFill>
        <p:spPr>
          <a:xfrm>
            <a:off x="2184936" y="1341438"/>
            <a:ext cx="7629068" cy="4504594"/>
          </a:xfrm>
          <a:prstGeom prst="rect">
            <a:avLst/>
          </a:prstGeom>
          <a:ln w="12700">
            <a:miter lim="400000"/>
          </a:ln>
        </p:spPr>
      </p:pic>
      <p:sp>
        <p:nvSpPr>
          <p:cNvPr id="6" name="Rettangolo 5">
            <a:extLst>
              <a:ext uri="{FF2B5EF4-FFF2-40B4-BE49-F238E27FC236}">
                <a16:creationId xmlns:a16="http://schemas.microsoft.com/office/drawing/2014/main" xmlns="" id="{4EA9E21B-4540-4D57-8C37-AA57B611B3B0}"/>
              </a:ext>
            </a:extLst>
          </p:cNvPr>
          <p:cNvSpPr/>
          <p:nvPr/>
        </p:nvSpPr>
        <p:spPr>
          <a:xfrm>
            <a:off x="1524001" y="63620"/>
            <a:ext cx="9144000" cy="635089"/>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 name="CasellaDiTesto 6">
            <a:extLst>
              <a:ext uri="{FF2B5EF4-FFF2-40B4-BE49-F238E27FC236}">
                <a16:creationId xmlns:a16="http://schemas.microsoft.com/office/drawing/2014/main" xmlns="" id="{91328728-D0F1-4440-9983-FDA3873869A3}"/>
              </a:ext>
            </a:extLst>
          </p:cNvPr>
          <p:cNvSpPr txBox="1"/>
          <p:nvPr/>
        </p:nvSpPr>
        <p:spPr>
          <a:xfrm>
            <a:off x="1524000" y="150331"/>
            <a:ext cx="9014605"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defRPr sz="2400" b="1"/>
            </a:pPr>
            <a:r>
              <a:rPr lang="en-US" sz="2400" dirty="0">
                <a:solidFill>
                  <a:schemeClr val="bg1"/>
                </a:solidFill>
              </a:rPr>
              <a:t>RESTORATION  IN THE 20</a:t>
            </a:r>
            <a:r>
              <a:rPr lang="en-US" sz="2400" baseline="30000" dirty="0">
                <a:solidFill>
                  <a:schemeClr val="bg1"/>
                </a:solidFill>
              </a:rPr>
              <a:t>TH</a:t>
            </a:r>
            <a:r>
              <a:rPr lang="en-US" sz="2400" dirty="0">
                <a:solidFill>
                  <a:schemeClr val="bg1"/>
                </a:solidFill>
              </a:rPr>
              <a:t> CENTURY: GUSTAVO GIOVANNONI</a:t>
            </a:r>
          </a:p>
        </p:txBody>
      </p:sp>
    </p:spTree>
    <p:extLst>
      <p:ext uri="{BB962C8B-B14F-4D97-AF65-F5344CB8AC3E}">
        <p14:creationId xmlns:p14="http://schemas.microsoft.com/office/powerpoint/2010/main" val="2382853643"/>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RESTORATION  IN THE 20TH CENTURY: Gustavo Giovannoni…"/>
          <p:cNvSpPr txBox="1"/>
          <p:nvPr/>
        </p:nvSpPr>
        <p:spPr>
          <a:xfrm>
            <a:off x="1523999" y="188913"/>
            <a:ext cx="9144002" cy="5139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000"/>
            </a:pPr>
            <a:endParaRPr lang="it-IT" sz="2000" dirty="0"/>
          </a:p>
          <a:p>
            <a:pPr>
              <a:defRPr sz="2000"/>
            </a:pPr>
            <a:endParaRPr sz="2000" dirty="0"/>
          </a:p>
          <a:p>
            <a:pPr algn="ctr">
              <a:defRPr sz="2000" b="1"/>
            </a:pPr>
            <a:r>
              <a:rPr sz="2000" dirty="0"/>
              <a:t>Abbey of Saint </a:t>
            </a:r>
            <a:r>
              <a:rPr sz="2000" dirty="0" err="1"/>
              <a:t>Galgano</a:t>
            </a:r>
            <a:r>
              <a:rPr sz="2000" dirty="0"/>
              <a:t>, Siena (Italy)</a:t>
            </a:r>
          </a:p>
          <a:p>
            <a:pPr>
              <a:defRPr sz="2400" b="1"/>
            </a:pPr>
            <a:endParaRPr sz="2400" dirty="0"/>
          </a:p>
          <a:p>
            <a:pPr>
              <a:defRPr sz="2400" b="1"/>
            </a:pPr>
            <a:endParaRPr sz="2400" dirty="0"/>
          </a:p>
          <a:p>
            <a:pPr>
              <a:defRPr sz="2000"/>
            </a:pPr>
            <a:endParaRPr sz="2000" dirty="0"/>
          </a:p>
          <a:p>
            <a:pPr>
              <a:defRPr sz="2000"/>
            </a:pPr>
            <a:endParaRPr sz="2000" dirty="0"/>
          </a:p>
          <a:p>
            <a:pPr>
              <a:defRPr sz="2000" i="1"/>
            </a:pPr>
            <a:endParaRPr sz="2000" dirty="0"/>
          </a:p>
          <a:p>
            <a:pPr>
              <a:defRPr sz="2000"/>
            </a:pPr>
            <a:endParaRPr sz="2000" dirty="0"/>
          </a:p>
          <a:p>
            <a:pPr>
              <a:defRPr sz="2000"/>
            </a:pPr>
            <a:endParaRPr sz="2000" dirty="0"/>
          </a:p>
          <a:p>
            <a:pPr>
              <a:defRPr sz="2000" b="1"/>
            </a:pPr>
            <a:endParaRPr sz="2000" dirty="0"/>
          </a:p>
          <a:p>
            <a:pPr>
              <a:defRPr sz="2000"/>
            </a:pPr>
            <a:r>
              <a:rPr sz="2000" b="1" dirty="0"/>
              <a:t/>
            </a:r>
            <a:br>
              <a:rPr sz="2000" b="1" dirty="0"/>
            </a:br>
            <a:endParaRPr sz="2000" b="1" dirty="0"/>
          </a:p>
          <a:p>
            <a:pPr>
              <a:defRPr sz="2000" b="1"/>
            </a:pPr>
            <a:endParaRPr sz="2000" b="1" dirty="0"/>
          </a:p>
          <a:p>
            <a:pPr>
              <a:defRPr sz="2000" b="1"/>
            </a:pPr>
            <a:endParaRPr sz="2000" b="1" dirty="0"/>
          </a:p>
          <a:p>
            <a:pPr>
              <a:defRPr sz="2000" b="1"/>
            </a:pPr>
            <a:endParaRPr sz="2000" b="1" dirty="0"/>
          </a:p>
        </p:txBody>
      </p:sp>
      <p:sp>
        <p:nvSpPr>
          <p:cNvPr id="87" name="According to Giovannoni the abbey was a living monument: it had to be completed and restored. Giovannoni's idea was not followed: it was restored as if it were a dead monument. Consolidation and recomposition operations were carried out."/>
          <p:cNvSpPr txBox="1"/>
          <p:nvPr/>
        </p:nvSpPr>
        <p:spPr>
          <a:xfrm>
            <a:off x="1523999" y="1341437"/>
            <a:ext cx="9144002" cy="1477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According to Giovannoni the abbey was a living monument: it had to be completed and restored. Giovannoni's idea was not followed: it was restored as if it were a dead monument. Consolidation and recomposition operations were carried out.  </a:t>
            </a:r>
          </a:p>
          <a:p>
            <a:r>
              <a:t/>
            </a:r>
            <a:br/>
            <a:endParaRPr/>
          </a:p>
        </p:txBody>
      </p:sp>
      <p:pic>
        <p:nvPicPr>
          <p:cNvPr id="88" name="image.png" descr="image.png"/>
          <p:cNvPicPr>
            <a:picLocks noChangeAspect="1"/>
          </p:cNvPicPr>
          <p:nvPr/>
        </p:nvPicPr>
        <p:blipFill>
          <a:blip r:embed="rId2"/>
          <a:srcRect l="12500" t="40550" r="50590" b="26374"/>
          <a:stretch>
            <a:fillRect/>
          </a:stretch>
        </p:blipFill>
        <p:spPr>
          <a:xfrm>
            <a:off x="2668531" y="2278800"/>
            <a:ext cx="6508799" cy="3644607"/>
          </a:xfrm>
          <a:prstGeom prst="rect">
            <a:avLst/>
          </a:prstGeom>
          <a:ln w="12700">
            <a:miter lim="400000"/>
          </a:ln>
        </p:spPr>
      </p:pic>
      <p:sp>
        <p:nvSpPr>
          <p:cNvPr id="6" name="Rettangolo 5">
            <a:extLst>
              <a:ext uri="{FF2B5EF4-FFF2-40B4-BE49-F238E27FC236}">
                <a16:creationId xmlns:a16="http://schemas.microsoft.com/office/drawing/2014/main" xmlns="" id="{2F3368C7-5804-4E39-8A03-294D9A01F9D0}"/>
              </a:ext>
            </a:extLst>
          </p:cNvPr>
          <p:cNvSpPr/>
          <p:nvPr/>
        </p:nvSpPr>
        <p:spPr>
          <a:xfrm>
            <a:off x="1524001" y="63620"/>
            <a:ext cx="9144000" cy="635089"/>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7" name="CasellaDiTesto 6">
            <a:extLst>
              <a:ext uri="{FF2B5EF4-FFF2-40B4-BE49-F238E27FC236}">
                <a16:creationId xmlns:a16="http://schemas.microsoft.com/office/drawing/2014/main" xmlns="" id="{AEED5BD4-58D7-4DBD-AA49-9E9A65114FE5}"/>
              </a:ext>
            </a:extLst>
          </p:cNvPr>
          <p:cNvSpPr txBox="1"/>
          <p:nvPr/>
        </p:nvSpPr>
        <p:spPr>
          <a:xfrm>
            <a:off x="1524000" y="150331"/>
            <a:ext cx="9014605"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defRPr sz="2400" b="1"/>
            </a:pPr>
            <a:r>
              <a:rPr lang="en-US" sz="2400" dirty="0">
                <a:solidFill>
                  <a:schemeClr val="bg1"/>
                </a:solidFill>
              </a:rPr>
              <a:t>RESTORATION  IN THE 20</a:t>
            </a:r>
            <a:r>
              <a:rPr lang="en-US" sz="2400" baseline="30000" dirty="0">
                <a:solidFill>
                  <a:schemeClr val="bg1"/>
                </a:solidFill>
              </a:rPr>
              <a:t>TH</a:t>
            </a:r>
            <a:r>
              <a:rPr lang="en-US" sz="2400" dirty="0">
                <a:solidFill>
                  <a:schemeClr val="bg1"/>
                </a:solidFill>
              </a:rPr>
              <a:t> CENTURY: GUSTAVO GIOVANNONI</a:t>
            </a:r>
          </a:p>
        </p:txBody>
      </p:sp>
    </p:spTree>
    <p:extLst>
      <p:ext uri="{BB962C8B-B14F-4D97-AF65-F5344CB8AC3E}">
        <p14:creationId xmlns:p14="http://schemas.microsoft.com/office/powerpoint/2010/main" val="4122389655"/>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RESTORATION  IN THE 20TH CENTURY: Gustavo Giovannoni…"/>
          <p:cNvSpPr txBox="1"/>
          <p:nvPr/>
        </p:nvSpPr>
        <p:spPr>
          <a:xfrm>
            <a:off x="1523999" y="188913"/>
            <a:ext cx="9144002" cy="5247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400" b="1"/>
            </a:pPr>
            <a:r>
              <a:rPr sz="2400" dirty="0"/>
              <a:t>RESTORATION  IN THE 20</a:t>
            </a:r>
            <a:r>
              <a:rPr sz="2400" baseline="30000" dirty="0"/>
              <a:t>TH</a:t>
            </a:r>
            <a:r>
              <a:rPr sz="2400" dirty="0"/>
              <a:t> CENTURY: Gustavo </a:t>
            </a:r>
            <a:r>
              <a:rPr sz="2400" dirty="0" err="1"/>
              <a:t>Giovannoni</a:t>
            </a:r>
            <a:endParaRPr sz="2400" dirty="0"/>
          </a:p>
          <a:p>
            <a:pPr>
              <a:defRPr sz="2000"/>
            </a:pPr>
            <a:endParaRPr sz="2000" dirty="0"/>
          </a:p>
          <a:p>
            <a:pPr algn="ctr">
              <a:defRPr sz="2000" b="1"/>
            </a:pPr>
            <a:r>
              <a:rPr sz="2000" dirty="0"/>
              <a:t>Abbey of Saint </a:t>
            </a:r>
            <a:r>
              <a:rPr sz="2000" dirty="0" err="1"/>
              <a:t>Galgano</a:t>
            </a:r>
            <a:r>
              <a:rPr sz="2000" dirty="0"/>
              <a:t>, Siena (Italy)</a:t>
            </a:r>
          </a:p>
          <a:p>
            <a:pPr>
              <a:defRPr sz="2400" b="1"/>
            </a:pPr>
            <a:endParaRPr sz="2400" dirty="0"/>
          </a:p>
          <a:p>
            <a:pPr>
              <a:defRPr sz="2400" b="1"/>
            </a:pPr>
            <a:endParaRPr sz="2400" dirty="0"/>
          </a:p>
          <a:p>
            <a:pPr>
              <a:defRPr sz="2000"/>
            </a:pPr>
            <a:endParaRPr sz="2000" dirty="0"/>
          </a:p>
          <a:p>
            <a:pPr>
              <a:defRPr sz="2000"/>
            </a:pPr>
            <a:endParaRPr sz="2000" dirty="0"/>
          </a:p>
          <a:p>
            <a:pPr>
              <a:defRPr sz="2000" i="1"/>
            </a:pPr>
            <a:endParaRPr sz="2000" dirty="0"/>
          </a:p>
          <a:p>
            <a:pPr>
              <a:defRPr sz="2000"/>
            </a:pPr>
            <a:endParaRPr sz="2000" dirty="0"/>
          </a:p>
          <a:p>
            <a:pPr>
              <a:defRPr sz="2000"/>
            </a:pPr>
            <a:endParaRPr sz="2000" dirty="0"/>
          </a:p>
          <a:p>
            <a:pPr>
              <a:defRPr sz="2000" b="1"/>
            </a:pPr>
            <a:endParaRPr sz="2000" dirty="0"/>
          </a:p>
          <a:p>
            <a:pPr>
              <a:defRPr sz="2000"/>
            </a:pPr>
            <a:r>
              <a:rPr sz="2000" b="1" dirty="0"/>
              <a:t/>
            </a:r>
            <a:br>
              <a:rPr sz="2000" b="1" dirty="0"/>
            </a:br>
            <a:endParaRPr sz="2000" b="1" dirty="0"/>
          </a:p>
          <a:p>
            <a:pPr>
              <a:defRPr sz="2000" b="1"/>
            </a:pPr>
            <a:endParaRPr sz="2000" b="1" dirty="0"/>
          </a:p>
          <a:p>
            <a:pPr>
              <a:defRPr sz="2000" b="1"/>
            </a:pPr>
            <a:endParaRPr sz="2000" b="1" dirty="0"/>
          </a:p>
          <a:p>
            <a:pPr>
              <a:defRPr sz="2000" b="1"/>
            </a:pPr>
            <a:endParaRPr sz="2000" b="1" dirty="0"/>
          </a:p>
        </p:txBody>
      </p:sp>
      <p:sp>
        <p:nvSpPr>
          <p:cNvPr id="92" name="Testo"/>
          <p:cNvSpPr txBox="1"/>
          <p:nvPr/>
        </p:nvSpPr>
        <p:spPr>
          <a:xfrm>
            <a:off x="1523999" y="1341438"/>
            <a:ext cx="9144002"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
            </a:r>
            <a:br/>
            <a:endParaRPr/>
          </a:p>
        </p:txBody>
      </p:sp>
      <p:pic>
        <p:nvPicPr>
          <p:cNvPr id="93" name="image.png" descr="image.png"/>
          <p:cNvPicPr>
            <a:picLocks noChangeAspect="1"/>
          </p:cNvPicPr>
          <p:nvPr/>
        </p:nvPicPr>
        <p:blipFill>
          <a:blip r:embed="rId2"/>
          <a:srcRect l="16238" t="42343" r="53050" b="27827"/>
          <a:stretch>
            <a:fillRect/>
          </a:stretch>
        </p:blipFill>
        <p:spPr>
          <a:xfrm>
            <a:off x="6446656" y="1609522"/>
            <a:ext cx="3719933" cy="2258882"/>
          </a:xfrm>
          <a:prstGeom prst="rect">
            <a:avLst/>
          </a:prstGeom>
          <a:ln w="12700">
            <a:miter lim="400000"/>
          </a:ln>
        </p:spPr>
      </p:pic>
      <p:pic>
        <p:nvPicPr>
          <p:cNvPr id="94" name="image.png" descr="image.png"/>
          <p:cNvPicPr>
            <a:picLocks noChangeAspect="1"/>
          </p:cNvPicPr>
          <p:nvPr/>
        </p:nvPicPr>
        <p:blipFill>
          <a:blip r:embed="rId3"/>
          <a:srcRect l="14892" t="31542" r="53640" b="17370"/>
          <a:stretch>
            <a:fillRect/>
          </a:stretch>
        </p:blipFill>
        <p:spPr>
          <a:xfrm>
            <a:off x="1523999" y="1700213"/>
            <a:ext cx="4328470" cy="4392969"/>
          </a:xfrm>
          <a:prstGeom prst="rect">
            <a:avLst/>
          </a:prstGeom>
          <a:ln w="12700">
            <a:miter lim="400000"/>
          </a:ln>
        </p:spPr>
      </p:pic>
      <p:pic>
        <p:nvPicPr>
          <p:cNvPr id="95" name="image.png" descr="image.png"/>
          <p:cNvPicPr>
            <a:picLocks noChangeAspect="1"/>
          </p:cNvPicPr>
          <p:nvPr/>
        </p:nvPicPr>
        <p:blipFill>
          <a:blip r:embed="rId4"/>
          <a:srcRect l="9246" t="32044" r="48228" b="28405"/>
          <a:stretch>
            <a:fillRect/>
          </a:stretch>
        </p:blipFill>
        <p:spPr>
          <a:xfrm>
            <a:off x="6456362" y="3931050"/>
            <a:ext cx="3719932" cy="2162132"/>
          </a:xfrm>
          <a:prstGeom prst="rect">
            <a:avLst/>
          </a:prstGeom>
          <a:ln w="12700">
            <a:miter lim="400000"/>
          </a:ln>
        </p:spPr>
      </p:pic>
      <p:sp>
        <p:nvSpPr>
          <p:cNvPr id="8" name="Rettangolo 7">
            <a:extLst>
              <a:ext uri="{FF2B5EF4-FFF2-40B4-BE49-F238E27FC236}">
                <a16:creationId xmlns:a16="http://schemas.microsoft.com/office/drawing/2014/main" xmlns="" id="{7AB07F97-7089-4E7F-B453-5839C1EA1512}"/>
              </a:ext>
            </a:extLst>
          </p:cNvPr>
          <p:cNvSpPr/>
          <p:nvPr/>
        </p:nvSpPr>
        <p:spPr>
          <a:xfrm>
            <a:off x="1524001" y="63620"/>
            <a:ext cx="9144000" cy="635089"/>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9" name="CasellaDiTesto 8">
            <a:extLst>
              <a:ext uri="{FF2B5EF4-FFF2-40B4-BE49-F238E27FC236}">
                <a16:creationId xmlns:a16="http://schemas.microsoft.com/office/drawing/2014/main" xmlns="" id="{166059CC-567F-4195-BC59-79ECB651436D}"/>
              </a:ext>
            </a:extLst>
          </p:cNvPr>
          <p:cNvSpPr txBox="1"/>
          <p:nvPr/>
        </p:nvSpPr>
        <p:spPr>
          <a:xfrm>
            <a:off x="1524000" y="150331"/>
            <a:ext cx="9014605"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defRPr sz="2400" b="1"/>
            </a:pPr>
            <a:r>
              <a:rPr lang="en-US" sz="2400" dirty="0">
                <a:solidFill>
                  <a:schemeClr val="bg1"/>
                </a:solidFill>
              </a:rPr>
              <a:t>RESTORATION  IN THE 20</a:t>
            </a:r>
            <a:r>
              <a:rPr lang="en-US" sz="2400" baseline="30000" dirty="0">
                <a:solidFill>
                  <a:schemeClr val="bg1"/>
                </a:solidFill>
              </a:rPr>
              <a:t>TH</a:t>
            </a:r>
            <a:r>
              <a:rPr lang="en-US" sz="2400" dirty="0">
                <a:solidFill>
                  <a:schemeClr val="bg1"/>
                </a:solidFill>
              </a:rPr>
              <a:t> CENTURY: GUSTAVO GIOVANNONI</a:t>
            </a:r>
          </a:p>
        </p:txBody>
      </p:sp>
    </p:spTree>
    <p:extLst>
      <p:ext uri="{BB962C8B-B14F-4D97-AF65-F5344CB8AC3E}">
        <p14:creationId xmlns:p14="http://schemas.microsoft.com/office/powerpoint/2010/main" val="615607499"/>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RESTORATION  IN THE 20TH CENTURY: Gustavo Giovannoni…"/>
          <p:cNvSpPr txBox="1"/>
          <p:nvPr/>
        </p:nvSpPr>
        <p:spPr>
          <a:xfrm>
            <a:off x="1523999" y="188913"/>
            <a:ext cx="9144002" cy="5139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400" b="1"/>
            </a:pPr>
            <a:endParaRPr lang="it-IT" sz="2400" dirty="0"/>
          </a:p>
          <a:p>
            <a:pPr>
              <a:defRPr sz="2400" b="1"/>
            </a:pPr>
            <a:endParaRPr sz="2400" dirty="0"/>
          </a:p>
          <a:p>
            <a:pPr>
              <a:defRPr sz="2000"/>
            </a:pPr>
            <a:r>
              <a:rPr sz="2000" dirty="0" err="1"/>
              <a:t>Giovannoni's</a:t>
            </a:r>
            <a:r>
              <a:rPr sz="2000" dirty="0"/>
              <a:t> most original contribution is linked to a new discipline: urban restoration.</a:t>
            </a:r>
          </a:p>
          <a:p>
            <a:pPr>
              <a:defRPr sz="2000"/>
            </a:pPr>
            <a:r>
              <a:rPr sz="2000" dirty="0"/>
              <a:t>Protagonist in the acquisition of the value of urban environments, but above all in the definition of a new intervention strategy in the old city.</a:t>
            </a:r>
          </a:p>
          <a:p>
            <a:pPr>
              <a:defRPr sz="2000"/>
            </a:pPr>
            <a:endParaRPr sz="2000" dirty="0"/>
          </a:p>
          <a:p>
            <a:pPr>
              <a:defRPr sz="2000"/>
            </a:pPr>
            <a:r>
              <a:rPr sz="2000" dirty="0"/>
              <a:t>Book: </a:t>
            </a:r>
            <a:r>
              <a:rPr sz="2000" b="1" dirty="0"/>
              <a:t>Historic cities and new construction, 1931</a:t>
            </a:r>
            <a:r>
              <a:rPr sz="2000" dirty="0"/>
              <a:t>. </a:t>
            </a:r>
            <a:r>
              <a:rPr sz="2000" dirty="0" err="1"/>
              <a:t>Giovannoni</a:t>
            </a:r>
            <a:r>
              <a:rPr sz="2000" dirty="0"/>
              <a:t> </a:t>
            </a:r>
            <a:r>
              <a:rPr sz="2000" dirty="0" err="1"/>
              <a:t>theorises</a:t>
            </a:r>
            <a:r>
              <a:rPr sz="2000" dirty="0"/>
              <a:t> an alternative practice to demolitions: </a:t>
            </a:r>
            <a:r>
              <a:rPr sz="2000" b="1" dirty="0"/>
              <a:t>thinning out </a:t>
            </a:r>
            <a:r>
              <a:rPr sz="2000" dirty="0"/>
              <a:t>the built fabric.</a:t>
            </a:r>
            <a:br>
              <a:rPr sz="2000" dirty="0"/>
            </a:br>
            <a:r>
              <a:rPr sz="2000" dirty="0"/>
              <a:t>The practice of thinning out is less invasive than demolition: it is a set of small road widening and partial demolition of blocks in order to improve the hygienic conditions and to free the architectural monuments.</a:t>
            </a:r>
          </a:p>
          <a:p>
            <a:pPr>
              <a:defRPr sz="2000"/>
            </a:pPr>
            <a:endParaRPr sz="2000" dirty="0"/>
          </a:p>
          <a:p>
            <a:pPr>
              <a:defRPr sz="2000"/>
            </a:pPr>
            <a:r>
              <a:rPr sz="2000" dirty="0" err="1"/>
              <a:t>Exemples</a:t>
            </a:r>
            <a:r>
              <a:rPr sz="2000" dirty="0"/>
              <a:t> of thinning out: </a:t>
            </a:r>
          </a:p>
          <a:p>
            <a:pPr>
              <a:defRPr sz="2000"/>
            </a:pPr>
            <a:r>
              <a:rPr sz="2000" dirty="0"/>
              <a:t>-demolition of the additions that over time were built in the courtyards in order to achieve a hygienic improvement</a:t>
            </a:r>
          </a:p>
          <a:p>
            <a:pPr>
              <a:defRPr sz="2000"/>
            </a:pPr>
            <a:r>
              <a:rPr sz="2000" dirty="0"/>
              <a:t>-design of cuts that the urban fabric and save the </a:t>
            </a:r>
            <a:r>
              <a:rPr sz="2000" dirty="0" smtClean="0"/>
              <a:t>monuments</a:t>
            </a:r>
          </a:p>
        </p:txBody>
      </p:sp>
      <p:sp>
        <p:nvSpPr>
          <p:cNvPr id="13" name="Rettangolo 12">
            <a:extLst>
              <a:ext uri="{FF2B5EF4-FFF2-40B4-BE49-F238E27FC236}">
                <a16:creationId xmlns:a16="http://schemas.microsoft.com/office/drawing/2014/main" xmlns="" id="{66C9EE41-0B76-4252-BB95-B0FA30A4FD15}"/>
              </a:ext>
            </a:extLst>
          </p:cNvPr>
          <p:cNvSpPr/>
          <p:nvPr/>
        </p:nvSpPr>
        <p:spPr>
          <a:xfrm>
            <a:off x="1524001" y="63620"/>
            <a:ext cx="9144000" cy="635089"/>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4" name="CasellaDiTesto 13">
            <a:extLst>
              <a:ext uri="{FF2B5EF4-FFF2-40B4-BE49-F238E27FC236}">
                <a16:creationId xmlns:a16="http://schemas.microsoft.com/office/drawing/2014/main" xmlns="" id="{D74DCB28-5A4C-4A20-B692-3346E9A5CE53}"/>
              </a:ext>
            </a:extLst>
          </p:cNvPr>
          <p:cNvSpPr txBox="1"/>
          <p:nvPr/>
        </p:nvSpPr>
        <p:spPr>
          <a:xfrm>
            <a:off x="1524000" y="150331"/>
            <a:ext cx="9014605"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defRPr sz="2400" b="1"/>
            </a:pPr>
            <a:r>
              <a:rPr lang="en-US" sz="2400" dirty="0">
                <a:solidFill>
                  <a:schemeClr val="bg1"/>
                </a:solidFill>
              </a:rPr>
              <a:t>RESTORATION  IN THE 20</a:t>
            </a:r>
            <a:r>
              <a:rPr lang="en-US" sz="2400" baseline="30000" dirty="0">
                <a:solidFill>
                  <a:schemeClr val="bg1"/>
                </a:solidFill>
              </a:rPr>
              <a:t>TH</a:t>
            </a:r>
            <a:r>
              <a:rPr lang="en-US" sz="2400" dirty="0">
                <a:solidFill>
                  <a:schemeClr val="bg1"/>
                </a:solidFill>
              </a:rPr>
              <a:t> CENTURY: GUSTAVO GIOVANNONI</a:t>
            </a:r>
          </a:p>
        </p:txBody>
      </p:sp>
    </p:spTree>
    <p:extLst>
      <p:ext uri="{BB962C8B-B14F-4D97-AF65-F5344CB8AC3E}">
        <p14:creationId xmlns:p14="http://schemas.microsoft.com/office/powerpoint/2010/main" val="1990190101"/>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RESTORATION  IN THE 20TH CENTURY: Gustavo Giovannoni…"/>
          <p:cNvSpPr txBox="1"/>
          <p:nvPr/>
        </p:nvSpPr>
        <p:spPr>
          <a:xfrm>
            <a:off x="1523999" y="188913"/>
            <a:ext cx="9144002" cy="5247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400" b="1"/>
            </a:pPr>
            <a:endParaRPr lang="it-IT" sz="2400" dirty="0"/>
          </a:p>
          <a:p>
            <a:pPr>
              <a:defRPr sz="2000"/>
            </a:pPr>
            <a:endParaRPr sz="2000" dirty="0"/>
          </a:p>
          <a:p>
            <a:pPr algn="ctr">
              <a:defRPr sz="2000" b="1"/>
            </a:pPr>
            <a:r>
              <a:rPr sz="2000" dirty="0"/>
              <a:t>Renaissance Quarter, Rome (Italy)</a:t>
            </a:r>
          </a:p>
          <a:p>
            <a:pPr>
              <a:defRPr sz="2400" b="1"/>
            </a:pPr>
            <a:endParaRPr sz="2400" dirty="0"/>
          </a:p>
          <a:p>
            <a:pPr>
              <a:defRPr sz="2400" b="1"/>
            </a:pPr>
            <a:endParaRPr sz="2400" dirty="0"/>
          </a:p>
          <a:p>
            <a:pPr>
              <a:defRPr sz="2000"/>
            </a:pPr>
            <a:endParaRPr sz="2000" dirty="0"/>
          </a:p>
          <a:p>
            <a:pPr>
              <a:defRPr sz="2000"/>
            </a:pPr>
            <a:endParaRPr sz="2000" dirty="0"/>
          </a:p>
          <a:p>
            <a:pPr>
              <a:defRPr sz="2000" i="1"/>
            </a:pPr>
            <a:endParaRPr sz="2000" dirty="0"/>
          </a:p>
          <a:p>
            <a:pPr>
              <a:defRPr sz="2000"/>
            </a:pPr>
            <a:endParaRPr sz="2000" dirty="0"/>
          </a:p>
          <a:p>
            <a:pPr>
              <a:defRPr sz="2000"/>
            </a:pPr>
            <a:endParaRPr sz="2000" dirty="0"/>
          </a:p>
          <a:p>
            <a:pPr>
              <a:defRPr sz="2000" b="1"/>
            </a:pPr>
            <a:endParaRPr sz="2000" dirty="0"/>
          </a:p>
          <a:p>
            <a:pPr>
              <a:defRPr sz="2000"/>
            </a:pPr>
            <a:r>
              <a:rPr sz="2000" b="1" dirty="0"/>
              <a:t/>
            </a:r>
            <a:br>
              <a:rPr sz="2000" b="1" dirty="0"/>
            </a:br>
            <a:endParaRPr sz="2000" b="1" dirty="0"/>
          </a:p>
          <a:p>
            <a:pPr>
              <a:defRPr sz="2000" b="1"/>
            </a:pPr>
            <a:endParaRPr sz="2000" b="1" dirty="0"/>
          </a:p>
          <a:p>
            <a:pPr>
              <a:defRPr sz="2000" b="1"/>
            </a:pPr>
            <a:endParaRPr sz="2000" b="1" dirty="0"/>
          </a:p>
          <a:p>
            <a:pPr>
              <a:defRPr sz="2000" b="1"/>
            </a:pPr>
            <a:endParaRPr sz="2000" b="1" dirty="0"/>
          </a:p>
        </p:txBody>
      </p:sp>
      <p:sp>
        <p:nvSpPr>
          <p:cNvPr id="102" name="Testo"/>
          <p:cNvSpPr txBox="1"/>
          <p:nvPr/>
        </p:nvSpPr>
        <p:spPr>
          <a:xfrm>
            <a:off x="1523999" y="1341438"/>
            <a:ext cx="9144002"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
            </a:r>
            <a:br/>
            <a:endParaRPr/>
          </a:p>
        </p:txBody>
      </p:sp>
      <p:sp>
        <p:nvSpPr>
          <p:cNvPr id="104" name="In 1908 the new town development plan of Rome was presented: it consisted of cuts in the urban fabric,…"/>
          <p:cNvSpPr txBox="1"/>
          <p:nvPr/>
        </p:nvSpPr>
        <p:spPr>
          <a:xfrm>
            <a:off x="8024812" y="1341438"/>
            <a:ext cx="2643188" cy="507831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In 1908 the new town development plan of Rome was presented: it consisted of cuts in the urban fabric,</a:t>
            </a:r>
          </a:p>
          <a:p>
            <a:r>
              <a:t>the widening of the via dei Coronari and the partial demolition of the north side of Piazza Navona.</a:t>
            </a:r>
          </a:p>
          <a:p>
            <a:r>
              <a:t>Giovannoni condemned the principles of the plan and proposed a more cautious approach: removal of some buildings or blocks without importance and replacement with small squares and gardens </a:t>
            </a:r>
            <a:br/>
            <a:endParaRPr/>
          </a:p>
        </p:txBody>
      </p:sp>
      <p:grpSp>
        <p:nvGrpSpPr>
          <p:cNvPr id="2" name="Gruppo 1"/>
          <p:cNvGrpSpPr/>
          <p:nvPr/>
        </p:nvGrpSpPr>
        <p:grpSpPr>
          <a:xfrm>
            <a:off x="1524000" y="1406525"/>
            <a:ext cx="5549153" cy="4483287"/>
            <a:chOff x="1524000" y="1406525"/>
            <a:chExt cx="5814205" cy="4863820"/>
          </a:xfrm>
        </p:grpSpPr>
        <p:pic>
          <p:nvPicPr>
            <p:cNvPr id="103" name="image.png" descr="image.png"/>
            <p:cNvPicPr>
              <a:picLocks noChangeAspect="1"/>
            </p:cNvPicPr>
            <p:nvPr/>
          </p:nvPicPr>
          <p:blipFill>
            <a:blip r:embed="rId2"/>
            <a:srcRect l="22735" t="11340" r="25291" b="19090"/>
            <a:stretch>
              <a:fillRect/>
            </a:stretch>
          </p:blipFill>
          <p:spPr>
            <a:xfrm>
              <a:off x="1524000" y="1406525"/>
              <a:ext cx="5814205" cy="4863820"/>
            </a:xfrm>
            <a:prstGeom prst="rect">
              <a:avLst/>
            </a:prstGeom>
            <a:ln w="12700">
              <a:miter lim="400000"/>
            </a:ln>
          </p:spPr>
        </p:pic>
        <p:sp>
          <p:nvSpPr>
            <p:cNvPr id="105" name="Rettangolo"/>
            <p:cNvSpPr/>
            <p:nvPr/>
          </p:nvSpPr>
          <p:spPr>
            <a:xfrm rot="21360000">
              <a:off x="1613769" y="2867206"/>
              <a:ext cx="5000626" cy="500063"/>
            </a:xfrm>
            <a:prstGeom prst="rect">
              <a:avLst/>
            </a:prstGeom>
            <a:ln w="63500">
              <a:solidFill>
                <a:srgbClr val="FF0000"/>
              </a:solidFill>
              <a:prstDash val="sysDash"/>
            </a:ln>
          </p:spPr>
          <p:txBody>
            <a:bodyPr lIns="45719" rIns="45719" anchor="ctr"/>
            <a:lstStyle/>
            <a:p>
              <a:pPr algn="ctr">
                <a:defRPr>
                  <a:solidFill>
                    <a:srgbClr val="FFFFFF"/>
                  </a:solidFill>
                </a:defRPr>
              </a:pPr>
              <a:endParaRPr/>
            </a:p>
          </p:txBody>
        </p:sp>
      </p:grpSp>
      <p:sp>
        <p:nvSpPr>
          <p:cNvPr id="17" name="Rettangolo 16">
            <a:extLst>
              <a:ext uri="{FF2B5EF4-FFF2-40B4-BE49-F238E27FC236}">
                <a16:creationId xmlns:a16="http://schemas.microsoft.com/office/drawing/2014/main" xmlns="" id="{4AA18FCB-F83E-4B8D-85C4-F95034AA3081}"/>
              </a:ext>
            </a:extLst>
          </p:cNvPr>
          <p:cNvSpPr/>
          <p:nvPr/>
        </p:nvSpPr>
        <p:spPr>
          <a:xfrm>
            <a:off x="1524001" y="63620"/>
            <a:ext cx="9144000" cy="635089"/>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8" name="CasellaDiTesto 17">
            <a:extLst>
              <a:ext uri="{FF2B5EF4-FFF2-40B4-BE49-F238E27FC236}">
                <a16:creationId xmlns:a16="http://schemas.microsoft.com/office/drawing/2014/main" xmlns="" id="{186811D7-F68B-4997-9A50-52D505397C2C}"/>
              </a:ext>
            </a:extLst>
          </p:cNvPr>
          <p:cNvSpPr txBox="1"/>
          <p:nvPr/>
        </p:nvSpPr>
        <p:spPr>
          <a:xfrm>
            <a:off x="1524000" y="150331"/>
            <a:ext cx="9014605"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defRPr sz="2400" b="1"/>
            </a:pPr>
            <a:r>
              <a:rPr lang="en-US" sz="2400" dirty="0">
                <a:solidFill>
                  <a:schemeClr val="bg1"/>
                </a:solidFill>
              </a:rPr>
              <a:t>RESTORATION  IN THE 20</a:t>
            </a:r>
            <a:r>
              <a:rPr lang="en-US" sz="2400" baseline="30000" dirty="0">
                <a:solidFill>
                  <a:schemeClr val="bg1"/>
                </a:solidFill>
              </a:rPr>
              <a:t>TH</a:t>
            </a:r>
            <a:r>
              <a:rPr lang="en-US" sz="2400" dirty="0">
                <a:solidFill>
                  <a:schemeClr val="bg1"/>
                </a:solidFill>
              </a:rPr>
              <a:t> CENTURY: GUSTAVO GIOVANNONI</a:t>
            </a:r>
          </a:p>
        </p:txBody>
      </p:sp>
    </p:spTree>
    <p:extLst>
      <p:ext uri="{BB962C8B-B14F-4D97-AF65-F5344CB8AC3E}">
        <p14:creationId xmlns:p14="http://schemas.microsoft.com/office/powerpoint/2010/main" val="3113760578"/>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12">
            <a:extLst>
              <a:ext uri="{FF2B5EF4-FFF2-40B4-BE49-F238E27FC236}">
                <a16:creationId xmlns:a16="http://schemas.microsoft.com/office/drawing/2014/main" xmlns="" id="{30C59237-F7D9-476D-A229-0A5F633F73E9}"/>
              </a:ext>
            </a:extLst>
          </p:cNvPr>
          <p:cNvSpPr/>
          <p:nvPr/>
        </p:nvSpPr>
        <p:spPr>
          <a:xfrm>
            <a:off x="1524001" y="63620"/>
            <a:ext cx="9144000" cy="635089"/>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3" name="RESTORATION  IN THE 20TH CENTURY: ALOIS RIEGL…"/>
          <p:cNvSpPr txBox="1"/>
          <p:nvPr/>
        </p:nvSpPr>
        <p:spPr>
          <a:xfrm>
            <a:off x="1523999" y="188912"/>
            <a:ext cx="9144002" cy="94487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400" b="1"/>
            </a:pPr>
            <a:endParaRPr lang="it-IT" sz="2400" dirty="0"/>
          </a:p>
          <a:p>
            <a:pPr>
              <a:defRPr sz="2400" b="1"/>
            </a:pPr>
            <a:endParaRPr sz="2400" dirty="0"/>
          </a:p>
          <a:p>
            <a:pPr>
              <a:defRPr sz="2000"/>
            </a:pPr>
            <a:r>
              <a:rPr sz="2000" dirty="0"/>
              <a:t>Alois </a:t>
            </a:r>
            <a:r>
              <a:rPr sz="2000" dirty="0" err="1"/>
              <a:t>Riegl</a:t>
            </a:r>
            <a:r>
              <a:rPr sz="2000" dirty="0"/>
              <a:t> was an </a:t>
            </a:r>
            <a:r>
              <a:rPr sz="2000" b="1" dirty="0"/>
              <a:t>art historian </a:t>
            </a:r>
            <a:r>
              <a:rPr sz="2000" dirty="0"/>
              <a:t>belonging to the Vienna School of art history.</a:t>
            </a:r>
          </a:p>
          <a:p>
            <a:pPr>
              <a:defRPr sz="2000"/>
            </a:pPr>
            <a:r>
              <a:rPr sz="2000" dirty="0"/>
              <a:t>He changed the approach to the conservation for two reasons:</a:t>
            </a:r>
          </a:p>
          <a:p>
            <a:pPr>
              <a:defRPr sz="2000"/>
            </a:pPr>
            <a:r>
              <a:rPr sz="2000" dirty="0"/>
              <a:t>-he introduces a </a:t>
            </a:r>
            <a:r>
              <a:rPr sz="2000" b="1" dirty="0"/>
              <a:t>new concept of monument </a:t>
            </a:r>
            <a:r>
              <a:rPr sz="2000" dirty="0"/>
              <a:t>which is linked to the concept of time and anticipates the current idea of a monument as a document </a:t>
            </a:r>
          </a:p>
          <a:p>
            <a:pPr>
              <a:defRPr sz="2000"/>
            </a:pPr>
            <a:r>
              <a:rPr sz="2000" dirty="0"/>
              <a:t>-he formulates a </a:t>
            </a:r>
            <a:r>
              <a:rPr sz="2000" b="1" dirty="0"/>
              <a:t>system of values </a:t>
            </a:r>
            <a:r>
              <a:rPr sz="2000" dirty="0"/>
              <a:t>which can be identified in each monument. </a:t>
            </a:r>
          </a:p>
          <a:p>
            <a:pPr>
              <a:defRPr sz="2000"/>
            </a:pPr>
            <a:r>
              <a:rPr sz="2000" dirty="0"/>
              <a:t> </a:t>
            </a:r>
          </a:p>
          <a:p>
            <a:pPr>
              <a:defRPr sz="2000"/>
            </a:pPr>
            <a:r>
              <a:rPr sz="2000" dirty="0"/>
              <a:t>He faces the problem of protecting monuments in the dual role of art historian and superintendent of the Central Commission for Art and Historical Monuments.</a:t>
            </a:r>
          </a:p>
          <a:p>
            <a:pPr>
              <a:defRPr sz="2000"/>
            </a:pPr>
            <a:endParaRPr sz="2000" dirty="0"/>
          </a:p>
          <a:p>
            <a:pPr>
              <a:defRPr sz="2000"/>
            </a:pPr>
            <a:r>
              <a:rPr sz="2000" dirty="0"/>
              <a:t>Among his major </a:t>
            </a:r>
            <a:r>
              <a:rPr sz="2000" dirty="0" err="1"/>
              <a:t>wiritings</a:t>
            </a:r>
            <a:r>
              <a:rPr sz="2000" dirty="0"/>
              <a:t> on the preservation of the cultural heritage: “</a:t>
            </a:r>
            <a:r>
              <a:rPr sz="2000" b="1" dirty="0"/>
              <a:t>The modern cult of monuments</a:t>
            </a:r>
            <a:r>
              <a:rPr sz="2000" dirty="0"/>
              <a:t>” (1903). This essay represents the introduction to a plan for a law.  </a:t>
            </a:r>
          </a:p>
          <a:p>
            <a:pPr>
              <a:defRPr sz="2000"/>
            </a:pPr>
            <a:endParaRPr sz="2000" dirty="0"/>
          </a:p>
          <a:p>
            <a:pPr>
              <a:defRPr sz="2000"/>
            </a:pPr>
            <a:r>
              <a:rPr sz="2000" dirty="0"/>
              <a:t>Definition of monument:</a:t>
            </a:r>
          </a:p>
          <a:p>
            <a:pPr>
              <a:defRPr sz="2000"/>
            </a:pPr>
            <a:r>
              <a:rPr sz="2000" dirty="0"/>
              <a:t>-</a:t>
            </a:r>
            <a:r>
              <a:rPr sz="2000" b="1" dirty="0"/>
              <a:t>intentional monument</a:t>
            </a:r>
            <a:r>
              <a:rPr sz="2000" dirty="0"/>
              <a:t>: built by man in order to pass on to future generation an event</a:t>
            </a:r>
          </a:p>
          <a:p>
            <a:pPr>
              <a:defRPr sz="2000"/>
            </a:pPr>
            <a:r>
              <a:rPr sz="2000" dirty="0"/>
              <a:t>-</a:t>
            </a:r>
            <a:r>
              <a:rPr sz="2000" b="1" dirty="0"/>
              <a:t>unintentional monument</a:t>
            </a:r>
            <a:r>
              <a:rPr sz="2000" dirty="0"/>
              <a:t>: recognized by posterity as a historical or artistic monument, beyond the intentions of people who created it.</a:t>
            </a:r>
          </a:p>
          <a:p>
            <a:pPr>
              <a:defRPr sz="2000"/>
            </a:pPr>
            <a:endParaRPr sz="2000" dirty="0"/>
          </a:p>
          <a:p>
            <a:pPr>
              <a:defRPr sz="2000"/>
            </a:pPr>
            <a:endParaRPr sz="2000" dirty="0"/>
          </a:p>
          <a:p>
            <a:pPr>
              <a:defRPr sz="2000"/>
            </a:pPr>
            <a:endParaRPr sz="2000" dirty="0"/>
          </a:p>
          <a:p>
            <a:pPr>
              <a:defRPr sz="2000"/>
            </a:pPr>
            <a:endParaRPr sz="2000" dirty="0"/>
          </a:p>
          <a:p>
            <a:pPr>
              <a:defRPr sz="2000"/>
            </a:pPr>
            <a:endParaRPr sz="2000" dirty="0"/>
          </a:p>
          <a:p>
            <a:pPr>
              <a:defRPr sz="2000"/>
            </a:pPr>
            <a:endParaRPr sz="2000" dirty="0"/>
          </a:p>
          <a:p>
            <a:pPr>
              <a:defRPr sz="2000" b="1"/>
            </a:pPr>
            <a:endParaRPr sz="2000" dirty="0"/>
          </a:p>
          <a:p>
            <a:pPr>
              <a:defRPr sz="2000"/>
            </a:pPr>
            <a:r>
              <a:rPr sz="2000" b="1" dirty="0"/>
              <a:t/>
            </a:r>
            <a:br>
              <a:rPr sz="2000" b="1" dirty="0"/>
            </a:br>
            <a:endParaRPr sz="2000" b="1" dirty="0"/>
          </a:p>
          <a:p>
            <a:pPr>
              <a:defRPr sz="2000" b="1"/>
            </a:pPr>
            <a:endParaRPr sz="2000" b="1" dirty="0"/>
          </a:p>
          <a:p>
            <a:pPr>
              <a:defRPr sz="2000" b="1"/>
            </a:pPr>
            <a:endParaRPr sz="2000" b="1" dirty="0"/>
          </a:p>
          <a:p>
            <a:pPr>
              <a:defRPr sz="2000" b="1"/>
            </a:pPr>
            <a:endParaRPr sz="2000" b="1" dirty="0"/>
          </a:p>
        </p:txBody>
      </p:sp>
      <p:sp>
        <p:nvSpPr>
          <p:cNvPr id="15" name="CasellaDiTesto 14">
            <a:extLst>
              <a:ext uri="{FF2B5EF4-FFF2-40B4-BE49-F238E27FC236}">
                <a16:creationId xmlns:a16="http://schemas.microsoft.com/office/drawing/2014/main" xmlns="" id="{5838F23D-3F76-42FB-BBF7-52FE77395933}"/>
              </a:ext>
            </a:extLst>
          </p:cNvPr>
          <p:cNvSpPr txBox="1"/>
          <p:nvPr/>
        </p:nvSpPr>
        <p:spPr>
          <a:xfrm>
            <a:off x="1524000" y="150331"/>
            <a:ext cx="9014605"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defRPr sz="2400" b="1"/>
            </a:pPr>
            <a:r>
              <a:rPr lang="en-US" sz="2400" dirty="0">
                <a:solidFill>
                  <a:schemeClr val="bg1"/>
                </a:solidFill>
              </a:rPr>
              <a:t>RESTORATION  IN THE 20</a:t>
            </a:r>
            <a:r>
              <a:rPr lang="en-US" sz="2400" baseline="30000" dirty="0">
                <a:solidFill>
                  <a:schemeClr val="bg1"/>
                </a:solidFill>
              </a:rPr>
              <a:t>TH</a:t>
            </a:r>
            <a:r>
              <a:rPr lang="en-US" sz="2400" dirty="0">
                <a:solidFill>
                  <a:schemeClr val="bg1"/>
                </a:solidFill>
              </a:rPr>
              <a:t> CENTURY: ALOIS RIEGL</a:t>
            </a:r>
          </a:p>
        </p:txBody>
      </p:sp>
    </p:spTree>
    <p:extLst>
      <p:ext uri="{BB962C8B-B14F-4D97-AF65-F5344CB8AC3E}">
        <p14:creationId xmlns:p14="http://schemas.microsoft.com/office/powerpoint/2010/main" val="427742904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RESTORATION  IN THE 20TH CENTURY: Gustavo Giovannoni…"/>
          <p:cNvSpPr txBox="1"/>
          <p:nvPr/>
        </p:nvSpPr>
        <p:spPr>
          <a:xfrm>
            <a:off x="1523999" y="188913"/>
            <a:ext cx="9144002" cy="5139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000"/>
            </a:pPr>
            <a:endParaRPr lang="it-IT" sz="2000" dirty="0"/>
          </a:p>
          <a:p>
            <a:pPr>
              <a:defRPr sz="2000"/>
            </a:pPr>
            <a:endParaRPr sz="2000" dirty="0"/>
          </a:p>
          <a:p>
            <a:pPr algn="ctr">
              <a:defRPr sz="2000" b="1"/>
            </a:pPr>
            <a:r>
              <a:rPr sz="2000" dirty="0"/>
              <a:t>Renaissance Quarter, Rome (Italy)</a:t>
            </a:r>
          </a:p>
          <a:p>
            <a:pPr>
              <a:defRPr sz="2400" b="1"/>
            </a:pPr>
            <a:endParaRPr sz="2400" dirty="0"/>
          </a:p>
          <a:p>
            <a:pPr>
              <a:defRPr sz="2400" b="1"/>
            </a:pPr>
            <a:endParaRPr sz="2400" dirty="0"/>
          </a:p>
          <a:p>
            <a:pPr>
              <a:defRPr sz="2000"/>
            </a:pPr>
            <a:endParaRPr sz="2000" dirty="0"/>
          </a:p>
          <a:p>
            <a:pPr>
              <a:defRPr sz="2000"/>
            </a:pPr>
            <a:endParaRPr sz="2000" dirty="0"/>
          </a:p>
          <a:p>
            <a:pPr>
              <a:defRPr sz="2000" i="1"/>
            </a:pPr>
            <a:endParaRPr sz="2000" dirty="0"/>
          </a:p>
          <a:p>
            <a:pPr>
              <a:defRPr sz="2000"/>
            </a:pPr>
            <a:endParaRPr sz="2000" dirty="0"/>
          </a:p>
          <a:p>
            <a:pPr>
              <a:defRPr sz="2000"/>
            </a:pPr>
            <a:endParaRPr sz="2000" dirty="0"/>
          </a:p>
          <a:p>
            <a:pPr>
              <a:defRPr sz="2000" b="1"/>
            </a:pPr>
            <a:endParaRPr sz="2000" dirty="0"/>
          </a:p>
          <a:p>
            <a:pPr>
              <a:defRPr sz="2000"/>
            </a:pPr>
            <a:r>
              <a:rPr sz="2000" b="1" dirty="0"/>
              <a:t/>
            </a:r>
            <a:br>
              <a:rPr sz="2000" b="1" dirty="0"/>
            </a:br>
            <a:endParaRPr sz="2000" b="1" dirty="0"/>
          </a:p>
          <a:p>
            <a:pPr>
              <a:defRPr sz="2000" b="1"/>
            </a:pPr>
            <a:endParaRPr sz="2000" b="1" dirty="0"/>
          </a:p>
          <a:p>
            <a:pPr>
              <a:defRPr sz="2000" b="1"/>
            </a:pPr>
            <a:endParaRPr sz="2000" b="1" dirty="0"/>
          </a:p>
          <a:p>
            <a:pPr>
              <a:defRPr sz="2000" b="1"/>
            </a:pPr>
            <a:endParaRPr sz="2000" b="1" dirty="0"/>
          </a:p>
        </p:txBody>
      </p:sp>
      <p:sp>
        <p:nvSpPr>
          <p:cNvPr id="109" name="Testo"/>
          <p:cNvSpPr txBox="1"/>
          <p:nvPr/>
        </p:nvSpPr>
        <p:spPr>
          <a:xfrm>
            <a:off x="1523999" y="1341438"/>
            <a:ext cx="9144002"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
            </a:r>
            <a:br/>
            <a:endParaRPr/>
          </a:p>
        </p:txBody>
      </p:sp>
      <p:sp>
        <p:nvSpPr>
          <p:cNvPr id="110" name="Rettangolo"/>
          <p:cNvSpPr/>
          <p:nvPr/>
        </p:nvSpPr>
        <p:spPr>
          <a:xfrm>
            <a:off x="3595688" y="3214688"/>
            <a:ext cx="1655763" cy="642939"/>
          </a:xfrm>
          <a:prstGeom prst="rect">
            <a:avLst/>
          </a:prstGeom>
          <a:ln w="63500">
            <a:solidFill>
              <a:srgbClr val="FFFF00"/>
            </a:solidFill>
            <a:prstDash val="sysDash"/>
          </a:ln>
        </p:spPr>
        <p:txBody>
          <a:bodyPr lIns="45719" rIns="45719" anchor="ctr"/>
          <a:lstStyle/>
          <a:p>
            <a:pPr algn="ctr">
              <a:defRPr>
                <a:solidFill>
                  <a:srgbClr val="FFFFFF"/>
                </a:solidFill>
              </a:defRPr>
            </a:pPr>
            <a:endParaRPr/>
          </a:p>
        </p:txBody>
      </p:sp>
      <p:pic>
        <p:nvPicPr>
          <p:cNvPr id="111" name="image.png" descr="image.png"/>
          <p:cNvPicPr>
            <a:picLocks noChangeAspect="1"/>
          </p:cNvPicPr>
          <p:nvPr/>
        </p:nvPicPr>
        <p:blipFill>
          <a:blip r:embed="rId2"/>
          <a:srcRect l="9375" t="42707" r="47851" b="11457"/>
          <a:stretch>
            <a:fillRect/>
          </a:stretch>
        </p:blipFill>
        <p:spPr>
          <a:xfrm>
            <a:off x="2137957" y="1204585"/>
            <a:ext cx="7786689" cy="4692652"/>
          </a:xfrm>
          <a:prstGeom prst="rect">
            <a:avLst/>
          </a:prstGeom>
          <a:ln w="12700">
            <a:miter lim="400000"/>
          </a:ln>
        </p:spPr>
      </p:pic>
      <p:sp>
        <p:nvSpPr>
          <p:cNvPr id="16" name="Rettangolo 15">
            <a:extLst>
              <a:ext uri="{FF2B5EF4-FFF2-40B4-BE49-F238E27FC236}">
                <a16:creationId xmlns:a16="http://schemas.microsoft.com/office/drawing/2014/main" xmlns="" id="{3E6A900E-AAEA-4E87-84EF-4DDEFCB0D9C0}"/>
              </a:ext>
            </a:extLst>
          </p:cNvPr>
          <p:cNvSpPr/>
          <p:nvPr/>
        </p:nvSpPr>
        <p:spPr>
          <a:xfrm>
            <a:off x="1524001" y="63620"/>
            <a:ext cx="9144000" cy="635089"/>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7" name="CasellaDiTesto 16">
            <a:extLst>
              <a:ext uri="{FF2B5EF4-FFF2-40B4-BE49-F238E27FC236}">
                <a16:creationId xmlns:a16="http://schemas.microsoft.com/office/drawing/2014/main" xmlns="" id="{178560BA-B0B0-4310-8A46-9CF55766F1C5}"/>
              </a:ext>
            </a:extLst>
          </p:cNvPr>
          <p:cNvSpPr txBox="1"/>
          <p:nvPr/>
        </p:nvSpPr>
        <p:spPr>
          <a:xfrm>
            <a:off x="1524000" y="150331"/>
            <a:ext cx="9014605"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defRPr sz="2400" b="1"/>
            </a:pPr>
            <a:r>
              <a:rPr lang="en-US" sz="2400" dirty="0">
                <a:solidFill>
                  <a:schemeClr val="bg1"/>
                </a:solidFill>
              </a:rPr>
              <a:t>RESTORATION  IN THE 20</a:t>
            </a:r>
            <a:r>
              <a:rPr lang="en-US" sz="2400" baseline="30000" dirty="0">
                <a:solidFill>
                  <a:schemeClr val="bg1"/>
                </a:solidFill>
              </a:rPr>
              <a:t>TH</a:t>
            </a:r>
            <a:r>
              <a:rPr lang="en-US" sz="2400" dirty="0">
                <a:solidFill>
                  <a:schemeClr val="bg1"/>
                </a:solidFill>
              </a:rPr>
              <a:t> CENTURY: GUSTAVO GIOVANNONI</a:t>
            </a:r>
          </a:p>
        </p:txBody>
      </p:sp>
    </p:spTree>
    <p:extLst>
      <p:ext uri="{BB962C8B-B14F-4D97-AF65-F5344CB8AC3E}">
        <p14:creationId xmlns:p14="http://schemas.microsoft.com/office/powerpoint/2010/main" val="1764430898"/>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 name="RESTORATION  IN THE 20TH CENTURY: Gustavo Giovannoni…"/>
          <p:cNvSpPr txBox="1"/>
          <p:nvPr/>
        </p:nvSpPr>
        <p:spPr>
          <a:xfrm>
            <a:off x="1523999" y="188913"/>
            <a:ext cx="9144002" cy="5139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000"/>
            </a:pPr>
            <a:endParaRPr lang="it-IT" sz="2000" dirty="0"/>
          </a:p>
          <a:p>
            <a:pPr>
              <a:defRPr sz="2000"/>
            </a:pPr>
            <a:endParaRPr sz="2000" dirty="0"/>
          </a:p>
          <a:p>
            <a:pPr algn="ctr">
              <a:defRPr sz="2000" b="1"/>
            </a:pPr>
            <a:r>
              <a:rPr sz="2000" dirty="0"/>
              <a:t>Renaissance Quarter, Rome (Italy)</a:t>
            </a:r>
          </a:p>
          <a:p>
            <a:pPr>
              <a:defRPr sz="2400" b="1"/>
            </a:pPr>
            <a:endParaRPr sz="2400" dirty="0"/>
          </a:p>
          <a:p>
            <a:pPr>
              <a:defRPr sz="2400" b="1"/>
            </a:pPr>
            <a:endParaRPr sz="2400" dirty="0"/>
          </a:p>
          <a:p>
            <a:pPr>
              <a:defRPr sz="2000"/>
            </a:pPr>
            <a:endParaRPr sz="2000" dirty="0"/>
          </a:p>
          <a:p>
            <a:pPr>
              <a:defRPr sz="2000"/>
            </a:pPr>
            <a:endParaRPr sz="2000" dirty="0"/>
          </a:p>
          <a:p>
            <a:pPr>
              <a:defRPr sz="2000" i="1"/>
            </a:pPr>
            <a:endParaRPr sz="2000" dirty="0"/>
          </a:p>
          <a:p>
            <a:pPr>
              <a:defRPr sz="2000"/>
            </a:pPr>
            <a:endParaRPr sz="2000" dirty="0"/>
          </a:p>
          <a:p>
            <a:pPr>
              <a:defRPr sz="2000"/>
            </a:pPr>
            <a:endParaRPr sz="2000" dirty="0"/>
          </a:p>
          <a:p>
            <a:pPr>
              <a:defRPr sz="2000" b="1"/>
            </a:pPr>
            <a:endParaRPr sz="2000" dirty="0"/>
          </a:p>
          <a:p>
            <a:pPr>
              <a:defRPr sz="2000"/>
            </a:pPr>
            <a:r>
              <a:rPr sz="2000" b="1" dirty="0"/>
              <a:t/>
            </a:r>
            <a:br>
              <a:rPr sz="2000" b="1" dirty="0"/>
            </a:br>
            <a:endParaRPr sz="2000" b="1" dirty="0"/>
          </a:p>
          <a:p>
            <a:pPr>
              <a:defRPr sz="2000" b="1"/>
            </a:pPr>
            <a:endParaRPr sz="2000" b="1" dirty="0"/>
          </a:p>
          <a:p>
            <a:pPr>
              <a:defRPr sz="2000" b="1"/>
            </a:pPr>
            <a:endParaRPr sz="2000" b="1" dirty="0"/>
          </a:p>
          <a:p>
            <a:pPr>
              <a:defRPr sz="2000" b="1"/>
            </a:pPr>
            <a:endParaRPr sz="2000" b="1" dirty="0"/>
          </a:p>
        </p:txBody>
      </p:sp>
      <p:sp>
        <p:nvSpPr>
          <p:cNvPr id="115" name="Testo"/>
          <p:cNvSpPr txBox="1"/>
          <p:nvPr/>
        </p:nvSpPr>
        <p:spPr>
          <a:xfrm>
            <a:off x="1523999" y="1341438"/>
            <a:ext cx="9144002"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
            </a:r>
            <a:br/>
            <a:endParaRPr/>
          </a:p>
        </p:txBody>
      </p:sp>
      <p:pic>
        <p:nvPicPr>
          <p:cNvPr id="116" name="image.png" descr="image.png"/>
          <p:cNvPicPr>
            <a:picLocks noChangeAspect="1"/>
          </p:cNvPicPr>
          <p:nvPr/>
        </p:nvPicPr>
        <p:blipFill>
          <a:blip r:embed="rId2"/>
          <a:srcRect l="11137" t="19602" r="15032" b="17393"/>
          <a:stretch>
            <a:fillRect/>
          </a:stretch>
        </p:blipFill>
        <p:spPr>
          <a:xfrm>
            <a:off x="2780222" y="2818262"/>
            <a:ext cx="6300519" cy="3361211"/>
          </a:xfrm>
          <a:prstGeom prst="rect">
            <a:avLst/>
          </a:prstGeom>
          <a:ln w="12700">
            <a:miter lim="400000"/>
          </a:ln>
        </p:spPr>
      </p:pic>
      <p:sp>
        <p:nvSpPr>
          <p:cNvPr id="117" name="1913:  publication of an article illustrating the application of thinning out to the Renaissance Quarter.…"/>
          <p:cNvSpPr txBox="1"/>
          <p:nvPr/>
        </p:nvSpPr>
        <p:spPr>
          <a:xfrm>
            <a:off x="1523999" y="1341438"/>
            <a:ext cx="9144002" cy="20313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1913:  publication of an article illustrating the application of thinning out to the Renaissance Quarter.</a:t>
            </a:r>
          </a:p>
          <a:p>
            <a:r>
              <a:t>Giovannoni studied the arrangement of the Via dei Coronari: recognition of the monuments to be safeguarded, partial demolition  of some buildings or blocks and replacement with small squares and gardens. The goal is rehabilitation with limited demolitions.</a:t>
            </a:r>
          </a:p>
          <a:p>
            <a:r>
              <a:t/>
            </a:r>
            <a:br/>
            <a:endParaRPr/>
          </a:p>
        </p:txBody>
      </p:sp>
      <p:sp>
        <p:nvSpPr>
          <p:cNvPr id="16" name="Rettangolo 15">
            <a:extLst>
              <a:ext uri="{FF2B5EF4-FFF2-40B4-BE49-F238E27FC236}">
                <a16:creationId xmlns:a16="http://schemas.microsoft.com/office/drawing/2014/main" xmlns="" id="{9938B75D-FBD7-4666-A6D5-159470462A3B}"/>
              </a:ext>
            </a:extLst>
          </p:cNvPr>
          <p:cNvSpPr/>
          <p:nvPr/>
        </p:nvSpPr>
        <p:spPr>
          <a:xfrm>
            <a:off x="1524001" y="63620"/>
            <a:ext cx="9144000" cy="635089"/>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7" name="CasellaDiTesto 16">
            <a:extLst>
              <a:ext uri="{FF2B5EF4-FFF2-40B4-BE49-F238E27FC236}">
                <a16:creationId xmlns:a16="http://schemas.microsoft.com/office/drawing/2014/main" xmlns="" id="{55891757-B984-466A-A26C-5188FC089944}"/>
              </a:ext>
            </a:extLst>
          </p:cNvPr>
          <p:cNvSpPr txBox="1"/>
          <p:nvPr/>
        </p:nvSpPr>
        <p:spPr>
          <a:xfrm>
            <a:off x="1524000" y="150331"/>
            <a:ext cx="9014605"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defRPr sz="2400" b="1"/>
            </a:pPr>
            <a:r>
              <a:rPr lang="en-US" sz="2400" dirty="0">
                <a:solidFill>
                  <a:schemeClr val="bg1"/>
                </a:solidFill>
              </a:rPr>
              <a:t>RESTORATION  IN THE 20</a:t>
            </a:r>
            <a:r>
              <a:rPr lang="en-US" sz="2400" baseline="30000" dirty="0">
                <a:solidFill>
                  <a:schemeClr val="bg1"/>
                </a:solidFill>
              </a:rPr>
              <a:t>TH</a:t>
            </a:r>
            <a:r>
              <a:rPr lang="en-US" sz="2400" dirty="0">
                <a:solidFill>
                  <a:schemeClr val="bg1"/>
                </a:solidFill>
              </a:rPr>
              <a:t> CENTURY: GUSTAVO GIOVANNONI</a:t>
            </a:r>
          </a:p>
        </p:txBody>
      </p:sp>
    </p:spTree>
    <p:extLst>
      <p:ext uri="{BB962C8B-B14F-4D97-AF65-F5344CB8AC3E}">
        <p14:creationId xmlns:p14="http://schemas.microsoft.com/office/powerpoint/2010/main" val="324033146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ESTORATION  IN THE 20TH CENTURY: Gustavo Giovannoni…"/>
          <p:cNvSpPr txBox="1"/>
          <p:nvPr/>
        </p:nvSpPr>
        <p:spPr>
          <a:xfrm>
            <a:off x="1523999" y="188913"/>
            <a:ext cx="9144002" cy="5139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000"/>
            </a:pPr>
            <a:endParaRPr lang="it-IT" sz="2000" dirty="0"/>
          </a:p>
          <a:p>
            <a:pPr>
              <a:defRPr sz="2000"/>
            </a:pPr>
            <a:endParaRPr sz="2000" dirty="0"/>
          </a:p>
          <a:p>
            <a:pPr algn="ctr">
              <a:defRPr sz="2000" b="1"/>
            </a:pPr>
            <a:r>
              <a:rPr sz="2000" dirty="0"/>
              <a:t>Renaissance Quarter, Rome (Italy)</a:t>
            </a:r>
          </a:p>
          <a:p>
            <a:pPr>
              <a:defRPr sz="2400" b="1"/>
            </a:pPr>
            <a:endParaRPr sz="2400" dirty="0"/>
          </a:p>
          <a:p>
            <a:pPr>
              <a:defRPr sz="2400" b="1"/>
            </a:pPr>
            <a:endParaRPr sz="2400" dirty="0"/>
          </a:p>
          <a:p>
            <a:pPr>
              <a:defRPr sz="2000"/>
            </a:pPr>
            <a:endParaRPr sz="2000" dirty="0"/>
          </a:p>
          <a:p>
            <a:pPr>
              <a:defRPr sz="2000"/>
            </a:pPr>
            <a:endParaRPr sz="2000" dirty="0"/>
          </a:p>
          <a:p>
            <a:pPr>
              <a:defRPr sz="2000" i="1"/>
            </a:pPr>
            <a:endParaRPr sz="2000" dirty="0"/>
          </a:p>
          <a:p>
            <a:pPr>
              <a:defRPr sz="2000"/>
            </a:pPr>
            <a:endParaRPr sz="2000" dirty="0"/>
          </a:p>
          <a:p>
            <a:pPr>
              <a:defRPr sz="2000"/>
            </a:pPr>
            <a:endParaRPr sz="2000" dirty="0"/>
          </a:p>
          <a:p>
            <a:pPr>
              <a:defRPr sz="2000" b="1"/>
            </a:pPr>
            <a:endParaRPr sz="2000" dirty="0"/>
          </a:p>
          <a:p>
            <a:pPr>
              <a:defRPr sz="2000"/>
            </a:pPr>
            <a:r>
              <a:rPr sz="2000" b="1" dirty="0"/>
              <a:t/>
            </a:r>
            <a:br>
              <a:rPr sz="2000" b="1" dirty="0"/>
            </a:br>
            <a:endParaRPr sz="2000" b="1" dirty="0"/>
          </a:p>
          <a:p>
            <a:pPr>
              <a:defRPr sz="2000" b="1"/>
            </a:pPr>
            <a:endParaRPr sz="2000" b="1" dirty="0"/>
          </a:p>
          <a:p>
            <a:pPr>
              <a:defRPr sz="2000" b="1"/>
            </a:pPr>
            <a:endParaRPr sz="2000" b="1" dirty="0"/>
          </a:p>
          <a:p>
            <a:pPr>
              <a:defRPr sz="2000" b="1"/>
            </a:pPr>
            <a:endParaRPr sz="2000" b="1" dirty="0"/>
          </a:p>
        </p:txBody>
      </p:sp>
      <p:sp>
        <p:nvSpPr>
          <p:cNvPr id="121" name="Testo"/>
          <p:cNvSpPr txBox="1"/>
          <p:nvPr/>
        </p:nvSpPr>
        <p:spPr>
          <a:xfrm>
            <a:off x="1523999" y="1341438"/>
            <a:ext cx="9144002"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
            </a:r>
            <a:br/>
            <a:endParaRPr/>
          </a:p>
        </p:txBody>
      </p:sp>
      <p:sp>
        <p:nvSpPr>
          <p:cNvPr id="122" name="The intervention has the function of improving the hygienic conditions and freeing the architectural testimonies. The liberation of these monuments is illustrated in some sketches.…"/>
          <p:cNvSpPr txBox="1"/>
          <p:nvPr/>
        </p:nvSpPr>
        <p:spPr>
          <a:xfrm>
            <a:off x="161365" y="1341438"/>
            <a:ext cx="6871261" cy="17543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r>
              <a:rPr dirty="0"/>
              <a:t>The intervention has the function of improving the hygienic conditions and freeing the architectural testimonies. The liberation of these monuments is illustrated in some sketches. </a:t>
            </a:r>
          </a:p>
          <a:p>
            <a:r>
              <a:rPr dirty="0"/>
              <a:t>After this proposal </a:t>
            </a:r>
            <a:r>
              <a:rPr dirty="0" smtClean="0"/>
              <a:t>G</a:t>
            </a:r>
            <a:r>
              <a:rPr lang="it-IT" dirty="0" err="1" smtClean="0"/>
              <a:t>iovannoni</a:t>
            </a:r>
            <a:r>
              <a:rPr dirty="0" smtClean="0"/>
              <a:t> </a:t>
            </a:r>
            <a:r>
              <a:rPr dirty="0"/>
              <a:t>is called to take part in a commission for a new study of the area. The final solution includes the indications expressed by </a:t>
            </a:r>
            <a:r>
              <a:rPr dirty="0" smtClean="0"/>
              <a:t>G</a:t>
            </a:r>
            <a:r>
              <a:rPr lang="it-IT" dirty="0" err="1" smtClean="0"/>
              <a:t>iovannoni</a:t>
            </a:r>
            <a:r>
              <a:rPr dirty="0" smtClean="0"/>
              <a:t> </a:t>
            </a:r>
            <a:r>
              <a:rPr dirty="0"/>
              <a:t>in 1913. </a:t>
            </a:r>
          </a:p>
        </p:txBody>
      </p:sp>
      <p:pic>
        <p:nvPicPr>
          <p:cNvPr id="123" name="image.png" descr="image.png"/>
          <p:cNvPicPr>
            <a:picLocks noChangeAspect="1"/>
          </p:cNvPicPr>
          <p:nvPr/>
        </p:nvPicPr>
        <p:blipFill>
          <a:blip r:embed="rId2"/>
          <a:srcRect l="16406" t="13540" r="15039" b="9375"/>
          <a:stretch>
            <a:fillRect/>
          </a:stretch>
        </p:blipFill>
        <p:spPr>
          <a:xfrm>
            <a:off x="1551637" y="3326696"/>
            <a:ext cx="4442501" cy="2731528"/>
          </a:xfrm>
          <a:prstGeom prst="rect">
            <a:avLst/>
          </a:prstGeom>
          <a:ln w="12700">
            <a:miter lim="400000"/>
          </a:ln>
        </p:spPr>
      </p:pic>
      <p:pic>
        <p:nvPicPr>
          <p:cNvPr id="124" name="image.png" descr="image.png"/>
          <p:cNvPicPr>
            <a:picLocks noChangeAspect="1"/>
          </p:cNvPicPr>
          <p:nvPr/>
        </p:nvPicPr>
        <p:blipFill>
          <a:blip r:embed="rId3"/>
          <a:srcRect l="29296" t="13540" r="41992" b="12500"/>
          <a:stretch>
            <a:fillRect/>
          </a:stretch>
        </p:blipFill>
        <p:spPr>
          <a:xfrm>
            <a:off x="7188657" y="1174732"/>
            <a:ext cx="3323313" cy="4816477"/>
          </a:xfrm>
          <a:prstGeom prst="rect">
            <a:avLst/>
          </a:prstGeom>
          <a:ln w="12700">
            <a:miter lim="400000"/>
          </a:ln>
        </p:spPr>
      </p:pic>
      <p:sp>
        <p:nvSpPr>
          <p:cNvPr id="17" name="Rettangolo 16">
            <a:extLst>
              <a:ext uri="{FF2B5EF4-FFF2-40B4-BE49-F238E27FC236}">
                <a16:creationId xmlns:a16="http://schemas.microsoft.com/office/drawing/2014/main" xmlns="" id="{F31BC875-E398-4E41-8CF5-15442274A3E2}"/>
              </a:ext>
            </a:extLst>
          </p:cNvPr>
          <p:cNvSpPr/>
          <p:nvPr/>
        </p:nvSpPr>
        <p:spPr>
          <a:xfrm>
            <a:off x="1524001" y="63620"/>
            <a:ext cx="9144000" cy="635089"/>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8" name="CasellaDiTesto 17">
            <a:extLst>
              <a:ext uri="{FF2B5EF4-FFF2-40B4-BE49-F238E27FC236}">
                <a16:creationId xmlns:a16="http://schemas.microsoft.com/office/drawing/2014/main" xmlns="" id="{F47E4D65-C7EA-47DA-82F2-D83C20F5344A}"/>
              </a:ext>
            </a:extLst>
          </p:cNvPr>
          <p:cNvSpPr txBox="1"/>
          <p:nvPr/>
        </p:nvSpPr>
        <p:spPr>
          <a:xfrm>
            <a:off x="1524000" y="150331"/>
            <a:ext cx="9014605"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defRPr sz="2400" b="1"/>
            </a:pPr>
            <a:r>
              <a:rPr lang="en-US" sz="2400" dirty="0">
                <a:solidFill>
                  <a:schemeClr val="bg1"/>
                </a:solidFill>
              </a:rPr>
              <a:t>RESTORATION  IN THE 20</a:t>
            </a:r>
            <a:r>
              <a:rPr lang="en-US" sz="2400" baseline="30000" dirty="0">
                <a:solidFill>
                  <a:schemeClr val="bg1"/>
                </a:solidFill>
              </a:rPr>
              <a:t>TH</a:t>
            </a:r>
            <a:r>
              <a:rPr lang="en-US" sz="2400" dirty="0">
                <a:solidFill>
                  <a:schemeClr val="bg1"/>
                </a:solidFill>
              </a:rPr>
              <a:t> CENTURY: GUSTAVO GIOVANNONI</a:t>
            </a:r>
          </a:p>
        </p:txBody>
      </p:sp>
    </p:spTree>
    <p:extLst>
      <p:ext uri="{BB962C8B-B14F-4D97-AF65-F5344CB8AC3E}">
        <p14:creationId xmlns:p14="http://schemas.microsoft.com/office/powerpoint/2010/main" val="47407138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 name="RESTORATION  IN THE 20TH CENTURY: Gustavo Giovannoni…"/>
          <p:cNvSpPr txBox="1"/>
          <p:nvPr/>
        </p:nvSpPr>
        <p:spPr>
          <a:xfrm>
            <a:off x="1523999" y="188913"/>
            <a:ext cx="9144002" cy="1498871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400" b="1"/>
            </a:pPr>
            <a:endParaRPr lang="it-IT" sz="2400" dirty="0"/>
          </a:p>
          <a:p>
            <a:pPr>
              <a:defRPr sz="2400" b="1"/>
            </a:pPr>
            <a:endParaRPr sz="2400" dirty="0"/>
          </a:p>
          <a:p>
            <a:pPr>
              <a:defRPr sz="2000"/>
            </a:pPr>
            <a:r>
              <a:rPr sz="2000" dirty="0" err="1"/>
              <a:t>Giovannoni</a:t>
            </a:r>
            <a:r>
              <a:rPr sz="2000" dirty="0"/>
              <a:t> participated in the drafting of international and national documents on the protection and restoration of monuments.</a:t>
            </a:r>
          </a:p>
          <a:p>
            <a:pPr>
              <a:defRPr sz="2000"/>
            </a:pPr>
            <a:r>
              <a:rPr sz="2000" dirty="0"/>
              <a:t/>
            </a:r>
            <a:br>
              <a:rPr sz="2000" dirty="0"/>
            </a:br>
            <a:r>
              <a:rPr sz="2000" b="1" dirty="0"/>
              <a:t>1931: Athens charter. </a:t>
            </a:r>
            <a:r>
              <a:rPr sz="2000" dirty="0"/>
              <a:t>The charter established the rules of international restoration: these rules were also dictated by </a:t>
            </a:r>
            <a:r>
              <a:rPr sz="2000" dirty="0" err="1"/>
              <a:t>Giovannoni</a:t>
            </a:r>
            <a:r>
              <a:rPr sz="2000" dirty="0"/>
              <a:t>. </a:t>
            </a:r>
          </a:p>
          <a:p>
            <a:pPr>
              <a:defRPr sz="2000"/>
            </a:pPr>
            <a:r>
              <a:rPr sz="2000" dirty="0"/>
              <a:t>Principles of the charter:</a:t>
            </a:r>
          </a:p>
          <a:p>
            <a:pPr>
              <a:defRPr sz="2000"/>
            </a:pPr>
            <a:r>
              <a:rPr sz="2000" dirty="0"/>
              <a:t>- maintenance, where possible, of the occupation of the monuments which guarantees their continuity.</a:t>
            </a:r>
            <a:br>
              <a:rPr sz="2000" dirty="0"/>
            </a:br>
            <a:r>
              <a:rPr sz="2000" dirty="0"/>
              <a:t>- use of modern materials for the consolidation of ancient buildings and more especially of reinforced concrete. Reinforced concrete must be hidden.</a:t>
            </a:r>
            <a:br>
              <a:rPr sz="2000" dirty="0"/>
            </a:br>
            <a:r>
              <a:rPr sz="2000" dirty="0"/>
              <a:t>- respect for the character and appearance of the city, especially near ancient monuments, for which the environment must be the object of special care.</a:t>
            </a:r>
          </a:p>
          <a:p>
            <a:pPr>
              <a:defRPr sz="2000"/>
            </a:pPr>
            <a:r>
              <a:rPr sz="2000" dirty="0"/>
              <a:t/>
            </a:r>
            <a:br>
              <a:rPr sz="2000" dirty="0"/>
            </a:br>
            <a:r>
              <a:rPr sz="2000" b="1" dirty="0"/>
              <a:t>1932: Italian charter of restoration. </a:t>
            </a:r>
            <a:r>
              <a:rPr sz="2000" dirty="0"/>
              <a:t>It ratified the contents of the Athens charter.</a:t>
            </a:r>
            <a:br>
              <a:rPr sz="2000" dirty="0"/>
            </a:br>
            <a:r>
              <a:rPr sz="2000" dirty="0"/>
              <a:t>Living and dead monuments.</a:t>
            </a:r>
            <a:br>
              <a:rPr sz="2000" dirty="0"/>
            </a:br>
            <a:r>
              <a:rPr sz="2000" dirty="0"/>
              <a:t>Consolidation, </a:t>
            </a:r>
            <a:r>
              <a:rPr sz="2000" dirty="0" err="1"/>
              <a:t>recomposition</a:t>
            </a:r>
            <a:r>
              <a:rPr sz="2000" dirty="0"/>
              <a:t> for dead monuments and completion and restoration of living monuments.</a:t>
            </a:r>
          </a:p>
          <a:p>
            <a:pPr>
              <a:defRPr sz="2000"/>
            </a:pPr>
            <a:endParaRPr sz="2000" dirty="0"/>
          </a:p>
          <a:p>
            <a:pPr>
              <a:defRPr sz="2000"/>
            </a:pPr>
            <a:endParaRPr sz="2000" dirty="0"/>
          </a:p>
          <a:p>
            <a:pPr>
              <a:defRPr sz="2000"/>
            </a:pPr>
            <a:endParaRPr sz="2000" dirty="0"/>
          </a:p>
          <a:p>
            <a:pPr>
              <a:defRPr sz="2000"/>
            </a:pPr>
            <a:endParaRPr sz="2000" dirty="0"/>
          </a:p>
          <a:p>
            <a:pPr>
              <a:defRPr sz="2000"/>
            </a:pPr>
            <a:r>
              <a:rPr sz="2000" dirty="0"/>
              <a:t/>
            </a:r>
            <a:br>
              <a:rPr sz="2000" dirty="0"/>
            </a:br>
            <a:endParaRPr sz="2000" dirty="0"/>
          </a:p>
          <a:p>
            <a:pPr>
              <a:defRPr sz="2000"/>
            </a:pPr>
            <a:endParaRPr sz="2000" dirty="0"/>
          </a:p>
          <a:p>
            <a:pPr>
              <a:defRPr sz="2000"/>
            </a:pPr>
            <a:r>
              <a:rPr sz="2000" dirty="0"/>
              <a:t/>
            </a:r>
            <a:br>
              <a:rPr sz="2000" dirty="0"/>
            </a:br>
            <a:endParaRPr sz="2000" dirty="0"/>
          </a:p>
          <a:p>
            <a:pPr>
              <a:defRPr sz="2000" b="1"/>
            </a:pPr>
            <a:endParaRPr sz="2000" dirty="0"/>
          </a:p>
          <a:p>
            <a:pPr>
              <a:defRPr sz="2000" b="1"/>
            </a:pPr>
            <a:endParaRPr sz="2000" dirty="0"/>
          </a:p>
          <a:p>
            <a:pPr>
              <a:defRPr sz="2000"/>
            </a:pPr>
            <a:r>
              <a:rPr sz="2000" b="1" dirty="0"/>
              <a:t/>
            </a:r>
            <a:br>
              <a:rPr sz="2000" b="1" dirty="0"/>
            </a:br>
            <a:endParaRPr sz="2000" b="1" dirty="0"/>
          </a:p>
          <a:p>
            <a:pPr>
              <a:defRPr sz="2000"/>
            </a:pPr>
            <a:endParaRPr sz="2000" b="1" dirty="0"/>
          </a:p>
          <a:p>
            <a:pPr>
              <a:defRPr sz="2000"/>
            </a:pPr>
            <a:endParaRPr sz="2000" b="1" dirty="0"/>
          </a:p>
          <a:p>
            <a:pPr>
              <a:defRPr sz="2000"/>
            </a:pPr>
            <a:endParaRPr sz="2000" b="1" dirty="0"/>
          </a:p>
          <a:p>
            <a:pPr>
              <a:defRPr sz="2000"/>
            </a:pPr>
            <a:r>
              <a:rPr sz="2000" dirty="0"/>
              <a:t/>
            </a:r>
            <a:br>
              <a:rPr sz="2000" dirty="0"/>
            </a:br>
            <a:endParaRPr sz="2000" dirty="0"/>
          </a:p>
          <a:p>
            <a:pPr>
              <a:defRPr sz="2000"/>
            </a:pPr>
            <a:endParaRPr sz="2000" dirty="0"/>
          </a:p>
          <a:p>
            <a:pPr>
              <a:defRPr sz="2000"/>
            </a:pPr>
            <a:endParaRPr sz="2000" dirty="0"/>
          </a:p>
          <a:p>
            <a:pPr>
              <a:defRPr sz="2000"/>
            </a:pPr>
            <a:endParaRPr sz="2000" dirty="0"/>
          </a:p>
          <a:p>
            <a:pPr>
              <a:defRPr sz="2000"/>
            </a:pPr>
            <a:endParaRPr sz="2000" dirty="0"/>
          </a:p>
          <a:p>
            <a:pPr>
              <a:defRPr sz="2000"/>
            </a:pPr>
            <a:endParaRPr sz="2000" dirty="0"/>
          </a:p>
          <a:p>
            <a:pPr>
              <a:defRPr sz="2000" b="1"/>
            </a:pPr>
            <a:endParaRPr sz="2000" dirty="0"/>
          </a:p>
          <a:p>
            <a:pPr>
              <a:defRPr sz="2000"/>
            </a:pPr>
            <a:r>
              <a:rPr sz="2000" b="1" dirty="0"/>
              <a:t/>
            </a:r>
            <a:br>
              <a:rPr sz="2000" b="1" dirty="0"/>
            </a:br>
            <a:endParaRPr sz="2000" b="1" dirty="0"/>
          </a:p>
          <a:p>
            <a:pPr>
              <a:defRPr sz="2000" b="1"/>
            </a:pPr>
            <a:endParaRPr sz="2000" b="1" dirty="0"/>
          </a:p>
          <a:p>
            <a:pPr>
              <a:defRPr sz="2000" b="1"/>
            </a:pPr>
            <a:endParaRPr sz="2000" b="1" dirty="0"/>
          </a:p>
          <a:p>
            <a:pPr>
              <a:defRPr sz="2000" b="1"/>
            </a:pPr>
            <a:endParaRPr sz="2000" b="1" dirty="0"/>
          </a:p>
        </p:txBody>
      </p:sp>
      <p:sp>
        <p:nvSpPr>
          <p:cNvPr id="13" name="Rettangolo 12">
            <a:extLst>
              <a:ext uri="{FF2B5EF4-FFF2-40B4-BE49-F238E27FC236}">
                <a16:creationId xmlns:a16="http://schemas.microsoft.com/office/drawing/2014/main" xmlns="" id="{D9A55AB8-1F69-4D12-BF99-E297A34CC0B5}"/>
              </a:ext>
            </a:extLst>
          </p:cNvPr>
          <p:cNvSpPr/>
          <p:nvPr/>
        </p:nvSpPr>
        <p:spPr>
          <a:xfrm>
            <a:off x="1524001" y="63620"/>
            <a:ext cx="9144000" cy="635089"/>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4" name="CasellaDiTesto 13">
            <a:extLst>
              <a:ext uri="{FF2B5EF4-FFF2-40B4-BE49-F238E27FC236}">
                <a16:creationId xmlns:a16="http://schemas.microsoft.com/office/drawing/2014/main" xmlns="" id="{D29BEEE7-9B1B-4D18-A198-EECFC0DE4A06}"/>
              </a:ext>
            </a:extLst>
          </p:cNvPr>
          <p:cNvSpPr txBox="1"/>
          <p:nvPr/>
        </p:nvSpPr>
        <p:spPr>
          <a:xfrm>
            <a:off x="1524000" y="150331"/>
            <a:ext cx="9014605"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defRPr sz="2400" b="1"/>
            </a:pPr>
            <a:r>
              <a:rPr lang="en-US" sz="2400" dirty="0">
                <a:solidFill>
                  <a:schemeClr val="bg1"/>
                </a:solidFill>
              </a:rPr>
              <a:t>RESTORATION  IN THE 20</a:t>
            </a:r>
            <a:r>
              <a:rPr lang="en-US" sz="2400" baseline="30000" dirty="0">
                <a:solidFill>
                  <a:schemeClr val="bg1"/>
                </a:solidFill>
              </a:rPr>
              <a:t>TH</a:t>
            </a:r>
            <a:r>
              <a:rPr lang="en-US" sz="2400" dirty="0">
                <a:solidFill>
                  <a:schemeClr val="bg1"/>
                </a:solidFill>
              </a:rPr>
              <a:t> CENTURY: GUSTAVO GIOVANNONI</a:t>
            </a:r>
          </a:p>
        </p:txBody>
      </p:sp>
    </p:spTree>
    <p:extLst>
      <p:ext uri="{BB962C8B-B14F-4D97-AF65-F5344CB8AC3E}">
        <p14:creationId xmlns:p14="http://schemas.microsoft.com/office/powerpoint/2010/main" val="3262950055"/>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RESTORATION  IN THE 20TH CENTURY…"/>
          <p:cNvSpPr txBox="1"/>
          <p:nvPr/>
        </p:nvSpPr>
        <p:spPr>
          <a:xfrm>
            <a:off x="1523999" y="188912"/>
            <a:ext cx="9144002" cy="57554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400" b="1"/>
            </a:pPr>
            <a:endParaRPr lang="it-IT" sz="2400" dirty="0"/>
          </a:p>
          <a:p>
            <a:pPr>
              <a:defRPr sz="2400" b="1"/>
            </a:pPr>
            <a:endParaRPr sz="2400" dirty="0"/>
          </a:p>
          <a:p>
            <a:pPr>
              <a:defRPr sz="2000"/>
            </a:pPr>
            <a:r>
              <a:rPr sz="2000" dirty="0"/>
              <a:t>All European countries were involved in the </a:t>
            </a:r>
            <a:r>
              <a:rPr sz="2000" b="1" dirty="0"/>
              <a:t>Second World War (1939-1945)</a:t>
            </a:r>
            <a:r>
              <a:rPr sz="2000" dirty="0"/>
              <a:t>.</a:t>
            </a:r>
            <a:br>
              <a:rPr sz="2000" dirty="0"/>
            </a:br>
            <a:endParaRPr sz="2000" dirty="0"/>
          </a:p>
          <a:p>
            <a:pPr>
              <a:defRPr sz="2000"/>
            </a:pPr>
            <a:r>
              <a:rPr sz="2000" dirty="0"/>
              <a:t>All charters and regulations concerned restoration interventions but not entire reconstructions.</a:t>
            </a:r>
            <a:br>
              <a:rPr sz="2000" dirty="0"/>
            </a:br>
            <a:r>
              <a:rPr sz="2000" dirty="0"/>
              <a:t>Theories of restoration were inadequate to the current situation: the main requirement was to rebuild what had largely disappeared. </a:t>
            </a:r>
          </a:p>
          <a:p>
            <a:pPr>
              <a:defRPr sz="2000"/>
            </a:pPr>
            <a:r>
              <a:rPr sz="2000" dirty="0"/>
              <a:t>The concepts of minimum intervention and distinguishability were difficult to apply.</a:t>
            </a:r>
          </a:p>
          <a:p>
            <a:pPr>
              <a:defRPr sz="2000"/>
            </a:pPr>
            <a:r>
              <a:rPr sz="2000" dirty="0"/>
              <a:t/>
            </a:r>
            <a:br>
              <a:rPr sz="2000" dirty="0"/>
            </a:br>
            <a:r>
              <a:rPr sz="2000" dirty="0"/>
              <a:t>A collective feeling led to restoration and reintegration: historical, aesthetic but also </a:t>
            </a:r>
            <a:r>
              <a:rPr sz="2000" b="1" dirty="0"/>
              <a:t>psychological value of the buildings </a:t>
            </a:r>
            <a:r>
              <a:rPr sz="2000" dirty="0"/>
              <a:t>(attachment of the population to a monument, recognition of its identity in the monument). </a:t>
            </a:r>
          </a:p>
          <a:p>
            <a:pPr>
              <a:defRPr sz="2000"/>
            </a:pPr>
            <a:r>
              <a:rPr sz="2000" dirty="0"/>
              <a:t>The restoration must give a solution to a sudden destruction not to a progressive degradation. </a:t>
            </a:r>
            <a:br>
              <a:rPr sz="2000" dirty="0"/>
            </a:br>
            <a:endParaRPr sz="2000" dirty="0"/>
          </a:p>
          <a:p>
            <a:pPr>
              <a:defRPr sz="2000"/>
            </a:pPr>
            <a:r>
              <a:rPr sz="2000" dirty="0"/>
              <a:t>Restorations were not based on shared principles, but according to the abilities of individual architects. </a:t>
            </a:r>
          </a:p>
        </p:txBody>
      </p:sp>
      <p:sp>
        <p:nvSpPr>
          <p:cNvPr id="13" name="Rettangolo 12">
            <a:extLst>
              <a:ext uri="{FF2B5EF4-FFF2-40B4-BE49-F238E27FC236}">
                <a16:creationId xmlns:a16="http://schemas.microsoft.com/office/drawing/2014/main" xmlns="" id="{6CFE3DFD-73C3-495D-81F0-37788D4A6662}"/>
              </a:ext>
            </a:extLst>
          </p:cNvPr>
          <p:cNvSpPr/>
          <p:nvPr/>
        </p:nvSpPr>
        <p:spPr>
          <a:xfrm>
            <a:off x="1524001" y="63620"/>
            <a:ext cx="9144000" cy="635089"/>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4" name="CasellaDiTesto 13">
            <a:extLst>
              <a:ext uri="{FF2B5EF4-FFF2-40B4-BE49-F238E27FC236}">
                <a16:creationId xmlns:a16="http://schemas.microsoft.com/office/drawing/2014/main" xmlns="" id="{8DEA9B6D-4BBF-4CC4-A639-550683AB0F29}"/>
              </a:ext>
            </a:extLst>
          </p:cNvPr>
          <p:cNvSpPr txBox="1"/>
          <p:nvPr/>
        </p:nvSpPr>
        <p:spPr>
          <a:xfrm>
            <a:off x="1524000" y="150331"/>
            <a:ext cx="9014605"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defRPr sz="2400" b="1"/>
            </a:pPr>
            <a:r>
              <a:rPr lang="en-US" sz="2400" dirty="0">
                <a:solidFill>
                  <a:schemeClr val="bg1"/>
                </a:solidFill>
              </a:rPr>
              <a:t>RESTORATION  IN THE 20</a:t>
            </a:r>
            <a:r>
              <a:rPr lang="en-US" sz="2400" baseline="30000" dirty="0">
                <a:solidFill>
                  <a:schemeClr val="bg1"/>
                </a:solidFill>
              </a:rPr>
              <a:t>TH</a:t>
            </a:r>
            <a:r>
              <a:rPr lang="en-US" sz="2400" dirty="0">
                <a:solidFill>
                  <a:schemeClr val="bg1"/>
                </a:solidFill>
              </a:rPr>
              <a:t> CENTURY</a:t>
            </a:r>
          </a:p>
        </p:txBody>
      </p:sp>
    </p:spTree>
    <p:extLst>
      <p:ext uri="{BB962C8B-B14F-4D97-AF65-F5344CB8AC3E}">
        <p14:creationId xmlns:p14="http://schemas.microsoft.com/office/powerpoint/2010/main" val="2598233780"/>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 name="RESTORATION  IN THE 20TH CENTURY…"/>
          <p:cNvSpPr txBox="1"/>
          <p:nvPr/>
        </p:nvSpPr>
        <p:spPr>
          <a:xfrm>
            <a:off x="1523999" y="188913"/>
            <a:ext cx="9144002" cy="5139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000"/>
            </a:pPr>
            <a:endParaRPr lang="it-IT" sz="2000" dirty="0"/>
          </a:p>
          <a:p>
            <a:pPr>
              <a:defRPr sz="2000"/>
            </a:pPr>
            <a:endParaRPr sz="2000" dirty="0"/>
          </a:p>
          <a:p>
            <a:pPr algn="ctr">
              <a:defRPr sz="2000" b="1"/>
            </a:pPr>
            <a:r>
              <a:rPr sz="2000" dirty="0"/>
              <a:t>Palazzo </a:t>
            </a:r>
            <a:r>
              <a:rPr sz="2000" dirty="0" err="1"/>
              <a:t>dei</a:t>
            </a:r>
            <a:r>
              <a:rPr sz="2000" dirty="0"/>
              <a:t> Trecento, Treviso (Italy)</a:t>
            </a:r>
          </a:p>
          <a:p>
            <a:pPr>
              <a:defRPr sz="2400" b="1"/>
            </a:pPr>
            <a:endParaRPr sz="2400" dirty="0"/>
          </a:p>
          <a:p>
            <a:pPr>
              <a:defRPr sz="2400" b="1"/>
            </a:pPr>
            <a:endParaRPr sz="2400" dirty="0"/>
          </a:p>
          <a:p>
            <a:pPr>
              <a:defRPr sz="2000"/>
            </a:pPr>
            <a:endParaRPr sz="2000" dirty="0"/>
          </a:p>
          <a:p>
            <a:pPr>
              <a:defRPr sz="2000"/>
            </a:pPr>
            <a:endParaRPr sz="2000" dirty="0"/>
          </a:p>
          <a:p>
            <a:pPr>
              <a:defRPr sz="2000" i="1"/>
            </a:pPr>
            <a:endParaRPr sz="2000" dirty="0"/>
          </a:p>
          <a:p>
            <a:pPr>
              <a:defRPr sz="2000"/>
            </a:pPr>
            <a:endParaRPr sz="2000" dirty="0"/>
          </a:p>
          <a:p>
            <a:pPr>
              <a:defRPr sz="2000"/>
            </a:pPr>
            <a:endParaRPr sz="2000" dirty="0"/>
          </a:p>
          <a:p>
            <a:pPr>
              <a:defRPr sz="2000" b="1"/>
            </a:pPr>
            <a:endParaRPr sz="2000" dirty="0"/>
          </a:p>
          <a:p>
            <a:pPr>
              <a:defRPr sz="2000"/>
            </a:pPr>
            <a:r>
              <a:rPr sz="2000" b="1" dirty="0"/>
              <a:t/>
            </a:r>
            <a:br>
              <a:rPr sz="2000" b="1" dirty="0"/>
            </a:br>
            <a:endParaRPr sz="2000" b="1" dirty="0"/>
          </a:p>
          <a:p>
            <a:pPr>
              <a:defRPr sz="2000" b="1"/>
            </a:pPr>
            <a:endParaRPr sz="2000" b="1" dirty="0"/>
          </a:p>
          <a:p>
            <a:pPr>
              <a:defRPr sz="2000" b="1"/>
            </a:pPr>
            <a:endParaRPr sz="2000" b="1" dirty="0"/>
          </a:p>
          <a:p>
            <a:pPr>
              <a:defRPr sz="2000" b="1"/>
            </a:pPr>
            <a:endParaRPr sz="2000" b="1" dirty="0"/>
          </a:p>
        </p:txBody>
      </p:sp>
      <p:sp>
        <p:nvSpPr>
          <p:cNvPr id="134" name="Testo"/>
          <p:cNvSpPr txBox="1"/>
          <p:nvPr/>
        </p:nvSpPr>
        <p:spPr>
          <a:xfrm>
            <a:off x="1523999" y="1341438"/>
            <a:ext cx="9144002"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
            </a:r>
            <a:br/>
            <a:endParaRPr/>
          </a:p>
        </p:txBody>
      </p:sp>
      <p:pic>
        <p:nvPicPr>
          <p:cNvPr id="135" name="image.png" descr="image.png"/>
          <p:cNvPicPr>
            <a:picLocks noChangeAspect="1"/>
          </p:cNvPicPr>
          <p:nvPr/>
        </p:nvPicPr>
        <p:blipFill>
          <a:blip r:embed="rId2"/>
          <a:srcRect l="6286" t="31411" r="45184" b="17059"/>
          <a:stretch>
            <a:fillRect/>
          </a:stretch>
        </p:blipFill>
        <p:spPr>
          <a:xfrm>
            <a:off x="2933806" y="2024282"/>
            <a:ext cx="5978249" cy="3968720"/>
          </a:xfrm>
          <a:prstGeom prst="rect">
            <a:avLst/>
          </a:prstGeom>
          <a:ln w="12700">
            <a:miter lim="400000"/>
          </a:ln>
        </p:spPr>
      </p:pic>
      <p:sp>
        <p:nvSpPr>
          <p:cNvPr id="136" name="Partial destruction of the building.…"/>
          <p:cNvSpPr txBox="1"/>
          <p:nvPr/>
        </p:nvSpPr>
        <p:spPr>
          <a:xfrm>
            <a:off x="1523999" y="1304925"/>
            <a:ext cx="9144002" cy="92333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Partial destruction of the building. </a:t>
            </a:r>
          </a:p>
          <a:p>
            <a:r>
              <a:t>Application of the  theories codified by pre-war international charters.</a:t>
            </a:r>
            <a:br/>
            <a:endParaRPr/>
          </a:p>
        </p:txBody>
      </p:sp>
      <p:sp>
        <p:nvSpPr>
          <p:cNvPr id="16" name="Rettangolo 15">
            <a:extLst>
              <a:ext uri="{FF2B5EF4-FFF2-40B4-BE49-F238E27FC236}">
                <a16:creationId xmlns:a16="http://schemas.microsoft.com/office/drawing/2014/main" xmlns="" id="{FBE47F5C-D8D0-4258-8B96-5F3C3C077B27}"/>
              </a:ext>
            </a:extLst>
          </p:cNvPr>
          <p:cNvSpPr/>
          <p:nvPr/>
        </p:nvSpPr>
        <p:spPr>
          <a:xfrm>
            <a:off x="1524001" y="63620"/>
            <a:ext cx="9144000" cy="635089"/>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7" name="CasellaDiTesto 16">
            <a:extLst>
              <a:ext uri="{FF2B5EF4-FFF2-40B4-BE49-F238E27FC236}">
                <a16:creationId xmlns:a16="http://schemas.microsoft.com/office/drawing/2014/main" xmlns="" id="{3A94F031-A180-4D23-B9CC-D6945C9749A9}"/>
              </a:ext>
            </a:extLst>
          </p:cNvPr>
          <p:cNvSpPr txBox="1"/>
          <p:nvPr/>
        </p:nvSpPr>
        <p:spPr>
          <a:xfrm>
            <a:off x="1524000" y="150331"/>
            <a:ext cx="9014605"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defRPr sz="2400" b="1"/>
            </a:pPr>
            <a:r>
              <a:rPr lang="en-US" sz="2400" dirty="0">
                <a:solidFill>
                  <a:schemeClr val="bg1"/>
                </a:solidFill>
              </a:rPr>
              <a:t>RESTORATION  IN THE 20</a:t>
            </a:r>
            <a:r>
              <a:rPr lang="en-US" sz="2400" baseline="30000" dirty="0">
                <a:solidFill>
                  <a:schemeClr val="bg1"/>
                </a:solidFill>
              </a:rPr>
              <a:t>TH</a:t>
            </a:r>
            <a:r>
              <a:rPr lang="en-US" sz="2400" dirty="0">
                <a:solidFill>
                  <a:schemeClr val="bg1"/>
                </a:solidFill>
              </a:rPr>
              <a:t> CENTURY</a:t>
            </a:r>
          </a:p>
        </p:txBody>
      </p:sp>
    </p:spTree>
    <p:extLst>
      <p:ext uri="{BB962C8B-B14F-4D97-AF65-F5344CB8AC3E}">
        <p14:creationId xmlns:p14="http://schemas.microsoft.com/office/powerpoint/2010/main" val="221700856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 name="RESTORATION  IN THE 20TH CENTURY…"/>
          <p:cNvSpPr txBox="1"/>
          <p:nvPr/>
        </p:nvSpPr>
        <p:spPr>
          <a:xfrm>
            <a:off x="1523999" y="188913"/>
            <a:ext cx="9144002" cy="5139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000"/>
            </a:pPr>
            <a:endParaRPr lang="it-IT" sz="2000" dirty="0"/>
          </a:p>
          <a:p>
            <a:pPr>
              <a:defRPr sz="2000"/>
            </a:pPr>
            <a:endParaRPr sz="2000" dirty="0"/>
          </a:p>
          <a:p>
            <a:pPr algn="ctr">
              <a:defRPr sz="2000" b="1"/>
            </a:pPr>
            <a:r>
              <a:rPr sz="2000" dirty="0"/>
              <a:t>Palazzo </a:t>
            </a:r>
            <a:r>
              <a:rPr sz="2000" dirty="0" err="1"/>
              <a:t>dei</a:t>
            </a:r>
            <a:r>
              <a:rPr sz="2000" dirty="0"/>
              <a:t> Trecento, Treviso (Italy)</a:t>
            </a:r>
          </a:p>
          <a:p>
            <a:pPr>
              <a:defRPr sz="2400" b="1"/>
            </a:pPr>
            <a:endParaRPr sz="2400" dirty="0"/>
          </a:p>
          <a:p>
            <a:pPr>
              <a:defRPr sz="2400" b="1"/>
            </a:pPr>
            <a:endParaRPr sz="2400" dirty="0"/>
          </a:p>
          <a:p>
            <a:pPr>
              <a:defRPr sz="2000"/>
            </a:pPr>
            <a:endParaRPr sz="2000" dirty="0"/>
          </a:p>
          <a:p>
            <a:pPr>
              <a:defRPr sz="2000"/>
            </a:pPr>
            <a:endParaRPr sz="2000" dirty="0"/>
          </a:p>
          <a:p>
            <a:pPr>
              <a:defRPr sz="2000" i="1"/>
            </a:pPr>
            <a:endParaRPr sz="2000" dirty="0"/>
          </a:p>
          <a:p>
            <a:pPr>
              <a:defRPr sz="2000"/>
            </a:pPr>
            <a:endParaRPr sz="2000" dirty="0"/>
          </a:p>
          <a:p>
            <a:pPr>
              <a:defRPr sz="2000"/>
            </a:pPr>
            <a:endParaRPr sz="2000" dirty="0"/>
          </a:p>
          <a:p>
            <a:pPr>
              <a:defRPr sz="2000" b="1"/>
            </a:pPr>
            <a:endParaRPr sz="2000" dirty="0"/>
          </a:p>
          <a:p>
            <a:pPr>
              <a:defRPr sz="2000"/>
            </a:pPr>
            <a:r>
              <a:rPr sz="2000" b="1" dirty="0"/>
              <a:t/>
            </a:r>
            <a:br>
              <a:rPr sz="2000" b="1" dirty="0"/>
            </a:br>
            <a:endParaRPr sz="2000" b="1" dirty="0"/>
          </a:p>
          <a:p>
            <a:pPr>
              <a:defRPr sz="2000" b="1"/>
            </a:pPr>
            <a:endParaRPr sz="2000" b="1" dirty="0"/>
          </a:p>
          <a:p>
            <a:pPr>
              <a:defRPr sz="2000" b="1"/>
            </a:pPr>
            <a:endParaRPr sz="2000" b="1" dirty="0"/>
          </a:p>
          <a:p>
            <a:pPr>
              <a:defRPr sz="2000" b="1"/>
            </a:pPr>
            <a:endParaRPr sz="2000" b="1" dirty="0"/>
          </a:p>
        </p:txBody>
      </p:sp>
      <p:sp>
        <p:nvSpPr>
          <p:cNvPr id="140" name="Testo"/>
          <p:cNvSpPr txBox="1"/>
          <p:nvPr/>
        </p:nvSpPr>
        <p:spPr>
          <a:xfrm>
            <a:off x="1523999" y="1341438"/>
            <a:ext cx="9144002"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
            </a:r>
            <a:br/>
            <a:endParaRPr/>
          </a:p>
        </p:txBody>
      </p:sp>
      <p:pic>
        <p:nvPicPr>
          <p:cNvPr id="141" name="image.png" descr="image.png"/>
          <p:cNvPicPr>
            <a:picLocks noChangeAspect="1"/>
          </p:cNvPicPr>
          <p:nvPr/>
        </p:nvPicPr>
        <p:blipFill>
          <a:blip r:embed="rId2"/>
          <a:srcRect l="9246" t="32044" r="48228" b="17869"/>
          <a:stretch>
            <a:fillRect/>
          </a:stretch>
        </p:blipFill>
        <p:spPr>
          <a:xfrm>
            <a:off x="1472002" y="2665737"/>
            <a:ext cx="4559300" cy="3355975"/>
          </a:xfrm>
          <a:prstGeom prst="rect">
            <a:avLst/>
          </a:prstGeom>
          <a:ln w="12700">
            <a:miter lim="400000"/>
          </a:ln>
        </p:spPr>
      </p:pic>
      <p:sp>
        <p:nvSpPr>
          <p:cNvPr id="142" name="The missing part was rebuilt.…"/>
          <p:cNvSpPr txBox="1"/>
          <p:nvPr/>
        </p:nvSpPr>
        <p:spPr>
          <a:xfrm>
            <a:off x="1523999" y="1304926"/>
            <a:ext cx="9144002" cy="1200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The missing part was rebuilt. </a:t>
            </a:r>
          </a:p>
          <a:p>
            <a:r>
              <a:t>The addition is made slightly behind the original. </a:t>
            </a:r>
          </a:p>
          <a:p>
            <a:r>
              <a:t>In the foreground the authentic part of the building. In the background the addition. There is a separation line. Distinguishability.</a:t>
            </a:r>
          </a:p>
        </p:txBody>
      </p:sp>
      <p:pic>
        <p:nvPicPr>
          <p:cNvPr id="143" name="image.png" descr="image.png"/>
          <p:cNvPicPr>
            <a:picLocks noChangeAspect="1"/>
          </p:cNvPicPr>
          <p:nvPr/>
        </p:nvPicPr>
        <p:blipFill>
          <a:blip r:embed="rId3"/>
          <a:srcRect l="45768" t="14175" r="17613" b="42355"/>
          <a:stretch>
            <a:fillRect/>
          </a:stretch>
        </p:blipFill>
        <p:spPr>
          <a:xfrm>
            <a:off x="6162284" y="2665737"/>
            <a:ext cx="4557714" cy="3382964"/>
          </a:xfrm>
          <a:prstGeom prst="rect">
            <a:avLst/>
          </a:prstGeom>
          <a:ln w="12700">
            <a:miter lim="400000"/>
          </a:ln>
        </p:spPr>
      </p:pic>
      <p:sp>
        <p:nvSpPr>
          <p:cNvPr id="17" name="Rettangolo 16">
            <a:extLst>
              <a:ext uri="{FF2B5EF4-FFF2-40B4-BE49-F238E27FC236}">
                <a16:creationId xmlns:a16="http://schemas.microsoft.com/office/drawing/2014/main" xmlns="" id="{050262CD-73A7-4027-AF0E-1D766E97059E}"/>
              </a:ext>
            </a:extLst>
          </p:cNvPr>
          <p:cNvSpPr/>
          <p:nvPr/>
        </p:nvSpPr>
        <p:spPr>
          <a:xfrm>
            <a:off x="1524001" y="63620"/>
            <a:ext cx="9144000" cy="635089"/>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8" name="CasellaDiTesto 17">
            <a:extLst>
              <a:ext uri="{FF2B5EF4-FFF2-40B4-BE49-F238E27FC236}">
                <a16:creationId xmlns:a16="http://schemas.microsoft.com/office/drawing/2014/main" xmlns="" id="{1C92731F-430A-4D5F-9C0C-725DD172E7C3}"/>
              </a:ext>
            </a:extLst>
          </p:cNvPr>
          <p:cNvSpPr txBox="1"/>
          <p:nvPr/>
        </p:nvSpPr>
        <p:spPr>
          <a:xfrm>
            <a:off x="1524000" y="150331"/>
            <a:ext cx="9014605"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defRPr sz="2400" b="1"/>
            </a:pPr>
            <a:r>
              <a:rPr lang="en-US" sz="2400" dirty="0">
                <a:solidFill>
                  <a:schemeClr val="bg1"/>
                </a:solidFill>
              </a:rPr>
              <a:t>RESTORATION  IN THE 20</a:t>
            </a:r>
            <a:r>
              <a:rPr lang="en-US" sz="2400" baseline="30000" dirty="0">
                <a:solidFill>
                  <a:schemeClr val="bg1"/>
                </a:solidFill>
              </a:rPr>
              <a:t>TH</a:t>
            </a:r>
            <a:r>
              <a:rPr lang="en-US" sz="2400" dirty="0">
                <a:solidFill>
                  <a:schemeClr val="bg1"/>
                </a:solidFill>
              </a:rPr>
              <a:t> CENTURY</a:t>
            </a:r>
          </a:p>
        </p:txBody>
      </p:sp>
    </p:spTree>
    <p:extLst>
      <p:ext uri="{BB962C8B-B14F-4D97-AF65-F5344CB8AC3E}">
        <p14:creationId xmlns:p14="http://schemas.microsoft.com/office/powerpoint/2010/main" val="1355135373"/>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RESTORATION  IN THE 20TH CENTURY…"/>
          <p:cNvSpPr txBox="1"/>
          <p:nvPr/>
        </p:nvSpPr>
        <p:spPr>
          <a:xfrm>
            <a:off x="1523999" y="188913"/>
            <a:ext cx="9144002" cy="5139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000"/>
            </a:pPr>
            <a:endParaRPr lang="it-IT" sz="2000" dirty="0"/>
          </a:p>
          <a:p>
            <a:pPr>
              <a:defRPr sz="2000"/>
            </a:pPr>
            <a:endParaRPr sz="2000" dirty="0"/>
          </a:p>
          <a:p>
            <a:pPr algn="ctr">
              <a:defRPr sz="2000" b="1"/>
            </a:pPr>
            <a:r>
              <a:rPr sz="2000" dirty="0"/>
              <a:t>Church of Santa Chiara, Naples (Italy)</a:t>
            </a:r>
          </a:p>
          <a:p>
            <a:pPr>
              <a:defRPr sz="2400" b="1"/>
            </a:pPr>
            <a:endParaRPr sz="2400" dirty="0"/>
          </a:p>
          <a:p>
            <a:pPr>
              <a:defRPr sz="2400" b="1"/>
            </a:pPr>
            <a:endParaRPr sz="2400" dirty="0"/>
          </a:p>
          <a:p>
            <a:pPr>
              <a:defRPr sz="2000"/>
            </a:pPr>
            <a:endParaRPr sz="2000" dirty="0"/>
          </a:p>
          <a:p>
            <a:pPr>
              <a:defRPr sz="2000"/>
            </a:pPr>
            <a:endParaRPr sz="2000" dirty="0"/>
          </a:p>
          <a:p>
            <a:pPr>
              <a:defRPr sz="2000" i="1"/>
            </a:pPr>
            <a:endParaRPr sz="2000" dirty="0"/>
          </a:p>
          <a:p>
            <a:pPr>
              <a:defRPr sz="2000"/>
            </a:pPr>
            <a:endParaRPr sz="2000" dirty="0"/>
          </a:p>
          <a:p>
            <a:pPr>
              <a:defRPr sz="2000"/>
            </a:pPr>
            <a:endParaRPr sz="2000" dirty="0"/>
          </a:p>
          <a:p>
            <a:pPr>
              <a:defRPr sz="2000" b="1"/>
            </a:pPr>
            <a:endParaRPr sz="2000" dirty="0"/>
          </a:p>
          <a:p>
            <a:pPr>
              <a:defRPr sz="2000"/>
            </a:pPr>
            <a:r>
              <a:rPr sz="2000" b="1" dirty="0"/>
              <a:t/>
            </a:r>
            <a:br>
              <a:rPr sz="2000" b="1" dirty="0"/>
            </a:br>
            <a:endParaRPr sz="2000" b="1" dirty="0"/>
          </a:p>
          <a:p>
            <a:pPr>
              <a:defRPr sz="2000" b="1"/>
            </a:pPr>
            <a:endParaRPr sz="2000" b="1" dirty="0"/>
          </a:p>
          <a:p>
            <a:pPr>
              <a:defRPr sz="2000" b="1"/>
            </a:pPr>
            <a:endParaRPr sz="2000" b="1" dirty="0"/>
          </a:p>
          <a:p>
            <a:pPr>
              <a:defRPr sz="2000" b="1"/>
            </a:pPr>
            <a:endParaRPr sz="2000" b="1" dirty="0"/>
          </a:p>
        </p:txBody>
      </p:sp>
      <p:sp>
        <p:nvSpPr>
          <p:cNvPr id="147" name="Testo"/>
          <p:cNvSpPr txBox="1"/>
          <p:nvPr/>
        </p:nvSpPr>
        <p:spPr>
          <a:xfrm>
            <a:off x="1523999" y="1341438"/>
            <a:ext cx="9144002"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
            </a:r>
            <a:br/>
            <a:endParaRPr/>
          </a:p>
        </p:txBody>
      </p:sp>
      <p:pic>
        <p:nvPicPr>
          <p:cNvPr id="148" name="image.png" descr="image.png"/>
          <p:cNvPicPr>
            <a:picLocks noChangeAspect="1"/>
          </p:cNvPicPr>
          <p:nvPr/>
        </p:nvPicPr>
        <p:blipFill>
          <a:blip r:embed="rId2"/>
          <a:srcRect l="29919" t="17869" r="26965" b="25430"/>
          <a:stretch>
            <a:fillRect/>
          </a:stretch>
        </p:blipFill>
        <p:spPr>
          <a:xfrm>
            <a:off x="1566185" y="1178872"/>
            <a:ext cx="5771072" cy="4744536"/>
          </a:xfrm>
          <a:prstGeom prst="rect">
            <a:avLst/>
          </a:prstGeom>
          <a:ln w="12700">
            <a:miter lim="400000"/>
          </a:ln>
        </p:spPr>
      </p:pic>
      <p:sp>
        <p:nvSpPr>
          <p:cNvPr id="149" name="The church was built in the 14th century.…"/>
          <p:cNvSpPr txBox="1"/>
          <p:nvPr/>
        </p:nvSpPr>
        <p:spPr>
          <a:xfrm>
            <a:off x="7967662" y="1557337"/>
            <a:ext cx="2700338" cy="25237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The church was built in the 14th century. </a:t>
            </a:r>
          </a:p>
          <a:p>
            <a:r>
              <a:t>In the XVIII century the church was subject to transformations to be adapted  to the Baroque</a:t>
            </a:r>
          </a:p>
          <a:p>
            <a:endParaRPr/>
          </a:p>
          <a:p>
            <a:pPr>
              <a:defRPr sz="1600"/>
            </a:pPr>
            <a:r>
              <a:rPr sz="1600"/>
              <a:t>View toward the presbytery </a:t>
            </a:r>
            <a:r>
              <a:rPr>
                <a:solidFill>
                  <a:srgbClr val="FFFFFF"/>
                </a:solidFill>
              </a:rPr>
              <a:t>taste.</a:t>
            </a:r>
          </a:p>
        </p:txBody>
      </p:sp>
      <p:sp>
        <p:nvSpPr>
          <p:cNvPr id="16" name="Rettangolo 15">
            <a:extLst>
              <a:ext uri="{FF2B5EF4-FFF2-40B4-BE49-F238E27FC236}">
                <a16:creationId xmlns:a16="http://schemas.microsoft.com/office/drawing/2014/main" xmlns="" id="{5E12CFBF-F61B-47A3-9EF5-438EF3D4D4BA}"/>
              </a:ext>
            </a:extLst>
          </p:cNvPr>
          <p:cNvSpPr/>
          <p:nvPr/>
        </p:nvSpPr>
        <p:spPr>
          <a:xfrm>
            <a:off x="1524001" y="63620"/>
            <a:ext cx="9144000" cy="635089"/>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7" name="CasellaDiTesto 16">
            <a:extLst>
              <a:ext uri="{FF2B5EF4-FFF2-40B4-BE49-F238E27FC236}">
                <a16:creationId xmlns:a16="http://schemas.microsoft.com/office/drawing/2014/main" xmlns="" id="{EA9D89B8-4E1A-4556-8371-3E8920B465A6}"/>
              </a:ext>
            </a:extLst>
          </p:cNvPr>
          <p:cNvSpPr txBox="1"/>
          <p:nvPr/>
        </p:nvSpPr>
        <p:spPr>
          <a:xfrm>
            <a:off x="1524000" y="150331"/>
            <a:ext cx="9014605"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defRPr sz="2400" b="1"/>
            </a:pPr>
            <a:r>
              <a:rPr lang="en-US" sz="2400" dirty="0">
                <a:solidFill>
                  <a:schemeClr val="bg1"/>
                </a:solidFill>
              </a:rPr>
              <a:t>RESTORATION  IN THE 20</a:t>
            </a:r>
            <a:r>
              <a:rPr lang="en-US" sz="2400" baseline="30000" dirty="0">
                <a:solidFill>
                  <a:schemeClr val="bg1"/>
                </a:solidFill>
              </a:rPr>
              <a:t>TH</a:t>
            </a:r>
            <a:r>
              <a:rPr lang="en-US" sz="2400" dirty="0">
                <a:solidFill>
                  <a:schemeClr val="bg1"/>
                </a:solidFill>
              </a:rPr>
              <a:t> CENTURY</a:t>
            </a:r>
          </a:p>
        </p:txBody>
      </p:sp>
    </p:spTree>
    <p:extLst>
      <p:ext uri="{BB962C8B-B14F-4D97-AF65-F5344CB8AC3E}">
        <p14:creationId xmlns:p14="http://schemas.microsoft.com/office/powerpoint/2010/main" val="1257416451"/>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RESTORATION  IN THE 20TH CENTURY…"/>
          <p:cNvSpPr txBox="1"/>
          <p:nvPr/>
        </p:nvSpPr>
        <p:spPr>
          <a:xfrm>
            <a:off x="1523999" y="188913"/>
            <a:ext cx="9144002" cy="5139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000"/>
            </a:pPr>
            <a:endParaRPr lang="it-IT" sz="2000" dirty="0"/>
          </a:p>
          <a:p>
            <a:pPr>
              <a:defRPr sz="2000"/>
            </a:pPr>
            <a:endParaRPr sz="2000" dirty="0"/>
          </a:p>
          <a:p>
            <a:pPr algn="ctr">
              <a:defRPr sz="2000" b="1"/>
            </a:pPr>
            <a:r>
              <a:rPr sz="2000" dirty="0"/>
              <a:t>Church of Santa Chiara, Napoli (Italy)</a:t>
            </a:r>
          </a:p>
          <a:p>
            <a:pPr>
              <a:defRPr sz="2400" b="1"/>
            </a:pPr>
            <a:endParaRPr sz="2400" dirty="0"/>
          </a:p>
          <a:p>
            <a:pPr>
              <a:defRPr sz="2400" b="1"/>
            </a:pPr>
            <a:endParaRPr sz="2400" dirty="0"/>
          </a:p>
          <a:p>
            <a:pPr>
              <a:defRPr sz="2000"/>
            </a:pPr>
            <a:endParaRPr sz="2000" dirty="0"/>
          </a:p>
          <a:p>
            <a:pPr>
              <a:defRPr sz="2000"/>
            </a:pPr>
            <a:endParaRPr sz="2000" dirty="0"/>
          </a:p>
          <a:p>
            <a:pPr>
              <a:defRPr sz="2000" i="1"/>
            </a:pPr>
            <a:endParaRPr sz="2000" dirty="0"/>
          </a:p>
          <a:p>
            <a:pPr>
              <a:defRPr sz="2000"/>
            </a:pPr>
            <a:endParaRPr sz="2000" dirty="0"/>
          </a:p>
          <a:p>
            <a:pPr>
              <a:defRPr sz="2000"/>
            </a:pPr>
            <a:endParaRPr sz="2000" dirty="0"/>
          </a:p>
          <a:p>
            <a:pPr>
              <a:defRPr sz="2000" b="1"/>
            </a:pPr>
            <a:endParaRPr sz="2000" dirty="0"/>
          </a:p>
          <a:p>
            <a:pPr>
              <a:defRPr sz="2000"/>
            </a:pPr>
            <a:r>
              <a:rPr sz="2000" b="1" dirty="0"/>
              <a:t/>
            </a:r>
            <a:br>
              <a:rPr sz="2000" b="1" dirty="0"/>
            </a:br>
            <a:endParaRPr sz="2000" b="1" dirty="0"/>
          </a:p>
          <a:p>
            <a:pPr>
              <a:defRPr sz="2000" b="1"/>
            </a:pPr>
            <a:endParaRPr sz="2000" b="1" dirty="0"/>
          </a:p>
          <a:p>
            <a:pPr>
              <a:defRPr sz="2000" b="1"/>
            </a:pPr>
            <a:endParaRPr sz="2000" b="1" dirty="0"/>
          </a:p>
          <a:p>
            <a:pPr>
              <a:defRPr sz="2000" b="1"/>
            </a:pPr>
            <a:endParaRPr sz="2000" b="1" dirty="0"/>
          </a:p>
        </p:txBody>
      </p:sp>
      <p:sp>
        <p:nvSpPr>
          <p:cNvPr id="153" name="Testo"/>
          <p:cNvSpPr txBox="1"/>
          <p:nvPr/>
        </p:nvSpPr>
        <p:spPr>
          <a:xfrm>
            <a:off x="1523999" y="1341438"/>
            <a:ext cx="9144002"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
            </a:r>
            <a:br/>
            <a:endParaRPr/>
          </a:p>
        </p:txBody>
      </p:sp>
      <p:pic>
        <p:nvPicPr>
          <p:cNvPr id="154" name="image.png" descr="image.png"/>
          <p:cNvPicPr>
            <a:picLocks noChangeAspect="1"/>
          </p:cNvPicPr>
          <p:nvPr/>
        </p:nvPicPr>
        <p:blipFill>
          <a:blip r:embed="rId2"/>
          <a:srcRect l="18600" t="8505" r="42514" b="13061"/>
          <a:stretch>
            <a:fillRect/>
          </a:stretch>
        </p:blipFill>
        <p:spPr>
          <a:xfrm>
            <a:off x="2031599" y="1258306"/>
            <a:ext cx="3648875" cy="4600015"/>
          </a:xfrm>
          <a:prstGeom prst="rect">
            <a:avLst/>
          </a:prstGeom>
          <a:ln w="12700">
            <a:miter lim="400000"/>
          </a:ln>
        </p:spPr>
      </p:pic>
      <p:sp>
        <p:nvSpPr>
          <p:cNvPr id="155" name="In 1943 the church was hit by a bombing.…"/>
          <p:cNvSpPr txBox="1"/>
          <p:nvPr/>
        </p:nvSpPr>
        <p:spPr>
          <a:xfrm>
            <a:off x="6167438" y="1484313"/>
            <a:ext cx="4500563" cy="172354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In 1943 the church was hit by a bombing.</a:t>
            </a:r>
          </a:p>
          <a:p>
            <a:r>
              <a:t>The bombing brought to light the traces of the medieval structures under the baroque decorations. </a:t>
            </a:r>
          </a:p>
          <a:p>
            <a:endParaRPr/>
          </a:p>
          <a:p>
            <a:pPr>
              <a:defRPr sz="1600"/>
            </a:pPr>
            <a:r>
              <a:rPr sz="1600"/>
              <a:t>View towards the entrance </a:t>
            </a:r>
          </a:p>
        </p:txBody>
      </p:sp>
      <p:sp>
        <p:nvSpPr>
          <p:cNvPr id="16" name="Rettangolo 15">
            <a:extLst>
              <a:ext uri="{FF2B5EF4-FFF2-40B4-BE49-F238E27FC236}">
                <a16:creationId xmlns:a16="http://schemas.microsoft.com/office/drawing/2014/main" xmlns="" id="{36783161-9F6D-4FCE-92E8-8BE0CD860567}"/>
              </a:ext>
            </a:extLst>
          </p:cNvPr>
          <p:cNvSpPr/>
          <p:nvPr/>
        </p:nvSpPr>
        <p:spPr>
          <a:xfrm>
            <a:off x="1524001" y="63620"/>
            <a:ext cx="9144000" cy="635089"/>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7" name="CasellaDiTesto 16">
            <a:extLst>
              <a:ext uri="{FF2B5EF4-FFF2-40B4-BE49-F238E27FC236}">
                <a16:creationId xmlns:a16="http://schemas.microsoft.com/office/drawing/2014/main" xmlns="" id="{EC1630CF-09B5-42B9-AABE-D9F6DD2D031D}"/>
              </a:ext>
            </a:extLst>
          </p:cNvPr>
          <p:cNvSpPr txBox="1"/>
          <p:nvPr/>
        </p:nvSpPr>
        <p:spPr>
          <a:xfrm>
            <a:off x="1524000" y="150331"/>
            <a:ext cx="9014605"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defRPr sz="2400" b="1"/>
            </a:pPr>
            <a:r>
              <a:rPr lang="en-US" sz="2400" dirty="0">
                <a:solidFill>
                  <a:schemeClr val="bg1"/>
                </a:solidFill>
              </a:rPr>
              <a:t>RESTORATION  IN THE 20</a:t>
            </a:r>
            <a:r>
              <a:rPr lang="en-US" sz="2400" baseline="30000" dirty="0">
                <a:solidFill>
                  <a:schemeClr val="bg1"/>
                </a:solidFill>
              </a:rPr>
              <a:t>TH</a:t>
            </a:r>
            <a:r>
              <a:rPr lang="en-US" sz="2400" dirty="0">
                <a:solidFill>
                  <a:schemeClr val="bg1"/>
                </a:solidFill>
              </a:rPr>
              <a:t> CENTURY</a:t>
            </a:r>
          </a:p>
        </p:txBody>
      </p:sp>
    </p:spTree>
    <p:extLst>
      <p:ext uri="{BB962C8B-B14F-4D97-AF65-F5344CB8AC3E}">
        <p14:creationId xmlns:p14="http://schemas.microsoft.com/office/powerpoint/2010/main" val="121880738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RESTORATION  IN THE 20TH CENTURY…"/>
          <p:cNvSpPr txBox="1"/>
          <p:nvPr/>
        </p:nvSpPr>
        <p:spPr>
          <a:xfrm>
            <a:off x="1523999" y="188913"/>
            <a:ext cx="9144002" cy="5139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000"/>
            </a:pPr>
            <a:endParaRPr lang="it-IT" sz="2000" dirty="0"/>
          </a:p>
          <a:p>
            <a:pPr>
              <a:defRPr sz="2000"/>
            </a:pPr>
            <a:endParaRPr sz="2000" dirty="0"/>
          </a:p>
          <a:p>
            <a:pPr algn="ctr">
              <a:defRPr sz="2000" b="1"/>
            </a:pPr>
            <a:r>
              <a:rPr sz="2000" dirty="0"/>
              <a:t>Church of Santa Chiara, Naples (Italy)</a:t>
            </a:r>
          </a:p>
          <a:p>
            <a:pPr>
              <a:defRPr sz="2400" b="1"/>
            </a:pPr>
            <a:endParaRPr sz="2400" dirty="0"/>
          </a:p>
          <a:p>
            <a:pPr>
              <a:defRPr sz="2400" b="1"/>
            </a:pPr>
            <a:endParaRPr sz="2400" dirty="0"/>
          </a:p>
          <a:p>
            <a:pPr>
              <a:defRPr sz="2000"/>
            </a:pPr>
            <a:endParaRPr sz="2000" dirty="0"/>
          </a:p>
          <a:p>
            <a:pPr>
              <a:defRPr sz="2000"/>
            </a:pPr>
            <a:endParaRPr sz="2000" dirty="0"/>
          </a:p>
          <a:p>
            <a:pPr>
              <a:defRPr sz="2000" i="1"/>
            </a:pPr>
            <a:endParaRPr sz="2000" dirty="0"/>
          </a:p>
          <a:p>
            <a:pPr>
              <a:defRPr sz="2000"/>
            </a:pPr>
            <a:endParaRPr sz="2000" dirty="0"/>
          </a:p>
          <a:p>
            <a:pPr>
              <a:defRPr sz="2000"/>
            </a:pPr>
            <a:endParaRPr sz="2000" dirty="0"/>
          </a:p>
          <a:p>
            <a:pPr>
              <a:defRPr sz="2000" b="1"/>
            </a:pPr>
            <a:endParaRPr sz="2000" dirty="0"/>
          </a:p>
          <a:p>
            <a:pPr>
              <a:defRPr sz="2000"/>
            </a:pPr>
            <a:r>
              <a:rPr sz="2000" b="1" dirty="0"/>
              <a:t/>
            </a:r>
            <a:br>
              <a:rPr sz="2000" b="1" dirty="0"/>
            </a:br>
            <a:endParaRPr sz="2000" b="1" dirty="0"/>
          </a:p>
          <a:p>
            <a:pPr>
              <a:defRPr sz="2000" b="1"/>
            </a:pPr>
            <a:endParaRPr sz="2000" b="1" dirty="0"/>
          </a:p>
          <a:p>
            <a:pPr>
              <a:defRPr sz="2000" b="1"/>
            </a:pPr>
            <a:endParaRPr sz="2000" b="1" dirty="0"/>
          </a:p>
          <a:p>
            <a:pPr>
              <a:defRPr sz="2000" b="1"/>
            </a:pPr>
            <a:endParaRPr sz="2000" b="1" dirty="0"/>
          </a:p>
        </p:txBody>
      </p:sp>
      <p:sp>
        <p:nvSpPr>
          <p:cNvPr id="159" name="Testo"/>
          <p:cNvSpPr txBox="1"/>
          <p:nvPr/>
        </p:nvSpPr>
        <p:spPr>
          <a:xfrm>
            <a:off x="1523999" y="1166626"/>
            <a:ext cx="9144002"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
            </a:r>
            <a:br/>
            <a:endParaRPr/>
          </a:p>
        </p:txBody>
      </p:sp>
      <p:grpSp>
        <p:nvGrpSpPr>
          <p:cNvPr id="2" name="Gruppo 1">
            <a:extLst>
              <a:ext uri="{FF2B5EF4-FFF2-40B4-BE49-F238E27FC236}">
                <a16:creationId xmlns:a16="http://schemas.microsoft.com/office/drawing/2014/main" xmlns="" id="{5A787739-D726-41CD-9448-5B5D23ABA36A}"/>
              </a:ext>
            </a:extLst>
          </p:cNvPr>
          <p:cNvGrpSpPr/>
          <p:nvPr/>
        </p:nvGrpSpPr>
        <p:grpSpPr>
          <a:xfrm>
            <a:off x="2747406" y="1775194"/>
            <a:ext cx="6953939" cy="4230508"/>
            <a:chOff x="827087" y="1989137"/>
            <a:chExt cx="7367588" cy="4591051"/>
          </a:xfrm>
        </p:grpSpPr>
        <p:pic>
          <p:nvPicPr>
            <p:cNvPr id="160" name="image.png" descr="image.png"/>
            <p:cNvPicPr>
              <a:picLocks noChangeAspect="1"/>
            </p:cNvPicPr>
            <p:nvPr/>
          </p:nvPicPr>
          <p:blipFill>
            <a:blip r:embed="rId2"/>
            <a:srcRect l="59446" t="8505" r="21746" b="56585"/>
            <a:stretch>
              <a:fillRect/>
            </a:stretch>
          </p:blipFill>
          <p:spPr>
            <a:xfrm>
              <a:off x="827087" y="4437062"/>
              <a:ext cx="1847851" cy="2143126"/>
            </a:xfrm>
            <a:prstGeom prst="rect">
              <a:avLst/>
            </a:prstGeom>
            <a:ln w="38100">
              <a:solidFill>
                <a:srgbClr val="FF0000"/>
              </a:solidFill>
            </a:ln>
          </p:spPr>
        </p:pic>
        <p:pic>
          <p:nvPicPr>
            <p:cNvPr id="161" name="image.png" descr="image.png"/>
            <p:cNvPicPr>
              <a:picLocks noChangeAspect="1"/>
            </p:cNvPicPr>
            <p:nvPr/>
          </p:nvPicPr>
          <p:blipFill>
            <a:blip r:embed="rId3"/>
            <a:srcRect l="17297" t="14759" r="19384" b="37989"/>
            <a:stretch>
              <a:fillRect/>
            </a:stretch>
          </p:blipFill>
          <p:spPr>
            <a:xfrm>
              <a:off x="3276600" y="1989137"/>
              <a:ext cx="4895850" cy="2284413"/>
            </a:xfrm>
            <a:prstGeom prst="rect">
              <a:avLst/>
            </a:prstGeom>
            <a:ln w="12700">
              <a:miter lim="400000"/>
            </a:ln>
          </p:spPr>
        </p:pic>
        <p:pic>
          <p:nvPicPr>
            <p:cNvPr id="162" name="image.png" descr="image.png"/>
            <p:cNvPicPr>
              <a:picLocks noChangeAspect="1"/>
            </p:cNvPicPr>
            <p:nvPr/>
          </p:nvPicPr>
          <p:blipFill>
            <a:blip r:embed="rId4"/>
            <a:srcRect l="18815" t="24484" r="19288" b="30154"/>
            <a:stretch>
              <a:fillRect/>
            </a:stretch>
          </p:blipFill>
          <p:spPr>
            <a:xfrm>
              <a:off x="3276600" y="4365625"/>
              <a:ext cx="4918075" cy="2205038"/>
            </a:xfrm>
            <a:prstGeom prst="rect">
              <a:avLst/>
            </a:prstGeom>
            <a:ln w="12700">
              <a:miter lim="400000"/>
            </a:ln>
          </p:spPr>
        </p:pic>
        <p:pic>
          <p:nvPicPr>
            <p:cNvPr id="163" name="image.png" descr="image.png"/>
            <p:cNvPicPr>
              <a:picLocks noChangeAspect="1"/>
            </p:cNvPicPr>
            <p:nvPr/>
          </p:nvPicPr>
          <p:blipFill>
            <a:blip r:embed="rId2"/>
            <a:srcRect l="59446" t="49290" r="21746" b="13061"/>
            <a:stretch>
              <a:fillRect/>
            </a:stretch>
          </p:blipFill>
          <p:spPr>
            <a:xfrm>
              <a:off x="827087" y="2016124"/>
              <a:ext cx="1873251" cy="2276477"/>
            </a:xfrm>
            <a:prstGeom prst="rect">
              <a:avLst/>
            </a:prstGeom>
            <a:ln w="38100">
              <a:solidFill>
                <a:srgbClr val="FFFF00"/>
              </a:solidFill>
            </a:ln>
          </p:spPr>
        </p:pic>
        <p:sp>
          <p:nvSpPr>
            <p:cNvPr id="164" name="Quadrato"/>
            <p:cNvSpPr/>
            <p:nvPr/>
          </p:nvSpPr>
          <p:spPr>
            <a:xfrm>
              <a:off x="5435600" y="3644900"/>
              <a:ext cx="431800" cy="431800"/>
            </a:xfrm>
            <a:prstGeom prst="rect">
              <a:avLst/>
            </a:prstGeom>
            <a:solidFill>
              <a:schemeClr val="accent1">
                <a:alpha val="0"/>
              </a:schemeClr>
            </a:solidFill>
            <a:ln w="38100">
              <a:solidFill>
                <a:srgbClr val="FF0000"/>
              </a:solidFill>
            </a:ln>
          </p:spPr>
          <p:txBody>
            <a:bodyPr lIns="45719" rIns="45719" anchor="ctr"/>
            <a:lstStyle/>
            <a:p>
              <a:pPr algn="ctr">
                <a:defRPr>
                  <a:solidFill>
                    <a:srgbClr val="FFFFFF"/>
                  </a:solidFill>
                </a:defRPr>
              </a:pPr>
              <a:endParaRPr/>
            </a:p>
          </p:txBody>
        </p:sp>
        <p:sp>
          <p:nvSpPr>
            <p:cNvPr id="165" name="Rettangolo"/>
            <p:cNvSpPr/>
            <p:nvPr/>
          </p:nvSpPr>
          <p:spPr>
            <a:xfrm>
              <a:off x="4211637" y="2781300"/>
              <a:ext cx="719138" cy="792163"/>
            </a:xfrm>
            <a:prstGeom prst="rect">
              <a:avLst/>
            </a:prstGeom>
            <a:solidFill>
              <a:schemeClr val="accent1">
                <a:alpha val="0"/>
              </a:schemeClr>
            </a:solidFill>
            <a:ln w="38100">
              <a:solidFill>
                <a:srgbClr val="FFFF00"/>
              </a:solidFill>
            </a:ln>
          </p:spPr>
          <p:txBody>
            <a:bodyPr lIns="45719" rIns="45719" anchor="ctr"/>
            <a:lstStyle/>
            <a:p>
              <a:pPr algn="ctr">
                <a:defRPr>
                  <a:solidFill>
                    <a:srgbClr val="FFFFFF"/>
                  </a:solidFill>
                </a:defRPr>
              </a:pPr>
              <a:endParaRPr/>
            </a:p>
          </p:txBody>
        </p:sp>
      </p:grpSp>
      <p:sp>
        <p:nvSpPr>
          <p:cNvPr id="166" name="The project determined the elimination of what remained of the baroque church and the restoration of the medieval building based on the traces."/>
          <p:cNvSpPr txBox="1"/>
          <p:nvPr/>
        </p:nvSpPr>
        <p:spPr>
          <a:xfrm>
            <a:off x="1523999" y="1093601"/>
            <a:ext cx="9144002"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The project determined the elimination of what remained of the baroque church and the restoration of the medieval building based on the traces.</a:t>
            </a:r>
          </a:p>
        </p:txBody>
      </p:sp>
      <p:sp>
        <p:nvSpPr>
          <p:cNvPr id="167" name="Survey after the bombing and restoration project"/>
          <p:cNvSpPr txBox="1"/>
          <p:nvPr/>
        </p:nvSpPr>
        <p:spPr>
          <a:xfrm>
            <a:off x="3746350" y="6053794"/>
            <a:ext cx="4299221"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lvl1pPr>
              <a:defRPr sz="1600"/>
            </a:lvl1pPr>
          </a:lstStyle>
          <a:p>
            <a:r>
              <a:rPr dirty="0"/>
              <a:t>Survey after the bombing and restoration project</a:t>
            </a:r>
          </a:p>
        </p:txBody>
      </p:sp>
      <p:sp>
        <p:nvSpPr>
          <p:cNvPr id="32" name="Rettangolo 31">
            <a:extLst>
              <a:ext uri="{FF2B5EF4-FFF2-40B4-BE49-F238E27FC236}">
                <a16:creationId xmlns:a16="http://schemas.microsoft.com/office/drawing/2014/main" xmlns="" id="{E389ADA7-D678-454A-A150-DB8E23B57256}"/>
              </a:ext>
            </a:extLst>
          </p:cNvPr>
          <p:cNvSpPr/>
          <p:nvPr/>
        </p:nvSpPr>
        <p:spPr>
          <a:xfrm>
            <a:off x="1524001" y="63620"/>
            <a:ext cx="9144000" cy="635089"/>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33" name="CasellaDiTesto 32">
            <a:extLst>
              <a:ext uri="{FF2B5EF4-FFF2-40B4-BE49-F238E27FC236}">
                <a16:creationId xmlns:a16="http://schemas.microsoft.com/office/drawing/2014/main" xmlns="" id="{21A19D9C-B2D8-4CDD-A1E3-FDE12FDA89DA}"/>
              </a:ext>
            </a:extLst>
          </p:cNvPr>
          <p:cNvSpPr txBox="1"/>
          <p:nvPr/>
        </p:nvSpPr>
        <p:spPr>
          <a:xfrm>
            <a:off x="1524000" y="150331"/>
            <a:ext cx="9014605"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defRPr sz="2400" b="1"/>
            </a:pPr>
            <a:r>
              <a:rPr lang="en-US" sz="2400" dirty="0">
                <a:solidFill>
                  <a:schemeClr val="bg1"/>
                </a:solidFill>
              </a:rPr>
              <a:t>RESTORATION  IN THE 20</a:t>
            </a:r>
            <a:r>
              <a:rPr lang="en-US" sz="2400" baseline="30000" dirty="0">
                <a:solidFill>
                  <a:schemeClr val="bg1"/>
                </a:solidFill>
              </a:rPr>
              <a:t>TH</a:t>
            </a:r>
            <a:r>
              <a:rPr lang="en-US" sz="2400" dirty="0">
                <a:solidFill>
                  <a:schemeClr val="bg1"/>
                </a:solidFill>
              </a:rPr>
              <a:t> CENTURY</a:t>
            </a:r>
          </a:p>
        </p:txBody>
      </p:sp>
    </p:spTree>
    <p:extLst>
      <p:ext uri="{BB962C8B-B14F-4D97-AF65-F5344CB8AC3E}">
        <p14:creationId xmlns:p14="http://schemas.microsoft.com/office/powerpoint/2010/main" val="1474374183"/>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STORATION  IN THE 20TH CENTURY: ALOIS RIEGL…"/>
          <p:cNvSpPr txBox="1"/>
          <p:nvPr/>
        </p:nvSpPr>
        <p:spPr>
          <a:xfrm>
            <a:off x="1523999" y="188912"/>
            <a:ext cx="9144002" cy="91409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400" b="1"/>
            </a:pPr>
            <a:endParaRPr lang="it-IT" sz="2400" dirty="0"/>
          </a:p>
          <a:p>
            <a:pPr>
              <a:defRPr sz="2400" b="1"/>
            </a:pPr>
            <a:endParaRPr sz="2400" dirty="0"/>
          </a:p>
          <a:p>
            <a:pPr>
              <a:defRPr sz="2000"/>
            </a:pPr>
            <a:r>
              <a:rPr sz="2000" dirty="0"/>
              <a:t>Every monument of art is also a historical monument, since it represents a precise point of development of that art. </a:t>
            </a:r>
          </a:p>
          <a:p>
            <a:pPr>
              <a:defRPr sz="2000"/>
            </a:pPr>
            <a:r>
              <a:rPr sz="2000" dirty="0"/>
              <a:t>The </a:t>
            </a:r>
            <a:r>
              <a:rPr sz="2000" b="1" dirty="0"/>
              <a:t>historical value </a:t>
            </a:r>
            <a:r>
              <a:rPr sz="2000" dirty="0"/>
              <a:t>is objective.</a:t>
            </a:r>
          </a:p>
          <a:p>
            <a:pPr>
              <a:defRPr sz="2000"/>
            </a:pPr>
            <a:r>
              <a:rPr sz="2000" dirty="0"/>
              <a:t>The </a:t>
            </a:r>
            <a:r>
              <a:rPr sz="2000" b="1" dirty="0"/>
              <a:t>artistic value </a:t>
            </a:r>
            <a:r>
              <a:rPr sz="2000" dirty="0"/>
              <a:t>of a monument derives from the compatibility of the ancient artwork to the artistic ideals of the time. The artistic value is relative, subjective: it tends to change from one subject to another and from time to time. </a:t>
            </a:r>
          </a:p>
          <a:p>
            <a:pPr>
              <a:defRPr sz="2000" u="sng"/>
            </a:pPr>
            <a:endParaRPr sz="2000" dirty="0"/>
          </a:p>
          <a:p>
            <a:pPr>
              <a:defRPr sz="2000" u="sng"/>
            </a:pPr>
            <a:r>
              <a:rPr sz="2000" dirty="0"/>
              <a:t>For this reason we must talk about historical monuments and historical value and no more about historical-artistic monuments.</a:t>
            </a:r>
          </a:p>
          <a:p>
            <a:pPr>
              <a:defRPr sz="2000" u="sng"/>
            </a:pPr>
            <a:r>
              <a:rPr sz="2000" dirty="0" err="1"/>
              <a:t>Riegl</a:t>
            </a:r>
            <a:r>
              <a:rPr sz="2000" dirty="0"/>
              <a:t> proposes a new idea of conservation according to which a monument must be preserved simply as a document.</a:t>
            </a:r>
            <a:r>
              <a:rPr sz="2000" dirty="0">
                <a:solidFill>
                  <a:srgbClr val="FFFFFF"/>
                </a:solidFill>
              </a:rPr>
              <a:t> </a:t>
            </a:r>
          </a:p>
          <a:p>
            <a:pPr>
              <a:defRPr sz="2000"/>
            </a:pPr>
            <a:endParaRPr sz="2000" dirty="0">
              <a:solidFill>
                <a:srgbClr val="FFFFFF"/>
              </a:solidFill>
            </a:endParaRPr>
          </a:p>
          <a:p>
            <a:pPr>
              <a:defRPr sz="2000"/>
            </a:pPr>
            <a:r>
              <a:rPr sz="2000" dirty="0" err="1"/>
              <a:t>Riegl</a:t>
            </a:r>
            <a:r>
              <a:rPr sz="2000" dirty="0"/>
              <a:t> is also important for his </a:t>
            </a:r>
            <a:r>
              <a:rPr sz="2000" b="1" dirty="0"/>
              <a:t>theory of values</a:t>
            </a:r>
            <a:r>
              <a:rPr sz="2000" dirty="0"/>
              <a:t>.</a:t>
            </a:r>
          </a:p>
          <a:p>
            <a:pPr>
              <a:defRPr sz="2000"/>
            </a:pPr>
            <a:r>
              <a:rPr sz="2000" dirty="0" err="1"/>
              <a:t>Riegl</a:t>
            </a:r>
            <a:r>
              <a:rPr sz="2000" dirty="0"/>
              <a:t> defines a series of values that involve the monument and influence the restorer:</a:t>
            </a:r>
          </a:p>
          <a:p>
            <a:pPr>
              <a:defRPr sz="2000" b="1"/>
            </a:pPr>
            <a:r>
              <a:rPr sz="2000" dirty="0"/>
              <a:t>-commemorative values</a:t>
            </a:r>
          </a:p>
          <a:p>
            <a:pPr>
              <a:defRPr sz="2000" b="1"/>
            </a:pPr>
            <a:r>
              <a:rPr sz="2000" dirty="0"/>
              <a:t>-contemporary values</a:t>
            </a:r>
          </a:p>
          <a:p>
            <a:pPr>
              <a:defRPr sz="2000"/>
            </a:pPr>
            <a:endParaRPr sz="2000" dirty="0"/>
          </a:p>
          <a:p>
            <a:pPr>
              <a:defRPr sz="2000"/>
            </a:pPr>
            <a:endParaRPr sz="2000" dirty="0"/>
          </a:p>
          <a:p>
            <a:pPr>
              <a:defRPr sz="2000"/>
            </a:pPr>
            <a:endParaRPr sz="2000" dirty="0"/>
          </a:p>
          <a:p>
            <a:pPr>
              <a:defRPr sz="2000"/>
            </a:pPr>
            <a:endParaRPr sz="2000" dirty="0"/>
          </a:p>
          <a:p>
            <a:pPr>
              <a:defRPr sz="2000"/>
            </a:pPr>
            <a:endParaRPr sz="2000" dirty="0"/>
          </a:p>
          <a:p>
            <a:pPr>
              <a:defRPr sz="2000" b="1"/>
            </a:pPr>
            <a:endParaRPr sz="2000" dirty="0"/>
          </a:p>
          <a:p>
            <a:pPr>
              <a:defRPr sz="2000"/>
            </a:pPr>
            <a:r>
              <a:rPr sz="2000" b="1" dirty="0"/>
              <a:t/>
            </a:r>
            <a:br>
              <a:rPr sz="2000" b="1" dirty="0"/>
            </a:br>
            <a:endParaRPr sz="2000" b="1" dirty="0"/>
          </a:p>
          <a:p>
            <a:pPr>
              <a:defRPr sz="2000" b="1"/>
            </a:pPr>
            <a:endParaRPr sz="2000" b="1" dirty="0"/>
          </a:p>
          <a:p>
            <a:pPr>
              <a:defRPr sz="2000" b="1"/>
            </a:pPr>
            <a:endParaRPr sz="2000" b="1" dirty="0"/>
          </a:p>
          <a:p>
            <a:pPr>
              <a:defRPr sz="2000" b="1"/>
            </a:pPr>
            <a:endParaRPr sz="2000" b="1" dirty="0"/>
          </a:p>
        </p:txBody>
      </p:sp>
      <p:sp>
        <p:nvSpPr>
          <p:cNvPr id="17" name="Rettangolo 16">
            <a:extLst>
              <a:ext uri="{FF2B5EF4-FFF2-40B4-BE49-F238E27FC236}">
                <a16:creationId xmlns:a16="http://schemas.microsoft.com/office/drawing/2014/main" xmlns="" id="{29AC854E-BA70-4F86-93CC-E4086AFAEAB8}"/>
              </a:ext>
            </a:extLst>
          </p:cNvPr>
          <p:cNvSpPr/>
          <p:nvPr/>
        </p:nvSpPr>
        <p:spPr>
          <a:xfrm>
            <a:off x="1524001" y="63620"/>
            <a:ext cx="9144000" cy="635089"/>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8" name="CasellaDiTesto 17">
            <a:extLst>
              <a:ext uri="{FF2B5EF4-FFF2-40B4-BE49-F238E27FC236}">
                <a16:creationId xmlns:a16="http://schemas.microsoft.com/office/drawing/2014/main" xmlns="" id="{D4B4EC47-7D41-4936-BD9A-D46F5B08E203}"/>
              </a:ext>
            </a:extLst>
          </p:cNvPr>
          <p:cNvSpPr txBox="1"/>
          <p:nvPr/>
        </p:nvSpPr>
        <p:spPr>
          <a:xfrm>
            <a:off x="1524000" y="150331"/>
            <a:ext cx="9014605"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defRPr sz="2400" b="1"/>
            </a:pPr>
            <a:r>
              <a:rPr lang="en-US" sz="2400" dirty="0">
                <a:solidFill>
                  <a:schemeClr val="bg1"/>
                </a:solidFill>
              </a:rPr>
              <a:t>RESTORATION  IN THE 20</a:t>
            </a:r>
            <a:r>
              <a:rPr lang="en-US" sz="2400" baseline="30000" dirty="0">
                <a:solidFill>
                  <a:schemeClr val="bg1"/>
                </a:solidFill>
              </a:rPr>
              <a:t>TH</a:t>
            </a:r>
            <a:r>
              <a:rPr lang="en-US" sz="2400" dirty="0">
                <a:solidFill>
                  <a:schemeClr val="bg1"/>
                </a:solidFill>
              </a:rPr>
              <a:t> CENTURY: ALOIS RIEGL</a:t>
            </a:r>
          </a:p>
        </p:txBody>
      </p:sp>
    </p:spTree>
    <p:extLst>
      <p:ext uri="{BB962C8B-B14F-4D97-AF65-F5344CB8AC3E}">
        <p14:creationId xmlns:p14="http://schemas.microsoft.com/office/powerpoint/2010/main" val="2791847981"/>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RESTORATION  IN THE 20TH CENTURY…"/>
          <p:cNvSpPr txBox="1"/>
          <p:nvPr/>
        </p:nvSpPr>
        <p:spPr>
          <a:xfrm>
            <a:off x="1523999" y="188913"/>
            <a:ext cx="9144002" cy="5139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000"/>
            </a:pPr>
            <a:endParaRPr lang="it-IT" sz="2000" dirty="0"/>
          </a:p>
          <a:p>
            <a:pPr>
              <a:defRPr sz="2000"/>
            </a:pPr>
            <a:endParaRPr sz="2000" dirty="0"/>
          </a:p>
          <a:p>
            <a:pPr algn="ctr">
              <a:defRPr sz="2000" b="1"/>
            </a:pPr>
            <a:r>
              <a:rPr sz="2000" dirty="0"/>
              <a:t>Chiesa di Santa Chiara, Napoli (Italy)</a:t>
            </a:r>
          </a:p>
          <a:p>
            <a:pPr>
              <a:defRPr sz="2400" b="1"/>
            </a:pPr>
            <a:endParaRPr sz="2400" dirty="0"/>
          </a:p>
          <a:p>
            <a:pPr>
              <a:defRPr sz="2400" b="1"/>
            </a:pPr>
            <a:endParaRPr sz="2400" dirty="0"/>
          </a:p>
          <a:p>
            <a:pPr>
              <a:defRPr sz="2000"/>
            </a:pPr>
            <a:endParaRPr sz="2000" dirty="0"/>
          </a:p>
          <a:p>
            <a:pPr>
              <a:defRPr sz="2000"/>
            </a:pPr>
            <a:endParaRPr sz="2000" dirty="0"/>
          </a:p>
          <a:p>
            <a:pPr>
              <a:defRPr sz="2000" i="1"/>
            </a:pPr>
            <a:endParaRPr sz="2000" dirty="0"/>
          </a:p>
          <a:p>
            <a:pPr>
              <a:defRPr sz="2000"/>
            </a:pPr>
            <a:endParaRPr sz="2000" dirty="0"/>
          </a:p>
          <a:p>
            <a:pPr>
              <a:defRPr sz="2000"/>
            </a:pPr>
            <a:endParaRPr sz="2000" dirty="0"/>
          </a:p>
          <a:p>
            <a:pPr>
              <a:defRPr sz="2000" b="1"/>
            </a:pPr>
            <a:endParaRPr sz="2000" dirty="0"/>
          </a:p>
          <a:p>
            <a:pPr>
              <a:defRPr sz="2000"/>
            </a:pPr>
            <a:r>
              <a:rPr sz="2000" b="1" dirty="0"/>
              <a:t/>
            </a:r>
            <a:br>
              <a:rPr sz="2000" b="1" dirty="0"/>
            </a:br>
            <a:endParaRPr sz="2000" b="1" dirty="0"/>
          </a:p>
          <a:p>
            <a:pPr>
              <a:defRPr sz="2000" b="1"/>
            </a:pPr>
            <a:endParaRPr sz="2000" b="1" dirty="0"/>
          </a:p>
          <a:p>
            <a:pPr>
              <a:defRPr sz="2000" b="1"/>
            </a:pPr>
            <a:endParaRPr sz="2000" b="1" dirty="0"/>
          </a:p>
          <a:p>
            <a:pPr>
              <a:defRPr sz="2000" b="1"/>
            </a:pPr>
            <a:endParaRPr sz="2000" b="1" dirty="0"/>
          </a:p>
        </p:txBody>
      </p:sp>
      <p:pic>
        <p:nvPicPr>
          <p:cNvPr id="171" name="image.png" descr="image.png"/>
          <p:cNvPicPr>
            <a:picLocks noChangeAspect="1"/>
          </p:cNvPicPr>
          <p:nvPr/>
        </p:nvPicPr>
        <p:blipFill>
          <a:blip r:embed="rId2"/>
          <a:srcRect l="9150" t="31770" r="48324" b="17201"/>
          <a:stretch>
            <a:fillRect/>
          </a:stretch>
        </p:blipFill>
        <p:spPr>
          <a:xfrm>
            <a:off x="5880099" y="2852320"/>
            <a:ext cx="4306888" cy="3230525"/>
          </a:xfrm>
          <a:prstGeom prst="rect">
            <a:avLst/>
          </a:prstGeom>
          <a:ln w="12700">
            <a:miter lim="400000"/>
          </a:ln>
        </p:spPr>
      </p:pic>
      <p:pic>
        <p:nvPicPr>
          <p:cNvPr id="172" name="image.png" descr="image.png"/>
          <p:cNvPicPr>
            <a:picLocks noChangeAspect="1"/>
          </p:cNvPicPr>
          <p:nvPr/>
        </p:nvPicPr>
        <p:blipFill>
          <a:blip r:embed="rId3"/>
          <a:srcRect l="19781" t="10035" r="43009" b="13421"/>
          <a:stretch>
            <a:fillRect/>
          </a:stretch>
        </p:blipFill>
        <p:spPr>
          <a:xfrm>
            <a:off x="1485666" y="1187544"/>
            <a:ext cx="3807456" cy="4895301"/>
          </a:xfrm>
          <a:prstGeom prst="rect">
            <a:avLst/>
          </a:prstGeom>
          <a:ln w="12700">
            <a:miter lim="400000"/>
          </a:ln>
        </p:spPr>
      </p:pic>
      <p:sp>
        <p:nvSpPr>
          <p:cNvPr id="173" name="Left: reconstruction of the trusses (trusses are made of reinforced concrete, the surface imitates wood according to the Athens charter).…"/>
          <p:cNvSpPr txBox="1"/>
          <p:nvPr/>
        </p:nvSpPr>
        <p:spPr>
          <a:xfrm>
            <a:off x="5880100" y="1484312"/>
            <a:ext cx="4787900" cy="17543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Left: reconstruction of the trusses (trusses are made of reinforced concrete, the surface imitates wood according to the Athens charter).</a:t>
            </a:r>
          </a:p>
          <a:p>
            <a:r>
              <a:t>Right: view towards the entrance after restoration </a:t>
            </a:r>
          </a:p>
          <a:p>
            <a:endParaRPr/>
          </a:p>
          <a:p>
            <a:r>
              <a:t> </a:t>
            </a:r>
          </a:p>
        </p:txBody>
      </p:sp>
      <p:sp>
        <p:nvSpPr>
          <p:cNvPr id="16" name="Rettangolo 15">
            <a:extLst>
              <a:ext uri="{FF2B5EF4-FFF2-40B4-BE49-F238E27FC236}">
                <a16:creationId xmlns:a16="http://schemas.microsoft.com/office/drawing/2014/main" xmlns="" id="{219FB51B-A896-4B26-8990-FF6687AE2DAA}"/>
              </a:ext>
            </a:extLst>
          </p:cNvPr>
          <p:cNvSpPr/>
          <p:nvPr/>
        </p:nvSpPr>
        <p:spPr>
          <a:xfrm>
            <a:off x="1524001" y="63620"/>
            <a:ext cx="9144000" cy="635089"/>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7" name="CasellaDiTesto 16">
            <a:extLst>
              <a:ext uri="{FF2B5EF4-FFF2-40B4-BE49-F238E27FC236}">
                <a16:creationId xmlns:a16="http://schemas.microsoft.com/office/drawing/2014/main" xmlns="" id="{867C434F-9ADB-450B-9228-57A587424D5E}"/>
              </a:ext>
            </a:extLst>
          </p:cNvPr>
          <p:cNvSpPr txBox="1"/>
          <p:nvPr/>
        </p:nvSpPr>
        <p:spPr>
          <a:xfrm>
            <a:off x="1524000" y="150331"/>
            <a:ext cx="9014605"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defRPr sz="2400" b="1"/>
            </a:pPr>
            <a:r>
              <a:rPr lang="en-US" sz="2400" dirty="0">
                <a:solidFill>
                  <a:schemeClr val="bg1"/>
                </a:solidFill>
              </a:rPr>
              <a:t>RESTORATION  IN THE 20</a:t>
            </a:r>
            <a:r>
              <a:rPr lang="en-US" sz="2400" baseline="30000" dirty="0">
                <a:solidFill>
                  <a:schemeClr val="bg1"/>
                </a:solidFill>
              </a:rPr>
              <a:t>TH</a:t>
            </a:r>
            <a:r>
              <a:rPr lang="en-US" sz="2400" dirty="0">
                <a:solidFill>
                  <a:schemeClr val="bg1"/>
                </a:solidFill>
              </a:rPr>
              <a:t> CENTURY</a:t>
            </a:r>
          </a:p>
        </p:txBody>
      </p:sp>
    </p:spTree>
    <p:extLst>
      <p:ext uri="{BB962C8B-B14F-4D97-AF65-F5344CB8AC3E}">
        <p14:creationId xmlns:p14="http://schemas.microsoft.com/office/powerpoint/2010/main" val="3338079366"/>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RESTORATION  IN THE 20TH CENTURY…"/>
          <p:cNvSpPr txBox="1"/>
          <p:nvPr/>
        </p:nvSpPr>
        <p:spPr>
          <a:xfrm>
            <a:off x="1523999" y="188913"/>
            <a:ext cx="9144002" cy="5139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000"/>
            </a:pPr>
            <a:endParaRPr lang="it-IT" sz="2000" dirty="0"/>
          </a:p>
          <a:p>
            <a:pPr>
              <a:defRPr sz="2000"/>
            </a:pPr>
            <a:endParaRPr sz="2000" dirty="0"/>
          </a:p>
          <a:p>
            <a:pPr algn="ctr">
              <a:defRPr sz="2000" b="1"/>
            </a:pPr>
            <a:r>
              <a:rPr sz="2000" dirty="0"/>
              <a:t>Old town, Warsaw (Poland)</a:t>
            </a:r>
          </a:p>
          <a:p>
            <a:pPr>
              <a:defRPr sz="2400" b="1"/>
            </a:pPr>
            <a:endParaRPr sz="2400" dirty="0"/>
          </a:p>
          <a:p>
            <a:pPr>
              <a:defRPr sz="2400" b="1"/>
            </a:pPr>
            <a:endParaRPr sz="2400" dirty="0"/>
          </a:p>
          <a:p>
            <a:pPr>
              <a:defRPr sz="2000"/>
            </a:pPr>
            <a:endParaRPr sz="2000" dirty="0"/>
          </a:p>
          <a:p>
            <a:pPr>
              <a:defRPr sz="2000"/>
            </a:pPr>
            <a:endParaRPr sz="2000" dirty="0"/>
          </a:p>
          <a:p>
            <a:pPr>
              <a:defRPr sz="2000" i="1"/>
            </a:pPr>
            <a:endParaRPr sz="2000" dirty="0"/>
          </a:p>
          <a:p>
            <a:pPr>
              <a:defRPr sz="2000"/>
            </a:pPr>
            <a:endParaRPr sz="2000" dirty="0"/>
          </a:p>
          <a:p>
            <a:pPr>
              <a:defRPr sz="2000"/>
            </a:pPr>
            <a:endParaRPr sz="2000" dirty="0"/>
          </a:p>
          <a:p>
            <a:pPr>
              <a:defRPr sz="2000" b="1"/>
            </a:pPr>
            <a:endParaRPr sz="2000" dirty="0"/>
          </a:p>
          <a:p>
            <a:pPr>
              <a:defRPr sz="2000"/>
            </a:pPr>
            <a:r>
              <a:rPr sz="2000" b="1" dirty="0"/>
              <a:t/>
            </a:r>
            <a:br>
              <a:rPr sz="2000" b="1" dirty="0"/>
            </a:br>
            <a:endParaRPr sz="2000" b="1" dirty="0"/>
          </a:p>
          <a:p>
            <a:pPr>
              <a:defRPr sz="2000" b="1"/>
            </a:pPr>
            <a:endParaRPr sz="2000" b="1" dirty="0"/>
          </a:p>
          <a:p>
            <a:pPr>
              <a:defRPr sz="2000" b="1"/>
            </a:pPr>
            <a:endParaRPr sz="2000" b="1" dirty="0"/>
          </a:p>
          <a:p>
            <a:pPr>
              <a:defRPr sz="2000" b="1"/>
            </a:pPr>
            <a:endParaRPr sz="2000" b="1" dirty="0"/>
          </a:p>
        </p:txBody>
      </p:sp>
      <p:pic>
        <p:nvPicPr>
          <p:cNvPr id="177" name="image.png" descr="image.png"/>
          <p:cNvPicPr>
            <a:picLocks noChangeAspect="1"/>
          </p:cNvPicPr>
          <p:nvPr/>
        </p:nvPicPr>
        <p:blipFill>
          <a:blip r:embed="rId2"/>
          <a:srcRect l="16537" t="36854" r="48614" b="28181"/>
          <a:stretch>
            <a:fillRect/>
          </a:stretch>
        </p:blipFill>
        <p:spPr>
          <a:xfrm>
            <a:off x="1523999" y="3226754"/>
            <a:ext cx="4673602" cy="2930525"/>
          </a:xfrm>
          <a:prstGeom prst="rect">
            <a:avLst/>
          </a:prstGeom>
          <a:ln w="12700">
            <a:miter lim="400000"/>
          </a:ln>
        </p:spPr>
      </p:pic>
      <p:pic>
        <p:nvPicPr>
          <p:cNvPr id="178" name="image.png" descr="image.png"/>
          <p:cNvPicPr>
            <a:picLocks noChangeAspect="1"/>
          </p:cNvPicPr>
          <p:nvPr/>
        </p:nvPicPr>
        <p:blipFill>
          <a:blip r:embed="rId3"/>
          <a:srcRect l="9741" t="27992" r="54118" b="35154"/>
          <a:stretch>
            <a:fillRect/>
          </a:stretch>
        </p:blipFill>
        <p:spPr>
          <a:xfrm>
            <a:off x="6197601" y="3234689"/>
            <a:ext cx="4357844" cy="2778126"/>
          </a:xfrm>
          <a:prstGeom prst="rect">
            <a:avLst/>
          </a:prstGeom>
          <a:ln w="12700">
            <a:miter lim="400000"/>
          </a:ln>
        </p:spPr>
      </p:pic>
      <p:sp>
        <p:nvSpPr>
          <p:cNvPr id="179" name="Warsaw was the symbol of the destroyed city. Respect for psychological value led to the reconstruction of the city as it was where it was. Documents from all over the world were found: the documents showed the city before the bombing.  Market Square: only a few facades remained. The square was rebuilt as it was.…"/>
          <p:cNvSpPr txBox="1"/>
          <p:nvPr/>
        </p:nvSpPr>
        <p:spPr>
          <a:xfrm>
            <a:off x="1523999" y="1268413"/>
            <a:ext cx="9144002" cy="203132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Warsaw was the symbol of the destroyed city. Respect for psychological value led to the reconstruction of the city </a:t>
            </a:r>
            <a:r>
              <a:rPr b="1"/>
              <a:t>as it was where it was</a:t>
            </a:r>
            <a:r>
              <a:t>.</a:t>
            </a:r>
            <a:br/>
            <a:r>
              <a:t>Documents from all over the world were found: the documents showed the city before the bombing. </a:t>
            </a:r>
            <a:br/>
            <a:r>
              <a:t>Market Square: only a few facades remained. The square was rebuilt as it was. </a:t>
            </a:r>
          </a:p>
          <a:p>
            <a:r>
              <a:t>Respect for the formal image. Structures made of reinforced concrete.</a:t>
            </a:r>
            <a:br/>
            <a:r>
              <a:t>The interior spaces were adapted to the new laws.</a:t>
            </a:r>
          </a:p>
        </p:txBody>
      </p:sp>
      <p:sp>
        <p:nvSpPr>
          <p:cNvPr id="16" name="Rettangolo 15">
            <a:extLst>
              <a:ext uri="{FF2B5EF4-FFF2-40B4-BE49-F238E27FC236}">
                <a16:creationId xmlns:a16="http://schemas.microsoft.com/office/drawing/2014/main" xmlns="" id="{6262C0B2-0BC8-4B1E-AA40-FA1226D2DA9A}"/>
              </a:ext>
            </a:extLst>
          </p:cNvPr>
          <p:cNvSpPr/>
          <p:nvPr/>
        </p:nvSpPr>
        <p:spPr>
          <a:xfrm>
            <a:off x="1524001" y="63620"/>
            <a:ext cx="9144000" cy="635089"/>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7" name="CasellaDiTesto 16">
            <a:extLst>
              <a:ext uri="{FF2B5EF4-FFF2-40B4-BE49-F238E27FC236}">
                <a16:creationId xmlns:a16="http://schemas.microsoft.com/office/drawing/2014/main" xmlns="" id="{D6A8C88F-8C99-464A-81FD-36FFAB631869}"/>
              </a:ext>
            </a:extLst>
          </p:cNvPr>
          <p:cNvSpPr txBox="1"/>
          <p:nvPr/>
        </p:nvSpPr>
        <p:spPr>
          <a:xfrm>
            <a:off x="1524000" y="150331"/>
            <a:ext cx="9014605"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defRPr sz="2400" b="1"/>
            </a:pPr>
            <a:r>
              <a:rPr lang="en-US" sz="2400" dirty="0">
                <a:solidFill>
                  <a:schemeClr val="bg1"/>
                </a:solidFill>
              </a:rPr>
              <a:t>RESTORATION  IN THE 20</a:t>
            </a:r>
            <a:r>
              <a:rPr lang="en-US" sz="2400" baseline="30000" dirty="0">
                <a:solidFill>
                  <a:schemeClr val="bg1"/>
                </a:solidFill>
              </a:rPr>
              <a:t>TH</a:t>
            </a:r>
            <a:r>
              <a:rPr lang="en-US" sz="2400" dirty="0">
                <a:solidFill>
                  <a:schemeClr val="bg1"/>
                </a:solidFill>
              </a:rPr>
              <a:t> CENTURY</a:t>
            </a:r>
          </a:p>
        </p:txBody>
      </p:sp>
    </p:spTree>
    <p:extLst>
      <p:ext uri="{BB962C8B-B14F-4D97-AF65-F5344CB8AC3E}">
        <p14:creationId xmlns:p14="http://schemas.microsoft.com/office/powerpoint/2010/main" val="718837391"/>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RESTORATION  IN THE 20TH CENTURY…"/>
          <p:cNvSpPr txBox="1"/>
          <p:nvPr/>
        </p:nvSpPr>
        <p:spPr>
          <a:xfrm>
            <a:off x="1523999" y="188912"/>
            <a:ext cx="9144002" cy="52783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400" b="1"/>
            </a:pPr>
            <a:endParaRPr lang="it-IT" sz="2400" dirty="0"/>
          </a:p>
          <a:p>
            <a:pPr>
              <a:defRPr sz="2400" b="1"/>
            </a:pPr>
            <a:endParaRPr sz="2400" dirty="0"/>
          </a:p>
          <a:p>
            <a:pPr>
              <a:defRPr sz="2000" b="1"/>
            </a:pPr>
            <a:r>
              <a:rPr sz="1700" dirty="0"/>
              <a:t>CESARE BRANDI</a:t>
            </a:r>
            <a:endParaRPr lang="it-IT" sz="1700" dirty="0"/>
          </a:p>
          <a:p>
            <a:pPr>
              <a:defRPr sz="2000" b="1"/>
            </a:pPr>
            <a:endParaRPr lang="it-IT" sz="1700" dirty="0"/>
          </a:p>
          <a:p>
            <a:pPr>
              <a:defRPr sz="2000" b="1"/>
            </a:pPr>
            <a:endParaRPr sz="1700" dirty="0"/>
          </a:p>
          <a:p>
            <a:pPr>
              <a:defRPr sz="2000"/>
            </a:pPr>
            <a:r>
              <a:rPr sz="1700" dirty="0"/>
              <a:t>Art historian, Director of the Central Institute for Restoration in Italy. </a:t>
            </a:r>
          </a:p>
          <a:p>
            <a:pPr>
              <a:defRPr sz="2000"/>
            </a:pPr>
            <a:r>
              <a:rPr sz="1700" dirty="0"/>
              <a:t>Brandi supports the idea of ​​critical restoration aimed at the transmission of the artwork to the future.</a:t>
            </a:r>
            <a:br>
              <a:rPr sz="1700" dirty="0"/>
            </a:br>
            <a:endParaRPr sz="1700" dirty="0"/>
          </a:p>
          <a:p>
            <a:pPr>
              <a:defRPr sz="2000"/>
            </a:pPr>
            <a:r>
              <a:rPr sz="1700" dirty="0"/>
              <a:t>According to Brandi each artwork has two instances:</a:t>
            </a:r>
            <a:br>
              <a:rPr sz="1700" dirty="0"/>
            </a:br>
            <a:r>
              <a:rPr sz="1700" dirty="0"/>
              <a:t>- </a:t>
            </a:r>
            <a:r>
              <a:rPr sz="1700" b="1" dirty="0"/>
              <a:t>historical instance </a:t>
            </a:r>
            <a:r>
              <a:rPr sz="1700" dirty="0"/>
              <a:t>(the artwork is a human produce)</a:t>
            </a:r>
            <a:br>
              <a:rPr sz="1700" dirty="0"/>
            </a:br>
            <a:r>
              <a:rPr sz="1700" dirty="0"/>
              <a:t>- </a:t>
            </a:r>
            <a:r>
              <a:rPr sz="1700" b="1" dirty="0"/>
              <a:t>esthetic instance</a:t>
            </a:r>
            <a:r>
              <a:rPr sz="1700" dirty="0"/>
              <a:t> (the artistic quality that makes a work an artwork)</a:t>
            </a:r>
            <a:br>
              <a:rPr sz="1700" dirty="0"/>
            </a:br>
            <a:r>
              <a:rPr sz="1700" dirty="0"/>
              <a:t>Restoration must give preference to the esthetic instance, because it what makes a work an artwork. Restoration is the discipline that must help to recognize the value of the artwork.</a:t>
            </a:r>
            <a:br>
              <a:rPr sz="1700" dirty="0"/>
            </a:br>
            <a:endParaRPr sz="1700" dirty="0"/>
          </a:p>
          <a:p>
            <a:pPr>
              <a:defRPr sz="2000"/>
            </a:pPr>
            <a:r>
              <a:rPr sz="1700" dirty="0"/>
              <a:t>If the work is incomplete, restoration should aim to reestablish the potential unity of the artwork. </a:t>
            </a:r>
          </a:p>
          <a:p>
            <a:pPr>
              <a:defRPr sz="2000"/>
            </a:pPr>
            <a:r>
              <a:rPr sz="1700" dirty="0"/>
              <a:t>Restoration must not commit falsification and must not cancel every trace of the passage in time.</a:t>
            </a:r>
            <a:br>
              <a:rPr sz="1700" dirty="0"/>
            </a:br>
            <a:r>
              <a:rPr sz="1700" dirty="0"/>
              <a:t/>
            </a:r>
            <a:br>
              <a:rPr sz="1700" dirty="0"/>
            </a:br>
            <a:r>
              <a:rPr sz="1700" dirty="0"/>
              <a:t>Possible restitution of missing parts if they compromise the completeness of a whole. Integrations of missing parts should be explicit, recognizable.</a:t>
            </a:r>
          </a:p>
        </p:txBody>
      </p:sp>
      <p:sp>
        <p:nvSpPr>
          <p:cNvPr id="13" name="Rettangolo 12">
            <a:extLst>
              <a:ext uri="{FF2B5EF4-FFF2-40B4-BE49-F238E27FC236}">
                <a16:creationId xmlns:a16="http://schemas.microsoft.com/office/drawing/2014/main" xmlns="" id="{55644D81-4C39-4E5D-990B-D390B9A1119F}"/>
              </a:ext>
            </a:extLst>
          </p:cNvPr>
          <p:cNvSpPr/>
          <p:nvPr/>
        </p:nvSpPr>
        <p:spPr>
          <a:xfrm>
            <a:off x="1524001" y="63620"/>
            <a:ext cx="9144000" cy="635089"/>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4" name="CasellaDiTesto 13">
            <a:extLst>
              <a:ext uri="{FF2B5EF4-FFF2-40B4-BE49-F238E27FC236}">
                <a16:creationId xmlns:a16="http://schemas.microsoft.com/office/drawing/2014/main" xmlns="" id="{D57A6546-CFFE-44FE-948C-E664E587EB56}"/>
              </a:ext>
            </a:extLst>
          </p:cNvPr>
          <p:cNvSpPr txBox="1"/>
          <p:nvPr/>
        </p:nvSpPr>
        <p:spPr>
          <a:xfrm>
            <a:off x="1524000" y="150331"/>
            <a:ext cx="9014605"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defRPr sz="2400" b="1"/>
            </a:pPr>
            <a:r>
              <a:rPr lang="en-US" sz="2400" dirty="0">
                <a:solidFill>
                  <a:schemeClr val="bg1"/>
                </a:solidFill>
              </a:rPr>
              <a:t>RESTORATION  IN THE 20</a:t>
            </a:r>
            <a:r>
              <a:rPr lang="en-US" sz="2400" baseline="30000" dirty="0">
                <a:solidFill>
                  <a:schemeClr val="bg1"/>
                </a:solidFill>
              </a:rPr>
              <a:t>TH</a:t>
            </a:r>
            <a:r>
              <a:rPr lang="en-US" sz="2400" dirty="0">
                <a:solidFill>
                  <a:schemeClr val="bg1"/>
                </a:solidFill>
              </a:rPr>
              <a:t> CENTURY</a:t>
            </a:r>
          </a:p>
        </p:txBody>
      </p:sp>
    </p:spTree>
    <p:extLst>
      <p:ext uri="{BB962C8B-B14F-4D97-AF65-F5344CB8AC3E}">
        <p14:creationId xmlns:p14="http://schemas.microsoft.com/office/powerpoint/2010/main" val="3121481871"/>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 name="RESTORATION  IN THE 20TH CENTURY…"/>
          <p:cNvSpPr txBox="1"/>
          <p:nvPr/>
        </p:nvSpPr>
        <p:spPr>
          <a:xfrm>
            <a:off x="1523999" y="188912"/>
            <a:ext cx="9144002" cy="159120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400" b="1"/>
            </a:pPr>
            <a:endParaRPr lang="it-IT" sz="2400" dirty="0"/>
          </a:p>
          <a:p>
            <a:pPr>
              <a:defRPr sz="2400" b="1"/>
            </a:pPr>
            <a:endParaRPr sz="2400" dirty="0"/>
          </a:p>
          <a:p>
            <a:pPr>
              <a:defRPr sz="2000" b="1"/>
            </a:pPr>
            <a:r>
              <a:rPr sz="2000" dirty="0"/>
              <a:t>ROBERTO PANE</a:t>
            </a:r>
          </a:p>
          <a:p>
            <a:pPr>
              <a:defRPr sz="2000"/>
            </a:pPr>
            <a:r>
              <a:rPr sz="2000" dirty="0"/>
              <a:t>He was an architect and a professor.</a:t>
            </a:r>
          </a:p>
          <a:p>
            <a:pPr>
              <a:defRPr sz="2000"/>
            </a:pPr>
            <a:r>
              <a:rPr sz="2000" dirty="0"/>
              <a:t>He confirms the presence of historical and aesthetic instances in the theory of restoration. </a:t>
            </a:r>
          </a:p>
          <a:p>
            <a:pPr>
              <a:defRPr sz="2000"/>
            </a:pPr>
            <a:r>
              <a:rPr sz="2000" dirty="0"/>
              <a:t>Importance of critical judgment: critical restoration.</a:t>
            </a:r>
            <a:br>
              <a:rPr sz="2000" dirty="0"/>
            </a:br>
            <a:r>
              <a:rPr sz="2000" dirty="0"/>
              <a:t>Restoration must be carried out according to the taste of the time. </a:t>
            </a:r>
          </a:p>
          <a:p>
            <a:pPr>
              <a:defRPr sz="2000"/>
            </a:pPr>
            <a:r>
              <a:rPr sz="2000" dirty="0"/>
              <a:t>Restoration must not commit falsification.</a:t>
            </a:r>
            <a:br>
              <a:rPr sz="2000" dirty="0"/>
            </a:br>
            <a:endParaRPr sz="2000" dirty="0"/>
          </a:p>
          <a:p>
            <a:pPr>
              <a:defRPr sz="2000"/>
            </a:pPr>
            <a:r>
              <a:rPr sz="2000" dirty="0"/>
              <a:t>The restorer must have the capacity to harmonize the old parts and the new (</a:t>
            </a:r>
            <a:r>
              <a:rPr sz="2000" b="1" dirty="0"/>
              <a:t>ancient / new relationship</a:t>
            </a:r>
            <a:r>
              <a:rPr sz="2000" dirty="0"/>
              <a:t>).</a:t>
            </a:r>
            <a:br>
              <a:rPr sz="2000" dirty="0"/>
            </a:br>
            <a:endParaRPr sz="2000" dirty="0"/>
          </a:p>
          <a:p>
            <a:pPr>
              <a:defRPr sz="2000"/>
            </a:pPr>
            <a:r>
              <a:rPr sz="2000" dirty="0"/>
              <a:t>He was in favor of experimenting with new materials, accepting new functions useful to society (the intended use may be different from the original but must be </a:t>
            </a:r>
            <a:r>
              <a:rPr sz="2000" b="1" dirty="0"/>
              <a:t>compatible</a:t>
            </a:r>
            <a:r>
              <a:rPr sz="2000" dirty="0"/>
              <a:t>)</a:t>
            </a:r>
            <a:br>
              <a:rPr sz="2000" dirty="0"/>
            </a:br>
            <a:endParaRPr sz="2000" dirty="0"/>
          </a:p>
          <a:p>
            <a:pPr>
              <a:defRPr sz="2000"/>
            </a:pPr>
            <a:r>
              <a:rPr sz="2000" dirty="0"/>
              <a:t>Pane was in favor of the </a:t>
            </a:r>
            <a:r>
              <a:rPr sz="2000" b="1" dirty="0"/>
              <a:t>protection of ancient historical town centers</a:t>
            </a:r>
            <a:r>
              <a:rPr sz="2000" dirty="0"/>
              <a:t>:</a:t>
            </a:r>
          </a:p>
          <a:p>
            <a:pPr>
              <a:defRPr sz="2000"/>
            </a:pPr>
            <a:r>
              <a:rPr sz="2000" dirty="0"/>
              <a:t>from the conservation of the single monument to that of the whole urban environment. Contribution to the </a:t>
            </a:r>
            <a:r>
              <a:rPr sz="2000" b="1" dirty="0"/>
              <a:t>Venice charter </a:t>
            </a:r>
            <a:r>
              <a:rPr sz="2000" dirty="0"/>
              <a:t>in 1964.</a:t>
            </a:r>
          </a:p>
          <a:p>
            <a:pPr>
              <a:defRPr sz="2000" b="1"/>
            </a:pPr>
            <a:endParaRPr sz="2000" dirty="0"/>
          </a:p>
          <a:p>
            <a:pPr>
              <a:defRPr sz="2000" b="1"/>
            </a:pPr>
            <a:endParaRPr sz="2000" dirty="0"/>
          </a:p>
          <a:p>
            <a:pPr>
              <a:defRPr sz="2000"/>
            </a:pPr>
            <a:endParaRPr sz="2000" dirty="0"/>
          </a:p>
          <a:p>
            <a:pPr>
              <a:defRPr sz="2000"/>
            </a:pPr>
            <a:endParaRPr sz="2000" dirty="0"/>
          </a:p>
          <a:p>
            <a:pPr>
              <a:defRPr sz="2000"/>
            </a:pPr>
            <a:endParaRPr sz="2000" dirty="0"/>
          </a:p>
          <a:p>
            <a:pPr>
              <a:defRPr sz="2000"/>
            </a:pPr>
            <a:endParaRPr sz="2000" dirty="0"/>
          </a:p>
          <a:p>
            <a:pPr>
              <a:defRPr sz="2000"/>
            </a:pPr>
            <a:r>
              <a:rPr sz="2000" dirty="0"/>
              <a:t/>
            </a:r>
            <a:br>
              <a:rPr sz="2000" dirty="0"/>
            </a:br>
            <a:endParaRPr sz="2000" dirty="0"/>
          </a:p>
          <a:p>
            <a:pPr>
              <a:defRPr sz="2000"/>
            </a:pPr>
            <a:endParaRPr sz="2000" dirty="0"/>
          </a:p>
          <a:p>
            <a:pPr>
              <a:defRPr sz="2000"/>
            </a:pPr>
            <a:r>
              <a:rPr sz="2000" dirty="0"/>
              <a:t/>
            </a:r>
            <a:br>
              <a:rPr sz="2000" dirty="0"/>
            </a:br>
            <a:endParaRPr sz="2000" dirty="0"/>
          </a:p>
          <a:p>
            <a:pPr>
              <a:defRPr sz="2000" b="1"/>
            </a:pPr>
            <a:endParaRPr sz="2000" dirty="0"/>
          </a:p>
          <a:p>
            <a:pPr>
              <a:defRPr sz="2000" b="1"/>
            </a:pPr>
            <a:endParaRPr sz="2000" dirty="0"/>
          </a:p>
          <a:p>
            <a:pPr>
              <a:defRPr sz="2000"/>
            </a:pPr>
            <a:r>
              <a:rPr sz="2000" b="1" dirty="0"/>
              <a:t/>
            </a:r>
            <a:br>
              <a:rPr sz="2000" b="1" dirty="0"/>
            </a:br>
            <a:endParaRPr sz="2000" b="1" dirty="0"/>
          </a:p>
          <a:p>
            <a:pPr>
              <a:defRPr sz="2000"/>
            </a:pPr>
            <a:endParaRPr sz="2000" b="1" dirty="0"/>
          </a:p>
          <a:p>
            <a:pPr>
              <a:defRPr sz="2000"/>
            </a:pPr>
            <a:endParaRPr sz="2000" b="1" dirty="0"/>
          </a:p>
          <a:p>
            <a:pPr>
              <a:defRPr sz="2000"/>
            </a:pPr>
            <a:endParaRPr sz="2000" b="1" dirty="0"/>
          </a:p>
          <a:p>
            <a:pPr>
              <a:defRPr sz="2000"/>
            </a:pPr>
            <a:r>
              <a:rPr sz="2000" dirty="0"/>
              <a:t/>
            </a:r>
            <a:br>
              <a:rPr sz="2000" dirty="0"/>
            </a:br>
            <a:endParaRPr sz="2000" dirty="0"/>
          </a:p>
          <a:p>
            <a:pPr>
              <a:defRPr sz="2000"/>
            </a:pPr>
            <a:endParaRPr sz="2000" dirty="0"/>
          </a:p>
          <a:p>
            <a:pPr>
              <a:defRPr sz="2000"/>
            </a:pPr>
            <a:endParaRPr sz="2000" dirty="0"/>
          </a:p>
          <a:p>
            <a:pPr>
              <a:defRPr sz="2000"/>
            </a:pPr>
            <a:endParaRPr sz="2000" dirty="0"/>
          </a:p>
          <a:p>
            <a:pPr>
              <a:defRPr sz="2000"/>
            </a:pPr>
            <a:endParaRPr sz="2000" dirty="0"/>
          </a:p>
          <a:p>
            <a:pPr>
              <a:defRPr sz="2000"/>
            </a:pPr>
            <a:endParaRPr sz="2000" dirty="0"/>
          </a:p>
          <a:p>
            <a:pPr>
              <a:defRPr sz="2000" b="1"/>
            </a:pPr>
            <a:endParaRPr sz="2000" dirty="0"/>
          </a:p>
          <a:p>
            <a:pPr>
              <a:defRPr sz="2000"/>
            </a:pPr>
            <a:r>
              <a:rPr sz="2000" b="1" dirty="0"/>
              <a:t/>
            </a:r>
            <a:br>
              <a:rPr sz="2000" b="1" dirty="0"/>
            </a:br>
            <a:endParaRPr sz="2000" b="1" dirty="0"/>
          </a:p>
          <a:p>
            <a:pPr>
              <a:defRPr sz="2000" b="1"/>
            </a:pPr>
            <a:endParaRPr sz="2000" b="1" dirty="0"/>
          </a:p>
          <a:p>
            <a:pPr>
              <a:defRPr sz="2000" b="1"/>
            </a:pPr>
            <a:endParaRPr sz="2000" b="1" dirty="0"/>
          </a:p>
          <a:p>
            <a:pPr>
              <a:defRPr sz="2000" b="1"/>
            </a:pPr>
            <a:endParaRPr sz="2000" b="1" dirty="0"/>
          </a:p>
        </p:txBody>
      </p:sp>
      <p:sp>
        <p:nvSpPr>
          <p:cNvPr id="13" name="Rettangolo 12">
            <a:extLst>
              <a:ext uri="{FF2B5EF4-FFF2-40B4-BE49-F238E27FC236}">
                <a16:creationId xmlns:a16="http://schemas.microsoft.com/office/drawing/2014/main" xmlns="" id="{8C6A9FA4-AF6B-44BA-8F25-29929ADC8DA5}"/>
              </a:ext>
            </a:extLst>
          </p:cNvPr>
          <p:cNvSpPr/>
          <p:nvPr/>
        </p:nvSpPr>
        <p:spPr>
          <a:xfrm>
            <a:off x="1524001" y="63620"/>
            <a:ext cx="9144000" cy="635089"/>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4" name="CasellaDiTesto 13">
            <a:extLst>
              <a:ext uri="{FF2B5EF4-FFF2-40B4-BE49-F238E27FC236}">
                <a16:creationId xmlns:a16="http://schemas.microsoft.com/office/drawing/2014/main" xmlns="" id="{24C1D539-CBB3-475E-924B-39643A339132}"/>
              </a:ext>
            </a:extLst>
          </p:cNvPr>
          <p:cNvSpPr txBox="1"/>
          <p:nvPr/>
        </p:nvSpPr>
        <p:spPr>
          <a:xfrm>
            <a:off x="1524000" y="150331"/>
            <a:ext cx="9014605"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defRPr sz="2400" b="1"/>
            </a:pPr>
            <a:r>
              <a:rPr lang="en-US" sz="2400" dirty="0">
                <a:solidFill>
                  <a:schemeClr val="bg1"/>
                </a:solidFill>
              </a:rPr>
              <a:t>RESTORATION  IN THE 20</a:t>
            </a:r>
            <a:r>
              <a:rPr lang="en-US" sz="2400" baseline="30000" dirty="0">
                <a:solidFill>
                  <a:schemeClr val="bg1"/>
                </a:solidFill>
              </a:rPr>
              <a:t>TH</a:t>
            </a:r>
            <a:r>
              <a:rPr lang="en-US" sz="2400" dirty="0">
                <a:solidFill>
                  <a:schemeClr val="bg1"/>
                </a:solidFill>
              </a:rPr>
              <a:t> CENTURY</a:t>
            </a:r>
          </a:p>
        </p:txBody>
      </p:sp>
    </p:spTree>
    <p:extLst>
      <p:ext uri="{BB962C8B-B14F-4D97-AF65-F5344CB8AC3E}">
        <p14:creationId xmlns:p14="http://schemas.microsoft.com/office/powerpoint/2010/main" val="113708463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 name="RESTORATION  IN THE 20TH CENTURY…"/>
          <p:cNvSpPr txBox="1"/>
          <p:nvPr/>
        </p:nvSpPr>
        <p:spPr>
          <a:xfrm>
            <a:off x="1523999" y="188913"/>
            <a:ext cx="9144002" cy="150810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400" b="1"/>
            </a:pPr>
            <a:endParaRPr lang="it-IT" sz="2400" dirty="0"/>
          </a:p>
          <a:p>
            <a:pPr>
              <a:defRPr sz="2400" b="1"/>
            </a:pPr>
            <a:endParaRPr sz="2400" dirty="0"/>
          </a:p>
          <a:p>
            <a:pPr algn="ctr">
              <a:defRPr sz="2000" b="1"/>
            </a:pPr>
            <a:r>
              <a:rPr sz="2000" dirty="0"/>
              <a:t>Equestrian statue of Domitian-Nerva, Naples (Italy)</a:t>
            </a:r>
          </a:p>
          <a:p>
            <a:pPr>
              <a:defRPr sz="2400" b="1"/>
            </a:pPr>
            <a:r>
              <a:rPr sz="2400" dirty="0"/>
              <a:t>	</a:t>
            </a:r>
          </a:p>
        </p:txBody>
      </p:sp>
      <p:pic>
        <p:nvPicPr>
          <p:cNvPr id="189" name="C37pl5GUYAAbp3e.jpg" descr="C37pl5GUYAAbp3e.jpg"/>
          <p:cNvPicPr>
            <a:picLocks noChangeAspect="1"/>
          </p:cNvPicPr>
          <p:nvPr/>
        </p:nvPicPr>
        <p:blipFill>
          <a:blip r:embed="rId2"/>
          <a:stretch>
            <a:fillRect/>
          </a:stretch>
        </p:blipFill>
        <p:spPr>
          <a:xfrm>
            <a:off x="1919288" y="1484313"/>
            <a:ext cx="3590117" cy="4613639"/>
          </a:xfrm>
          <a:prstGeom prst="rect">
            <a:avLst/>
          </a:prstGeom>
          <a:ln w="12700">
            <a:miter lim="400000"/>
          </a:ln>
        </p:spPr>
      </p:pic>
      <p:sp>
        <p:nvSpPr>
          <p:cNvPr id="190" name="The conservative intervention acquires a new meaning: to re-establish the potential unity of the artwork.…"/>
          <p:cNvSpPr txBox="1"/>
          <p:nvPr/>
        </p:nvSpPr>
        <p:spPr>
          <a:xfrm>
            <a:off x="6024563" y="2681101"/>
            <a:ext cx="4643438" cy="175432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dirty="0"/>
              <a:t>The conservative intervention acquires a new meaning: to re-establish the potential unity of the artwork. </a:t>
            </a:r>
          </a:p>
          <a:p>
            <a:r>
              <a:rPr dirty="0"/>
              <a:t>No addition of fake parts: the addition is distinguishable. </a:t>
            </a:r>
            <a:br>
              <a:rPr dirty="0"/>
            </a:br>
            <a:r>
              <a:rPr dirty="0"/>
              <a:t>Critical and creative conception of restoration.</a:t>
            </a:r>
          </a:p>
        </p:txBody>
      </p:sp>
      <p:sp>
        <p:nvSpPr>
          <p:cNvPr id="15" name="Rettangolo 14">
            <a:extLst>
              <a:ext uri="{FF2B5EF4-FFF2-40B4-BE49-F238E27FC236}">
                <a16:creationId xmlns:a16="http://schemas.microsoft.com/office/drawing/2014/main" xmlns="" id="{DC7BB3E4-0F99-4C4B-AEE0-151B3066B8A0}"/>
              </a:ext>
            </a:extLst>
          </p:cNvPr>
          <p:cNvSpPr/>
          <p:nvPr/>
        </p:nvSpPr>
        <p:spPr>
          <a:xfrm>
            <a:off x="1524001" y="63620"/>
            <a:ext cx="9144000" cy="635089"/>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6" name="CasellaDiTesto 15">
            <a:extLst>
              <a:ext uri="{FF2B5EF4-FFF2-40B4-BE49-F238E27FC236}">
                <a16:creationId xmlns:a16="http://schemas.microsoft.com/office/drawing/2014/main" xmlns="" id="{AE208C97-1131-448D-8561-E13E61B4BE30}"/>
              </a:ext>
            </a:extLst>
          </p:cNvPr>
          <p:cNvSpPr txBox="1"/>
          <p:nvPr/>
        </p:nvSpPr>
        <p:spPr>
          <a:xfrm>
            <a:off x="1524000" y="150331"/>
            <a:ext cx="9014605"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defRPr sz="2400" b="1"/>
            </a:pPr>
            <a:r>
              <a:rPr lang="en-US" sz="2400" dirty="0">
                <a:solidFill>
                  <a:schemeClr val="bg1"/>
                </a:solidFill>
              </a:rPr>
              <a:t>RESTORATION  IN THE 20</a:t>
            </a:r>
            <a:r>
              <a:rPr lang="en-US" sz="2400" baseline="30000" dirty="0">
                <a:solidFill>
                  <a:schemeClr val="bg1"/>
                </a:solidFill>
              </a:rPr>
              <a:t>TH</a:t>
            </a:r>
            <a:r>
              <a:rPr lang="en-US" sz="2400" dirty="0">
                <a:solidFill>
                  <a:schemeClr val="bg1"/>
                </a:solidFill>
              </a:rPr>
              <a:t> CENTURY</a:t>
            </a:r>
          </a:p>
        </p:txBody>
      </p:sp>
    </p:spTree>
    <p:extLst>
      <p:ext uri="{BB962C8B-B14F-4D97-AF65-F5344CB8AC3E}">
        <p14:creationId xmlns:p14="http://schemas.microsoft.com/office/powerpoint/2010/main" val="1887950292"/>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RESTORATION  IN THE 20TH CENTURY…"/>
          <p:cNvSpPr txBox="1"/>
          <p:nvPr/>
        </p:nvSpPr>
        <p:spPr>
          <a:xfrm>
            <a:off x="1523999" y="188913"/>
            <a:ext cx="9144002" cy="5139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000"/>
            </a:pPr>
            <a:endParaRPr lang="it-IT" sz="2000" dirty="0"/>
          </a:p>
          <a:p>
            <a:pPr>
              <a:defRPr sz="2000"/>
            </a:pPr>
            <a:endParaRPr sz="2000" dirty="0"/>
          </a:p>
          <a:p>
            <a:pPr algn="ctr">
              <a:defRPr sz="2000" b="1"/>
            </a:pPr>
            <a:r>
              <a:rPr sz="2000" dirty="0"/>
              <a:t>Tower Salomon, </a:t>
            </a:r>
            <a:r>
              <a:rPr sz="2000" dirty="0" err="1"/>
              <a:t>Visegrad</a:t>
            </a:r>
            <a:r>
              <a:rPr sz="2000" dirty="0"/>
              <a:t> (Hungary)</a:t>
            </a:r>
          </a:p>
          <a:p>
            <a:pPr>
              <a:defRPr sz="2400" b="1"/>
            </a:pPr>
            <a:endParaRPr sz="2400" dirty="0"/>
          </a:p>
          <a:p>
            <a:pPr>
              <a:defRPr sz="2400" b="1"/>
            </a:pPr>
            <a:endParaRPr sz="2400" dirty="0"/>
          </a:p>
          <a:p>
            <a:pPr>
              <a:defRPr sz="2000"/>
            </a:pPr>
            <a:endParaRPr sz="2000" dirty="0"/>
          </a:p>
          <a:p>
            <a:pPr>
              <a:defRPr sz="2000"/>
            </a:pPr>
            <a:endParaRPr sz="2000" dirty="0"/>
          </a:p>
          <a:p>
            <a:pPr>
              <a:defRPr sz="2000" i="1"/>
            </a:pPr>
            <a:endParaRPr sz="2000" dirty="0"/>
          </a:p>
          <a:p>
            <a:pPr>
              <a:defRPr sz="2000"/>
            </a:pPr>
            <a:endParaRPr sz="2000" dirty="0"/>
          </a:p>
          <a:p>
            <a:pPr>
              <a:defRPr sz="2000"/>
            </a:pPr>
            <a:endParaRPr sz="2000" dirty="0"/>
          </a:p>
          <a:p>
            <a:pPr>
              <a:defRPr sz="2000" b="1"/>
            </a:pPr>
            <a:endParaRPr sz="2000" dirty="0"/>
          </a:p>
          <a:p>
            <a:pPr>
              <a:defRPr sz="2000"/>
            </a:pPr>
            <a:r>
              <a:rPr sz="2000" b="1" dirty="0"/>
              <a:t/>
            </a:r>
            <a:br>
              <a:rPr sz="2000" b="1" dirty="0"/>
            </a:br>
            <a:endParaRPr sz="2000" b="1" dirty="0"/>
          </a:p>
          <a:p>
            <a:pPr>
              <a:defRPr sz="2000" b="1"/>
            </a:pPr>
            <a:endParaRPr sz="2000" b="1" dirty="0"/>
          </a:p>
          <a:p>
            <a:pPr>
              <a:defRPr sz="2000" b="1"/>
            </a:pPr>
            <a:endParaRPr sz="2000" b="1" dirty="0"/>
          </a:p>
          <a:p>
            <a:pPr>
              <a:defRPr sz="2000" b="1"/>
            </a:pPr>
            <a:endParaRPr sz="2000" b="1" dirty="0"/>
          </a:p>
        </p:txBody>
      </p:sp>
      <p:pic>
        <p:nvPicPr>
          <p:cNvPr id="194" name="image.png" descr="image.png"/>
          <p:cNvPicPr>
            <a:picLocks noChangeAspect="1"/>
          </p:cNvPicPr>
          <p:nvPr/>
        </p:nvPicPr>
        <p:blipFill>
          <a:blip r:embed="rId2"/>
          <a:srcRect l="20480" t="20429" r="18203" b="38934"/>
          <a:stretch>
            <a:fillRect/>
          </a:stretch>
        </p:blipFill>
        <p:spPr>
          <a:xfrm>
            <a:off x="1817298" y="2546554"/>
            <a:ext cx="8557404" cy="3546273"/>
          </a:xfrm>
          <a:prstGeom prst="rect">
            <a:avLst/>
          </a:prstGeom>
          <a:ln w="12700">
            <a:miter lim="400000"/>
          </a:ln>
        </p:spPr>
      </p:pic>
      <p:sp>
        <p:nvSpPr>
          <p:cNvPr id="195" name="The restoration intervention determined the volumetric integration.  The intervention respects the ancient parts. The additions are authentically modern and have a treatment of the surface that makes them distinguishable. Interior: reintegration of the image of the vaults by recomposing the few surviving pieces."/>
          <p:cNvSpPr txBox="1"/>
          <p:nvPr/>
        </p:nvSpPr>
        <p:spPr>
          <a:xfrm>
            <a:off x="1523999" y="1304925"/>
            <a:ext cx="9144002" cy="147732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The restoration intervention determined the volumetric integration. </a:t>
            </a:r>
            <a:br/>
            <a:r>
              <a:t>The intervention respects the ancient parts. The additions are authentically modern and have a treatment of the surface that makes them distinguishable.</a:t>
            </a:r>
            <a:br/>
            <a:r>
              <a:t>Interior: reintegration of the image of the vaults by recomposing the few surviving pieces.</a:t>
            </a:r>
            <a:br/>
            <a:endParaRPr/>
          </a:p>
        </p:txBody>
      </p:sp>
      <p:sp>
        <p:nvSpPr>
          <p:cNvPr id="15" name="Rettangolo 14">
            <a:extLst>
              <a:ext uri="{FF2B5EF4-FFF2-40B4-BE49-F238E27FC236}">
                <a16:creationId xmlns:a16="http://schemas.microsoft.com/office/drawing/2014/main" xmlns="" id="{4A181B75-C745-43F0-B103-944BCD793956}"/>
              </a:ext>
            </a:extLst>
          </p:cNvPr>
          <p:cNvSpPr/>
          <p:nvPr/>
        </p:nvSpPr>
        <p:spPr>
          <a:xfrm>
            <a:off x="1524001" y="63620"/>
            <a:ext cx="9144000" cy="635089"/>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6" name="CasellaDiTesto 15">
            <a:extLst>
              <a:ext uri="{FF2B5EF4-FFF2-40B4-BE49-F238E27FC236}">
                <a16:creationId xmlns:a16="http://schemas.microsoft.com/office/drawing/2014/main" xmlns="" id="{A7EF4BA3-663F-42E1-8290-AC80D3F88EBC}"/>
              </a:ext>
            </a:extLst>
          </p:cNvPr>
          <p:cNvSpPr txBox="1"/>
          <p:nvPr/>
        </p:nvSpPr>
        <p:spPr>
          <a:xfrm>
            <a:off x="1524000" y="150331"/>
            <a:ext cx="9014605"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defRPr sz="2400" b="1"/>
            </a:pPr>
            <a:r>
              <a:rPr lang="en-US" sz="2400" dirty="0">
                <a:solidFill>
                  <a:schemeClr val="bg1"/>
                </a:solidFill>
              </a:rPr>
              <a:t>RESTORATION  IN THE 20</a:t>
            </a:r>
            <a:r>
              <a:rPr lang="en-US" sz="2400" baseline="30000" dirty="0">
                <a:solidFill>
                  <a:schemeClr val="bg1"/>
                </a:solidFill>
              </a:rPr>
              <a:t>TH</a:t>
            </a:r>
            <a:r>
              <a:rPr lang="en-US" sz="2400" dirty="0">
                <a:solidFill>
                  <a:schemeClr val="bg1"/>
                </a:solidFill>
              </a:rPr>
              <a:t> CENTURY</a:t>
            </a:r>
          </a:p>
        </p:txBody>
      </p:sp>
    </p:spTree>
    <p:extLst>
      <p:ext uri="{BB962C8B-B14F-4D97-AF65-F5344CB8AC3E}">
        <p14:creationId xmlns:p14="http://schemas.microsoft.com/office/powerpoint/2010/main" val="4270293664"/>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STORATION  IN THE 20TH CENTURY: ALOIS RIEGL…"/>
          <p:cNvSpPr txBox="1"/>
          <p:nvPr/>
        </p:nvSpPr>
        <p:spPr>
          <a:xfrm>
            <a:off x="1523999" y="188913"/>
            <a:ext cx="9144002" cy="106798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400" b="1"/>
            </a:pPr>
            <a:endParaRPr lang="it-IT" sz="2400" dirty="0"/>
          </a:p>
          <a:p>
            <a:pPr>
              <a:defRPr sz="2400" b="1"/>
            </a:pPr>
            <a:endParaRPr sz="2400" dirty="0"/>
          </a:p>
          <a:p>
            <a:pPr>
              <a:defRPr sz="2000" b="1"/>
            </a:pPr>
            <a:r>
              <a:rPr sz="2000" dirty="0"/>
              <a:t>COMMEMORATIVE VALUES:</a:t>
            </a:r>
          </a:p>
          <a:p>
            <a:pPr>
              <a:defRPr sz="2000" b="1"/>
            </a:pPr>
            <a:endParaRPr sz="2000" dirty="0"/>
          </a:p>
          <a:p>
            <a:pPr>
              <a:defRPr sz="2000" b="1"/>
            </a:pPr>
            <a:r>
              <a:rPr sz="2000" dirty="0"/>
              <a:t>Historical value: connected with the fact that the monument is a testimony of human creation. It is the value of the monument as an expression of the civilization and culture that produced the monument.</a:t>
            </a:r>
          </a:p>
          <a:p>
            <a:pPr>
              <a:defRPr sz="2000"/>
            </a:pPr>
            <a:r>
              <a:rPr sz="2000" dirty="0"/>
              <a:t>This historical value requires the best possible preservation of a monument in its present state.</a:t>
            </a:r>
          </a:p>
          <a:p>
            <a:pPr>
              <a:defRPr sz="2000"/>
            </a:pPr>
            <a:endParaRPr sz="2000" dirty="0"/>
          </a:p>
          <a:p>
            <a:pPr>
              <a:defRPr sz="2000" b="1"/>
            </a:pPr>
            <a:r>
              <a:rPr sz="2000" dirty="0"/>
              <a:t>Age value: connected to the imperfection, to the sign of the passage of time, to the degradation of form and color. The best example of age value is offered by the ruin.</a:t>
            </a:r>
          </a:p>
          <a:p>
            <a:pPr>
              <a:defRPr sz="2000"/>
            </a:pPr>
            <a:r>
              <a:rPr sz="2000" dirty="0"/>
              <a:t>The age value requires to protect monuments from human action (additions, replacements, additions) and leave them to the action of nature.</a:t>
            </a:r>
          </a:p>
          <a:p>
            <a:pPr>
              <a:defRPr sz="2000"/>
            </a:pPr>
            <a:endParaRPr sz="2000" dirty="0"/>
          </a:p>
          <a:p>
            <a:pPr>
              <a:defRPr sz="2000" b="1"/>
            </a:pPr>
            <a:r>
              <a:rPr sz="2000" dirty="0"/>
              <a:t>Deliberate commemorative value: connected to the commemorative purposes of a monument.</a:t>
            </a:r>
          </a:p>
          <a:p>
            <a:pPr>
              <a:defRPr sz="2000"/>
            </a:pPr>
            <a:r>
              <a:rPr sz="2000" dirty="0"/>
              <a:t>Restoration is a fundamental requirement of deliberate monuments. </a:t>
            </a:r>
          </a:p>
          <a:p>
            <a:pPr>
              <a:defRPr sz="2000"/>
            </a:pPr>
            <a:endParaRPr sz="2000" dirty="0"/>
          </a:p>
          <a:p>
            <a:pPr>
              <a:defRPr sz="2000"/>
            </a:pPr>
            <a:endParaRPr sz="2000" dirty="0"/>
          </a:p>
          <a:p>
            <a:pPr>
              <a:defRPr sz="2000"/>
            </a:pPr>
            <a:endParaRPr sz="2000" dirty="0"/>
          </a:p>
          <a:p>
            <a:pPr>
              <a:defRPr sz="2000" b="1"/>
            </a:pPr>
            <a:endParaRPr sz="2000" dirty="0"/>
          </a:p>
          <a:p>
            <a:pPr>
              <a:defRPr sz="2000" b="1"/>
            </a:pPr>
            <a:endParaRPr sz="2000" dirty="0"/>
          </a:p>
          <a:p>
            <a:pPr>
              <a:defRPr sz="2000"/>
            </a:pPr>
            <a:endParaRPr sz="2000" dirty="0"/>
          </a:p>
          <a:p>
            <a:pPr>
              <a:defRPr sz="2000"/>
            </a:pPr>
            <a:endParaRPr sz="2000" dirty="0"/>
          </a:p>
          <a:p>
            <a:pPr>
              <a:defRPr sz="2000"/>
            </a:pPr>
            <a:endParaRPr sz="2000" dirty="0"/>
          </a:p>
          <a:p>
            <a:pPr>
              <a:defRPr sz="2000"/>
            </a:pPr>
            <a:endParaRPr sz="2000" dirty="0"/>
          </a:p>
          <a:p>
            <a:pPr>
              <a:defRPr sz="2000"/>
            </a:pPr>
            <a:endParaRPr sz="2000" dirty="0"/>
          </a:p>
          <a:p>
            <a:pPr>
              <a:defRPr sz="2000" b="1"/>
            </a:pPr>
            <a:endParaRPr sz="2000" dirty="0"/>
          </a:p>
          <a:p>
            <a:pPr>
              <a:defRPr sz="2000"/>
            </a:pPr>
            <a:r>
              <a:rPr sz="2000" b="1" dirty="0"/>
              <a:t/>
            </a:r>
            <a:br>
              <a:rPr sz="2000" b="1" dirty="0"/>
            </a:br>
            <a:endParaRPr sz="2000" b="1" dirty="0"/>
          </a:p>
          <a:p>
            <a:pPr>
              <a:defRPr sz="2000" b="1"/>
            </a:pPr>
            <a:endParaRPr sz="2000" b="1" dirty="0"/>
          </a:p>
          <a:p>
            <a:pPr>
              <a:defRPr sz="2000" b="1"/>
            </a:pPr>
            <a:endParaRPr sz="2000" b="1" dirty="0"/>
          </a:p>
          <a:p>
            <a:pPr>
              <a:defRPr sz="2000" b="1"/>
            </a:pPr>
            <a:endParaRPr sz="2000" b="1" dirty="0"/>
          </a:p>
        </p:txBody>
      </p:sp>
      <p:sp>
        <p:nvSpPr>
          <p:cNvPr id="13" name="Rettangolo 12">
            <a:extLst>
              <a:ext uri="{FF2B5EF4-FFF2-40B4-BE49-F238E27FC236}">
                <a16:creationId xmlns:a16="http://schemas.microsoft.com/office/drawing/2014/main" xmlns="" id="{A68A5BA3-E9EA-4936-8BE0-FBB14CFBAFE0}"/>
              </a:ext>
            </a:extLst>
          </p:cNvPr>
          <p:cNvSpPr/>
          <p:nvPr/>
        </p:nvSpPr>
        <p:spPr>
          <a:xfrm>
            <a:off x="1524001" y="63620"/>
            <a:ext cx="9144000" cy="635089"/>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4" name="CasellaDiTesto 13">
            <a:extLst>
              <a:ext uri="{FF2B5EF4-FFF2-40B4-BE49-F238E27FC236}">
                <a16:creationId xmlns:a16="http://schemas.microsoft.com/office/drawing/2014/main" xmlns="" id="{42485643-A93E-44F8-AC8E-59BB3EC0005B}"/>
              </a:ext>
            </a:extLst>
          </p:cNvPr>
          <p:cNvSpPr txBox="1"/>
          <p:nvPr/>
        </p:nvSpPr>
        <p:spPr>
          <a:xfrm>
            <a:off x="1524000" y="150331"/>
            <a:ext cx="9014605"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defRPr sz="2400" b="1"/>
            </a:pPr>
            <a:r>
              <a:rPr lang="en-US" sz="2400" dirty="0">
                <a:solidFill>
                  <a:schemeClr val="bg1"/>
                </a:solidFill>
              </a:rPr>
              <a:t>RESTORATION  IN THE 20</a:t>
            </a:r>
            <a:r>
              <a:rPr lang="en-US" sz="2400" baseline="30000" dirty="0">
                <a:solidFill>
                  <a:schemeClr val="bg1"/>
                </a:solidFill>
              </a:rPr>
              <a:t>TH</a:t>
            </a:r>
            <a:r>
              <a:rPr lang="en-US" sz="2400" dirty="0">
                <a:solidFill>
                  <a:schemeClr val="bg1"/>
                </a:solidFill>
              </a:rPr>
              <a:t> CENTURY: ALOIS RIEGL</a:t>
            </a:r>
          </a:p>
        </p:txBody>
      </p:sp>
    </p:spTree>
    <p:extLst>
      <p:ext uri="{BB962C8B-B14F-4D97-AF65-F5344CB8AC3E}">
        <p14:creationId xmlns:p14="http://schemas.microsoft.com/office/powerpoint/2010/main" val="4177552958"/>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STORATION  IN THE 20TH CENTURY: ALOIS RIEGL…"/>
          <p:cNvSpPr txBox="1"/>
          <p:nvPr/>
        </p:nvSpPr>
        <p:spPr>
          <a:xfrm>
            <a:off x="208726" y="698707"/>
            <a:ext cx="11645151" cy="56323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defRPr sz="2000" b="1"/>
            </a:pPr>
            <a:r>
              <a:rPr dirty="0" smtClean="0"/>
              <a:t>CONTEMPORARY </a:t>
            </a:r>
            <a:r>
              <a:rPr dirty="0"/>
              <a:t>VALUES:</a:t>
            </a:r>
          </a:p>
          <a:p>
            <a:pPr>
              <a:defRPr sz="2000" b="1"/>
            </a:pPr>
            <a:endParaRPr dirty="0"/>
          </a:p>
          <a:p>
            <a:pPr>
              <a:defRPr sz="2000" b="1"/>
            </a:pPr>
            <a:r>
              <a:rPr dirty="0"/>
              <a:t>Use value: connected to the satisfaction of practical needs. The use value requires meeting the practical needs of man.</a:t>
            </a:r>
          </a:p>
          <a:p>
            <a:pPr>
              <a:defRPr sz="2000"/>
            </a:pPr>
            <a:r>
              <a:rPr dirty="0"/>
              <a:t>The use value contrasts with the age value that requires not to intervene, this non-intervention can make the use of the monument impossible.</a:t>
            </a:r>
          </a:p>
          <a:p>
            <a:pPr>
              <a:defRPr sz="2000"/>
            </a:pPr>
            <a:r>
              <a:rPr dirty="0"/>
              <a:t>The use value must prevail, when the degradation of a monument is such as to lead to the abandonment of the monument for safety reasons.</a:t>
            </a:r>
          </a:p>
          <a:p>
            <a:pPr>
              <a:defRPr sz="2000"/>
            </a:pPr>
            <a:r>
              <a:rPr dirty="0"/>
              <a:t>The restorer must recognize the values ​​and make a decision.</a:t>
            </a:r>
          </a:p>
          <a:p>
            <a:pPr>
              <a:defRPr sz="2000" b="1"/>
            </a:pPr>
            <a:endParaRPr dirty="0"/>
          </a:p>
          <a:p>
            <a:pPr>
              <a:defRPr sz="2000" b="1"/>
            </a:pPr>
            <a:r>
              <a:rPr dirty="0"/>
              <a:t>Relative art value: It is the value according to which the ancient work is appreciated. It is connected to the compatibility and correspondence of the monument to the artistic ideals of the present time. It is a subjective value.</a:t>
            </a:r>
          </a:p>
          <a:p>
            <a:pPr>
              <a:defRPr sz="2000"/>
            </a:pPr>
            <a:endParaRPr dirty="0"/>
          </a:p>
          <a:p>
            <a:pPr>
              <a:defRPr sz="2000" b="1"/>
            </a:pPr>
            <a:r>
              <a:rPr dirty="0"/>
              <a:t>Newness value: it is the value that a building possesses as new. According to the newness value, the work must appear complete as if it were new.</a:t>
            </a:r>
          </a:p>
          <a:p>
            <a:pPr>
              <a:defRPr sz="2000"/>
            </a:pPr>
            <a:r>
              <a:rPr dirty="0" err="1"/>
              <a:t>Riegl</a:t>
            </a:r>
            <a:r>
              <a:rPr dirty="0"/>
              <a:t> is critic of the public perception of the monument: according to the masses, only the new and complete is beautiful; the old, degraded is considered ugly. </a:t>
            </a:r>
          </a:p>
        </p:txBody>
      </p:sp>
      <p:sp>
        <p:nvSpPr>
          <p:cNvPr id="13" name="Rettangolo 12">
            <a:extLst>
              <a:ext uri="{FF2B5EF4-FFF2-40B4-BE49-F238E27FC236}">
                <a16:creationId xmlns:a16="http://schemas.microsoft.com/office/drawing/2014/main" xmlns="" id="{C86FE301-610B-4DD7-8443-9A0033993EAE}"/>
              </a:ext>
            </a:extLst>
          </p:cNvPr>
          <p:cNvSpPr/>
          <p:nvPr/>
        </p:nvSpPr>
        <p:spPr>
          <a:xfrm>
            <a:off x="1524001" y="63620"/>
            <a:ext cx="9144000" cy="635089"/>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4" name="CasellaDiTesto 13">
            <a:extLst>
              <a:ext uri="{FF2B5EF4-FFF2-40B4-BE49-F238E27FC236}">
                <a16:creationId xmlns:a16="http://schemas.microsoft.com/office/drawing/2014/main" xmlns="" id="{B65ED537-8A61-4EBA-912F-F87112300A42}"/>
              </a:ext>
            </a:extLst>
          </p:cNvPr>
          <p:cNvSpPr txBox="1"/>
          <p:nvPr/>
        </p:nvSpPr>
        <p:spPr>
          <a:xfrm>
            <a:off x="1524000" y="150331"/>
            <a:ext cx="9014605"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defRPr sz="2400" b="1"/>
            </a:pPr>
            <a:r>
              <a:rPr lang="en-US" sz="2400" dirty="0">
                <a:solidFill>
                  <a:schemeClr val="bg1"/>
                </a:solidFill>
              </a:rPr>
              <a:t>RESTORATION  IN THE 20</a:t>
            </a:r>
            <a:r>
              <a:rPr lang="en-US" sz="2400" baseline="30000" dirty="0">
                <a:solidFill>
                  <a:schemeClr val="bg1"/>
                </a:solidFill>
              </a:rPr>
              <a:t>TH</a:t>
            </a:r>
            <a:r>
              <a:rPr lang="en-US" sz="2400" dirty="0">
                <a:solidFill>
                  <a:schemeClr val="bg1"/>
                </a:solidFill>
              </a:rPr>
              <a:t> CENTURY: ALOIS RIEGL</a:t>
            </a:r>
          </a:p>
        </p:txBody>
      </p:sp>
    </p:spTree>
    <p:extLst>
      <p:ext uri="{BB962C8B-B14F-4D97-AF65-F5344CB8AC3E}">
        <p14:creationId xmlns:p14="http://schemas.microsoft.com/office/powerpoint/2010/main" val="109897059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STORATION  IN THE 20TH CENTURY: ALOIS RIEGL…"/>
          <p:cNvSpPr txBox="1"/>
          <p:nvPr/>
        </p:nvSpPr>
        <p:spPr>
          <a:xfrm>
            <a:off x="1523999" y="188913"/>
            <a:ext cx="9144002" cy="5139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000"/>
            </a:pPr>
            <a:endParaRPr lang="it-IT" sz="2000" dirty="0"/>
          </a:p>
          <a:p>
            <a:pPr>
              <a:defRPr sz="2000"/>
            </a:pPr>
            <a:endParaRPr sz="2000" dirty="0"/>
          </a:p>
          <a:p>
            <a:pPr algn="ctr">
              <a:defRPr sz="2000" b="1"/>
            </a:pPr>
            <a:r>
              <a:rPr sz="2000" dirty="0"/>
              <a:t>Bell tower of the basilica of Aquileia, Udine (Italy)</a:t>
            </a:r>
          </a:p>
          <a:p>
            <a:pPr>
              <a:defRPr sz="2400" b="1"/>
            </a:pPr>
            <a:endParaRPr sz="2400" dirty="0"/>
          </a:p>
          <a:p>
            <a:pPr>
              <a:defRPr sz="2400" b="1"/>
            </a:pPr>
            <a:endParaRPr sz="2400" dirty="0"/>
          </a:p>
          <a:p>
            <a:pPr>
              <a:defRPr sz="2000"/>
            </a:pPr>
            <a:endParaRPr sz="2000" dirty="0"/>
          </a:p>
          <a:p>
            <a:pPr>
              <a:defRPr sz="2000"/>
            </a:pPr>
            <a:endParaRPr sz="2000" dirty="0"/>
          </a:p>
          <a:p>
            <a:pPr>
              <a:defRPr sz="2000" i="1"/>
            </a:pPr>
            <a:endParaRPr sz="2000" dirty="0"/>
          </a:p>
          <a:p>
            <a:pPr>
              <a:defRPr sz="2000"/>
            </a:pPr>
            <a:endParaRPr sz="2000" dirty="0"/>
          </a:p>
          <a:p>
            <a:pPr>
              <a:defRPr sz="2000"/>
            </a:pPr>
            <a:endParaRPr sz="2000" dirty="0"/>
          </a:p>
          <a:p>
            <a:pPr>
              <a:defRPr sz="2000" b="1"/>
            </a:pPr>
            <a:endParaRPr sz="2000" dirty="0"/>
          </a:p>
          <a:p>
            <a:pPr>
              <a:defRPr sz="2000"/>
            </a:pPr>
            <a:r>
              <a:rPr sz="2000" b="1" dirty="0"/>
              <a:t/>
            </a:r>
            <a:br>
              <a:rPr sz="2000" b="1" dirty="0"/>
            </a:br>
            <a:endParaRPr sz="2000" b="1" dirty="0"/>
          </a:p>
          <a:p>
            <a:pPr>
              <a:defRPr sz="2000" b="1"/>
            </a:pPr>
            <a:endParaRPr sz="2000" b="1" dirty="0"/>
          </a:p>
          <a:p>
            <a:pPr>
              <a:defRPr sz="2000" b="1"/>
            </a:pPr>
            <a:endParaRPr sz="2000" b="1" dirty="0"/>
          </a:p>
          <a:p>
            <a:pPr>
              <a:defRPr sz="2000" b="1"/>
            </a:pPr>
            <a:endParaRPr sz="2000" b="1" dirty="0"/>
          </a:p>
        </p:txBody>
      </p:sp>
      <p:sp>
        <p:nvSpPr>
          <p:cNvPr id="38" name="The bell tower is of medieval origin.…"/>
          <p:cNvSpPr txBox="1"/>
          <p:nvPr/>
        </p:nvSpPr>
        <p:spPr>
          <a:xfrm>
            <a:off x="5664200" y="1341438"/>
            <a:ext cx="5003800" cy="46253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dirty="0"/>
              <a:t>The bell tower is of medieval origin. </a:t>
            </a:r>
          </a:p>
          <a:p>
            <a:r>
              <a:rPr dirty="0"/>
              <a:t>It is an example of reuse of Roman material for constructive reasons.</a:t>
            </a:r>
            <a:br>
              <a:rPr dirty="0"/>
            </a:br>
            <a:r>
              <a:rPr dirty="0"/>
              <a:t>Transformations and interventions involving above all the upper part.</a:t>
            </a:r>
            <a:br>
              <a:rPr dirty="0"/>
            </a:br>
            <a:endParaRPr dirty="0"/>
          </a:p>
          <a:p>
            <a:r>
              <a:rPr dirty="0"/>
              <a:t>During the nineteenth century the building underwent restoration: a first phase of restoration was carried out in 1876-1877. </a:t>
            </a:r>
          </a:p>
          <a:p>
            <a:r>
              <a:rPr dirty="0"/>
              <a:t>The works include the replacement of the covering stones of the lower part. The ancient stones were removed and new stones were laid. A total replacement of the stones was carried out. </a:t>
            </a:r>
          </a:p>
          <a:p>
            <a:r>
              <a:rPr dirty="0"/>
              <a:t>A stone slab with the date 1877 recalls the restoration.</a:t>
            </a:r>
            <a:br>
              <a:rPr dirty="0"/>
            </a:br>
            <a:endParaRPr dirty="0"/>
          </a:p>
        </p:txBody>
      </p:sp>
      <p:grpSp>
        <p:nvGrpSpPr>
          <p:cNvPr id="2" name="Gruppo 1"/>
          <p:cNvGrpSpPr/>
          <p:nvPr/>
        </p:nvGrpSpPr>
        <p:grpSpPr>
          <a:xfrm>
            <a:off x="1524001" y="1268414"/>
            <a:ext cx="3182470" cy="4698366"/>
            <a:chOff x="1524001" y="1268413"/>
            <a:chExt cx="3694342" cy="5115131"/>
          </a:xfrm>
        </p:grpSpPr>
        <p:pic>
          <p:nvPicPr>
            <p:cNvPr id="35" name="image.png" descr="image.png"/>
            <p:cNvPicPr>
              <a:picLocks noChangeAspect="1"/>
            </p:cNvPicPr>
            <p:nvPr/>
          </p:nvPicPr>
          <p:blipFill>
            <a:blip r:embed="rId2"/>
            <a:srcRect l="19190" t="31770" r="57774" b="17201"/>
            <a:stretch>
              <a:fillRect/>
            </a:stretch>
          </p:blipFill>
          <p:spPr>
            <a:xfrm>
              <a:off x="1524001" y="1268413"/>
              <a:ext cx="3694342" cy="5115131"/>
            </a:xfrm>
            <a:prstGeom prst="rect">
              <a:avLst/>
            </a:prstGeom>
            <a:ln w="12700">
              <a:miter lim="400000"/>
            </a:ln>
          </p:spPr>
        </p:pic>
        <p:sp>
          <p:nvSpPr>
            <p:cNvPr id="39" name="Rettangolo"/>
            <p:cNvSpPr/>
            <p:nvPr/>
          </p:nvSpPr>
          <p:spPr>
            <a:xfrm>
              <a:off x="2469912" y="4572953"/>
              <a:ext cx="1655763" cy="1439863"/>
            </a:xfrm>
            <a:prstGeom prst="rect">
              <a:avLst/>
            </a:prstGeom>
            <a:ln w="63500">
              <a:solidFill>
                <a:srgbClr val="FF0000"/>
              </a:solidFill>
              <a:prstDash val="sysDash"/>
            </a:ln>
          </p:spPr>
          <p:txBody>
            <a:bodyPr lIns="45719" rIns="45719" anchor="ctr"/>
            <a:lstStyle/>
            <a:p>
              <a:pPr algn="ctr">
                <a:defRPr>
                  <a:solidFill>
                    <a:srgbClr val="FFFFFF"/>
                  </a:solidFill>
                </a:defRPr>
              </a:pPr>
              <a:endParaRPr/>
            </a:p>
          </p:txBody>
        </p:sp>
      </p:grpSp>
      <p:sp>
        <p:nvSpPr>
          <p:cNvPr id="25" name="Rettangolo 24">
            <a:extLst>
              <a:ext uri="{FF2B5EF4-FFF2-40B4-BE49-F238E27FC236}">
                <a16:creationId xmlns:a16="http://schemas.microsoft.com/office/drawing/2014/main" xmlns="" id="{A792AD79-A16C-408E-BDB9-E05E9DF51114}"/>
              </a:ext>
            </a:extLst>
          </p:cNvPr>
          <p:cNvSpPr/>
          <p:nvPr/>
        </p:nvSpPr>
        <p:spPr>
          <a:xfrm>
            <a:off x="1524001" y="63620"/>
            <a:ext cx="9144000" cy="635089"/>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26" name="CasellaDiTesto 25">
            <a:extLst>
              <a:ext uri="{FF2B5EF4-FFF2-40B4-BE49-F238E27FC236}">
                <a16:creationId xmlns:a16="http://schemas.microsoft.com/office/drawing/2014/main" xmlns="" id="{2B6F55F1-0CE1-4C03-A7F8-C5C3CD1C1AF4}"/>
              </a:ext>
            </a:extLst>
          </p:cNvPr>
          <p:cNvSpPr txBox="1"/>
          <p:nvPr/>
        </p:nvSpPr>
        <p:spPr>
          <a:xfrm>
            <a:off x="1524000" y="150331"/>
            <a:ext cx="9014605"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defRPr sz="2400" b="1"/>
            </a:pPr>
            <a:r>
              <a:rPr lang="en-US" sz="2400" dirty="0">
                <a:solidFill>
                  <a:schemeClr val="bg1"/>
                </a:solidFill>
              </a:rPr>
              <a:t>RESTORATION  IN THE 20</a:t>
            </a:r>
            <a:r>
              <a:rPr lang="en-US" sz="2400" baseline="30000" dirty="0">
                <a:solidFill>
                  <a:schemeClr val="bg1"/>
                </a:solidFill>
              </a:rPr>
              <a:t>TH</a:t>
            </a:r>
            <a:r>
              <a:rPr lang="en-US" sz="2400" dirty="0">
                <a:solidFill>
                  <a:schemeClr val="bg1"/>
                </a:solidFill>
              </a:rPr>
              <a:t> CENTURY: ALOIS RIEGL</a:t>
            </a:r>
          </a:p>
        </p:txBody>
      </p:sp>
    </p:spTree>
    <p:extLst>
      <p:ext uri="{BB962C8B-B14F-4D97-AF65-F5344CB8AC3E}">
        <p14:creationId xmlns:p14="http://schemas.microsoft.com/office/powerpoint/2010/main" val="174364125"/>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STORATION  IN THE 20TH CENTURY: ALOIS RIEGL…"/>
          <p:cNvSpPr txBox="1"/>
          <p:nvPr/>
        </p:nvSpPr>
        <p:spPr>
          <a:xfrm>
            <a:off x="1523999" y="188913"/>
            <a:ext cx="9144002" cy="5139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000"/>
            </a:pPr>
            <a:endParaRPr lang="it-IT" sz="2000" dirty="0"/>
          </a:p>
          <a:p>
            <a:pPr>
              <a:defRPr sz="2000"/>
            </a:pPr>
            <a:endParaRPr sz="2000" dirty="0"/>
          </a:p>
          <a:p>
            <a:pPr algn="ctr">
              <a:defRPr sz="2000" b="1"/>
            </a:pPr>
            <a:r>
              <a:rPr sz="2000" dirty="0"/>
              <a:t>Bell tower of the basilica of Aquileia, Udine (Italy)</a:t>
            </a:r>
          </a:p>
          <a:p>
            <a:pPr>
              <a:defRPr sz="2400" b="1"/>
            </a:pPr>
            <a:endParaRPr sz="2400" dirty="0"/>
          </a:p>
          <a:p>
            <a:pPr>
              <a:defRPr sz="2400" b="1"/>
            </a:pPr>
            <a:endParaRPr sz="2400" dirty="0"/>
          </a:p>
          <a:p>
            <a:pPr>
              <a:defRPr sz="2000"/>
            </a:pPr>
            <a:endParaRPr sz="2000" dirty="0"/>
          </a:p>
          <a:p>
            <a:pPr>
              <a:defRPr sz="2000"/>
            </a:pPr>
            <a:endParaRPr sz="2000" dirty="0"/>
          </a:p>
          <a:p>
            <a:pPr>
              <a:defRPr sz="2000" i="1"/>
            </a:pPr>
            <a:endParaRPr sz="2000" dirty="0"/>
          </a:p>
          <a:p>
            <a:pPr>
              <a:defRPr sz="2000"/>
            </a:pPr>
            <a:endParaRPr sz="2000" dirty="0"/>
          </a:p>
          <a:p>
            <a:pPr>
              <a:defRPr sz="2000"/>
            </a:pPr>
            <a:endParaRPr sz="2000" dirty="0"/>
          </a:p>
          <a:p>
            <a:pPr>
              <a:defRPr sz="2000" b="1"/>
            </a:pPr>
            <a:endParaRPr sz="2000" dirty="0"/>
          </a:p>
          <a:p>
            <a:pPr>
              <a:defRPr sz="2000"/>
            </a:pPr>
            <a:r>
              <a:rPr sz="2000" b="1" dirty="0"/>
              <a:t/>
            </a:r>
            <a:br>
              <a:rPr sz="2000" b="1" dirty="0"/>
            </a:br>
            <a:endParaRPr sz="2000" b="1" dirty="0"/>
          </a:p>
          <a:p>
            <a:pPr>
              <a:defRPr sz="2000" b="1"/>
            </a:pPr>
            <a:endParaRPr sz="2000" b="1" dirty="0"/>
          </a:p>
          <a:p>
            <a:pPr>
              <a:defRPr sz="2000" b="1"/>
            </a:pPr>
            <a:endParaRPr sz="2000" b="1" dirty="0"/>
          </a:p>
          <a:p>
            <a:pPr>
              <a:defRPr sz="2000" b="1"/>
            </a:pPr>
            <a:endParaRPr sz="2000" b="1" dirty="0"/>
          </a:p>
        </p:txBody>
      </p:sp>
      <p:sp>
        <p:nvSpPr>
          <p:cNvPr id="43" name="At the beginning of the 20th century the condition of the bell tower was bad. There were structural problems, degradations due to lack of maintenance.  At the beginning of the twentieth century a restoration project for the bell tower was finally done. The project was verified by Alois Riegl: he was a member of the Central Commission for Art and Historical Monuments.…"/>
          <p:cNvSpPr txBox="1"/>
          <p:nvPr/>
        </p:nvSpPr>
        <p:spPr>
          <a:xfrm>
            <a:off x="3359150" y="1341437"/>
            <a:ext cx="7308850" cy="48013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At the beginning of the 20th century the condition of the bell tower was bad. There were structural problems, degradations due to lack of maintenance. </a:t>
            </a:r>
            <a:br/>
            <a:r>
              <a:t>At the beginning of the twentieth century a restoration project for the bell tower was finally done. The project was verified by Alois Riegl: he was a member of the Central Commission for Art and Historical Monuments. </a:t>
            </a:r>
          </a:p>
          <a:p>
            <a:r>
              <a:t> </a:t>
            </a:r>
          </a:p>
          <a:p>
            <a:r>
              <a:t>Riegl presented a report on the work to be done: the designers must ensure the safety and conservation of the bell tower.</a:t>
            </a:r>
            <a:br/>
            <a:r>
              <a:t>The report contains an explicit reference to the principles of Riegl: he is recommended to take into account the importance of the value of antiquity. According to Riegl it is important to preserve the effects of natural degradation.</a:t>
            </a:r>
            <a:br/>
            <a:r>
              <a:t>The project supervised by Riegl determined the replacement of about 10% of the stones. The overall effect seems to respect the age value.</a:t>
            </a:r>
            <a:br/>
            <a:endParaRPr/>
          </a:p>
          <a:p>
            <a:r>
              <a:t>Left: survey made at the beginning of the twentieth century before Riegl's restoration</a:t>
            </a:r>
          </a:p>
        </p:txBody>
      </p:sp>
      <p:pic>
        <p:nvPicPr>
          <p:cNvPr id="44" name="image.png" descr="image.png"/>
          <p:cNvPicPr>
            <a:picLocks noChangeAspect="1"/>
          </p:cNvPicPr>
          <p:nvPr/>
        </p:nvPicPr>
        <p:blipFill>
          <a:blip r:embed="rId2"/>
          <a:srcRect l="60534" t="13668" r="25000" b="14950"/>
          <a:stretch>
            <a:fillRect/>
          </a:stretch>
        </p:blipFill>
        <p:spPr>
          <a:xfrm>
            <a:off x="1422857" y="987281"/>
            <a:ext cx="1619823" cy="4996791"/>
          </a:xfrm>
          <a:prstGeom prst="rect">
            <a:avLst/>
          </a:prstGeom>
          <a:ln w="12700">
            <a:miter lim="400000"/>
          </a:ln>
        </p:spPr>
      </p:pic>
      <p:sp>
        <p:nvSpPr>
          <p:cNvPr id="15" name="Rettangolo 14">
            <a:extLst>
              <a:ext uri="{FF2B5EF4-FFF2-40B4-BE49-F238E27FC236}">
                <a16:creationId xmlns:a16="http://schemas.microsoft.com/office/drawing/2014/main" xmlns="" id="{F3ECFEEC-3F72-46BC-825C-D42F19467FEA}"/>
              </a:ext>
            </a:extLst>
          </p:cNvPr>
          <p:cNvSpPr/>
          <p:nvPr/>
        </p:nvSpPr>
        <p:spPr>
          <a:xfrm>
            <a:off x="1524001" y="63620"/>
            <a:ext cx="9144000" cy="635089"/>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6" name="CasellaDiTesto 15">
            <a:extLst>
              <a:ext uri="{FF2B5EF4-FFF2-40B4-BE49-F238E27FC236}">
                <a16:creationId xmlns:a16="http://schemas.microsoft.com/office/drawing/2014/main" xmlns="" id="{293C460F-E6BE-4D57-AFCC-F5B6EAD4CAA5}"/>
              </a:ext>
            </a:extLst>
          </p:cNvPr>
          <p:cNvSpPr txBox="1"/>
          <p:nvPr/>
        </p:nvSpPr>
        <p:spPr>
          <a:xfrm>
            <a:off x="1524000" y="150331"/>
            <a:ext cx="9014605"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defRPr sz="2400" b="1"/>
            </a:pPr>
            <a:r>
              <a:rPr lang="en-US" sz="2400" dirty="0">
                <a:solidFill>
                  <a:schemeClr val="bg1"/>
                </a:solidFill>
              </a:rPr>
              <a:t>RESTORATION  IN THE 20</a:t>
            </a:r>
            <a:r>
              <a:rPr lang="en-US" sz="2400" baseline="30000" dirty="0">
                <a:solidFill>
                  <a:schemeClr val="bg1"/>
                </a:solidFill>
              </a:rPr>
              <a:t>TH</a:t>
            </a:r>
            <a:r>
              <a:rPr lang="en-US" sz="2400" dirty="0">
                <a:solidFill>
                  <a:schemeClr val="bg1"/>
                </a:solidFill>
              </a:rPr>
              <a:t> CENTURY: ALOIS RIEGL</a:t>
            </a:r>
          </a:p>
        </p:txBody>
      </p:sp>
    </p:spTree>
    <p:extLst>
      <p:ext uri="{BB962C8B-B14F-4D97-AF65-F5344CB8AC3E}">
        <p14:creationId xmlns:p14="http://schemas.microsoft.com/office/powerpoint/2010/main" val="104544134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STORATION  IN THE 20TH CENTURY: ALOIS RIEGL…"/>
          <p:cNvSpPr txBox="1"/>
          <p:nvPr/>
        </p:nvSpPr>
        <p:spPr>
          <a:xfrm>
            <a:off x="1523999" y="188913"/>
            <a:ext cx="9144002" cy="5139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000"/>
            </a:pPr>
            <a:endParaRPr lang="it-IT" sz="2000" dirty="0"/>
          </a:p>
          <a:p>
            <a:pPr>
              <a:defRPr sz="2000"/>
            </a:pPr>
            <a:endParaRPr sz="2000" dirty="0"/>
          </a:p>
          <a:p>
            <a:pPr algn="ctr">
              <a:defRPr sz="2000" b="1"/>
            </a:pPr>
            <a:r>
              <a:rPr sz="2000" dirty="0"/>
              <a:t>Bell tower of the basilica of Aquileia, Udine (Italy)</a:t>
            </a:r>
          </a:p>
          <a:p>
            <a:pPr>
              <a:defRPr sz="2400" b="1"/>
            </a:pPr>
            <a:endParaRPr sz="2400" dirty="0"/>
          </a:p>
          <a:p>
            <a:pPr>
              <a:defRPr sz="2400" b="1"/>
            </a:pPr>
            <a:endParaRPr sz="2400" dirty="0"/>
          </a:p>
          <a:p>
            <a:pPr>
              <a:defRPr sz="2000"/>
            </a:pPr>
            <a:endParaRPr sz="2000" dirty="0"/>
          </a:p>
          <a:p>
            <a:pPr>
              <a:defRPr sz="2000"/>
            </a:pPr>
            <a:endParaRPr sz="2000" dirty="0"/>
          </a:p>
          <a:p>
            <a:pPr>
              <a:defRPr sz="2000" i="1"/>
            </a:pPr>
            <a:endParaRPr sz="2000" dirty="0"/>
          </a:p>
          <a:p>
            <a:pPr>
              <a:defRPr sz="2000"/>
            </a:pPr>
            <a:endParaRPr sz="2000" dirty="0"/>
          </a:p>
          <a:p>
            <a:pPr>
              <a:defRPr sz="2000"/>
            </a:pPr>
            <a:endParaRPr sz="2000" dirty="0"/>
          </a:p>
          <a:p>
            <a:pPr>
              <a:defRPr sz="2000" b="1"/>
            </a:pPr>
            <a:endParaRPr sz="2000" dirty="0"/>
          </a:p>
          <a:p>
            <a:pPr>
              <a:defRPr sz="2000"/>
            </a:pPr>
            <a:r>
              <a:rPr sz="2000" b="1" dirty="0"/>
              <a:t/>
            </a:r>
            <a:br>
              <a:rPr sz="2000" b="1" dirty="0"/>
            </a:br>
            <a:endParaRPr sz="2000" b="1" dirty="0"/>
          </a:p>
          <a:p>
            <a:pPr>
              <a:defRPr sz="2000" b="1"/>
            </a:pPr>
            <a:endParaRPr sz="2000" b="1" dirty="0"/>
          </a:p>
          <a:p>
            <a:pPr>
              <a:defRPr sz="2000" b="1"/>
            </a:pPr>
            <a:endParaRPr sz="2000" b="1" dirty="0"/>
          </a:p>
          <a:p>
            <a:pPr>
              <a:defRPr sz="2000" b="1"/>
            </a:pPr>
            <a:endParaRPr sz="2000" b="1" dirty="0"/>
          </a:p>
        </p:txBody>
      </p:sp>
      <p:sp>
        <p:nvSpPr>
          <p:cNvPr id="50" name="Upper part: restorations made in 1905-1908 by Alois Riegl. The partial replacement allowed the conservation of the non-uniformity of the surface…"/>
          <p:cNvSpPr txBox="1"/>
          <p:nvPr/>
        </p:nvSpPr>
        <p:spPr>
          <a:xfrm>
            <a:off x="8256588" y="1341438"/>
            <a:ext cx="2411413" cy="42473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t>Upper part: restorations made in 1905-1908 by Alois Riegl. The partial replacement allowed the conservation of the non-uniformity of the surface</a:t>
            </a:r>
          </a:p>
          <a:p>
            <a:endParaRPr/>
          </a:p>
          <a:p>
            <a:r>
              <a:t>Lower part: restorations made in 1877. Here the stones were completely replaced.</a:t>
            </a:r>
          </a:p>
          <a:p>
            <a:r>
              <a:t/>
            </a:r>
            <a:br/>
            <a:r>
              <a:t> </a:t>
            </a:r>
            <a:br/>
            <a:endParaRPr/>
          </a:p>
        </p:txBody>
      </p:sp>
      <p:grpSp>
        <p:nvGrpSpPr>
          <p:cNvPr id="2" name="Gruppo 1"/>
          <p:cNvGrpSpPr/>
          <p:nvPr/>
        </p:nvGrpSpPr>
        <p:grpSpPr>
          <a:xfrm>
            <a:off x="1524000" y="1301750"/>
            <a:ext cx="6100482" cy="4776321"/>
            <a:chOff x="1524000" y="1301750"/>
            <a:chExt cx="6451746" cy="5249223"/>
          </a:xfrm>
        </p:grpSpPr>
        <p:pic>
          <p:nvPicPr>
            <p:cNvPr id="48" name="image.png" descr="image.png"/>
            <p:cNvPicPr>
              <a:picLocks noChangeAspect="1"/>
            </p:cNvPicPr>
            <p:nvPr/>
          </p:nvPicPr>
          <p:blipFill>
            <a:blip r:embed="rId2"/>
            <a:srcRect l="42913" t="7200" r="34967" b="12475"/>
            <a:stretch>
              <a:fillRect/>
            </a:stretch>
          </p:blipFill>
          <p:spPr>
            <a:xfrm>
              <a:off x="1524000" y="1301750"/>
              <a:ext cx="2312620" cy="5249135"/>
            </a:xfrm>
            <a:prstGeom prst="rect">
              <a:avLst/>
            </a:prstGeom>
            <a:ln w="12700">
              <a:miter lim="400000"/>
            </a:ln>
          </p:spPr>
        </p:pic>
        <p:sp>
          <p:nvSpPr>
            <p:cNvPr id="49" name="Rettangolo"/>
            <p:cNvSpPr/>
            <p:nvPr/>
          </p:nvSpPr>
          <p:spPr>
            <a:xfrm>
              <a:off x="1884363" y="1557338"/>
              <a:ext cx="1451004" cy="3536417"/>
            </a:xfrm>
            <a:prstGeom prst="rect">
              <a:avLst/>
            </a:prstGeom>
            <a:ln w="63500">
              <a:solidFill>
                <a:srgbClr val="FFFF00"/>
              </a:solidFill>
              <a:prstDash val="sysDash"/>
            </a:ln>
          </p:spPr>
          <p:txBody>
            <a:bodyPr lIns="45719" rIns="45719" anchor="ctr"/>
            <a:lstStyle/>
            <a:p>
              <a:pPr algn="ctr">
                <a:defRPr>
                  <a:solidFill>
                    <a:srgbClr val="FFFFFF"/>
                  </a:solidFill>
                </a:defRPr>
              </a:pPr>
              <a:endParaRPr/>
            </a:p>
          </p:txBody>
        </p:sp>
        <p:sp>
          <p:nvSpPr>
            <p:cNvPr id="51" name="Rettangolo"/>
            <p:cNvSpPr/>
            <p:nvPr/>
          </p:nvSpPr>
          <p:spPr>
            <a:xfrm>
              <a:off x="1884363" y="5183219"/>
              <a:ext cx="1451004" cy="1216300"/>
            </a:xfrm>
            <a:prstGeom prst="rect">
              <a:avLst/>
            </a:prstGeom>
            <a:ln w="63500">
              <a:solidFill>
                <a:srgbClr val="FF0000"/>
              </a:solidFill>
              <a:prstDash val="sysDash"/>
            </a:ln>
          </p:spPr>
          <p:txBody>
            <a:bodyPr lIns="45719" rIns="45719" anchor="ctr"/>
            <a:lstStyle/>
            <a:p>
              <a:pPr algn="ctr">
                <a:defRPr>
                  <a:solidFill>
                    <a:srgbClr val="FFFFFF"/>
                  </a:solidFill>
                </a:defRPr>
              </a:pPr>
              <a:endParaRPr/>
            </a:p>
          </p:txBody>
        </p:sp>
        <p:pic>
          <p:nvPicPr>
            <p:cNvPr id="52" name="image.png" descr="image.png"/>
            <p:cNvPicPr>
              <a:picLocks noChangeAspect="1"/>
            </p:cNvPicPr>
            <p:nvPr/>
          </p:nvPicPr>
          <p:blipFill>
            <a:blip r:embed="rId3"/>
            <a:srcRect l="24505" t="10035" r="37693" b="11412"/>
            <a:stretch>
              <a:fillRect/>
            </a:stretch>
          </p:blipFill>
          <p:spPr>
            <a:xfrm>
              <a:off x="3935412" y="1303338"/>
              <a:ext cx="4040334" cy="5247635"/>
            </a:xfrm>
            <a:prstGeom prst="rect">
              <a:avLst/>
            </a:prstGeom>
            <a:ln w="12700">
              <a:miter lim="400000"/>
            </a:ln>
          </p:spPr>
        </p:pic>
      </p:grpSp>
      <p:sp>
        <p:nvSpPr>
          <p:cNvPr id="18" name="Rettangolo 17">
            <a:extLst>
              <a:ext uri="{FF2B5EF4-FFF2-40B4-BE49-F238E27FC236}">
                <a16:creationId xmlns:a16="http://schemas.microsoft.com/office/drawing/2014/main" xmlns="" id="{6A8FCDF0-A025-4F66-BC8F-40985C70C230}"/>
              </a:ext>
            </a:extLst>
          </p:cNvPr>
          <p:cNvSpPr/>
          <p:nvPr/>
        </p:nvSpPr>
        <p:spPr>
          <a:xfrm>
            <a:off x="1524001" y="63620"/>
            <a:ext cx="9144000" cy="635089"/>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9" name="CasellaDiTesto 18">
            <a:extLst>
              <a:ext uri="{FF2B5EF4-FFF2-40B4-BE49-F238E27FC236}">
                <a16:creationId xmlns:a16="http://schemas.microsoft.com/office/drawing/2014/main" xmlns="" id="{40BC11E7-27DC-4BC5-A788-F355DCC191BD}"/>
              </a:ext>
            </a:extLst>
          </p:cNvPr>
          <p:cNvSpPr txBox="1"/>
          <p:nvPr/>
        </p:nvSpPr>
        <p:spPr>
          <a:xfrm>
            <a:off x="1524000" y="150331"/>
            <a:ext cx="9014605"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defRPr sz="2400" b="1"/>
            </a:pPr>
            <a:r>
              <a:rPr lang="en-US" sz="2400" dirty="0">
                <a:solidFill>
                  <a:schemeClr val="bg1"/>
                </a:solidFill>
              </a:rPr>
              <a:t>RESTORATION  IN THE 20</a:t>
            </a:r>
            <a:r>
              <a:rPr lang="en-US" sz="2400" baseline="30000" dirty="0">
                <a:solidFill>
                  <a:schemeClr val="bg1"/>
                </a:solidFill>
              </a:rPr>
              <a:t>TH</a:t>
            </a:r>
            <a:r>
              <a:rPr lang="en-US" sz="2400" dirty="0">
                <a:solidFill>
                  <a:schemeClr val="bg1"/>
                </a:solidFill>
              </a:rPr>
              <a:t> CENTURY: ALOIS RIEGL</a:t>
            </a:r>
          </a:p>
        </p:txBody>
      </p:sp>
    </p:spTree>
    <p:extLst>
      <p:ext uri="{BB962C8B-B14F-4D97-AF65-F5344CB8AC3E}">
        <p14:creationId xmlns:p14="http://schemas.microsoft.com/office/powerpoint/2010/main" val="84188164"/>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RESTORATION  IN THE 20TH CENTURY: ALOIS RIEGL…"/>
          <p:cNvSpPr txBox="1"/>
          <p:nvPr/>
        </p:nvSpPr>
        <p:spPr>
          <a:xfrm>
            <a:off x="1523999" y="188913"/>
            <a:ext cx="9144002" cy="513986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pPr>
              <a:defRPr sz="2000"/>
            </a:pPr>
            <a:endParaRPr lang="it-IT" sz="2000" dirty="0"/>
          </a:p>
          <a:p>
            <a:pPr>
              <a:defRPr sz="2000"/>
            </a:pPr>
            <a:endParaRPr sz="2000" dirty="0"/>
          </a:p>
          <a:p>
            <a:pPr algn="ctr">
              <a:defRPr sz="2000" b="1"/>
            </a:pPr>
            <a:r>
              <a:rPr sz="2000" dirty="0"/>
              <a:t>Bell tower of the basilica of Aquileia, Udine (Italy)</a:t>
            </a:r>
          </a:p>
          <a:p>
            <a:pPr>
              <a:defRPr sz="2400" b="1"/>
            </a:pPr>
            <a:endParaRPr sz="2400" dirty="0"/>
          </a:p>
          <a:p>
            <a:pPr>
              <a:defRPr sz="2400" b="1"/>
            </a:pPr>
            <a:endParaRPr sz="2400" dirty="0"/>
          </a:p>
          <a:p>
            <a:pPr>
              <a:defRPr sz="2000"/>
            </a:pPr>
            <a:endParaRPr sz="2000" dirty="0"/>
          </a:p>
          <a:p>
            <a:pPr>
              <a:defRPr sz="2000"/>
            </a:pPr>
            <a:endParaRPr sz="2000" dirty="0"/>
          </a:p>
          <a:p>
            <a:pPr>
              <a:defRPr sz="2000" i="1"/>
            </a:pPr>
            <a:endParaRPr sz="2000" dirty="0"/>
          </a:p>
          <a:p>
            <a:pPr>
              <a:defRPr sz="2000"/>
            </a:pPr>
            <a:endParaRPr sz="2000" dirty="0"/>
          </a:p>
          <a:p>
            <a:pPr>
              <a:defRPr sz="2000"/>
            </a:pPr>
            <a:endParaRPr sz="2000" dirty="0"/>
          </a:p>
          <a:p>
            <a:pPr>
              <a:defRPr sz="2000" b="1"/>
            </a:pPr>
            <a:endParaRPr sz="2000" dirty="0"/>
          </a:p>
          <a:p>
            <a:pPr>
              <a:defRPr sz="2000"/>
            </a:pPr>
            <a:r>
              <a:rPr sz="2000" b="1" dirty="0"/>
              <a:t/>
            </a:r>
            <a:br>
              <a:rPr sz="2000" b="1" dirty="0"/>
            </a:br>
            <a:endParaRPr sz="2000" b="1" dirty="0"/>
          </a:p>
          <a:p>
            <a:pPr>
              <a:defRPr sz="2000" b="1"/>
            </a:pPr>
            <a:endParaRPr sz="2000" b="1" dirty="0"/>
          </a:p>
          <a:p>
            <a:pPr>
              <a:defRPr sz="2000" b="1"/>
            </a:pPr>
            <a:endParaRPr sz="2000" b="1" dirty="0"/>
          </a:p>
          <a:p>
            <a:pPr>
              <a:defRPr sz="2000" b="1"/>
            </a:pPr>
            <a:endParaRPr sz="2000" b="1" dirty="0"/>
          </a:p>
        </p:txBody>
      </p:sp>
      <p:pic>
        <p:nvPicPr>
          <p:cNvPr id="56" name="image.jpeg" descr="image.jpeg"/>
          <p:cNvPicPr>
            <a:picLocks noChangeAspect="1"/>
          </p:cNvPicPr>
          <p:nvPr/>
        </p:nvPicPr>
        <p:blipFill>
          <a:blip r:embed="rId3"/>
          <a:srcRect l="41731" t="13145" r="27557" b="17440"/>
          <a:stretch>
            <a:fillRect/>
          </a:stretch>
        </p:blipFill>
        <p:spPr>
          <a:xfrm>
            <a:off x="1577138" y="1277790"/>
            <a:ext cx="3242595" cy="4580531"/>
          </a:xfrm>
          <a:prstGeom prst="rect">
            <a:avLst/>
          </a:prstGeom>
          <a:ln w="12700">
            <a:miter lim="400000"/>
          </a:ln>
        </p:spPr>
      </p:pic>
      <p:pic>
        <p:nvPicPr>
          <p:cNvPr id="57" name="image.png" descr="image.png"/>
          <p:cNvPicPr>
            <a:picLocks noChangeAspect="1"/>
          </p:cNvPicPr>
          <p:nvPr/>
        </p:nvPicPr>
        <p:blipFill>
          <a:blip r:embed="rId4"/>
          <a:srcRect l="44093" t="28935" r="25784" b="32171"/>
          <a:stretch>
            <a:fillRect/>
          </a:stretch>
        </p:blipFill>
        <p:spPr>
          <a:xfrm>
            <a:off x="5680474" y="2268113"/>
            <a:ext cx="4447853" cy="3590208"/>
          </a:xfrm>
          <a:prstGeom prst="rect">
            <a:avLst/>
          </a:prstGeom>
          <a:ln w="12700">
            <a:miter lim="400000"/>
          </a:ln>
        </p:spPr>
      </p:pic>
      <p:sp>
        <p:nvSpPr>
          <p:cNvPr id="58" name="Different result of the 2 restorations (1877 and 1905-1908).The age value is respected here through the partial replacement of the stone elements."/>
          <p:cNvSpPr txBox="1"/>
          <p:nvPr/>
        </p:nvSpPr>
        <p:spPr>
          <a:xfrm>
            <a:off x="5501440" y="1213252"/>
            <a:ext cx="5219700" cy="12003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spAutoFit/>
          </a:bodyPr>
          <a:lstStyle/>
          <a:p>
            <a:r>
              <a:rPr dirty="0"/>
              <a:t>Different result of the 2 restorations (1877 and 1905-1908).The age value is respected here through the partial replacement of the stone elements. </a:t>
            </a:r>
            <a:br>
              <a:rPr dirty="0"/>
            </a:br>
            <a:endParaRPr dirty="0"/>
          </a:p>
        </p:txBody>
      </p:sp>
      <p:sp>
        <p:nvSpPr>
          <p:cNvPr id="16" name="Rettangolo 15">
            <a:extLst>
              <a:ext uri="{FF2B5EF4-FFF2-40B4-BE49-F238E27FC236}">
                <a16:creationId xmlns:a16="http://schemas.microsoft.com/office/drawing/2014/main" xmlns="" id="{97CE9134-C25D-4F12-9DEA-AE84E30177C2}"/>
              </a:ext>
            </a:extLst>
          </p:cNvPr>
          <p:cNvSpPr/>
          <p:nvPr/>
        </p:nvSpPr>
        <p:spPr>
          <a:xfrm>
            <a:off x="1524001" y="63620"/>
            <a:ext cx="9144000" cy="635089"/>
          </a:xfrm>
          <a:prstGeom prst="rect">
            <a:avLst/>
          </a:prstGeom>
          <a:solidFill>
            <a:srgbClr val="2766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50"/>
          </a:p>
        </p:txBody>
      </p:sp>
      <p:sp>
        <p:nvSpPr>
          <p:cNvPr id="17" name="CasellaDiTesto 16">
            <a:extLst>
              <a:ext uri="{FF2B5EF4-FFF2-40B4-BE49-F238E27FC236}">
                <a16:creationId xmlns:a16="http://schemas.microsoft.com/office/drawing/2014/main" xmlns="" id="{EEAB8395-58E2-4B8A-9828-AC6319D3E390}"/>
              </a:ext>
            </a:extLst>
          </p:cNvPr>
          <p:cNvSpPr txBox="1"/>
          <p:nvPr/>
        </p:nvSpPr>
        <p:spPr>
          <a:xfrm>
            <a:off x="1524000" y="150331"/>
            <a:ext cx="9014605" cy="46166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ctr">
              <a:defRPr sz="2400" b="1"/>
            </a:pPr>
            <a:r>
              <a:rPr lang="en-US" sz="2400" dirty="0">
                <a:solidFill>
                  <a:schemeClr val="bg1"/>
                </a:solidFill>
              </a:rPr>
              <a:t>RESTORATION  IN THE 20</a:t>
            </a:r>
            <a:r>
              <a:rPr lang="en-US" sz="2400" baseline="30000" dirty="0">
                <a:solidFill>
                  <a:schemeClr val="bg1"/>
                </a:solidFill>
              </a:rPr>
              <a:t>TH</a:t>
            </a:r>
            <a:r>
              <a:rPr lang="en-US" sz="2400" dirty="0">
                <a:solidFill>
                  <a:schemeClr val="bg1"/>
                </a:solidFill>
              </a:rPr>
              <a:t> CENTURY: ALOIS RIEGL</a:t>
            </a:r>
          </a:p>
        </p:txBody>
      </p:sp>
    </p:spTree>
    <p:extLst>
      <p:ext uri="{BB962C8B-B14F-4D97-AF65-F5344CB8AC3E}">
        <p14:creationId xmlns:p14="http://schemas.microsoft.com/office/powerpoint/2010/main" val="3653809514"/>
      </p:ext>
    </p:extLst>
  </p:cSld>
  <p:clrMapOvr>
    <a:masterClrMapping/>
  </p:clrMapOvr>
  <p:transition spd="med"/>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46</TotalTime>
  <Words>1959</Words>
  <Application>Microsoft Office PowerPoint</Application>
  <PresentationFormat>Widescreen</PresentationFormat>
  <Paragraphs>606</Paragraphs>
  <Slides>35</Slides>
  <Notes>1</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35</vt:i4>
      </vt:variant>
    </vt:vector>
  </HeadingPairs>
  <TitlesOfParts>
    <vt:vector size="40" baseType="lpstr">
      <vt:lpstr>Arial</vt:lpstr>
      <vt:lpstr>Calibri</vt:lpstr>
      <vt:lpstr>Calibri Light</vt:lpstr>
      <vt:lpstr>Times New Roman</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Rinaudo  Fulvio</dc:creator>
  <cp:lastModifiedBy>Fulvio Rinaudo</cp:lastModifiedBy>
  <cp:revision>19</cp:revision>
  <dcterms:created xsi:type="dcterms:W3CDTF">2021-12-17T08:53:42Z</dcterms:created>
  <dcterms:modified xsi:type="dcterms:W3CDTF">2022-03-30T15:26:32Z</dcterms:modified>
</cp:coreProperties>
</file>