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66" r:id="rId2"/>
    <p:sldId id="767" r:id="rId3"/>
    <p:sldId id="768" r:id="rId4"/>
    <p:sldId id="769" r:id="rId5"/>
    <p:sldId id="770" r:id="rId6"/>
    <p:sldId id="771" r:id="rId7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94"/>
    <a:srgbClr val="B6DDE8"/>
    <a:srgbClr val="C4BC96"/>
    <a:srgbClr val="A6A6A6"/>
    <a:srgbClr val="ACE0FA"/>
    <a:srgbClr val="990000"/>
    <a:srgbClr val="DAEEF3"/>
    <a:srgbClr val="336600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837" autoAdjust="0"/>
  </p:normalViewPr>
  <p:slideViewPr>
    <p:cSldViewPr>
      <p:cViewPr varScale="1">
        <p:scale>
          <a:sx n="91" d="100"/>
          <a:sy n="91" d="100"/>
        </p:scale>
        <p:origin x="12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628" y="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B474FB9-A96A-4600-8D58-55BA234BC87B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D90C3B1-B4D2-487C-9635-D9B2543BFF5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3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68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27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32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48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5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2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695248-10FD-6FF7-7038-B8699A357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257"/>
            <a:ext cx="9144000" cy="4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8000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576000"/>
            <a:ext cx="9144000" cy="2062103"/>
          </a:xfrm>
          <a:prstGeom prst="rect">
            <a:avLst/>
          </a:prstGeom>
          <a:effectLst>
            <a:glow rad="1016000">
              <a:schemeClr val="accent5">
                <a:lumMod val="60000"/>
                <a:lumOff val="40000"/>
              </a:schemeClr>
            </a:glow>
            <a:softEdge rad="0"/>
          </a:effec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Mo</a:t>
            </a:r>
            <a:r>
              <a:rPr lang="en-US" sz="3200" dirty="0"/>
              <a:t>dule Geotechnical                     and Hydroge</a:t>
            </a:r>
            <a:r>
              <a:rPr lang="en-US" sz="3200" dirty="0">
                <a:solidFill>
                  <a:schemeClr val="bg1"/>
                </a:solidFill>
              </a:rPr>
              <a:t>ological</a:t>
            </a:r>
            <a:r>
              <a:rPr lang="en-US" sz="3200" dirty="0"/>
              <a:t>               </a:t>
            </a:r>
            <a:r>
              <a:rPr lang="en-US" sz="3200" dirty="0">
                <a:solidFill>
                  <a:schemeClr val="bg1"/>
                </a:solidFill>
              </a:rPr>
              <a:t>Ris</a:t>
            </a:r>
            <a:r>
              <a:rPr lang="en-US" sz="3200" dirty="0"/>
              <a:t>k Assessment                    and Mitig</a:t>
            </a:r>
            <a:r>
              <a:rPr lang="en-US" sz="3200" dirty="0">
                <a:solidFill>
                  <a:schemeClr val="bg1"/>
                </a:solidFill>
              </a:rPr>
              <a:t>ation</a:t>
            </a:r>
          </a:p>
          <a:p>
            <a:endParaRPr lang="en-US" sz="3200" dirty="0"/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          Exercise E-3,                           Seepage Trench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9512" y="6202269"/>
            <a:ext cx="81360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en-US" sz="800" b="1" spc="-10" dirty="0"/>
              <a:t>Use of a trench cutter in the rock, more precisely in limestone with changing permeability</a:t>
            </a:r>
            <a:r>
              <a:rPr lang="de-DE" sz="800" b="1" spc="-10" dirty="0"/>
              <a:t> </a:t>
            </a:r>
            <a:r>
              <a:rPr lang="de-DE" sz="800" spc="-10" dirty="0"/>
              <a:t>(</a:t>
            </a:r>
            <a:r>
              <a:rPr lang="en-GB" sz="800" spc="-10" dirty="0"/>
              <a:t>source: https://www.baumaschinendienst.de/artikel/einsatz-der-rockwheel-d20-grabenfraese-11752/</a:t>
            </a:r>
            <a:r>
              <a:rPr lang="de-DE" sz="800" spc="-1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25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4000" y="244800"/>
            <a:ext cx="482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1400" b="1"/>
              <a:t>Setting up of a seepage trench with trench cutting machine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2" y="1921817"/>
            <a:ext cx="7702148" cy="4357677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000"/>
            <a:ext cx="8892480" cy="57333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2899" y="6309320"/>
            <a:ext cx="81360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en-US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Trench cutter for soil, filling of the drainage gravel behind it by the attached funnel</a:t>
            </a:r>
            <a:r>
              <a:rPr lang="en-US" sz="8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de-DE" sz="800" dirty="0">
                <a:latin typeface="Calibri" panose="020F0502020204030204" pitchFamily="34" charset="0"/>
                <a:ea typeface="DengXian" panose="02010600030101010101" pitchFamily="2" charset="-122"/>
              </a:rPr>
              <a:t>(source: https://www.fotocommunity.de/photo/grabenfraese-duc-tac/23712158</a:t>
            </a:r>
            <a:r>
              <a:rPr lang="de-DE" sz="800" dirty="0"/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4000" y="244800"/>
            <a:ext cx="482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/>
              <a:t>Assignment of tasks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576000"/>
            <a:ext cx="9144000" cy="100213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Exercise E-3: Seepage Trench</a:t>
            </a:r>
            <a:endParaRPr lang="de-DE" sz="16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For a seepage trench, the design variants shown in </a:t>
            </a:r>
            <a:r>
              <a:rPr lang="en-US" sz="1400" b="1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Figures E-3.1</a:t>
            </a:r>
            <a:r>
              <a:rPr lang="en-US" sz="1400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and </a:t>
            </a:r>
            <a:r>
              <a:rPr lang="en-US" sz="1400" b="1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E-3.2</a:t>
            </a:r>
            <a:r>
              <a:rPr lang="en-US" sz="1400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are available. Determine the amount of water per metre of trench length</a:t>
            </a:r>
            <a:r>
              <a:rPr lang="de-DE" sz="1400">
                <a:solidFill>
                  <a:srgbClr val="231F2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  <a:endParaRPr lang="de-DE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32217" y="2224972"/>
            <a:ext cx="1440160" cy="73866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/>
              <a:t>Figure E-3.1:</a:t>
            </a:r>
            <a:r>
              <a:rPr lang="de-DE" sz="1400" dirty="0"/>
              <a:t>  </a:t>
            </a:r>
            <a:r>
              <a:rPr lang="de-DE" sz="1400" dirty="0" err="1"/>
              <a:t>perfect</a:t>
            </a:r>
            <a:r>
              <a:rPr lang="de-DE" sz="1400" dirty="0"/>
              <a:t> </a:t>
            </a:r>
            <a:r>
              <a:rPr lang="de-DE" sz="1400" dirty="0" err="1"/>
              <a:t>seepage</a:t>
            </a:r>
            <a:r>
              <a:rPr lang="de-DE" sz="1400" dirty="0"/>
              <a:t> </a:t>
            </a:r>
            <a:r>
              <a:rPr lang="de-DE" sz="1400" dirty="0" err="1"/>
              <a:t>trench</a:t>
            </a:r>
            <a:r>
              <a:rPr lang="de-DE" sz="1400" dirty="0"/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6" y="1152300"/>
            <a:ext cx="6372000" cy="2591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9565" y="4584500"/>
            <a:ext cx="1464435" cy="73866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/>
              <a:t>Figure E-3.2:</a:t>
            </a:r>
            <a:r>
              <a:rPr lang="de-DE" sz="1400" dirty="0"/>
              <a:t>  </a:t>
            </a:r>
            <a:r>
              <a:rPr lang="de-DE" sz="1400" dirty="0" err="1"/>
              <a:t>imperfect</a:t>
            </a:r>
            <a:r>
              <a:rPr lang="de-DE" sz="1400" dirty="0"/>
              <a:t> </a:t>
            </a:r>
            <a:r>
              <a:rPr lang="de-DE" sz="1400" dirty="0" err="1"/>
              <a:t>seepage</a:t>
            </a:r>
            <a:r>
              <a:rPr lang="de-DE" sz="1400" dirty="0"/>
              <a:t> </a:t>
            </a:r>
            <a:r>
              <a:rPr lang="de-DE" sz="1400" dirty="0" err="1"/>
              <a:t>trench</a:t>
            </a:r>
            <a:r>
              <a:rPr lang="de-DE" sz="1400" dirty="0"/>
              <a:t>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0671"/>
            <a:ext cx="6372000" cy="257132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48487" y="2594304"/>
            <a:ext cx="684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fine sand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848487" y="3426227"/>
            <a:ext cx="396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rock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63426" y="5112000"/>
            <a:ext cx="684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fine sand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63426" y="5984598"/>
            <a:ext cx="396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rock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76831" y="1586304"/>
            <a:ext cx="864000" cy="428579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2160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200"/>
              <a:t>original groundwater level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376567" y="2048460"/>
            <a:ext cx="1404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groundwater level after drawdown</a:t>
            </a:r>
          </a:p>
        </p:txBody>
      </p:sp>
      <p:sp>
        <p:nvSpPr>
          <p:cNvPr id="7" name="Rechteck 6"/>
          <p:cNvSpPr/>
          <p:nvPr/>
        </p:nvSpPr>
        <p:spPr>
          <a:xfrm>
            <a:off x="6879690" y="4752000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98226" y="4572000"/>
            <a:ext cx="144016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059426" y="4584500"/>
            <a:ext cx="1260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0" rIns="54000" bIns="0" rtlCol="0">
            <a:spAutoFit/>
          </a:bodyPr>
          <a:lstStyle/>
          <a:p>
            <a:r>
              <a:rPr lang="de-DE" sz="1200"/>
              <a:t>groundwater level after drawdown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411690" y="4168800"/>
            <a:ext cx="86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411690" y="4122000"/>
            <a:ext cx="864000" cy="428579"/>
          </a:xfrm>
          <a:prstGeom prst="rect">
            <a:avLst/>
          </a:prstGeom>
          <a:noFill/>
        </p:spPr>
        <p:txBody>
          <a:bodyPr wrap="square" lIns="18000" tIns="0" rIns="2160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200"/>
              <a:t>original groundwater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4000" y="244800"/>
            <a:ext cx="482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1400" b="1"/>
              <a:t>Inflow to the perfect seepage trench or slot</a:t>
            </a:r>
            <a:endParaRPr lang="de-DE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0" y="576000"/>
                <a:ext cx="9144000" cy="5292283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600" b="1" dirty="0" err="1">
                    <a:ea typeface="DengXian" panose="02010600030101010101" pitchFamily="2" charset="-122"/>
                    <a:cs typeface="Calibri" panose="020F0502020204030204" pitchFamily="34" charset="0"/>
                  </a:rPr>
                  <a:t>Exercise</a:t>
                </a:r>
                <a:r>
                  <a:rPr lang="de-DE" sz="1600" b="1" dirty="0">
                    <a:ea typeface="DengXian" panose="02010600030101010101" pitchFamily="2" charset="-122"/>
                    <a:cs typeface="Calibri" panose="020F0502020204030204" pitchFamily="34" charset="0"/>
                  </a:rPr>
                  <a:t> E-3: </a:t>
                </a:r>
                <a:r>
                  <a:rPr lang="de-DE" sz="1600" b="1" dirty="0" err="1">
                    <a:ea typeface="DengXian" panose="02010600030101010101" pitchFamily="2" charset="-122"/>
                    <a:cs typeface="Calibri" panose="020F0502020204030204" pitchFamily="34" charset="0"/>
                  </a:rPr>
                  <a:t>Seepage</a:t>
                </a:r>
                <a:r>
                  <a:rPr lang="de-DE" sz="1600" b="1" dirty="0">
                    <a:ea typeface="DengXian" panose="02010600030101010101" pitchFamily="2" charset="-122"/>
                    <a:cs typeface="Calibri" panose="020F0502020204030204" pitchFamily="34" charset="0"/>
                  </a:rPr>
                  <a:t> Trench - Solution</a:t>
                </a:r>
                <a:endParaRPr lang="de-DE" sz="1600" dirty="0"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de-DE" sz="1400" dirty="0"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b="1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Inflow to the perfect seepage trench/ slot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r>
                  <a:rPr lang="de-DE" sz="1400" dirty="0" err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lang="de-DE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b="1" dirty="0" err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one-sided</a:t>
                </a:r>
                <a:r>
                  <a:rPr lang="de-DE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inflow</a:t>
                </a:r>
                <a:endParaRPr lang="de-DE" sz="1400" dirty="0"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1400" dirty="0">
                    <a:solidFill>
                      <a:srgbClr val="006B94"/>
                    </a:solidFill>
                  </a:rPr>
                  <a:t>(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see</a:t>
                </a:r>
                <a:r>
                  <a:rPr lang="de-DE" sz="1400" dirty="0">
                    <a:solidFill>
                      <a:srgbClr val="006B94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script</a:t>
                </a:r>
                <a:r>
                  <a:rPr lang="de-DE" sz="1400" dirty="0">
                    <a:solidFill>
                      <a:srgbClr val="006B94"/>
                    </a:solidFill>
                  </a:rPr>
                  <a:t> Grundbau,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equation</a:t>
                </a:r>
                <a:r>
                  <a:rPr lang="de-DE" sz="1400" dirty="0">
                    <a:solidFill>
                      <a:srgbClr val="006B94"/>
                    </a:solidFill>
                  </a:rPr>
                  <a:t> (2.4),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page</a:t>
                </a:r>
                <a:r>
                  <a:rPr lang="de-DE" sz="1400" dirty="0">
                    <a:solidFill>
                      <a:srgbClr val="006B94"/>
                    </a:solidFill>
                  </a:rPr>
                  <a:t> 2.7)</a:t>
                </a:r>
                <a:endParaRPr lang="de-DE" sz="1200" dirty="0">
                  <a:solidFill>
                    <a:srgbClr val="006B9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Distance of the original groundwater surface to the bottom of the seepage trench:</a:t>
                </a: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𝐻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=5,00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Distance of the bottom of the seepage trench to the lowered groundwater table at the margin of the seepage trench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h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=0.75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Permeability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coefficient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of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the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soil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𝑘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Lowered groundwater table at the margin of the seepage slot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𝑠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𝐻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−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h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=5.00−0.75=4.25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Range of the seepage trench from the margin of the seepage ditch:</a:t>
                </a:r>
              </a:p>
              <a:p>
                <a:pPr indent="44958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𝑅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=1500∙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𝑠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𝑘</m:t>
                        </m:r>
                      </m:e>
                    </m:ra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=1500∙4</m:t>
                    </m:r>
                    <m:r>
                      <a:rPr lang="de-DE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.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25∙</m:t>
                    </m:r>
                    <m:rad>
                      <m:radPr>
                        <m:degHide m:val="o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</m:e>
                    </m:ra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=63</m:t>
                    </m:r>
                    <m:r>
                      <a:rPr lang="de-DE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.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75 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r>
                  <a:rPr lang="de-DE" sz="1400" dirty="0">
                    <a:solidFill>
                      <a:srgbClr val="006B94"/>
                    </a:solidFill>
                  </a:rPr>
                  <a:t>(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see</a:t>
                </a:r>
                <a:r>
                  <a:rPr lang="de-DE" sz="1400" dirty="0">
                    <a:solidFill>
                      <a:srgbClr val="006B94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script</a:t>
                </a:r>
                <a:r>
                  <a:rPr lang="de-DE" sz="1400" dirty="0">
                    <a:solidFill>
                      <a:srgbClr val="006B94"/>
                    </a:solidFill>
                  </a:rPr>
                  <a:t> Grundbau,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equation</a:t>
                </a:r>
                <a:r>
                  <a:rPr lang="de-DE" sz="1400" dirty="0">
                    <a:solidFill>
                      <a:srgbClr val="006B94"/>
                    </a:solidFill>
                  </a:rPr>
                  <a:t> (2.5), </a:t>
                </a:r>
                <a:r>
                  <a:rPr lang="de-DE" sz="1400" dirty="0" err="1">
                    <a:solidFill>
                      <a:srgbClr val="006B94"/>
                    </a:solidFill>
                  </a:rPr>
                  <a:t>page</a:t>
                </a:r>
                <a:r>
                  <a:rPr lang="de-DE" sz="1400" dirty="0">
                    <a:solidFill>
                      <a:srgbClr val="006B94"/>
                    </a:solidFill>
                  </a:rPr>
                  <a:t> 2.7)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5292283"/>
              </a:xfrm>
              <a:prstGeom prst="rect">
                <a:avLst/>
              </a:prstGeom>
              <a:blipFill>
                <a:blip r:embed="rId4"/>
                <a:stretch>
                  <a:fillRect l="-400" t="-230" b="-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004048" y="4820000"/>
            <a:ext cx="413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>
                <a:solidFill>
                  <a:srgbClr val="006B94"/>
                </a:solidFill>
              </a:rPr>
              <a:t>Note:</a:t>
            </a:r>
            <a:r>
              <a:rPr lang="de-DE" sz="1400" dirty="0">
                <a:solidFill>
                  <a:srgbClr val="006B94"/>
                </a:solidFill>
              </a:rPr>
              <a:t> </a:t>
            </a:r>
            <a:r>
              <a:rPr lang="en-US" sz="1400" dirty="0">
                <a:solidFill>
                  <a:srgbClr val="006B94"/>
                </a:solidFill>
              </a:rPr>
              <a:t>The </a:t>
            </a:r>
            <a:r>
              <a:rPr lang="de-DE" sz="1400" dirty="0" err="1">
                <a:solidFill>
                  <a:srgbClr val="006B94"/>
                </a:solidFill>
              </a:rPr>
              <a:t>division</a:t>
            </a:r>
            <a:r>
              <a:rPr lang="de-DE" sz="1400" dirty="0">
                <a:solidFill>
                  <a:srgbClr val="006B94"/>
                </a:solidFill>
              </a:rPr>
              <a:t> </a:t>
            </a:r>
            <a:r>
              <a:rPr lang="de-DE" sz="1400" dirty="0" err="1">
                <a:solidFill>
                  <a:srgbClr val="006B94"/>
                </a:solidFill>
              </a:rPr>
              <a:t>sign</a:t>
            </a:r>
            <a:r>
              <a:rPr lang="de-DE" sz="1400" dirty="0">
                <a:solidFill>
                  <a:srgbClr val="006B94"/>
                </a:solidFill>
              </a:rPr>
              <a:t> </a:t>
            </a:r>
            <a:r>
              <a:rPr lang="en-US" sz="1400" dirty="0">
                <a:solidFill>
                  <a:srgbClr val="006B94"/>
                </a:solidFill>
              </a:rPr>
              <a:t>÷ in the equation in the script means "from to". This spelling can be found in geotechnical literature.</a:t>
            </a:r>
            <a:endParaRPr lang="de-DE" sz="1400" dirty="0">
              <a:solidFill>
                <a:srgbClr val="006B9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4644008" y="3408113"/>
                <a:ext cx="4572000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6B94"/>
                    </a:solidFill>
                  </a:rPr>
                  <a:t>A further development of the trench formula are the equations according to </a:t>
                </a:r>
                <a:r>
                  <a:rPr lang="en-US" sz="1400" cap="small" dirty="0">
                    <a:solidFill>
                      <a:srgbClr val="006B94"/>
                    </a:solidFill>
                  </a:rPr>
                  <a:t>Chapman</a:t>
                </a:r>
                <a:r>
                  <a:rPr lang="en-US" sz="1400" dirty="0">
                    <a:solidFill>
                      <a:srgbClr val="006B94"/>
                    </a:solidFill>
                  </a:rPr>
                  <a:t>. A height difference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i="1">
                        <a:solidFill>
                          <a:srgbClr val="006B9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solidFill>
                          <a:srgbClr val="006B94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400" i="1">
                        <a:solidFill>
                          <a:srgbClr val="006B9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6B94"/>
                    </a:solidFill>
                  </a:rPr>
                  <a:t> (seepage length or section) between the water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400" i="1" dirty="0">
                            <a:solidFill>
                              <a:srgbClr val="006B9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6B94"/>
                    </a:solidFill>
                  </a:rPr>
                  <a:t> in the seepage trench and the water level </a:t>
                </a:r>
                <a14:m>
                  <m:oMath xmlns:m="http://schemas.openxmlformats.org/officeDocument/2006/math">
                    <m:r>
                      <a:rPr lang="de-DE" sz="1400" i="1" dirty="0">
                        <a:solidFill>
                          <a:srgbClr val="006B94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solidFill>
                      <a:srgbClr val="006B94"/>
                    </a:solidFill>
                  </a:rPr>
                  <a:t> in the soil when entering the seepage ditch is taken into account (Fig. 2.9, see script </a:t>
                </a:r>
                <a:r>
                  <a:rPr lang="en-US" sz="1400" dirty="0" err="1">
                    <a:solidFill>
                      <a:srgbClr val="006B94"/>
                    </a:solidFill>
                  </a:rPr>
                  <a:t>Grundbau</a:t>
                </a:r>
                <a:r>
                  <a:rPr lang="en-US" sz="1400" dirty="0">
                    <a:solidFill>
                      <a:srgbClr val="006B94"/>
                    </a:solidFill>
                  </a:rPr>
                  <a:t>, page 2.7 and page 2.8). </a:t>
                </a:r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08113"/>
                <a:ext cx="4572000" cy="1384995"/>
              </a:xfrm>
              <a:prstGeom prst="rect">
                <a:avLst/>
              </a:prstGeom>
              <a:blipFill>
                <a:blip r:embed="rId5"/>
                <a:stretch>
                  <a:fillRect l="-400"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000" y="576000"/>
            <a:ext cx="4320000" cy="1756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3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4000" y="244800"/>
            <a:ext cx="482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1400" b="1"/>
              <a:t>Inflow to the (im)perfect seepage trench or slot 1</a:t>
            </a:r>
            <a:endParaRPr lang="de-DE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0" y="576000"/>
                <a:ext cx="9144000" cy="5882764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Inflow: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𝟐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5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00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0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63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de-DE" sz="140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for </a:t>
                </a:r>
                <a:r>
                  <a:rPr lang="de-DE" sz="1400" b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two-sided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inflow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=3.833∙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−5</m:t>
                        </m:r>
                      </m:sup>
                    </m:sSup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s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=0.03833 </m:t>
                    </m:r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l</m:t>
                        </m:r>
                      </m:num>
                      <m:den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s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u="sng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u="sng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=138.00 </m:t>
                    </m:r>
                    <m:f>
                      <m:fPr>
                        <m:type m:val="lin"/>
                        <m:ctrlPr>
                          <a:rPr lang="de-DE" sz="1400" i="1" u="sng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 u="sng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l</m:t>
                        </m:r>
                      </m:num>
                      <m:den>
                        <m:d>
                          <m:dPr>
                            <m:ctrlPr>
                              <a:rPr lang="de-DE" sz="1400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b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Inflow to the imperfect seepage trench/ slot</a:t>
                </a:r>
                <a:r>
                  <a:rPr lang="de-DE" sz="1400" b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-schlitz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73+0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27∙</m:t>
                        </m:r>
                        <m:f>
                          <m:f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𝑇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2∙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𝑅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140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for </a:t>
                </a:r>
                <a:r>
                  <a:rPr lang="de-DE" sz="1400" b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one-sided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inflow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Distance of the original groundwater surface to the impermeable layer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𝑇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=5.00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Distance of the groundwater level in the middle of the slot to the impermeable layer</a:t>
                </a:r>
                <a:r>
                  <a:rPr lang="de-DE" sz="14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00−4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00</m:t>
                        </m:r>
                      </m:e>
                    </m: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75−0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50</m:t>
                        </m:r>
                      </m:e>
                    </m: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</m:t>
                    </m:r>
                    <m:r>
                      <a:rPr lang="de-DE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.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25 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de-DE" sz="1000" dirty="0"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Permeability coefficient of the soil: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𝑘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5882764"/>
              </a:xfrm>
              <a:prstGeom prst="rect">
                <a:avLst/>
              </a:prstGeom>
              <a:blipFill>
                <a:blip r:embed="rId4"/>
                <a:stretch>
                  <a:fillRect l="-20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00" y="1699200"/>
            <a:ext cx="4320000" cy="1740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2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4000" y="244800"/>
            <a:ext cx="482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1400" b="1"/>
              <a:t>Inflow to the (im)perfect seepage trench or slot 2</a:t>
            </a:r>
            <a:endParaRPr lang="de-DE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0" y="576000"/>
                <a:ext cx="9144000" cy="4479944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Lowered groundwater table at the margin of the seepage slot: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𝑠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𝐻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−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h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=4.00−0.75=3.25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Range of the seepage trench from the middle of the seepage trench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𝑅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=1500∙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𝑠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𝑘</m:t>
                        </m:r>
                      </m:e>
                    </m:ra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=1500∙3</m:t>
                    </m:r>
                    <m:r>
                      <a:rPr lang="de-DE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.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25∙</m:t>
                    </m:r>
                    <m:rad>
                      <m:radPr>
                        <m:degHide m:val="o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</m:e>
                    </m:ra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=48</m:t>
                    </m:r>
                    <m:r>
                      <a:rPr lang="de-DE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.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75 </m:t>
                    </m:r>
                    <m:r>
                      <m:rPr>
                        <m:sty m:val="p"/>
                      </m:rP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4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Inflow: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 </a:t>
                </a:r>
                <a:endParaRPr lang="de-DE" sz="10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𝟐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73+0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27∙</m:t>
                        </m:r>
                        <m:f>
                          <m:f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5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00−1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5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00</m:t>
                            </m:r>
                          </m:den>
                        </m:f>
                      </m:e>
                    </m:d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2∙48</m:t>
                        </m:r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75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5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00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14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for </a:t>
                </a:r>
                <a:r>
                  <a:rPr lang="de-DE" sz="1400" b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two-sided</a:t>
                </a:r>
                <a:r>
                  <a:rPr lang="de-DE" sz="140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inflow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=4.483∙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−5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s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=0.04483 </m:t>
                    </m:r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l</m:t>
                        </m:r>
                      </m:num>
                      <m:den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s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</a:t>
                </a:r>
                <a:endParaRPr lang="de-DE" sz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400" i="1" u="sng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𝑞</m:t>
                    </m:r>
                    <m:r>
                      <a:rPr lang="de-DE" sz="1400" i="1" u="sng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" panose="020F0502020204030204" pitchFamily="34" charset="0"/>
                      </a:rPr>
                      <m:t>=161.39 </m:t>
                    </m:r>
                    <m:f>
                      <m:fPr>
                        <m:type m:val="lin"/>
                        <m:ctrlPr>
                          <a:rPr lang="de-DE" sz="1400" i="1" u="sng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 u="sng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l</m:t>
                        </m:r>
                      </m:num>
                      <m:den>
                        <m:d>
                          <m:dPr>
                            <m:ctrlPr>
                              <a:rPr lang="de-DE" sz="1400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sz="1400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</m:d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	 </a:t>
                </a:r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4479944"/>
              </a:xfrm>
              <a:prstGeom prst="rect">
                <a:avLst/>
              </a:prstGeom>
              <a:blipFill>
                <a:blip r:embed="rId4"/>
                <a:stretch>
                  <a:fillRect l="-200" b="-89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69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36.3|13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8.6|85.6|6.7|6.4|4.4|29.3|6.6|3.3|4.9|10.2|15.9|5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7.8|25.5|14.4|63.3|5.6|89.8|17.9|13.1|12.1|10.6|59.4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0.5|14.2|9.3|60.1|2.4|31.3|11.1|11.9"/>
</p:tagLst>
</file>

<file path=ppt/theme/theme1.xml><?xml version="1.0" encoding="utf-8"?>
<a:theme xmlns:a="http://schemas.openxmlformats.org/drawingml/2006/main" name="Larissa">
  <a:themeElements>
    <a:clrScheme name="Näh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Presentazione su schermo (4:3)</PresentationFormat>
  <Paragraphs>77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Bauhaus-Universität Weimar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gunther aselmeyer</dc:creator>
  <cp:lastModifiedBy>Rinaudo  Fulvio</cp:lastModifiedBy>
  <cp:revision>1407</cp:revision>
  <cp:lastPrinted>2021-11-02T14:56:02Z</cp:lastPrinted>
  <dcterms:created xsi:type="dcterms:W3CDTF">2012-10-11T19:29:25Z</dcterms:created>
  <dcterms:modified xsi:type="dcterms:W3CDTF">2022-06-23T12:07:24Z</dcterms:modified>
</cp:coreProperties>
</file>