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63" r:id="rId2"/>
    <p:sldId id="765" r:id="rId3"/>
    <p:sldId id="788" r:id="rId4"/>
    <p:sldId id="789" r:id="rId5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94"/>
    <a:srgbClr val="B6DDE8"/>
    <a:srgbClr val="C4BC96"/>
    <a:srgbClr val="A6A6A6"/>
    <a:srgbClr val="ACE0FA"/>
    <a:srgbClr val="990000"/>
    <a:srgbClr val="DAEEF3"/>
    <a:srgbClr val="336600"/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6837" autoAdjust="0"/>
  </p:normalViewPr>
  <p:slideViewPr>
    <p:cSldViewPr>
      <p:cViewPr varScale="1">
        <p:scale>
          <a:sx n="91" d="100"/>
          <a:sy n="91" d="100"/>
        </p:scale>
        <p:origin x="11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520" y="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B474FB9-A96A-4600-8D58-55BA234BC87B}" type="datetimeFigureOut">
              <a:rPr lang="de-DE" smtClean="0"/>
              <a:t>23.06.2022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D90C3B1-B4D2-487C-9635-D9B2543BFF5B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3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86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10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3B1-B4D2-487C-9635-D9B2543BFF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04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2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FF83BDA-0138-A045-A969-3EB93306A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257"/>
            <a:ext cx="9144000" cy="4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8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iverses- 050b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576000"/>
            <a:ext cx="9144000" cy="2554545"/>
          </a:xfrm>
          <a:prstGeom prst="rect">
            <a:avLst/>
          </a:prstGeom>
          <a:effectLst>
            <a:glow rad="1016000">
              <a:schemeClr val="accent5">
                <a:lumMod val="60000"/>
                <a:lumOff val="40000"/>
              </a:schemeClr>
            </a:glow>
            <a:softEdge rad="0"/>
          </a:effec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Module Geotechnical and Hydrogeological               Risk Assessment and Mitigation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Exercise E-2, Permeability Tests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672" y="6142194"/>
            <a:ext cx="8136000" cy="159462"/>
          </a:xfrm>
          <a:prstGeom prst="rect">
            <a:avLst/>
          </a:prstGeom>
          <a:noFill/>
        </p:spPr>
        <p:txBody>
          <a:bodyPr wrap="square" tIns="18000" bIns="18000" rtlCol="0">
            <a:spAutoFit/>
          </a:bodyPr>
          <a:lstStyle/>
          <a:p>
            <a:r>
              <a:rPr lang="en-US" sz="800" dirty="0"/>
              <a:t>Overall view of the facility for testing water permeability of soils in the laboratory of the Chair of </a:t>
            </a:r>
            <a:r>
              <a:rPr lang="en-US" sz="800" dirty="0" err="1"/>
              <a:t>Geotechnics</a:t>
            </a:r>
            <a:r>
              <a:rPr lang="en-US" sz="800" dirty="0"/>
              <a:t> (Photo: </a:t>
            </a:r>
            <a:r>
              <a:rPr lang="en-US" sz="800" cap="small" dirty="0"/>
              <a:t>Aselmeyer, </a:t>
            </a:r>
            <a:r>
              <a:rPr lang="en-US" sz="800" dirty="0"/>
              <a:t>08.11.2017).</a:t>
            </a:r>
          </a:p>
        </p:txBody>
      </p:sp>
    </p:spTree>
    <p:extLst>
      <p:ext uri="{BB962C8B-B14F-4D97-AF65-F5344CB8AC3E}">
        <p14:creationId xmlns:p14="http://schemas.microsoft.com/office/powerpoint/2010/main" val="1078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244800"/>
            <a:ext cx="464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 err="1"/>
              <a:t>Assignment</a:t>
            </a:r>
            <a:r>
              <a:rPr lang="de-DE" sz="1400" b="1" dirty="0"/>
              <a:t> </a:t>
            </a:r>
            <a:r>
              <a:rPr lang="de-DE" sz="1400" b="1" dirty="0" err="1"/>
              <a:t>of</a:t>
            </a:r>
            <a:r>
              <a:rPr lang="de-DE" sz="1400" b="1" dirty="0"/>
              <a:t> Tasks </a:t>
            </a:r>
            <a:r>
              <a:rPr lang="de-DE" sz="1400" b="1" dirty="0" err="1"/>
              <a:t>and</a:t>
            </a:r>
            <a:r>
              <a:rPr lang="de-DE" sz="1400" b="1" dirty="0"/>
              <a:t> Input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0" y="576000"/>
                <a:ext cx="9144000" cy="67896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600" b="1" dirty="0" err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Exercise</a:t>
                </a:r>
                <a:r>
                  <a:rPr lang="de-DE" sz="1600" b="1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E-2: </a:t>
                </a:r>
                <a:r>
                  <a:rPr lang="de-DE" sz="1600" b="1" dirty="0" err="1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Permeability</a:t>
                </a:r>
                <a:r>
                  <a:rPr lang="de-DE" sz="1600" b="1" dirty="0"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Tests</a:t>
                </a:r>
                <a:endParaRPr lang="de-DE" sz="1600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spc="-20" dirty="0">
                    <a:solidFill>
                      <a:srgbClr val="231F20"/>
                    </a:solidFill>
                    <a:latin typeface="Calibri" panose="020F0502020204030204" pitchFamily="34" charset="0"/>
                    <a:ea typeface="DengXian" panose="02010600030101010101" pitchFamily="2" charset="-122"/>
                  </a:rPr>
                  <a:t>Evaluate the following two permeability tests: (sample diameter </a:t>
                </a:r>
                <a14:m>
                  <m:oMath xmlns:m="http://schemas.openxmlformats.org/officeDocument/2006/math">
                    <m:r>
                      <a:rPr lang="en-US" sz="1400" i="1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𝐷</m:t>
                    </m:r>
                    <m:r>
                      <a:rPr lang="en-US" sz="1400" i="1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= 100 </m:t>
                    </m:r>
                    <m:r>
                      <m:rPr>
                        <m:sty m:val="p"/>
                      </m:rPr>
                      <a:rPr lang="en-US" sz="1400" i="0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mm</m:t>
                    </m:r>
                  </m:oMath>
                </a14:m>
                <a:r>
                  <a:rPr lang="en-US" sz="1400" spc="-20" dirty="0">
                    <a:solidFill>
                      <a:srgbClr val="231F20"/>
                    </a:solidFill>
                    <a:latin typeface="Calibri" panose="020F0502020204030204" pitchFamily="34" charset="0"/>
                    <a:ea typeface="DengXian" panose="02010600030101010101" pitchFamily="2" charset="-122"/>
                  </a:rPr>
                  <a:t>, sample height </a:t>
                </a:r>
                <a14:m>
                  <m:oMath xmlns:m="http://schemas.openxmlformats.org/officeDocument/2006/math">
                    <m:r>
                      <a:rPr lang="en-US" sz="1400" i="1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h</m:t>
                    </m:r>
                    <m:r>
                      <a:rPr lang="en-US" sz="1400" i="1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= 200 </m:t>
                    </m:r>
                    <m:r>
                      <m:rPr>
                        <m:sty m:val="p"/>
                      </m:rPr>
                      <a:rPr lang="en-US" sz="1400" i="0" spc="-20" dirty="0" smtClean="0">
                        <a:solidFill>
                          <a:srgbClr val="231F2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mm</m:t>
                    </m:r>
                  </m:oMath>
                </a14:m>
                <a:r>
                  <a:rPr lang="en-US" sz="1400" spc="-20" dirty="0">
                    <a:solidFill>
                      <a:srgbClr val="231F20"/>
                    </a:solidFill>
                    <a:latin typeface="Calibri" panose="020F0502020204030204" pitchFamily="34" charset="0"/>
                    <a:ea typeface="DengXian" panose="02010600030101010101" pitchFamily="2" charset="-122"/>
                  </a:rPr>
                  <a:t>).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678968"/>
              </a:xfrm>
              <a:prstGeom prst="rect">
                <a:avLst/>
              </a:prstGeom>
              <a:blipFill>
                <a:blip r:embed="rId4"/>
                <a:stretch>
                  <a:fillRect l="-400" t="-1786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-16211" y="5877272"/>
            <a:ext cx="4572000" cy="52322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 err="1"/>
              <a:t>Figure</a:t>
            </a:r>
            <a:r>
              <a:rPr lang="de-DE" sz="1400" b="1" dirty="0"/>
              <a:t> E-2.1:</a:t>
            </a:r>
            <a:r>
              <a:rPr lang="de-DE" sz="1400" dirty="0"/>
              <a:t>  </a:t>
            </a:r>
          </a:p>
          <a:p>
            <a:r>
              <a:rPr lang="en-US" sz="1400" dirty="0"/>
              <a:t>Permeability test with constant hydraulic/ pressure head.</a:t>
            </a:r>
            <a:endParaRPr lang="de-D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0" y="125496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400" dirty="0"/>
                  <a:t>constant hydraulic/ pressure head </a:t>
                </a:r>
                <a:r>
                  <a:rPr lang="de-DE" sz="1400" dirty="0"/>
                  <a:t>: </a:t>
                </a:r>
              </a:p>
              <a:p>
                <a:pPr marL="324000"/>
                <a:r>
                  <a:rPr lang="de-DE" sz="1400" dirty="0"/>
                  <a:t>(</a:t>
                </a:r>
                <a:r>
                  <a:rPr lang="de-DE" sz="1400" dirty="0" err="1"/>
                  <a:t>distance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of</a:t>
                </a:r>
                <a:r>
                  <a:rPr lang="de-DE" sz="1400" dirty="0"/>
                  <a:t> </a:t>
                </a:r>
                <a:r>
                  <a:rPr lang="de-DE" sz="1400" dirty="0" err="1"/>
                  <a:t>the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standpipes</a:t>
                </a:r>
                <a:r>
                  <a:rPr lang="de-DE" sz="1400" dirty="0"/>
                  <a:t>: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=150 </m:t>
                    </m:r>
                    <m:r>
                      <m:rPr>
                        <m:sty m:val="p"/>
                      </m:rPr>
                      <a:rPr lang="de-DE" sz="140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de-DE" sz="140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sz="1400" dirty="0"/>
                  <a:t>)</a:t>
                </a: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54968"/>
                <a:ext cx="4572000" cy="523220"/>
              </a:xfrm>
              <a:prstGeom prst="rect">
                <a:avLst/>
              </a:prstGeom>
              <a:blipFill>
                <a:blip r:embed="rId5"/>
                <a:stretch>
                  <a:fillRect l="-533" t="-3488" b="-104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" y="3284984"/>
            <a:ext cx="3244796" cy="266429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071179"/>
                  </p:ext>
                </p:extLst>
              </p:nvPr>
            </p:nvGraphicFramePr>
            <p:xfrm>
              <a:off x="114746" y="2135384"/>
              <a:ext cx="4385245" cy="87274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73936">
                      <a:extLst>
                        <a:ext uri="{9D8B030D-6E8A-4147-A177-3AD203B41FA5}">
                          <a16:colId xmlns:a16="http://schemas.microsoft.com/office/drawing/2014/main" val="4206327756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2653673450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4167152399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407794772"/>
                        </a:ext>
                      </a:extLst>
                    </a:gridCol>
                  </a:tblGrid>
                  <a:tr h="215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partial </a:t>
                          </a:r>
                          <a:r>
                            <a:rPr lang="de-DE" sz="1400" b="1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test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856391"/>
                      </a:ext>
                    </a:extLst>
                  </a:tr>
                  <a:tr h="215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spc="-70" baseline="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volume</a:t>
                          </a:r>
                          <a:r>
                            <a:rPr lang="de-DE" sz="1400" spc="-70" baseline="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400" spc="-70" baseline="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of</a:t>
                          </a:r>
                          <a:r>
                            <a:rPr lang="de-DE" sz="1400" spc="-70" baseline="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400" spc="-70" baseline="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water</a:t>
                          </a:r>
                          <a:r>
                            <a:rPr lang="de-DE" sz="1400" spc="-70" baseline="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[cm</a:t>
                          </a:r>
                          <a:r>
                            <a:rPr lang="de-DE" sz="1400" baseline="300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285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195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352"/>
                      </a:ext>
                    </a:extLst>
                  </a:tr>
                  <a:tr h="215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test</a:t>
                          </a: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40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duration</a:t>
                          </a: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[min]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277998"/>
                      </a:ext>
                    </a:extLst>
                  </a:tr>
                  <a:tr h="2153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pressure</a:t>
                          </a: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400" dirty="0" err="1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head</a:t>
                          </a: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de-DE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Arial" panose="020B0604020202020204" pitchFamily="34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 [cm]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7,5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14,6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25,1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72991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el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7071179"/>
                  </p:ext>
                </p:extLst>
              </p:nvPr>
            </p:nvGraphicFramePr>
            <p:xfrm>
              <a:off x="114746" y="2135384"/>
              <a:ext cx="4385245" cy="9131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73936">
                      <a:extLst>
                        <a:ext uri="{9D8B030D-6E8A-4147-A177-3AD203B41FA5}">
                          <a16:colId xmlns:a16="http://schemas.microsoft.com/office/drawing/2014/main" val="4206327756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2653673450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4167152399"/>
                        </a:ext>
                      </a:extLst>
                    </a:gridCol>
                    <a:gridCol w="837103">
                      <a:extLst>
                        <a:ext uri="{9D8B030D-6E8A-4147-A177-3AD203B41FA5}">
                          <a16:colId xmlns:a16="http://schemas.microsoft.com/office/drawing/2014/main" val="407794772"/>
                        </a:ext>
                      </a:extLst>
                    </a:gridCol>
                  </a:tblGrid>
                  <a:tr h="22828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 smtClean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partial </a:t>
                          </a:r>
                          <a:r>
                            <a:rPr lang="de-DE" sz="1400" b="1" dirty="0" err="1" smtClean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test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b="1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400" dirty="0">
                            <a:effectLst/>
                            <a:latin typeface="+mn-lt"/>
                            <a:ea typeface="DengXia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856391"/>
                      </a:ext>
                    </a:extLst>
                  </a:tr>
                  <a:tr h="2282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" t="-121053" r="-134740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285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195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47913352"/>
                      </a:ext>
                    </a:extLst>
                  </a:tr>
                  <a:tr h="2282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" t="-227027" r="-134740" b="-1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277998"/>
                      </a:ext>
                    </a:extLst>
                  </a:tr>
                  <a:tr h="228283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25" t="-318421" r="-134740" b="-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7,5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14,6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de-DE" sz="1400" dirty="0">
                              <a:effectLst/>
                              <a:latin typeface="+mn-lt"/>
                              <a:ea typeface="DengXian" panose="02010600030101010101" pitchFamily="2" charset="-122"/>
                              <a:cs typeface="Arial" panose="020B0604020202020204" pitchFamily="34" charset="0"/>
                            </a:rPr>
                            <a:t>25,1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72991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572000" y="1254968"/>
                <a:ext cx="4572000" cy="528030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sz="1400" dirty="0"/>
                  <a:t>variable hydraulic/ pressure head </a:t>
                </a:r>
                <a:r>
                  <a:rPr lang="de-DE" sz="1400" dirty="0"/>
                  <a:t>: </a:t>
                </a:r>
              </a:p>
              <a:p>
                <a:pPr marL="324000"/>
                <a:r>
                  <a:rPr lang="de-DE" sz="1400" dirty="0"/>
                  <a:t>(</a:t>
                </a:r>
                <a:r>
                  <a:rPr lang="de-DE" sz="1400" dirty="0" err="1"/>
                  <a:t>cross-sectional</a:t>
                </a:r>
                <a:r>
                  <a:rPr lang="de-DE" sz="1400" dirty="0"/>
                  <a:t> </a:t>
                </a:r>
                <a:r>
                  <a:rPr lang="de-DE" sz="1400" dirty="0" err="1"/>
                  <a:t>area</a:t>
                </a:r>
                <a:r>
                  <a:rPr lang="de-DE" sz="1400" dirty="0"/>
                  <a:t> </a:t>
                </a:r>
                <a:r>
                  <a:rPr lang="de-DE" sz="1400" dirty="0" err="1"/>
                  <a:t>riser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pipe</a:t>
                </a:r>
                <a:r>
                  <a:rPr lang="de-DE" sz="1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=0,08 </m:t>
                    </m:r>
                    <m:sSup>
                      <m:sSup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40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400" dirty="0"/>
                  <a:t>)</a:t>
                </a: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54968"/>
                <a:ext cx="4572000" cy="528030"/>
              </a:xfrm>
              <a:prstGeom prst="rect">
                <a:avLst/>
              </a:prstGeom>
              <a:blipFill>
                <a:blip r:embed="rId8"/>
                <a:stretch>
                  <a:fillRect l="-533" t="-3488" b="-116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98769"/>
            <a:ext cx="4427982" cy="25505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/>
          <p:cNvSpPr txBox="1"/>
          <p:nvPr/>
        </p:nvSpPr>
        <p:spPr>
          <a:xfrm>
            <a:off x="4644008" y="5949280"/>
            <a:ext cx="4572000" cy="523220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 err="1"/>
              <a:t>Figure</a:t>
            </a:r>
            <a:r>
              <a:rPr lang="de-DE" sz="1400" b="1" dirty="0"/>
              <a:t> E-2.2:</a:t>
            </a:r>
            <a:r>
              <a:rPr lang="de-DE" sz="1400" dirty="0"/>
              <a:t>  </a:t>
            </a:r>
          </a:p>
          <a:p>
            <a:r>
              <a:rPr lang="en-US" sz="1400" dirty="0"/>
              <a:t>Permeability test with variable hydraulic/ pressure head.</a:t>
            </a:r>
            <a:endParaRPr lang="de-DE" sz="1400" dirty="0"/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75879"/>
              </p:ext>
            </p:extLst>
          </p:nvPr>
        </p:nvGraphicFramePr>
        <p:xfrm>
          <a:off x="4716016" y="2135384"/>
          <a:ext cx="4427985" cy="908323"/>
        </p:xfrm>
        <a:graphic>
          <a:graphicData uri="http://schemas.openxmlformats.org/drawingml/2006/table">
            <a:tbl>
              <a:tblPr firstRow="1" firstCol="1" bandRow="1"/>
              <a:tblGrid>
                <a:gridCol w="1543465">
                  <a:extLst>
                    <a:ext uri="{9D8B030D-6E8A-4147-A177-3AD203B41FA5}">
                      <a16:colId xmlns:a16="http://schemas.microsoft.com/office/drawing/2014/main" val="4291573282"/>
                    </a:ext>
                  </a:extLst>
                </a:gridCol>
                <a:gridCol w="721130">
                  <a:extLst>
                    <a:ext uri="{9D8B030D-6E8A-4147-A177-3AD203B41FA5}">
                      <a16:colId xmlns:a16="http://schemas.microsoft.com/office/drawing/2014/main" val="1421757795"/>
                    </a:ext>
                  </a:extLst>
                </a:gridCol>
                <a:gridCol w="721130">
                  <a:extLst>
                    <a:ext uri="{9D8B030D-6E8A-4147-A177-3AD203B41FA5}">
                      <a16:colId xmlns:a16="http://schemas.microsoft.com/office/drawing/2014/main" val="2419018655"/>
                    </a:ext>
                  </a:extLst>
                </a:gridCol>
                <a:gridCol w="721130">
                  <a:extLst>
                    <a:ext uri="{9D8B030D-6E8A-4147-A177-3AD203B41FA5}">
                      <a16:colId xmlns:a16="http://schemas.microsoft.com/office/drawing/2014/main" val="4231850272"/>
                    </a:ext>
                  </a:extLst>
                </a:gridCol>
                <a:gridCol w="721130">
                  <a:extLst>
                    <a:ext uri="{9D8B030D-6E8A-4147-A177-3AD203B41FA5}">
                      <a16:colId xmlns:a16="http://schemas.microsoft.com/office/drawing/2014/main" val="3838372768"/>
                    </a:ext>
                  </a:extLst>
                </a:gridCol>
              </a:tblGrid>
              <a:tr h="22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readout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89049"/>
                  </a:ext>
                </a:extLst>
              </a:tr>
              <a:tr h="22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date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26.04.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26.04.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26.04.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28.04.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468968"/>
                  </a:ext>
                </a:extLst>
              </a:tr>
              <a:tr h="229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time [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h:min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08:30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10:15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16:30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09:00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781250"/>
                  </a:ext>
                </a:extLst>
              </a:tr>
              <a:tr h="219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[cm]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96,5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86,5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76064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207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uiExpand="1" build="p"/>
      <p:bldP spid="15" grpId="0" uiExpand="1" build="p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4000" y="244800"/>
            <a:ext cx="464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de-DE" sz="1400" b="1" dirty="0" err="1"/>
              <a:t>Permeability</a:t>
            </a:r>
            <a:r>
              <a:rPr lang="de-DE" sz="1400" b="1" dirty="0"/>
              <a:t> Test </a:t>
            </a:r>
            <a:r>
              <a:rPr lang="de-DE" sz="1400" b="1" dirty="0" err="1"/>
              <a:t>with</a:t>
            </a:r>
            <a:r>
              <a:rPr lang="de-DE" sz="1400" b="1" dirty="0"/>
              <a:t> </a:t>
            </a:r>
            <a:r>
              <a:rPr lang="de-DE" sz="1400" b="1" dirty="0" err="1"/>
              <a:t>constant</a:t>
            </a:r>
            <a:r>
              <a:rPr lang="de-DE" sz="1400" b="1" dirty="0"/>
              <a:t> </a:t>
            </a:r>
            <a:r>
              <a:rPr lang="de-DE" sz="1400" b="1" dirty="0" err="1"/>
              <a:t>Hydraulic</a:t>
            </a:r>
            <a:r>
              <a:rPr lang="de-DE" sz="1400" b="1" dirty="0"/>
              <a:t>/ </a:t>
            </a:r>
            <a:r>
              <a:rPr lang="de-DE" sz="1400" b="1" dirty="0" err="1"/>
              <a:t>Pressure</a:t>
            </a:r>
            <a:r>
              <a:rPr lang="de-DE" sz="1400" b="1" dirty="0"/>
              <a:t> Head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/>
              <p:cNvSpPr txBox="1"/>
              <p:nvPr/>
            </p:nvSpPr>
            <p:spPr>
              <a:xfrm>
                <a:off x="0" y="576000"/>
                <a:ext cx="9144000" cy="5433539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1600" b="1" dirty="0" err="1">
                    <a:ea typeface="DengXian" panose="02010600030101010101" pitchFamily="2" charset="-122"/>
                    <a:cs typeface="Calibri" panose="020F0502020204030204" pitchFamily="34" charset="0"/>
                  </a:rPr>
                  <a:t>Exercise</a:t>
                </a:r>
                <a:r>
                  <a:rPr lang="de-DE" sz="1600" b="1" dirty="0">
                    <a:ea typeface="DengXian" panose="02010600030101010101" pitchFamily="2" charset="-122"/>
                    <a:cs typeface="Calibri" panose="020F0502020204030204" pitchFamily="34" charset="0"/>
                  </a:rPr>
                  <a:t> E-2: </a:t>
                </a:r>
                <a:r>
                  <a:rPr lang="de-DE" sz="1600" b="1" dirty="0" err="1">
                    <a:ea typeface="DengXian" panose="02010600030101010101" pitchFamily="2" charset="-122"/>
                    <a:cs typeface="Calibri" panose="020F0502020204030204" pitchFamily="34" charset="0"/>
                  </a:rPr>
                  <a:t>Permeability</a:t>
                </a:r>
                <a:r>
                  <a:rPr lang="de-DE" sz="1600" b="1" dirty="0">
                    <a:ea typeface="DengXian" panose="02010600030101010101" pitchFamily="2" charset="-122"/>
                    <a:cs typeface="Calibri" panose="020F0502020204030204" pitchFamily="34" charset="0"/>
                  </a:rPr>
                  <a:t> Tests - Solution</a:t>
                </a:r>
                <a:endParaRPr lang="de-DE" sz="1600" dirty="0"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AutoNum type="alphaLcParenR"/>
                </a:pP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Permeability test with constant Hydraulic/ Pressure Head</a:t>
                </a: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Coefficient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of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Permeability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𝑘</m:t>
                    </m:r>
                    <m:r>
                      <a:rPr lang="de-DE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𝑄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∙∆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(see Script </a:t>
                </a:r>
                <a:r>
                  <a:rPr lang="en-US" sz="1400" dirty="0" err="1">
                    <a:solidFill>
                      <a:srgbClr val="0070C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Grundbau</a:t>
                </a:r>
                <a:r>
                  <a:rPr lang="en-US" sz="1400" dirty="0">
                    <a:solidFill>
                      <a:srgbClr val="0070C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, Gl. (1.27), page 1.15 or presentation "Seepage Flows", page 22)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mit:</a:t>
                </a: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volume flow (flow rate, water quantity per time)</a:t>
                </a: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∆</m:t>
                    </m:r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volume of water (amount of water)</a:t>
                </a: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∆</m:t>
                    </m:r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de-DE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time </a:t>
                </a:r>
                <a:r>
                  <a:rPr lang="de-DE" sz="1400" dirty="0" err="1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interval</a:t>
                </a:r>
                <a:endParaRPr lang="de-DE" sz="1400" dirty="0"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flow path = distance of the standpipes</a:t>
                </a:r>
                <a:endParaRPr lang="de-DE" sz="1400" i="1" dirty="0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∆</m:t>
                    </m:r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pressure head difference between top and bottom of the sample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8000"/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cross-sectional area of the sample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en-US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Cross-sectional Area of the Sample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𝐴</m:t>
                    </m:r>
                    <m:r>
                      <a:rPr lang="de-DE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=78,54 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cm</m:t>
                        </m:r>
                      </m:e>
                      <m:sup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en-US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Evaluation of the three partial Tests: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285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∙15 </m:t>
                        </m:r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cm</m:t>
                        </m:r>
                      </m:num>
                      <m:den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5 </m:t>
                        </m:r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min</m:t>
                        </m:r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∙78,54 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∙7,5 </m:t>
                        </m:r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cm</m:t>
                        </m:r>
                      </m:den>
                    </m:f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=1,45 </m:t>
                    </m:r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cm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min</m:t>
                        </m:r>
                      </m:den>
                    </m:f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=2,42∙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=2,29∙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=2,47∙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effectLst/>
                    <a:ea typeface="DengXian" panose="02010600030101010101" pitchFamily="2" charset="-122"/>
                    <a:cs typeface="Calibri" panose="020F0502020204030204" pitchFamily="34" charset="0"/>
                  </a:rPr>
                  <a:t>		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5433539"/>
              </a:xfrm>
              <a:prstGeom prst="rect">
                <a:avLst/>
              </a:prstGeom>
              <a:blipFill>
                <a:blip r:embed="rId4"/>
                <a:stretch>
                  <a:fillRect l="-400" t="-224" b="-7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08104" y="5157192"/>
                <a:ext cx="3641086" cy="1061124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Mean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Value: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</m:acc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=2,39∙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4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⇒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typical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value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for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fine-grained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sand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157192"/>
                <a:ext cx="3641086" cy="1061124"/>
              </a:xfrm>
              <a:prstGeom prst="rect">
                <a:avLst/>
              </a:prstGeom>
              <a:blipFill>
                <a:blip r:embed="rId5"/>
                <a:stretch>
                  <a:fillRect l="-335" b="-120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951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4000" y="244800"/>
            <a:ext cx="4644000" cy="30777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1400" b="1" dirty="0"/>
              <a:t>Permeability Test with variable Hydraulic/ Pressure Head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0" y="576000"/>
                <a:ext cx="9144000" cy="5865260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 startAt="2"/>
                </a:pP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Permeability Test with variable Hydraulic/ Pressure Head</a:t>
                </a:r>
                <a:endParaRPr lang="de-DE" sz="1400" dirty="0">
                  <a:solidFill>
                    <a:srgbClr val="2F2B20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Coefficient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of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Permeability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𝑘</m:t>
                    </m:r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de-DE" sz="1400" i="1">
                                        <a:solidFill>
                                          <a:srgbClr val="C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(Script Grundbau, Gl. (1.28), 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page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1.16 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or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presentation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"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Seepage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flows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", </a:t>
                </a:r>
                <a:r>
                  <a:rPr lang="de-DE" sz="1400" spc="-10" dirty="0" err="1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page</a:t>
                </a:r>
                <a:r>
                  <a:rPr lang="de-DE" sz="1400" spc="-10" dirty="0">
                    <a:solidFill>
                      <a:srgbClr val="006B94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23)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400" dirty="0" err="1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with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cross-sectional area of the riser pipe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cross-sectional area of the sample</a:t>
                </a:r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de-DE" sz="1400" dirty="0" err="1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flow</a:t>
                </a:r>
                <a:r>
                  <a:rPr lang="de-DE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path = sample </a:t>
                </a:r>
                <a:r>
                  <a:rPr lang="de-DE" sz="1400" dirty="0" err="1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height</a:t>
                </a:r>
                <a:r>
                  <a:rPr lang="de-DE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i="1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h</m:t>
                    </m:r>
                  </m:oMath>
                </a14:m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=  </a:t>
                </a:r>
                <a:r>
                  <a:rPr lang="en-US" sz="1400" dirty="0"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water level heights in the riser pipe at the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de-DE" sz="14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1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en-US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Evaluation for the first Time Interval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0,08 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78,54 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cm</m:t>
                            </m:r>
                          </m:e>
                          <m:sup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cm</m:t>
                        </m:r>
                      </m:num>
                      <m:den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105 </m:t>
                        </m:r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min</m:t>
                        </m:r>
                      </m:den>
                    </m:f>
                    <m:r>
                      <a:rPr lang="de-DE" sz="14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sz="14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sz="14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  <m:t>96,5 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4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  <m:t>cm</m:t>
                                </m:r>
                              </m:num>
                              <m:den>
                                <m:r>
                                  <a:rPr lang="de-DE" sz="14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  <m:t>86,5 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140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Arial" panose="020B0604020202020204" pitchFamily="34" charset="0"/>
                                  </a:rPr>
                                  <m:t>cm</m:t>
                                </m:r>
                              </m:den>
                            </m:f>
                          </m:e>
                        </m:d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=2,12∙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5</m:t>
                            </m:r>
                          </m:sup>
                        </m:sSup>
                        <m:f>
                          <m:fPr>
                            <m:type m:val="lin"/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cm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min</m:t>
                            </m:r>
                          </m:den>
                        </m:f>
                        <m: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=3,54∙</m:t>
                        </m:r>
                        <m:sSup>
                          <m:sSupPr>
                            <m:ctrlP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sz="1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de-DE" sz="14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Arial" panose="020B0604020202020204" pitchFamily="34" charset="0"/>
                              </a:rPr>
                              <m:t>9</m:t>
                            </m:r>
                          </m:sup>
                        </m:sSup>
                      </m:e>
                    </m:func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Other Time </a:t>
                </a: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Intervals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2−3</m:t>
                        </m:r>
                      </m:sub>
                    </m:sSub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=3,51∙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3−4</m:t>
                        </m:r>
                      </m:sub>
                    </m:sSub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=3,50∙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5750" lvl="0" indent="-285750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"/>
                </a:pPr>
                <a:r>
                  <a:rPr lang="de-DE" sz="1400" dirty="0" err="1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Mean</a:t>
                </a:r>
                <a:r>
                  <a:rPr lang="de-DE" sz="1400" dirty="0">
                    <a:solidFill>
                      <a:srgbClr val="2F2B2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Calibri" panose="020F0502020204030204" pitchFamily="34" charset="0"/>
                  </a:rPr>
                  <a:t> Value: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4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𝑘</m:t>
                        </m:r>
                      </m:e>
                    </m:acc>
                    <m:r>
                      <a:rPr lang="de-DE" sz="14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=3,52∙</m:t>
                    </m:r>
                    <m:sSup>
                      <m:sSupPr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  <m:f>
                      <m:fPr>
                        <m:type m:val="lin"/>
                        <m:ctrlPr>
                          <a:rPr lang="de-DE" sz="1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de-DE" sz="14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de-DE" sz="14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	</a:t>
                </a:r>
              </a:p>
              <a:p>
                <a:pPr marL="2880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4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DengXian" panose="02010600030101010101" pitchFamily="2" charset="-122"/>
                    <a:cs typeface="Cambria Math" panose="02040503050406030204" pitchFamily="18" charset="0"/>
                  </a:rPr>
                  <a:t>⇒</a:t>
                </a:r>
                <a:r>
                  <a:rPr lang="de-DE" sz="14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typical</a:t>
                </a:r>
                <a:r>
                  <a:rPr lang="de-DE" sz="1400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value</a:t>
                </a:r>
                <a:r>
                  <a:rPr lang="de-DE" sz="1400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for</a:t>
                </a:r>
                <a:r>
                  <a:rPr lang="de-DE" sz="1400" dirty="0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de-DE" sz="1400" dirty="0" err="1">
                    <a:solidFill>
                      <a:srgbClr val="00B050"/>
                    </a:solidFill>
                    <a:latin typeface="Calibri" panose="020F050202020403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clay</a:t>
                </a:r>
                <a:endParaRPr lang="de-DE" sz="1400" dirty="0">
                  <a:solidFill>
                    <a:srgbClr val="00B050"/>
                  </a:solidFill>
                  <a:latin typeface="Calibri" panose="020F050202020403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6000"/>
                <a:ext cx="9144000" cy="5865260"/>
              </a:xfrm>
              <a:prstGeom prst="rect">
                <a:avLst/>
              </a:prstGeom>
              <a:blipFill>
                <a:blip r:embed="rId4"/>
                <a:stretch>
                  <a:fillRect l="-267" b="-1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172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3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0.6|57.8|2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24.9|12.5|100.2|15.9|12|91.2|41.5|1.3|4.8|118.8|1.1|23.8|58.3|2.3"/>
</p:tagLst>
</file>

<file path=ppt/theme/theme1.xml><?xml version="1.0" encoding="utf-8"?>
<a:theme xmlns:a="http://schemas.openxmlformats.org/drawingml/2006/main" name="Larissa">
  <a:themeElements>
    <a:clrScheme name="Näh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528</Words>
  <Application>Microsoft Office PowerPoint</Application>
  <PresentationFormat>Presentazione su schermo (4:3)</PresentationFormat>
  <Paragraphs>93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Wingdings</vt:lpstr>
      <vt:lpstr>Larissa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Bauhaus-Universität Weimar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gunther aselmeyer</dc:creator>
  <cp:lastModifiedBy>Rinaudo  Fulvio</cp:lastModifiedBy>
  <cp:revision>1392</cp:revision>
  <cp:lastPrinted>2021-11-02T14:56:02Z</cp:lastPrinted>
  <dcterms:created xsi:type="dcterms:W3CDTF">2012-10-11T19:29:25Z</dcterms:created>
  <dcterms:modified xsi:type="dcterms:W3CDTF">2022-06-23T12:10:37Z</dcterms:modified>
</cp:coreProperties>
</file>