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sldIdLst>
    <p:sldId id="295" r:id="rId2"/>
    <p:sldId id="319" r:id="rId3"/>
    <p:sldId id="297" r:id="rId4"/>
    <p:sldId id="320" r:id="rId5"/>
    <p:sldId id="334" r:id="rId6"/>
    <p:sldId id="274" r:id="rId7"/>
    <p:sldId id="353" r:id="rId8"/>
    <p:sldId id="354" r:id="rId9"/>
    <p:sldId id="355" r:id="rId10"/>
    <p:sldId id="356" r:id="rId11"/>
    <p:sldId id="357" r:id="rId12"/>
    <p:sldId id="358" r:id="rId13"/>
    <p:sldId id="359" r:id="rId14"/>
    <p:sldId id="360" r:id="rId15"/>
    <p:sldId id="361" r:id="rId16"/>
    <p:sldId id="362" r:id="rId17"/>
    <p:sldId id="363" r:id="rId18"/>
    <p:sldId id="364" r:id="rId19"/>
    <p:sldId id="365" r:id="rId20"/>
    <p:sldId id="366" r:id="rId21"/>
    <p:sldId id="367" r:id="rId22"/>
    <p:sldId id="368" r:id="rId23"/>
    <p:sldId id="293" r:id="rId24"/>
    <p:sldId id="279" r:id="rId25"/>
    <p:sldId id="28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1" autoAdjust="0"/>
    <p:restoredTop sz="94660"/>
  </p:normalViewPr>
  <p:slideViewPr>
    <p:cSldViewPr snapToGrid="0">
      <p:cViewPr varScale="1">
        <p:scale>
          <a:sx n="96" d="100"/>
          <a:sy n="96" d="100"/>
        </p:scale>
        <p:origin x="86" y="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it-IT"/>
              <a:t>Fare clic per modificare stile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9BF65A-1B8C-8D43-9D1D-CF9B83254D0F}"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445D2-4F98-9847-841E-3B9A09512048}"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7731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9BF65A-1B8C-8D43-9D1D-CF9B83254D0F}"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445D2-4F98-9847-841E-3B9A09512048}"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7701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it-IT"/>
              <a:t>Fare clic per modificare stile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9BF65A-1B8C-8D43-9D1D-CF9B83254D0F}"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445D2-4F98-9847-841E-3B9A09512048}"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3926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9BF65A-1B8C-8D43-9D1D-CF9B83254D0F}"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445D2-4F98-9847-841E-3B9A09512048}"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6331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it-IT"/>
              <a:t>Fare clic per modificare stile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9BF65A-1B8C-8D43-9D1D-CF9B83254D0F}"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445D2-4F98-9847-841E-3B9A09512048}"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2226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9BF65A-1B8C-8D43-9D1D-CF9B83254D0F}"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445D2-4F98-9847-841E-3B9A09512048}"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6587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it-IT"/>
              <a:t>Fare clic per modificare stile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9"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1"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9BF65A-1B8C-8D43-9D1D-CF9B83254D0F}"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445D2-4F98-9847-841E-3B9A09512048}"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149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9BF65A-1B8C-8D43-9D1D-CF9B83254D0F}"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445D2-4F98-9847-841E-3B9A09512048}"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0115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9BF65A-1B8C-8D43-9D1D-CF9B83254D0F}"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445D2-4F98-9847-841E-3B9A09512048}"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947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stile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9BF65A-1B8C-8D43-9D1D-CF9B83254D0F}"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445D2-4F98-9847-841E-3B9A09512048}"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2826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stile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9BF65A-1B8C-8D43-9D1D-CF9B83254D0F}"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445D2-4F98-9847-841E-3B9A09512048}"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1374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F9BF65A-1B8C-8D43-9D1D-CF9B83254D0F}"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1445D2-4F98-9847-841E-3B9A09512048}"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Gruppo 6">
            <a:extLst>
              <a:ext uri="{FF2B5EF4-FFF2-40B4-BE49-F238E27FC236}">
                <a16:creationId xmlns:a16="http://schemas.microsoft.com/office/drawing/2014/main" id="{A32EC4DC-BE0F-497B-3523-5BFBEC12D434}"/>
              </a:ext>
            </a:extLst>
          </p:cNvPr>
          <p:cNvGrpSpPr/>
          <p:nvPr userDrawn="1"/>
        </p:nvGrpSpPr>
        <p:grpSpPr>
          <a:xfrm>
            <a:off x="0" y="6134097"/>
            <a:ext cx="12192000" cy="647700"/>
            <a:chOff x="0" y="6217136"/>
            <a:chExt cx="12192000" cy="647700"/>
          </a:xfrm>
        </p:grpSpPr>
        <p:pic>
          <p:nvPicPr>
            <p:cNvPr id="8" name="Immagine 7">
              <a:extLst>
                <a:ext uri="{FF2B5EF4-FFF2-40B4-BE49-F238E27FC236}">
                  <a16:creationId xmlns:a16="http://schemas.microsoft.com/office/drawing/2014/main" id="{13AE72B4-A9EB-EEC9-9314-2D813CFC6C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9" name="Immagine 8">
              <a:extLst>
                <a:ext uri="{FF2B5EF4-FFF2-40B4-BE49-F238E27FC236}">
                  <a16:creationId xmlns:a16="http://schemas.microsoft.com/office/drawing/2014/main" id="{409CD1B3-322F-9C15-2850-8314C42CC602}"/>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10" name="Immagine 9" descr="Bandiera d'Italia">
              <a:extLst>
                <a:ext uri="{FF2B5EF4-FFF2-40B4-BE49-F238E27FC236}">
                  <a16:creationId xmlns:a16="http://schemas.microsoft.com/office/drawing/2014/main" id="{77850D59-AB79-B831-BC24-99FB6014EB8C}"/>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921008" y="6476429"/>
              <a:ext cx="490682" cy="244474"/>
            </a:xfrm>
            <a:prstGeom prst="rect">
              <a:avLst/>
            </a:prstGeom>
            <a:noFill/>
            <a:ln>
              <a:noFill/>
            </a:ln>
          </p:spPr>
        </p:pic>
        <p:pic>
          <p:nvPicPr>
            <p:cNvPr id="11" name="Immagine 10" descr="Bandiera della Germania">
              <a:extLst>
                <a:ext uri="{FF2B5EF4-FFF2-40B4-BE49-F238E27FC236}">
                  <a16:creationId xmlns:a16="http://schemas.microsoft.com/office/drawing/2014/main" id="{92EFECDB-AD0B-07D7-6E3A-850F6D064C53}"/>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507914" y="6476431"/>
              <a:ext cx="490682" cy="244474"/>
            </a:xfrm>
            <a:prstGeom prst="rect">
              <a:avLst/>
            </a:prstGeom>
            <a:noFill/>
            <a:ln>
              <a:noFill/>
            </a:ln>
          </p:spPr>
        </p:pic>
        <p:pic>
          <p:nvPicPr>
            <p:cNvPr id="12" name="Immagine 11" descr="Bandiera della Croazia">
              <a:extLst>
                <a:ext uri="{FF2B5EF4-FFF2-40B4-BE49-F238E27FC236}">
                  <a16:creationId xmlns:a16="http://schemas.microsoft.com/office/drawing/2014/main" id="{ED24C03B-E120-1776-6366-132716C03530}"/>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094820" y="6476429"/>
              <a:ext cx="490682" cy="244474"/>
            </a:xfrm>
            <a:prstGeom prst="rect">
              <a:avLst/>
            </a:prstGeom>
            <a:noFill/>
            <a:ln>
              <a:noFill/>
            </a:ln>
          </p:spPr>
        </p:pic>
        <p:pic>
          <p:nvPicPr>
            <p:cNvPr id="13" name="Immagine 12" descr="Bandiera dell'Uzbekistan">
              <a:extLst>
                <a:ext uri="{FF2B5EF4-FFF2-40B4-BE49-F238E27FC236}">
                  <a16:creationId xmlns:a16="http://schemas.microsoft.com/office/drawing/2014/main" id="{B0DFF2DC-2365-C9A2-9B29-CFF978D15D61}"/>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655569" y="6476429"/>
              <a:ext cx="490682" cy="244474"/>
            </a:xfrm>
            <a:prstGeom prst="rect">
              <a:avLst/>
            </a:prstGeom>
            <a:noFill/>
            <a:ln>
              <a:noFill/>
            </a:ln>
          </p:spPr>
        </p:pic>
        <p:pic>
          <p:nvPicPr>
            <p:cNvPr id="14" name="Immagine 13" descr="Bandiera del Tagikistan">
              <a:extLst>
                <a:ext uri="{FF2B5EF4-FFF2-40B4-BE49-F238E27FC236}">
                  <a16:creationId xmlns:a16="http://schemas.microsoft.com/office/drawing/2014/main" id="{7D359B9E-9E5C-E22B-B2ED-0CDC80F9F09F}"/>
                </a:ext>
              </a:extLst>
            </p:cNvPr>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5224187" y="6476429"/>
              <a:ext cx="490682" cy="244474"/>
            </a:xfrm>
            <a:prstGeom prst="rect">
              <a:avLst/>
            </a:prstGeom>
            <a:noFill/>
            <a:ln>
              <a:noFill/>
            </a:ln>
          </p:spPr>
        </p:pic>
        <p:sp>
          <p:nvSpPr>
            <p:cNvPr id="15" name="CasellaDiTesto 21">
              <a:extLst>
                <a:ext uri="{FF2B5EF4-FFF2-40B4-BE49-F238E27FC236}">
                  <a16:creationId xmlns:a16="http://schemas.microsoft.com/office/drawing/2014/main" id="{C6717961-3079-38BF-D942-736307774FBC}"/>
                </a:ext>
              </a:extLst>
            </p:cNvPr>
            <p:cNvSpPr txBox="1"/>
            <p:nvPr userDrawn="1"/>
          </p:nvSpPr>
          <p:spPr>
            <a:xfrm>
              <a:off x="6415525" y="6424084"/>
              <a:ext cx="3901440" cy="400110"/>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lgn="ctr"/>
              <a:r>
                <a:rPr lang="en-GB" sz="1000" dirty="0"/>
                <a:t>Environmental Risk Assessment and Mitigation on Cultural Heritage Assets in Central Asia</a:t>
              </a:r>
            </a:p>
          </p:txBody>
        </p:sp>
        <p:pic>
          <p:nvPicPr>
            <p:cNvPr id="16" name="Picture 66">
              <a:extLst>
                <a:ext uri="{FF2B5EF4-FFF2-40B4-BE49-F238E27FC236}">
                  <a16:creationId xmlns:a16="http://schemas.microsoft.com/office/drawing/2014/main" id="{A19DDCE8-E4BA-F447-C48F-1485BE5EF8C1}"/>
                </a:ext>
              </a:extLst>
            </p:cNvPr>
            <p:cNvPicPr>
              <a:picLocks noChangeAspect="1" noChangeArrowheads="1"/>
            </p:cNvPicPr>
            <p:nvPr userDrawn="1"/>
          </p:nvPicPr>
          <p:blipFill rotWithShape="1">
            <a:blip r:embed="rId20" cstate="print">
              <a:extLst>
                <a:ext uri="{28A0092B-C50C-407E-A947-70E740481C1C}">
                  <a14:useLocalDpi xmlns:a14="http://schemas.microsoft.com/office/drawing/2010/main" val="0"/>
                </a:ext>
              </a:extLst>
            </a:blip>
            <a:srcRect r="84614" b="42873"/>
            <a:stretch/>
          </p:blipFill>
          <p:spPr bwMode="auto">
            <a:xfrm>
              <a:off x="10447721" y="6217136"/>
              <a:ext cx="90607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Connettore 1 17">
              <a:extLst>
                <a:ext uri="{FF2B5EF4-FFF2-40B4-BE49-F238E27FC236}">
                  <a16:creationId xmlns:a16="http://schemas.microsoft.com/office/drawing/2014/main" id="{0BC7255A-37C8-4C11-138F-70A24F9484A5}"/>
                </a:ext>
              </a:extLst>
            </p:cNvPr>
            <p:cNvCxnSpPr/>
            <p:nvPr userDrawn="1"/>
          </p:nvCxnSpPr>
          <p:spPr>
            <a:xfrm>
              <a:off x="0" y="6217136"/>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577327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648" y="43987"/>
            <a:ext cx="770965" cy="770965"/>
          </a:xfrm>
          <a:prstGeom prst="rect">
            <a:avLst/>
          </a:prstGeom>
        </p:spPr>
      </p:pic>
      <p:sp>
        <p:nvSpPr>
          <p:cNvPr id="11" name="CasellaDiTesto 10"/>
          <p:cNvSpPr txBox="1"/>
          <p:nvPr/>
        </p:nvSpPr>
        <p:spPr>
          <a:xfrm>
            <a:off x="1232504" y="5788465"/>
            <a:ext cx="10137284" cy="707886"/>
          </a:xfrm>
          <a:prstGeom prst="rect">
            <a:avLst/>
          </a:prstGeom>
          <a:noFill/>
        </p:spPr>
        <p:txBody>
          <a:bodyPr wrap="square" rtlCol="0">
            <a:spAutoFit/>
          </a:bodyPr>
          <a:lstStyle/>
          <a:p>
            <a:pPr lvl="0" algn="ctr" defTabSz="914400"/>
            <a:r>
              <a:rPr kumimoji="0" lang="it-IT" sz="2000" b="0" i="0" u="none" strike="noStrike" kern="1200" cap="none" spc="60" normalizeH="0" baseline="0" noProof="0" dirty="0">
                <a:ln>
                  <a:noFill/>
                </a:ln>
                <a:solidFill>
                  <a:srgbClr val="3A5471"/>
                </a:solidFill>
                <a:effectLst/>
                <a:uLnTx/>
                <a:uFillTx/>
                <a:latin typeface="Avenir Medium" charset="0"/>
                <a:ea typeface="+mn-ea"/>
                <a:cs typeface="+mn-cs"/>
              </a:rPr>
              <a:t>Lecture </a:t>
            </a:r>
            <a:r>
              <a:rPr kumimoji="0" lang="ru-RU" sz="2000" b="0" i="0" u="none" strike="noStrike" kern="1200" cap="none" spc="60" normalizeH="0" baseline="0" noProof="0" dirty="0">
                <a:ln>
                  <a:noFill/>
                </a:ln>
                <a:solidFill>
                  <a:srgbClr val="3A5471"/>
                </a:solidFill>
                <a:effectLst/>
                <a:uLnTx/>
                <a:uFillTx/>
                <a:latin typeface="Avenir Medium" charset="0"/>
                <a:ea typeface="+mn-ea"/>
                <a:cs typeface="+mn-cs"/>
              </a:rPr>
              <a:t>10</a:t>
            </a:r>
            <a:r>
              <a:rPr kumimoji="0" lang="it-IT" sz="2000" b="0" i="0" u="none" strike="noStrike" kern="1200" cap="none" spc="60" normalizeH="0" baseline="0" noProof="0" dirty="0">
                <a:ln>
                  <a:noFill/>
                </a:ln>
                <a:solidFill>
                  <a:srgbClr val="3A5471"/>
                </a:solidFill>
                <a:effectLst/>
                <a:uLnTx/>
                <a:uFillTx/>
                <a:latin typeface="Avenir Medium" charset="0"/>
                <a:ea typeface="+mn-ea"/>
                <a:cs typeface="+mn-cs"/>
              </a:rPr>
              <a:t>.</a:t>
            </a:r>
            <a:r>
              <a:rPr lang="en-US" sz="2000" spc="60" dirty="0">
                <a:solidFill>
                  <a:srgbClr val="3A5471"/>
                </a:solidFill>
                <a:latin typeface="Avenir Medium" charset="0"/>
              </a:rPr>
              <a:t> Modern Architecture (from 1991 to the present)</a:t>
            </a:r>
          </a:p>
          <a:p>
            <a:pPr lvl="0" algn="ctr" defTabSz="914400"/>
            <a:endParaRPr lang="en-US" sz="2000" spc="60" dirty="0">
              <a:solidFill>
                <a:srgbClr val="3A5471"/>
              </a:solidFill>
              <a:latin typeface="Avenir Medium" charset="0"/>
            </a:endParaRPr>
          </a:p>
        </p:txBody>
      </p:sp>
      <p:pic>
        <p:nvPicPr>
          <p:cNvPr id="13" name="Immagin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040" y="1215062"/>
            <a:ext cx="9603923" cy="4268410"/>
          </a:xfrm>
          <a:prstGeom prst="rect">
            <a:avLst/>
          </a:prstGeom>
        </p:spPr>
      </p:pic>
      <p:sp>
        <p:nvSpPr>
          <p:cNvPr id="18" name="Rettangolo 17"/>
          <p:cNvSpPr/>
          <p:nvPr/>
        </p:nvSpPr>
        <p:spPr>
          <a:xfrm>
            <a:off x="0" y="0"/>
            <a:ext cx="12192000" cy="829563"/>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asellaDiTesto 21"/>
          <p:cNvSpPr txBox="1"/>
          <p:nvPr/>
        </p:nvSpPr>
        <p:spPr>
          <a:xfrm>
            <a:off x="6714406" y="54992"/>
            <a:ext cx="4411169" cy="77457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500"/>
              </a:spcAft>
              <a:buClrTx/>
              <a:buSzTx/>
              <a:buFontTx/>
              <a:buNone/>
              <a:tabLst/>
              <a:defRPr/>
            </a:pPr>
            <a:r>
              <a:rPr kumimoji="0" lang="it-IT" sz="1400" b="0" i="0" u="none" strike="noStrike" kern="1200" cap="none" spc="0" normalizeH="0" baseline="0" noProof="0" dirty="0">
                <a:ln>
                  <a:noFill/>
                </a:ln>
                <a:solidFill>
                  <a:prstClr val="white"/>
                </a:solidFill>
                <a:effectLst/>
                <a:uLnTx/>
                <a:uFillTx/>
                <a:latin typeface="Avenir Medium" charset="0"/>
                <a:ea typeface="+mn-ea"/>
                <a:cs typeface="+mn-cs"/>
              </a:rPr>
              <a:t>Prof. Rustam Mukimov</a:t>
            </a: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it-IT" sz="1200" b="0" i="0" u="none" strike="noStrike" kern="1200" cap="none" spc="0" normalizeH="0" baseline="0" noProof="0" dirty="0">
                <a:ln>
                  <a:noFill/>
                </a:ln>
                <a:solidFill>
                  <a:prstClr val="white"/>
                </a:solidFill>
                <a:effectLst/>
                <a:uLnTx/>
                <a:uFillTx/>
                <a:latin typeface="Avenir Medium" charset="0"/>
                <a:ea typeface="+mn-ea"/>
                <a:cs typeface="+mn-cs"/>
              </a:rPr>
              <a:t>Tajik Technical University named after acad. M.S.Osimi</a:t>
            </a:r>
            <a:r>
              <a:rPr kumimoji="0" lang="it-IT" sz="1000" b="0" i="0" u="none" strike="noStrike" kern="1200" cap="none" spc="0" normalizeH="0" baseline="0" noProof="0" dirty="0">
                <a:ln>
                  <a:noFill/>
                </a:ln>
                <a:solidFill>
                  <a:prstClr val="white"/>
                </a:solidFill>
                <a:effectLst/>
                <a:uLnTx/>
                <a:uFillTx/>
                <a:latin typeface="Avenir Medium" charset="0"/>
                <a:ea typeface="+mn-ea"/>
                <a:cs typeface="+mn-cs"/>
              </a:rPr>
              <a:t>, </a:t>
            </a: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it-IT" sz="1000" b="0" i="0" u="none" strike="noStrike" kern="1200" cap="none" spc="0" normalizeH="0" baseline="0" noProof="0" dirty="0">
                <a:ln>
                  <a:noFill/>
                </a:ln>
                <a:solidFill>
                  <a:prstClr val="white"/>
                </a:solidFill>
                <a:effectLst/>
                <a:uLnTx/>
                <a:uFillTx/>
                <a:latin typeface="Avenir Medium" charset="0"/>
                <a:ea typeface="+mn-ea"/>
                <a:cs typeface="+mn-cs"/>
              </a:rPr>
              <a:t>Department of </a:t>
            </a:r>
            <a:r>
              <a:rPr kumimoji="0" lang="en-US" sz="1000" b="0" i="0" u="none" strike="noStrike" kern="1200" cap="none" spc="0" normalizeH="0" baseline="0" noProof="0" dirty="0">
                <a:ln>
                  <a:noFill/>
                </a:ln>
                <a:solidFill>
                  <a:prstClr val="white"/>
                </a:solidFill>
                <a:effectLst/>
                <a:uLnTx/>
                <a:uFillTx/>
                <a:latin typeface="Avenir Medium" charset="0"/>
                <a:ea typeface="+mn-ea"/>
                <a:cs typeface="+mn-cs"/>
              </a:rPr>
              <a:t>Architectural Environment Design and Restoration</a:t>
            </a:r>
            <a:endParaRPr kumimoji="0" lang="it-IT" sz="1000" b="0" i="0" u="none" strike="noStrike" kern="1200" cap="none" spc="0" normalizeH="0" baseline="0" noProof="0" dirty="0">
              <a:ln>
                <a:noFill/>
              </a:ln>
              <a:solidFill>
                <a:prstClr val="white"/>
              </a:solidFill>
              <a:effectLst/>
              <a:uLnTx/>
              <a:uFillTx/>
              <a:latin typeface="Avenir Medium" charset="0"/>
              <a:ea typeface="+mn-ea"/>
              <a:cs typeface="+mn-cs"/>
            </a:endParaRPr>
          </a:p>
        </p:txBody>
      </p:sp>
      <p:sp>
        <p:nvSpPr>
          <p:cNvPr id="24" name="Rettangolo 23"/>
          <p:cNvSpPr/>
          <p:nvPr/>
        </p:nvSpPr>
        <p:spPr>
          <a:xfrm>
            <a:off x="4569481" y="2418249"/>
            <a:ext cx="3022810" cy="202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Immagin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6441" y="2666999"/>
            <a:ext cx="2904964" cy="1665514"/>
          </a:xfrm>
          <a:prstGeom prst="rect">
            <a:avLst/>
          </a:prstGeom>
        </p:spPr>
      </p:pic>
      <p:pic>
        <p:nvPicPr>
          <p:cNvPr id="2" name="Рисунок 1"/>
          <p:cNvPicPr>
            <a:picLocks noChangeAspect="1"/>
          </p:cNvPicPr>
          <p:nvPr/>
        </p:nvPicPr>
        <p:blipFill>
          <a:blip r:embed="rId5"/>
          <a:stretch>
            <a:fillRect/>
          </a:stretch>
        </p:blipFill>
        <p:spPr>
          <a:xfrm>
            <a:off x="11176000" y="7014"/>
            <a:ext cx="1016000" cy="894686"/>
          </a:xfrm>
          <a:prstGeom prst="rect">
            <a:avLst/>
          </a:prstGeom>
        </p:spPr>
      </p:pic>
      <p:graphicFrame>
        <p:nvGraphicFramePr>
          <p:cNvPr id="5" name="Таблица 4"/>
          <p:cNvGraphicFramePr>
            <a:graphicFrameLocks noGrp="1"/>
          </p:cNvGraphicFramePr>
          <p:nvPr/>
        </p:nvGraphicFramePr>
        <p:xfrm>
          <a:off x="317" y="-236"/>
          <a:ext cx="1480619" cy="152400"/>
        </p:xfrm>
        <a:graphic>
          <a:graphicData uri="http://schemas.openxmlformats.org/drawingml/2006/table">
            <a:tbl>
              <a:tblPr firstRow="1" firstCol="1" bandRow="1"/>
              <a:tblGrid>
                <a:gridCol w="1480619">
                  <a:extLst>
                    <a:ext uri="{9D8B030D-6E8A-4147-A177-3AD203B41FA5}">
                      <a16:colId xmlns:a16="http://schemas.microsoft.com/office/drawing/2014/main" val="2758798215"/>
                    </a:ext>
                  </a:extLst>
                </a:gridCol>
              </a:tblGrid>
              <a:tr h="133956">
                <a:tc>
                  <a:txBody>
                    <a:bodyPr/>
                    <a:lstStyle/>
                    <a:p>
                      <a:pPr>
                        <a:spcAft>
                          <a:spcPts val="0"/>
                        </a:spcAft>
                      </a:pPr>
                      <a:endParaRPr lang="hr-HR" sz="1000" dirty="0">
                        <a:effectLst/>
                        <a:latin typeface="Times New Roman" panose="02020603050405020304" pitchFamily="18" charset="0"/>
                        <a:ea typeface="Times New Roman" panose="02020603050405020304" pitchFamily="18" charset="0"/>
                        <a:cs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4043602478"/>
                  </a:ext>
                </a:extLst>
              </a:tr>
            </a:tbl>
          </a:graphicData>
        </a:graphic>
      </p:graphicFrame>
      <p:sp>
        <p:nvSpPr>
          <p:cNvPr id="6" name="AutoShape 4" hidden="1"/>
          <p:cNvSpPr>
            <a:spLocks noSelect="1" noChangeArrowheads="1"/>
          </p:cNvSpPr>
          <p:nvPr/>
        </p:nvSpPr>
        <p:spPr bwMode="auto">
          <a:xfrm>
            <a:off x="5156200" y="3925888"/>
            <a:ext cx="635000" cy="635000"/>
          </a:xfrm>
          <a:prstGeom prst="rect">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75440" t="19014" r="3750" b="17254"/>
          <a:stretch/>
        </p:blipFill>
        <p:spPr bwMode="auto">
          <a:xfrm>
            <a:off x="1748" y="-10246"/>
            <a:ext cx="1230756" cy="839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CasellaDiTesto 21"/>
          <p:cNvSpPr txBox="1"/>
          <p:nvPr/>
        </p:nvSpPr>
        <p:spPr>
          <a:xfrm>
            <a:off x="1359552" y="165308"/>
            <a:ext cx="3300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venir Medium" charset="0"/>
                <a:ea typeface="+mn-ea"/>
                <a:cs typeface="+mn-cs"/>
              </a:rPr>
              <a:t>Co-funded by the Erasmus+ Programme of the European Union</a:t>
            </a:r>
            <a:endParaRPr kumimoji="0" lang="it-IT" sz="1000" b="0" i="0" u="none" strike="noStrike" kern="1200" cap="none" spc="0" normalizeH="0" baseline="0" noProof="0" dirty="0">
              <a:ln>
                <a:noFill/>
              </a:ln>
              <a:solidFill>
                <a:prstClr val="white"/>
              </a:solidFill>
              <a:effectLst/>
              <a:uLnTx/>
              <a:uFillTx/>
              <a:latin typeface="Avenir Medium" charset="0"/>
              <a:ea typeface="+mn-ea"/>
              <a:cs typeface="+mn-cs"/>
            </a:endParaRPr>
          </a:p>
        </p:txBody>
      </p:sp>
      <p:pic>
        <p:nvPicPr>
          <p:cNvPr id="26" name="Image1"/>
          <p:cNvPicPr/>
          <p:nvPr/>
        </p:nvPicPr>
        <p:blipFill>
          <a:blip r:embed="rId7"/>
          <a:stretch/>
        </p:blipFill>
        <p:spPr bwMode="auto">
          <a:xfrm>
            <a:off x="5063163" y="10274"/>
            <a:ext cx="1987540" cy="772377"/>
          </a:xfrm>
          <a:prstGeom prst="rect">
            <a:avLst/>
          </a:prstGeom>
        </p:spPr>
      </p:pic>
    </p:spTree>
    <p:extLst>
      <p:ext uri="{BB962C8B-B14F-4D97-AF65-F5344CB8AC3E}">
        <p14:creationId xmlns:p14="http://schemas.microsoft.com/office/powerpoint/2010/main" val="342594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724AD5-81A8-4765-8CC4-E58E7B79379A}"/>
              </a:ext>
            </a:extLst>
          </p:cNvPr>
          <p:cNvSpPr>
            <a:spLocks noGrp="1"/>
          </p:cNvSpPr>
          <p:nvPr>
            <p:ph type="title"/>
          </p:nvPr>
        </p:nvSpPr>
        <p:spPr>
          <a:xfrm>
            <a:off x="437321" y="1690791"/>
            <a:ext cx="2279375" cy="2895255"/>
          </a:xfrm>
        </p:spPr>
        <p:txBody>
          <a:bodyPr>
            <a:normAutofit/>
          </a:bodyPr>
          <a:lstStyle/>
          <a:p>
            <a:pPr algn="ctr"/>
            <a:r>
              <a:rPr lang="en-US" sz="2800" b="1" dirty="0">
                <a:solidFill>
                  <a:schemeClr val="tx2"/>
                </a:solidFill>
                <a:latin typeface="Avenir Medium"/>
              </a:rPr>
              <a:t>BAITEREK TOWER IN ASTANA</a:t>
            </a:r>
            <a:endParaRPr lang="ru-RU" sz="2800" b="1" dirty="0">
              <a:solidFill>
                <a:schemeClr val="tx2"/>
              </a:solidFill>
            </a:endParaRPr>
          </a:p>
        </p:txBody>
      </p:sp>
      <p:pic>
        <p:nvPicPr>
          <p:cNvPr id="4" name="Объект 3">
            <a:extLst>
              <a:ext uri="{FF2B5EF4-FFF2-40B4-BE49-F238E27FC236}">
                <a16:creationId xmlns:a16="http://schemas.microsoft.com/office/drawing/2014/main" id="{35081E42-A5F2-4395-9EFF-CA85C1F7C5DD}"/>
              </a:ext>
            </a:extLst>
          </p:cNvPr>
          <p:cNvPicPr>
            <a:picLocks noGrp="1" noChangeAspect="1"/>
          </p:cNvPicPr>
          <p:nvPr>
            <p:ph idx="1"/>
          </p:nvPr>
        </p:nvPicPr>
        <p:blipFill>
          <a:blip r:embed="rId2"/>
          <a:stretch>
            <a:fillRect/>
          </a:stretch>
        </p:blipFill>
        <p:spPr>
          <a:xfrm>
            <a:off x="3591946" y="829745"/>
            <a:ext cx="7460367" cy="5147217"/>
          </a:xfrm>
          <a:prstGeom prst="rect">
            <a:avLst/>
          </a:prstGeom>
        </p:spPr>
      </p:pic>
      <p:sp>
        <p:nvSpPr>
          <p:cNvPr id="6" name="Rettangolo 4">
            <a:extLst>
              <a:ext uri="{FF2B5EF4-FFF2-40B4-BE49-F238E27FC236}">
                <a16:creationId xmlns:a16="http://schemas.microsoft.com/office/drawing/2014/main" id="{409270E5-4D6D-492C-B4D4-F8C328BE1AB0}"/>
              </a:ext>
            </a:extLst>
          </p:cNvPr>
          <p:cNvSpPr/>
          <p:nvPr/>
        </p:nvSpPr>
        <p:spPr>
          <a:xfrm>
            <a:off x="0" y="0"/>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500"/>
              </a:spcAft>
            </a:pPr>
            <a:r>
              <a:rPr lang="en-US" dirty="0">
                <a:solidFill>
                  <a:prstClr val="white"/>
                </a:solidFill>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525186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7DEAAD-A847-48EA-BED5-0CC9290384F5}"/>
              </a:ext>
            </a:extLst>
          </p:cNvPr>
          <p:cNvSpPr>
            <a:spLocks noGrp="1"/>
          </p:cNvSpPr>
          <p:nvPr>
            <p:ph type="title"/>
          </p:nvPr>
        </p:nvSpPr>
        <p:spPr>
          <a:xfrm>
            <a:off x="667236" y="656454"/>
            <a:ext cx="10857528" cy="774782"/>
          </a:xfrm>
        </p:spPr>
        <p:txBody>
          <a:bodyPr>
            <a:normAutofit/>
          </a:bodyPr>
          <a:lstStyle/>
          <a:p>
            <a:pPr algn="ctr"/>
            <a:r>
              <a:rPr lang="en-US" sz="2400" dirty="0">
                <a:solidFill>
                  <a:schemeClr val="tx2"/>
                </a:solidFill>
                <a:latin typeface="Avenir Medium"/>
              </a:rPr>
              <a:t>Architecture of Turkmenistan</a:t>
            </a:r>
            <a:endParaRPr lang="ru-RU" sz="2400" dirty="0">
              <a:solidFill>
                <a:schemeClr val="tx2"/>
              </a:solidFill>
              <a:latin typeface="Arial Black" panose="020B0A04020102020204" pitchFamily="34" charset="0"/>
            </a:endParaRPr>
          </a:p>
        </p:txBody>
      </p:sp>
      <p:sp>
        <p:nvSpPr>
          <p:cNvPr id="3" name="Объект 2">
            <a:extLst>
              <a:ext uri="{FF2B5EF4-FFF2-40B4-BE49-F238E27FC236}">
                <a16:creationId xmlns:a16="http://schemas.microsoft.com/office/drawing/2014/main" id="{9D42EDD1-3902-4AC0-A94C-1E305594F010}"/>
              </a:ext>
            </a:extLst>
          </p:cNvPr>
          <p:cNvSpPr>
            <a:spLocks noGrp="1"/>
          </p:cNvSpPr>
          <p:nvPr>
            <p:ph idx="1"/>
          </p:nvPr>
        </p:nvSpPr>
        <p:spPr>
          <a:xfrm>
            <a:off x="553984" y="1338366"/>
            <a:ext cx="11084031" cy="5251509"/>
          </a:xfrm>
        </p:spPr>
        <p:txBody>
          <a:bodyPr>
            <a:normAutofit fontScale="85000" lnSpcReduction="10000"/>
          </a:bodyPr>
          <a:lstStyle/>
          <a:p>
            <a:pPr marL="0" indent="0" algn="just">
              <a:lnSpc>
                <a:spcPct val="120000"/>
              </a:lnSpc>
              <a:buNone/>
            </a:pPr>
            <a:r>
              <a:rPr lang="en-US" sz="2000" dirty="0">
                <a:solidFill>
                  <a:schemeClr val="accent1">
                    <a:lumMod val="50000"/>
                  </a:schemeClr>
                </a:solidFill>
                <a:latin typeface="Avenir Medium"/>
              </a:rPr>
              <a:t>After the whole of Turkmenistan saw off its ruler Turkmenbashi with honors, a new era began in the country. His political heir, Gurbanguly Berdimuhamedov, took over the administration of the Republic of Turkmenistan. Having publicly announced his adherence to Niyazov's course, the new president is slowly but consistently implementing a revision of his legacy. The vector was marked a few months ago, when Berdymukhammedov, without saying anything about the end of the “Golden Age of the Turkmens” (as the period of his reign was called under Niyazov), announced the beginning of a new era - the “Great Revival”.</a:t>
            </a:r>
            <a:r>
              <a:rPr lang="ru-RU" sz="2000" dirty="0">
                <a:solidFill>
                  <a:schemeClr val="accent1">
                    <a:lumMod val="50000"/>
                  </a:schemeClr>
                </a:solidFill>
              </a:rPr>
              <a:t> </a:t>
            </a:r>
            <a:r>
              <a:rPr lang="en-US" sz="2000" dirty="0">
                <a:solidFill>
                  <a:schemeClr val="accent1">
                    <a:lumMod val="50000"/>
                  </a:schemeClr>
                </a:solidFill>
                <a:latin typeface="Avenir Medium"/>
              </a:rPr>
              <a:t>The revival, in fact, began before it was said about it. </a:t>
            </a:r>
            <a:endParaRPr lang="ru-RU" sz="2000" dirty="0">
              <a:solidFill>
                <a:schemeClr val="accent1">
                  <a:lumMod val="50000"/>
                </a:schemeClr>
              </a:solidFill>
              <a:latin typeface="Avenir Medium"/>
            </a:endParaRPr>
          </a:p>
          <a:p>
            <a:pPr marL="0" indent="0" algn="just">
              <a:lnSpc>
                <a:spcPct val="120000"/>
              </a:lnSpc>
              <a:buNone/>
            </a:pPr>
            <a:r>
              <a:rPr lang="en-US" sz="2000" dirty="0">
                <a:solidFill>
                  <a:schemeClr val="accent1">
                    <a:lumMod val="50000"/>
                  </a:schemeClr>
                </a:solidFill>
                <a:latin typeface="Avenir Medium"/>
              </a:rPr>
              <a:t>Within a year, the new president returned to Turkmenistan a full secondary and higher education, the Academy of Sciences, pensions, allowances for large families, single mothers, and even journalists' fees. Internet cafes and subscriptions to print media, including foreign ones, have been opened in Ashgabat and regional centers. At the same time, Berdymukhammedov called for the revival of the national opera, the circus, and the development of a network of cinemas and libraries. The monuments of Turkmenbashi were removed, his architectural structures, the purpose of which was to glorify the personality of Saparmurat Niyazov, were removed to the backyards of Ashgabat.</a:t>
            </a:r>
            <a:endParaRPr lang="ru-RU" sz="2000" dirty="0">
              <a:solidFill>
                <a:schemeClr val="accent1">
                  <a:lumMod val="50000"/>
                </a:schemeClr>
              </a:solidFill>
            </a:endParaRPr>
          </a:p>
          <a:p>
            <a:pPr marL="0" indent="0" algn="just">
              <a:lnSpc>
                <a:spcPct val="120000"/>
              </a:lnSpc>
              <a:buNone/>
            </a:pPr>
            <a:r>
              <a:rPr lang="en-US" sz="2000" dirty="0">
                <a:solidFill>
                  <a:schemeClr val="accent1">
                    <a:lumMod val="50000"/>
                  </a:schemeClr>
                </a:solidFill>
                <a:latin typeface="Avenir Medium"/>
              </a:rPr>
              <a:t>Thus, a new development of architecture and urban planning of Turkmenistan was proclaimed, which headed for the creation of a new style, a new typology of buildings, the direction of creating a "garden city", respect for the ecological balance of nature and man.</a:t>
            </a:r>
            <a:endParaRPr lang="ru-RU" sz="2000" dirty="0">
              <a:solidFill>
                <a:schemeClr val="accent1">
                  <a:lumMod val="50000"/>
                </a:schemeClr>
              </a:solidFill>
            </a:endParaRPr>
          </a:p>
          <a:p>
            <a:pPr marL="0" indent="0" algn="just">
              <a:lnSpc>
                <a:spcPct val="120000"/>
              </a:lnSpc>
              <a:buNone/>
            </a:pPr>
            <a:endParaRPr lang="ru-RU" sz="2000" dirty="0">
              <a:solidFill>
                <a:schemeClr val="accent1">
                  <a:lumMod val="50000"/>
                </a:schemeClr>
              </a:solidFill>
            </a:endParaRPr>
          </a:p>
        </p:txBody>
      </p:sp>
      <p:sp>
        <p:nvSpPr>
          <p:cNvPr id="4" name="Rettangolo 4"/>
          <p:cNvSpPr/>
          <p:nvPr/>
        </p:nvSpPr>
        <p:spPr>
          <a:xfrm>
            <a:off x="0" y="0"/>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500"/>
              </a:spcAft>
            </a:pPr>
            <a:r>
              <a:rPr lang="en-US" dirty="0">
                <a:solidFill>
                  <a:prstClr val="white"/>
                </a:solidFill>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1625869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8F8D98-1C84-4494-A212-6C5202339460}"/>
              </a:ext>
            </a:extLst>
          </p:cNvPr>
          <p:cNvSpPr>
            <a:spLocks noGrp="1"/>
          </p:cNvSpPr>
          <p:nvPr>
            <p:ph type="title"/>
          </p:nvPr>
        </p:nvSpPr>
        <p:spPr>
          <a:xfrm>
            <a:off x="94605" y="1031850"/>
            <a:ext cx="2385391" cy="5147779"/>
          </a:xfrm>
        </p:spPr>
        <p:txBody>
          <a:bodyPr>
            <a:normAutofit/>
          </a:bodyPr>
          <a:lstStyle/>
          <a:p>
            <a:pPr algn="ctr"/>
            <a:r>
              <a:rPr lang="en-US" sz="2400" b="1" dirty="0">
                <a:solidFill>
                  <a:schemeClr val="tx2"/>
                </a:solidFill>
                <a:latin typeface="Avenir Medium"/>
              </a:rPr>
              <a:t>Ministry of Health of Turkmenistan</a:t>
            </a:r>
            <a:endParaRPr lang="ru-RU" sz="2400" b="1" dirty="0">
              <a:solidFill>
                <a:schemeClr val="tx2"/>
              </a:solidFill>
            </a:endParaRPr>
          </a:p>
        </p:txBody>
      </p:sp>
      <p:pic>
        <p:nvPicPr>
          <p:cNvPr id="5" name="Объект 4">
            <a:extLst>
              <a:ext uri="{FF2B5EF4-FFF2-40B4-BE49-F238E27FC236}">
                <a16:creationId xmlns:a16="http://schemas.microsoft.com/office/drawing/2014/main" id="{8C8E3074-2BAA-4DCD-842E-063D20155100}"/>
              </a:ext>
            </a:extLst>
          </p:cNvPr>
          <p:cNvPicPr>
            <a:picLocks noGrp="1" noChangeAspect="1"/>
          </p:cNvPicPr>
          <p:nvPr>
            <p:ph idx="1"/>
          </p:nvPr>
        </p:nvPicPr>
        <p:blipFill>
          <a:blip r:embed="rId2"/>
          <a:stretch>
            <a:fillRect/>
          </a:stretch>
        </p:blipFill>
        <p:spPr>
          <a:xfrm>
            <a:off x="3087756" y="806408"/>
            <a:ext cx="7741922" cy="5151898"/>
          </a:xfrm>
          <a:prstGeom prst="rect">
            <a:avLst/>
          </a:prstGeom>
        </p:spPr>
      </p:pic>
      <p:sp>
        <p:nvSpPr>
          <p:cNvPr id="4" name="Rettangolo 4">
            <a:extLst>
              <a:ext uri="{FF2B5EF4-FFF2-40B4-BE49-F238E27FC236}">
                <a16:creationId xmlns:a16="http://schemas.microsoft.com/office/drawing/2014/main" id="{834F379B-A6E5-4D91-AB40-D4837F3EE55E}"/>
              </a:ext>
            </a:extLst>
          </p:cNvPr>
          <p:cNvSpPr/>
          <p:nvPr/>
        </p:nvSpPr>
        <p:spPr>
          <a:xfrm>
            <a:off x="0" y="0"/>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500"/>
              </a:spcAft>
            </a:pPr>
            <a:r>
              <a:rPr lang="en-US" dirty="0">
                <a:solidFill>
                  <a:prstClr val="white"/>
                </a:solidFill>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3267657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7758DA-DA70-4A61-8219-772BF993A7D8}"/>
              </a:ext>
            </a:extLst>
          </p:cNvPr>
          <p:cNvSpPr>
            <a:spLocks noGrp="1"/>
          </p:cNvSpPr>
          <p:nvPr>
            <p:ph type="title"/>
          </p:nvPr>
        </p:nvSpPr>
        <p:spPr>
          <a:xfrm>
            <a:off x="331303" y="1007511"/>
            <a:ext cx="2266123" cy="5028510"/>
          </a:xfrm>
        </p:spPr>
        <p:txBody>
          <a:bodyPr>
            <a:normAutofit/>
          </a:bodyPr>
          <a:lstStyle/>
          <a:p>
            <a:pPr algn="ctr"/>
            <a:r>
              <a:rPr lang="en-US" sz="2800" b="1" dirty="0">
                <a:solidFill>
                  <a:schemeClr val="tx2"/>
                </a:solidFill>
                <a:latin typeface="Avenir Medium"/>
              </a:rPr>
              <a:t>Palace of Happiness in Ashgabat</a:t>
            </a:r>
            <a:endParaRPr lang="ru-RU" sz="2800" b="1" dirty="0">
              <a:solidFill>
                <a:schemeClr val="tx2"/>
              </a:solidFill>
            </a:endParaRPr>
          </a:p>
        </p:txBody>
      </p:sp>
      <p:pic>
        <p:nvPicPr>
          <p:cNvPr id="4" name="Объект 3">
            <a:extLst>
              <a:ext uri="{FF2B5EF4-FFF2-40B4-BE49-F238E27FC236}">
                <a16:creationId xmlns:a16="http://schemas.microsoft.com/office/drawing/2014/main" id="{27091D72-2722-4003-897B-B797D6EDB92C}"/>
              </a:ext>
            </a:extLst>
          </p:cNvPr>
          <p:cNvPicPr>
            <a:picLocks noGrp="1" noChangeAspect="1"/>
          </p:cNvPicPr>
          <p:nvPr>
            <p:ph idx="1"/>
          </p:nvPr>
        </p:nvPicPr>
        <p:blipFill>
          <a:blip r:embed="rId2"/>
          <a:stretch>
            <a:fillRect/>
          </a:stretch>
        </p:blipFill>
        <p:spPr>
          <a:xfrm>
            <a:off x="3651802" y="988936"/>
            <a:ext cx="7305095" cy="4861209"/>
          </a:xfrm>
          <a:prstGeom prst="rect">
            <a:avLst/>
          </a:prstGeom>
        </p:spPr>
      </p:pic>
      <p:sp>
        <p:nvSpPr>
          <p:cNvPr id="5" name="Rettangolo 4">
            <a:extLst>
              <a:ext uri="{FF2B5EF4-FFF2-40B4-BE49-F238E27FC236}">
                <a16:creationId xmlns:a16="http://schemas.microsoft.com/office/drawing/2014/main" id="{F0A00D87-140E-4170-AEF2-478507F53FC8}"/>
              </a:ext>
            </a:extLst>
          </p:cNvPr>
          <p:cNvSpPr/>
          <p:nvPr/>
        </p:nvSpPr>
        <p:spPr>
          <a:xfrm>
            <a:off x="0" y="0"/>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500"/>
              </a:spcAft>
            </a:pPr>
            <a:r>
              <a:rPr lang="en-US" dirty="0">
                <a:solidFill>
                  <a:prstClr val="white"/>
                </a:solidFill>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362898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7DEAAD-A847-48EA-BED5-0CC9290384F5}"/>
              </a:ext>
            </a:extLst>
          </p:cNvPr>
          <p:cNvSpPr>
            <a:spLocks noGrp="1"/>
          </p:cNvSpPr>
          <p:nvPr>
            <p:ph type="title"/>
          </p:nvPr>
        </p:nvSpPr>
        <p:spPr>
          <a:xfrm>
            <a:off x="667236" y="515427"/>
            <a:ext cx="10857528" cy="774782"/>
          </a:xfrm>
        </p:spPr>
        <p:txBody>
          <a:bodyPr>
            <a:normAutofit/>
          </a:bodyPr>
          <a:lstStyle/>
          <a:p>
            <a:pPr algn="ctr"/>
            <a:r>
              <a:rPr lang="en-US" sz="2400" dirty="0">
                <a:solidFill>
                  <a:schemeClr val="tx2"/>
                </a:solidFill>
                <a:latin typeface="Avenir Medium"/>
              </a:rPr>
              <a:t>Architecture of Uzbekistan</a:t>
            </a:r>
            <a:endParaRPr lang="ru-RU" sz="2400" dirty="0">
              <a:solidFill>
                <a:schemeClr val="tx2"/>
              </a:solidFill>
              <a:latin typeface="Arial Black" panose="020B0A04020102020204" pitchFamily="34" charset="0"/>
            </a:endParaRPr>
          </a:p>
        </p:txBody>
      </p:sp>
      <p:sp>
        <p:nvSpPr>
          <p:cNvPr id="3" name="Объект 2">
            <a:extLst>
              <a:ext uri="{FF2B5EF4-FFF2-40B4-BE49-F238E27FC236}">
                <a16:creationId xmlns:a16="http://schemas.microsoft.com/office/drawing/2014/main" id="{9D42EDD1-3902-4AC0-A94C-1E305594F010}"/>
              </a:ext>
            </a:extLst>
          </p:cNvPr>
          <p:cNvSpPr>
            <a:spLocks noGrp="1"/>
          </p:cNvSpPr>
          <p:nvPr>
            <p:ph idx="1"/>
          </p:nvPr>
        </p:nvSpPr>
        <p:spPr>
          <a:xfrm>
            <a:off x="148467" y="1091064"/>
            <a:ext cx="12043533" cy="5251509"/>
          </a:xfrm>
        </p:spPr>
        <p:txBody>
          <a:bodyPr>
            <a:normAutofit/>
          </a:bodyPr>
          <a:lstStyle/>
          <a:p>
            <a:pPr marL="0" indent="0" algn="just">
              <a:lnSpc>
                <a:spcPct val="120000"/>
              </a:lnSpc>
              <a:buNone/>
            </a:pPr>
            <a:r>
              <a:rPr lang="en-US" sz="1600" dirty="0">
                <a:solidFill>
                  <a:schemeClr val="accent1">
                    <a:lumMod val="50000"/>
                  </a:schemeClr>
                </a:solidFill>
              </a:rPr>
              <a:t>Having gained independence, the Republic of Uzbekistan radically changed its attitude towards its historical heritage, established extensive ties with foreign countries, developed the foundations of a national ideology, and successfully carried out socio-economic reforms. These large-scale changes gave a powerful impetus to the development of architecture based on new spiritual ideals, updated opportunities and a new social order.</a:t>
            </a:r>
            <a:endParaRPr lang="ru-RU" sz="1600" dirty="0">
              <a:solidFill>
                <a:schemeClr val="accent1">
                  <a:lumMod val="50000"/>
                </a:schemeClr>
              </a:solidFill>
            </a:endParaRPr>
          </a:p>
          <a:p>
            <a:pPr marL="0" indent="0" algn="just">
              <a:lnSpc>
                <a:spcPct val="120000"/>
              </a:lnSpc>
              <a:buNone/>
            </a:pPr>
            <a:r>
              <a:rPr lang="en-US" sz="1600" dirty="0">
                <a:solidFill>
                  <a:schemeClr val="accent1">
                    <a:lumMod val="50000"/>
                  </a:schemeClr>
                </a:solidFill>
              </a:rPr>
              <a:t>The new social base of construction and modern building materials have radically changed the attitude of architects to their field of activity. Their increased professionalism helped to more clearly define the role of architecture as a habitat and activity of a person who has freed himself from all prejudices of the former ideology, to find a convincing figurative answer to the changed demands of a democratic society. The architects see their main task in the search for new means of creating an architectural image of a modern building, deeply national in spirit. To do this, they use available tools, including a wide range of modern building materials. But the main breeding ground for the birth of the Uzbek architecture of the XXI century was the historical heritage and national traditions. The rich experience of Uzbek architects and builders of the past also helps to take into account the natural and climatic conditions of the construction area. The professional ability to use all aspects of architectural creativity is now the main criterion for evaluating architectural objects.</a:t>
            </a:r>
            <a:endParaRPr lang="ru-RU" sz="1600" dirty="0">
              <a:solidFill>
                <a:schemeClr val="accent1">
                  <a:lumMod val="50000"/>
                </a:schemeClr>
              </a:solidFill>
            </a:endParaRPr>
          </a:p>
          <a:p>
            <a:pPr marL="0" indent="0" algn="just">
              <a:lnSpc>
                <a:spcPct val="120000"/>
              </a:lnSpc>
              <a:buNone/>
            </a:pPr>
            <a:r>
              <a:rPr lang="en-US" sz="1600" dirty="0">
                <a:solidFill>
                  <a:schemeClr val="accent1">
                    <a:lumMod val="50000"/>
                  </a:schemeClr>
                </a:solidFill>
              </a:rPr>
              <a:t>Of course, the majority of Uzbek architects are still only looking for their own path, and on this path one cannot do without mistakes and miscalculations. At the same time, it is impossible not to see that over the past decades, the architecture and urban planning of Uzbekistan has taken a giant step towards acquiring its national identity. Evidence of this is the many housing and civil construction projects built over the years.</a:t>
            </a:r>
            <a:endParaRPr lang="ru-RU" sz="1600" dirty="0">
              <a:solidFill>
                <a:schemeClr val="accent1">
                  <a:lumMod val="50000"/>
                </a:schemeClr>
              </a:solidFill>
            </a:endParaRPr>
          </a:p>
        </p:txBody>
      </p:sp>
      <p:sp>
        <p:nvSpPr>
          <p:cNvPr id="4" name="Rettangolo 4"/>
          <p:cNvSpPr/>
          <p:nvPr/>
        </p:nvSpPr>
        <p:spPr>
          <a:xfrm>
            <a:off x="0" y="0"/>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500"/>
              </a:spcAft>
            </a:pPr>
            <a:r>
              <a:rPr lang="en-US" dirty="0">
                <a:solidFill>
                  <a:prstClr val="white"/>
                </a:solidFill>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3244722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7C4BF8-1BD6-447B-8DF6-DC0E413A1BCD}"/>
              </a:ext>
            </a:extLst>
          </p:cNvPr>
          <p:cNvSpPr>
            <a:spLocks noGrp="1"/>
          </p:cNvSpPr>
          <p:nvPr>
            <p:ph type="title"/>
          </p:nvPr>
        </p:nvSpPr>
        <p:spPr>
          <a:xfrm>
            <a:off x="318053" y="815418"/>
            <a:ext cx="2729948" cy="5545345"/>
          </a:xfrm>
        </p:spPr>
        <p:txBody>
          <a:bodyPr>
            <a:normAutofit/>
          </a:bodyPr>
          <a:lstStyle/>
          <a:p>
            <a:pPr algn="ctr"/>
            <a:r>
              <a:rPr lang="en-US" sz="2400" b="1" dirty="0">
                <a:solidFill>
                  <a:schemeClr val="tx2"/>
                </a:solidFill>
                <a:latin typeface="Avenir Medium"/>
              </a:rPr>
              <a:t>NEW BUILDINGS IN TASHKENT</a:t>
            </a:r>
            <a:endParaRPr lang="ru-RU" sz="2400" b="1" dirty="0">
              <a:solidFill>
                <a:schemeClr val="tx2"/>
              </a:solidFill>
            </a:endParaRPr>
          </a:p>
        </p:txBody>
      </p:sp>
      <p:pic>
        <p:nvPicPr>
          <p:cNvPr id="4" name="Объект 3">
            <a:extLst>
              <a:ext uri="{FF2B5EF4-FFF2-40B4-BE49-F238E27FC236}">
                <a16:creationId xmlns:a16="http://schemas.microsoft.com/office/drawing/2014/main" id="{B0AA14E6-FE9E-4379-B964-0B56870E1C84}"/>
              </a:ext>
            </a:extLst>
          </p:cNvPr>
          <p:cNvPicPr>
            <a:picLocks noGrp="1" noChangeAspect="1"/>
          </p:cNvPicPr>
          <p:nvPr>
            <p:ph idx="1"/>
          </p:nvPr>
        </p:nvPicPr>
        <p:blipFill>
          <a:blip r:embed="rId2"/>
          <a:stretch>
            <a:fillRect/>
          </a:stretch>
        </p:blipFill>
        <p:spPr>
          <a:xfrm>
            <a:off x="3697357" y="815420"/>
            <a:ext cx="7227735" cy="5096118"/>
          </a:xfrm>
          <a:prstGeom prst="rect">
            <a:avLst/>
          </a:prstGeom>
        </p:spPr>
      </p:pic>
      <p:sp>
        <p:nvSpPr>
          <p:cNvPr id="5" name="Rettangolo 4">
            <a:extLst>
              <a:ext uri="{FF2B5EF4-FFF2-40B4-BE49-F238E27FC236}">
                <a16:creationId xmlns:a16="http://schemas.microsoft.com/office/drawing/2014/main" id="{7D2F1F2C-66EB-4065-941D-F4674E778552}"/>
              </a:ext>
            </a:extLst>
          </p:cNvPr>
          <p:cNvSpPr/>
          <p:nvPr/>
        </p:nvSpPr>
        <p:spPr>
          <a:xfrm>
            <a:off x="0" y="-5656"/>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500"/>
              </a:spcAft>
            </a:pPr>
            <a:r>
              <a:rPr lang="en-US" dirty="0">
                <a:solidFill>
                  <a:prstClr val="white"/>
                </a:solidFill>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396269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45754F-7B9F-4D2E-B081-253B65F29582}"/>
              </a:ext>
            </a:extLst>
          </p:cNvPr>
          <p:cNvSpPr>
            <a:spLocks noGrp="1"/>
          </p:cNvSpPr>
          <p:nvPr>
            <p:ph type="title"/>
          </p:nvPr>
        </p:nvSpPr>
        <p:spPr>
          <a:xfrm>
            <a:off x="424070" y="3147736"/>
            <a:ext cx="2454422" cy="562527"/>
          </a:xfrm>
        </p:spPr>
        <p:txBody>
          <a:bodyPr>
            <a:noAutofit/>
          </a:bodyPr>
          <a:lstStyle/>
          <a:p>
            <a:pPr algn="ctr"/>
            <a:r>
              <a:rPr lang="ru-RU" sz="3200" b="1" dirty="0">
                <a:solidFill>
                  <a:schemeClr val="tx2"/>
                </a:solidFill>
              </a:rPr>
              <a:t>Ташкент. Арт-галерея</a:t>
            </a:r>
          </a:p>
        </p:txBody>
      </p:sp>
      <p:pic>
        <p:nvPicPr>
          <p:cNvPr id="3074" name="Picture 2" descr="https://img-fotki.yandex.ru/get/9828/10156768.24/0_8142e_2cd31674_XXXL.jpg">
            <a:extLst>
              <a:ext uri="{FF2B5EF4-FFF2-40B4-BE49-F238E27FC236}">
                <a16:creationId xmlns:a16="http://schemas.microsoft.com/office/drawing/2014/main" id="{C43655D8-0808-44EA-9D15-21FCEDA3F0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67269" y="932938"/>
            <a:ext cx="8012265" cy="5057743"/>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4">
            <a:extLst>
              <a:ext uri="{FF2B5EF4-FFF2-40B4-BE49-F238E27FC236}">
                <a16:creationId xmlns:a16="http://schemas.microsoft.com/office/drawing/2014/main" id="{8F7D708A-DB3E-47D8-B77C-08EA8ABD4F08}"/>
              </a:ext>
            </a:extLst>
          </p:cNvPr>
          <p:cNvSpPr/>
          <p:nvPr/>
        </p:nvSpPr>
        <p:spPr>
          <a:xfrm>
            <a:off x="0" y="-18159"/>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500"/>
              </a:spcAft>
            </a:pPr>
            <a:r>
              <a:rPr lang="en-US" dirty="0">
                <a:solidFill>
                  <a:prstClr val="white"/>
                </a:solidFill>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270666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7DEAAD-A847-48EA-BED5-0CC9290384F5}"/>
              </a:ext>
            </a:extLst>
          </p:cNvPr>
          <p:cNvSpPr>
            <a:spLocks noGrp="1"/>
          </p:cNvSpPr>
          <p:nvPr>
            <p:ph type="title"/>
          </p:nvPr>
        </p:nvSpPr>
        <p:spPr>
          <a:xfrm>
            <a:off x="667236" y="656454"/>
            <a:ext cx="10857528" cy="774782"/>
          </a:xfrm>
        </p:spPr>
        <p:txBody>
          <a:bodyPr>
            <a:normAutofit/>
          </a:bodyPr>
          <a:lstStyle/>
          <a:p>
            <a:pPr algn="ctr"/>
            <a:r>
              <a:rPr lang="en-US" sz="2400" dirty="0">
                <a:solidFill>
                  <a:schemeClr val="tx2"/>
                </a:solidFill>
                <a:latin typeface="Avenir Medium"/>
              </a:rPr>
              <a:t>Architecture of Tajikistan</a:t>
            </a:r>
            <a:endParaRPr lang="ru-RU" sz="2400" dirty="0">
              <a:solidFill>
                <a:schemeClr val="tx2"/>
              </a:solidFill>
              <a:latin typeface="Arial Black" panose="020B0A04020102020204" pitchFamily="34" charset="0"/>
            </a:endParaRPr>
          </a:p>
        </p:txBody>
      </p:sp>
      <p:sp>
        <p:nvSpPr>
          <p:cNvPr id="3" name="Объект 2">
            <a:extLst>
              <a:ext uri="{FF2B5EF4-FFF2-40B4-BE49-F238E27FC236}">
                <a16:creationId xmlns:a16="http://schemas.microsoft.com/office/drawing/2014/main" id="{9D42EDD1-3902-4AC0-A94C-1E305594F010}"/>
              </a:ext>
            </a:extLst>
          </p:cNvPr>
          <p:cNvSpPr>
            <a:spLocks noGrp="1"/>
          </p:cNvSpPr>
          <p:nvPr>
            <p:ph idx="1"/>
          </p:nvPr>
        </p:nvSpPr>
        <p:spPr>
          <a:xfrm>
            <a:off x="553984" y="1338366"/>
            <a:ext cx="11084031" cy="5251509"/>
          </a:xfrm>
        </p:spPr>
        <p:txBody>
          <a:bodyPr>
            <a:normAutofit/>
          </a:bodyPr>
          <a:lstStyle/>
          <a:p>
            <a:pPr marL="0" indent="0" algn="just">
              <a:lnSpc>
                <a:spcPct val="120000"/>
              </a:lnSpc>
              <a:buNone/>
            </a:pPr>
            <a:r>
              <a:rPr lang="en-US" sz="1800" dirty="0">
                <a:solidFill>
                  <a:schemeClr val="accent1">
                    <a:lumMod val="50000"/>
                  </a:schemeClr>
                </a:solidFill>
              </a:rPr>
              <a:t>In Tajikistan, elements of classical order architecture are still relevant if it is necessary to give buildings a luxurious and representative character. Classical style, expressed in simplicity and harmony of lines. In the central part of Dushanbe, until recently, “Stalinist” architecture or, in other words, “Stalinist Empire” prevailed. The streets are not wide and are buried in the greenery of giant plane trees, closing their crowns high above the roadway.</a:t>
            </a:r>
            <a:endParaRPr lang="ru-RU" sz="1800" dirty="0">
              <a:solidFill>
                <a:schemeClr val="accent1">
                  <a:lumMod val="50000"/>
                </a:schemeClr>
              </a:solidFill>
            </a:endParaRPr>
          </a:p>
          <a:p>
            <a:pPr marL="0" indent="0" algn="just">
              <a:lnSpc>
                <a:spcPct val="120000"/>
              </a:lnSpc>
              <a:buNone/>
            </a:pPr>
            <a:r>
              <a:rPr lang="en-US" sz="1800" dirty="0">
                <a:solidFill>
                  <a:schemeClr val="accent1">
                    <a:lumMod val="50000"/>
                  </a:schemeClr>
                </a:solidFill>
              </a:rPr>
              <a:t>In the last three 10 years in </a:t>
            </a:r>
            <a:r>
              <a:rPr lang="en-US" sz="1400" dirty="0">
                <a:solidFill>
                  <a:schemeClr val="accent1">
                    <a:lumMod val="50000"/>
                  </a:schemeClr>
                </a:solidFill>
              </a:rPr>
              <a:t>Dushanbe</a:t>
            </a:r>
            <a:r>
              <a:rPr lang="en-US" sz="1800" dirty="0">
                <a:solidFill>
                  <a:schemeClr val="accent1">
                    <a:lumMod val="50000"/>
                  </a:schemeClr>
                </a:solidFill>
              </a:rPr>
              <a:t>, as well as in the whole republic, a number of directions have been outlined in relation to the interaction of traditions and modernity, which successfully meets the tasks of creating a national identity in modern architecture. At the same time, features of an international community within the Central Asian region are revealed.</a:t>
            </a:r>
            <a:endParaRPr lang="ru-RU" sz="1800" dirty="0">
              <a:solidFill>
                <a:schemeClr val="accent1">
                  <a:lumMod val="50000"/>
                </a:schemeClr>
              </a:solidFill>
            </a:endParaRPr>
          </a:p>
          <a:p>
            <a:pPr marL="0" indent="0" algn="just">
              <a:lnSpc>
                <a:spcPct val="120000"/>
              </a:lnSpc>
              <a:buNone/>
            </a:pPr>
            <a:r>
              <a:rPr lang="en-US" sz="1800" dirty="0">
                <a:solidFill>
                  <a:schemeClr val="accent1">
                    <a:lumMod val="50000"/>
                  </a:schemeClr>
                </a:solidFill>
              </a:rPr>
              <a:t>In parallel with the trends of modernism, there has always been the idea of returning traditions to the architecture of Tajikistan. The trends in the use of historical and local (local) principles remain the main thing in theoretical research in this direction. These trends can be divided into two types: 1 - the use of traditional motifs at the decor level; 2 - use of traditional elements as symbols. In some buildings, historical forms have been used without change (mainly in mosques) or there is a mixture of styles.</a:t>
            </a:r>
            <a:endParaRPr lang="ru-RU" sz="1800" dirty="0">
              <a:solidFill>
                <a:schemeClr val="accent1">
                  <a:lumMod val="50000"/>
                </a:schemeClr>
              </a:solidFill>
            </a:endParaRPr>
          </a:p>
        </p:txBody>
      </p:sp>
      <p:sp>
        <p:nvSpPr>
          <p:cNvPr id="4" name="Rettangolo 4"/>
          <p:cNvSpPr/>
          <p:nvPr/>
        </p:nvSpPr>
        <p:spPr>
          <a:xfrm>
            <a:off x="0" y="0"/>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500"/>
              </a:spcAft>
            </a:pPr>
            <a:r>
              <a:rPr lang="en-US" dirty="0">
                <a:solidFill>
                  <a:prstClr val="white"/>
                </a:solidFill>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1662161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89BA25-C78A-4682-A173-6730C0AEF3DE}"/>
              </a:ext>
            </a:extLst>
          </p:cNvPr>
          <p:cNvSpPr>
            <a:spLocks noGrp="1"/>
          </p:cNvSpPr>
          <p:nvPr>
            <p:ph type="title"/>
          </p:nvPr>
        </p:nvSpPr>
        <p:spPr>
          <a:xfrm>
            <a:off x="0" y="2514255"/>
            <a:ext cx="3177209" cy="1325563"/>
          </a:xfrm>
        </p:spPr>
        <p:txBody>
          <a:bodyPr>
            <a:normAutofit/>
          </a:bodyPr>
          <a:lstStyle/>
          <a:p>
            <a:pPr algn="ctr"/>
            <a:r>
              <a:rPr lang="en-US" sz="2800" b="1" dirty="0">
                <a:solidFill>
                  <a:schemeClr val="tx2"/>
                </a:solidFill>
                <a:latin typeface="Avenir Medium"/>
              </a:rPr>
              <a:t>PALACE OF THE NATION OF TAJIKISTAN</a:t>
            </a:r>
            <a:endParaRPr lang="ru-RU" sz="2800" b="1" dirty="0">
              <a:solidFill>
                <a:schemeClr val="tx2"/>
              </a:solidFill>
              <a:latin typeface="Avenir Medium"/>
            </a:endParaRPr>
          </a:p>
        </p:txBody>
      </p:sp>
      <p:pic>
        <p:nvPicPr>
          <p:cNvPr id="4" name="Объект 3">
            <a:extLst>
              <a:ext uri="{FF2B5EF4-FFF2-40B4-BE49-F238E27FC236}">
                <a16:creationId xmlns:a16="http://schemas.microsoft.com/office/drawing/2014/main" id="{9EF3208A-D6BE-45CF-9BA2-2CC442534AAE}"/>
              </a:ext>
            </a:extLst>
          </p:cNvPr>
          <p:cNvPicPr>
            <a:picLocks noGrp="1" noChangeAspect="1"/>
          </p:cNvPicPr>
          <p:nvPr>
            <p:ph idx="1"/>
          </p:nvPr>
        </p:nvPicPr>
        <p:blipFill>
          <a:blip r:embed="rId2"/>
          <a:stretch>
            <a:fillRect/>
          </a:stretch>
        </p:blipFill>
        <p:spPr>
          <a:xfrm>
            <a:off x="3283430" y="846417"/>
            <a:ext cx="8577266" cy="4931928"/>
          </a:xfrm>
          <a:prstGeom prst="rect">
            <a:avLst/>
          </a:prstGeom>
        </p:spPr>
      </p:pic>
      <p:sp>
        <p:nvSpPr>
          <p:cNvPr id="5" name="Rettangolo 4">
            <a:extLst>
              <a:ext uri="{FF2B5EF4-FFF2-40B4-BE49-F238E27FC236}">
                <a16:creationId xmlns:a16="http://schemas.microsoft.com/office/drawing/2014/main" id="{26380BE4-7333-48F6-905D-7B8B7D59565D}"/>
              </a:ext>
            </a:extLst>
          </p:cNvPr>
          <p:cNvSpPr/>
          <p:nvPr/>
        </p:nvSpPr>
        <p:spPr>
          <a:xfrm>
            <a:off x="0" y="-39756"/>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500"/>
              </a:spcAft>
            </a:pPr>
            <a:r>
              <a:rPr lang="en-US" dirty="0">
                <a:solidFill>
                  <a:prstClr val="white"/>
                </a:solidFill>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3712209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32194E-8EDE-43C8-B419-06DD8116EB49}"/>
              </a:ext>
            </a:extLst>
          </p:cNvPr>
          <p:cNvSpPr>
            <a:spLocks noGrp="1"/>
          </p:cNvSpPr>
          <p:nvPr>
            <p:ph type="title"/>
          </p:nvPr>
        </p:nvSpPr>
        <p:spPr>
          <a:xfrm>
            <a:off x="106016" y="815699"/>
            <a:ext cx="3311711" cy="4683953"/>
          </a:xfrm>
        </p:spPr>
        <p:txBody>
          <a:bodyPr>
            <a:normAutofit/>
          </a:bodyPr>
          <a:lstStyle/>
          <a:p>
            <a:pPr algn="ctr"/>
            <a:r>
              <a:rPr lang="en-US" sz="2400" b="1" dirty="0">
                <a:solidFill>
                  <a:schemeClr val="tx2"/>
                </a:solidFill>
                <a:latin typeface="Avenir Medium"/>
              </a:rPr>
              <a:t>MINISTRY OF FOREIGN AFFAIRS OF TAJIKISTAN</a:t>
            </a:r>
            <a:endParaRPr lang="ru-RU" sz="2400" b="1" dirty="0">
              <a:solidFill>
                <a:schemeClr val="tx2"/>
              </a:solidFill>
            </a:endParaRPr>
          </a:p>
        </p:txBody>
      </p:sp>
      <p:pic>
        <p:nvPicPr>
          <p:cNvPr id="4" name="Объект 3">
            <a:extLst>
              <a:ext uri="{FF2B5EF4-FFF2-40B4-BE49-F238E27FC236}">
                <a16:creationId xmlns:a16="http://schemas.microsoft.com/office/drawing/2014/main" id="{FC5AE733-9E7F-4680-855C-71B303C40507}"/>
              </a:ext>
            </a:extLst>
          </p:cNvPr>
          <p:cNvPicPr>
            <a:picLocks noGrp="1" noChangeAspect="1"/>
          </p:cNvPicPr>
          <p:nvPr>
            <p:ph idx="1"/>
          </p:nvPr>
        </p:nvPicPr>
        <p:blipFill>
          <a:blip r:embed="rId2"/>
          <a:stretch>
            <a:fillRect/>
          </a:stretch>
        </p:blipFill>
        <p:spPr>
          <a:xfrm>
            <a:off x="4015409" y="622387"/>
            <a:ext cx="6909683" cy="5182262"/>
          </a:xfrm>
          <a:prstGeom prst="rect">
            <a:avLst/>
          </a:prstGeom>
        </p:spPr>
      </p:pic>
      <p:sp>
        <p:nvSpPr>
          <p:cNvPr id="5" name="Rettangolo 4">
            <a:extLst>
              <a:ext uri="{FF2B5EF4-FFF2-40B4-BE49-F238E27FC236}">
                <a16:creationId xmlns:a16="http://schemas.microsoft.com/office/drawing/2014/main" id="{EA5456A9-1862-4A35-9F6F-12FE59FD807B}"/>
              </a:ext>
            </a:extLst>
          </p:cNvPr>
          <p:cNvSpPr/>
          <p:nvPr/>
        </p:nvSpPr>
        <p:spPr>
          <a:xfrm>
            <a:off x="0" y="-39756"/>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500"/>
              </a:spcAft>
            </a:pPr>
            <a:r>
              <a:rPr lang="en-US" dirty="0">
                <a:solidFill>
                  <a:prstClr val="white"/>
                </a:solidFill>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3797653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916246" y="796859"/>
            <a:ext cx="11046689" cy="553998"/>
          </a:xfrm>
          <a:prstGeom prst="rect">
            <a:avLst/>
          </a:prstGeom>
          <a:noFill/>
        </p:spPr>
        <p:txBody>
          <a:bodyPr wrap="square" rtlCol="0">
            <a:spAutoFit/>
          </a:bodyPr>
          <a:lstStyle/>
          <a:p>
            <a:pPr lvl="0" defTabSz="914400">
              <a:defRPr/>
            </a:pPr>
            <a:r>
              <a:rPr kumimoji="0" lang="en-US" sz="3000" b="0" i="0" u="none" strike="noStrike" kern="1200" cap="none" spc="60" normalizeH="0" baseline="0" noProof="0" dirty="0">
                <a:ln>
                  <a:noFill/>
                </a:ln>
                <a:solidFill>
                  <a:srgbClr val="3A5471"/>
                </a:solidFill>
                <a:effectLst/>
                <a:uLnTx/>
                <a:uFillTx/>
                <a:latin typeface="Avenir Medium"/>
                <a:ea typeface="+mn-ea"/>
                <a:cs typeface="+mn-cs"/>
              </a:rPr>
              <a:t>CONTENT OF THE COURSE </a:t>
            </a:r>
            <a:r>
              <a:rPr lang="en-US" sz="3000" spc="60" dirty="0">
                <a:solidFill>
                  <a:srgbClr val="3A5471"/>
                </a:solidFill>
                <a:latin typeface="Avenir Medium"/>
              </a:rPr>
              <a:t>"History of architecture of Central Asia"</a:t>
            </a:r>
            <a:endParaRPr kumimoji="0" lang="it-IT" sz="3000" b="0" i="0" u="none" strike="noStrike" kern="1200" cap="none" spc="60" normalizeH="0" baseline="0" noProof="0" dirty="0">
              <a:ln>
                <a:noFill/>
              </a:ln>
              <a:solidFill>
                <a:srgbClr val="3A5471"/>
              </a:solidFill>
              <a:effectLst/>
              <a:uLnTx/>
              <a:uFillTx/>
              <a:latin typeface="Avenir Medium" charset="0"/>
              <a:ea typeface="+mn-ea"/>
              <a:cs typeface="+mn-cs"/>
            </a:endParaRPr>
          </a:p>
        </p:txBody>
      </p:sp>
      <p:sp>
        <p:nvSpPr>
          <p:cNvPr id="5" name="Rettangolo 4"/>
          <p:cNvSpPr/>
          <p:nvPr/>
        </p:nvSpPr>
        <p:spPr>
          <a:xfrm>
            <a:off x="20782" y="0"/>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asellaDiTesto 6"/>
          <p:cNvSpPr txBox="1"/>
          <p:nvPr/>
        </p:nvSpPr>
        <p:spPr>
          <a:xfrm>
            <a:off x="1565562" y="102562"/>
            <a:ext cx="9060873" cy="461665"/>
          </a:xfrm>
          <a:prstGeom prst="rect">
            <a:avLst/>
          </a:prstGeom>
          <a:noFill/>
        </p:spPr>
        <p:txBody>
          <a:bodyPr wrap="square" rtlCol="0" anchor="ctr" anchorCtr="0">
            <a:noAutofit/>
          </a:bodyPr>
          <a:lstStyle/>
          <a:p>
            <a:pPr lvl="0" algn="ctr" defTabSz="914400">
              <a:spcAft>
                <a:spcPts val="500"/>
              </a:spcAft>
            </a:pPr>
            <a:r>
              <a:rPr lang="en-US" spc="60" dirty="0">
                <a:solidFill>
                  <a:prstClr val="white"/>
                </a:solidFill>
                <a:latin typeface="Avenir Medium" charset="0"/>
              </a:rPr>
              <a:t>Lecture 10. Modern Architecture (from 1991 to the present)</a:t>
            </a:r>
          </a:p>
        </p:txBody>
      </p:sp>
      <p:sp>
        <p:nvSpPr>
          <p:cNvPr id="8" name="Прямоугольник 7">
            <a:extLst>
              <a:ext uri="{FF2B5EF4-FFF2-40B4-BE49-F238E27FC236}">
                <a16:creationId xmlns:a16="http://schemas.microsoft.com/office/drawing/2014/main" id="{A564922F-AABF-4357-8D5A-5EFF97865735}"/>
              </a:ext>
            </a:extLst>
          </p:cNvPr>
          <p:cNvSpPr/>
          <p:nvPr/>
        </p:nvSpPr>
        <p:spPr>
          <a:xfrm>
            <a:off x="689032" y="1760842"/>
            <a:ext cx="10813935" cy="4061368"/>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
            </a:pPr>
            <a:r>
              <a:rPr lang="en-US" sz="2200" dirty="0">
                <a:solidFill>
                  <a:schemeClr val="tx2"/>
                </a:solidFill>
                <a:latin typeface="Avenir Medium"/>
                <a:ea typeface="Calibri" panose="020F0502020204030204" pitchFamily="34" charset="0"/>
                <a:cs typeface="Times New Roman" panose="02020603050405020304" pitchFamily="18" charset="0"/>
              </a:rPr>
              <a:t>General information about the Architecture of Central Asia. Periodization of the history of architecture of Central Asia</a:t>
            </a:r>
            <a:endParaRPr lang="ru-RU" sz="22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n-US" sz="2200" dirty="0">
                <a:solidFill>
                  <a:schemeClr val="tx2"/>
                </a:solidFill>
                <a:latin typeface="Avenir Medium"/>
                <a:ea typeface="Calibri" panose="020F0502020204030204" pitchFamily="34" charset="0"/>
                <a:cs typeface="Times New Roman" panose="02020603050405020304" pitchFamily="18" charset="0"/>
              </a:rPr>
              <a:t>The history of architecture of the bronze and the early iron ages in Central Asia</a:t>
            </a:r>
            <a:endParaRPr lang="ru-RU" sz="2200" dirty="0">
              <a:solidFill>
                <a:schemeClr val="tx2"/>
              </a:solidFill>
              <a:latin typeface="Avenir Medium"/>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n-US" sz="2200" dirty="0">
                <a:solidFill>
                  <a:schemeClr val="tx2"/>
                </a:solidFill>
                <a:latin typeface="Avenir Medium"/>
                <a:ea typeface="Calibri" panose="020F0502020204030204" pitchFamily="34" charset="0"/>
                <a:cs typeface="Times New Roman" panose="02020603050405020304" pitchFamily="18" charset="0"/>
              </a:rPr>
              <a:t>Architecture of early statehood (V - IV centuries BC) in Central Asia</a:t>
            </a:r>
            <a:endParaRPr lang="ru-RU" sz="22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n-US" sz="2200" dirty="0">
                <a:solidFill>
                  <a:schemeClr val="tx2"/>
                </a:solidFill>
                <a:latin typeface="Avenir Medium"/>
                <a:ea typeface="Calibri" panose="020F0502020204030204" pitchFamily="34" charset="0"/>
                <a:cs typeface="Times New Roman" panose="02020603050405020304" pitchFamily="18" charset="0"/>
              </a:rPr>
              <a:t>Architecture of antiquity (IV century BC - IV century AD)</a:t>
            </a:r>
            <a:endParaRPr lang="ru-RU" sz="22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n-US" sz="2200" dirty="0">
                <a:solidFill>
                  <a:schemeClr val="tx2"/>
                </a:solidFill>
                <a:latin typeface="Avenir Medium"/>
                <a:ea typeface="Calibri" panose="020F0502020204030204" pitchFamily="34" charset="0"/>
                <a:cs typeface="Times New Roman" panose="02020603050405020304" pitchFamily="18" charset="0"/>
              </a:rPr>
              <a:t>Architecture of the Early Middle Ages (VI - early VIII centuries) in Central Asia</a:t>
            </a:r>
            <a:endParaRPr lang="ru-RU" sz="22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n-US" sz="2200" dirty="0">
                <a:solidFill>
                  <a:schemeClr val="tx2"/>
                </a:solidFill>
                <a:latin typeface="Avenir Medium"/>
                <a:ea typeface="Calibri" panose="020F0502020204030204" pitchFamily="34" charset="0"/>
                <a:cs typeface="Times New Roman" panose="02020603050405020304" pitchFamily="18" charset="0"/>
              </a:rPr>
              <a:t>Architecture of early Islam (IX - X centuries; XI -early XIII centuries) in Central Asia</a:t>
            </a:r>
            <a:endParaRPr lang="ru-RU" sz="22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n-US" sz="2200" dirty="0">
                <a:solidFill>
                  <a:schemeClr val="tx2"/>
                </a:solidFill>
                <a:latin typeface="Avenir Medium"/>
                <a:ea typeface="Calibri" panose="020F0502020204030204" pitchFamily="34" charset="0"/>
                <a:cs typeface="Times New Roman" panose="02020603050405020304" pitchFamily="18" charset="0"/>
              </a:rPr>
              <a:t>Architecture of the XIV - XV centuries in Central Asia</a:t>
            </a:r>
            <a:endParaRPr lang="ru-RU" sz="22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n-US" sz="2200" dirty="0">
                <a:solidFill>
                  <a:schemeClr val="tx2"/>
                </a:solidFill>
                <a:latin typeface="Avenir Medium"/>
                <a:ea typeface="Calibri" panose="020F0502020204030204" pitchFamily="34" charset="0"/>
                <a:cs typeface="Times New Roman" panose="02020603050405020304" pitchFamily="18" charset="0"/>
              </a:rPr>
              <a:t>Architecture of the Late Middle Ages (XVI-late XVIII centuries) in Central Asia</a:t>
            </a:r>
            <a:endParaRPr lang="ru-RU" sz="22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n-US" sz="2200" dirty="0">
                <a:solidFill>
                  <a:schemeClr val="tx2"/>
                </a:solidFill>
                <a:latin typeface="Avenir Medium"/>
                <a:ea typeface="Calibri" panose="020F0502020204030204" pitchFamily="34" charset="0"/>
                <a:cs typeface="Times New Roman" panose="02020603050405020304" pitchFamily="18" charset="0"/>
              </a:rPr>
              <a:t>Architecture of the New Age (the second half of the XIX - the entire XX centuries)</a:t>
            </a:r>
            <a:endParaRPr lang="ru-RU" sz="22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n-US" sz="2200" dirty="0">
                <a:solidFill>
                  <a:schemeClr val="tx2"/>
                </a:solidFill>
                <a:latin typeface="Avenir Medium"/>
                <a:ea typeface="Calibri" panose="020F0502020204030204" pitchFamily="34" charset="0"/>
                <a:cs typeface="Times New Roman" panose="02020603050405020304" pitchFamily="18" charset="0"/>
              </a:rPr>
              <a:t>Modern Architecture (from 1991 to the present)</a:t>
            </a:r>
            <a:endParaRPr lang="ru-RU" sz="2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645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7DEAAD-A847-48EA-BED5-0CC9290384F5}"/>
              </a:ext>
            </a:extLst>
          </p:cNvPr>
          <p:cNvSpPr>
            <a:spLocks noGrp="1"/>
          </p:cNvSpPr>
          <p:nvPr>
            <p:ph type="title"/>
          </p:nvPr>
        </p:nvSpPr>
        <p:spPr>
          <a:xfrm>
            <a:off x="667236" y="656454"/>
            <a:ext cx="10857528" cy="774782"/>
          </a:xfrm>
        </p:spPr>
        <p:txBody>
          <a:bodyPr>
            <a:normAutofit/>
          </a:bodyPr>
          <a:lstStyle/>
          <a:p>
            <a:pPr algn="ctr"/>
            <a:r>
              <a:rPr lang="en-US" sz="2400" dirty="0">
                <a:solidFill>
                  <a:schemeClr val="tx2"/>
                </a:solidFill>
                <a:latin typeface="Avenir Medium"/>
              </a:rPr>
              <a:t>Architecture of Kyrgyzstan</a:t>
            </a:r>
            <a:endParaRPr lang="ru-RU" sz="2400" dirty="0">
              <a:solidFill>
                <a:schemeClr val="tx2"/>
              </a:solidFill>
              <a:latin typeface="Arial Black" panose="020B0A04020102020204" pitchFamily="34" charset="0"/>
            </a:endParaRPr>
          </a:p>
        </p:txBody>
      </p:sp>
      <p:sp>
        <p:nvSpPr>
          <p:cNvPr id="3" name="Объект 2">
            <a:extLst>
              <a:ext uri="{FF2B5EF4-FFF2-40B4-BE49-F238E27FC236}">
                <a16:creationId xmlns:a16="http://schemas.microsoft.com/office/drawing/2014/main" id="{9D42EDD1-3902-4AC0-A94C-1E305594F010}"/>
              </a:ext>
            </a:extLst>
          </p:cNvPr>
          <p:cNvSpPr>
            <a:spLocks noGrp="1"/>
          </p:cNvSpPr>
          <p:nvPr>
            <p:ph idx="1"/>
          </p:nvPr>
        </p:nvSpPr>
        <p:spPr>
          <a:xfrm>
            <a:off x="553984" y="1338366"/>
            <a:ext cx="11084031" cy="5251509"/>
          </a:xfrm>
        </p:spPr>
        <p:txBody>
          <a:bodyPr>
            <a:normAutofit/>
          </a:bodyPr>
          <a:lstStyle/>
          <a:p>
            <a:pPr marL="0" indent="0" algn="just">
              <a:lnSpc>
                <a:spcPct val="120000"/>
              </a:lnSpc>
              <a:buNone/>
            </a:pPr>
            <a:r>
              <a:rPr lang="en-US" sz="1800" dirty="0">
                <a:solidFill>
                  <a:schemeClr val="accent1">
                    <a:lumMod val="50000"/>
                  </a:schemeClr>
                </a:solidFill>
              </a:rPr>
              <a:t>One of the directions of modern architecture of </a:t>
            </a:r>
            <a:r>
              <a:rPr lang="en-US" sz="1800" dirty="0" err="1">
                <a:solidFill>
                  <a:schemeClr val="accent1">
                    <a:lumMod val="50000"/>
                  </a:schemeClr>
                </a:solidFill>
              </a:rPr>
              <a:t>Kurgyzstan</a:t>
            </a:r>
            <a:r>
              <a:rPr lang="en-US" sz="1800" dirty="0">
                <a:solidFill>
                  <a:schemeClr val="accent1">
                    <a:lumMod val="50000"/>
                  </a:schemeClr>
                </a:solidFill>
              </a:rPr>
              <a:t> is the search for a plastic form and artistic language of ethno-cultural objects that reflect the aesthetic ideals and oriental ideas of the people about the harmonious organization of the vital-spatial environment. This is evidenced, in particular, by the architecture of the state ethno-cultural complex "</a:t>
            </a:r>
            <a:r>
              <a:rPr lang="en-US" sz="1800" dirty="0" err="1">
                <a:solidFill>
                  <a:schemeClr val="accent1">
                    <a:lumMod val="50000"/>
                  </a:schemeClr>
                </a:solidFill>
              </a:rPr>
              <a:t>Manas</a:t>
            </a:r>
            <a:r>
              <a:rPr lang="en-US" sz="1800" dirty="0">
                <a:solidFill>
                  <a:schemeClr val="accent1">
                    <a:lumMod val="50000"/>
                  </a:schemeClr>
                </a:solidFill>
              </a:rPr>
              <a:t> </a:t>
            </a:r>
            <a:r>
              <a:rPr lang="en-US" sz="1800" dirty="0" err="1">
                <a:solidFill>
                  <a:schemeClr val="accent1">
                    <a:lumMod val="50000"/>
                  </a:schemeClr>
                </a:solidFill>
              </a:rPr>
              <a:t>ayyly</a:t>
            </a:r>
            <a:r>
              <a:rPr lang="en-US" sz="1800" dirty="0">
                <a:solidFill>
                  <a:schemeClr val="accent1">
                    <a:lumMod val="50000"/>
                  </a:schemeClr>
                </a:solidFill>
              </a:rPr>
              <a:t>", built for the millennium of the epic "</a:t>
            </a:r>
            <a:r>
              <a:rPr lang="en-US" sz="1800" dirty="0" err="1">
                <a:solidFill>
                  <a:schemeClr val="accent1">
                    <a:lumMod val="50000"/>
                  </a:schemeClr>
                </a:solidFill>
              </a:rPr>
              <a:t>Manas</a:t>
            </a:r>
            <a:r>
              <a:rPr lang="en-US" sz="1800" dirty="0">
                <a:solidFill>
                  <a:schemeClr val="accent1">
                    <a:lumMod val="50000"/>
                  </a:schemeClr>
                </a:solidFill>
              </a:rPr>
              <a:t>" in Bishkek, and "</a:t>
            </a:r>
            <a:r>
              <a:rPr lang="en-US" sz="1800" dirty="0" err="1">
                <a:solidFill>
                  <a:schemeClr val="accent1">
                    <a:lumMod val="50000"/>
                  </a:schemeClr>
                </a:solidFill>
              </a:rPr>
              <a:t>Manas</a:t>
            </a:r>
            <a:r>
              <a:rPr lang="en-US" sz="1800" dirty="0">
                <a:solidFill>
                  <a:schemeClr val="accent1">
                    <a:lumMod val="50000"/>
                  </a:schemeClr>
                </a:solidFill>
              </a:rPr>
              <a:t> </a:t>
            </a:r>
            <a:r>
              <a:rPr lang="en-US" sz="1800" dirty="0" err="1">
                <a:solidFill>
                  <a:schemeClr val="accent1">
                    <a:lumMod val="50000"/>
                  </a:schemeClr>
                </a:solidFill>
              </a:rPr>
              <a:t>ordosu</a:t>
            </a:r>
            <a:r>
              <a:rPr lang="en-US" sz="1800" dirty="0">
                <a:solidFill>
                  <a:schemeClr val="accent1">
                    <a:lumMod val="50000"/>
                  </a:schemeClr>
                </a:solidFill>
              </a:rPr>
              <a:t>" in Talas in 1995, the school building in the Alai district (architect S. </a:t>
            </a:r>
            <a:r>
              <a:rPr lang="en-US" sz="1800" dirty="0" err="1">
                <a:solidFill>
                  <a:schemeClr val="accent1">
                    <a:lumMod val="50000"/>
                  </a:schemeClr>
                </a:solidFill>
              </a:rPr>
              <a:t>Amyrkulov</a:t>
            </a:r>
            <a:r>
              <a:rPr lang="en-US" sz="1800" dirty="0">
                <a:solidFill>
                  <a:schemeClr val="accent1">
                    <a:lumMod val="50000"/>
                  </a:schemeClr>
                </a:solidFill>
              </a:rPr>
              <a:t>), “Kyrgyz </a:t>
            </a:r>
            <a:r>
              <a:rPr lang="en-US" sz="1800" dirty="0" err="1">
                <a:solidFill>
                  <a:schemeClr val="accent1">
                    <a:lumMod val="50000"/>
                  </a:schemeClr>
                </a:solidFill>
              </a:rPr>
              <a:t>Aiyly</a:t>
            </a:r>
            <a:r>
              <a:rPr lang="en-US" sz="1800" dirty="0">
                <a:solidFill>
                  <a:schemeClr val="accent1">
                    <a:lumMod val="50000"/>
                  </a:schemeClr>
                </a:solidFill>
              </a:rPr>
              <a:t>” (Bishkek and Osh).</a:t>
            </a:r>
            <a:endParaRPr lang="ru-RU" sz="1800" dirty="0">
              <a:solidFill>
                <a:schemeClr val="accent1">
                  <a:lumMod val="50000"/>
                </a:schemeClr>
              </a:solidFill>
            </a:endParaRPr>
          </a:p>
          <a:p>
            <a:pPr marL="0" indent="0" algn="just">
              <a:lnSpc>
                <a:spcPct val="120000"/>
              </a:lnSpc>
              <a:buNone/>
            </a:pPr>
            <a:r>
              <a:rPr lang="en-US" sz="1800" dirty="0">
                <a:solidFill>
                  <a:schemeClr val="accent1">
                    <a:lumMod val="50000"/>
                  </a:schemeClr>
                </a:solidFill>
              </a:rPr>
              <a:t>In ethno-cultural objects, the architectural environment, as a rule, is filled with attributes of the traditional objective world of nomads, sculptural, symbolic, decorative elements, etc., associated with the signs of the culture of Kyrgyzstan.</a:t>
            </a:r>
            <a:endParaRPr lang="ru-RU" sz="1800" dirty="0">
              <a:solidFill>
                <a:schemeClr val="accent1">
                  <a:lumMod val="50000"/>
                </a:schemeClr>
              </a:solidFill>
            </a:endParaRPr>
          </a:p>
          <a:p>
            <a:pPr marL="0" indent="0" algn="just">
              <a:lnSpc>
                <a:spcPct val="120000"/>
              </a:lnSpc>
              <a:buNone/>
            </a:pPr>
            <a:r>
              <a:rPr lang="en-US" sz="1800" dirty="0">
                <a:solidFill>
                  <a:schemeClr val="accent1">
                    <a:lumMod val="50000"/>
                  </a:schemeClr>
                </a:solidFill>
              </a:rPr>
              <a:t>The figurative and subject attributes in the projects of teahouses, tyulekans, historical and memorial complexes, individual residential buildings, etc. are strictly corresponding circumstance, drawing the attention of the consumer, as he moves in space, to historical, aesthetic, spiritual associations associated with the culture of Kyrgyzstan. At the same time, it is clear that the historical and cultural subject content of their space sometimes contradicts the modern function and content of such objects.</a:t>
            </a:r>
            <a:endParaRPr lang="ru-RU" sz="1800" dirty="0">
              <a:solidFill>
                <a:schemeClr val="accent1">
                  <a:lumMod val="50000"/>
                </a:schemeClr>
              </a:solidFill>
            </a:endParaRPr>
          </a:p>
        </p:txBody>
      </p:sp>
      <p:sp>
        <p:nvSpPr>
          <p:cNvPr id="4" name="Rettangolo 4"/>
          <p:cNvSpPr/>
          <p:nvPr/>
        </p:nvSpPr>
        <p:spPr>
          <a:xfrm>
            <a:off x="0" y="0"/>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500"/>
              </a:spcAft>
            </a:pPr>
            <a:r>
              <a:rPr lang="en-US" dirty="0">
                <a:solidFill>
                  <a:prstClr val="white"/>
                </a:solidFill>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748800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3E20D5-1AF1-4A78-B865-1C0A47756519}"/>
              </a:ext>
            </a:extLst>
          </p:cNvPr>
          <p:cNvSpPr>
            <a:spLocks noGrp="1"/>
          </p:cNvSpPr>
          <p:nvPr>
            <p:ph type="title"/>
          </p:nvPr>
        </p:nvSpPr>
        <p:spPr>
          <a:xfrm>
            <a:off x="238541" y="2975803"/>
            <a:ext cx="2729945" cy="708301"/>
          </a:xfrm>
        </p:spPr>
        <p:txBody>
          <a:bodyPr>
            <a:normAutofit fontScale="90000"/>
          </a:bodyPr>
          <a:lstStyle/>
          <a:p>
            <a:pPr algn="ctr"/>
            <a:r>
              <a:rPr lang="en-US" sz="2800" b="1" dirty="0">
                <a:solidFill>
                  <a:schemeClr val="tx2"/>
                </a:solidFill>
                <a:latin typeface="Avenir Medium"/>
              </a:rPr>
              <a:t>BISHKEK. CITY HALL "ASKA-TASH"</a:t>
            </a:r>
            <a:endParaRPr lang="ru-RU" sz="2800" b="1" dirty="0">
              <a:solidFill>
                <a:schemeClr val="tx2"/>
              </a:solidFill>
            </a:endParaRPr>
          </a:p>
        </p:txBody>
      </p:sp>
      <p:pic>
        <p:nvPicPr>
          <p:cNvPr id="4" name="Объект 3">
            <a:extLst>
              <a:ext uri="{FF2B5EF4-FFF2-40B4-BE49-F238E27FC236}">
                <a16:creationId xmlns:a16="http://schemas.microsoft.com/office/drawing/2014/main" id="{24488CAE-992C-474A-B47A-E07C39F9B532}"/>
              </a:ext>
            </a:extLst>
          </p:cNvPr>
          <p:cNvPicPr>
            <a:picLocks noGrp="1" noChangeAspect="1"/>
          </p:cNvPicPr>
          <p:nvPr>
            <p:ph idx="1"/>
          </p:nvPr>
        </p:nvPicPr>
        <p:blipFill>
          <a:blip r:embed="rId2"/>
          <a:stretch>
            <a:fillRect/>
          </a:stretch>
        </p:blipFill>
        <p:spPr>
          <a:xfrm>
            <a:off x="3366051" y="1007166"/>
            <a:ext cx="7217135" cy="4806612"/>
          </a:xfrm>
          <a:prstGeom prst="rect">
            <a:avLst/>
          </a:prstGeom>
        </p:spPr>
      </p:pic>
      <p:sp>
        <p:nvSpPr>
          <p:cNvPr id="5" name="Rettangolo 4">
            <a:extLst>
              <a:ext uri="{FF2B5EF4-FFF2-40B4-BE49-F238E27FC236}">
                <a16:creationId xmlns:a16="http://schemas.microsoft.com/office/drawing/2014/main" id="{F8957598-5BD4-4F66-B980-538E297B88C5}"/>
              </a:ext>
            </a:extLst>
          </p:cNvPr>
          <p:cNvSpPr/>
          <p:nvPr/>
        </p:nvSpPr>
        <p:spPr>
          <a:xfrm>
            <a:off x="0" y="0"/>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500"/>
              </a:spcAft>
            </a:pPr>
            <a:r>
              <a:rPr lang="en-US" dirty="0">
                <a:solidFill>
                  <a:prstClr val="white"/>
                </a:solidFill>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1725573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5F4CB0-227F-4472-A17E-B91C4B8CE789}"/>
              </a:ext>
            </a:extLst>
          </p:cNvPr>
          <p:cNvSpPr>
            <a:spLocks noGrp="1"/>
          </p:cNvSpPr>
          <p:nvPr>
            <p:ph type="title"/>
          </p:nvPr>
        </p:nvSpPr>
        <p:spPr>
          <a:xfrm>
            <a:off x="318054" y="2623930"/>
            <a:ext cx="2697186" cy="2321753"/>
          </a:xfrm>
        </p:spPr>
        <p:txBody>
          <a:bodyPr>
            <a:normAutofit/>
          </a:bodyPr>
          <a:lstStyle/>
          <a:p>
            <a:pPr algn="ctr"/>
            <a:r>
              <a:rPr lang="en-US" sz="2400" b="1" dirty="0">
                <a:solidFill>
                  <a:schemeClr val="tx2"/>
                </a:solidFill>
                <a:latin typeface="Avenir Medium"/>
              </a:rPr>
              <a:t>MATRIMONIAL PALACE</a:t>
            </a:r>
            <a:endParaRPr lang="ru-RU" sz="2400" b="1" dirty="0">
              <a:solidFill>
                <a:schemeClr val="tx2"/>
              </a:solidFill>
            </a:endParaRPr>
          </a:p>
        </p:txBody>
      </p:sp>
      <p:pic>
        <p:nvPicPr>
          <p:cNvPr id="5" name="Объект 3">
            <a:extLst>
              <a:ext uri="{FF2B5EF4-FFF2-40B4-BE49-F238E27FC236}">
                <a16:creationId xmlns:a16="http://schemas.microsoft.com/office/drawing/2014/main" id="{1DB16271-D845-4080-AF6B-AA04E9BCCE41}"/>
              </a:ext>
            </a:extLst>
          </p:cNvPr>
          <p:cNvPicPr>
            <a:picLocks noChangeAspect="1"/>
          </p:cNvPicPr>
          <p:nvPr/>
        </p:nvPicPr>
        <p:blipFill>
          <a:blip r:embed="rId2"/>
          <a:stretch>
            <a:fillRect/>
          </a:stretch>
        </p:blipFill>
        <p:spPr>
          <a:xfrm>
            <a:off x="3228282" y="768626"/>
            <a:ext cx="7839934" cy="5221519"/>
          </a:xfrm>
          <a:prstGeom prst="rect">
            <a:avLst/>
          </a:prstGeom>
        </p:spPr>
      </p:pic>
      <p:sp>
        <p:nvSpPr>
          <p:cNvPr id="6" name="Rettangolo 4">
            <a:extLst>
              <a:ext uri="{FF2B5EF4-FFF2-40B4-BE49-F238E27FC236}">
                <a16:creationId xmlns:a16="http://schemas.microsoft.com/office/drawing/2014/main" id="{8CB4FBE3-A452-4B39-AD83-BCF4B352F75E}"/>
              </a:ext>
            </a:extLst>
          </p:cNvPr>
          <p:cNvSpPr/>
          <p:nvPr/>
        </p:nvSpPr>
        <p:spPr>
          <a:xfrm>
            <a:off x="0" y="0"/>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500"/>
              </a:spcAft>
            </a:pPr>
            <a:r>
              <a:rPr lang="en-US" dirty="0">
                <a:solidFill>
                  <a:prstClr val="white"/>
                </a:solidFill>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2509375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FADF2E-747F-45E5-8687-3354D89EAE32}"/>
              </a:ext>
            </a:extLst>
          </p:cNvPr>
          <p:cNvSpPr>
            <a:spLocks noGrp="1"/>
          </p:cNvSpPr>
          <p:nvPr>
            <p:ph type="title"/>
          </p:nvPr>
        </p:nvSpPr>
        <p:spPr>
          <a:xfrm>
            <a:off x="292608" y="3172335"/>
            <a:ext cx="2898648" cy="1062457"/>
          </a:xfrm>
        </p:spPr>
        <p:txBody>
          <a:bodyPr>
            <a:normAutofit/>
          </a:bodyPr>
          <a:lstStyle/>
          <a:p>
            <a:pPr algn="r"/>
            <a:r>
              <a:rPr lang="en-US" sz="3600" dirty="0">
                <a:solidFill>
                  <a:schemeClr val="accent1">
                    <a:lumMod val="50000"/>
                  </a:schemeClr>
                </a:solidFill>
                <a:latin typeface="Avenir Medium"/>
              </a:rPr>
              <a:t>Problems</a:t>
            </a:r>
            <a:endParaRPr lang="ru-RU" dirty="0">
              <a:solidFill>
                <a:schemeClr val="accent1">
                  <a:lumMod val="50000"/>
                </a:schemeClr>
              </a:solidFill>
            </a:endParaRPr>
          </a:p>
        </p:txBody>
      </p:sp>
      <p:sp>
        <p:nvSpPr>
          <p:cNvPr id="3" name="Объект 2">
            <a:extLst>
              <a:ext uri="{FF2B5EF4-FFF2-40B4-BE49-F238E27FC236}">
                <a16:creationId xmlns:a16="http://schemas.microsoft.com/office/drawing/2014/main" id="{9A5AC151-7070-4C3E-9659-BD7AE2EB4696}"/>
              </a:ext>
            </a:extLst>
          </p:cNvPr>
          <p:cNvSpPr>
            <a:spLocks noGrp="1"/>
          </p:cNvSpPr>
          <p:nvPr>
            <p:ph idx="1"/>
          </p:nvPr>
        </p:nvSpPr>
        <p:spPr>
          <a:xfrm>
            <a:off x="3986784" y="1801368"/>
            <a:ext cx="6912864" cy="4188615"/>
          </a:xfrm>
        </p:spPr>
        <p:txBody>
          <a:bodyPr>
            <a:normAutofit lnSpcReduction="10000"/>
          </a:bodyPr>
          <a:lstStyle/>
          <a:p>
            <a:pPr marL="0" indent="0" algn="just">
              <a:lnSpc>
                <a:spcPct val="170000"/>
              </a:lnSpc>
              <a:spcBef>
                <a:spcPts val="0"/>
              </a:spcBef>
              <a:buNone/>
            </a:pPr>
            <a:r>
              <a:rPr lang="en-US" sz="1800" dirty="0">
                <a:solidFill>
                  <a:schemeClr val="tx2"/>
                </a:solidFill>
                <a:latin typeface="Avenir Medium"/>
              </a:rPr>
              <a:t>The main problem of modern architecture in the countries of Central Asia is the search for its own identity, the national identity of the people and their architecture. In order for this search to be fruitful, it is necessary to know the history of one's own people, their worldview and attitude. It is necessary to carefully treat the heritage of the ancestors, which carries many features of the national worldview and attitude</a:t>
            </a:r>
            <a:r>
              <a:rPr lang="ru-RU" sz="1800" dirty="0">
                <a:solidFill>
                  <a:schemeClr val="tx2"/>
                </a:solidFill>
                <a:latin typeface="Avenir Medium"/>
              </a:rPr>
              <a:t>.</a:t>
            </a:r>
          </a:p>
          <a:p>
            <a:pPr marL="0" indent="0" algn="just">
              <a:lnSpc>
                <a:spcPct val="170000"/>
              </a:lnSpc>
              <a:spcBef>
                <a:spcPts val="0"/>
              </a:spcBef>
              <a:buNone/>
            </a:pPr>
            <a:r>
              <a:rPr lang="en-US" sz="1800" dirty="0">
                <a:solidFill>
                  <a:schemeClr val="tx2"/>
                </a:solidFill>
                <a:latin typeface="Avenir Medium"/>
              </a:rPr>
              <a:t> The use of this national philosophy will allow in the future to determine the direction of the search for its architecture, its national identity and color.</a:t>
            </a:r>
            <a:endParaRPr lang="ru-RU" sz="1600" dirty="0">
              <a:solidFill>
                <a:schemeClr val="tx2"/>
              </a:solidFill>
            </a:endParaRPr>
          </a:p>
        </p:txBody>
      </p:sp>
      <p:sp>
        <p:nvSpPr>
          <p:cNvPr id="4" name="Rettangolo 4"/>
          <p:cNvSpPr/>
          <p:nvPr/>
        </p:nvSpPr>
        <p:spPr>
          <a:xfrm>
            <a:off x="0" y="-19235"/>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spcAft>
                <a:spcPts val="500"/>
              </a:spcAft>
            </a:pPr>
            <a:r>
              <a:rPr lang="en-US" spc="60">
                <a:solidFill>
                  <a:prstClr val="white"/>
                </a:solidFill>
                <a:latin typeface="Avenir Medium" charset="0"/>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2608529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E29E51-C4A8-45D5-AAF5-5E27829B09BC}"/>
              </a:ext>
            </a:extLst>
          </p:cNvPr>
          <p:cNvSpPr>
            <a:spLocks noGrp="1"/>
          </p:cNvSpPr>
          <p:nvPr>
            <p:ph type="title"/>
          </p:nvPr>
        </p:nvSpPr>
        <p:spPr>
          <a:xfrm>
            <a:off x="-1715494" y="2931328"/>
            <a:ext cx="3766651" cy="755009"/>
          </a:xfrm>
        </p:spPr>
        <p:txBody>
          <a:bodyPr>
            <a:noAutofit/>
          </a:bodyPr>
          <a:lstStyle/>
          <a:p>
            <a:pPr algn="r"/>
            <a:r>
              <a:rPr lang="en-US" sz="2800" dirty="0">
                <a:solidFill>
                  <a:schemeClr val="accent1">
                    <a:lumMod val="50000"/>
                  </a:schemeClr>
                </a:solidFill>
                <a:latin typeface="Avenir Medium"/>
              </a:rPr>
              <a:t>Conclusion</a:t>
            </a:r>
            <a:endParaRPr lang="ru-RU" sz="2800" dirty="0">
              <a:solidFill>
                <a:schemeClr val="accent1">
                  <a:lumMod val="50000"/>
                </a:schemeClr>
              </a:solidFill>
            </a:endParaRPr>
          </a:p>
        </p:txBody>
      </p:sp>
      <p:sp>
        <p:nvSpPr>
          <p:cNvPr id="3" name="Объект 2">
            <a:extLst>
              <a:ext uri="{FF2B5EF4-FFF2-40B4-BE49-F238E27FC236}">
                <a16:creationId xmlns:a16="http://schemas.microsoft.com/office/drawing/2014/main" id="{C53FAB84-8FAB-4859-A8E7-942DCA8E358C}"/>
              </a:ext>
            </a:extLst>
          </p:cNvPr>
          <p:cNvSpPr>
            <a:spLocks noGrp="1"/>
          </p:cNvSpPr>
          <p:nvPr>
            <p:ph idx="1"/>
          </p:nvPr>
        </p:nvSpPr>
        <p:spPr>
          <a:xfrm>
            <a:off x="2728754" y="671804"/>
            <a:ext cx="9063029" cy="5514391"/>
          </a:xfrm>
        </p:spPr>
        <p:txBody>
          <a:bodyPr>
            <a:normAutofit/>
          </a:bodyPr>
          <a:lstStyle/>
          <a:p>
            <a:pPr marL="0" indent="0" algn="just">
              <a:lnSpc>
                <a:spcPct val="150000"/>
              </a:lnSpc>
              <a:spcBef>
                <a:spcPts val="0"/>
              </a:spcBef>
              <a:buNone/>
            </a:pPr>
            <a:r>
              <a:rPr lang="en-US" sz="1800" dirty="0">
                <a:solidFill>
                  <a:schemeClr val="accent1">
                    <a:lumMod val="50000"/>
                  </a:schemeClr>
                </a:solidFill>
              </a:rPr>
              <a:t>One of the directions of modern architecture of the countries of Central Asia has become a critical attitude towards history, which is expressed by the attitude towards historical traditions in almost all historical and architectural areas. This new historicism (critical historicism) manifests itself in one form or another in all the countries of Central Asia. The architectural tradition in the field of architectural history today has become disillusioned with the path it has taken because it has never been able to reveal its historical value as an art. Today, a new view of history is being formed - critical and heuristic, where heuristic means the search for a new attitude to architecture empirically, through trial and error. It is impossible to find a momentary answer to the further development of architecture; new experiments and trials are needed, albeit erroneous at first glance. Only time can give an answer to the question of what trend, style or direction is acceptable for the architecture of a particular country in Central Asia.</a:t>
            </a:r>
            <a:endParaRPr lang="ru-RU" sz="1800" dirty="0">
              <a:solidFill>
                <a:schemeClr val="accent1">
                  <a:lumMod val="50000"/>
                </a:schemeClr>
              </a:solidFill>
            </a:endParaRPr>
          </a:p>
        </p:txBody>
      </p:sp>
      <p:sp>
        <p:nvSpPr>
          <p:cNvPr id="4" name="Rettangolo 4"/>
          <p:cNvSpPr/>
          <p:nvPr/>
        </p:nvSpPr>
        <p:spPr>
          <a:xfrm>
            <a:off x="0" y="0"/>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spcAft>
                <a:spcPts val="500"/>
              </a:spcAft>
            </a:pPr>
            <a:r>
              <a:rPr lang="en-US" spc="60">
                <a:solidFill>
                  <a:prstClr val="white"/>
                </a:solidFill>
                <a:latin typeface="Avenir Medium" charset="0"/>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2089016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674D4-1FF2-49B3-9607-54EDF631843B}"/>
              </a:ext>
            </a:extLst>
          </p:cNvPr>
          <p:cNvSpPr>
            <a:spLocks noGrp="1"/>
          </p:cNvSpPr>
          <p:nvPr>
            <p:ph type="title"/>
          </p:nvPr>
        </p:nvSpPr>
        <p:spPr>
          <a:xfrm>
            <a:off x="151075" y="2972891"/>
            <a:ext cx="2391952" cy="956345"/>
          </a:xfrm>
        </p:spPr>
        <p:txBody>
          <a:bodyPr>
            <a:normAutofit/>
          </a:bodyPr>
          <a:lstStyle/>
          <a:p>
            <a:pPr algn="r"/>
            <a:r>
              <a:rPr lang="en-US" sz="3200" dirty="0">
                <a:solidFill>
                  <a:schemeClr val="accent1">
                    <a:lumMod val="50000"/>
                  </a:schemeClr>
                </a:solidFill>
                <a:latin typeface="Avenir Medium"/>
              </a:rPr>
              <a:t>References</a:t>
            </a:r>
            <a:endParaRPr lang="ru-RU" sz="3200" dirty="0">
              <a:solidFill>
                <a:schemeClr val="accent1">
                  <a:lumMod val="50000"/>
                </a:schemeClr>
              </a:solidFill>
            </a:endParaRPr>
          </a:p>
        </p:txBody>
      </p:sp>
      <p:sp>
        <p:nvSpPr>
          <p:cNvPr id="3" name="Объект 2">
            <a:extLst>
              <a:ext uri="{FF2B5EF4-FFF2-40B4-BE49-F238E27FC236}">
                <a16:creationId xmlns:a16="http://schemas.microsoft.com/office/drawing/2014/main" id="{E9B3E82B-E3CA-4F17-9A08-EA42C57E5198}"/>
              </a:ext>
            </a:extLst>
          </p:cNvPr>
          <p:cNvSpPr>
            <a:spLocks noGrp="1"/>
          </p:cNvSpPr>
          <p:nvPr>
            <p:ph idx="1"/>
          </p:nvPr>
        </p:nvSpPr>
        <p:spPr>
          <a:xfrm>
            <a:off x="3101009" y="1766646"/>
            <a:ext cx="8410666" cy="3995530"/>
          </a:xfrm>
        </p:spPr>
        <p:txBody>
          <a:bodyPr>
            <a:noAutofit/>
          </a:bodyPr>
          <a:lstStyle/>
          <a:p>
            <a:pPr marL="342900" lvl="0" indent="-342900">
              <a:lnSpc>
                <a:spcPct val="100000"/>
              </a:lnSpc>
              <a:buAutoNum type="arabicPeriod"/>
            </a:pPr>
            <a:r>
              <a:rPr lang="en-US" sz="1800" b="1" dirty="0">
                <a:solidFill>
                  <a:schemeClr val="accent1">
                    <a:lumMod val="50000"/>
                  </a:schemeClr>
                </a:solidFill>
                <a:latin typeface="Avenir Medium"/>
              </a:rPr>
              <a:t>R.S. </a:t>
            </a:r>
            <a:r>
              <a:rPr lang="en-US" sz="1800" b="1" dirty="0" err="1">
                <a:solidFill>
                  <a:schemeClr val="accent1">
                    <a:lumMod val="50000"/>
                  </a:schemeClr>
                </a:solidFill>
                <a:latin typeface="Avenir Medium"/>
              </a:rPr>
              <a:t>Mukimov</a:t>
            </a:r>
            <a:r>
              <a:rPr lang="en-US" sz="1800" b="1" dirty="0">
                <a:solidFill>
                  <a:schemeClr val="accent1">
                    <a:lumMod val="50000"/>
                  </a:schemeClr>
                </a:solidFill>
                <a:latin typeface="Avenir Medium"/>
              </a:rPr>
              <a:t>, S.M. </a:t>
            </a:r>
            <a:r>
              <a:rPr lang="en-US" sz="1800" b="1" dirty="0" err="1">
                <a:solidFill>
                  <a:schemeClr val="accent1">
                    <a:lumMod val="50000"/>
                  </a:schemeClr>
                </a:solidFill>
                <a:latin typeface="Avenir Medium"/>
              </a:rPr>
              <a:t>Mamadzhanova</a:t>
            </a:r>
            <a:r>
              <a:rPr lang="en-US" sz="1800" b="1" dirty="0">
                <a:solidFill>
                  <a:schemeClr val="accent1">
                    <a:lumMod val="50000"/>
                  </a:schemeClr>
                </a:solidFill>
                <a:latin typeface="Avenir Medium"/>
              </a:rPr>
              <a:t>.</a:t>
            </a:r>
            <a:r>
              <a:rPr lang="en-US" sz="1800" dirty="0">
                <a:solidFill>
                  <a:schemeClr val="accent1">
                    <a:lumMod val="50000"/>
                  </a:schemeClr>
                </a:solidFill>
                <a:latin typeface="Avenir Medium"/>
              </a:rPr>
              <a:t> Architecture of Tajikistan. - Dushanbe: </a:t>
            </a:r>
            <a:r>
              <a:rPr lang="en-US" sz="1800" dirty="0" err="1">
                <a:solidFill>
                  <a:schemeClr val="accent1">
                    <a:lumMod val="50000"/>
                  </a:schemeClr>
                </a:solidFill>
                <a:latin typeface="Avenir Medium"/>
              </a:rPr>
              <a:t>Maorif</a:t>
            </a:r>
            <a:r>
              <a:rPr lang="en-US" sz="1800" dirty="0">
                <a:solidFill>
                  <a:schemeClr val="accent1">
                    <a:lumMod val="50000"/>
                  </a:schemeClr>
                </a:solidFill>
                <a:latin typeface="Avenir Medium"/>
              </a:rPr>
              <a:t>, 1990. - 170 p., ill.2. </a:t>
            </a:r>
            <a:endParaRPr lang="ru-RU" sz="1800" dirty="0">
              <a:solidFill>
                <a:schemeClr val="accent1">
                  <a:lumMod val="50000"/>
                </a:schemeClr>
              </a:solidFill>
              <a:latin typeface="Avenir Medium"/>
            </a:endParaRPr>
          </a:p>
          <a:p>
            <a:pPr marL="342900" lvl="0" indent="-342900">
              <a:lnSpc>
                <a:spcPct val="100000"/>
              </a:lnSpc>
              <a:buAutoNum type="arabicPeriod"/>
            </a:pPr>
            <a:r>
              <a:rPr lang="en-US" sz="1800" b="1" dirty="0">
                <a:solidFill>
                  <a:schemeClr val="accent1">
                    <a:lumMod val="50000"/>
                  </a:schemeClr>
                </a:solidFill>
                <a:latin typeface="Avenir Medium"/>
              </a:rPr>
              <a:t>S.M. </a:t>
            </a:r>
            <a:r>
              <a:rPr lang="en-US" sz="1800" b="1" dirty="0" err="1">
                <a:solidFill>
                  <a:schemeClr val="accent1">
                    <a:lumMod val="50000"/>
                  </a:schemeClr>
                </a:solidFill>
                <a:latin typeface="Avenir Medium"/>
              </a:rPr>
              <a:t>Mamadzhanova</a:t>
            </a:r>
            <a:r>
              <a:rPr lang="en-US" sz="1800" b="1" dirty="0">
                <a:solidFill>
                  <a:schemeClr val="accent1">
                    <a:lumMod val="50000"/>
                  </a:schemeClr>
                </a:solidFill>
                <a:latin typeface="Avenir Medium"/>
              </a:rPr>
              <a:t>.</a:t>
            </a:r>
            <a:r>
              <a:rPr lang="en-US" sz="1800" dirty="0">
                <a:solidFill>
                  <a:schemeClr val="accent1">
                    <a:lumMod val="50000"/>
                  </a:schemeClr>
                </a:solidFill>
                <a:latin typeface="Avenir Medium"/>
              </a:rPr>
              <a:t> Traditions and modernity in the architecture of Tajikistan (on the example of Dushanbe). - Dushanbe: "</a:t>
            </a:r>
            <a:r>
              <a:rPr lang="en-US" sz="1800" dirty="0" err="1">
                <a:solidFill>
                  <a:schemeClr val="accent1">
                    <a:lumMod val="50000"/>
                  </a:schemeClr>
                </a:solidFill>
                <a:latin typeface="Avenir Medium"/>
              </a:rPr>
              <a:t>Irfon</a:t>
            </a:r>
            <a:r>
              <a:rPr lang="en-US" sz="1800" dirty="0">
                <a:solidFill>
                  <a:schemeClr val="accent1">
                    <a:lumMod val="50000"/>
                  </a:schemeClr>
                </a:solidFill>
                <a:latin typeface="Avenir Medium"/>
              </a:rPr>
              <a:t>" - "</a:t>
            </a:r>
            <a:r>
              <a:rPr lang="en-US" sz="1800" dirty="0" err="1">
                <a:solidFill>
                  <a:schemeClr val="accent1">
                    <a:lumMod val="50000"/>
                  </a:schemeClr>
                </a:solidFill>
                <a:latin typeface="Avenir Medium"/>
              </a:rPr>
              <a:t>Meros</a:t>
            </a:r>
            <a:r>
              <a:rPr lang="en-US" sz="1800" dirty="0">
                <a:solidFill>
                  <a:schemeClr val="accent1">
                    <a:lumMod val="50000"/>
                  </a:schemeClr>
                </a:solidFill>
                <a:latin typeface="Avenir Medium"/>
              </a:rPr>
              <a:t>", 1993. - 368 p., ill.3. </a:t>
            </a:r>
            <a:endParaRPr lang="ru-RU" sz="1800" dirty="0">
              <a:solidFill>
                <a:schemeClr val="accent1">
                  <a:lumMod val="50000"/>
                </a:schemeClr>
              </a:solidFill>
              <a:latin typeface="Avenir Medium"/>
            </a:endParaRPr>
          </a:p>
          <a:p>
            <a:pPr marL="342900" lvl="0" indent="-342900">
              <a:lnSpc>
                <a:spcPct val="100000"/>
              </a:lnSpc>
              <a:buAutoNum type="arabicPeriod"/>
            </a:pPr>
            <a:r>
              <a:rPr lang="en-US" sz="1800" b="1" dirty="0">
                <a:solidFill>
                  <a:schemeClr val="accent1">
                    <a:lumMod val="50000"/>
                  </a:schemeClr>
                </a:solidFill>
                <a:latin typeface="Avenir Medium"/>
              </a:rPr>
              <a:t>R.S. </a:t>
            </a:r>
            <a:r>
              <a:rPr lang="en-US" sz="1800" b="1" dirty="0" err="1">
                <a:solidFill>
                  <a:schemeClr val="accent1">
                    <a:lumMod val="50000"/>
                  </a:schemeClr>
                </a:solidFill>
                <a:latin typeface="Avenir Medium"/>
              </a:rPr>
              <a:t>Mukimov</a:t>
            </a:r>
            <a:r>
              <a:rPr lang="en-US" sz="1800" b="1" dirty="0">
                <a:solidFill>
                  <a:schemeClr val="accent1">
                    <a:lumMod val="50000"/>
                  </a:schemeClr>
                </a:solidFill>
                <a:latin typeface="Avenir Medium"/>
              </a:rPr>
              <a:t>. </a:t>
            </a:r>
            <a:r>
              <a:rPr lang="en-US" sz="1800" dirty="0">
                <a:solidFill>
                  <a:schemeClr val="accent1">
                    <a:lumMod val="50000"/>
                  </a:schemeClr>
                </a:solidFill>
                <a:latin typeface="Avenir Medium"/>
              </a:rPr>
              <a:t>Theory and history of Tajik architecture. - Dushanbe: Ed. "</a:t>
            </a:r>
            <a:r>
              <a:rPr lang="en-US" sz="1800" dirty="0" err="1">
                <a:solidFill>
                  <a:schemeClr val="accent1">
                    <a:lumMod val="50000"/>
                  </a:schemeClr>
                </a:solidFill>
                <a:latin typeface="Avenir Medium"/>
              </a:rPr>
              <a:t>Meros</a:t>
            </a:r>
            <a:r>
              <a:rPr lang="en-US" sz="1800" dirty="0">
                <a:solidFill>
                  <a:schemeClr val="accent1">
                    <a:lumMod val="50000"/>
                  </a:schemeClr>
                </a:solidFill>
                <a:latin typeface="Avenir Medium"/>
              </a:rPr>
              <a:t>", 2002. - 540 p.4. </a:t>
            </a:r>
            <a:endParaRPr lang="ru-RU" sz="1800" dirty="0">
              <a:solidFill>
                <a:schemeClr val="accent1">
                  <a:lumMod val="50000"/>
                </a:schemeClr>
              </a:solidFill>
              <a:latin typeface="Avenir Medium"/>
            </a:endParaRPr>
          </a:p>
          <a:p>
            <a:pPr marL="342900" lvl="0" indent="-342900">
              <a:lnSpc>
                <a:spcPct val="100000"/>
              </a:lnSpc>
              <a:buAutoNum type="arabicPeriod"/>
            </a:pPr>
            <a:r>
              <a:rPr lang="en-US" sz="1800" b="1" dirty="0" err="1">
                <a:solidFill>
                  <a:schemeClr val="accent1">
                    <a:lumMod val="50000"/>
                  </a:schemeClr>
                </a:solidFill>
                <a:latin typeface="Avenir Medium"/>
              </a:rPr>
              <a:t>D.Omuraliev</a:t>
            </a:r>
            <a:r>
              <a:rPr lang="en-US" sz="1800" b="1" dirty="0">
                <a:solidFill>
                  <a:schemeClr val="accent1">
                    <a:lumMod val="50000"/>
                  </a:schemeClr>
                </a:solidFill>
                <a:latin typeface="Avenir Medium"/>
              </a:rPr>
              <a:t>, </a:t>
            </a:r>
            <a:r>
              <a:rPr lang="en-US" sz="1800" b="1" dirty="0" err="1">
                <a:solidFill>
                  <a:schemeClr val="accent1">
                    <a:lumMod val="50000"/>
                  </a:schemeClr>
                </a:solidFill>
                <a:latin typeface="Avenir Medium"/>
              </a:rPr>
              <a:t>O.Volichenko</a:t>
            </a:r>
            <a:r>
              <a:rPr lang="en-US" sz="1800" b="1" dirty="0">
                <a:solidFill>
                  <a:schemeClr val="accent1">
                    <a:lumMod val="50000"/>
                  </a:schemeClr>
                </a:solidFill>
                <a:latin typeface="Avenir Medium"/>
              </a:rPr>
              <a:t>.</a:t>
            </a:r>
            <a:r>
              <a:rPr lang="en-US" sz="1800" dirty="0">
                <a:solidFill>
                  <a:schemeClr val="accent1">
                    <a:lumMod val="50000"/>
                  </a:schemeClr>
                </a:solidFill>
                <a:latin typeface="Avenir Medium"/>
              </a:rPr>
              <a:t> The latest architecture of Central Asia (trends, results, prospects). - Bishkek: "</a:t>
            </a:r>
            <a:r>
              <a:rPr lang="en-US" sz="1800" dirty="0" err="1">
                <a:solidFill>
                  <a:schemeClr val="accent1">
                    <a:lumMod val="50000"/>
                  </a:schemeClr>
                </a:solidFill>
                <a:latin typeface="Avenir Medium"/>
              </a:rPr>
              <a:t>Aldabakan-Kep</a:t>
            </a:r>
            <a:r>
              <a:rPr lang="en-US" sz="1800" dirty="0">
                <a:solidFill>
                  <a:schemeClr val="accent1">
                    <a:lumMod val="50000"/>
                  </a:schemeClr>
                </a:solidFill>
                <a:latin typeface="Avenir Medium"/>
              </a:rPr>
              <a:t>", 2012. - 100 p., ill</a:t>
            </a:r>
            <a:r>
              <a:rPr lang="en-US" sz="1400" dirty="0">
                <a:solidFill>
                  <a:schemeClr val="accent1">
                    <a:lumMod val="50000"/>
                  </a:schemeClr>
                </a:solidFill>
                <a:latin typeface="Avenir Medium"/>
              </a:rPr>
              <a:t>.</a:t>
            </a:r>
          </a:p>
        </p:txBody>
      </p:sp>
      <p:sp>
        <p:nvSpPr>
          <p:cNvPr id="4" name="Rettangolo 4"/>
          <p:cNvSpPr/>
          <p:nvPr/>
        </p:nvSpPr>
        <p:spPr>
          <a:xfrm>
            <a:off x="0" y="0"/>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spcAft>
                <a:spcPts val="500"/>
              </a:spcAft>
            </a:pPr>
            <a:r>
              <a:rPr lang="en-US" spc="60">
                <a:solidFill>
                  <a:prstClr val="white"/>
                </a:solidFill>
                <a:latin typeface="Avenir Medium" charset="0"/>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1316855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FF9344-23ED-4402-9DDF-75E8358A0C81}"/>
              </a:ext>
            </a:extLst>
          </p:cNvPr>
          <p:cNvSpPr>
            <a:spLocks noGrp="1"/>
          </p:cNvSpPr>
          <p:nvPr>
            <p:ph type="title"/>
          </p:nvPr>
        </p:nvSpPr>
        <p:spPr/>
        <p:txBody>
          <a:bodyPr/>
          <a:lstStyle/>
          <a:p>
            <a:pPr algn="ctr"/>
            <a:r>
              <a:rPr lang="en-US" sz="3000" spc="60" dirty="0">
                <a:solidFill>
                  <a:srgbClr val="3A5471"/>
                </a:solidFill>
                <a:latin typeface="Avenir Medium"/>
                <a:ea typeface="+mn-ea"/>
                <a:cs typeface="+mn-cs"/>
              </a:rPr>
              <a:t>CONTENT</a:t>
            </a:r>
            <a:endParaRPr lang="ru-RU" b="1" dirty="0"/>
          </a:p>
        </p:txBody>
      </p:sp>
      <p:sp>
        <p:nvSpPr>
          <p:cNvPr id="3" name="Объект 2">
            <a:extLst>
              <a:ext uri="{FF2B5EF4-FFF2-40B4-BE49-F238E27FC236}">
                <a16:creationId xmlns:a16="http://schemas.microsoft.com/office/drawing/2014/main" id="{EC86008F-6819-4822-BA74-BBB6EC1BA697}"/>
              </a:ext>
            </a:extLst>
          </p:cNvPr>
          <p:cNvSpPr>
            <a:spLocks noGrp="1"/>
          </p:cNvSpPr>
          <p:nvPr>
            <p:ph idx="1"/>
          </p:nvPr>
        </p:nvSpPr>
        <p:spPr>
          <a:xfrm>
            <a:off x="710978" y="1154255"/>
            <a:ext cx="11335247" cy="5338618"/>
          </a:xfrm>
        </p:spPr>
        <p:txBody>
          <a:bodyPr>
            <a:normAutofit/>
          </a:bodyPr>
          <a:lstStyle/>
          <a:p>
            <a:pPr lvl="1" algn="just">
              <a:lnSpc>
                <a:spcPct val="100000"/>
              </a:lnSpc>
              <a:buAutoNum type="arabicPeriod"/>
            </a:pPr>
            <a:r>
              <a:rPr lang="en-US" sz="1800" spc="60" dirty="0">
                <a:solidFill>
                  <a:srgbClr val="3A5471"/>
                </a:solidFill>
                <a:latin typeface="Avenir Medium"/>
                <a:ea typeface="+mj-ea"/>
                <a:cs typeface="+mj-cs"/>
              </a:rPr>
              <a:t>Terms and concepts</a:t>
            </a:r>
          </a:p>
          <a:p>
            <a:pPr lvl="1" algn="just">
              <a:lnSpc>
                <a:spcPct val="100000"/>
              </a:lnSpc>
              <a:buAutoNum type="arabicPeriod"/>
            </a:pPr>
            <a:r>
              <a:rPr lang="en-US" sz="1800" spc="60" dirty="0">
                <a:solidFill>
                  <a:srgbClr val="3A5471"/>
                </a:solidFill>
                <a:latin typeface="Avenir Medium"/>
                <a:ea typeface="+mj-ea"/>
                <a:cs typeface="+mj-cs"/>
              </a:rPr>
              <a:t>The main part of the lecture "Modern Architecture (from 1991 to the present)"</a:t>
            </a:r>
          </a:p>
          <a:p>
            <a:pPr marL="457200" lvl="1" indent="0" algn="just">
              <a:lnSpc>
                <a:spcPct val="100000"/>
              </a:lnSpc>
              <a:buNone/>
            </a:pPr>
            <a:r>
              <a:rPr lang="en-US" sz="1800" spc="60" dirty="0">
                <a:solidFill>
                  <a:srgbClr val="3A5471"/>
                </a:solidFill>
                <a:latin typeface="Avenir Medium"/>
                <a:ea typeface="+mj-ea"/>
                <a:cs typeface="+mj-cs"/>
              </a:rPr>
              <a:t>- </a:t>
            </a:r>
            <a:r>
              <a:rPr lang="en-GB" sz="1800" spc="60" dirty="0">
                <a:solidFill>
                  <a:srgbClr val="3A5471"/>
                </a:solidFill>
                <a:latin typeface="Avenir Medium"/>
                <a:ea typeface="+mj-ea"/>
                <a:cs typeface="+mj-cs"/>
              </a:rPr>
              <a:t>m</a:t>
            </a:r>
            <a:r>
              <a:rPr lang="en-US" sz="1800" spc="60" dirty="0" err="1">
                <a:solidFill>
                  <a:srgbClr val="3A5471"/>
                </a:solidFill>
                <a:latin typeface="Avenir Medium"/>
                <a:ea typeface="+mj-ea"/>
                <a:cs typeface="+mj-cs"/>
              </a:rPr>
              <a:t>odern</a:t>
            </a:r>
            <a:r>
              <a:rPr lang="en-US" sz="1800" spc="60" dirty="0">
                <a:solidFill>
                  <a:srgbClr val="3A5471"/>
                </a:solidFill>
                <a:latin typeface="Avenir Medium"/>
                <a:ea typeface="+mj-ea"/>
                <a:cs typeface="+mj-cs"/>
              </a:rPr>
              <a:t> architecture and urban planning of Central Asia and its development trends;</a:t>
            </a:r>
          </a:p>
          <a:p>
            <a:pPr lvl="1" algn="just">
              <a:lnSpc>
                <a:spcPct val="100000"/>
              </a:lnSpc>
              <a:buFontTx/>
              <a:buChar char="-"/>
            </a:pPr>
            <a:r>
              <a:rPr lang="en-US" sz="1800" spc="60" dirty="0">
                <a:solidFill>
                  <a:srgbClr val="3A5471"/>
                </a:solidFill>
                <a:latin typeface="Avenir Medium"/>
                <a:ea typeface="+mj-ea"/>
                <a:cs typeface="+mj-cs"/>
              </a:rPr>
              <a:t>architecture and urban planning of Kazakhstan</a:t>
            </a:r>
            <a:r>
              <a:rPr lang="en-US" sz="1800" spc="60" dirty="0">
                <a:solidFill>
                  <a:srgbClr val="3A5471"/>
                </a:solidFill>
                <a:latin typeface="Avenir Medium"/>
              </a:rPr>
              <a:t>;</a:t>
            </a:r>
            <a:endParaRPr lang="en-US" sz="1800" spc="60" dirty="0">
              <a:solidFill>
                <a:srgbClr val="3A5471"/>
              </a:solidFill>
              <a:latin typeface="Avenir Medium"/>
              <a:ea typeface="+mj-ea"/>
              <a:cs typeface="+mj-cs"/>
            </a:endParaRPr>
          </a:p>
          <a:p>
            <a:pPr lvl="1" algn="just">
              <a:lnSpc>
                <a:spcPct val="100000"/>
              </a:lnSpc>
              <a:buFontTx/>
              <a:buChar char="-"/>
            </a:pPr>
            <a:r>
              <a:rPr lang="en-US" sz="1800" spc="60" dirty="0">
                <a:solidFill>
                  <a:srgbClr val="3A5471"/>
                </a:solidFill>
                <a:latin typeface="Avenir Medium"/>
                <a:ea typeface="+mj-ea"/>
                <a:cs typeface="+mj-cs"/>
              </a:rPr>
              <a:t>architecture of Turkmenistan</a:t>
            </a:r>
            <a:r>
              <a:rPr lang="en-US" sz="1800" spc="60" dirty="0">
                <a:solidFill>
                  <a:srgbClr val="3A5471"/>
                </a:solidFill>
                <a:latin typeface="Avenir Medium"/>
              </a:rPr>
              <a:t>;</a:t>
            </a:r>
            <a:endParaRPr lang="en-US" sz="1800" spc="60" dirty="0">
              <a:solidFill>
                <a:srgbClr val="3A5471"/>
              </a:solidFill>
              <a:latin typeface="Avenir Medium"/>
              <a:ea typeface="+mj-ea"/>
              <a:cs typeface="+mj-cs"/>
            </a:endParaRPr>
          </a:p>
          <a:p>
            <a:pPr lvl="1" algn="just">
              <a:lnSpc>
                <a:spcPct val="100000"/>
              </a:lnSpc>
              <a:buFontTx/>
              <a:buChar char="-"/>
            </a:pPr>
            <a:r>
              <a:rPr lang="en-US" sz="1800" spc="60" dirty="0">
                <a:solidFill>
                  <a:srgbClr val="3A5471"/>
                </a:solidFill>
                <a:latin typeface="Avenir Medium"/>
                <a:ea typeface="+mj-ea"/>
                <a:cs typeface="+mj-cs"/>
              </a:rPr>
              <a:t>architecture of Uzbekistan</a:t>
            </a:r>
            <a:r>
              <a:rPr lang="en-US" sz="1800" spc="60" dirty="0">
                <a:solidFill>
                  <a:srgbClr val="3A5471"/>
                </a:solidFill>
                <a:latin typeface="Avenir Medium"/>
              </a:rPr>
              <a:t>;</a:t>
            </a:r>
            <a:endParaRPr lang="en-US" sz="1800" spc="60" dirty="0">
              <a:solidFill>
                <a:srgbClr val="3A5471"/>
              </a:solidFill>
              <a:latin typeface="Avenir Medium"/>
              <a:ea typeface="+mj-ea"/>
              <a:cs typeface="+mj-cs"/>
            </a:endParaRPr>
          </a:p>
          <a:p>
            <a:pPr lvl="1" algn="just">
              <a:lnSpc>
                <a:spcPct val="100000"/>
              </a:lnSpc>
              <a:buFontTx/>
              <a:buChar char="-"/>
            </a:pPr>
            <a:r>
              <a:rPr lang="en-US" sz="1800" spc="60" dirty="0">
                <a:solidFill>
                  <a:srgbClr val="3A5471"/>
                </a:solidFill>
                <a:latin typeface="Avenir Medium"/>
                <a:ea typeface="+mj-ea"/>
                <a:cs typeface="+mj-cs"/>
              </a:rPr>
              <a:t>architecture of Tajikistan</a:t>
            </a:r>
            <a:r>
              <a:rPr lang="en-US" sz="1800" spc="60" dirty="0">
                <a:solidFill>
                  <a:srgbClr val="3A5471"/>
                </a:solidFill>
                <a:latin typeface="Avenir Medium"/>
              </a:rPr>
              <a:t>;</a:t>
            </a:r>
            <a:endParaRPr lang="en-US" sz="1800" spc="60" dirty="0">
              <a:solidFill>
                <a:srgbClr val="3A5471"/>
              </a:solidFill>
              <a:latin typeface="Avenir Medium"/>
              <a:ea typeface="+mj-ea"/>
              <a:cs typeface="+mj-cs"/>
            </a:endParaRPr>
          </a:p>
          <a:p>
            <a:pPr marL="457200" lvl="1" indent="0" algn="just">
              <a:lnSpc>
                <a:spcPct val="100000"/>
              </a:lnSpc>
              <a:buNone/>
            </a:pPr>
            <a:r>
              <a:rPr lang="en-US" sz="1800" spc="60" dirty="0">
                <a:solidFill>
                  <a:srgbClr val="3A5471"/>
                </a:solidFill>
                <a:latin typeface="Avenir Medium"/>
                <a:ea typeface="+mj-ea"/>
                <a:cs typeface="+mj-cs"/>
              </a:rPr>
              <a:t>-  architecture of Kyrgyzstan.</a:t>
            </a:r>
          </a:p>
          <a:p>
            <a:pPr marL="457200" lvl="1" indent="0" algn="just">
              <a:lnSpc>
                <a:spcPct val="100000"/>
              </a:lnSpc>
              <a:buNone/>
            </a:pPr>
            <a:r>
              <a:rPr lang="en-US" sz="1800" spc="60" dirty="0">
                <a:solidFill>
                  <a:srgbClr val="3A5471"/>
                </a:solidFill>
                <a:latin typeface="Avenir Medium"/>
                <a:ea typeface="+mj-ea"/>
                <a:cs typeface="+mj-cs"/>
              </a:rPr>
              <a:t>3. Problems</a:t>
            </a:r>
          </a:p>
          <a:p>
            <a:pPr marL="457200" lvl="1" indent="0" algn="just">
              <a:lnSpc>
                <a:spcPct val="100000"/>
              </a:lnSpc>
              <a:buNone/>
            </a:pPr>
            <a:r>
              <a:rPr lang="en-US" sz="1800" spc="60" dirty="0">
                <a:solidFill>
                  <a:srgbClr val="3A5471"/>
                </a:solidFill>
                <a:latin typeface="Avenir Medium"/>
                <a:ea typeface="+mj-ea"/>
                <a:cs typeface="+mj-cs"/>
              </a:rPr>
              <a:t>4. Conclusion</a:t>
            </a:r>
          </a:p>
          <a:p>
            <a:pPr marL="457200" lvl="1" indent="0" algn="just">
              <a:lnSpc>
                <a:spcPct val="100000"/>
              </a:lnSpc>
              <a:buNone/>
            </a:pPr>
            <a:r>
              <a:rPr lang="en-US" sz="1800" spc="60" dirty="0">
                <a:solidFill>
                  <a:srgbClr val="3A5471"/>
                </a:solidFill>
                <a:latin typeface="Avenir Medium"/>
                <a:ea typeface="+mj-ea"/>
                <a:cs typeface="+mj-cs"/>
              </a:rPr>
              <a:t>5. References </a:t>
            </a:r>
          </a:p>
          <a:p>
            <a:pPr marL="457200" lvl="1" indent="0" algn="just">
              <a:lnSpc>
                <a:spcPct val="150000"/>
              </a:lnSpc>
              <a:buNone/>
            </a:pPr>
            <a:endParaRPr lang="en-US" sz="1600" spc="60" dirty="0">
              <a:solidFill>
                <a:srgbClr val="3A5471"/>
              </a:solidFill>
              <a:latin typeface="Avenir Medium"/>
              <a:ea typeface="+mj-ea"/>
              <a:cs typeface="+mj-cs"/>
            </a:endParaRPr>
          </a:p>
          <a:p>
            <a:pPr marL="457200" lvl="1" indent="0" algn="just">
              <a:lnSpc>
                <a:spcPct val="150000"/>
              </a:lnSpc>
              <a:buNone/>
            </a:pPr>
            <a:endParaRPr lang="en-US" sz="1600" spc="60" dirty="0">
              <a:solidFill>
                <a:srgbClr val="3A5471"/>
              </a:solidFill>
              <a:latin typeface="Avenir Medium"/>
              <a:ea typeface="+mj-ea"/>
              <a:cs typeface="+mj-cs"/>
            </a:endParaRPr>
          </a:p>
        </p:txBody>
      </p:sp>
      <p:sp>
        <p:nvSpPr>
          <p:cNvPr id="8" name="CasellaDiTesto 6"/>
          <p:cNvSpPr txBox="1"/>
          <p:nvPr/>
        </p:nvSpPr>
        <p:spPr>
          <a:xfrm>
            <a:off x="2336799" y="74364"/>
            <a:ext cx="9060873" cy="461665"/>
          </a:xfrm>
          <a:prstGeom prst="rect">
            <a:avLst/>
          </a:prstGeom>
          <a:noFill/>
        </p:spPr>
        <p:txBody>
          <a:bodyPr wrap="square" rtlCol="0" anchor="ctr" anchorCtr="0">
            <a:noAutofit/>
          </a:bodyPr>
          <a:lstStyle/>
          <a:p>
            <a:pPr lvl="0" defTabSz="914400">
              <a:spcAft>
                <a:spcPts val="500"/>
              </a:spcAft>
            </a:pPr>
            <a:r>
              <a:rPr lang="en-US" sz="1600" spc="60" dirty="0">
                <a:solidFill>
                  <a:prstClr val="white"/>
                </a:solidFill>
                <a:latin typeface="Avenir Medium" charset="0"/>
              </a:rPr>
              <a:t>Lecture 2. Basics of the concepts of "Architectural monument" and "Restoration"</a:t>
            </a:r>
          </a:p>
        </p:txBody>
      </p:sp>
      <p:sp>
        <p:nvSpPr>
          <p:cNvPr id="6" name="Rettangolo 4">
            <a:extLst>
              <a:ext uri="{FF2B5EF4-FFF2-40B4-BE49-F238E27FC236}">
                <a16:creationId xmlns:a16="http://schemas.microsoft.com/office/drawing/2014/main" id="{3D7C3411-10EC-4E3F-8ECC-5461A51BF15E}"/>
              </a:ext>
            </a:extLst>
          </p:cNvPr>
          <p:cNvSpPr/>
          <p:nvPr/>
        </p:nvSpPr>
        <p:spPr>
          <a:xfrm>
            <a:off x="0" y="0"/>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dirty="0">
                <a:solidFill>
                  <a:prstClr val="white"/>
                </a:solidFill>
              </a:rPr>
              <a:t>Lecture 10. Modern Architecture (from 1991 to the present)</a:t>
            </a:r>
          </a:p>
        </p:txBody>
      </p:sp>
    </p:spTree>
    <p:extLst>
      <p:ext uri="{BB962C8B-B14F-4D97-AF65-F5344CB8AC3E}">
        <p14:creationId xmlns:p14="http://schemas.microsoft.com/office/powerpoint/2010/main" val="3124184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8E96B2-844C-4AFD-BFC4-D3EF5ABB1B5E}"/>
              </a:ext>
            </a:extLst>
          </p:cNvPr>
          <p:cNvSpPr>
            <a:spLocks noGrp="1"/>
          </p:cNvSpPr>
          <p:nvPr>
            <p:ph type="title"/>
          </p:nvPr>
        </p:nvSpPr>
        <p:spPr>
          <a:xfrm>
            <a:off x="540730" y="3224359"/>
            <a:ext cx="2655054" cy="689830"/>
          </a:xfrm>
        </p:spPr>
        <p:txBody>
          <a:bodyPr>
            <a:noAutofit/>
          </a:bodyPr>
          <a:lstStyle/>
          <a:p>
            <a:r>
              <a:rPr lang="en-US" sz="2400" spc="60" dirty="0">
                <a:solidFill>
                  <a:srgbClr val="3A5471"/>
                </a:solidFill>
                <a:latin typeface="Avenir Medium"/>
              </a:rPr>
              <a:t>Terms and concepts</a:t>
            </a:r>
            <a:endParaRPr lang="ru-RU" sz="3600" b="1" dirty="0"/>
          </a:p>
        </p:txBody>
      </p:sp>
      <p:sp>
        <p:nvSpPr>
          <p:cNvPr id="3" name="Объект 2">
            <a:extLst>
              <a:ext uri="{FF2B5EF4-FFF2-40B4-BE49-F238E27FC236}">
                <a16:creationId xmlns:a16="http://schemas.microsoft.com/office/drawing/2014/main" id="{D8E4374E-00DF-4176-A37F-C32C2F9E471B}"/>
              </a:ext>
            </a:extLst>
          </p:cNvPr>
          <p:cNvSpPr>
            <a:spLocks noGrp="1"/>
          </p:cNvSpPr>
          <p:nvPr>
            <p:ph idx="1"/>
          </p:nvPr>
        </p:nvSpPr>
        <p:spPr>
          <a:xfrm>
            <a:off x="2782957" y="706907"/>
            <a:ext cx="9090991" cy="5941329"/>
          </a:xfrm>
        </p:spPr>
        <p:txBody>
          <a:bodyPr>
            <a:noAutofit/>
          </a:bodyPr>
          <a:lstStyle/>
          <a:p>
            <a:pPr marL="0" indent="0" algn="just">
              <a:lnSpc>
                <a:spcPct val="120000"/>
              </a:lnSpc>
              <a:buNone/>
            </a:pPr>
            <a:r>
              <a:rPr lang="en-US" sz="1400" b="1" spc="60" dirty="0">
                <a:solidFill>
                  <a:srgbClr val="3A5471"/>
                </a:solidFill>
                <a:latin typeface="Avenir Medium"/>
                <a:ea typeface="+mj-ea"/>
                <a:cs typeface="+mj-cs"/>
              </a:rPr>
              <a:t>CENTRAL ASIA </a:t>
            </a:r>
            <a:r>
              <a:rPr lang="en-US" sz="1400" spc="60" dirty="0">
                <a:solidFill>
                  <a:srgbClr val="3A5471"/>
                </a:solidFill>
                <a:latin typeface="Avenir Medium"/>
                <a:ea typeface="+mj-ea"/>
                <a:cs typeface="+mj-cs"/>
              </a:rPr>
              <a:t>is a subregion of Asia that stretches from the Caspian Sea in the west to China and Mongolia in the east, and from Afghanistan and Iran in the south to Russia in the north. The region consists of the former Soviet republics of Kazakhstan, Kyrgyzstan, Tajikistan, Turkmenistan, and Uzbekistan. It is also colloquially referred to as "The -Stans" as the countries all have names ending with the Persian suffix "-stan", meaning "land of</a:t>
            </a:r>
            <a:r>
              <a:rPr lang="en-US" sz="1400" spc="60" dirty="0">
                <a:solidFill>
                  <a:srgbClr val="3A5471"/>
                </a:solidFill>
                <a:latin typeface="Avenir Medium"/>
              </a:rPr>
              <a:t>"</a:t>
            </a:r>
            <a:r>
              <a:rPr lang="ru-RU" sz="1400" spc="60" dirty="0">
                <a:solidFill>
                  <a:srgbClr val="3A5471"/>
                </a:solidFill>
                <a:latin typeface="Avenir Medium"/>
                <a:ea typeface="+mj-ea"/>
                <a:cs typeface="+mj-cs"/>
              </a:rPr>
              <a:t>. </a:t>
            </a:r>
          </a:p>
          <a:p>
            <a:pPr marL="0" indent="0" algn="just">
              <a:lnSpc>
                <a:spcPct val="120000"/>
              </a:lnSpc>
              <a:buNone/>
            </a:pPr>
            <a:r>
              <a:rPr lang="en-US" sz="1400" b="1" spc="60" dirty="0">
                <a:solidFill>
                  <a:srgbClr val="3A5471"/>
                </a:solidFill>
                <a:latin typeface="Avenir Medium"/>
                <a:ea typeface="+mj-ea"/>
                <a:cs typeface="+mj-cs"/>
              </a:rPr>
              <a:t>MIDDLE ASIA - </a:t>
            </a:r>
            <a:r>
              <a:rPr lang="en-US" sz="1400" spc="60" dirty="0">
                <a:solidFill>
                  <a:srgbClr val="3A5471"/>
                </a:solidFill>
                <a:latin typeface="Avenir Medium"/>
                <a:ea typeface="+mj-ea"/>
                <a:cs typeface="+mj-cs"/>
              </a:rPr>
              <a:t>part of the Asian territory of the former USSR, where the former union republics of Uzbekistan, Tajikistan, Turkmenistan and Kyrgyzstan were located.</a:t>
            </a:r>
          </a:p>
          <a:p>
            <a:pPr marL="0" indent="0" algn="just">
              <a:lnSpc>
                <a:spcPct val="120000"/>
              </a:lnSpc>
              <a:buNone/>
            </a:pPr>
            <a:r>
              <a:rPr lang="en-US" sz="1400" b="1" spc="60" dirty="0">
                <a:solidFill>
                  <a:srgbClr val="3A5471"/>
                </a:solidFill>
                <a:latin typeface="Avenir Medium"/>
                <a:ea typeface="+mj-ea"/>
                <a:cs typeface="+mj-cs"/>
              </a:rPr>
              <a:t>THE NEW TIME </a:t>
            </a:r>
            <a:r>
              <a:rPr lang="en-US" sz="1400" spc="60" dirty="0">
                <a:solidFill>
                  <a:srgbClr val="3A5471"/>
                </a:solidFill>
                <a:latin typeface="Avenir Medium"/>
                <a:ea typeface="+mj-ea"/>
                <a:cs typeface="+mj-cs"/>
              </a:rPr>
              <a:t>- according to the formation history of Tajikistan the New Time covers the 60s of the XIX - 80s of the XX century, which corresponds to the transition period in the construction of Soviet socialism.</a:t>
            </a:r>
          </a:p>
          <a:p>
            <a:pPr marL="0" indent="0" algn="just">
              <a:lnSpc>
                <a:spcPct val="120000"/>
              </a:lnSpc>
              <a:buNone/>
            </a:pPr>
            <a:r>
              <a:rPr lang="en-US" sz="1400" b="1" spc="60" dirty="0">
                <a:solidFill>
                  <a:srgbClr val="3A5471"/>
                </a:solidFill>
                <a:latin typeface="Avenir Medium"/>
                <a:ea typeface="+mj-ea"/>
                <a:cs typeface="+mj-cs"/>
              </a:rPr>
              <a:t>MODERN TIME </a:t>
            </a:r>
            <a:r>
              <a:rPr lang="en-US" sz="1400" spc="60" dirty="0">
                <a:solidFill>
                  <a:srgbClr val="3A5471"/>
                </a:solidFill>
                <a:latin typeface="Avenir Medium"/>
                <a:ea typeface="+mj-ea"/>
                <a:cs typeface="+mj-cs"/>
              </a:rPr>
              <a:t>- for Tajikistan it corresponds to the 90s of the XX century, i.e. the construction of a free democratic society.</a:t>
            </a:r>
          </a:p>
          <a:p>
            <a:pPr marL="0" indent="0" algn="just">
              <a:lnSpc>
                <a:spcPct val="120000"/>
              </a:lnSpc>
              <a:buNone/>
            </a:pPr>
            <a:r>
              <a:rPr lang="en-US" sz="1400" b="1" spc="60" dirty="0">
                <a:solidFill>
                  <a:srgbClr val="3A5471"/>
                </a:solidFill>
                <a:latin typeface="Avenir Medium"/>
                <a:ea typeface="+mj-ea"/>
                <a:cs typeface="+mj-cs"/>
              </a:rPr>
              <a:t>MODERN TAJIKISTAN </a:t>
            </a:r>
            <a:r>
              <a:rPr lang="en-US" sz="1400" spc="60" dirty="0">
                <a:solidFill>
                  <a:srgbClr val="3A5471"/>
                </a:solidFill>
                <a:latin typeface="Avenir Medium"/>
                <a:ea typeface="+mj-ea"/>
                <a:cs typeface="+mj-cs"/>
              </a:rPr>
              <a:t>means the territory of the period when Tajikistan gained its statehood at the beginning of the XX century, when the Tajiks formed into a modern nation.</a:t>
            </a:r>
          </a:p>
          <a:p>
            <a:pPr marL="0" indent="0" algn="just">
              <a:lnSpc>
                <a:spcPct val="120000"/>
              </a:lnSpc>
              <a:buNone/>
            </a:pPr>
            <a:r>
              <a:rPr lang="en-US" sz="1400" b="1" spc="60" dirty="0">
                <a:solidFill>
                  <a:srgbClr val="3A5471"/>
                </a:solidFill>
                <a:latin typeface="Avenir Medium"/>
                <a:ea typeface="+mj-ea"/>
                <a:cs typeface="+mj-cs"/>
              </a:rPr>
              <a:t>MODERN ARCHITECTURE </a:t>
            </a:r>
            <a:r>
              <a:rPr lang="en-US" sz="1400" spc="60" dirty="0">
                <a:solidFill>
                  <a:srgbClr val="3A5471"/>
                </a:solidFill>
                <a:latin typeface="Avenir Medium"/>
                <a:ea typeface="+mj-ea"/>
                <a:cs typeface="+mj-cs"/>
              </a:rPr>
              <a:t>is a style of building that emphasizes function and a streamlined form over ornamentation. This design aesthetic is a departure from more elaborate and decorated homes like Queen Anne, Victorian, or Gothic Revival styles. Modern architecture usually involves sharp, clean lines.</a:t>
            </a:r>
          </a:p>
          <a:p>
            <a:pPr marL="0" indent="0" algn="just">
              <a:lnSpc>
                <a:spcPct val="120000"/>
              </a:lnSpc>
              <a:buNone/>
            </a:pPr>
            <a:r>
              <a:rPr lang="en-US" sz="1400" b="1" spc="60" dirty="0">
                <a:solidFill>
                  <a:schemeClr val="tx2"/>
                </a:solidFill>
                <a:latin typeface="Avenir Medium"/>
                <a:ea typeface="+mj-ea"/>
                <a:cs typeface="+mj-cs"/>
              </a:rPr>
              <a:t>ARTISTIC HERITAGE </a:t>
            </a:r>
            <a:r>
              <a:rPr lang="en-US" sz="1400" spc="60" dirty="0">
                <a:solidFill>
                  <a:schemeClr val="accent1">
                    <a:lumMod val="50000"/>
                  </a:schemeClr>
                </a:solidFill>
                <a:latin typeface="Avenir Medium"/>
                <a:ea typeface="+mj-ea"/>
                <a:cs typeface="+mj-cs"/>
              </a:rPr>
              <a:t>- all historically enduring in the culture created in previous eras, artistic values ​​of the past, having a national or universal significance</a:t>
            </a:r>
          </a:p>
        </p:txBody>
      </p:sp>
      <p:sp>
        <p:nvSpPr>
          <p:cNvPr id="4" name="Rettangolo 4"/>
          <p:cNvSpPr/>
          <p:nvPr/>
        </p:nvSpPr>
        <p:spPr>
          <a:xfrm>
            <a:off x="0" y="0"/>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asellaDiTesto 6"/>
          <p:cNvSpPr txBox="1"/>
          <p:nvPr/>
        </p:nvSpPr>
        <p:spPr>
          <a:xfrm>
            <a:off x="2336799" y="74364"/>
            <a:ext cx="9060873" cy="461665"/>
          </a:xfrm>
          <a:prstGeom prst="rect">
            <a:avLst/>
          </a:prstGeom>
          <a:noFill/>
        </p:spPr>
        <p:txBody>
          <a:bodyPr wrap="square" rtlCol="0" anchor="ctr" anchorCtr="0">
            <a:noAutofit/>
          </a:bodyPr>
          <a:lstStyle/>
          <a:p>
            <a:pPr lvl="0" defTabSz="914400">
              <a:spcAft>
                <a:spcPts val="500"/>
              </a:spcAft>
            </a:pPr>
            <a:endParaRPr lang="en-US" sz="1600" spc="60" dirty="0">
              <a:solidFill>
                <a:prstClr val="white"/>
              </a:solidFill>
              <a:latin typeface="Avenir Medium" charset="0"/>
            </a:endParaRPr>
          </a:p>
        </p:txBody>
      </p:sp>
      <p:sp>
        <p:nvSpPr>
          <p:cNvPr id="7" name="CasellaDiTesto 6">
            <a:extLst>
              <a:ext uri="{FF2B5EF4-FFF2-40B4-BE49-F238E27FC236}">
                <a16:creationId xmlns:a16="http://schemas.microsoft.com/office/drawing/2014/main" id="{9ACC94D4-6761-449F-9188-77B6D864CA4F}"/>
              </a:ext>
            </a:extLst>
          </p:cNvPr>
          <p:cNvSpPr txBox="1"/>
          <p:nvPr/>
        </p:nvSpPr>
        <p:spPr>
          <a:xfrm>
            <a:off x="2336799" y="74364"/>
            <a:ext cx="8795027" cy="461665"/>
          </a:xfrm>
          <a:prstGeom prst="rect">
            <a:avLst/>
          </a:prstGeom>
          <a:noFill/>
        </p:spPr>
        <p:txBody>
          <a:bodyPr wrap="square" rtlCol="0" anchor="ctr" anchorCtr="0">
            <a:noAutofit/>
          </a:bodyPr>
          <a:lstStyle/>
          <a:p>
            <a:pPr lvl="0" algn="ctr" defTabSz="914400">
              <a:defRPr/>
            </a:pPr>
            <a:r>
              <a:rPr lang="en-US" sz="1600" dirty="0">
                <a:solidFill>
                  <a:prstClr val="white"/>
                </a:solidFill>
              </a:rPr>
              <a:t>Lecture 10. </a:t>
            </a:r>
            <a:r>
              <a:rPr lang="en-US" sz="1600">
                <a:solidFill>
                  <a:prstClr val="white"/>
                </a:solidFill>
              </a:rPr>
              <a:t>Modern Architecture (from 1991 to the present)</a:t>
            </a:r>
            <a:endParaRPr lang="en-US" sz="1600" dirty="0">
              <a:solidFill>
                <a:prstClr val="white"/>
              </a:solidFill>
            </a:endParaRPr>
          </a:p>
        </p:txBody>
      </p:sp>
    </p:spTree>
    <p:extLst>
      <p:ext uri="{BB962C8B-B14F-4D97-AF65-F5344CB8AC3E}">
        <p14:creationId xmlns:p14="http://schemas.microsoft.com/office/powerpoint/2010/main" val="3074490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A7FA36-32CB-436E-B267-F6E1D06667EA}"/>
              </a:ext>
            </a:extLst>
          </p:cNvPr>
          <p:cNvSpPr>
            <a:spLocks noGrp="1"/>
          </p:cNvSpPr>
          <p:nvPr>
            <p:ph type="title"/>
          </p:nvPr>
        </p:nvSpPr>
        <p:spPr>
          <a:xfrm>
            <a:off x="390398" y="940294"/>
            <a:ext cx="3312366" cy="5587806"/>
          </a:xfrm>
        </p:spPr>
        <p:txBody>
          <a:bodyPr>
            <a:noAutofit/>
          </a:bodyPr>
          <a:lstStyle/>
          <a:p>
            <a:pPr algn="ctr"/>
            <a:r>
              <a:rPr lang="en-US" sz="3200" b="1" dirty="0">
                <a:solidFill>
                  <a:schemeClr val="tx2"/>
                </a:solidFill>
                <a:latin typeface="Avenir Medium"/>
              </a:rPr>
              <a:t>Map of the modern states of Central Asia</a:t>
            </a:r>
            <a:endParaRPr lang="ru-RU" sz="3200" b="1" dirty="0">
              <a:solidFill>
                <a:schemeClr val="tx2"/>
              </a:solidFill>
            </a:endParaRPr>
          </a:p>
        </p:txBody>
      </p:sp>
      <p:pic>
        <p:nvPicPr>
          <p:cNvPr id="4" name="Объект 3">
            <a:extLst>
              <a:ext uri="{FF2B5EF4-FFF2-40B4-BE49-F238E27FC236}">
                <a16:creationId xmlns:a16="http://schemas.microsoft.com/office/drawing/2014/main" id="{768AFF2A-B0D7-4DC0-9059-52C4890035DE}"/>
              </a:ext>
            </a:extLst>
          </p:cNvPr>
          <p:cNvPicPr>
            <a:picLocks noGrp="1" noChangeAspect="1"/>
          </p:cNvPicPr>
          <p:nvPr>
            <p:ph idx="1"/>
          </p:nvPr>
        </p:nvPicPr>
        <p:blipFill rotWithShape="1">
          <a:blip r:embed="rId2"/>
          <a:srcRect l="5573" t="21333" r="46180" b="13082"/>
          <a:stretch/>
        </p:blipFill>
        <p:spPr>
          <a:xfrm>
            <a:off x="4823007" y="940294"/>
            <a:ext cx="6714336" cy="5134007"/>
          </a:xfrm>
          <a:prstGeom prst="rect">
            <a:avLst/>
          </a:prstGeom>
        </p:spPr>
      </p:pic>
      <p:sp>
        <p:nvSpPr>
          <p:cNvPr id="5" name="Rettangolo 4">
            <a:extLst>
              <a:ext uri="{FF2B5EF4-FFF2-40B4-BE49-F238E27FC236}">
                <a16:creationId xmlns:a16="http://schemas.microsoft.com/office/drawing/2014/main" id="{28C5A328-8DE8-43C7-8E7B-51D5CB8E1E8F}"/>
              </a:ext>
            </a:extLst>
          </p:cNvPr>
          <p:cNvSpPr/>
          <p:nvPr/>
        </p:nvSpPr>
        <p:spPr>
          <a:xfrm>
            <a:off x="0" y="0"/>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500"/>
              </a:spcAft>
            </a:pPr>
            <a:r>
              <a:rPr lang="en-US" dirty="0">
                <a:solidFill>
                  <a:prstClr val="white"/>
                </a:solidFill>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966786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7DEAAD-A847-48EA-BED5-0CC9290384F5}"/>
              </a:ext>
            </a:extLst>
          </p:cNvPr>
          <p:cNvSpPr>
            <a:spLocks noGrp="1"/>
          </p:cNvSpPr>
          <p:nvPr>
            <p:ph type="title"/>
          </p:nvPr>
        </p:nvSpPr>
        <p:spPr>
          <a:xfrm>
            <a:off x="667236" y="656454"/>
            <a:ext cx="10857528" cy="774782"/>
          </a:xfrm>
        </p:spPr>
        <p:txBody>
          <a:bodyPr>
            <a:normAutofit fontScale="90000"/>
          </a:bodyPr>
          <a:lstStyle/>
          <a:p>
            <a:pPr algn="ctr"/>
            <a:r>
              <a:rPr lang="en-US" sz="2800" b="1" dirty="0">
                <a:solidFill>
                  <a:schemeClr val="tx2"/>
                </a:solidFill>
                <a:latin typeface="Avenir Medium"/>
              </a:rPr>
              <a:t>Modern architecture and urban planning of Central Asia and trends in its development</a:t>
            </a:r>
            <a:endParaRPr lang="ru-RU" sz="2800" b="1" dirty="0">
              <a:solidFill>
                <a:schemeClr val="tx2"/>
              </a:solidFill>
              <a:latin typeface="Arial Black" panose="020B0A04020102020204" pitchFamily="34" charset="0"/>
            </a:endParaRPr>
          </a:p>
        </p:txBody>
      </p:sp>
      <p:sp>
        <p:nvSpPr>
          <p:cNvPr id="3" name="Объект 2">
            <a:extLst>
              <a:ext uri="{FF2B5EF4-FFF2-40B4-BE49-F238E27FC236}">
                <a16:creationId xmlns:a16="http://schemas.microsoft.com/office/drawing/2014/main" id="{9D42EDD1-3902-4AC0-A94C-1E305594F010}"/>
              </a:ext>
            </a:extLst>
          </p:cNvPr>
          <p:cNvSpPr>
            <a:spLocks noGrp="1"/>
          </p:cNvSpPr>
          <p:nvPr>
            <p:ph idx="1"/>
          </p:nvPr>
        </p:nvSpPr>
        <p:spPr>
          <a:xfrm>
            <a:off x="500953" y="1672321"/>
            <a:ext cx="11190093" cy="4044667"/>
          </a:xfrm>
        </p:spPr>
        <p:txBody>
          <a:bodyPr>
            <a:normAutofit fontScale="47500" lnSpcReduction="20000"/>
          </a:bodyPr>
          <a:lstStyle/>
          <a:p>
            <a:pPr marL="0" indent="0" algn="just">
              <a:lnSpc>
                <a:spcPct val="120000"/>
              </a:lnSpc>
              <a:buNone/>
            </a:pPr>
            <a:r>
              <a:rPr lang="en-US" dirty="0">
                <a:solidFill>
                  <a:schemeClr val="accent1">
                    <a:lumMod val="50000"/>
                  </a:schemeClr>
                </a:solidFill>
              </a:rPr>
              <a:t>In Central Asia, in ancient times, a cultural, economic, spiritual community developed between the countries and peoples that inhabited this peculiar geographical environment - a huge region of the Asian continent. In this regard, the architecture and urban planning of Central Asia has a remarkable and unique history, confirming the existence of a stable tradition and close relationships in the material culture of the Kyrgyz, Uzbeks, Kazakhs, Turkmens, Iranians, Tajiks, Afghans and other peoples. In certain periods of history, Central Asia was a single state-territorial entity, i.e. interstate, interethnic relations have always existed here. This circumstance gives us the right to talk about the architecture of Central Asia as a kind of integrity.</a:t>
            </a:r>
          </a:p>
          <a:p>
            <a:pPr marL="0" indent="0" algn="just">
              <a:lnSpc>
                <a:spcPct val="120000"/>
              </a:lnSpc>
              <a:buNone/>
            </a:pPr>
            <a:r>
              <a:rPr lang="en-US" dirty="0">
                <a:solidFill>
                  <a:schemeClr val="accent1">
                    <a:lumMod val="50000"/>
                  </a:schemeClr>
                </a:solidFill>
              </a:rPr>
              <a:t>The Central Asia region covers the territory of several countries, which is confirmed by natural geographical and socio-economic factors. Currently, more than 170 million people live here. Their rapprochement was facilitated by the close interweaving of political destinies, linguistic and cultural integrity, as well as a similar religion. Since ancient times, a characteristic feature of the ethno-social structure of the states of Central Asia has been the proximity of two forms of life: </a:t>
            </a:r>
            <a:r>
              <a:rPr lang="en-US" b="1" dirty="0">
                <a:solidFill>
                  <a:schemeClr val="accent1">
                    <a:lumMod val="50000"/>
                  </a:schemeClr>
                </a:solidFill>
              </a:rPr>
              <a:t>settled life </a:t>
            </a:r>
            <a:r>
              <a:rPr lang="en-US" dirty="0">
                <a:solidFill>
                  <a:schemeClr val="accent1">
                    <a:lumMod val="50000"/>
                  </a:schemeClr>
                </a:solidFill>
              </a:rPr>
              <a:t>and </a:t>
            </a:r>
            <a:r>
              <a:rPr lang="en-US" b="1" dirty="0">
                <a:solidFill>
                  <a:schemeClr val="accent1">
                    <a:lumMod val="50000"/>
                  </a:schemeClr>
                </a:solidFill>
              </a:rPr>
              <a:t>nomadism</a:t>
            </a:r>
            <a:r>
              <a:rPr lang="en-US" dirty="0">
                <a:solidFill>
                  <a:schemeClr val="accent1">
                    <a:lumMod val="50000"/>
                  </a:schemeClr>
                </a:solidFill>
              </a:rPr>
              <a:t>.</a:t>
            </a:r>
          </a:p>
          <a:p>
            <a:pPr marL="0" indent="0" algn="just">
              <a:lnSpc>
                <a:spcPct val="120000"/>
              </a:lnSpc>
              <a:buNone/>
            </a:pPr>
            <a:r>
              <a:rPr lang="en-US" dirty="0">
                <a:solidFill>
                  <a:schemeClr val="accent1">
                    <a:lumMod val="50000"/>
                  </a:schemeClr>
                </a:solidFill>
              </a:rPr>
              <a:t>At the beginning of the 20th century, there was no concept of "Central Asia" as a single socio-cultural entity. Such states as Kazakhstan, Uzbekistan, Turkmenistan, Tajikistan, Kyrgyzstan, entered the rigid framework of the Soviet totalitarian architecture. Iran and Afghanistan were in this period away from the civilizational steps of the twentieth century. The territory of Central Asia was interpreted in Soviet times as "Central Asia".</a:t>
            </a:r>
          </a:p>
          <a:p>
            <a:pPr marL="0" indent="0" algn="just">
              <a:lnSpc>
                <a:spcPct val="120000"/>
              </a:lnSpc>
              <a:buNone/>
            </a:pPr>
            <a:r>
              <a:rPr lang="en-US" dirty="0">
                <a:solidFill>
                  <a:schemeClr val="accent1">
                    <a:lumMod val="50000"/>
                  </a:schemeClr>
                </a:solidFill>
              </a:rPr>
              <a:t>In general, it can be said that in terms of architecture and urban planning, Central Asia is divided into two parallel groups - this is the post-Soviet territory and all other states that are part of the region. If the post-Soviet states are closely interconnected, then all the rest are scattered and attract attention only from the outside. The historical differences between these two territories of Central Asia determines their relatively independent development.</a:t>
            </a:r>
          </a:p>
          <a:p>
            <a:pPr marL="0" indent="0" algn="just">
              <a:lnSpc>
                <a:spcPct val="120000"/>
              </a:lnSpc>
              <a:buNone/>
            </a:pPr>
            <a:r>
              <a:rPr lang="en-US" dirty="0">
                <a:solidFill>
                  <a:schemeClr val="accent1">
                    <a:lumMod val="50000"/>
                  </a:schemeClr>
                </a:solidFill>
              </a:rPr>
              <a:t>Let us briefly characterize the general and specific features of modern architecture and urban planning of the countries that were previously part of the post-Soviet space, only in the aspect of the search for national identity in architecture.</a:t>
            </a:r>
          </a:p>
          <a:p>
            <a:pPr marL="0" indent="0" algn="just">
              <a:lnSpc>
                <a:spcPct val="120000"/>
              </a:lnSpc>
              <a:buNone/>
            </a:pPr>
            <a:endParaRPr lang="ru-RU" dirty="0">
              <a:solidFill>
                <a:schemeClr val="accent1">
                  <a:lumMod val="50000"/>
                </a:schemeClr>
              </a:solidFill>
            </a:endParaRPr>
          </a:p>
        </p:txBody>
      </p:sp>
      <p:sp>
        <p:nvSpPr>
          <p:cNvPr id="4" name="Rettangolo 4"/>
          <p:cNvSpPr/>
          <p:nvPr/>
        </p:nvSpPr>
        <p:spPr>
          <a:xfrm>
            <a:off x="0" y="0"/>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500"/>
              </a:spcAft>
            </a:pPr>
            <a:r>
              <a:rPr lang="en-US" dirty="0">
                <a:solidFill>
                  <a:prstClr val="white"/>
                </a:solidFill>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1209130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21CF5A-03C4-49CA-907C-275796BC1CFE}"/>
              </a:ext>
            </a:extLst>
          </p:cNvPr>
          <p:cNvSpPr>
            <a:spLocks noGrp="1"/>
          </p:cNvSpPr>
          <p:nvPr>
            <p:ph type="title"/>
          </p:nvPr>
        </p:nvSpPr>
        <p:spPr>
          <a:xfrm>
            <a:off x="230691" y="291614"/>
            <a:ext cx="5865309" cy="2510597"/>
          </a:xfrm>
        </p:spPr>
        <p:txBody>
          <a:bodyPr>
            <a:normAutofit/>
          </a:bodyPr>
          <a:lstStyle/>
          <a:p>
            <a:pPr algn="ctr"/>
            <a:r>
              <a:rPr lang="en-US" sz="3600" b="1" dirty="0">
                <a:solidFill>
                  <a:schemeClr val="tx2"/>
                </a:solidFill>
                <a:latin typeface="Avenir Medium"/>
              </a:rPr>
              <a:t>Dwelling of nomads and farmers of Central Asia</a:t>
            </a:r>
            <a:endParaRPr lang="ru-RU" sz="3600" b="1" dirty="0">
              <a:solidFill>
                <a:schemeClr val="tx2"/>
              </a:solidFill>
              <a:latin typeface="Avenir Medium"/>
            </a:endParaRPr>
          </a:p>
        </p:txBody>
      </p:sp>
      <p:pic>
        <p:nvPicPr>
          <p:cNvPr id="4" name="Рисунок 3">
            <a:extLst>
              <a:ext uri="{FF2B5EF4-FFF2-40B4-BE49-F238E27FC236}">
                <a16:creationId xmlns:a16="http://schemas.microsoft.com/office/drawing/2014/main" id="{F5CE31DA-7A8D-4228-A5C4-809E654888BA}"/>
              </a:ext>
            </a:extLst>
          </p:cNvPr>
          <p:cNvPicPr>
            <a:picLocks noChangeAspect="1"/>
          </p:cNvPicPr>
          <p:nvPr/>
        </p:nvPicPr>
        <p:blipFill rotWithShape="1">
          <a:blip r:embed="rId2"/>
          <a:srcRect l="33822" t="14927" b="17826"/>
          <a:stretch/>
        </p:blipFill>
        <p:spPr>
          <a:xfrm>
            <a:off x="6158996" y="2225728"/>
            <a:ext cx="5970008" cy="3412369"/>
          </a:xfrm>
          <a:prstGeom prst="rect">
            <a:avLst/>
          </a:prstGeom>
        </p:spPr>
      </p:pic>
      <p:pic>
        <p:nvPicPr>
          <p:cNvPr id="8" name="Объект 7">
            <a:extLst>
              <a:ext uri="{FF2B5EF4-FFF2-40B4-BE49-F238E27FC236}">
                <a16:creationId xmlns:a16="http://schemas.microsoft.com/office/drawing/2014/main" id="{6D1633E8-7FF7-443D-804F-90ACFF4DDAAD}"/>
              </a:ext>
            </a:extLst>
          </p:cNvPr>
          <p:cNvPicPr>
            <a:picLocks noGrp="1" noChangeAspect="1"/>
          </p:cNvPicPr>
          <p:nvPr>
            <p:ph idx="1"/>
          </p:nvPr>
        </p:nvPicPr>
        <p:blipFill>
          <a:blip r:embed="rId3"/>
          <a:stretch>
            <a:fillRect/>
          </a:stretch>
        </p:blipFill>
        <p:spPr>
          <a:xfrm>
            <a:off x="104699" y="1948056"/>
            <a:ext cx="5668164" cy="3967715"/>
          </a:xfrm>
          <a:prstGeom prst="rect">
            <a:avLst/>
          </a:prstGeom>
        </p:spPr>
      </p:pic>
      <p:sp>
        <p:nvSpPr>
          <p:cNvPr id="5" name="Rettangolo 4">
            <a:extLst>
              <a:ext uri="{FF2B5EF4-FFF2-40B4-BE49-F238E27FC236}">
                <a16:creationId xmlns:a16="http://schemas.microsoft.com/office/drawing/2014/main" id="{AD249AF6-B612-4EAD-A6A0-6FD683B44088}"/>
              </a:ext>
            </a:extLst>
          </p:cNvPr>
          <p:cNvSpPr/>
          <p:nvPr/>
        </p:nvSpPr>
        <p:spPr>
          <a:xfrm>
            <a:off x="0" y="0"/>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500"/>
              </a:spcAft>
            </a:pPr>
            <a:r>
              <a:rPr lang="en-US" dirty="0">
                <a:solidFill>
                  <a:prstClr val="white"/>
                </a:solidFill>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2586185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7DEAAD-A847-48EA-BED5-0CC9290384F5}"/>
              </a:ext>
            </a:extLst>
          </p:cNvPr>
          <p:cNvSpPr>
            <a:spLocks noGrp="1"/>
          </p:cNvSpPr>
          <p:nvPr>
            <p:ph type="title"/>
          </p:nvPr>
        </p:nvSpPr>
        <p:spPr>
          <a:xfrm>
            <a:off x="667236" y="656454"/>
            <a:ext cx="10857528" cy="774782"/>
          </a:xfrm>
        </p:spPr>
        <p:txBody>
          <a:bodyPr>
            <a:normAutofit/>
          </a:bodyPr>
          <a:lstStyle/>
          <a:p>
            <a:pPr algn="ctr"/>
            <a:r>
              <a:rPr lang="en-US" sz="2400" dirty="0">
                <a:solidFill>
                  <a:schemeClr val="tx2"/>
                </a:solidFill>
                <a:latin typeface="Avenir Medium"/>
              </a:rPr>
              <a:t>Architecture and urban planning of Kazakhstan</a:t>
            </a:r>
            <a:endParaRPr lang="ru-RU" sz="2400" dirty="0">
              <a:solidFill>
                <a:schemeClr val="tx2"/>
              </a:solidFill>
              <a:latin typeface="Arial Black" panose="020B0A04020102020204" pitchFamily="34" charset="0"/>
            </a:endParaRPr>
          </a:p>
        </p:txBody>
      </p:sp>
      <p:sp>
        <p:nvSpPr>
          <p:cNvPr id="3" name="Объект 2">
            <a:extLst>
              <a:ext uri="{FF2B5EF4-FFF2-40B4-BE49-F238E27FC236}">
                <a16:creationId xmlns:a16="http://schemas.microsoft.com/office/drawing/2014/main" id="{9D42EDD1-3902-4AC0-A94C-1E305594F010}"/>
              </a:ext>
            </a:extLst>
          </p:cNvPr>
          <p:cNvSpPr>
            <a:spLocks noGrp="1"/>
          </p:cNvSpPr>
          <p:nvPr>
            <p:ph idx="1"/>
          </p:nvPr>
        </p:nvSpPr>
        <p:spPr>
          <a:xfrm>
            <a:off x="230588" y="1258852"/>
            <a:ext cx="11407427" cy="5251509"/>
          </a:xfrm>
        </p:spPr>
        <p:txBody>
          <a:bodyPr>
            <a:normAutofit fontScale="62500" lnSpcReduction="20000"/>
          </a:bodyPr>
          <a:lstStyle/>
          <a:p>
            <a:pPr marL="0" indent="0" algn="just">
              <a:lnSpc>
                <a:spcPct val="120000"/>
              </a:lnSpc>
              <a:buNone/>
            </a:pPr>
            <a:r>
              <a:rPr lang="en-US" dirty="0">
                <a:solidFill>
                  <a:schemeClr val="accent1">
                    <a:lumMod val="50000"/>
                  </a:schemeClr>
                </a:solidFill>
              </a:rPr>
              <a:t>In the new conditions of the development of the architecture of sovereign Kazakhstan, the tasks of national cultural revival came to the fore, for the solution of which it is necessary to turn to the origins and traditions of the Kazakh people. The process of development and flourishing of the culture of the nation is closely connected with the study of the historical and cultural heritage of the people.</a:t>
            </a:r>
            <a:endParaRPr lang="ru-RU" dirty="0">
              <a:solidFill>
                <a:schemeClr val="accent1">
                  <a:lumMod val="50000"/>
                </a:schemeClr>
              </a:solidFill>
            </a:endParaRPr>
          </a:p>
          <a:p>
            <a:pPr marL="0" indent="0" algn="just">
              <a:lnSpc>
                <a:spcPct val="120000"/>
              </a:lnSpc>
              <a:buNone/>
            </a:pPr>
            <a:r>
              <a:rPr lang="en-US" dirty="0">
                <a:solidFill>
                  <a:schemeClr val="accent1">
                    <a:lumMod val="50000"/>
                  </a:schemeClr>
                </a:solidFill>
              </a:rPr>
              <a:t>Interest in traditions is determined not only by cognitive considerations, it allows you to study the cultural heritage to identify the leading creative principles in order to master the most progressive of them in modern architectural and construction practice. This, today, is one of the main problems facing the architects of Kazakhstan. Today's approach to the problem of originality is unthinkable without mastering the advanced architectural traditions of different regions of Kazakhstan, near and far abroad. There was a clear need to express in architecture its belonging to a particular national culture. The values ​​of the past must become active participants in the life of the present. The continuity of cultural values ​​is their most important property. But tradition cannot be inherited - it must be conquered.</a:t>
            </a:r>
            <a:endParaRPr lang="ru-RU" dirty="0">
              <a:solidFill>
                <a:schemeClr val="accent1">
                  <a:lumMod val="50000"/>
                </a:schemeClr>
              </a:solidFill>
            </a:endParaRPr>
          </a:p>
          <a:p>
            <a:pPr marL="0" indent="0" algn="just">
              <a:lnSpc>
                <a:spcPct val="120000"/>
              </a:lnSpc>
              <a:buNone/>
            </a:pPr>
            <a:r>
              <a:rPr lang="en-US" dirty="0">
                <a:solidFill>
                  <a:schemeClr val="accent1">
                    <a:lumMod val="50000"/>
                  </a:schemeClr>
                </a:solidFill>
              </a:rPr>
              <a:t>Architectural creativity, based on the recognition of the value of spatial and temporal factors of the place, must inevitably resolve the contradictions between the old and the new, turn tradition into the basis of innovation and lead to the creation of a modern national form.</a:t>
            </a:r>
            <a:endParaRPr lang="ru-RU" dirty="0">
              <a:solidFill>
                <a:schemeClr val="accent1">
                  <a:lumMod val="50000"/>
                </a:schemeClr>
              </a:solidFill>
            </a:endParaRPr>
          </a:p>
          <a:p>
            <a:pPr marL="0" indent="0" algn="just">
              <a:lnSpc>
                <a:spcPct val="120000"/>
              </a:lnSpc>
              <a:buNone/>
            </a:pPr>
            <a:r>
              <a:rPr lang="en-US" dirty="0">
                <a:solidFill>
                  <a:schemeClr val="accent1">
                    <a:lumMod val="50000"/>
                  </a:schemeClr>
                </a:solidFill>
              </a:rPr>
              <a:t>Modern architecture is always developing in interaction with the artistic heritage. Artistic heritage - all historically enduring in the culture created in previous eras, artistic values ​​of the past, having a national or universal significance.</a:t>
            </a:r>
            <a:endParaRPr lang="ru-RU" dirty="0">
              <a:solidFill>
                <a:schemeClr val="accent1">
                  <a:lumMod val="50000"/>
                </a:schemeClr>
              </a:solidFill>
            </a:endParaRPr>
          </a:p>
          <a:p>
            <a:pPr marL="0" indent="0" algn="just">
              <a:lnSpc>
                <a:spcPct val="120000"/>
              </a:lnSpc>
              <a:buNone/>
            </a:pPr>
            <a:endParaRPr lang="ru-RU" dirty="0">
              <a:solidFill>
                <a:schemeClr val="accent1">
                  <a:lumMod val="50000"/>
                </a:schemeClr>
              </a:solidFill>
            </a:endParaRPr>
          </a:p>
        </p:txBody>
      </p:sp>
      <p:sp>
        <p:nvSpPr>
          <p:cNvPr id="4" name="Rettangolo 4"/>
          <p:cNvSpPr/>
          <p:nvPr/>
        </p:nvSpPr>
        <p:spPr>
          <a:xfrm>
            <a:off x="0" y="0"/>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500"/>
              </a:spcAft>
            </a:pPr>
            <a:r>
              <a:rPr lang="en-US" dirty="0">
                <a:solidFill>
                  <a:prstClr val="white"/>
                </a:solidFill>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1410355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B255CA-3E5E-458A-B508-590AEAF0C285}"/>
              </a:ext>
            </a:extLst>
          </p:cNvPr>
          <p:cNvSpPr>
            <a:spLocks noGrp="1"/>
          </p:cNvSpPr>
          <p:nvPr>
            <p:ph type="title"/>
          </p:nvPr>
        </p:nvSpPr>
        <p:spPr>
          <a:xfrm>
            <a:off x="263146" y="1394568"/>
            <a:ext cx="4497879" cy="1126434"/>
          </a:xfrm>
        </p:spPr>
        <p:txBody>
          <a:bodyPr>
            <a:normAutofit fontScale="90000"/>
          </a:bodyPr>
          <a:lstStyle/>
          <a:p>
            <a:r>
              <a:rPr lang="en-US" sz="2700" dirty="0">
                <a:solidFill>
                  <a:schemeClr val="tx2"/>
                </a:solidFill>
                <a:latin typeface="Avenir Medium"/>
              </a:rPr>
              <a:t>The building of the architectural firm "SA Architects" in Nur-Sultan. </a:t>
            </a:r>
            <a:br>
              <a:rPr lang="ru-RU" sz="2700" dirty="0">
                <a:solidFill>
                  <a:schemeClr val="tx2"/>
                </a:solidFill>
                <a:latin typeface="Avenir Medium"/>
              </a:rPr>
            </a:br>
            <a:r>
              <a:rPr lang="en-US" sz="2700" dirty="0">
                <a:solidFill>
                  <a:schemeClr val="tx2"/>
                </a:solidFill>
                <a:latin typeface="Avenir Medium"/>
              </a:rPr>
              <a:t>Sights of Astana</a:t>
            </a:r>
            <a:br>
              <a:rPr lang="ru-RU" sz="3100" u="sng" dirty="0">
                <a:solidFill>
                  <a:srgbClr val="00B0F0"/>
                </a:solidFill>
              </a:rPr>
            </a:br>
            <a:br>
              <a:rPr lang="ru-RU" sz="2700" u="sng" dirty="0">
                <a:solidFill>
                  <a:srgbClr val="00B0F0"/>
                </a:solidFill>
              </a:rPr>
            </a:br>
            <a:endParaRPr lang="ru-RU" b="1" u="sng" dirty="0">
              <a:solidFill>
                <a:srgbClr val="00B0F0"/>
              </a:solidFill>
            </a:endParaRPr>
          </a:p>
        </p:txBody>
      </p:sp>
      <p:pic>
        <p:nvPicPr>
          <p:cNvPr id="4" name="Объект 3">
            <a:extLst>
              <a:ext uri="{FF2B5EF4-FFF2-40B4-BE49-F238E27FC236}">
                <a16:creationId xmlns:a16="http://schemas.microsoft.com/office/drawing/2014/main" id="{F47E1CDA-8D4A-4E2C-A4D8-BD47395FA4E1}"/>
              </a:ext>
            </a:extLst>
          </p:cNvPr>
          <p:cNvPicPr>
            <a:picLocks noGrp="1" noChangeAspect="1"/>
          </p:cNvPicPr>
          <p:nvPr>
            <p:ph idx="1"/>
          </p:nvPr>
        </p:nvPicPr>
        <p:blipFill>
          <a:blip r:embed="rId2"/>
          <a:stretch>
            <a:fillRect/>
          </a:stretch>
        </p:blipFill>
        <p:spPr>
          <a:xfrm>
            <a:off x="449596" y="2162796"/>
            <a:ext cx="2440252" cy="3737072"/>
          </a:xfrm>
          <a:prstGeom prst="rect">
            <a:avLst/>
          </a:prstGeom>
        </p:spPr>
      </p:pic>
      <p:pic>
        <p:nvPicPr>
          <p:cNvPr id="5" name="Рисунок 4">
            <a:extLst>
              <a:ext uri="{FF2B5EF4-FFF2-40B4-BE49-F238E27FC236}">
                <a16:creationId xmlns:a16="http://schemas.microsoft.com/office/drawing/2014/main" id="{8DE3D860-872C-4163-91B0-42D6AF476B95}"/>
              </a:ext>
            </a:extLst>
          </p:cNvPr>
          <p:cNvPicPr>
            <a:picLocks noChangeAspect="1"/>
          </p:cNvPicPr>
          <p:nvPr/>
        </p:nvPicPr>
        <p:blipFill>
          <a:blip r:embed="rId3"/>
          <a:stretch>
            <a:fillRect/>
          </a:stretch>
        </p:blipFill>
        <p:spPr>
          <a:xfrm>
            <a:off x="4761025" y="1083365"/>
            <a:ext cx="6422004" cy="4816503"/>
          </a:xfrm>
          <a:prstGeom prst="rect">
            <a:avLst/>
          </a:prstGeom>
        </p:spPr>
      </p:pic>
      <p:sp>
        <p:nvSpPr>
          <p:cNvPr id="6" name="Rettangolo 4">
            <a:extLst>
              <a:ext uri="{FF2B5EF4-FFF2-40B4-BE49-F238E27FC236}">
                <a16:creationId xmlns:a16="http://schemas.microsoft.com/office/drawing/2014/main" id="{B60A22CA-5FD8-4D78-BC7F-10F0E5FDC80E}"/>
              </a:ext>
            </a:extLst>
          </p:cNvPr>
          <p:cNvSpPr/>
          <p:nvPr/>
        </p:nvSpPr>
        <p:spPr>
          <a:xfrm>
            <a:off x="0" y="-64035"/>
            <a:ext cx="12192000" cy="610394"/>
          </a:xfrm>
          <a:prstGeom prst="rect">
            <a:avLst/>
          </a:prstGeom>
          <a:solidFill>
            <a:srgbClr val="3A5471"/>
          </a:solidFill>
          <a:ln>
            <a:solidFill>
              <a:srgbClr val="3A5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500"/>
              </a:spcAft>
            </a:pPr>
            <a:r>
              <a:rPr lang="en-US" dirty="0">
                <a:solidFill>
                  <a:prstClr val="white"/>
                </a:solidFill>
              </a:rPr>
              <a:t>Lecture 10. Modern Architecture (from 1991 to the present)</a:t>
            </a:r>
            <a:endParaRPr lang="en-US" spc="60" dirty="0">
              <a:solidFill>
                <a:prstClr val="white"/>
              </a:solidFill>
              <a:latin typeface="Avenir Medium" charset="0"/>
            </a:endParaRPr>
          </a:p>
        </p:txBody>
      </p:sp>
    </p:spTree>
    <p:extLst>
      <p:ext uri="{BB962C8B-B14F-4D97-AF65-F5344CB8AC3E}">
        <p14:creationId xmlns:p14="http://schemas.microsoft.com/office/powerpoint/2010/main" val="3774409193"/>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3244</Words>
  <Application>Microsoft Office PowerPoint</Application>
  <PresentationFormat>Widescreen</PresentationFormat>
  <Paragraphs>110</Paragraphs>
  <Slides>25</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25</vt:i4>
      </vt:variant>
    </vt:vector>
  </HeadingPairs>
  <TitlesOfParts>
    <vt:vector size="33" baseType="lpstr">
      <vt:lpstr>Arial</vt:lpstr>
      <vt:lpstr>Arial Black</vt:lpstr>
      <vt:lpstr>Avenir Medium</vt:lpstr>
      <vt:lpstr>Calibri</vt:lpstr>
      <vt:lpstr>Calibri Light</vt:lpstr>
      <vt:lpstr>Times New Roman</vt:lpstr>
      <vt:lpstr>Wingdings</vt:lpstr>
      <vt:lpstr>Tema di Office</vt:lpstr>
      <vt:lpstr>Presentazione standard di PowerPoint</vt:lpstr>
      <vt:lpstr>Presentazione standard di PowerPoint</vt:lpstr>
      <vt:lpstr>CONTENT</vt:lpstr>
      <vt:lpstr>Terms and concepts</vt:lpstr>
      <vt:lpstr>Map of the modern states of Central Asia</vt:lpstr>
      <vt:lpstr>Modern architecture and urban planning of Central Asia and trends in its development</vt:lpstr>
      <vt:lpstr>Dwelling of nomads and farmers of Central Asia</vt:lpstr>
      <vt:lpstr>Architecture and urban planning of Kazakhstan</vt:lpstr>
      <vt:lpstr>The building of the architectural firm "SA Architects" in Nur-Sultan.  Sights of Astana  </vt:lpstr>
      <vt:lpstr>BAITEREK TOWER IN ASTANA</vt:lpstr>
      <vt:lpstr>Architecture of Turkmenistan</vt:lpstr>
      <vt:lpstr>Ministry of Health of Turkmenistan</vt:lpstr>
      <vt:lpstr>Palace of Happiness in Ashgabat</vt:lpstr>
      <vt:lpstr>Architecture of Uzbekistan</vt:lpstr>
      <vt:lpstr>NEW BUILDINGS IN TASHKENT</vt:lpstr>
      <vt:lpstr>Ташкент. Арт-галерея</vt:lpstr>
      <vt:lpstr>Architecture of Tajikistan</vt:lpstr>
      <vt:lpstr>PALACE OF THE NATION OF TAJIKISTAN</vt:lpstr>
      <vt:lpstr>MINISTRY OF FOREIGN AFFAIRS OF TAJIKISTAN</vt:lpstr>
      <vt:lpstr>Architecture of Kyrgyzstan</vt:lpstr>
      <vt:lpstr>BISHKEK. CITY HALL "ASKA-TASH"</vt:lpstr>
      <vt:lpstr>MATRIMONIAL PALACE</vt:lpstr>
      <vt:lpstr>Problems</vt:lpstr>
      <vt:lpstr>Conclusion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ЛЕКЦИЯ 1 ПО КУРСУ «ПРОЕКТИРОВАНИЕ В УСЛОВИЯХ РЕКОНСТРУКЦИИ ЖИЛОЙ СРЕДЫ»</dc:title>
  <dc:creator>Rustam Mukimov</dc:creator>
  <cp:lastModifiedBy>Rinaudo  Fulvio</cp:lastModifiedBy>
  <cp:revision>176</cp:revision>
  <dcterms:created xsi:type="dcterms:W3CDTF">2021-12-23T14:10:01Z</dcterms:created>
  <dcterms:modified xsi:type="dcterms:W3CDTF">2022-08-11T09:25:46Z</dcterms:modified>
</cp:coreProperties>
</file>