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3216"/>
  </p:normalViewPr>
  <p:slideViewPr>
    <p:cSldViewPr snapToGrid="0" snapToObjects="1">
      <p:cViewPr varScale="1">
        <p:scale>
          <a:sx n="89" d="100"/>
          <a:sy n="89" d="100"/>
        </p:scale>
        <p:origin x="437"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xfrm>
            <a:off x="1143000" y="685800"/>
            <a:ext cx="4572000" cy="3429000"/>
          </a:xfrm>
          <a:prstGeom prst="rect">
            <a:avLst/>
          </a:prstGeom>
        </p:spPr>
        <p:txBody>
          <a:bodyPr/>
          <a:lstStyle/>
          <a:p>
            <a:endParaRPr/>
          </a:p>
        </p:txBody>
      </p:sp>
      <p:sp>
        <p:nvSpPr>
          <p:cNvPr id="173" name="Shape 17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titolo">
    <p:spTree>
      <p:nvGrpSpPr>
        <p:cNvPr id="1" name=""/>
        <p:cNvGrpSpPr/>
        <p:nvPr/>
      </p:nvGrpSpPr>
      <p:grpSpPr>
        <a:xfrm>
          <a:off x="0" y="0"/>
          <a:ext cx="0" cy="0"/>
          <a:chOff x="0" y="0"/>
          <a:chExt cx="0" cy="0"/>
        </a:xfrm>
      </p:grpSpPr>
      <p:sp>
        <p:nvSpPr>
          <p:cNvPr id="11" name="Titolo Testo"/>
          <p:cNvSpPr txBox="1">
            <a:spLocks noGrp="1"/>
          </p:cNvSpPr>
          <p:nvPr>
            <p:ph type="title"/>
          </p:nvPr>
        </p:nvSpPr>
        <p:spPr>
          <a:xfrm>
            <a:off x="914400" y="1122362"/>
            <a:ext cx="10363200" cy="2387601"/>
          </a:xfrm>
          <a:prstGeom prst="rect">
            <a:avLst/>
          </a:prstGeom>
        </p:spPr>
        <p:txBody>
          <a:bodyPr anchor="b"/>
          <a:lstStyle>
            <a:lvl1pPr algn="ctr">
              <a:defRPr sz="6000"/>
            </a:lvl1pPr>
          </a:lstStyle>
          <a:p>
            <a:r>
              <a:t>Titolo Testo</a:t>
            </a:r>
          </a:p>
        </p:txBody>
      </p:sp>
      <p:sp>
        <p:nvSpPr>
          <p:cNvPr id="12"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iapositiva titolo">
    <p:spTree>
      <p:nvGrpSpPr>
        <p:cNvPr id="1" name=""/>
        <p:cNvGrpSpPr/>
        <p:nvPr/>
      </p:nvGrpSpPr>
      <p:grpSpPr>
        <a:xfrm>
          <a:off x="0" y="0"/>
          <a:ext cx="0" cy="0"/>
          <a:chOff x="0" y="0"/>
          <a:chExt cx="0" cy="0"/>
        </a:xfrm>
      </p:grpSpPr>
      <p:sp>
        <p:nvSpPr>
          <p:cNvPr id="92" name="Titolo Testo"/>
          <p:cNvSpPr txBox="1">
            <a:spLocks noGrp="1"/>
          </p:cNvSpPr>
          <p:nvPr>
            <p:ph type="title"/>
          </p:nvPr>
        </p:nvSpPr>
        <p:spPr>
          <a:xfrm>
            <a:off x="914400" y="1122362"/>
            <a:ext cx="10363200" cy="2387601"/>
          </a:xfrm>
          <a:prstGeom prst="rect">
            <a:avLst/>
          </a:prstGeom>
        </p:spPr>
        <p:txBody>
          <a:bodyPr anchor="b"/>
          <a:lstStyle>
            <a:lvl1pPr algn="ctr">
              <a:defRPr sz="6000"/>
            </a:lvl1pPr>
          </a:lstStyle>
          <a:p>
            <a:r>
              <a:t>Titolo Testo</a:t>
            </a:r>
          </a:p>
        </p:txBody>
      </p:sp>
      <p:sp>
        <p:nvSpPr>
          <p:cNvPr id="93" name="Corpo livello uno…"/>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grpSp>
        <p:nvGrpSpPr>
          <p:cNvPr id="2" name="Gruppo 1">
            <a:extLst>
              <a:ext uri="{FF2B5EF4-FFF2-40B4-BE49-F238E27FC236}">
                <a16:creationId xmlns:a16="http://schemas.microsoft.com/office/drawing/2014/main" id="{B88261BC-F9B1-4820-8312-F44C1DEF6146}"/>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2C2CBF28-9E50-9F46-B2DE-AB04CA8B34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9397E3FC-FCE2-FDB7-311C-11FCCC65FF2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9F1BB17F-8C6E-00F0-0A36-0883B0B53032}"/>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DA2DC776-419C-7169-FE04-60D97EF92A79}"/>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64927B00-D851-582F-CB9A-4B772C421287}"/>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488F3469-3977-E2E4-32C4-E36F427624B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B8CDADBA-8C61-DF39-71F1-DA434CCF4C9E}"/>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0EE788DA-3EAD-9F2B-69D8-13983449AE46}"/>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DDE7F551-5B63-F281-4553-AC2716EB1C8E}"/>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111D243B-9DA4-E20D-9790-259C4E971B4A}"/>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101" name="Titolo Testo"/>
          <p:cNvSpPr txBox="1">
            <a:spLocks noGrp="1"/>
          </p:cNvSpPr>
          <p:nvPr>
            <p:ph type="title"/>
          </p:nvPr>
        </p:nvSpPr>
        <p:spPr>
          <a:prstGeom prst="rect">
            <a:avLst/>
          </a:prstGeom>
        </p:spPr>
        <p:txBody>
          <a:bodyPr/>
          <a:lstStyle/>
          <a:p>
            <a:r>
              <a:t>Titolo Testo</a:t>
            </a:r>
          </a:p>
        </p:txBody>
      </p:sp>
      <p:sp>
        <p:nvSpPr>
          <p:cNvPr id="102"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grpSp>
        <p:nvGrpSpPr>
          <p:cNvPr id="2" name="Gruppo 1">
            <a:extLst>
              <a:ext uri="{FF2B5EF4-FFF2-40B4-BE49-F238E27FC236}">
                <a16:creationId xmlns:a16="http://schemas.microsoft.com/office/drawing/2014/main" id="{6C8913A3-21BA-40A1-AAA3-B2AFFD8C2DD0}"/>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586D15A5-27B2-4286-7360-CA498170D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BFA260F4-9A87-0BE5-00ED-271DA5E1F0D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BE3C339B-D8E5-6364-5975-8BA16D8705C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117F895D-E773-64CA-1531-0E8F75C229C4}"/>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5F44EB18-69D2-7387-8BC2-E30A95279945}"/>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3A2DABA8-BF19-ADA7-1D6A-3C644DE1E4C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50495156-7B24-8693-631B-194F9916C490}"/>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1F34237F-F46A-7B4C-B705-345C710864D0}"/>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D5EA26B4-F715-7507-8831-6F4AC2E2F959}"/>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B0A2E6EC-E051-FD7D-4C75-6295B706BEDE}"/>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110" name="Titolo Testo"/>
          <p:cNvSpPr txBox="1">
            <a:spLocks noGrp="1"/>
          </p:cNvSpPr>
          <p:nvPr>
            <p:ph type="title"/>
          </p:nvPr>
        </p:nvSpPr>
        <p:spPr>
          <a:xfrm>
            <a:off x="831850" y="1709740"/>
            <a:ext cx="10515601" cy="2852737"/>
          </a:xfrm>
          <a:prstGeom prst="rect">
            <a:avLst/>
          </a:prstGeom>
        </p:spPr>
        <p:txBody>
          <a:bodyPr anchor="b"/>
          <a:lstStyle>
            <a:lvl1pPr>
              <a:defRPr sz="6000"/>
            </a:lvl1pPr>
          </a:lstStyle>
          <a:p>
            <a:r>
              <a:t>Titolo Testo</a:t>
            </a:r>
          </a:p>
        </p:txBody>
      </p:sp>
      <p:sp>
        <p:nvSpPr>
          <p:cNvPr id="111" name="Corpo livello uno…"/>
          <p:cNvSpPr txBox="1">
            <a:spLocks noGrp="1"/>
          </p:cNvSpPr>
          <p:nvPr>
            <p:ph type="body" sz="quarter" idx="1"/>
          </p:nvPr>
        </p:nvSpPr>
        <p:spPr>
          <a:xfrm>
            <a:off x="831850" y="4589464"/>
            <a:ext cx="105156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1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119" name="Titolo Testo"/>
          <p:cNvSpPr txBox="1">
            <a:spLocks noGrp="1"/>
          </p:cNvSpPr>
          <p:nvPr>
            <p:ph type="title"/>
          </p:nvPr>
        </p:nvSpPr>
        <p:spPr>
          <a:prstGeom prst="rect">
            <a:avLst/>
          </a:prstGeom>
        </p:spPr>
        <p:txBody>
          <a:bodyPr/>
          <a:lstStyle/>
          <a:p>
            <a:r>
              <a:t>Titolo Testo</a:t>
            </a:r>
          </a:p>
        </p:txBody>
      </p:sp>
      <p:sp>
        <p:nvSpPr>
          <p:cNvPr id="120"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2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128" name="Titolo Testo"/>
          <p:cNvSpPr txBox="1">
            <a:spLocks noGrp="1"/>
          </p:cNvSpPr>
          <p:nvPr>
            <p:ph type="title"/>
          </p:nvPr>
        </p:nvSpPr>
        <p:spPr>
          <a:xfrm>
            <a:off x="839787" y="365127"/>
            <a:ext cx="10515601" cy="1325563"/>
          </a:xfrm>
          <a:prstGeom prst="rect">
            <a:avLst/>
          </a:prstGeom>
        </p:spPr>
        <p:txBody>
          <a:bodyPr/>
          <a:lstStyle/>
          <a:p>
            <a:r>
              <a:t>Titolo Testo</a:t>
            </a:r>
          </a:p>
        </p:txBody>
      </p:sp>
      <p:sp>
        <p:nvSpPr>
          <p:cNvPr id="129" name="Corpo livello uno…"/>
          <p:cNvSpPr txBox="1">
            <a:spLocks noGrp="1"/>
          </p:cNvSpPr>
          <p:nvPr>
            <p:ph type="body" sz="quarter" idx="1"/>
          </p:nvPr>
        </p:nvSpPr>
        <p:spPr>
          <a:xfrm>
            <a:off x="839788"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130" name="Text Placeholder 4"/>
          <p:cNvSpPr>
            <a:spLocks noGrp="1"/>
          </p:cNvSpPr>
          <p:nvPr>
            <p:ph type="body" sz="quarter" idx="13"/>
          </p:nvPr>
        </p:nvSpPr>
        <p:spPr>
          <a:xfrm>
            <a:off x="6172201" y="1681163"/>
            <a:ext cx="5183189" cy="823913"/>
          </a:xfrm>
          <a:prstGeom prst="rect">
            <a:avLst/>
          </a:prstGeom>
        </p:spPr>
        <p:txBody>
          <a:bodyPr anchor="b"/>
          <a:lstStyle/>
          <a:p>
            <a:pPr marL="0" indent="0">
              <a:buSzTx/>
              <a:buFontTx/>
              <a:buNone/>
              <a:defRPr sz="2400" b="1"/>
            </a:pPr>
            <a:endParaRPr/>
          </a:p>
        </p:txBody>
      </p:sp>
      <p:sp>
        <p:nvSpPr>
          <p:cNvPr id="1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138" name="Titolo Testo"/>
          <p:cNvSpPr txBox="1">
            <a:spLocks noGrp="1"/>
          </p:cNvSpPr>
          <p:nvPr>
            <p:ph type="title"/>
          </p:nvPr>
        </p:nvSpPr>
        <p:spPr>
          <a:prstGeom prst="rect">
            <a:avLst/>
          </a:prstGeom>
        </p:spPr>
        <p:txBody>
          <a:bodyPr/>
          <a:lstStyle/>
          <a:p>
            <a:r>
              <a:t>Titolo Testo</a:t>
            </a:r>
          </a:p>
        </p:txBody>
      </p:sp>
      <p:sp>
        <p:nvSpPr>
          <p:cNvPr id="139"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14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153"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154" name="Corpo livello uno…"/>
          <p:cNvSpPr txBox="1">
            <a:spLocks noGrp="1"/>
          </p:cNvSpPr>
          <p:nvPr>
            <p:ph type="body" sz="half" idx="1"/>
          </p:nvPr>
        </p:nvSpPr>
        <p:spPr>
          <a:xfrm>
            <a:off x="5183187" y="987427"/>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155"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sp>
        <p:nvSpPr>
          <p:cNvPr id="15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163"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164" name="Picture Placeholder 2"/>
          <p:cNvSpPr>
            <a:spLocks noGrp="1"/>
          </p:cNvSpPr>
          <p:nvPr>
            <p:ph type="pic" sz="half" idx="13"/>
          </p:nvPr>
        </p:nvSpPr>
        <p:spPr>
          <a:xfrm>
            <a:off x="5183187" y="987427"/>
            <a:ext cx="6172201" cy="4873626"/>
          </a:xfrm>
          <a:prstGeom prst="rect">
            <a:avLst/>
          </a:prstGeom>
        </p:spPr>
        <p:txBody>
          <a:bodyPr lIns="91439" rIns="91439">
            <a:noAutofit/>
          </a:bodyPr>
          <a:lstStyle/>
          <a:p>
            <a:endParaRPr/>
          </a:p>
        </p:txBody>
      </p:sp>
      <p:sp>
        <p:nvSpPr>
          <p:cNvPr id="165"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66"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0" name="Titolo Testo"/>
          <p:cNvSpPr txBox="1">
            <a:spLocks noGrp="1"/>
          </p:cNvSpPr>
          <p:nvPr>
            <p:ph type="title"/>
          </p:nvPr>
        </p:nvSpPr>
        <p:spPr>
          <a:prstGeom prst="rect">
            <a:avLst/>
          </a:prstGeom>
        </p:spPr>
        <p:txBody>
          <a:bodyPr/>
          <a:lstStyle/>
          <a:p>
            <a:r>
              <a:t>Titolo Testo</a:t>
            </a:r>
          </a:p>
        </p:txBody>
      </p:sp>
      <p:sp>
        <p:nvSpPr>
          <p:cNvPr id="21" name="Corpo livello uno…"/>
          <p:cNvSpPr txBox="1">
            <a:spLocks noGrp="1"/>
          </p:cNvSpPr>
          <p:nvPr>
            <p:ph type="body" idx="1"/>
          </p:nvPr>
        </p:nvSpPr>
        <p:spPr>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2"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uppo 1">
            <a:extLst>
              <a:ext uri="{FF2B5EF4-FFF2-40B4-BE49-F238E27FC236}">
                <a16:creationId xmlns:a16="http://schemas.microsoft.com/office/drawing/2014/main" id="{A32EC4DC-BE0F-497B-3523-5BFBEC12D434}"/>
              </a:ext>
            </a:extLst>
          </p:cNvPr>
          <p:cNvGrpSpPr/>
          <p:nvPr userDrawn="1"/>
        </p:nvGrpSpPr>
        <p:grpSpPr>
          <a:xfrm>
            <a:off x="0" y="6166399"/>
            <a:ext cx="12192000" cy="647700"/>
            <a:chOff x="0" y="6217136"/>
            <a:chExt cx="12192000" cy="647700"/>
          </a:xfrm>
        </p:grpSpPr>
        <p:pic>
          <p:nvPicPr>
            <p:cNvPr id="3" name="Immagine 2">
              <a:extLst>
                <a:ext uri="{FF2B5EF4-FFF2-40B4-BE49-F238E27FC236}">
                  <a16:creationId xmlns:a16="http://schemas.microsoft.com/office/drawing/2014/main" id="{13AE72B4-A9EB-EEC9-9314-2D813CFC6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409CD1B3-322F-9C15-2850-8314C42CC6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77850D59-AB79-B831-BC24-99FB6014EB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92EFECDB-AD0B-07D7-6E3A-850F6D064C5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ED24C03B-E120-1776-6366-132716C035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B0DFF2DC-2365-C9A2-9B29-CFF978D15D6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7D359B9E-9E5C-E22B-B2ED-0CDC80F9F09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C6717961-3079-38BF-D942-736307774FBC}"/>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A19DDCE8-E4BA-F447-C48F-1485BE5EF8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0BC7255A-37C8-4C11-138F-70A24F9484A5}"/>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ue contenuti">
    <p:spTree>
      <p:nvGrpSpPr>
        <p:cNvPr id="1" name=""/>
        <p:cNvGrpSpPr/>
        <p:nvPr/>
      </p:nvGrpSpPr>
      <p:grpSpPr>
        <a:xfrm>
          <a:off x="0" y="0"/>
          <a:ext cx="0" cy="0"/>
          <a:chOff x="0" y="0"/>
          <a:chExt cx="0" cy="0"/>
        </a:xfrm>
      </p:grpSpPr>
      <p:sp>
        <p:nvSpPr>
          <p:cNvPr id="38" name="Titolo Testo"/>
          <p:cNvSpPr txBox="1">
            <a:spLocks noGrp="1"/>
          </p:cNvSpPr>
          <p:nvPr>
            <p:ph type="title"/>
          </p:nvPr>
        </p:nvSpPr>
        <p:spPr>
          <a:prstGeom prst="rect">
            <a:avLst/>
          </a:prstGeom>
        </p:spPr>
        <p:txBody>
          <a:bodyPr/>
          <a:lstStyle/>
          <a:p>
            <a:r>
              <a:t>Titolo Testo</a:t>
            </a:r>
          </a:p>
        </p:txBody>
      </p:sp>
      <p:sp>
        <p:nvSpPr>
          <p:cNvPr id="39" name="Corpo livello uno…"/>
          <p:cNvSpPr txBox="1">
            <a:spLocks noGrp="1"/>
          </p:cNvSpPr>
          <p:nvPr>
            <p:ph type="body" sz="half" idx="1"/>
          </p:nvPr>
        </p:nvSpPr>
        <p:spPr>
          <a:xfrm>
            <a:off x="838200" y="1825625"/>
            <a:ext cx="5181600" cy="435133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uppo 1">
            <a:extLst>
              <a:ext uri="{FF2B5EF4-FFF2-40B4-BE49-F238E27FC236}">
                <a16:creationId xmlns:a16="http://schemas.microsoft.com/office/drawing/2014/main" id="{A32EC4DC-BE0F-497B-3523-5BFBEC12D434}"/>
              </a:ext>
            </a:extLst>
          </p:cNvPr>
          <p:cNvGrpSpPr/>
          <p:nvPr userDrawn="1"/>
        </p:nvGrpSpPr>
        <p:grpSpPr>
          <a:xfrm>
            <a:off x="0" y="6215064"/>
            <a:ext cx="12192000" cy="647700"/>
            <a:chOff x="0" y="6217136"/>
            <a:chExt cx="12192000" cy="647700"/>
          </a:xfrm>
        </p:grpSpPr>
        <p:pic>
          <p:nvPicPr>
            <p:cNvPr id="3" name="Immagine 2">
              <a:extLst>
                <a:ext uri="{FF2B5EF4-FFF2-40B4-BE49-F238E27FC236}">
                  <a16:creationId xmlns:a16="http://schemas.microsoft.com/office/drawing/2014/main" id="{13AE72B4-A9EB-EEC9-9314-2D813CFC6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409CD1B3-322F-9C15-2850-8314C42CC6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77850D59-AB79-B831-BC24-99FB6014EB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92EFECDB-AD0B-07D7-6E3A-850F6D064C5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ED24C03B-E120-1776-6366-132716C035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B0DFF2DC-2365-C9A2-9B29-CFF978D15D6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7D359B9E-9E5C-E22B-B2ED-0CDC80F9F09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C6717961-3079-38BF-D942-736307774FBC}"/>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A19DDCE8-E4BA-F447-C48F-1485BE5EF8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0BC7255A-37C8-4C11-138F-70A24F9484A5}"/>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47" name="Titolo Testo"/>
          <p:cNvSpPr txBox="1">
            <a:spLocks noGrp="1"/>
          </p:cNvSpPr>
          <p:nvPr>
            <p:ph type="title"/>
          </p:nvPr>
        </p:nvSpPr>
        <p:spPr>
          <a:xfrm>
            <a:off x="839787" y="365127"/>
            <a:ext cx="10515601" cy="1325563"/>
          </a:xfrm>
          <a:prstGeom prst="rect">
            <a:avLst/>
          </a:prstGeom>
        </p:spPr>
        <p:txBody>
          <a:bodyPr/>
          <a:lstStyle/>
          <a:p>
            <a:r>
              <a:t>Titolo Testo</a:t>
            </a:r>
          </a:p>
        </p:txBody>
      </p:sp>
      <p:sp>
        <p:nvSpPr>
          <p:cNvPr id="48" name="Corpo livello uno…"/>
          <p:cNvSpPr txBox="1">
            <a:spLocks noGrp="1"/>
          </p:cNvSpPr>
          <p:nvPr>
            <p:ph type="body" sz="quarter" idx="1"/>
          </p:nvPr>
        </p:nvSpPr>
        <p:spPr>
          <a:xfrm>
            <a:off x="839788"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Corpo livello uno</a:t>
            </a:r>
          </a:p>
          <a:p>
            <a:pPr lvl="1"/>
            <a:r>
              <a:t>Corpo livello due</a:t>
            </a:r>
          </a:p>
          <a:p>
            <a:pPr lvl="2"/>
            <a:r>
              <a:t>Corpo livello tre</a:t>
            </a:r>
          </a:p>
          <a:p>
            <a:pPr lvl="3"/>
            <a:r>
              <a:t>Corpo livello quattro</a:t>
            </a:r>
          </a:p>
          <a:p>
            <a:pPr lvl="4"/>
            <a:r>
              <a:t>Corpo livello cinque</a:t>
            </a:r>
          </a:p>
        </p:txBody>
      </p:sp>
      <p:sp>
        <p:nvSpPr>
          <p:cNvPr id="49" name="Text Placeholder 4"/>
          <p:cNvSpPr>
            <a:spLocks noGrp="1"/>
          </p:cNvSpPr>
          <p:nvPr>
            <p:ph type="body" sz="quarter" idx="13"/>
          </p:nvPr>
        </p:nvSpPr>
        <p:spPr>
          <a:xfrm>
            <a:off x="6172201" y="1681163"/>
            <a:ext cx="5183189" cy="823913"/>
          </a:xfrm>
          <a:prstGeom prst="rect">
            <a:avLst/>
          </a:prstGeom>
        </p:spPr>
        <p:txBody>
          <a:bodyPr anchor="b"/>
          <a:lstStyle/>
          <a:p>
            <a:pPr marL="0" indent="0">
              <a:buSzTx/>
              <a:buFontTx/>
              <a:buNone/>
              <a:defRPr sz="2400" b="1"/>
            </a:pPr>
            <a:endParaRPr/>
          </a:p>
        </p:txBody>
      </p:sp>
      <p:sp>
        <p:nvSpPr>
          <p:cNvPr id="50"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uppo 1">
            <a:extLst>
              <a:ext uri="{FF2B5EF4-FFF2-40B4-BE49-F238E27FC236}">
                <a16:creationId xmlns:a16="http://schemas.microsoft.com/office/drawing/2014/main" id="{A32EC4DC-BE0F-497B-3523-5BFBEC12D434}"/>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13AE72B4-A9EB-EEC9-9314-2D813CFC6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409CD1B3-322F-9C15-2850-8314C42CC6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77850D59-AB79-B831-BC24-99FB6014EB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92EFECDB-AD0B-07D7-6E3A-850F6D064C5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ED24C03B-E120-1776-6366-132716C035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B0DFF2DC-2365-C9A2-9B29-CFF978D15D6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7D359B9E-9E5C-E22B-B2ED-0CDC80F9F09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C6717961-3079-38BF-D942-736307774FBC}"/>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A19DDCE8-E4BA-F447-C48F-1485BE5EF8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0BC7255A-37C8-4C11-138F-70A24F9484A5}"/>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57" name="Titolo Testo"/>
          <p:cNvSpPr txBox="1">
            <a:spLocks noGrp="1"/>
          </p:cNvSpPr>
          <p:nvPr>
            <p:ph type="title"/>
          </p:nvPr>
        </p:nvSpPr>
        <p:spPr>
          <a:prstGeom prst="rect">
            <a:avLst/>
          </a:prstGeom>
        </p:spPr>
        <p:txBody>
          <a:bodyPr/>
          <a:lstStyle/>
          <a:p>
            <a:r>
              <a:t>Titolo Testo</a:t>
            </a:r>
          </a:p>
        </p:txBody>
      </p:sp>
      <p:sp>
        <p:nvSpPr>
          <p:cNvPr id="58"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uppo 1">
            <a:extLst>
              <a:ext uri="{FF2B5EF4-FFF2-40B4-BE49-F238E27FC236}">
                <a16:creationId xmlns:a16="http://schemas.microsoft.com/office/drawing/2014/main" id="{E5A64ACA-510D-1ABD-CF46-F115685385A5}"/>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381670A0-4FB6-6E01-02C7-8A9B6E0005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10BD5BF5-2AE4-FA50-A5F9-5D987350E67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A7D6B037-5107-1E4E-6671-691175F45273}"/>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16FC8CE9-001C-F3D5-FC18-60DE6BF8862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5F963E08-E6AB-B222-F11D-460A1C1E10A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097232C6-0283-0ED0-D421-6F0C48F2649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54EE4E48-BC8A-319C-03E7-5E457E351B3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2515415B-FA04-CD74-2B99-0A75B9A6FC53}"/>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AEE2F703-CB0F-8929-B3F0-C6444B24D629}"/>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CC8AC958-D9AC-ACF0-A706-2D6D87C61AD1}"/>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29" name="Titolo Testo"/>
          <p:cNvSpPr txBox="1">
            <a:spLocks noGrp="1"/>
          </p:cNvSpPr>
          <p:nvPr>
            <p:ph type="title"/>
          </p:nvPr>
        </p:nvSpPr>
        <p:spPr>
          <a:xfrm>
            <a:off x="831850" y="1709740"/>
            <a:ext cx="10515601" cy="2852737"/>
          </a:xfrm>
          <a:prstGeom prst="rect">
            <a:avLst/>
          </a:prstGeom>
        </p:spPr>
        <p:txBody>
          <a:bodyPr anchor="b"/>
          <a:lstStyle>
            <a:lvl1pPr>
              <a:defRPr sz="6000"/>
            </a:lvl1pPr>
          </a:lstStyle>
          <a:p>
            <a:r>
              <a:t>Titolo Testo</a:t>
            </a:r>
          </a:p>
        </p:txBody>
      </p:sp>
      <p:sp>
        <p:nvSpPr>
          <p:cNvPr id="30" name="Corpo livello uno…"/>
          <p:cNvSpPr txBox="1">
            <a:spLocks noGrp="1"/>
          </p:cNvSpPr>
          <p:nvPr>
            <p:ph type="body" sz="quarter" idx="1"/>
          </p:nvPr>
        </p:nvSpPr>
        <p:spPr>
          <a:xfrm>
            <a:off x="831850" y="4589464"/>
            <a:ext cx="10515601" cy="1500188"/>
          </a:xfrm>
          <a:prstGeom prst="rect">
            <a:avLst/>
          </a:prstGeom>
        </p:spPr>
        <p:txBody>
          <a:bodyPr/>
          <a:lstStyle>
            <a:lvl1pPr marL="0" indent="0">
              <a:buSzTx/>
              <a:buFontTx/>
              <a:buNone/>
              <a:defRPr sz="2400"/>
            </a:lvl1pPr>
            <a:lvl2pPr marL="0" indent="457200">
              <a:buSzTx/>
              <a:buFontTx/>
              <a:buNone/>
              <a:defRPr sz="2400"/>
            </a:lvl2pPr>
            <a:lvl3pPr marL="0" indent="914400">
              <a:buSzTx/>
              <a:buFontTx/>
              <a:buNone/>
              <a:defRPr sz="2400"/>
            </a:lvl3pPr>
            <a:lvl4pPr marL="0" indent="1371600">
              <a:buSzTx/>
              <a:buFontTx/>
              <a:buNone/>
              <a:defRPr sz="2400"/>
            </a:lvl4pPr>
            <a:lvl5pPr marL="0" indent="1828800">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31"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uppo 1">
            <a:extLst>
              <a:ext uri="{FF2B5EF4-FFF2-40B4-BE49-F238E27FC236}">
                <a16:creationId xmlns:a16="http://schemas.microsoft.com/office/drawing/2014/main" id="{A32EC4DC-BE0F-497B-3523-5BFBEC12D434}"/>
              </a:ext>
            </a:extLst>
          </p:cNvPr>
          <p:cNvGrpSpPr/>
          <p:nvPr userDrawn="1"/>
        </p:nvGrpSpPr>
        <p:grpSpPr>
          <a:xfrm>
            <a:off x="-15696" y="6210300"/>
            <a:ext cx="12192000" cy="647700"/>
            <a:chOff x="0" y="6217136"/>
            <a:chExt cx="12192000" cy="647700"/>
          </a:xfrm>
        </p:grpSpPr>
        <p:pic>
          <p:nvPicPr>
            <p:cNvPr id="3" name="Immagine 2">
              <a:extLst>
                <a:ext uri="{FF2B5EF4-FFF2-40B4-BE49-F238E27FC236}">
                  <a16:creationId xmlns:a16="http://schemas.microsoft.com/office/drawing/2014/main" id="{13AE72B4-A9EB-EEC9-9314-2D813CFC6C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409CD1B3-322F-9C15-2850-8314C42CC6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77850D59-AB79-B831-BC24-99FB6014EB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92EFECDB-AD0B-07D7-6E3A-850F6D064C53}"/>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ED24C03B-E120-1776-6366-132716C03530}"/>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B0DFF2DC-2365-C9A2-9B29-CFF978D15D61}"/>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7D359B9E-9E5C-E22B-B2ED-0CDC80F9F09F}"/>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C6717961-3079-38BF-D942-736307774FBC}"/>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A19DDCE8-E4BA-F447-C48F-1485BE5EF8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0BC7255A-37C8-4C11-138F-70A24F9484A5}"/>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a">
    <p:spTree>
      <p:nvGrpSpPr>
        <p:cNvPr id="1" name=""/>
        <p:cNvGrpSpPr/>
        <p:nvPr/>
      </p:nvGrpSpPr>
      <p:grpSpPr>
        <a:xfrm>
          <a:off x="0" y="0"/>
          <a:ext cx="0" cy="0"/>
          <a:chOff x="0" y="0"/>
          <a:chExt cx="0" cy="0"/>
        </a:xfrm>
      </p:grpSpPr>
      <p:sp>
        <p:nvSpPr>
          <p:cNvPr id="65"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grpSp>
        <p:nvGrpSpPr>
          <p:cNvPr id="2" name="Gruppo 1">
            <a:extLst>
              <a:ext uri="{FF2B5EF4-FFF2-40B4-BE49-F238E27FC236}">
                <a16:creationId xmlns:a16="http://schemas.microsoft.com/office/drawing/2014/main" id="{2DA73090-6F3C-527A-0A16-DE606B68FBAC}"/>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C10D0ED0-E050-91CC-6B82-CD1B4F9479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1FACBE3C-D83C-5794-CF94-3DDF28851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0EB9C3C8-AD50-21A3-3579-C694F060EDBB}"/>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A8501B3C-B419-F8D4-8C70-769B3F10BE4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FC871501-93B2-856C-A703-B91D95736BA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05FBEA68-780D-E5D2-18CD-0D94955D4F4A}"/>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FFCF1069-4B0F-699E-1994-619BAADBD688}"/>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3B981187-F611-D5FE-FE32-155C1FD61A17}"/>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7BAA0F39-4C88-71F0-14AC-FBC52E85E0DB}"/>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44001699-54F7-EC8B-6ECD-6986D7F843A0}"/>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73" name="Corpo livello uno…"/>
          <p:cNvSpPr txBox="1">
            <a:spLocks noGrp="1"/>
          </p:cNvSpPr>
          <p:nvPr>
            <p:ph type="body" sz="half" idx="1"/>
          </p:nvPr>
        </p:nvSpPr>
        <p:spPr>
          <a:xfrm>
            <a:off x="5183187" y="987427"/>
            <a:ext cx="6172201" cy="4873626"/>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Corpo livello uno</a:t>
            </a:r>
          </a:p>
          <a:p>
            <a:pPr lvl="1"/>
            <a:r>
              <a:t>Corpo livello due</a:t>
            </a:r>
          </a:p>
          <a:p>
            <a:pPr lvl="2"/>
            <a:r>
              <a:t>Corpo livello tre</a:t>
            </a:r>
          </a:p>
          <a:p>
            <a:pPr lvl="3"/>
            <a:r>
              <a:t>Corpo livello quattro</a:t>
            </a:r>
          </a:p>
          <a:p>
            <a:pPr lvl="4"/>
            <a:r>
              <a:t>Corpo livello cinque</a:t>
            </a:r>
          </a:p>
        </p:txBody>
      </p:sp>
      <p:sp>
        <p:nvSpPr>
          <p:cNvPr id="74" name="Text Placeholder 3"/>
          <p:cNvSpPr>
            <a:spLocks noGrp="1"/>
          </p:cNvSpPr>
          <p:nvPr>
            <p:ph type="body" sz="quarter" idx="13"/>
          </p:nvPr>
        </p:nvSpPr>
        <p:spPr>
          <a:xfrm>
            <a:off x="839787" y="2057400"/>
            <a:ext cx="3932239" cy="3811588"/>
          </a:xfrm>
          <a:prstGeom prst="rect">
            <a:avLst/>
          </a:prstGeom>
        </p:spPr>
        <p:txBody>
          <a:bodyPr/>
          <a:lstStyle/>
          <a:p>
            <a:pPr marL="0" indent="0">
              <a:buSzTx/>
              <a:buFontTx/>
              <a:buNone/>
              <a:defRPr sz="1600"/>
            </a:pPr>
            <a:endParaRPr/>
          </a:p>
        </p:txBody>
      </p:sp>
      <p:grpSp>
        <p:nvGrpSpPr>
          <p:cNvPr id="2" name="Gruppo 1">
            <a:extLst>
              <a:ext uri="{FF2B5EF4-FFF2-40B4-BE49-F238E27FC236}">
                <a16:creationId xmlns:a16="http://schemas.microsoft.com/office/drawing/2014/main" id="{59D4ADA7-4AF0-57AA-888B-7F6800C8064C}"/>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4DA91E0E-5A9E-15DD-17A8-EC0466B7D7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75F61AF5-21BE-DAB2-CF8E-89D78535E2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145C7F08-1ACC-99A4-6DBF-4B64A6462EC6}"/>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30CE41D7-1A24-B033-8DD8-87A0188DD2CE}"/>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76C04FAA-AC88-026B-E0A8-67CDBA824BD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37CD6CEF-99E8-7E7A-3C7F-9B53D00E426D}"/>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46B94AEE-073E-E32A-009B-06A01681BB4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FB1BA3C5-5AA9-BEA9-828B-5ADDA6332E08}"/>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1CAC9F0D-1270-59A6-69EE-9DCD19A6535F}"/>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01D7FFF4-D36F-46E9-0148-0F16E6ADA984}"/>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2" name="Titolo Testo"/>
          <p:cNvSpPr txBox="1">
            <a:spLocks noGrp="1"/>
          </p:cNvSpPr>
          <p:nvPr>
            <p:ph type="title"/>
          </p:nvPr>
        </p:nvSpPr>
        <p:spPr>
          <a:xfrm>
            <a:off x="839787" y="457200"/>
            <a:ext cx="3932239" cy="1600200"/>
          </a:xfrm>
          <a:prstGeom prst="rect">
            <a:avLst/>
          </a:prstGeom>
        </p:spPr>
        <p:txBody>
          <a:bodyPr anchor="b"/>
          <a:lstStyle>
            <a:lvl1pPr>
              <a:defRPr sz="3200"/>
            </a:lvl1pPr>
          </a:lstStyle>
          <a:p>
            <a:r>
              <a:t>Titolo Testo</a:t>
            </a:r>
          </a:p>
        </p:txBody>
      </p:sp>
      <p:sp>
        <p:nvSpPr>
          <p:cNvPr id="83" name="Picture Placeholder 2"/>
          <p:cNvSpPr>
            <a:spLocks noGrp="1"/>
          </p:cNvSpPr>
          <p:nvPr>
            <p:ph type="pic" sz="half" idx="13"/>
          </p:nvPr>
        </p:nvSpPr>
        <p:spPr>
          <a:xfrm>
            <a:off x="5183187" y="987427"/>
            <a:ext cx="6172201" cy="4873626"/>
          </a:xfrm>
          <a:prstGeom prst="rect">
            <a:avLst/>
          </a:prstGeom>
        </p:spPr>
        <p:txBody>
          <a:bodyPr lIns="91439" rIns="91439">
            <a:noAutofit/>
          </a:bodyPr>
          <a:lstStyle/>
          <a:p>
            <a:endParaRPr/>
          </a:p>
        </p:txBody>
      </p:sp>
      <p:sp>
        <p:nvSpPr>
          <p:cNvPr id="84" name="Corpo livello uno…"/>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grpSp>
        <p:nvGrpSpPr>
          <p:cNvPr id="2" name="Gruppo 1">
            <a:extLst>
              <a:ext uri="{FF2B5EF4-FFF2-40B4-BE49-F238E27FC236}">
                <a16:creationId xmlns:a16="http://schemas.microsoft.com/office/drawing/2014/main" id="{EF4891E6-F881-E142-39CE-0DCBC2716682}"/>
              </a:ext>
            </a:extLst>
          </p:cNvPr>
          <p:cNvGrpSpPr/>
          <p:nvPr userDrawn="1"/>
        </p:nvGrpSpPr>
        <p:grpSpPr>
          <a:xfrm>
            <a:off x="0" y="6210300"/>
            <a:ext cx="12192000" cy="647700"/>
            <a:chOff x="0" y="6217136"/>
            <a:chExt cx="12192000" cy="647700"/>
          </a:xfrm>
        </p:grpSpPr>
        <p:pic>
          <p:nvPicPr>
            <p:cNvPr id="3" name="Immagine 2">
              <a:extLst>
                <a:ext uri="{FF2B5EF4-FFF2-40B4-BE49-F238E27FC236}">
                  <a16:creationId xmlns:a16="http://schemas.microsoft.com/office/drawing/2014/main" id="{9375EC10-08CC-21CF-F407-76B9EC912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311" y="6346825"/>
              <a:ext cx="725805" cy="374650"/>
            </a:xfrm>
            <a:prstGeom prst="rect">
              <a:avLst/>
            </a:prstGeom>
          </p:spPr>
        </p:pic>
        <p:pic>
          <p:nvPicPr>
            <p:cNvPr id="4" name="Immagine 3">
              <a:extLst>
                <a:ext uri="{FF2B5EF4-FFF2-40B4-BE49-F238E27FC236}">
                  <a16:creationId xmlns:a16="http://schemas.microsoft.com/office/drawing/2014/main" id="{B54B3A61-68CC-B03B-A03A-BF8647B1CD0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l="27441" t="15483" r="3004" b="14543"/>
            <a:stretch>
              <a:fillRect/>
            </a:stretch>
          </p:blipFill>
          <p:spPr bwMode="auto">
            <a:xfrm>
              <a:off x="1524000" y="6477000"/>
              <a:ext cx="1109345" cy="244475"/>
            </a:xfrm>
            <a:prstGeom prst="rect">
              <a:avLst/>
            </a:prstGeom>
            <a:noFill/>
            <a:ln>
              <a:noFill/>
            </a:ln>
          </p:spPr>
        </p:pic>
        <p:pic>
          <p:nvPicPr>
            <p:cNvPr id="5" name="Immagine 4" descr="Bandiera d'Italia">
              <a:extLst>
                <a:ext uri="{FF2B5EF4-FFF2-40B4-BE49-F238E27FC236}">
                  <a16:creationId xmlns:a16="http://schemas.microsoft.com/office/drawing/2014/main" id="{8AA2415E-4144-1F3B-06F3-0CE0E445610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921008" y="6476429"/>
              <a:ext cx="490682" cy="244474"/>
            </a:xfrm>
            <a:prstGeom prst="rect">
              <a:avLst/>
            </a:prstGeom>
            <a:noFill/>
            <a:ln>
              <a:noFill/>
            </a:ln>
          </p:spPr>
        </p:pic>
        <p:pic>
          <p:nvPicPr>
            <p:cNvPr id="6" name="Immagine 5" descr="Bandiera della Germania">
              <a:extLst>
                <a:ext uri="{FF2B5EF4-FFF2-40B4-BE49-F238E27FC236}">
                  <a16:creationId xmlns:a16="http://schemas.microsoft.com/office/drawing/2014/main" id="{33D7B609-2900-DE42-09D9-C059F3ABBCC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507914" y="6476431"/>
              <a:ext cx="490682" cy="244474"/>
            </a:xfrm>
            <a:prstGeom prst="rect">
              <a:avLst/>
            </a:prstGeom>
            <a:noFill/>
            <a:ln>
              <a:noFill/>
            </a:ln>
          </p:spPr>
        </p:pic>
        <p:pic>
          <p:nvPicPr>
            <p:cNvPr id="7" name="Immagine 6" descr="Bandiera della Croazia">
              <a:extLst>
                <a:ext uri="{FF2B5EF4-FFF2-40B4-BE49-F238E27FC236}">
                  <a16:creationId xmlns:a16="http://schemas.microsoft.com/office/drawing/2014/main" id="{CA82657B-E419-0BBE-61A9-33CE9F322B4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094820" y="6476429"/>
              <a:ext cx="490682" cy="244474"/>
            </a:xfrm>
            <a:prstGeom prst="rect">
              <a:avLst/>
            </a:prstGeom>
            <a:noFill/>
            <a:ln>
              <a:noFill/>
            </a:ln>
          </p:spPr>
        </p:pic>
        <p:pic>
          <p:nvPicPr>
            <p:cNvPr id="8" name="Immagine 7" descr="Bandiera dell'Uzbekistan">
              <a:extLst>
                <a:ext uri="{FF2B5EF4-FFF2-40B4-BE49-F238E27FC236}">
                  <a16:creationId xmlns:a16="http://schemas.microsoft.com/office/drawing/2014/main" id="{4C17B882-2474-F8FF-3292-09999AC59EA9}"/>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655569" y="6476429"/>
              <a:ext cx="490682" cy="244474"/>
            </a:xfrm>
            <a:prstGeom prst="rect">
              <a:avLst/>
            </a:prstGeom>
            <a:noFill/>
            <a:ln>
              <a:noFill/>
            </a:ln>
          </p:spPr>
        </p:pic>
        <p:pic>
          <p:nvPicPr>
            <p:cNvPr id="9" name="Immagine 8" descr="Bandiera del Tagikistan">
              <a:extLst>
                <a:ext uri="{FF2B5EF4-FFF2-40B4-BE49-F238E27FC236}">
                  <a16:creationId xmlns:a16="http://schemas.microsoft.com/office/drawing/2014/main" id="{B97A6C9A-54FD-A285-0770-C481506C26A5}"/>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224187" y="6476429"/>
              <a:ext cx="490682" cy="244474"/>
            </a:xfrm>
            <a:prstGeom prst="rect">
              <a:avLst/>
            </a:prstGeom>
            <a:noFill/>
            <a:ln>
              <a:noFill/>
            </a:ln>
          </p:spPr>
        </p:pic>
        <p:sp>
          <p:nvSpPr>
            <p:cNvPr id="10" name="CasellaDiTesto 21">
              <a:extLst>
                <a:ext uri="{FF2B5EF4-FFF2-40B4-BE49-F238E27FC236}">
                  <a16:creationId xmlns:a16="http://schemas.microsoft.com/office/drawing/2014/main" id="{637094E5-6A55-EC7A-612B-A8D39BE7BD48}"/>
                </a:ext>
              </a:extLst>
            </p:cNvPr>
            <p:cNvSpPr txBox="1"/>
            <p:nvPr userDrawn="1"/>
          </p:nvSpPr>
          <p:spPr>
            <a:xfrm>
              <a:off x="6415525" y="6424084"/>
              <a:ext cx="3901440" cy="400110"/>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a:lstStyle>
            <a:p>
              <a:pPr algn="ctr"/>
              <a:r>
                <a:rPr lang="en-GB" sz="1000" dirty="0"/>
                <a:t>Environmental Risk Assessment and Mitigation on Cultural Heritage Assets in Central Asia</a:t>
              </a:r>
            </a:p>
          </p:txBody>
        </p:sp>
        <p:pic>
          <p:nvPicPr>
            <p:cNvPr id="11" name="Picture 66">
              <a:extLst>
                <a:ext uri="{FF2B5EF4-FFF2-40B4-BE49-F238E27FC236}">
                  <a16:creationId xmlns:a16="http://schemas.microsoft.com/office/drawing/2014/main" id="{3DD77C5E-BA32-5F3B-5907-9F5A30C7028A}"/>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r="84614" b="42873"/>
            <a:stretch/>
          </p:blipFill>
          <p:spPr bwMode="auto">
            <a:xfrm>
              <a:off x="10447721" y="6217136"/>
              <a:ext cx="906079"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Connettore 1 17">
              <a:extLst>
                <a:ext uri="{FF2B5EF4-FFF2-40B4-BE49-F238E27FC236}">
                  <a16:creationId xmlns:a16="http://schemas.microsoft.com/office/drawing/2014/main" id="{A5CA1570-1FE4-7517-F806-8F57DCE5AB50}"/>
                </a:ext>
              </a:extLst>
            </p:cNvPr>
            <p:cNvCxnSpPr/>
            <p:nvPr userDrawn="1"/>
          </p:nvCxnSpPr>
          <p:spPr>
            <a:xfrm>
              <a:off x="0" y="6217136"/>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Testo"/>
          <p:cNvSpPr txBox="1">
            <a:spLocks noGrp="1"/>
          </p:cNvSpPr>
          <p:nvPr>
            <p:ph type="title"/>
          </p:nvPr>
        </p:nvSpPr>
        <p:spPr>
          <a:xfrm>
            <a:off x="838200" y="365127"/>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Titolo Testo</a:t>
            </a:r>
          </a:p>
        </p:txBody>
      </p:sp>
      <p:sp>
        <p:nvSpPr>
          <p:cNvPr id="3" name="Corpo livello uno…"/>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4" name="Numero diapositiva"/>
          <p:cNvSpPr txBox="1">
            <a:spLocks noGrp="1"/>
          </p:cNvSpPr>
          <p:nvPr>
            <p:ph type="sldNum" sz="quarter" idx="2"/>
          </p:nvPr>
        </p:nvSpPr>
        <p:spPr>
          <a:xfrm>
            <a:off x="11089818" y="6404294"/>
            <a:ext cx="263983" cy="269241"/>
          </a:xfrm>
          <a:prstGeom prst="rect">
            <a:avLst/>
          </a:prstGeom>
          <a:ln w="12700">
            <a:miter lim="400000"/>
          </a:ln>
        </p:spPr>
        <p:txBody>
          <a:bodyPr wrap="none" lIns="45719" rIns="45719" anchor="ctr">
            <a:spAutoFit/>
          </a:bodyPr>
          <a:lstStyle>
            <a:lvl1pPr algn="r" defTabSz="914400">
              <a:defRPr sz="1200">
                <a:solidFill>
                  <a:srgbClr val="888888"/>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1"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Immagine 6" descr="Immagine 6"/>
          <p:cNvPicPr>
            <a:picLocks noChangeAspect="1"/>
          </p:cNvPicPr>
          <p:nvPr/>
        </p:nvPicPr>
        <p:blipFill>
          <a:blip r:embed="rId2"/>
          <a:stretch>
            <a:fillRect/>
          </a:stretch>
        </p:blipFill>
        <p:spPr>
          <a:xfrm>
            <a:off x="1613648" y="43987"/>
            <a:ext cx="770966" cy="770966"/>
          </a:xfrm>
          <a:prstGeom prst="rect">
            <a:avLst/>
          </a:prstGeom>
          <a:ln w="12700">
            <a:miter lim="400000"/>
          </a:ln>
        </p:spPr>
      </p:pic>
      <p:sp>
        <p:nvSpPr>
          <p:cNvPr id="176" name="CasellaDiTesto 10"/>
          <p:cNvSpPr txBox="1"/>
          <p:nvPr/>
        </p:nvSpPr>
        <p:spPr>
          <a:xfrm>
            <a:off x="1255508" y="5480348"/>
            <a:ext cx="10137286" cy="777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defTabSz="914400">
              <a:defRPr sz="2000" spc="60">
                <a:solidFill>
                  <a:srgbClr val="3A5471"/>
                </a:solidFill>
                <a:latin typeface="Avenir Medium"/>
                <a:ea typeface="Avenir Medium"/>
                <a:cs typeface="Avenir Medium"/>
                <a:sym typeface="Avenir Medium"/>
              </a:defRPr>
            </a:pPr>
            <a:r>
              <a:rPr dirty="0"/>
              <a:t>Lecture 2. THE HISTORY OF ARCHITECTURE OF THE BRONZE AND THE EARLY IRON AGES IN CENTRAL ASIA</a:t>
            </a:r>
          </a:p>
        </p:txBody>
      </p:sp>
      <p:pic>
        <p:nvPicPr>
          <p:cNvPr id="177" name="Immagine 12" descr="Immagine 12"/>
          <p:cNvPicPr>
            <a:picLocks noChangeAspect="1"/>
          </p:cNvPicPr>
          <p:nvPr/>
        </p:nvPicPr>
        <p:blipFill>
          <a:blip r:embed="rId3"/>
          <a:stretch>
            <a:fillRect/>
          </a:stretch>
        </p:blipFill>
        <p:spPr>
          <a:xfrm>
            <a:off x="1376040" y="1215061"/>
            <a:ext cx="9603924" cy="4268411"/>
          </a:xfrm>
          <a:prstGeom prst="rect">
            <a:avLst/>
          </a:prstGeom>
          <a:ln w="12700">
            <a:miter lim="400000"/>
          </a:ln>
        </p:spPr>
      </p:pic>
      <p:sp>
        <p:nvSpPr>
          <p:cNvPr id="178" name="CasellaDiTesto 13"/>
          <p:cNvSpPr txBox="1"/>
          <p:nvPr/>
        </p:nvSpPr>
        <p:spPr>
          <a:xfrm>
            <a:off x="2613306" y="6188574"/>
            <a:ext cx="6955974" cy="383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defTabSz="914400">
              <a:defRPr sz="2000">
                <a:solidFill>
                  <a:srgbClr val="3A5471"/>
                </a:solidFill>
              </a:defRPr>
            </a:lvl1pPr>
          </a:lstStyle>
          <a:p>
            <a:r>
              <a:t>~</a:t>
            </a:r>
          </a:p>
        </p:txBody>
      </p:sp>
      <p:sp>
        <p:nvSpPr>
          <p:cNvPr id="179" name="Rettangolo 17"/>
          <p:cNvSpPr/>
          <p:nvPr/>
        </p:nvSpPr>
        <p:spPr>
          <a:xfrm>
            <a:off x="0" y="-1"/>
            <a:ext cx="12192000" cy="829565"/>
          </a:xfrm>
          <a:prstGeom prst="rect">
            <a:avLst/>
          </a:prstGeom>
          <a:solidFill>
            <a:srgbClr val="3A5471"/>
          </a:solidFill>
          <a:ln w="12700">
            <a:solidFill>
              <a:srgbClr val="3A5471"/>
            </a:solidFill>
            <a:miter/>
          </a:ln>
        </p:spPr>
        <p:txBody>
          <a:bodyPr lIns="45719" rIns="45719" anchor="ctr"/>
          <a:lstStyle/>
          <a:p>
            <a:pPr algn="ctr" defTabSz="914400">
              <a:defRPr>
                <a:solidFill>
                  <a:srgbClr val="FFFFFF"/>
                </a:solidFill>
              </a:defRPr>
            </a:pPr>
            <a:endParaRPr/>
          </a:p>
        </p:txBody>
      </p:sp>
      <p:sp>
        <p:nvSpPr>
          <p:cNvPr id="180" name="CasellaDiTesto 21"/>
          <p:cNvSpPr txBox="1"/>
          <p:nvPr/>
        </p:nvSpPr>
        <p:spPr>
          <a:xfrm>
            <a:off x="6714405" y="54991"/>
            <a:ext cx="4411170" cy="8407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defTabSz="914400">
              <a:spcBef>
                <a:spcPts val="500"/>
              </a:spcBef>
              <a:defRPr sz="1400">
                <a:solidFill>
                  <a:srgbClr val="FFFFFF"/>
                </a:solidFill>
                <a:latin typeface="Avenir Medium"/>
                <a:ea typeface="Avenir Medium"/>
                <a:cs typeface="Avenir Medium"/>
                <a:sym typeface="Avenir Medium"/>
              </a:defRPr>
            </a:pPr>
            <a:r>
              <a:t>Prof. Rustam Mukimov</a:t>
            </a:r>
          </a:p>
          <a:p>
            <a:pPr algn="r" defTabSz="914400">
              <a:spcBef>
                <a:spcPts val="500"/>
              </a:spcBef>
              <a:defRPr sz="1200">
                <a:solidFill>
                  <a:srgbClr val="FFFFFF"/>
                </a:solidFill>
                <a:latin typeface="Avenir Medium"/>
                <a:ea typeface="Avenir Medium"/>
                <a:cs typeface="Avenir Medium"/>
                <a:sym typeface="Avenir Medium"/>
              </a:defRPr>
            </a:pPr>
            <a:r>
              <a:t>Tajik Technical University named after acad. M.S.Osimi</a:t>
            </a:r>
            <a:r>
              <a:rPr sz="1000"/>
              <a:t>, </a:t>
            </a:r>
          </a:p>
          <a:p>
            <a:pPr algn="r" defTabSz="914400">
              <a:spcBef>
                <a:spcPts val="500"/>
              </a:spcBef>
              <a:defRPr sz="1000">
                <a:solidFill>
                  <a:srgbClr val="FFFFFF"/>
                </a:solidFill>
                <a:latin typeface="Avenir Medium"/>
                <a:ea typeface="Avenir Medium"/>
                <a:cs typeface="Avenir Medium"/>
                <a:sym typeface="Avenir Medium"/>
              </a:defRPr>
            </a:pPr>
            <a:r>
              <a:t>Department of Architectural Environment Design and Restoration</a:t>
            </a:r>
          </a:p>
        </p:txBody>
      </p:sp>
      <p:sp>
        <p:nvSpPr>
          <p:cNvPr id="181" name="Rettangolo 23"/>
          <p:cNvSpPr/>
          <p:nvPr/>
        </p:nvSpPr>
        <p:spPr>
          <a:xfrm>
            <a:off x="4569481" y="2418248"/>
            <a:ext cx="3022811" cy="2025284"/>
          </a:xfrm>
          <a:prstGeom prst="rect">
            <a:avLst/>
          </a:prstGeom>
          <a:solidFill>
            <a:srgbClr val="FFFFFF"/>
          </a:solidFill>
          <a:ln w="12700">
            <a:solidFill>
              <a:srgbClr val="FFFFFF"/>
            </a:solidFill>
            <a:miter/>
          </a:ln>
        </p:spPr>
        <p:txBody>
          <a:bodyPr lIns="45719" rIns="45719" anchor="ctr"/>
          <a:lstStyle/>
          <a:p>
            <a:pPr algn="ctr" defTabSz="914400">
              <a:defRPr>
                <a:solidFill>
                  <a:srgbClr val="FFFFFF"/>
                </a:solidFill>
              </a:defRPr>
            </a:pPr>
            <a:endParaRPr/>
          </a:p>
        </p:txBody>
      </p:sp>
      <p:pic>
        <p:nvPicPr>
          <p:cNvPr id="182" name="Immagine 16" descr="Immagine 16"/>
          <p:cNvPicPr>
            <a:picLocks noChangeAspect="1"/>
          </p:cNvPicPr>
          <p:nvPr/>
        </p:nvPicPr>
        <p:blipFill>
          <a:blip r:embed="rId4"/>
          <a:stretch>
            <a:fillRect/>
          </a:stretch>
        </p:blipFill>
        <p:spPr>
          <a:xfrm>
            <a:off x="4676440" y="2666999"/>
            <a:ext cx="2904965" cy="1665515"/>
          </a:xfrm>
          <a:prstGeom prst="rect">
            <a:avLst/>
          </a:prstGeom>
          <a:ln w="12700">
            <a:miter lim="400000"/>
          </a:ln>
        </p:spPr>
      </p:pic>
      <p:pic>
        <p:nvPicPr>
          <p:cNvPr id="183" name="Рисунок 1" descr="Рисунок 1"/>
          <p:cNvPicPr>
            <a:picLocks noChangeAspect="1"/>
          </p:cNvPicPr>
          <p:nvPr/>
        </p:nvPicPr>
        <p:blipFill>
          <a:blip r:embed="rId5"/>
          <a:stretch>
            <a:fillRect/>
          </a:stretch>
        </p:blipFill>
        <p:spPr>
          <a:xfrm>
            <a:off x="11176000" y="7014"/>
            <a:ext cx="1016000" cy="894686"/>
          </a:xfrm>
          <a:prstGeom prst="rect">
            <a:avLst/>
          </a:prstGeom>
          <a:ln w="12700">
            <a:miter lim="400000"/>
          </a:ln>
        </p:spPr>
      </p:pic>
      <p:graphicFrame>
        <p:nvGraphicFramePr>
          <p:cNvPr id="184" name="Таблица 4"/>
          <p:cNvGraphicFramePr/>
          <p:nvPr/>
        </p:nvGraphicFramePr>
        <p:xfrm>
          <a:off x="316" y="-237"/>
          <a:ext cx="1480619" cy="152400"/>
        </p:xfrm>
        <a:graphic>
          <a:graphicData uri="http://schemas.openxmlformats.org/drawingml/2006/table">
            <a:tbl>
              <a:tblPr>
                <a:tableStyleId>{4C3C2611-4C71-4FC5-86AE-919BDF0F9419}</a:tableStyleId>
              </a:tblPr>
              <a:tblGrid>
                <a:gridCol w="1480619">
                  <a:extLst>
                    <a:ext uri="{9D8B030D-6E8A-4147-A177-3AD203B41FA5}">
                      <a16:colId xmlns:a16="http://schemas.microsoft.com/office/drawing/2014/main" val="20000"/>
                    </a:ext>
                  </a:extLst>
                </a:gridCol>
              </a:tblGrid>
              <a:tr h="133956">
                <a:tc>
                  <a:txBody>
                    <a:bodyPr/>
                    <a:lstStyle/>
                    <a:p>
                      <a:pPr algn="l">
                        <a:defRPr sz="1000">
                          <a:latin typeface="Times New Roman"/>
                          <a:ea typeface="Times New Roman"/>
                          <a:cs typeface="Times New Roman"/>
                          <a:sym typeface="Times New Roman"/>
                        </a:defRPr>
                      </a:pPr>
                      <a:endParaRPr/>
                    </a:p>
                  </a:txBody>
                  <a:tcPr marL="0" marR="0" marT="0" marB="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pic>
        <p:nvPicPr>
          <p:cNvPr id="185" name="Picture 5" descr="Picture 5"/>
          <p:cNvPicPr>
            <a:picLocks noChangeAspect="1"/>
          </p:cNvPicPr>
          <p:nvPr/>
        </p:nvPicPr>
        <p:blipFill>
          <a:blip r:embed="rId6"/>
          <a:srcRect l="75440" t="19014" r="3750" b="17254"/>
          <a:stretch>
            <a:fillRect/>
          </a:stretch>
        </p:blipFill>
        <p:spPr>
          <a:xfrm>
            <a:off x="1748" y="-10246"/>
            <a:ext cx="1230756" cy="839809"/>
          </a:xfrm>
          <a:prstGeom prst="rect">
            <a:avLst/>
          </a:prstGeom>
          <a:ln w="12700">
            <a:miter lim="400000"/>
          </a:ln>
        </p:spPr>
      </p:pic>
      <p:sp>
        <p:nvSpPr>
          <p:cNvPr id="186" name="CasellaDiTesto 21"/>
          <p:cNvSpPr txBox="1"/>
          <p:nvPr/>
        </p:nvSpPr>
        <p:spPr>
          <a:xfrm>
            <a:off x="1359551" y="165308"/>
            <a:ext cx="3300402"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defRPr sz="1400">
                <a:solidFill>
                  <a:srgbClr val="FFFFFF"/>
                </a:solidFill>
                <a:latin typeface="Avenir Medium"/>
                <a:ea typeface="Avenir Medium"/>
                <a:cs typeface="Avenir Medium"/>
                <a:sym typeface="Avenir Medium"/>
              </a:defRPr>
            </a:lvl1pPr>
          </a:lstStyle>
          <a:p>
            <a:r>
              <a:t>Co-funded by the Erasmus+ Programme of the European Union</a:t>
            </a:r>
          </a:p>
        </p:txBody>
      </p:sp>
      <p:pic>
        <p:nvPicPr>
          <p:cNvPr id="187" name="Image1" descr="Image1"/>
          <p:cNvPicPr>
            <a:picLocks noChangeAspect="1"/>
          </p:cNvPicPr>
          <p:nvPr/>
        </p:nvPicPr>
        <p:blipFill>
          <a:blip r:embed="rId7"/>
          <a:stretch>
            <a:fillRect/>
          </a:stretch>
        </p:blipFill>
        <p:spPr>
          <a:xfrm>
            <a:off x="5063163" y="10273"/>
            <a:ext cx="1987540" cy="772378"/>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Заголовок 1"/>
          <p:cNvSpPr txBox="1">
            <a:spLocks noGrp="1"/>
          </p:cNvSpPr>
          <p:nvPr>
            <p:ph type="title"/>
          </p:nvPr>
        </p:nvSpPr>
        <p:spPr>
          <a:xfrm>
            <a:off x="838200" y="365125"/>
            <a:ext cx="10515600" cy="706029"/>
          </a:xfrm>
          <a:prstGeom prst="rect">
            <a:avLst/>
          </a:prstGeom>
        </p:spPr>
        <p:txBody>
          <a:bodyPr/>
          <a:lstStyle>
            <a:lvl1pPr algn="ctr">
              <a:defRPr sz="3200">
                <a:solidFill>
                  <a:srgbClr val="44546A"/>
                </a:solidFill>
                <a:latin typeface="Avenir Medium"/>
                <a:ea typeface="Avenir Medium"/>
                <a:cs typeface="Avenir Medium"/>
                <a:sym typeface="Avenir Medium"/>
              </a:defRPr>
            </a:lvl1pPr>
          </a:lstStyle>
          <a:p>
            <a:r>
              <a:t>The clay walls of Sarazm are under protection</a:t>
            </a:r>
          </a:p>
        </p:txBody>
      </p:sp>
      <p:pic>
        <p:nvPicPr>
          <p:cNvPr id="240" name="Объект 3" descr="Объект 3"/>
          <p:cNvPicPr>
            <a:picLocks noChangeAspect="1"/>
          </p:cNvPicPr>
          <p:nvPr/>
        </p:nvPicPr>
        <p:blipFill>
          <a:blip r:embed="rId2"/>
          <a:srcRect l="12347" t="25656" r="44681" b="19612"/>
          <a:stretch>
            <a:fillRect/>
          </a:stretch>
        </p:blipFill>
        <p:spPr>
          <a:xfrm>
            <a:off x="2860354" y="1071153"/>
            <a:ext cx="6680461" cy="5022026"/>
          </a:xfrm>
          <a:prstGeom prst="rect">
            <a:avLst/>
          </a:prstGeom>
          <a:ln w="12700">
            <a:miter lim="400000"/>
          </a:ln>
        </p:spPr>
      </p:pic>
      <p:grpSp>
        <p:nvGrpSpPr>
          <p:cNvPr id="243" name="Rettangolo 4"/>
          <p:cNvGrpSpPr/>
          <p:nvPr/>
        </p:nvGrpSpPr>
        <p:grpSpPr>
          <a:xfrm>
            <a:off x="0" y="-203200"/>
            <a:ext cx="12192000" cy="610394"/>
            <a:chOff x="0" y="0"/>
            <a:chExt cx="12192000" cy="610393"/>
          </a:xfrm>
        </p:grpSpPr>
        <p:sp>
          <p:nvSpPr>
            <p:cNvPr id="241"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42"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Заголовок 1"/>
          <p:cNvSpPr txBox="1">
            <a:spLocks noGrp="1"/>
          </p:cNvSpPr>
          <p:nvPr>
            <p:ph type="title"/>
          </p:nvPr>
        </p:nvSpPr>
        <p:spPr>
          <a:xfrm>
            <a:off x="377359" y="357057"/>
            <a:ext cx="6079514" cy="2188031"/>
          </a:xfrm>
          <a:prstGeom prst="rect">
            <a:avLst/>
          </a:prstGeom>
        </p:spPr>
        <p:txBody>
          <a:bodyPr/>
          <a:lstStyle>
            <a:lvl1pPr algn="ctr">
              <a:defRPr sz="3200">
                <a:solidFill>
                  <a:srgbClr val="44546A"/>
                </a:solidFill>
                <a:latin typeface="Avenir Medium"/>
                <a:ea typeface="Avenir Medium"/>
                <a:cs typeface="Avenir Medium"/>
                <a:sym typeface="Avenir Medium"/>
              </a:defRPr>
            </a:lvl1pPr>
          </a:lstStyle>
          <a:p>
            <a:r>
              <a:t>Sarazm. Palace and temple structure. III thousand BC. Geometric analysis of the plan.</a:t>
            </a:r>
          </a:p>
        </p:txBody>
      </p:sp>
      <p:pic>
        <p:nvPicPr>
          <p:cNvPr id="246" name="Объект 3" descr="Объект 3"/>
          <p:cNvPicPr>
            <a:picLocks noChangeAspect="1"/>
          </p:cNvPicPr>
          <p:nvPr/>
        </p:nvPicPr>
        <p:blipFill>
          <a:blip r:embed="rId2"/>
          <a:srcRect l="40735" t="42647" r="37206" b="28676"/>
          <a:stretch>
            <a:fillRect/>
          </a:stretch>
        </p:blipFill>
        <p:spPr>
          <a:xfrm>
            <a:off x="6456872" y="975803"/>
            <a:ext cx="5357769" cy="5176010"/>
          </a:xfrm>
          <a:prstGeom prst="rect">
            <a:avLst/>
          </a:prstGeom>
          <a:ln w="12700">
            <a:miter lim="400000"/>
          </a:ln>
        </p:spPr>
      </p:pic>
      <p:sp>
        <p:nvSpPr>
          <p:cNvPr id="247" name="Прямоугольник 2"/>
          <p:cNvSpPr txBox="1"/>
          <p:nvPr/>
        </p:nvSpPr>
        <p:spPr>
          <a:xfrm>
            <a:off x="636314" y="2291751"/>
            <a:ext cx="5561604" cy="542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200">
                <a:solidFill>
                  <a:srgbClr val="44546A"/>
                </a:solidFill>
                <a:latin typeface="Avenir Medium"/>
                <a:ea typeface="Avenir Medium"/>
                <a:cs typeface="Avenir Medium"/>
                <a:sym typeface="Avenir Medium"/>
              </a:defRPr>
            </a:lvl1pPr>
          </a:lstStyle>
          <a:p>
            <a:r>
              <a:t>The excavations of Sarazm clearly show that the building culture was very developed here, and therefore we can talk about the existence of a formed construction industry with a system of architectural "design" in the III-IV thousand BC. The proof of the latter is the construction of the palace complex, which was distinguished by a well-developed layout, rectangular wall lines and proportional relationships of rectangular rooms, indicating the knowledge of the "golden section" system by the builders of Sarazm.</a:t>
            </a:r>
          </a:p>
        </p:txBody>
      </p:sp>
      <p:grpSp>
        <p:nvGrpSpPr>
          <p:cNvPr id="250" name="Rettangolo 4"/>
          <p:cNvGrpSpPr/>
          <p:nvPr/>
        </p:nvGrpSpPr>
        <p:grpSpPr>
          <a:xfrm>
            <a:off x="0" y="0"/>
            <a:ext cx="12192000" cy="610394"/>
            <a:chOff x="0" y="0"/>
            <a:chExt cx="12192000" cy="610393"/>
          </a:xfrm>
        </p:grpSpPr>
        <p:sp>
          <p:nvSpPr>
            <p:cNvPr id="248"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49"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Заголовок 1"/>
          <p:cNvSpPr txBox="1">
            <a:spLocks noGrp="1"/>
          </p:cNvSpPr>
          <p:nvPr>
            <p:ph type="title"/>
          </p:nvPr>
        </p:nvSpPr>
        <p:spPr>
          <a:xfrm>
            <a:off x="156753" y="988785"/>
            <a:ext cx="5499465" cy="1931036"/>
          </a:xfrm>
          <a:prstGeom prst="rect">
            <a:avLst/>
          </a:prstGeom>
        </p:spPr>
        <p:txBody>
          <a:bodyPr/>
          <a:lstStyle/>
          <a:p>
            <a:pPr algn="ctr" defTabSz="841247">
              <a:defRPr sz="2208">
                <a:solidFill>
                  <a:srgbClr val="44546A"/>
                </a:solidFill>
                <a:latin typeface="Arial Black"/>
                <a:ea typeface="Arial Black"/>
                <a:cs typeface="Arial Black"/>
                <a:sym typeface="Arial Black"/>
              </a:defRPr>
            </a:pPr>
            <a:r>
              <a:t>Sarazm. Palace and temple structure. III thousand BC. Graphic reconstruction of the palace-temple.</a:t>
            </a:r>
            <a:br/>
            <a:endParaRPr/>
          </a:p>
        </p:txBody>
      </p:sp>
      <p:pic>
        <p:nvPicPr>
          <p:cNvPr id="253" name="Объект 3" descr="Объект 3"/>
          <p:cNvPicPr>
            <a:picLocks noChangeAspect="1"/>
          </p:cNvPicPr>
          <p:nvPr/>
        </p:nvPicPr>
        <p:blipFill>
          <a:blip r:embed="rId2"/>
          <a:srcRect l="6831" t="3641" r="4530" b="3901"/>
          <a:stretch>
            <a:fillRect/>
          </a:stretch>
        </p:blipFill>
        <p:spPr>
          <a:xfrm>
            <a:off x="5971172" y="820795"/>
            <a:ext cx="5958912" cy="5216409"/>
          </a:xfrm>
          <a:prstGeom prst="rect">
            <a:avLst/>
          </a:prstGeom>
          <a:ln w="12700">
            <a:miter lim="400000"/>
          </a:ln>
        </p:spPr>
      </p:pic>
      <p:sp>
        <p:nvSpPr>
          <p:cNvPr id="254" name="Прямоугольник 2"/>
          <p:cNvSpPr txBox="1"/>
          <p:nvPr/>
        </p:nvSpPr>
        <p:spPr>
          <a:xfrm>
            <a:off x="261916" y="2838164"/>
            <a:ext cx="5394301" cy="329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400">
                <a:solidFill>
                  <a:srgbClr val="44546A"/>
                </a:solidFill>
              </a:defRPr>
            </a:lvl1pPr>
          </a:lstStyle>
          <a:p>
            <a:r>
              <a:t>This is an evidence of the early stage of the development of the architectural profession with a system of architectural structures’ harmonization. The builder of Sarazm was undoubtedly familiar with the construction industry and architecture of the Early kingdom of Ancient Egypt.</a:t>
            </a:r>
          </a:p>
        </p:txBody>
      </p:sp>
      <p:grpSp>
        <p:nvGrpSpPr>
          <p:cNvPr id="257" name="Rettangolo 4"/>
          <p:cNvGrpSpPr/>
          <p:nvPr/>
        </p:nvGrpSpPr>
        <p:grpSpPr>
          <a:xfrm>
            <a:off x="0" y="0"/>
            <a:ext cx="12192000" cy="610394"/>
            <a:chOff x="0" y="0"/>
            <a:chExt cx="12192000" cy="610393"/>
          </a:xfrm>
        </p:grpSpPr>
        <p:sp>
          <p:nvSpPr>
            <p:cNvPr id="255"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56"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Заголовок 1"/>
          <p:cNvSpPr txBox="1">
            <a:spLocks noGrp="1"/>
          </p:cNvSpPr>
          <p:nvPr>
            <p:ph type="title"/>
          </p:nvPr>
        </p:nvSpPr>
        <p:spPr>
          <a:xfrm>
            <a:off x="387242" y="272735"/>
            <a:ext cx="3983715" cy="2129247"/>
          </a:xfrm>
          <a:prstGeom prst="rect">
            <a:avLst/>
          </a:prstGeom>
        </p:spPr>
        <p:txBody>
          <a:bodyPr/>
          <a:lstStyle/>
          <a:p>
            <a:pPr algn="ctr">
              <a:defRPr sz="2800">
                <a:solidFill>
                  <a:srgbClr val="C00000"/>
                </a:solidFill>
              </a:defRPr>
            </a:pPr>
            <a:br/>
            <a:r>
              <a:rPr sz="2400">
                <a:solidFill>
                  <a:srgbClr val="44546A"/>
                </a:solidFill>
                <a:latin typeface="Avenir Medium"/>
                <a:ea typeface="Avenir Medium"/>
                <a:cs typeface="Avenir Medium"/>
                <a:sym typeface="Avenir Medium"/>
              </a:rPr>
              <a:t>Archaeologist V.Sarianidi -</a:t>
            </a:r>
            <a:br>
              <a:rPr sz="2400">
                <a:solidFill>
                  <a:srgbClr val="44546A"/>
                </a:solidFill>
                <a:latin typeface="Avenir Medium"/>
                <a:ea typeface="Avenir Medium"/>
                <a:cs typeface="Avenir Medium"/>
                <a:sym typeface="Avenir Medium"/>
              </a:rPr>
            </a:br>
            <a:r>
              <a:rPr sz="2400">
                <a:solidFill>
                  <a:srgbClr val="44546A"/>
                </a:solidFill>
                <a:latin typeface="Avenir Medium"/>
                <a:ea typeface="Avenir Medium"/>
                <a:cs typeface="Avenir Medium"/>
                <a:sym typeface="Avenir Medium"/>
              </a:rPr>
              <a:t>the head of the excavations of Altyn-Depe</a:t>
            </a:r>
          </a:p>
        </p:txBody>
      </p:sp>
      <p:pic>
        <p:nvPicPr>
          <p:cNvPr id="260" name="Рисунок 4" descr="Рисунок 4"/>
          <p:cNvPicPr>
            <a:picLocks noChangeAspect="1"/>
          </p:cNvPicPr>
          <p:nvPr/>
        </p:nvPicPr>
        <p:blipFill>
          <a:blip r:embed="rId2"/>
          <a:stretch>
            <a:fillRect/>
          </a:stretch>
        </p:blipFill>
        <p:spPr>
          <a:xfrm>
            <a:off x="5109297" y="901335"/>
            <a:ext cx="6923315" cy="5016524"/>
          </a:xfrm>
          <a:prstGeom prst="rect">
            <a:avLst/>
          </a:prstGeom>
          <a:ln w="12700">
            <a:miter lim="400000"/>
          </a:ln>
        </p:spPr>
      </p:pic>
      <p:sp>
        <p:nvSpPr>
          <p:cNvPr id="261" name="Прямоугольник 2"/>
          <p:cNvSpPr txBox="1"/>
          <p:nvPr/>
        </p:nvSpPr>
        <p:spPr>
          <a:xfrm>
            <a:off x="213599" y="2267791"/>
            <a:ext cx="4663203" cy="51206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a:solidFill>
                  <a:srgbClr val="44546A"/>
                </a:solidFill>
                <a:latin typeface="Avenir Medium"/>
                <a:ea typeface="Avenir Medium"/>
                <a:cs typeface="Avenir Medium"/>
                <a:sym typeface="Avenir Medium"/>
              </a:defRPr>
            </a:lvl1pPr>
          </a:lstStyle>
          <a:p>
            <a:r>
              <a:t>One of the interesting settlements of Southern Turkmenistan of the Late Eneolithic and developed Bronze Ages (2100-1650 BC) is the settlement of Altyn-Depe, which in its flourishing era occupied an area of 26 hectares with a population of 5 thousand inhabitants. The settlement had a fairly clear planning structure, where there is a noticeable tendency to monumentality, strict geometricity in architecture. Altyn consisted of four different parts, each of which differed sharply from the others with the layout and building architecture. In the settlement there are quarters of artisans, wealthy citizens, nobles and a cult complex.</a:t>
            </a:r>
          </a:p>
        </p:txBody>
      </p:sp>
      <p:grpSp>
        <p:nvGrpSpPr>
          <p:cNvPr id="264" name="Rettangolo 4"/>
          <p:cNvGrpSpPr/>
          <p:nvPr/>
        </p:nvGrpSpPr>
        <p:grpSpPr>
          <a:xfrm>
            <a:off x="0" y="0"/>
            <a:ext cx="12192000" cy="610394"/>
            <a:chOff x="0" y="0"/>
            <a:chExt cx="12192000" cy="610393"/>
          </a:xfrm>
        </p:grpSpPr>
        <p:sp>
          <p:nvSpPr>
            <p:cNvPr id="262"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63"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Заголовок 1"/>
          <p:cNvSpPr txBox="1">
            <a:spLocks noGrp="1"/>
          </p:cNvSpPr>
          <p:nvPr>
            <p:ph type="title"/>
          </p:nvPr>
        </p:nvSpPr>
        <p:spPr>
          <a:xfrm>
            <a:off x="138304" y="590074"/>
            <a:ext cx="5099902" cy="2613207"/>
          </a:xfrm>
          <a:prstGeom prst="rect">
            <a:avLst/>
          </a:prstGeom>
        </p:spPr>
        <p:txBody>
          <a:bodyPr/>
          <a:lstStyle>
            <a:lvl1pPr algn="ctr">
              <a:defRPr sz="2800">
                <a:solidFill>
                  <a:srgbClr val="44546A"/>
                </a:solidFill>
                <a:latin typeface="Avenir Medium"/>
                <a:ea typeface="Avenir Medium"/>
                <a:cs typeface="Avenir Medium"/>
                <a:sym typeface="Avenir Medium"/>
              </a:defRPr>
            </a:lvl1pPr>
          </a:lstStyle>
          <a:p>
            <a:r>
              <a:t>The cult center (ziggurat) in Altyn-Depe, the end of the III millennium BC Reconstruction.</a:t>
            </a:r>
          </a:p>
        </p:txBody>
      </p:sp>
      <p:pic>
        <p:nvPicPr>
          <p:cNvPr id="267" name="Рисунок 4" descr="Рисунок 4"/>
          <p:cNvPicPr>
            <a:picLocks noChangeAspect="1"/>
          </p:cNvPicPr>
          <p:nvPr/>
        </p:nvPicPr>
        <p:blipFill>
          <a:blip r:embed="rId2"/>
          <a:srcRect l="11784" r="5946"/>
          <a:stretch>
            <a:fillRect/>
          </a:stretch>
        </p:blipFill>
        <p:spPr>
          <a:xfrm>
            <a:off x="5238206" y="2109335"/>
            <a:ext cx="6714308" cy="3664449"/>
          </a:xfrm>
          <a:prstGeom prst="rect">
            <a:avLst/>
          </a:prstGeom>
          <a:ln w="12700">
            <a:miter lim="400000"/>
          </a:ln>
        </p:spPr>
      </p:pic>
      <p:sp>
        <p:nvSpPr>
          <p:cNvPr id="268" name="Прямоугольник 2"/>
          <p:cNvSpPr txBox="1"/>
          <p:nvPr/>
        </p:nvSpPr>
        <p:spPr>
          <a:xfrm>
            <a:off x="347905" y="2701238"/>
            <a:ext cx="4447615" cy="3444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400">
                <a:solidFill>
                  <a:srgbClr val="44546A"/>
                </a:solidFill>
                <a:latin typeface="Avenir Medium"/>
                <a:ea typeface="Avenir Medium"/>
                <a:cs typeface="Avenir Medium"/>
                <a:sym typeface="Avenir Medium"/>
              </a:defRPr>
            </a:lvl1pPr>
          </a:lstStyle>
          <a:p>
            <a:r>
              <a:t>The cult center had existed in Altyn for several generations. A four-stage tower built of raw brick served as the architectural and compositional center. Its architecture reminds the famous ziggurats of Mesopotamia. </a:t>
            </a:r>
          </a:p>
        </p:txBody>
      </p:sp>
      <p:grpSp>
        <p:nvGrpSpPr>
          <p:cNvPr id="271" name="Rettangolo 4"/>
          <p:cNvGrpSpPr/>
          <p:nvPr/>
        </p:nvGrpSpPr>
        <p:grpSpPr>
          <a:xfrm>
            <a:off x="0" y="0"/>
            <a:ext cx="12192000" cy="610394"/>
            <a:chOff x="0" y="0"/>
            <a:chExt cx="12192000" cy="610393"/>
          </a:xfrm>
        </p:grpSpPr>
        <p:sp>
          <p:nvSpPr>
            <p:cNvPr id="269"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70"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Заголовок 1"/>
          <p:cNvSpPr txBox="1">
            <a:spLocks noGrp="1"/>
          </p:cNvSpPr>
          <p:nvPr>
            <p:ph type="title"/>
          </p:nvPr>
        </p:nvSpPr>
        <p:spPr>
          <a:xfrm>
            <a:off x="222069" y="928752"/>
            <a:ext cx="5197038" cy="2346038"/>
          </a:xfrm>
          <a:prstGeom prst="rect">
            <a:avLst/>
          </a:prstGeom>
        </p:spPr>
        <p:txBody>
          <a:bodyPr/>
          <a:lstStyle>
            <a:lvl1pPr>
              <a:defRPr sz="2400">
                <a:solidFill>
                  <a:srgbClr val="44546A"/>
                </a:solidFill>
                <a:latin typeface="Avenir Medium"/>
                <a:ea typeface="Avenir Medium"/>
                <a:cs typeface="Avenir Medium"/>
                <a:sym typeface="Avenir Medium"/>
              </a:defRPr>
            </a:lvl1pPr>
          </a:lstStyle>
          <a:p>
            <a:r>
              <a:t>Altyn-Depe ("Golden Hill"), Southern Turkmenistan - a monument of the Eneolithic and Bronze Age (V - beginning of II millennium BC). Reconstruction.</a:t>
            </a:r>
          </a:p>
        </p:txBody>
      </p:sp>
      <p:pic>
        <p:nvPicPr>
          <p:cNvPr id="274" name="Объект 3" descr="Объект 3"/>
          <p:cNvPicPr>
            <a:picLocks noChangeAspect="1"/>
          </p:cNvPicPr>
          <p:nvPr/>
        </p:nvPicPr>
        <p:blipFill>
          <a:blip r:embed="rId2"/>
          <a:stretch>
            <a:fillRect/>
          </a:stretch>
        </p:blipFill>
        <p:spPr>
          <a:xfrm>
            <a:off x="6096000" y="829491"/>
            <a:ext cx="5645742" cy="5199018"/>
          </a:xfrm>
          <a:prstGeom prst="rect">
            <a:avLst/>
          </a:prstGeom>
          <a:ln w="12700">
            <a:miter lim="400000"/>
          </a:ln>
        </p:spPr>
      </p:pic>
      <p:sp>
        <p:nvSpPr>
          <p:cNvPr id="275" name="Прямоугольник 2"/>
          <p:cNvSpPr txBox="1"/>
          <p:nvPr/>
        </p:nvSpPr>
        <p:spPr>
          <a:xfrm>
            <a:off x="222069" y="3085713"/>
            <a:ext cx="5197038" cy="3952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800">
                <a:solidFill>
                  <a:srgbClr val="44546A"/>
                </a:solidFill>
                <a:latin typeface="Avenir Medium"/>
                <a:ea typeface="Avenir Medium"/>
                <a:cs typeface="Avenir Medium"/>
                <a:sym typeface="Avenir Medium"/>
              </a:defRPr>
            </a:lvl1pPr>
          </a:lstStyle>
          <a:p>
            <a:r>
              <a:t>Altyn-Depe was dedicated to the astral deity, the moon god, performing in the form of a mighty bull. According to the assumption of V.M. Masson, the researcher of Altyn-Depe, it was the supreme deity of the entire settlement.</a:t>
            </a:r>
          </a:p>
        </p:txBody>
      </p:sp>
      <p:grpSp>
        <p:nvGrpSpPr>
          <p:cNvPr id="278" name="Rettangolo 4"/>
          <p:cNvGrpSpPr/>
          <p:nvPr/>
        </p:nvGrpSpPr>
        <p:grpSpPr>
          <a:xfrm>
            <a:off x="0" y="0"/>
            <a:ext cx="12192000" cy="610394"/>
            <a:chOff x="0" y="0"/>
            <a:chExt cx="12192000" cy="610393"/>
          </a:xfrm>
        </p:grpSpPr>
        <p:sp>
          <p:nvSpPr>
            <p:cNvPr id="276"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77"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Заголовок 1"/>
          <p:cNvSpPr txBox="1">
            <a:spLocks noGrp="1"/>
          </p:cNvSpPr>
          <p:nvPr>
            <p:ph type="title"/>
          </p:nvPr>
        </p:nvSpPr>
        <p:spPr>
          <a:xfrm>
            <a:off x="548639" y="611187"/>
            <a:ext cx="10784842" cy="1563847"/>
          </a:xfrm>
          <a:prstGeom prst="rect">
            <a:avLst/>
          </a:prstGeom>
        </p:spPr>
        <p:txBody>
          <a:bodyPr/>
          <a:lstStyle/>
          <a:p>
            <a:pPr algn="ctr" defTabSz="877823">
              <a:defRPr sz="2304">
                <a:solidFill>
                  <a:srgbClr val="44546A"/>
                </a:solidFill>
                <a:latin typeface="Avenir Medium"/>
                <a:ea typeface="Avenir Medium"/>
                <a:cs typeface="Avenir Medium"/>
                <a:sym typeface="Avenir Medium"/>
              </a:defRPr>
            </a:pPr>
            <a:r>
              <a:t>Altyn-Depe settlement. Astral (lunar) supreme deity: Golden Bull's Head, III millennium BC </a:t>
            </a:r>
            <a:br/>
            <a:r>
              <a:t>(Mary Regional Museum of Turkmenistan)</a:t>
            </a:r>
            <a:br/>
            <a:endParaRPr/>
          </a:p>
        </p:txBody>
      </p:sp>
      <p:pic>
        <p:nvPicPr>
          <p:cNvPr id="281" name="Объект 3" descr="Объект 3"/>
          <p:cNvPicPr>
            <a:picLocks noChangeAspect="1"/>
          </p:cNvPicPr>
          <p:nvPr/>
        </p:nvPicPr>
        <p:blipFill>
          <a:blip r:embed="rId2"/>
          <a:srcRect b="20485"/>
          <a:stretch>
            <a:fillRect/>
          </a:stretch>
        </p:blipFill>
        <p:spPr>
          <a:xfrm>
            <a:off x="2544600" y="1842218"/>
            <a:ext cx="6737424" cy="4024338"/>
          </a:xfrm>
          <a:prstGeom prst="rect">
            <a:avLst/>
          </a:prstGeom>
          <a:ln w="12700">
            <a:miter lim="400000"/>
          </a:ln>
        </p:spPr>
      </p:pic>
      <p:grpSp>
        <p:nvGrpSpPr>
          <p:cNvPr id="284" name="Rettangolo 4"/>
          <p:cNvGrpSpPr/>
          <p:nvPr/>
        </p:nvGrpSpPr>
        <p:grpSpPr>
          <a:xfrm>
            <a:off x="0" y="-182880"/>
            <a:ext cx="12192000" cy="610395"/>
            <a:chOff x="0" y="0"/>
            <a:chExt cx="12192000" cy="610393"/>
          </a:xfrm>
        </p:grpSpPr>
        <p:sp>
          <p:nvSpPr>
            <p:cNvPr id="282"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83"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Заголовок 1"/>
          <p:cNvSpPr txBox="1">
            <a:spLocks noGrp="1"/>
          </p:cNvSpPr>
          <p:nvPr>
            <p:ph type="title"/>
          </p:nvPr>
        </p:nvSpPr>
        <p:spPr>
          <a:xfrm>
            <a:off x="213359" y="1825624"/>
            <a:ext cx="3026231" cy="3046822"/>
          </a:xfrm>
          <a:prstGeom prst="rect">
            <a:avLst/>
          </a:prstGeom>
        </p:spPr>
        <p:txBody>
          <a:bodyPr/>
          <a:lstStyle>
            <a:lvl1pPr algn="ctr">
              <a:defRPr sz="3200">
                <a:solidFill>
                  <a:srgbClr val="44546A"/>
                </a:solidFill>
                <a:latin typeface="Avenir Medium"/>
                <a:ea typeface="Avenir Medium"/>
                <a:cs typeface="Avenir Medium"/>
                <a:sym typeface="Avenir Medium"/>
              </a:defRPr>
            </a:lvl1pPr>
          </a:lstStyle>
          <a:p>
            <a:r>
              <a:t>Problems of preservation of ancient clay settlements</a:t>
            </a:r>
          </a:p>
        </p:txBody>
      </p:sp>
      <p:sp>
        <p:nvSpPr>
          <p:cNvPr id="287" name="Объект 2"/>
          <p:cNvSpPr txBox="1">
            <a:spLocks noGrp="1"/>
          </p:cNvSpPr>
          <p:nvPr>
            <p:ph type="body" idx="1"/>
          </p:nvPr>
        </p:nvSpPr>
        <p:spPr>
          <a:xfrm>
            <a:off x="3576320" y="580044"/>
            <a:ext cx="7943734" cy="6562436"/>
          </a:xfrm>
          <a:prstGeom prst="rect">
            <a:avLst/>
          </a:prstGeom>
        </p:spPr>
        <p:txBody>
          <a:bodyPr/>
          <a:lstStyle/>
          <a:p>
            <a:pPr marL="0" indent="0" algn="just" defTabSz="850391">
              <a:spcBef>
                <a:spcPts val="900"/>
              </a:spcBef>
              <a:buSzTx/>
              <a:buNone/>
              <a:defRPr sz="1767">
                <a:solidFill>
                  <a:srgbClr val="44546A"/>
                </a:solidFill>
                <a:latin typeface="Avenir Medium"/>
                <a:ea typeface="Avenir Medium"/>
                <a:cs typeface="Avenir Medium"/>
                <a:sym typeface="Avenir Medium"/>
              </a:defRPr>
            </a:pPr>
            <a:r>
              <a:t>One of the main problems of preservation of ancient monuments is the methods of fixing the ancient clay structures uncovered by archaeologists. This problem has already been raised at two international symposia of ICOMOS, since it is extremely important for the entire Middle and Near East. A practical solution has not yet been found. For a number of years, in Uzbekistan there have been conducted experiments to consolidate archaeological and architectural monuments made of raw materials with film coatings and various polymers, but so far there have been very few successes. Such is the conservation of the plaster walls of the Bronze Age settlement of Sappalytepe (II millennium BC), where their outer surface, covered with a film, holds well, but there remains a threat of absorption of soil salts into the adobe structure and, as a consequence, its destruction.</a:t>
            </a:r>
          </a:p>
          <a:p>
            <a:pPr marL="0" indent="0" algn="just" defTabSz="850391">
              <a:spcBef>
                <a:spcPts val="900"/>
              </a:spcBef>
              <a:buSzTx/>
              <a:buNone/>
              <a:defRPr sz="1767">
                <a:solidFill>
                  <a:srgbClr val="44546A"/>
                </a:solidFill>
                <a:latin typeface="Avenir Medium"/>
                <a:ea typeface="Avenir Medium"/>
                <a:cs typeface="Avenir Medium"/>
                <a:sym typeface="Avenir Medium"/>
              </a:defRPr>
            </a:pPr>
            <a:r>
              <a:t>The method of calcining raw or adobe walls with infrared rays through metal sheets superimposed on them is also considered not reliable. Although it is fast and economical, but at the same time the clay is fused and it turns into ceramics, that is, both the structure of the base material and its external texture change. In addition, the destruction of masonry by soil salts is not eliminated.</a:t>
            </a:r>
          </a:p>
          <a:p>
            <a:pPr marL="0" indent="0" algn="just" defTabSz="850391">
              <a:spcBef>
                <a:spcPts val="900"/>
              </a:spcBef>
              <a:buSzTx/>
              <a:buNone/>
              <a:defRPr sz="1767">
                <a:solidFill>
                  <a:srgbClr val="44546A"/>
                </a:solidFill>
                <a:latin typeface="Avenir Medium"/>
                <a:ea typeface="Avenir Medium"/>
                <a:cs typeface="Avenir Medium"/>
                <a:sym typeface="Avenir Medium"/>
              </a:defRPr>
            </a:pPr>
            <a:r>
              <a:t>Thus, for the preservation of clay structures uncovered by archaeologists, the simplest methods are applying clay-based lubricants, as well as the installation of canopies over archaeological objects to protect ancient clay walls from atmospheric phenomena (wind, rain, snow, dust storms, etc.).</a:t>
            </a:r>
          </a:p>
        </p:txBody>
      </p:sp>
      <p:grpSp>
        <p:nvGrpSpPr>
          <p:cNvPr id="290" name="Rettangolo 4"/>
          <p:cNvGrpSpPr/>
          <p:nvPr/>
        </p:nvGrpSpPr>
        <p:grpSpPr>
          <a:xfrm>
            <a:off x="0" y="-182880"/>
            <a:ext cx="12192000" cy="610395"/>
            <a:chOff x="0" y="0"/>
            <a:chExt cx="12192000" cy="610393"/>
          </a:xfrm>
        </p:grpSpPr>
        <p:sp>
          <p:nvSpPr>
            <p:cNvPr id="288"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89"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Заголовок 1"/>
          <p:cNvSpPr txBox="1">
            <a:spLocks noGrp="1"/>
          </p:cNvSpPr>
          <p:nvPr>
            <p:ph type="title"/>
          </p:nvPr>
        </p:nvSpPr>
        <p:spPr>
          <a:xfrm>
            <a:off x="73038" y="1442719"/>
            <a:ext cx="1824773" cy="2200103"/>
          </a:xfrm>
          <a:prstGeom prst="rect">
            <a:avLst/>
          </a:prstGeom>
        </p:spPr>
        <p:txBody>
          <a:bodyPr/>
          <a:lstStyle/>
          <a:p>
            <a:pPr algn="ctr" defTabSz="740663">
              <a:defRPr sz="2916">
                <a:solidFill>
                  <a:srgbClr val="C00000"/>
                </a:solidFill>
              </a:defRPr>
            </a:pPr>
            <a:br>
              <a:rPr dirty="0"/>
            </a:br>
            <a:br>
              <a:rPr dirty="0"/>
            </a:br>
            <a:br>
              <a:rPr dirty="0"/>
            </a:br>
            <a:br>
              <a:rPr dirty="0"/>
            </a:br>
            <a:r>
              <a:rPr dirty="0">
                <a:solidFill>
                  <a:srgbClr val="44546A"/>
                </a:solidFill>
                <a:latin typeface="Avenir Medium"/>
                <a:ea typeface="Avenir Medium"/>
                <a:cs typeface="Avenir Medium"/>
                <a:sym typeface="Avenir Medium"/>
              </a:rPr>
              <a:t>Conclusion</a:t>
            </a:r>
          </a:p>
        </p:txBody>
      </p:sp>
      <p:sp>
        <p:nvSpPr>
          <p:cNvPr id="293" name="Прямоугольник 4"/>
          <p:cNvSpPr txBox="1"/>
          <p:nvPr/>
        </p:nvSpPr>
        <p:spPr>
          <a:xfrm>
            <a:off x="1897811" y="609599"/>
            <a:ext cx="9796258" cy="53989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lnSpc>
                <a:spcPct val="107000"/>
              </a:lnSpc>
              <a:defRPr sz="1700">
                <a:solidFill>
                  <a:srgbClr val="44546A"/>
                </a:solidFill>
                <a:latin typeface="Avenir Medium"/>
                <a:ea typeface="Avenir Medium"/>
                <a:cs typeface="Avenir Medium"/>
                <a:sym typeface="Avenir Medium"/>
              </a:defRPr>
            </a:pPr>
            <a:r>
              <a:rPr dirty="0"/>
              <a:t>Almost all ancient and antique settlements in Central Asia are built of fragile building material which is a clay. Raw material, </a:t>
            </a:r>
            <a:r>
              <a:rPr dirty="0" err="1"/>
              <a:t>pakhsa</a:t>
            </a:r>
            <a:r>
              <a:rPr dirty="0"/>
              <a:t>, clay plasters, clay greases of roofs were all melted in ancient times, turning abandoned ancient settlements into shapeless clay hills-</a:t>
            </a:r>
            <a:r>
              <a:rPr dirty="0" err="1"/>
              <a:t>tepe</a:t>
            </a:r>
            <a:r>
              <a:rPr dirty="0"/>
              <a:t>. To all this should be added the extensive irrigation, road, civil construction, which are carried out by various departments, leading to the destruction of the clay remains of ancient settlements. In this regard, the following recommendations are possible for the neighboring countries of Central Asia:</a:t>
            </a:r>
          </a:p>
          <a:p>
            <a:pPr algn="just">
              <a:lnSpc>
                <a:spcPct val="107000"/>
              </a:lnSpc>
              <a:defRPr sz="1700">
                <a:solidFill>
                  <a:srgbClr val="44546A"/>
                </a:solidFill>
                <a:latin typeface="Avenir Medium"/>
                <a:ea typeface="Avenir Medium"/>
                <a:cs typeface="Avenir Medium"/>
                <a:sym typeface="Avenir Medium"/>
              </a:defRPr>
            </a:pPr>
            <a:endParaRPr dirty="0"/>
          </a:p>
          <a:p>
            <a:pPr marL="285750" indent="-285750" algn="just">
              <a:lnSpc>
                <a:spcPct val="107000"/>
              </a:lnSpc>
              <a:buSzPct val="100000"/>
              <a:buChar char="-"/>
              <a:defRPr sz="1700">
                <a:solidFill>
                  <a:srgbClr val="44546A"/>
                </a:solidFill>
                <a:latin typeface="Avenir Medium"/>
                <a:ea typeface="Avenir Medium"/>
                <a:cs typeface="Avenir Medium"/>
                <a:sym typeface="Avenir Medium"/>
              </a:defRPr>
            </a:pPr>
            <a:r>
              <a:rPr dirty="0"/>
              <a:t>to preserve and </a:t>
            </a:r>
            <a:r>
              <a:rPr dirty="0" err="1"/>
              <a:t>museumify</a:t>
            </a:r>
            <a:r>
              <a:rPr dirty="0"/>
              <a:t> archaeologically uncovered objects of historical heritage with organization of shelter from the climatic effects of the environment;</a:t>
            </a:r>
          </a:p>
          <a:p>
            <a:pPr marL="285750" indent="-285750" algn="just">
              <a:lnSpc>
                <a:spcPct val="107000"/>
              </a:lnSpc>
              <a:buSzPct val="100000"/>
              <a:buChar char="-"/>
              <a:defRPr sz="1700">
                <a:solidFill>
                  <a:srgbClr val="44546A"/>
                </a:solidFill>
                <a:latin typeface="Avenir Medium"/>
                <a:ea typeface="Avenir Medium"/>
                <a:cs typeface="Avenir Medium"/>
                <a:sym typeface="Avenir Medium"/>
              </a:defRPr>
            </a:pPr>
            <a:r>
              <a:rPr dirty="0"/>
              <a:t>recommend to urban planning design organizations during development of general plans, as well as the projects of detailed planning of historically developed population centers, include in projects the preservation of archaeological zones or separate sites;</a:t>
            </a:r>
          </a:p>
          <a:p>
            <a:pPr marL="285750" indent="-285750" algn="just">
              <a:lnSpc>
                <a:spcPct val="107000"/>
              </a:lnSpc>
              <a:buSzPct val="100000"/>
              <a:buChar char="-"/>
              <a:defRPr sz="1700">
                <a:solidFill>
                  <a:srgbClr val="44546A"/>
                </a:solidFill>
                <a:latin typeface="Avenir Medium"/>
                <a:ea typeface="Avenir Medium"/>
                <a:cs typeface="Avenir Medium"/>
                <a:sym typeface="Avenir Medium"/>
              </a:defRPr>
            </a:pPr>
            <a:r>
              <a:rPr dirty="0"/>
              <a:t>to train purposefully specialists in the conservation of clay monuments of antiquity for their physical preservation and salvation from the destructive actions of the forces of nature and people. </a:t>
            </a:r>
          </a:p>
          <a:p>
            <a:pPr algn="just">
              <a:lnSpc>
                <a:spcPct val="107000"/>
              </a:lnSpc>
              <a:defRPr sz="1700">
                <a:solidFill>
                  <a:srgbClr val="44546A"/>
                </a:solidFill>
                <a:latin typeface="Avenir Medium"/>
                <a:ea typeface="Avenir Medium"/>
                <a:cs typeface="Avenir Medium"/>
                <a:sym typeface="Avenir Medium"/>
              </a:defRPr>
            </a:pPr>
            <a:endParaRPr dirty="0"/>
          </a:p>
          <a:p>
            <a:pPr algn="just">
              <a:lnSpc>
                <a:spcPct val="107000"/>
              </a:lnSpc>
              <a:defRPr sz="1700">
                <a:solidFill>
                  <a:srgbClr val="44546A"/>
                </a:solidFill>
                <a:latin typeface="Avenir Medium"/>
                <a:ea typeface="Avenir Medium"/>
                <a:cs typeface="Avenir Medium"/>
                <a:sym typeface="Avenir Medium"/>
              </a:defRPr>
            </a:pPr>
            <a:r>
              <a:rPr dirty="0"/>
              <a:t>One of the main tasks facing the bodies on protection and use of monuments of cultural heritage is the need to preserve the ability of monuments to evoke certain aesthetic emotions in the viewer, that is, the task of increasing the artistic expressiveness of monuments of material culture by restoring them to their former appearance and beauty. </a:t>
            </a:r>
          </a:p>
        </p:txBody>
      </p:sp>
      <p:grpSp>
        <p:nvGrpSpPr>
          <p:cNvPr id="296" name="Rettangolo 4"/>
          <p:cNvGrpSpPr/>
          <p:nvPr/>
        </p:nvGrpSpPr>
        <p:grpSpPr>
          <a:xfrm>
            <a:off x="0" y="-182880"/>
            <a:ext cx="12192000" cy="610395"/>
            <a:chOff x="0" y="0"/>
            <a:chExt cx="12192000" cy="610393"/>
          </a:xfrm>
        </p:grpSpPr>
        <p:sp>
          <p:nvSpPr>
            <p:cNvPr id="294"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95"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Заголовок 1"/>
          <p:cNvSpPr txBox="1">
            <a:spLocks noGrp="1"/>
          </p:cNvSpPr>
          <p:nvPr>
            <p:ph type="title"/>
          </p:nvPr>
        </p:nvSpPr>
        <p:spPr>
          <a:xfrm>
            <a:off x="193567" y="1834474"/>
            <a:ext cx="2333973" cy="2743201"/>
          </a:xfrm>
          <a:prstGeom prst="rect">
            <a:avLst/>
          </a:prstGeom>
        </p:spPr>
        <p:txBody>
          <a:bodyPr/>
          <a:lstStyle/>
          <a:p>
            <a:pPr algn="ctr">
              <a:defRPr sz="3600">
                <a:solidFill>
                  <a:srgbClr val="44546A"/>
                </a:solidFill>
                <a:latin typeface="Avenir Medium"/>
                <a:ea typeface="Avenir Medium"/>
                <a:cs typeface="Avenir Medium"/>
                <a:sym typeface="Avenir Medium"/>
              </a:defRPr>
            </a:pPr>
            <a:r>
              <a:rPr dirty="0"/>
              <a:t>References</a:t>
            </a:r>
          </a:p>
        </p:txBody>
      </p:sp>
      <p:sp>
        <p:nvSpPr>
          <p:cNvPr id="299" name="Прямоугольник 4"/>
          <p:cNvSpPr txBox="1"/>
          <p:nvPr/>
        </p:nvSpPr>
        <p:spPr>
          <a:xfrm>
            <a:off x="2467155" y="889843"/>
            <a:ext cx="9664460" cy="50783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lgn="just">
              <a:defRPr sz="1400">
                <a:solidFill>
                  <a:srgbClr val="44546A"/>
                </a:solidFill>
                <a:latin typeface="Avenir Medium"/>
                <a:ea typeface="Avenir Medium"/>
                <a:cs typeface="Avenir Medium"/>
                <a:sym typeface="Avenir Medium"/>
              </a:defRPr>
            </a:pPr>
            <a:r>
              <a:rPr sz="1200" dirty="0"/>
              <a:t>Bachinsky N.M. </a:t>
            </a:r>
            <a:r>
              <a:rPr sz="1200" dirty="0" err="1"/>
              <a:t>Antiseismics</a:t>
            </a:r>
            <a:r>
              <a:rPr sz="1200" dirty="0"/>
              <a:t> in architectural monuments of Central Asia. - M.-L., 1949.</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Bulatov</a:t>
            </a:r>
            <a:r>
              <a:rPr sz="1200" dirty="0"/>
              <a:t> M.S. Geometric harmonization in the architecture of Central Asia of the IX-XV centuries. - M.: </a:t>
            </a:r>
            <a:r>
              <a:rPr sz="1200" dirty="0" err="1"/>
              <a:t>Nauka</a:t>
            </a:r>
            <a:r>
              <a:rPr sz="1200" dirty="0"/>
              <a:t>, 1978; Ed. 2</a:t>
            </a:r>
            <a:r>
              <a:rPr sz="1200" baseline="30000" dirty="0"/>
              <a:t>nd</a:t>
            </a:r>
            <a:r>
              <a:rPr sz="1200" dirty="0"/>
              <a:t>. - M.: </a:t>
            </a:r>
            <a:r>
              <a:rPr sz="1200" dirty="0" err="1"/>
              <a:t>Nauka</a:t>
            </a:r>
            <a:r>
              <a:rPr sz="1200" dirty="0"/>
              <a:t>, 1988. - 300 p., ill.</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a:t>Voronina V.L. Ancient construction techniques of Central Asia // </a:t>
            </a:r>
            <a:r>
              <a:rPr sz="1200" dirty="0" err="1"/>
              <a:t>AofS</a:t>
            </a:r>
            <a:r>
              <a:rPr sz="1200" dirty="0"/>
              <a:t>. - 1953. - No. 3. - pp. 3-35.</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Grazhdankina</a:t>
            </a:r>
            <a:r>
              <a:rPr sz="1200" dirty="0"/>
              <a:t> N.S. Architectural and construction materials of Central Asia. - Tashkent: Uzbekistan, 1988. - 296 p., ill.</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a:t>Isakov A. </a:t>
            </a:r>
            <a:r>
              <a:rPr sz="1200" dirty="0" err="1"/>
              <a:t>Sarazm</a:t>
            </a:r>
            <a:r>
              <a:rPr sz="1200" dirty="0"/>
              <a:t> - the dawn of civilization // </a:t>
            </a:r>
            <a:r>
              <a:rPr sz="1200" dirty="0" err="1"/>
              <a:t>Merosi</a:t>
            </a:r>
            <a:r>
              <a:rPr sz="1200" dirty="0"/>
              <a:t> </a:t>
            </a:r>
            <a:r>
              <a:rPr sz="1200" dirty="0" err="1"/>
              <a:t>niyogon</a:t>
            </a:r>
            <a:r>
              <a:rPr sz="1200" dirty="0"/>
              <a:t>. - 1992. - Dushanbe. - No. 1. - pp. 21-24.</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a:t>Conservation of architectural and archaeological monuments of the southern regions of the USSR //Materials of the meeting of the Scientific and Methodological Council Reports on the Protection of Cultural Monuments. Ministry of Culture of the USSR. – 4</a:t>
            </a:r>
            <a:r>
              <a:rPr sz="1200" baseline="30000" dirty="0"/>
              <a:t>th </a:t>
            </a:r>
            <a:r>
              <a:rPr sz="1200" dirty="0"/>
              <a:t>issue. - M., 1969. </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a:t>Masson V. M., </a:t>
            </a:r>
            <a:r>
              <a:rPr sz="1200" dirty="0" err="1"/>
              <a:t>Sarianidi</a:t>
            </a:r>
            <a:r>
              <a:rPr sz="1200" dirty="0"/>
              <a:t> V. I. </a:t>
            </a:r>
            <a:r>
              <a:rPr sz="1200" dirty="0" err="1"/>
              <a:t>Karakum</a:t>
            </a:r>
            <a:r>
              <a:rPr sz="1200" dirty="0"/>
              <a:t> - the dawn of civilization. M., 1972. </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Mukimov</a:t>
            </a:r>
            <a:r>
              <a:rPr sz="1200" dirty="0"/>
              <a:t> R.S. History and theory of the Tajik architecture. - Dushanbe: TPI, 2002. - 420 p., ill. </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Mukimov</a:t>
            </a:r>
            <a:r>
              <a:rPr sz="1200" dirty="0"/>
              <a:t> R., </a:t>
            </a:r>
            <a:r>
              <a:rPr sz="1200" dirty="0" err="1"/>
              <a:t>Mamadzhanova</a:t>
            </a:r>
            <a:r>
              <a:rPr sz="1200" dirty="0"/>
              <a:t> S., </a:t>
            </a:r>
            <a:r>
              <a:rPr sz="1200" dirty="0" err="1"/>
              <a:t>Mukimova</a:t>
            </a:r>
            <a:r>
              <a:rPr sz="1200" dirty="0"/>
              <a:t> S. Architectural art of the Aryans: the origins of formation. - Dushanbe: National Academy of Sciences of Tajikistan, 2020. - 200 p., ill.</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Omuraliev</a:t>
            </a:r>
            <a:r>
              <a:rPr sz="1200" dirty="0"/>
              <a:t> D., </a:t>
            </a:r>
            <a:r>
              <a:rPr sz="1200" dirty="0" err="1"/>
              <a:t>Volichenko</a:t>
            </a:r>
            <a:r>
              <a:rPr sz="1200" dirty="0"/>
              <a:t> O. Ancient architecture of Central Asia. - Bishkek: KG USTA, 2006. - 200 p., ill.</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Pugachenkova</a:t>
            </a:r>
            <a:r>
              <a:rPr sz="1200" dirty="0"/>
              <a:t> G.A. To the problem of preservation of archaeological monuments in the cities of Uzbekistan // SAU. - No. 12. - Tashkent, 1980. - pp. 24-26.</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Sarazm</a:t>
            </a:r>
            <a:r>
              <a:rPr sz="1200" dirty="0"/>
              <a:t> - 5500. - Dushanbe: </a:t>
            </a:r>
            <a:r>
              <a:rPr sz="1200" dirty="0" err="1"/>
              <a:t>Ejod</a:t>
            </a:r>
            <a:r>
              <a:rPr sz="1200" dirty="0"/>
              <a:t>, 2006. - 96 p., ill.</a:t>
            </a:r>
          </a:p>
          <a:p>
            <a:pPr algn="just">
              <a:defRPr sz="1400">
                <a:solidFill>
                  <a:srgbClr val="44546A"/>
                </a:solidFill>
                <a:latin typeface="Avenir Medium"/>
                <a:ea typeface="Avenir Medium"/>
                <a:cs typeface="Avenir Medium"/>
                <a:sym typeface="Avenir Medium"/>
              </a:defRPr>
            </a:pPr>
            <a:endParaRPr sz="1200" dirty="0"/>
          </a:p>
          <a:p>
            <a:pPr algn="just">
              <a:defRPr sz="1400">
                <a:solidFill>
                  <a:srgbClr val="44546A"/>
                </a:solidFill>
                <a:latin typeface="Avenir Medium"/>
                <a:ea typeface="Avenir Medium"/>
                <a:cs typeface="Avenir Medium"/>
                <a:sym typeface="Avenir Medium"/>
              </a:defRPr>
            </a:pPr>
            <a:r>
              <a:rPr sz="1200" dirty="0" err="1"/>
              <a:t>Toatov</a:t>
            </a:r>
            <a:r>
              <a:rPr sz="1200" dirty="0"/>
              <a:t> </a:t>
            </a:r>
            <a:r>
              <a:rPr sz="1200" dirty="0" err="1"/>
              <a:t>Anvarsho</a:t>
            </a:r>
            <a:r>
              <a:rPr sz="1200" dirty="0"/>
              <a:t>. Historical monuments have a long life. - Dushanbe: </a:t>
            </a:r>
            <a:r>
              <a:rPr sz="1200" dirty="0" err="1"/>
              <a:t>Irfon</a:t>
            </a:r>
            <a:r>
              <a:rPr sz="1200" dirty="0"/>
              <a:t>, 1986. - 56 p., ill.</a:t>
            </a:r>
          </a:p>
        </p:txBody>
      </p:sp>
      <p:grpSp>
        <p:nvGrpSpPr>
          <p:cNvPr id="302" name="Rettangolo 4"/>
          <p:cNvGrpSpPr/>
          <p:nvPr/>
        </p:nvGrpSpPr>
        <p:grpSpPr>
          <a:xfrm>
            <a:off x="0" y="-182880"/>
            <a:ext cx="12192000" cy="610395"/>
            <a:chOff x="0" y="0"/>
            <a:chExt cx="12192000" cy="610393"/>
          </a:xfrm>
        </p:grpSpPr>
        <p:sp>
          <p:nvSpPr>
            <p:cNvPr id="300"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301"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CasellaDiTesto 3"/>
          <p:cNvSpPr txBox="1"/>
          <p:nvPr/>
        </p:nvSpPr>
        <p:spPr>
          <a:xfrm>
            <a:off x="916245" y="796859"/>
            <a:ext cx="11046691" cy="1132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914400">
              <a:defRPr sz="3000" spc="60">
                <a:solidFill>
                  <a:srgbClr val="3A5471"/>
                </a:solidFill>
                <a:latin typeface="Avenir Medium"/>
                <a:ea typeface="Avenir Medium"/>
                <a:cs typeface="Avenir Medium"/>
                <a:sym typeface="Avenir Medium"/>
              </a:defRPr>
            </a:lvl1pPr>
          </a:lstStyle>
          <a:p>
            <a:r>
              <a:t>CONTENT OF THE COURSE "History of architecture of Central Asia"</a:t>
            </a:r>
          </a:p>
        </p:txBody>
      </p:sp>
      <p:sp>
        <p:nvSpPr>
          <p:cNvPr id="190" name="Rettangolo 4"/>
          <p:cNvSpPr/>
          <p:nvPr/>
        </p:nvSpPr>
        <p:spPr>
          <a:xfrm>
            <a:off x="0" y="0"/>
            <a:ext cx="12192000" cy="610394"/>
          </a:xfrm>
          <a:prstGeom prst="rect">
            <a:avLst/>
          </a:prstGeom>
          <a:solidFill>
            <a:srgbClr val="3A5471"/>
          </a:solidFill>
          <a:ln w="12700">
            <a:solidFill>
              <a:srgbClr val="3A5471"/>
            </a:solidFill>
            <a:miter/>
          </a:ln>
        </p:spPr>
        <p:txBody>
          <a:bodyPr lIns="45719" rIns="45719" anchor="ctr"/>
          <a:lstStyle/>
          <a:p>
            <a:pPr algn="ctr" defTabSz="914400">
              <a:defRPr>
                <a:solidFill>
                  <a:srgbClr val="FFFFFF"/>
                </a:solidFill>
              </a:defRPr>
            </a:pPr>
            <a:endParaRPr/>
          </a:p>
        </p:txBody>
      </p:sp>
      <p:sp>
        <p:nvSpPr>
          <p:cNvPr id="191" name="CasellaDiTesto 6"/>
          <p:cNvSpPr txBox="1"/>
          <p:nvPr/>
        </p:nvSpPr>
        <p:spPr>
          <a:xfrm>
            <a:off x="1565561" y="8274"/>
            <a:ext cx="9060875"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spcBef>
                <a:spcPts val="500"/>
              </a:spcBef>
              <a:defRPr sz="1600" spc="60">
                <a:solidFill>
                  <a:srgbClr val="FFFFFF"/>
                </a:solidFill>
                <a:latin typeface="Avenir Medium"/>
                <a:ea typeface="Avenir Medium"/>
                <a:cs typeface="Avenir Medium"/>
                <a:sym typeface="Avenir Medium"/>
              </a:defRPr>
            </a:lvl1pPr>
          </a:lstStyle>
          <a:p>
            <a:r>
              <a:t>Lecture 2. THE HISTORY OF ARCHITECTURE OF THE BRONZE AND THE EARLY IRON AGES IN CENTRAL ASIA</a:t>
            </a:r>
          </a:p>
        </p:txBody>
      </p:sp>
      <p:sp>
        <p:nvSpPr>
          <p:cNvPr id="192" name="Прямоугольник 7"/>
          <p:cNvSpPr txBox="1"/>
          <p:nvPr/>
        </p:nvSpPr>
        <p:spPr>
          <a:xfrm>
            <a:off x="689031" y="1760841"/>
            <a:ext cx="10813937" cy="454914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General information about the Architecture of Central Asia. Periodization of the history of architecture of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The history of architecture of the bronze and the early iron ages in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early statehood (V - IV centuries BC) in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antiquity (IV century BC - IV century AD)</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the Early Middle Ages (VI - early VIII centuries) in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early Islam (IX - X centuries; XI -early XIII centuries) in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the XIV - XV centuries in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the Late Middle Ages (XVI-late XVIII centuries) in Central Asia</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Architecture of the New Age (the second half of the XIX - the entire XX centuries)</a:t>
            </a:r>
          </a:p>
          <a:p>
            <a:pPr marL="342900" indent="-342900" algn="just">
              <a:lnSpc>
                <a:spcPct val="107000"/>
              </a:lnSpc>
              <a:buSzPct val="100000"/>
              <a:buChar char="▪"/>
              <a:defRPr sz="2200">
                <a:solidFill>
                  <a:srgbClr val="44546A"/>
                </a:solidFill>
                <a:latin typeface="Avenir Medium"/>
                <a:ea typeface="Avenir Medium"/>
                <a:cs typeface="Avenir Medium"/>
                <a:sym typeface="Avenir Medium"/>
              </a:defRPr>
            </a:pPr>
            <a:r>
              <a:t>Modern Architecture (from 1991 to the present)</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Заголовок 1"/>
          <p:cNvSpPr txBox="1">
            <a:spLocks noGrp="1"/>
          </p:cNvSpPr>
          <p:nvPr>
            <p:ph type="title"/>
          </p:nvPr>
        </p:nvSpPr>
        <p:spPr>
          <a:xfrm>
            <a:off x="838200" y="365127"/>
            <a:ext cx="10515600" cy="1325564"/>
          </a:xfrm>
          <a:prstGeom prst="rect">
            <a:avLst/>
          </a:prstGeom>
        </p:spPr>
        <p:txBody>
          <a:bodyPr/>
          <a:lstStyle>
            <a:lvl1pPr algn="ctr">
              <a:defRPr sz="3000">
                <a:solidFill>
                  <a:srgbClr val="3A5471"/>
                </a:solidFill>
                <a:latin typeface="Avenir Medium"/>
                <a:ea typeface="Avenir Medium"/>
                <a:cs typeface="Avenir Medium"/>
                <a:sym typeface="Avenir Medium"/>
              </a:defRPr>
            </a:lvl1pPr>
          </a:lstStyle>
          <a:p>
            <a:r>
              <a:t>CONTENT</a:t>
            </a:r>
          </a:p>
        </p:txBody>
      </p:sp>
      <p:sp>
        <p:nvSpPr>
          <p:cNvPr id="195" name="Объект 2"/>
          <p:cNvSpPr txBox="1">
            <a:spLocks noGrp="1"/>
          </p:cNvSpPr>
          <p:nvPr>
            <p:ph type="body" idx="1"/>
          </p:nvPr>
        </p:nvSpPr>
        <p:spPr>
          <a:xfrm>
            <a:off x="838200" y="1394691"/>
            <a:ext cx="10515600" cy="5338619"/>
          </a:xfrm>
          <a:prstGeom prst="rect">
            <a:avLst/>
          </a:prstGeom>
        </p:spPr>
        <p:txBody>
          <a:bodyPr/>
          <a:lstStyle/>
          <a:p>
            <a:pPr marL="685800" lvl="1" indent="-228600" algn="just">
              <a:lnSpc>
                <a:spcPct val="120000"/>
              </a:lnSpc>
              <a:spcBef>
                <a:spcPts val="500"/>
              </a:spcBef>
              <a:buFontTx/>
              <a:buAutoNum type="arabicPeriod"/>
              <a:defRPr sz="1800">
                <a:solidFill>
                  <a:srgbClr val="3A5471"/>
                </a:solidFill>
                <a:latin typeface="Avenir Medium"/>
                <a:ea typeface="Avenir Medium"/>
                <a:cs typeface="Avenir Medium"/>
                <a:sym typeface="Avenir Medium"/>
              </a:defRPr>
            </a:pPr>
            <a:r>
              <a:t>Terms and concepts</a:t>
            </a:r>
            <a:endParaRPr sz="1500"/>
          </a:p>
          <a:p>
            <a:pPr marL="685800" lvl="1" indent="-228600" algn="just">
              <a:lnSpc>
                <a:spcPct val="120000"/>
              </a:lnSpc>
              <a:spcBef>
                <a:spcPts val="500"/>
              </a:spcBef>
              <a:buFontTx/>
              <a:buAutoNum type="arabicPeriod"/>
              <a:defRPr sz="1800">
                <a:solidFill>
                  <a:srgbClr val="3A5471"/>
                </a:solidFill>
                <a:latin typeface="Avenir Medium"/>
                <a:ea typeface="Avenir Medium"/>
                <a:cs typeface="Avenir Medium"/>
                <a:sym typeface="Avenir Medium"/>
              </a:defRPr>
            </a:pPr>
            <a:r>
              <a:t>The main part of the lecture "The history of architecture of the bronze and the early iron ages in Central Asia"</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 the history of clay bricks in Central Asia;</a:t>
            </a:r>
            <a:endParaRPr sz="2900" spc="6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 the earliest clay houses in Central Asia;</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 sarazm - early settlement in the foothill zone of Central Asia;</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 architectural and construction art of sarazm builders;</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 earlier urban settlement altyn-depe in southern Turkmenistan;</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 cult ideology of the altyn-depe ancient inhabitants;</a:t>
            </a:r>
            <a:endParaRPr sz="2900" spc="6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3. Problems of preservation of ancient clay settlements</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4. Conclusion</a:t>
            </a:r>
            <a:endParaRPr sz="1500"/>
          </a:p>
          <a:p>
            <a:pPr marL="0" lvl="1" indent="457200" algn="just">
              <a:lnSpc>
                <a:spcPct val="120000"/>
              </a:lnSpc>
              <a:spcBef>
                <a:spcPts val="500"/>
              </a:spcBef>
              <a:buSzTx/>
              <a:buNone/>
              <a:defRPr sz="1800">
                <a:solidFill>
                  <a:srgbClr val="3A5471"/>
                </a:solidFill>
                <a:latin typeface="Avenir Medium"/>
                <a:ea typeface="Avenir Medium"/>
                <a:cs typeface="Avenir Medium"/>
                <a:sym typeface="Avenir Medium"/>
              </a:defRPr>
            </a:pPr>
            <a:r>
              <a:t>5. References </a:t>
            </a:r>
          </a:p>
        </p:txBody>
      </p:sp>
      <p:sp>
        <p:nvSpPr>
          <p:cNvPr id="196" name="Rettangolo 4"/>
          <p:cNvSpPr/>
          <p:nvPr/>
        </p:nvSpPr>
        <p:spPr>
          <a:xfrm>
            <a:off x="0" y="0"/>
            <a:ext cx="12192000" cy="610394"/>
          </a:xfrm>
          <a:prstGeom prst="rect">
            <a:avLst/>
          </a:prstGeom>
          <a:solidFill>
            <a:srgbClr val="3A5471"/>
          </a:solidFill>
          <a:ln w="12700">
            <a:solidFill>
              <a:srgbClr val="3A5471"/>
            </a:solidFill>
            <a:miter/>
          </a:ln>
        </p:spPr>
        <p:txBody>
          <a:bodyPr lIns="45719" rIns="45719" anchor="ctr"/>
          <a:lstStyle/>
          <a:p>
            <a:pPr algn="ctr" defTabSz="914400">
              <a:defRPr>
                <a:solidFill>
                  <a:srgbClr val="FFFFFF"/>
                </a:solidFill>
              </a:defRPr>
            </a:pPr>
            <a:endParaRPr/>
          </a:p>
        </p:txBody>
      </p:sp>
      <p:sp>
        <p:nvSpPr>
          <p:cNvPr id="197" name="CasellaDiTesto 6"/>
          <p:cNvSpPr txBox="1"/>
          <p:nvPr/>
        </p:nvSpPr>
        <p:spPr>
          <a:xfrm>
            <a:off x="1767838" y="30403"/>
            <a:ext cx="9060875" cy="650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spcBef>
                <a:spcPts val="500"/>
              </a:spcBef>
              <a:defRPr sz="1600" spc="60">
                <a:solidFill>
                  <a:srgbClr val="FFFFFF"/>
                </a:solidFill>
                <a:latin typeface="Avenir Medium"/>
                <a:ea typeface="Avenir Medium"/>
                <a:cs typeface="Avenir Medium"/>
                <a:sym typeface="Avenir Medium"/>
              </a:defRPr>
            </a:lvl1pPr>
          </a:lstStyle>
          <a:p>
            <a:r>
              <a:t>Lecture 2. THE HISTORY OF ARCHITECTURE OF THE BRONZE AND THE EARLY IRON AGES IN CENTRAL ASIA</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Заголовок 1"/>
          <p:cNvSpPr txBox="1">
            <a:spLocks noGrp="1"/>
          </p:cNvSpPr>
          <p:nvPr>
            <p:ph type="title"/>
          </p:nvPr>
        </p:nvSpPr>
        <p:spPr>
          <a:xfrm>
            <a:off x="540729" y="3224359"/>
            <a:ext cx="1745271" cy="689830"/>
          </a:xfrm>
          <a:prstGeom prst="rect">
            <a:avLst/>
          </a:prstGeom>
        </p:spPr>
        <p:txBody>
          <a:bodyPr>
            <a:normAutofit fontScale="90000"/>
          </a:bodyPr>
          <a:lstStyle>
            <a:lvl1pPr defTabSz="850391">
              <a:defRPr sz="2232">
                <a:solidFill>
                  <a:srgbClr val="3A5471"/>
                </a:solidFill>
                <a:latin typeface="Avenir Medium"/>
                <a:ea typeface="Avenir Medium"/>
                <a:cs typeface="Avenir Medium"/>
                <a:sym typeface="Avenir Medium"/>
              </a:defRPr>
            </a:lvl1pPr>
          </a:lstStyle>
          <a:p>
            <a:r>
              <a:rPr dirty="0"/>
              <a:t>Terms and concepts</a:t>
            </a:r>
          </a:p>
        </p:txBody>
      </p:sp>
      <p:sp>
        <p:nvSpPr>
          <p:cNvPr id="200" name="Объект 2"/>
          <p:cNvSpPr txBox="1">
            <a:spLocks noGrp="1"/>
          </p:cNvSpPr>
          <p:nvPr>
            <p:ph type="body" idx="1"/>
          </p:nvPr>
        </p:nvSpPr>
        <p:spPr>
          <a:xfrm>
            <a:off x="2821360" y="993142"/>
            <a:ext cx="8756074" cy="4979340"/>
          </a:xfrm>
          <a:prstGeom prst="rect">
            <a:avLst/>
          </a:prstGeom>
        </p:spPr>
        <p:txBody>
          <a:bodyPr>
            <a:normAutofit/>
          </a:bodyPr>
          <a:lstStyle/>
          <a:p>
            <a:pPr marL="0" indent="0" algn="just" defTabSz="813816">
              <a:spcBef>
                <a:spcPts val="800"/>
              </a:spcBef>
              <a:buSzTx/>
              <a:buNone/>
              <a:defRPr sz="1779">
                <a:solidFill>
                  <a:srgbClr val="44546A"/>
                </a:solidFill>
                <a:latin typeface="Avenir Medium"/>
                <a:ea typeface="Avenir Medium"/>
                <a:cs typeface="Avenir Medium"/>
                <a:sym typeface="Avenir Medium"/>
              </a:defRPr>
            </a:pPr>
            <a:r>
              <a:rPr dirty="0"/>
              <a:t>Central Asia is a vast, landlocked region of Asia. According to UNESCO's definition, the region includes, in addition to Kazakhstan, Kyrgyzstan, Uzbekistan, Turkmenistan and Tajikistan, Mongolia, northwestern China, southern and southeastern Russia, Afghanistan, northwestern India, northern Pakistan, and northern Iran.</a:t>
            </a:r>
          </a:p>
          <a:p>
            <a:pPr marL="0" indent="0" algn="just" defTabSz="813816">
              <a:spcBef>
                <a:spcPts val="800"/>
              </a:spcBef>
              <a:buSzTx/>
              <a:buNone/>
              <a:defRPr sz="1779">
                <a:solidFill>
                  <a:srgbClr val="44546A"/>
                </a:solidFill>
                <a:latin typeface="Avenir Medium"/>
                <a:ea typeface="Avenir Medium"/>
                <a:cs typeface="Avenir Medium"/>
                <a:sym typeface="Avenir Medium"/>
              </a:defRPr>
            </a:pPr>
            <a:r>
              <a:rPr dirty="0"/>
              <a:t>The Middle East is a historical, cultural and geographical concept that designates the territories of Central Asia, Iran and Afghanistan, which together with the Middle Eastern countries are part of the Southwest Asian region.</a:t>
            </a:r>
          </a:p>
          <a:p>
            <a:pPr marL="0" indent="0" algn="just" defTabSz="813816">
              <a:spcBef>
                <a:spcPts val="800"/>
              </a:spcBef>
              <a:buSzTx/>
              <a:buNone/>
              <a:defRPr sz="1779">
                <a:solidFill>
                  <a:srgbClr val="44546A"/>
                </a:solidFill>
                <a:latin typeface="Avenir Medium"/>
                <a:ea typeface="Avenir Medium"/>
                <a:cs typeface="Avenir Medium"/>
                <a:sym typeface="Avenir Medium"/>
              </a:defRPr>
            </a:pPr>
            <a:r>
              <a:rPr dirty="0"/>
              <a:t>The Middle Asia is part of the Asian territory of the former USSR, where the former Soviet republics of Uzbekistan, Tajikistan, Turkmenistan and Kyrgyzstan were located</a:t>
            </a:r>
          </a:p>
          <a:p>
            <a:pPr marL="0" indent="0" algn="just" defTabSz="813816">
              <a:spcBef>
                <a:spcPts val="800"/>
              </a:spcBef>
              <a:buSzTx/>
              <a:buNone/>
              <a:defRPr sz="1779">
                <a:solidFill>
                  <a:srgbClr val="44546A"/>
                </a:solidFill>
                <a:latin typeface="Avenir Medium"/>
                <a:ea typeface="Avenir Medium"/>
                <a:cs typeface="Avenir Medium"/>
                <a:sym typeface="Avenir Medium"/>
              </a:defRPr>
            </a:pPr>
            <a:r>
              <a:rPr dirty="0"/>
              <a:t>Civilization is a cultural community of people with a certain social genotype, a social stereotype, which has mastered a large autonomous, closed world space, and therefore has gained a strong place in the world community.</a:t>
            </a:r>
          </a:p>
          <a:p>
            <a:pPr marL="0" indent="0" algn="just" defTabSz="813816">
              <a:spcBef>
                <a:spcPts val="800"/>
              </a:spcBef>
              <a:buSzTx/>
              <a:buNone/>
              <a:defRPr sz="1779">
                <a:solidFill>
                  <a:srgbClr val="44546A"/>
                </a:solidFill>
                <a:latin typeface="Avenir Medium"/>
                <a:ea typeface="Avenir Medium"/>
                <a:cs typeface="Avenir Medium"/>
                <a:sym typeface="Avenir Medium"/>
              </a:defRPr>
            </a:pPr>
            <a:r>
              <a:rPr dirty="0"/>
              <a:t>The Neolithic or New Stone Age is the last epoch of the Stone Age, characterized by the settlement of the population, the emergence of cattle breeding and agriculture, the invention of ceramics. This Age corresponds to the VIII-III thousand BC.</a:t>
            </a:r>
          </a:p>
        </p:txBody>
      </p:sp>
      <p:sp>
        <p:nvSpPr>
          <p:cNvPr id="201" name="Rettangolo 4"/>
          <p:cNvSpPr/>
          <p:nvPr/>
        </p:nvSpPr>
        <p:spPr>
          <a:xfrm>
            <a:off x="0" y="0"/>
            <a:ext cx="12192000" cy="610394"/>
          </a:xfrm>
          <a:prstGeom prst="rect">
            <a:avLst/>
          </a:prstGeom>
          <a:solidFill>
            <a:srgbClr val="3A5471"/>
          </a:solidFill>
          <a:ln w="12700">
            <a:solidFill>
              <a:srgbClr val="3A5471"/>
            </a:solidFill>
            <a:miter/>
          </a:ln>
        </p:spPr>
        <p:txBody>
          <a:bodyPr lIns="45719" rIns="45719" anchor="ctr"/>
          <a:lstStyle/>
          <a:p>
            <a:pPr algn="ctr" defTabSz="914400">
              <a:defRPr>
                <a:solidFill>
                  <a:srgbClr val="FFFFFF"/>
                </a:solidFill>
              </a:defRPr>
            </a:pPr>
            <a:endParaRPr/>
          </a:p>
        </p:txBody>
      </p:sp>
      <p:sp>
        <p:nvSpPr>
          <p:cNvPr id="202" name="CasellaDiTesto 6"/>
          <p:cNvSpPr txBox="1"/>
          <p:nvPr/>
        </p:nvSpPr>
        <p:spPr>
          <a:xfrm>
            <a:off x="1868256" y="-86241"/>
            <a:ext cx="9060875" cy="993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spcBef>
                <a:spcPts val="500"/>
              </a:spcBef>
              <a:defRPr sz="1600" spc="60">
                <a:solidFill>
                  <a:srgbClr val="FFFFFF"/>
                </a:solidFill>
                <a:latin typeface="Avenir Medium"/>
                <a:ea typeface="Avenir Medium"/>
                <a:cs typeface="Avenir Medium"/>
                <a:sym typeface="Avenir Medium"/>
              </a:defRPr>
            </a:lvl1pPr>
          </a:lstStyle>
          <a:p>
            <a:r>
              <a:rPr dirty="0"/>
              <a:t>Lecture 2. THE HISTORY OF ARCHITECTURE OF THE BRONZE AND THE EARLY IRON AGES IN CENTRAL ASIA</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Заголовок 1"/>
          <p:cNvSpPr txBox="1">
            <a:spLocks noGrp="1"/>
          </p:cNvSpPr>
          <p:nvPr>
            <p:ph type="title"/>
          </p:nvPr>
        </p:nvSpPr>
        <p:spPr>
          <a:xfrm>
            <a:off x="540730" y="3224359"/>
            <a:ext cx="1805656" cy="689830"/>
          </a:xfrm>
          <a:prstGeom prst="rect">
            <a:avLst/>
          </a:prstGeom>
        </p:spPr>
        <p:txBody>
          <a:bodyPr>
            <a:normAutofit fontScale="90000"/>
          </a:bodyPr>
          <a:lstStyle>
            <a:lvl1pPr defTabSz="850391">
              <a:defRPr sz="2232">
                <a:solidFill>
                  <a:srgbClr val="3A5471"/>
                </a:solidFill>
                <a:latin typeface="Avenir Medium"/>
                <a:ea typeface="Avenir Medium"/>
                <a:cs typeface="Avenir Medium"/>
                <a:sym typeface="Avenir Medium"/>
              </a:defRPr>
            </a:lvl1pPr>
          </a:lstStyle>
          <a:p>
            <a:r>
              <a:rPr dirty="0"/>
              <a:t>Terms and concepts</a:t>
            </a:r>
          </a:p>
        </p:txBody>
      </p:sp>
      <p:sp>
        <p:nvSpPr>
          <p:cNvPr id="205" name="Объект 2"/>
          <p:cNvSpPr txBox="1">
            <a:spLocks noGrp="1"/>
          </p:cNvSpPr>
          <p:nvPr>
            <p:ph type="body" idx="1"/>
          </p:nvPr>
        </p:nvSpPr>
        <p:spPr>
          <a:xfrm>
            <a:off x="2881745" y="869484"/>
            <a:ext cx="8756074" cy="5399580"/>
          </a:xfrm>
          <a:prstGeom prst="rect">
            <a:avLst/>
          </a:prstGeom>
        </p:spPr>
        <p:txBody>
          <a:bodyPr/>
          <a:lstStyle/>
          <a:p>
            <a:pPr marL="0" indent="0" algn="just" defTabSz="804672">
              <a:spcBef>
                <a:spcPts val="800"/>
              </a:spcBef>
              <a:buSzTx/>
              <a:buNone/>
              <a:defRPr sz="1760">
                <a:solidFill>
                  <a:srgbClr val="44546A"/>
                </a:solidFill>
                <a:latin typeface="Avenir Medium"/>
                <a:ea typeface="Avenir Medium"/>
                <a:cs typeface="Avenir Medium"/>
                <a:sym typeface="Avenir Medium"/>
              </a:defRPr>
            </a:pPr>
            <a:r>
              <a:rPr dirty="0"/>
              <a:t>The Bronze Age is an epoch of human history distinguished on the basis of archaeological data, characterized by the leading role of bronze products, which was associated with the improvement of the processing of such metals as copper and tin obtained from ore deposits, and the subsequent production of bronze from them.</a:t>
            </a:r>
          </a:p>
          <a:p>
            <a:pPr marL="0" indent="0" algn="just" defTabSz="804672">
              <a:spcBef>
                <a:spcPts val="800"/>
              </a:spcBef>
              <a:buSzTx/>
              <a:buNone/>
              <a:defRPr sz="1760">
                <a:solidFill>
                  <a:srgbClr val="44546A"/>
                </a:solidFill>
                <a:latin typeface="Avenir Medium"/>
                <a:ea typeface="Avenir Medium"/>
                <a:cs typeface="Avenir Medium"/>
                <a:sym typeface="Avenir Medium"/>
              </a:defRPr>
            </a:pPr>
            <a:r>
              <a:rPr dirty="0"/>
              <a:t>The New Iron Age is an epoch in the primitive and early class history of mankind, characterized by the spread of iron metallurgy and the manufacture of iron tools; it lasted from the IX-VII century BC to the I century AD.</a:t>
            </a:r>
          </a:p>
          <a:p>
            <a:pPr marL="0" indent="0" algn="just" defTabSz="804672">
              <a:spcBef>
                <a:spcPts val="800"/>
              </a:spcBef>
              <a:buSzTx/>
              <a:buNone/>
              <a:defRPr sz="1760">
                <a:solidFill>
                  <a:srgbClr val="44546A"/>
                </a:solidFill>
                <a:latin typeface="Avenir Medium"/>
                <a:ea typeface="Avenir Medium"/>
                <a:cs typeface="Avenir Medium"/>
                <a:sym typeface="Avenir Medium"/>
              </a:defRPr>
            </a:pPr>
            <a:r>
              <a:rPr dirty="0"/>
              <a:t>Tradition is a phenomenon of material or spiritual culture, social or family life, consciously transmitted from generation to generation.</a:t>
            </a:r>
          </a:p>
          <a:p>
            <a:pPr marL="0" indent="0" algn="just" defTabSz="804672">
              <a:spcBef>
                <a:spcPts val="800"/>
              </a:spcBef>
              <a:buSzTx/>
              <a:buNone/>
              <a:defRPr sz="1760">
                <a:solidFill>
                  <a:srgbClr val="44546A"/>
                </a:solidFill>
                <a:latin typeface="Avenir Medium"/>
                <a:ea typeface="Avenir Medium"/>
                <a:cs typeface="Avenir Medium"/>
                <a:sym typeface="Avenir Medium"/>
              </a:defRPr>
            </a:pPr>
            <a:r>
              <a:rPr dirty="0"/>
              <a:t>Ziggurat is an ancient temple building in the form of a tower, which first appeared among the ancient Assyrians and Babylonians. The tower looks like several stepped terraces placed one on top of the other, with a wide base and a noticeable narrowing to the top.</a:t>
            </a:r>
          </a:p>
          <a:p>
            <a:pPr marL="0" indent="0" algn="just" defTabSz="804672">
              <a:spcBef>
                <a:spcPts val="800"/>
              </a:spcBef>
              <a:buSzTx/>
              <a:buNone/>
              <a:defRPr sz="1760">
                <a:solidFill>
                  <a:srgbClr val="44546A"/>
                </a:solidFill>
                <a:latin typeface="Avenir Medium"/>
                <a:ea typeface="Avenir Medium"/>
                <a:cs typeface="Avenir Medium"/>
                <a:sym typeface="Avenir Medium"/>
              </a:defRPr>
            </a:pPr>
            <a:r>
              <a:rPr dirty="0"/>
              <a:t>Astral deity is the deification of heavenly bodies among many primitive peoples.</a:t>
            </a:r>
          </a:p>
          <a:p>
            <a:pPr marL="0" indent="0" algn="just" defTabSz="804672">
              <a:spcBef>
                <a:spcPts val="800"/>
              </a:spcBef>
              <a:buSzTx/>
              <a:buNone/>
              <a:defRPr sz="1760">
                <a:solidFill>
                  <a:srgbClr val="44546A"/>
                </a:solidFill>
                <a:latin typeface="Avenir Medium"/>
                <a:ea typeface="Avenir Medium"/>
                <a:cs typeface="Avenir Medium"/>
                <a:sym typeface="Avenir Medium"/>
              </a:defRPr>
            </a:pPr>
            <a:r>
              <a:rPr dirty="0"/>
              <a:t>The "golden ratio" is the ratio of two values a and b, which are not equal to each other. This unequal division is called the golden ratio. In general, from the point of view of mathematics, the golden ratio is an ideal proportion.</a:t>
            </a:r>
          </a:p>
        </p:txBody>
      </p:sp>
      <p:sp>
        <p:nvSpPr>
          <p:cNvPr id="206" name="Rettangolo 4"/>
          <p:cNvSpPr/>
          <p:nvPr/>
        </p:nvSpPr>
        <p:spPr>
          <a:xfrm>
            <a:off x="0" y="0"/>
            <a:ext cx="12192000" cy="610394"/>
          </a:xfrm>
          <a:prstGeom prst="rect">
            <a:avLst/>
          </a:prstGeom>
          <a:solidFill>
            <a:srgbClr val="3A5471"/>
          </a:solidFill>
          <a:ln w="12700">
            <a:solidFill>
              <a:srgbClr val="3A5471"/>
            </a:solidFill>
            <a:miter/>
          </a:ln>
        </p:spPr>
        <p:txBody>
          <a:bodyPr lIns="45719" rIns="45719" anchor="ctr"/>
          <a:lstStyle/>
          <a:p>
            <a:pPr algn="ctr" defTabSz="914400">
              <a:defRPr>
                <a:solidFill>
                  <a:srgbClr val="FFFFFF"/>
                </a:solidFill>
              </a:defRPr>
            </a:pPr>
            <a:endParaRPr/>
          </a:p>
        </p:txBody>
      </p:sp>
      <p:sp>
        <p:nvSpPr>
          <p:cNvPr id="207" name="CasellaDiTesto 6"/>
          <p:cNvSpPr txBox="1"/>
          <p:nvPr/>
        </p:nvSpPr>
        <p:spPr>
          <a:xfrm>
            <a:off x="1868256" y="-128771"/>
            <a:ext cx="9060875" cy="993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defTabSz="914400">
              <a:spcBef>
                <a:spcPts val="500"/>
              </a:spcBef>
              <a:defRPr sz="1600" spc="60">
                <a:solidFill>
                  <a:srgbClr val="FFFFFF"/>
                </a:solidFill>
                <a:latin typeface="Avenir Medium"/>
                <a:ea typeface="Avenir Medium"/>
                <a:cs typeface="Avenir Medium"/>
                <a:sym typeface="Avenir Medium"/>
              </a:defRPr>
            </a:lvl1pPr>
          </a:lstStyle>
          <a:p>
            <a:r>
              <a:rPr dirty="0"/>
              <a:t>Lecture 2. THE HISTORY OF ARCHITECTURE OF THE BRONZE AND THE EARLY IRON AGES IN CENTRAL ASIA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Заголовок 1"/>
          <p:cNvSpPr txBox="1">
            <a:spLocks noGrp="1"/>
          </p:cNvSpPr>
          <p:nvPr>
            <p:ph type="title"/>
          </p:nvPr>
        </p:nvSpPr>
        <p:spPr>
          <a:xfrm>
            <a:off x="838200" y="628378"/>
            <a:ext cx="10515600" cy="1325564"/>
          </a:xfrm>
          <a:prstGeom prst="rect">
            <a:avLst/>
          </a:prstGeom>
        </p:spPr>
        <p:txBody>
          <a:bodyPr/>
          <a:lstStyle>
            <a:lvl1pPr algn="ctr">
              <a:defRPr sz="3200">
                <a:solidFill>
                  <a:srgbClr val="44546A"/>
                </a:solidFill>
                <a:latin typeface="Avenir Medium"/>
                <a:ea typeface="Avenir Medium"/>
                <a:cs typeface="Avenir Medium"/>
                <a:sym typeface="Avenir Medium"/>
              </a:defRPr>
            </a:lvl1pPr>
          </a:lstStyle>
          <a:p>
            <a:r>
              <a:t>Map of Central Asia and the Great Silk Road from China to Rome through the lands of Middle Asia</a:t>
            </a:r>
          </a:p>
        </p:txBody>
      </p:sp>
      <p:pic>
        <p:nvPicPr>
          <p:cNvPr id="210" name="Объект 3" descr="Объект 3"/>
          <p:cNvPicPr>
            <a:picLocks noChangeAspect="1"/>
          </p:cNvPicPr>
          <p:nvPr/>
        </p:nvPicPr>
        <p:blipFill>
          <a:blip r:embed="rId2"/>
          <a:stretch>
            <a:fillRect/>
          </a:stretch>
        </p:blipFill>
        <p:spPr>
          <a:xfrm>
            <a:off x="7184572" y="2118676"/>
            <a:ext cx="4741818" cy="3795986"/>
          </a:xfrm>
          <a:prstGeom prst="rect">
            <a:avLst/>
          </a:prstGeom>
          <a:ln w="12700">
            <a:miter lim="400000"/>
          </a:ln>
        </p:spPr>
      </p:pic>
      <p:pic>
        <p:nvPicPr>
          <p:cNvPr id="211" name="Рисунок 4" descr="Рисунок 4"/>
          <p:cNvPicPr>
            <a:picLocks noChangeAspect="1"/>
          </p:cNvPicPr>
          <p:nvPr/>
        </p:nvPicPr>
        <p:blipFill>
          <a:blip r:embed="rId3"/>
          <a:srcRect l="12506" t="31357" r="44842" b="24173"/>
          <a:stretch>
            <a:fillRect/>
          </a:stretch>
        </p:blipFill>
        <p:spPr>
          <a:xfrm>
            <a:off x="265610" y="1920239"/>
            <a:ext cx="6709456" cy="4192861"/>
          </a:xfrm>
          <a:prstGeom prst="rect">
            <a:avLst/>
          </a:prstGeom>
          <a:ln w="12700">
            <a:miter lim="400000"/>
          </a:ln>
        </p:spPr>
      </p:pic>
      <p:grpSp>
        <p:nvGrpSpPr>
          <p:cNvPr id="214" name="Rettangolo 4"/>
          <p:cNvGrpSpPr/>
          <p:nvPr/>
        </p:nvGrpSpPr>
        <p:grpSpPr>
          <a:xfrm>
            <a:off x="0" y="-203200"/>
            <a:ext cx="12192000" cy="610394"/>
            <a:chOff x="0" y="0"/>
            <a:chExt cx="12192000" cy="610393"/>
          </a:xfrm>
        </p:grpSpPr>
        <p:sp>
          <p:nvSpPr>
            <p:cNvPr id="212"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13"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Заголовок 1"/>
          <p:cNvSpPr txBox="1">
            <a:spLocks noGrp="1"/>
          </p:cNvSpPr>
          <p:nvPr>
            <p:ph type="title"/>
          </p:nvPr>
        </p:nvSpPr>
        <p:spPr>
          <a:xfrm>
            <a:off x="239880" y="528961"/>
            <a:ext cx="5329647" cy="745220"/>
          </a:xfrm>
          <a:prstGeom prst="rect">
            <a:avLst/>
          </a:prstGeom>
        </p:spPr>
        <p:txBody>
          <a:bodyPr/>
          <a:lstStyle>
            <a:lvl1pPr algn="ctr" defTabSz="740663">
              <a:defRPr sz="2268">
                <a:solidFill>
                  <a:srgbClr val="44546A"/>
                </a:solidFill>
                <a:latin typeface="Avenir Medium"/>
                <a:ea typeface="Avenir Medium"/>
                <a:cs typeface="Avenir Medium"/>
                <a:sym typeface="Avenir Medium"/>
              </a:defRPr>
            </a:lvl1pPr>
          </a:lstStyle>
          <a:p>
            <a:r>
              <a:rPr dirty="0"/>
              <a:t>The history of clay bricks in Central Asia</a:t>
            </a:r>
          </a:p>
        </p:txBody>
      </p:sp>
      <p:pic>
        <p:nvPicPr>
          <p:cNvPr id="217" name="Объект 3" descr="Объект 3"/>
          <p:cNvPicPr>
            <a:picLocks noChangeAspect="1"/>
          </p:cNvPicPr>
          <p:nvPr/>
        </p:nvPicPr>
        <p:blipFill>
          <a:blip r:embed="rId2"/>
          <a:srcRect l="43952" t="26679" r="3143" b="26975"/>
          <a:stretch>
            <a:fillRect/>
          </a:stretch>
        </p:blipFill>
        <p:spPr>
          <a:xfrm>
            <a:off x="6095998" y="553682"/>
            <a:ext cx="5965373" cy="3170101"/>
          </a:xfrm>
          <a:prstGeom prst="rect">
            <a:avLst/>
          </a:prstGeom>
          <a:ln w="3175">
            <a:solidFill>
              <a:srgbClr val="000000"/>
            </a:solidFill>
            <a:miter/>
          </a:ln>
        </p:spPr>
      </p:pic>
      <p:pic>
        <p:nvPicPr>
          <p:cNvPr id="218" name="Рисунок 5" descr="Рисунок 5"/>
          <p:cNvPicPr>
            <a:picLocks noChangeAspect="1"/>
          </p:cNvPicPr>
          <p:nvPr/>
        </p:nvPicPr>
        <p:blipFill>
          <a:blip r:embed="rId3"/>
          <a:srcRect l="4650" r="24639"/>
          <a:stretch>
            <a:fillRect/>
          </a:stretch>
        </p:blipFill>
        <p:spPr>
          <a:xfrm>
            <a:off x="6971457" y="3901536"/>
            <a:ext cx="3837441" cy="2120036"/>
          </a:xfrm>
          <a:prstGeom prst="rect">
            <a:avLst/>
          </a:prstGeom>
          <a:ln w="12700">
            <a:miter lim="400000"/>
          </a:ln>
        </p:spPr>
      </p:pic>
      <p:sp>
        <p:nvSpPr>
          <p:cNvPr id="219" name="Прямоугольник 8"/>
          <p:cNvSpPr txBox="1"/>
          <p:nvPr/>
        </p:nvSpPr>
        <p:spPr>
          <a:xfrm>
            <a:off x="130629" y="4416109"/>
            <a:ext cx="5181601" cy="1958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defRPr b="1"/>
            </a:pPr>
            <a:r>
              <a:rPr dirty="0"/>
              <a:t>Top picture: </a:t>
            </a:r>
            <a:r>
              <a:rPr b="0" dirty="0"/>
              <a:t>world centers of agriculture(according to academician-breeder N.P. Vavilov).</a:t>
            </a:r>
          </a:p>
          <a:p>
            <a:pPr algn="ctr">
              <a:defRPr b="1"/>
            </a:pPr>
            <a:r>
              <a:rPr dirty="0"/>
              <a:t>No. 6 </a:t>
            </a:r>
            <a:r>
              <a:rPr b="0" dirty="0"/>
              <a:t>is the South-West Asian center, which includes Middle Asia.</a:t>
            </a:r>
          </a:p>
          <a:p>
            <a:pPr algn="ctr">
              <a:defRPr b="1"/>
            </a:pPr>
            <a:r>
              <a:rPr dirty="0"/>
              <a:t>Bottom picture: </a:t>
            </a:r>
            <a:r>
              <a:rPr b="0" dirty="0"/>
              <a:t>Clay is one of the most ancient building materials of the Near and Middle East</a:t>
            </a:r>
          </a:p>
        </p:txBody>
      </p:sp>
      <p:sp>
        <p:nvSpPr>
          <p:cNvPr id="220" name="Прямоугольник 10"/>
          <p:cNvSpPr txBox="1"/>
          <p:nvPr/>
        </p:nvSpPr>
        <p:spPr>
          <a:xfrm>
            <a:off x="130629" y="1141017"/>
            <a:ext cx="5475846" cy="3520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just">
              <a:defRPr sz="2000">
                <a:latin typeface="Avenir Medium"/>
                <a:ea typeface="Avenir Medium"/>
                <a:cs typeface="Avenir Medium"/>
                <a:sym typeface="Avenir Medium"/>
              </a:defRPr>
            </a:lvl1pPr>
          </a:lstStyle>
          <a:p>
            <a:r>
              <a:rPr dirty="0"/>
              <a:t>The vast territory of Central Asia belongs to one of the most favorable areas of our planet for the development of ancient civilizations. Powerful loess layers on the plains of Central Asia provided builders with the simplest and most suitable material - clay. The absence of scaffolding and the ubiquity of the loess in the most ancient period led to the widespread use of loess - </a:t>
            </a:r>
            <a:r>
              <a:rPr dirty="0" err="1"/>
              <a:t>pakhsa</a:t>
            </a:r>
            <a:r>
              <a:rPr dirty="0"/>
              <a:t> and raw bricks as the main building materials throughout the Middle East.</a:t>
            </a:r>
          </a:p>
        </p:txBody>
      </p:sp>
      <p:grpSp>
        <p:nvGrpSpPr>
          <p:cNvPr id="223" name="Rettangolo 4"/>
          <p:cNvGrpSpPr/>
          <p:nvPr/>
        </p:nvGrpSpPr>
        <p:grpSpPr>
          <a:xfrm>
            <a:off x="0" y="-203200"/>
            <a:ext cx="12192000" cy="610394"/>
            <a:chOff x="0" y="0"/>
            <a:chExt cx="12192000" cy="610393"/>
          </a:xfrm>
        </p:grpSpPr>
        <p:sp>
          <p:nvSpPr>
            <p:cNvPr id="221"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22"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Заголовок 1"/>
          <p:cNvSpPr txBox="1">
            <a:spLocks noGrp="1"/>
          </p:cNvSpPr>
          <p:nvPr>
            <p:ph type="title"/>
          </p:nvPr>
        </p:nvSpPr>
        <p:spPr>
          <a:xfrm>
            <a:off x="505574" y="867901"/>
            <a:ext cx="5654042" cy="2155371"/>
          </a:xfrm>
          <a:prstGeom prst="rect">
            <a:avLst/>
          </a:prstGeom>
        </p:spPr>
        <p:txBody>
          <a:bodyPr/>
          <a:lstStyle/>
          <a:p>
            <a:pPr algn="ctr">
              <a:defRPr sz="2800">
                <a:solidFill>
                  <a:srgbClr val="44546A"/>
                </a:solidFill>
                <a:latin typeface="Avenir Medium"/>
                <a:ea typeface="Avenir Medium"/>
                <a:cs typeface="Avenir Medium"/>
                <a:sym typeface="Avenir Medium"/>
              </a:defRPr>
            </a:pPr>
            <a:r>
              <a:t> Jeytun settlement, Southern Turkmenistan, VI thousand BC Residential house, reconstruction.</a:t>
            </a:r>
            <a:br/>
            <a:endParaRPr/>
          </a:p>
        </p:txBody>
      </p:sp>
      <p:pic>
        <p:nvPicPr>
          <p:cNvPr id="226" name="Объект 3" descr="Объект 3"/>
          <p:cNvPicPr>
            <a:picLocks noChangeAspect="1"/>
          </p:cNvPicPr>
          <p:nvPr/>
        </p:nvPicPr>
        <p:blipFill>
          <a:blip r:embed="rId2"/>
          <a:stretch>
            <a:fillRect/>
          </a:stretch>
        </p:blipFill>
        <p:spPr>
          <a:xfrm>
            <a:off x="6987493" y="533322"/>
            <a:ext cx="4698933" cy="5404343"/>
          </a:xfrm>
          <a:prstGeom prst="rect">
            <a:avLst/>
          </a:prstGeom>
          <a:ln w="3175">
            <a:solidFill>
              <a:srgbClr val="000000"/>
            </a:solidFill>
            <a:miter/>
          </a:ln>
        </p:spPr>
      </p:pic>
      <p:sp>
        <p:nvSpPr>
          <p:cNvPr id="227" name="Прямоугольник 2"/>
          <p:cNvSpPr txBox="1"/>
          <p:nvPr/>
        </p:nvSpPr>
        <p:spPr>
          <a:xfrm>
            <a:off x="284595" y="2573777"/>
            <a:ext cx="6096001" cy="4701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sz="2400">
                <a:solidFill>
                  <a:srgbClr val="44546A"/>
                </a:solidFill>
                <a:latin typeface="Avenir Medium"/>
                <a:ea typeface="Avenir Medium"/>
                <a:cs typeface="Avenir Medium"/>
                <a:sym typeface="Avenir Medium"/>
              </a:defRPr>
            </a:pPr>
            <a:r>
              <a:t>Approximately in IX-V thousand BC in Central Asia, the Neolith (New Stone Age) begins. Its main content was the "Neolithic revolution" (the transition from gathering to producing economy). Already in the V millennium BC, the dwellings of the early Neolithic settlements of the south of Turkmenistan, Jeytun were built from clay blocks of oval cross-section with a diameter of 20-25 cm and a length of 60-70 cm</a:t>
            </a:r>
            <a:r>
              <a:rPr>
                <a:solidFill>
                  <a:srgbClr val="000000"/>
                </a:solidFill>
                <a:latin typeface="+mj-lt"/>
                <a:ea typeface="+mj-ea"/>
                <a:cs typeface="+mj-cs"/>
                <a:sym typeface="Calibri"/>
              </a:rPr>
              <a:t>.</a:t>
            </a:r>
          </a:p>
        </p:txBody>
      </p:sp>
      <p:grpSp>
        <p:nvGrpSpPr>
          <p:cNvPr id="230" name="Rettangolo 4"/>
          <p:cNvGrpSpPr/>
          <p:nvPr/>
        </p:nvGrpSpPr>
        <p:grpSpPr>
          <a:xfrm>
            <a:off x="0" y="-203200"/>
            <a:ext cx="12192000" cy="610394"/>
            <a:chOff x="0" y="0"/>
            <a:chExt cx="12192000" cy="610393"/>
          </a:xfrm>
        </p:grpSpPr>
        <p:sp>
          <p:nvSpPr>
            <p:cNvPr id="228"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29"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Заголовок 1"/>
          <p:cNvSpPr txBox="1">
            <a:spLocks noGrp="1"/>
          </p:cNvSpPr>
          <p:nvPr>
            <p:ph type="title"/>
          </p:nvPr>
        </p:nvSpPr>
        <p:spPr>
          <a:xfrm>
            <a:off x="117567" y="1071153"/>
            <a:ext cx="4981301" cy="1474186"/>
          </a:xfrm>
          <a:prstGeom prst="rect">
            <a:avLst/>
          </a:prstGeom>
        </p:spPr>
        <p:txBody>
          <a:bodyPr/>
          <a:lstStyle/>
          <a:p>
            <a:pPr algn="ctr">
              <a:defRPr sz="2200">
                <a:solidFill>
                  <a:srgbClr val="44546A"/>
                </a:solidFill>
                <a:latin typeface="Avenir Medium"/>
                <a:ea typeface="Avenir Medium"/>
                <a:cs typeface="Avenir Medium"/>
                <a:sym typeface="Avenir Medium"/>
              </a:defRPr>
            </a:pPr>
            <a:r>
              <a:t>Sarazm, Central Tajikistan. A palace and religious building. 2800-2700 BC</a:t>
            </a:r>
            <a:br/>
            <a:endParaRPr/>
          </a:p>
        </p:txBody>
      </p:sp>
      <p:pic>
        <p:nvPicPr>
          <p:cNvPr id="233" name="Объект 3" descr="Объект 3"/>
          <p:cNvPicPr>
            <a:picLocks noChangeAspect="1"/>
          </p:cNvPicPr>
          <p:nvPr/>
        </p:nvPicPr>
        <p:blipFill>
          <a:blip r:embed="rId2"/>
          <a:srcRect l="12101" r="17205" b="24603"/>
          <a:stretch>
            <a:fillRect/>
          </a:stretch>
        </p:blipFill>
        <p:spPr>
          <a:xfrm>
            <a:off x="117567" y="2545339"/>
            <a:ext cx="4981303" cy="2758181"/>
          </a:xfrm>
          <a:prstGeom prst="rect">
            <a:avLst/>
          </a:prstGeom>
          <a:ln w="12700">
            <a:miter lim="400000"/>
          </a:ln>
        </p:spPr>
      </p:pic>
      <p:sp>
        <p:nvSpPr>
          <p:cNvPr id="234" name="Прямоугольник 2"/>
          <p:cNvSpPr txBox="1"/>
          <p:nvPr/>
        </p:nvSpPr>
        <p:spPr>
          <a:xfrm>
            <a:off x="5098867" y="612844"/>
            <a:ext cx="6975566" cy="67589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just">
              <a:defRPr>
                <a:solidFill>
                  <a:srgbClr val="44546A"/>
                </a:solidFill>
                <a:latin typeface="Avenir Medium"/>
                <a:ea typeface="Avenir Medium"/>
                <a:cs typeface="Avenir Medium"/>
                <a:sym typeface="Avenir Medium"/>
              </a:defRPr>
            </a:pPr>
            <a:r>
              <a:t>One of the largest ancient agricultural oases in Central Asia was the Zeravshan River basin with a length of more than 700 km. Therefore, in 1976 the discovery of the Sarazm settlement in 15 km west of ancient Penjikent and 45 km east of Samarkand was a material confirmation of the first early agricultural monument in the Central Asian Interfluve of the Syr Darya and Amu Darya. The settlement of Sarazm with an area of about 100 hectares has archaeological layers of the Late Eneolithic and Early Bronze Ages.</a:t>
            </a:r>
          </a:p>
          <a:p>
            <a:pPr algn="just">
              <a:defRPr>
                <a:solidFill>
                  <a:srgbClr val="44546A"/>
                </a:solidFill>
                <a:latin typeface="Avenir Medium"/>
                <a:ea typeface="Avenir Medium"/>
                <a:cs typeface="Avenir Medium"/>
                <a:sym typeface="Avenir Medium"/>
              </a:defRPr>
            </a:pPr>
            <a:endParaRPr/>
          </a:p>
          <a:p>
            <a:pPr algn="just">
              <a:defRPr>
                <a:solidFill>
                  <a:srgbClr val="44546A"/>
                </a:solidFill>
                <a:latin typeface="Avenir Medium"/>
                <a:ea typeface="Avenir Medium"/>
                <a:cs typeface="Avenir Medium"/>
                <a:sym typeface="Avenir Medium"/>
              </a:defRPr>
            </a:pPr>
            <a:r>
              <a:t>The cult ideology of Sarasm of the Bronze Age is represented by a monumental building of 12 rooms. One of the rooms served as a sanctuary. The building is constructed of rectangular raw bricks (57-58x27 - 28x12-13 cm). The building itself is strictly geometric in shape, built on a platform of 15x15 m, 0.75 m high. </a:t>
            </a:r>
          </a:p>
          <a:p>
            <a:pPr algn="just">
              <a:defRPr>
                <a:solidFill>
                  <a:srgbClr val="44546A"/>
                </a:solidFill>
                <a:latin typeface="Avenir Medium"/>
                <a:ea typeface="Avenir Medium"/>
                <a:cs typeface="Avenir Medium"/>
                <a:sym typeface="Avenir Medium"/>
              </a:defRPr>
            </a:pPr>
            <a:endParaRPr/>
          </a:p>
          <a:p>
            <a:pPr algn="just">
              <a:defRPr>
                <a:solidFill>
                  <a:srgbClr val="44546A"/>
                </a:solidFill>
                <a:latin typeface="Avenir Medium"/>
                <a:ea typeface="Avenir Medium"/>
                <a:cs typeface="Avenir Medium"/>
                <a:sym typeface="Avenir Medium"/>
              </a:defRPr>
            </a:pPr>
            <a:r>
              <a:t>A.Isakov, the first researcher of Sarazm, discovers the similarity of the monumental building with the Altyn-Depe ziggurat in Southern Turkmenistan. In general, the opening of a monumental building in Sarazm allowed A.Isakov to name it as a proto-urban type settlement.	</a:t>
            </a:r>
          </a:p>
        </p:txBody>
      </p:sp>
      <p:grpSp>
        <p:nvGrpSpPr>
          <p:cNvPr id="237" name="Rettangolo 4"/>
          <p:cNvGrpSpPr/>
          <p:nvPr/>
        </p:nvGrpSpPr>
        <p:grpSpPr>
          <a:xfrm>
            <a:off x="0" y="-203200"/>
            <a:ext cx="12192000" cy="610394"/>
            <a:chOff x="0" y="0"/>
            <a:chExt cx="12192000" cy="610393"/>
          </a:xfrm>
        </p:grpSpPr>
        <p:sp>
          <p:nvSpPr>
            <p:cNvPr id="235" name="Rettangolo"/>
            <p:cNvSpPr/>
            <p:nvPr/>
          </p:nvSpPr>
          <p:spPr>
            <a:xfrm>
              <a:off x="0" y="0"/>
              <a:ext cx="12192000" cy="610394"/>
            </a:xfrm>
            <a:prstGeom prst="rect">
              <a:avLst/>
            </a:prstGeom>
            <a:solidFill>
              <a:srgbClr val="3A5471"/>
            </a:solidFill>
            <a:ln w="12700" cap="flat">
              <a:solidFill>
                <a:srgbClr val="3A5471"/>
              </a:solidFill>
              <a:prstDash val="solid"/>
              <a:miter lim="800000"/>
            </a:ln>
            <a:effectLst/>
          </p:spPr>
          <p:txBody>
            <a:bodyPr wrap="square" lIns="45719" tIns="45719" rIns="45719" bIns="45719" numCol="1" anchor="ctr">
              <a:noAutofit/>
            </a:bodyPr>
            <a:lstStyle/>
            <a:p>
              <a:pPr algn="ctr" defTabSz="914400">
                <a:defRPr>
                  <a:solidFill>
                    <a:srgbClr val="FFFFFF"/>
                  </a:solidFill>
                </a:defRPr>
              </a:pPr>
              <a:endParaRPr/>
            </a:p>
          </p:txBody>
        </p:sp>
        <p:sp>
          <p:nvSpPr>
            <p:cNvPr id="236" name="Lecture 2. THE HISTORY OF ARCHITECTURE OF THE BRONZE AND THE EARLY IRON AGES IN CENTRAL ASIA"/>
            <p:cNvSpPr txBox="1"/>
            <p:nvPr/>
          </p:nvSpPr>
          <p:spPr>
            <a:xfrm>
              <a:off x="0" y="126127"/>
              <a:ext cx="12192000" cy="3581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914400">
                <a:defRPr>
                  <a:solidFill>
                    <a:srgbClr val="FFFFFF"/>
                  </a:solidFill>
                </a:defRPr>
              </a:lvl1pPr>
            </a:lstStyle>
            <a:p>
              <a:r>
                <a:t>Lecture 2. THE HISTORY OF ARCHITECTURE OF THE BRONZE AND THE EARLY IRON AGES IN CENTRAL ASIA</a:t>
              </a:r>
            </a:p>
          </p:txBody>
        </p:sp>
      </p:grpSp>
    </p:spTree>
  </p:cSld>
  <p:clrMapOvr>
    <a:masterClrMapping/>
  </p:clrMapOvr>
  <p:transition spd="med"/>
</p:sld>
</file>

<file path=ppt/theme/theme1.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2929</Words>
  <Application>Microsoft Office PowerPoint</Application>
  <PresentationFormat>Widescreen</PresentationFormat>
  <Paragraphs>124</Paragraphs>
  <Slides>19</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19</vt:i4>
      </vt:variant>
    </vt:vector>
  </HeadingPairs>
  <TitlesOfParts>
    <vt:vector size="26" baseType="lpstr">
      <vt:lpstr>Arial</vt:lpstr>
      <vt:lpstr>Arial Black</vt:lpstr>
      <vt:lpstr>Avenir Medium</vt:lpstr>
      <vt:lpstr>Calibri</vt:lpstr>
      <vt:lpstr>Calibri Light</vt:lpstr>
      <vt:lpstr>Times New Roman</vt:lpstr>
      <vt:lpstr>Tema di Office</vt:lpstr>
      <vt:lpstr>Presentazione standard di PowerPoint</vt:lpstr>
      <vt:lpstr>Presentazione standard di PowerPoint</vt:lpstr>
      <vt:lpstr>CONTENT</vt:lpstr>
      <vt:lpstr>Terms and concepts</vt:lpstr>
      <vt:lpstr>Terms and concepts</vt:lpstr>
      <vt:lpstr>Map of Central Asia and the Great Silk Road from China to Rome through the lands of Middle Asia</vt:lpstr>
      <vt:lpstr>The history of clay bricks in Central Asia</vt:lpstr>
      <vt:lpstr> Jeytun settlement, Southern Turkmenistan, VI thousand BC Residential house, reconstruction. </vt:lpstr>
      <vt:lpstr>Sarazm, Central Tajikistan. A palace and religious building. 2800-2700 BC </vt:lpstr>
      <vt:lpstr>The clay walls of Sarazm are under protection</vt:lpstr>
      <vt:lpstr>Sarazm. Palace and temple structure. III thousand BC. Geometric analysis of the plan.</vt:lpstr>
      <vt:lpstr>Sarazm. Palace and temple structure. III thousand BC. Graphic reconstruction of the palace-temple. </vt:lpstr>
      <vt:lpstr> Archaeologist V.Sarianidi - the head of the excavations of Altyn-Depe</vt:lpstr>
      <vt:lpstr>The cult center (ziggurat) in Altyn-Depe, the end of the III millennium BC Reconstruction.</vt:lpstr>
      <vt:lpstr>Altyn-Depe ("Golden Hill"), Southern Turkmenistan - a monument of the Eneolithic and Bronze Age (V - beginning of II millennium BC). Reconstruction.</vt:lpstr>
      <vt:lpstr>Altyn-Depe settlement. Astral (lunar) supreme deity: Golden Bull's Head, III millennium BC  (Mary Regional Museum of Turkmenistan) </vt:lpstr>
      <vt:lpstr>Problems of preservation of ancient clay settlements</vt:lpstr>
      <vt:lpstr>    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Rinaudo  Fulvio</cp:lastModifiedBy>
  <cp:revision>2</cp:revision>
  <dcterms:modified xsi:type="dcterms:W3CDTF">2022-08-11T08:25:43Z</dcterms:modified>
</cp:coreProperties>
</file>