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305" r:id="rId3"/>
    <p:sldId id="306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086F9-7980-40AD-AD35-41F28B6378CD}" type="datetimeFigureOut">
              <a:rPr lang="it-IT" smtClean="0"/>
              <a:t>12/08/2022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973F-317C-46E6-8105-9197893BF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38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55C8690E-CF1B-4B78-9D6E-E6900E6D6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0AE47ECD-AFC0-4D39-95A0-D90393083B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C0BB9DA3-6F26-47BF-8E1D-65FEB37B4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79754-92A1-44C5-9441-724B9CBAEAAA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55C8690E-CF1B-4B78-9D6E-E6900E6D6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0AE47ECD-AFC0-4D39-95A0-D90393083B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C0BB9DA3-6F26-47BF-8E1D-65FEB37B4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79754-92A1-44C5-9441-724B9CBAEAAA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82815-096D-428E-BF3D-12E0FC1A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CF1574-465F-437A-960D-53AFBAACE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90B918-1F58-4CEA-BBA9-FFFE14B30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5BE7DCA-7945-4783-85FE-F4D4AA040A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id="{82514BCF-9B5B-420C-98B3-65C29A953B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id="{FDC0654B-7430-422B-9FCD-93F5D3F5C2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id="{B661CFBD-9DF7-412A-AE38-EDA9609D92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id="{12660726-6B0A-4BDF-AA68-DB4A35BA42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id="{47894E35-DC02-4467-AC82-D85C9C2137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BBEF82-8516-42E4-8BDB-ADAF18BE5A31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20216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6991EE-B6DB-4807-916B-5423203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173A91-B7FE-428B-8B91-B1BD625FE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4D3331-A043-45C9-96D7-598B0B21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F06DB3-4AD3-4854-BF96-BDB7A70E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DAF236-31F4-4E11-BB83-E13B2BDA7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id="{0563E5FC-D7E5-467B-A045-28C7628352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id="{9F034794-F589-4071-B245-3562E6C73D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id="{867B6107-90EE-498A-B7D1-4CAEC6B720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id="{E743BBF7-444F-4661-91E7-779EB37BBE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 Tagikistan">
            <a:extLst>
              <a:ext uri="{FF2B5EF4-FFF2-40B4-BE49-F238E27FC236}">
                <a16:creationId xmlns:a16="http://schemas.microsoft.com/office/drawing/2014/main" id="{6CD05F1B-A072-4C30-8D60-694E69D21E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C5308D-BF8E-477F-AE10-4E44CD26A70C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34993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A81C57-E037-4292-8875-00C71F8B1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FE883D-904D-45B7-A1F0-3AAC02C5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5537E6-36A2-4ACB-B486-C0B9E371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0A527F-A5AA-4FFA-9101-4ED740F00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D7755E0-1081-4110-AEDA-FB967793AA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id="{ED4104BF-BE8D-4D1E-816F-FA3598D03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id="{23E774D2-155B-4D2A-8571-8D5FB171BB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id="{86C9709B-7AE9-4F1A-8000-E79746C71A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id="{EE04DAA9-E304-4DA4-92AE-1B9A79101D6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 Tagikistan">
            <a:extLst>
              <a:ext uri="{FF2B5EF4-FFF2-40B4-BE49-F238E27FC236}">
                <a16:creationId xmlns:a16="http://schemas.microsoft.com/office/drawing/2014/main" id="{0D6464AD-D39D-4EF2-A26E-B306262A8BC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CC7B2B-D9BC-4929-9545-5DA8828C8426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2977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D4A39-44BB-493A-87E9-6DB313F4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4EFF5F-FD63-4E42-BF98-8B31BC61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F1D694-EC53-4C7D-8E54-D6B87D1F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20369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1B925-90F6-4122-821A-CE9FC141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079C1-DE8E-4EE3-8FB0-DF0FEA6F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7E613-6B86-4833-A6FD-416F8404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31BA7E-CDEA-4D8D-966F-977BC0164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554527-BDB3-408D-ACC8-58973AD93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'Italia">
            <a:extLst>
              <a:ext uri="{FF2B5EF4-FFF2-40B4-BE49-F238E27FC236}">
                <a16:creationId xmlns:a16="http://schemas.microsoft.com/office/drawing/2014/main" id="{2C4F5D87-1B28-43A8-B0EF-ACDA1096E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Germania">
            <a:extLst>
              <a:ext uri="{FF2B5EF4-FFF2-40B4-BE49-F238E27FC236}">
                <a16:creationId xmlns:a16="http://schemas.microsoft.com/office/drawing/2014/main" id="{42876157-6E3F-4246-8322-FC8113E069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Croazia">
            <a:extLst>
              <a:ext uri="{FF2B5EF4-FFF2-40B4-BE49-F238E27FC236}">
                <a16:creationId xmlns:a16="http://schemas.microsoft.com/office/drawing/2014/main" id="{98DBF736-D74D-4D83-9D86-03EBCA0D62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'Uzbekistan">
            <a:extLst>
              <a:ext uri="{FF2B5EF4-FFF2-40B4-BE49-F238E27FC236}">
                <a16:creationId xmlns:a16="http://schemas.microsoft.com/office/drawing/2014/main" id="{E6EBD90D-2A55-4730-A138-C930EA95CB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 Tagikistan">
            <a:extLst>
              <a:ext uri="{FF2B5EF4-FFF2-40B4-BE49-F238E27FC236}">
                <a16:creationId xmlns:a16="http://schemas.microsoft.com/office/drawing/2014/main" id="{35DE4A65-AEEA-4AE9-B2FF-06438FE2FE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7BF48C6-E4CF-48CB-90D5-4CD68AAF4F42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0940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FBAB2-A9AF-43CF-9EB8-5997B5EA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0CBEDE-BFA4-4E18-9154-1975453AF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017E19-4B71-4C6B-B152-1E73A84A0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CA7412-1D1F-4793-8A13-2C94BD44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1C4F5A-CD72-4507-AD0E-A72E4281E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8E5704-6BBB-4E55-8A75-410FBA6446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'Italia">
            <a:extLst>
              <a:ext uri="{FF2B5EF4-FFF2-40B4-BE49-F238E27FC236}">
                <a16:creationId xmlns:a16="http://schemas.microsoft.com/office/drawing/2014/main" id="{81E5504D-5ADA-4EB9-888B-FF41ED735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Germania">
            <a:extLst>
              <a:ext uri="{FF2B5EF4-FFF2-40B4-BE49-F238E27FC236}">
                <a16:creationId xmlns:a16="http://schemas.microsoft.com/office/drawing/2014/main" id="{BF96EB11-7C73-4A00-85B3-BB8E607F3A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a Croazia">
            <a:extLst>
              <a:ext uri="{FF2B5EF4-FFF2-40B4-BE49-F238E27FC236}">
                <a16:creationId xmlns:a16="http://schemas.microsoft.com/office/drawing/2014/main" id="{23142576-AFB7-4081-BE5E-6EB61E48C5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'Uzbekistan">
            <a:extLst>
              <a:ext uri="{FF2B5EF4-FFF2-40B4-BE49-F238E27FC236}">
                <a16:creationId xmlns:a16="http://schemas.microsoft.com/office/drawing/2014/main" id="{46C9EFF9-D187-45E6-A16B-8C7DF4B46F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id="{B30F6B1F-D5D8-4CFD-AD07-1BB5716FD0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EA1DAD-4226-4C05-A4CE-20D78F6DEB2E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329629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618EF-B2B9-42DC-8E51-91EE4C40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0B8F58-4412-4063-8C25-9B836DDF2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FA571E-BA86-41E9-8FCA-72A3124E6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3D3E0A-98BF-432F-A457-64A0FEB8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8A31CE-5C71-4C5D-B4BC-F179AE6FE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BB50B5-FB82-43AA-9D6E-7B692DA8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95F91E-4B50-46F4-BEA1-497E46B23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8B6501B-2611-4BF5-BF41-3ED1579EBC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'Italia">
            <a:extLst>
              <a:ext uri="{FF2B5EF4-FFF2-40B4-BE49-F238E27FC236}">
                <a16:creationId xmlns:a16="http://schemas.microsoft.com/office/drawing/2014/main" id="{85ACE5B3-6D92-489D-955C-C2610195E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a Germania">
            <a:extLst>
              <a:ext uri="{FF2B5EF4-FFF2-40B4-BE49-F238E27FC236}">
                <a16:creationId xmlns:a16="http://schemas.microsoft.com/office/drawing/2014/main" id="{34C2E52C-852D-4232-8E9D-81E243FB3A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la Croazia">
            <a:extLst>
              <a:ext uri="{FF2B5EF4-FFF2-40B4-BE49-F238E27FC236}">
                <a16:creationId xmlns:a16="http://schemas.microsoft.com/office/drawing/2014/main" id="{1E72BD27-3FCE-4673-BF02-73777896B9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Bandiera dell'Uzbekistan">
            <a:extLst>
              <a:ext uri="{FF2B5EF4-FFF2-40B4-BE49-F238E27FC236}">
                <a16:creationId xmlns:a16="http://schemas.microsoft.com/office/drawing/2014/main" id="{B66769BF-A62B-4CC0-86C1-52C24F1D0B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Bandiera del Tagikistan">
            <a:extLst>
              <a:ext uri="{FF2B5EF4-FFF2-40B4-BE49-F238E27FC236}">
                <a16:creationId xmlns:a16="http://schemas.microsoft.com/office/drawing/2014/main" id="{2EB1C2EA-5B3A-4DAB-9C0B-5992961211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D101DEB-D8C6-4588-BCF6-4523A57FD116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414209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8E4FE-65F4-4C95-B806-A0F45776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DA3508-C7CD-4677-8F92-3C7A0C36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459DD7-BC27-46BB-9818-E8BF4863B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81CAF8-8449-43EA-B764-2FEB51F26F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Bandiera d'Italia">
            <a:extLst>
              <a:ext uri="{FF2B5EF4-FFF2-40B4-BE49-F238E27FC236}">
                <a16:creationId xmlns:a16="http://schemas.microsoft.com/office/drawing/2014/main" id="{86EE04FE-F49C-42B5-95E7-9549EC32C4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ella Germania">
            <a:extLst>
              <a:ext uri="{FF2B5EF4-FFF2-40B4-BE49-F238E27FC236}">
                <a16:creationId xmlns:a16="http://schemas.microsoft.com/office/drawing/2014/main" id="{28244221-C5AA-4272-98CA-5083FE7949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a Croazia">
            <a:extLst>
              <a:ext uri="{FF2B5EF4-FFF2-40B4-BE49-F238E27FC236}">
                <a16:creationId xmlns:a16="http://schemas.microsoft.com/office/drawing/2014/main" id="{F81928EB-1C2E-4761-9BED-C360DF89D5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'Uzbekistan">
            <a:extLst>
              <a:ext uri="{FF2B5EF4-FFF2-40B4-BE49-F238E27FC236}">
                <a16:creationId xmlns:a16="http://schemas.microsoft.com/office/drawing/2014/main" id="{BA649624-2F7D-483C-88F3-35A086C49C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 Tagikistan">
            <a:extLst>
              <a:ext uri="{FF2B5EF4-FFF2-40B4-BE49-F238E27FC236}">
                <a16:creationId xmlns:a16="http://schemas.microsoft.com/office/drawing/2014/main" id="{9267D75A-4883-465D-87EC-E4A3611BA6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B6ABE4-776C-464A-8080-334E85971C9F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8909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664EEF-A911-4063-96CF-28392D0F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0471AD-A7C1-429A-9D36-B32793437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C071990-2504-46B4-8E65-8FB4B4A6A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Bandiera d'Italia">
            <a:extLst>
              <a:ext uri="{FF2B5EF4-FFF2-40B4-BE49-F238E27FC236}">
                <a16:creationId xmlns:a16="http://schemas.microsoft.com/office/drawing/2014/main" id="{91334845-D2D3-4885-88F9-F8E4E9794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Bandiera della Germania">
            <a:extLst>
              <a:ext uri="{FF2B5EF4-FFF2-40B4-BE49-F238E27FC236}">
                <a16:creationId xmlns:a16="http://schemas.microsoft.com/office/drawing/2014/main" id="{01CDB230-AE97-4B0E-AFD9-02CE6235A8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andiera della Croazia">
            <a:extLst>
              <a:ext uri="{FF2B5EF4-FFF2-40B4-BE49-F238E27FC236}">
                <a16:creationId xmlns:a16="http://schemas.microsoft.com/office/drawing/2014/main" id="{A26EA97E-2B2B-4FE1-815B-0F604F039D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ell'Uzbekistan">
            <a:extLst>
              <a:ext uri="{FF2B5EF4-FFF2-40B4-BE49-F238E27FC236}">
                <a16:creationId xmlns:a16="http://schemas.microsoft.com/office/drawing/2014/main" id="{6FEBE882-159E-4B52-901E-AD17F10EFC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 Tagikistan">
            <a:extLst>
              <a:ext uri="{FF2B5EF4-FFF2-40B4-BE49-F238E27FC236}">
                <a16:creationId xmlns:a16="http://schemas.microsoft.com/office/drawing/2014/main" id="{D33B9661-E70C-4E67-A692-19056F44B4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259AF6-D49F-4C8C-8ECC-28D9410733FE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1721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331CB-9B2C-41E9-811E-8A6EC623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3DF8D9-659D-4FE8-AE05-44E4393F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B1CACF-0880-44C3-A126-CEAAE941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525AA2-D981-4914-8066-F422BEA7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54DEF41-8C39-47CF-870B-EB752CA33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9AD0E1-E550-4135-988B-DEC4ACA74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'Italia">
            <a:extLst>
              <a:ext uri="{FF2B5EF4-FFF2-40B4-BE49-F238E27FC236}">
                <a16:creationId xmlns:a16="http://schemas.microsoft.com/office/drawing/2014/main" id="{7DD43C43-6D1B-4645-BF39-23CBDBB350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Germania">
            <a:extLst>
              <a:ext uri="{FF2B5EF4-FFF2-40B4-BE49-F238E27FC236}">
                <a16:creationId xmlns:a16="http://schemas.microsoft.com/office/drawing/2014/main" id="{7729EEAC-FA3A-4E09-BDB2-DDF5F707E0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a Croazia">
            <a:extLst>
              <a:ext uri="{FF2B5EF4-FFF2-40B4-BE49-F238E27FC236}">
                <a16:creationId xmlns:a16="http://schemas.microsoft.com/office/drawing/2014/main" id="{BB8A4E8F-7784-43FF-8EB5-E5E40EDB26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'Uzbekistan">
            <a:extLst>
              <a:ext uri="{FF2B5EF4-FFF2-40B4-BE49-F238E27FC236}">
                <a16:creationId xmlns:a16="http://schemas.microsoft.com/office/drawing/2014/main" id="{BE378A86-568B-43DC-BE51-96977E821B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id="{7D64CE09-3A01-4A95-8EE1-255E067ED7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962490-A1A6-4A08-9BB0-AECD5756A13B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5314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6FD22-AEF5-483F-A55D-0850177A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77875EB-B25D-4B81-A2E6-1B4D3D366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666825-C778-4702-B50D-77B25763D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4CAC4D-4C5A-4BEE-8817-26B70E31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93E412-CA95-4E7B-BF3E-1769028A1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8CB7802-B932-4764-9873-0904F5285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Bandiera d'Italia">
            <a:extLst>
              <a:ext uri="{FF2B5EF4-FFF2-40B4-BE49-F238E27FC236}">
                <a16:creationId xmlns:a16="http://schemas.microsoft.com/office/drawing/2014/main" id="{4595BE51-F91E-4EE6-A613-4AF4A8B661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5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Bandiera della Germania">
            <a:extLst>
              <a:ext uri="{FF2B5EF4-FFF2-40B4-BE49-F238E27FC236}">
                <a16:creationId xmlns:a16="http://schemas.microsoft.com/office/drawing/2014/main" id="{B6D3EB44-5734-4E82-AD04-AF0BBC87DA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1" y="6477002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Bandiera della Croazia">
            <a:extLst>
              <a:ext uri="{FF2B5EF4-FFF2-40B4-BE49-F238E27FC236}">
                <a16:creationId xmlns:a16="http://schemas.microsoft.com/office/drawing/2014/main" id="{26903056-6951-4EC2-9934-E849E71B8B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87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Bandiera dell'Uzbekistan">
            <a:extLst>
              <a:ext uri="{FF2B5EF4-FFF2-40B4-BE49-F238E27FC236}">
                <a16:creationId xmlns:a16="http://schemas.microsoft.com/office/drawing/2014/main" id="{BEE4E8DA-4F25-4421-94DC-018D473516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36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Bandiera del Tagikistan">
            <a:extLst>
              <a:ext uri="{FF2B5EF4-FFF2-40B4-BE49-F238E27FC236}">
                <a16:creationId xmlns:a16="http://schemas.microsoft.com/office/drawing/2014/main" id="{B51F2D64-B4F6-4BF6-BAEA-F2B10F014A4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54" y="6477000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D106053-4E67-47D6-BBC9-B6135CCF9211}"/>
              </a:ext>
            </a:extLst>
          </p:cNvPr>
          <p:cNvSpPr txBox="1"/>
          <p:nvPr userDrawn="1"/>
        </p:nvSpPr>
        <p:spPr>
          <a:xfrm>
            <a:off x="6957392" y="6424655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04174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65EE7C-1B27-4756-B65E-5552018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941C0A-6F88-43FE-BF47-448A3050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009DCB-EAB5-4CAC-BEF1-727C05F46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7FCA-1014-4706-A0B6-9608193CFBE2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754F79-3188-49B0-AEC5-5D873E1E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767D4-6436-4BF4-A8FF-F08D195A6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3AEB-BC22-4D87-9AC8-F91447C045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53D4F117-DA88-40A5-80F2-0A5D1680370A}"/>
              </a:ext>
            </a:extLst>
          </p:cNvPr>
          <p:cNvSpPr/>
          <p:nvPr/>
        </p:nvSpPr>
        <p:spPr>
          <a:xfrm>
            <a:off x="0" y="-1"/>
            <a:ext cx="12192000" cy="846785"/>
          </a:xfrm>
          <a:prstGeom prst="rect">
            <a:avLst/>
          </a:prstGeom>
          <a:solidFill>
            <a:srgbClr val="276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2C373B40-871E-41FF-8AC5-EB3D42D92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79" y="69170"/>
            <a:ext cx="6112042" cy="686363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Restoration 0: History and theories in Europe. </a:t>
            </a:r>
            <a:br>
              <a:rPr lang="en-GB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CONTENT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48F0CA-A0D1-45F0-B56F-D65997F3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2" y="1350645"/>
            <a:ext cx="10437876" cy="45948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F35308-DFE7-49EC-964D-6110BD730B3C}"/>
              </a:ext>
            </a:extLst>
          </p:cNvPr>
          <p:cNvSpPr txBox="1"/>
          <p:nvPr/>
        </p:nvSpPr>
        <p:spPr>
          <a:xfrm>
            <a:off x="7259053" y="253836"/>
            <a:ext cx="473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Prof. Carla BARTOLOZZI – Politecnico di Torino</a:t>
            </a:r>
          </a:p>
        </p:txBody>
      </p:sp>
    </p:spTree>
    <p:extLst>
      <p:ext uri="{BB962C8B-B14F-4D97-AF65-F5344CB8AC3E}">
        <p14:creationId xmlns:p14="http://schemas.microsoft.com/office/powerpoint/2010/main" val="189845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2">
            <a:extLst>
              <a:ext uri="{FF2B5EF4-FFF2-40B4-BE49-F238E27FC236}">
                <a16:creationId xmlns:a16="http://schemas.microsoft.com/office/drawing/2014/main" id="{56B71DE3-FC99-4CA3-AE6E-26CC3CD2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50" y="1010074"/>
            <a:ext cx="1106925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+mn-lt"/>
              </a:rPr>
              <a:t>LECTURE 1: </a:t>
            </a:r>
            <a:r>
              <a:rPr lang="it-IT" altLang="it-IT" sz="1800" dirty="0">
                <a:latin typeface="+mn-lt"/>
              </a:rPr>
              <a:t>INTRODUCTION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b="1" dirty="0">
                <a:latin typeface="+mn-lt"/>
                <a:ea typeface="Calibri" panose="020F0502020204030204" pitchFamily="34" charset="0"/>
              </a:rPr>
              <a:t>LECTURE 2: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RESTORATION  IN THE EARLY 19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CENTURY IN FRANCE</a:t>
            </a:r>
            <a:endParaRPr lang="it-IT" sz="1800" dirty="0"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b="1" dirty="0">
                <a:latin typeface="+mn-lt"/>
                <a:ea typeface="Calibri" panose="020F0502020204030204" pitchFamily="34" charset="0"/>
              </a:rPr>
              <a:t>LECTURE 3: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VIOLLET-LE-DUC AND RUSKIN</a:t>
            </a:r>
            <a:endParaRPr lang="it-IT" sz="1800" dirty="0"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b="1" dirty="0">
                <a:latin typeface="+mn-lt"/>
                <a:ea typeface="Calibri" panose="020F0502020204030204" pitchFamily="34" charset="0"/>
              </a:rPr>
              <a:t>LECTURE 4: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RESTORATION  IN THE EARLY 19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CENTURY IN ITALY</a:t>
            </a:r>
            <a:endParaRPr lang="it-IT" sz="1800" dirty="0"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 b="1" dirty="0"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b="1" dirty="0">
                <a:effectLst/>
                <a:latin typeface="+mn-lt"/>
                <a:ea typeface="Calibri" panose="020F0502020204030204" pitchFamily="34" charset="0"/>
              </a:rPr>
              <a:t>LECTURE 5: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RESTORATION  IN THE 19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CENTURY - THE ITALIAN PANORAMA</a:t>
            </a:r>
            <a:r>
              <a:rPr lang="it-IT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800" b="1" dirty="0"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b="1" dirty="0">
                <a:effectLst/>
                <a:latin typeface="+mn-lt"/>
                <a:ea typeface="Calibri" panose="020F0502020204030204" pitchFamily="34" charset="0"/>
              </a:rPr>
              <a:t>LECTURE 6: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RESTORATION  IN THE 20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CENTURY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effectLst/>
                <a:latin typeface="+mn-lt"/>
                <a:ea typeface="Calibri" panose="020F0502020204030204" pitchFamily="34" charset="0"/>
              </a:rPr>
              <a:t>LECTURE 7: INTERNATIONAL LAWS AND CHARTERS</a:t>
            </a:r>
            <a:endParaRPr lang="en-US" sz="1800" dirty="0"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+mn-lt"/>
              </a:rPr>
              <a:t>	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5D3566C-F672-433C-8DBD-EC90273C4CA0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2">
            <a:extLst>
              <a:ext uri="{FF2B5EF4-FFF2-40B4-BE49-F238E27FC236}">
                <a16:creationId xmlns:a16="http://schemas.microsoft.com/office/drawing/2014/main" id="{C6780EF1-A254-498E-9672-1848272F205D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8C26ACA7-797D-44F9-9855-B2648974957A}"/>
              </a:ext>
            </a:extLst>
          </p:cNvPr>
          <p:cNvSpPr/>
          <p:nvPr/>
        </p:nvSpPr>
        <p:spPr>
          <a:xfrm>
            <a:off x="0" y="-1"/>
            <a:ext cx="12192000" cy="846785"/>
          </a:xfrm>
          <a:prstGeom prst="rect">
            <a:avLst/>
          </a:prstGeom>
          <a:solidFill>
            <a:srgbClr val="276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4">
            <a:extLst>
              <a:ext uri="{FF2B5EF4-FFF2-40B4-BE49-F238E27FC236}">
                <a16:creationId xmlns:a16="http://schemas.microsoft.com/office/drawing/2014/main" id="{DAAF78F1-66A2-46F5-9F4F-3D89FFC2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45"/>
            <a:ext cx="9144000" cy="522040"/>
          </a:xfrm>
        </p:spPr>
        <p:txBody>
          <a:bodyPr>
            <a:noAutofit/>
          </a:bodyPr>
          <a:lstStyle/>
          <a:p>
            <a:r>
              <a:rPr lang="en-US" altLang="it-IT" sz="2000" b="1" dirty="0">
                <a:solidFill>
                  <a:schemeClr val="bg1"/>
                </a:solidFill>
                <a:latin typeface="+mn-lt"/>
              </a:rPr>
              <a:t>CONTENT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5D3566C-F672-433C-8DBD-EC90273C4CA0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2">
            <a:extLst>
              <a:ext uri="{FF2B5EF4-FFF2-40B4-BE49-F238E27FC236}">
                <a16:creationId xmlns:a16="http://schemas.microsoft.com/office/drawing/2014/main" id="{C6780EF1-A254-498E-9672-1848272F205D}"/>
              </a:ext>
            </a:extLst>
          </p:cNvPr>
          <p:cNvCxnSpPr/>
          <p:nvPr/>
        </p:nvCxnSpPr>
        <p:spPr>
          <a:xfrm flipH="1">
            <a:off x="1524000" y="765175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8C26ACA7-797D-44F9-9855-B2648974957A}"/>
              </a:ext>
            </a:extLst>
          </p:cNvPr>
          <p:cNvSpPr/>
          <p:nvPr/>
        </p:nvSpPr>
        <p:spPr>
          <a:xfrm>
            <a:off x="0" y="-1"/>
            <a:ext cx="12192000" cy="846785"/>
          </a:xfrm>
          <a:prstGeom prst="rect">
            <a:avLst/>
          </a:prstGeom>
          <a:solidFill>
            <a:srgbClr val="276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4">
            <a:extLst>
              <a:ext uri="{FF2B5EF4-FFF2-40B4-BE49-F238E27FC236}">
                <a16:creationId xmlns:a16="http://schemas.microsoft.com/office/drawing/2014/main" id="{DAAF78F1-66A2-46F5-9F4F-3D89FFC2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45"/>
            <a:ext cx="9144000" cy="522040"/>
          </a:xfrm>
        </p:spPr>
        <p:txBody>
          <a:bodyPr>
            <a:noAutofit/>
          </a:bodyPr>
          <a:lstStyle/>
          <a:p>
            <a:r>
              <a:rPr lang="en-US" altLang="it-IT" sz="2000" b="1" dirty="0">
                <a:solidFill>
                  <a:schemeClr val="bg1"/>
                </a:solidFill>
                <a:latin typeface="+mn-lt"/>
              </a:rPr>
              <a:t>GEOGRAPHICAL FRAMEWORK: EUROPE</a:t>
            </a:r>
            <a:endParaRPr lang="it-IT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3E8187-0F63-7D24-F1B1-8505E374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31" y="846783"/>
            <a:ext cx="6637337" cy="53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24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Restoration 0: History and theories in Europe.  CONTENT</vt:lpstr>
      <vt:lpstr>CONTENT</vt:lpstr>
      <vt:lpstr>GEOGRAPHICAL FRAMEWORK: 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Rinaudo  Fulvio</dc:creator>
  <cp:lastModifiedBy>Rinaudo  Fulvio</cp:lastModifiedBy>
  <cp:revision>21</cp:revision>
  <dcterms:created xsi:type="dcterms:W3CDTF">2021-12-17T08:53:42Z</dcterms:created>
  <dcterms:modified xsi:type="dcterms:W3CDTF">2022-08-12T15:08:23Z</dcterms:modified>
</cp:coreProperties>
</file>