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1" r:id="rId3"/>
    <p:sldId id="260" r:id="rId4"/>
    <p:sldId id="274" r:id="rId5"/>
    <p:sldId id="257" r:id="rId6"/>
    <p:sldId id="275" r:id="rId7"/>
    <p:sldId id="272" r:id="rId8"/>
    <p:sldId id="259" r:id="rId9"/>
    <p:sldId id="288" r:id="rId10"/>
    <p:sldId id="295" r:id="rId11"/>
    <p:sldId id="276" r:id="rId12"/>
    <p:sldId id="294" r:id="rId13"/>
    <p:sldId id="278" r:id="rId14"/>
    <p:sldId id="264" r:id="rId15"/>
    <p:sldId id="266" r:id="rId16"/>
    <p:sldId id="265" r:id="rId17"/>
    <p:sldId id="280" r:id="rId18"/>
    <p:sldId id="282" r:id="rId19"/>
    <p:sldId id="283" r:id="rId20"/>
    <p:sldId id="271" r:id="rId21"/>
    <p:sldId id="279" r:id="rId22"/>
    <p:sldId id="285" r:id="rId23"/>
    <p:sldId id="286" r:id="rId24"/>
    <p:sldId id="287" r:id="rId25"/>
    <p:sldId id="289" r:id="rId26"/>
    <p:sldId id="290" r:id="rId27"/>
    <p:sldId id="292" r:id="rId28"/>
    <p:sldId id="299" r:id="rId29"/>
    <p:sldId id="298" r:id="rId30"/>
    <p:sldId id="300" r:id="rId31"/>
    <p:sldId id="296" r:id="rId32"/>
    <p:sldId id="297" r:id="rId3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66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1" autoAdjust="0"/>
    <p:restoredTop sz="94660"/>
  </p:normalViewPr>
  <p:slideViewPr>
    <p:cSldViewPr snapToGrid="0">
      <p:cViewPr varScale="1">
        <p:scale>
          <a:sx n="80" d="100"/>
          <a:sy n="80" d="100"/>
        </p:scale>
        <p:origin x="619"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882815-096D-428E-BF3D-12E0FC1ADE3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GB"/>
          </a:p>
        </p:txBody>
      </p:sp>
      <p:sp>
        <p:nvSpPr>
          <p:cNvPr id="3" name="Sottotitolo 2">
            <a:extLst>
              <a:ext uri="{FF2B5EF4-FFF2-40B4-BE49-F238E27FC236}">
                <a16:creationId xmlns:a16="http://schemas.microsoft.com/office/drawing/2014/main" id="{1ECF1574-465F-437A-960D-53AFBAACE4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pic>
        <p:nvPicPr>
          <p:cNvPr id="7" name="Immagine 6">
            <a:extLst>
              <a:ext uri="{FF2B5EF4-FFF2-40B4-BE49-F238E27FC236}">
                <a16:creationId xmlns:a16="http://schemas.microsoft.com/office/drawing/2014/main" id="{DF90B918-1F58-4CEA-BBA9-FFFE14B30D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6311" y="6346825"/>
            <a:ext cx="725805" cy="374650"/>
          </a:xfrm>
          <a:prstGeom prst="rect">
            <a:avLst/>
          </a:prstGeom>
        </p:spPr>
      </p:pic>
      <p:pic>
        <p:nvPicPr>
          <p:cNvPr id="8" name="Immagine 7">
            <a:extLst>
              <a:ext uri="{FF2B5EF4-FFF2-40B4-BE49-F238E27FC236}">
                <a16:creationId xmlns:a16="http://schemas.microsoft.com/office/drawing/2014/main" id="{55BE7DCA-7945-4783-85FE-F4D4AA040A26}"/>
              </a:ext>
            </a:extLst>
          </p:cNvPr>
          <p:cNvPicPr>
            <a:picLocks noChangeAspect="1"/>
          </p:cNvPicPr>
          <p:nvPr userDrawn="1"/>
        </p:nvPicPr>
        <p:blipFill>
          <a:blip r:embed="rId3">
            <a:extLst>
              <a:ext uri="{28A0092B-C50C-407E-A947-70E740481C1C}">
                <a14:useLocalDpi xmlns:a14="http://schemas.microsoft.com/office/drawing/2010/main" val="0"/>
              </a:ext>
            </a:extLst>
          </a:blip>
          <a:srcRect l="27441" t="15483" r="3004" b="14543"/>
          <a:stretch>
            <a:fillRect/>
          </a:stretch>
        </p:blipFill>
        <p:spPr bwMode="auto">
          <a:xfrm>
            <a:off x="1524000" y="6477000"/>
            <a:ext cx="1109345" cy="244475"/>
          </a:xfrm>
          <a:prstGeom prst="rect">
            <a:avLst/>
          </a:prstGeom>
          <a:noFill/>
          <a:ln>
            <a:noFill/>
          </a:ln>
        </p:spPr>
      </p:pic>
      <p:pic>
        <p:nvPicPr>
          <p:cNvPr id="9" name="Immagine 8" descr="Bandiera d'Italia">
            <a:extLst>
              <a:ext uri="{FF2B5EF4-FFF2-40B4-BE49-F238E27FC236}">
                <a16:creationId xmlns:a16="http://schemas.microsoft.com/office/drawing/2014/main" id="{82514BCF-9B5B-420C-98B3-65C29A953B5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462875" y="6477000"/>
            <a:ext cx="490682" cy="244474"/>
          </a:xfrm>
          <a:prstGeom prst="rect">
            <a:avLst/>
          </a:prstGeom>
          <a:noFill/>
          <a:ln>
            <a:noFill/>
          </a:ln>
        </p:spPr>
      </p:pic>
      <p:pic>
        <p:nvPicPr>
          <p:cNvPr id="10" name="Immagine 9" descr="Bandiera della Germania">
            <a:extLst>
              <a:ext uri="{FF2B5EF4-FFF2-40B4-BE49-F238E27FC236}">
                <a16:creationId xmlns:a16="http://schemas.microsoft.com/office/drawing/2014/main" id="{FDC0654B-7430-422B-9FCD-93F5D3F5C2E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049781" y="6477002"/>
            <a:ext cx="490682" cy="244474"/>
          </a:xfrm>
          <a:prstGeom prst="rect">
            <a:avLst/>
          </a:prstGeom>
          <a:noFill/>
          <a:ln>
            <a:noFill/>
          </a:ln>
        </p:spPr>
      </p:pic>
      <p:pic>
        <p:nvPicPr>
          <p:cNvPr id="11" name="Immagine 10" descr="Bandiera della Croazia">
            <a:extLst>
              <a:ext uri="{FF2B5EF4-FFF2-40B4-BE49-F238E27FC236}">
                <a16:creationId xmlns:a16="http://schemas.microsoft.com/office/drawing/2014/main" id="{B661CFBD-9DF7-412A-AE38-EDA9609D92B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36687" y="6477000"/>
            <a:ext cx="490682" cy="244474"/>
          </a:xfrm>
          <a:prstGeom prst="rect">
            <a:avLst/>
          </a:prstGeom>
          <a:noFill/>
          <a:ln>
            <a:noFill/>
          </a:ln>
        </p:spPr>
      </p:pic>
      <p:pic>
        <p:nvPicPr>
          <p:cNvPr id="12" name="Immagine 11" descr="Bandiera dell'Uzbekistan">
            <a:extLst>
              <a:ext uri="{FF2B5EF4-FFF2-40B4-BE49-F238E27FC236}">
                <a16:creationId xmlns:a16="http://schemas.microsoft.com/office/drawing/2014/main" id="{12660726-6B0A-4BDF-AA68-DB4A35BA421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197436" y="6477000"/>
            <a:ext cx="490682" cy="244474"/>
          </a:xfrm>
          <a:prstGeom prst="rect">
            <a:avLst/>
          </a:prstGeom>
          <a:noFill/>
          <a:ln>
            <a:noFill/>
          </a:ln>
        </p:spPr>
      </p:pic>
      <p:pic>
        <p:nvPicPr>
          <p:cNvPr id="14" name="Immagine 13" descr="Bandiera del Tagikistan">
            <a:extLst>
              <a:ext uri="{FF2B5EF4-FFF2-40B4-BE49-F238E27FC236}">
                <a16:creationId xmlns:a16="http://schemas.microsoft.com/office/drawing/2014/main" id="{47894E35-DC02-4467-AC82-D85C9C213790}"/>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766054" y="6477000"/>
            <a:ext cx="490682" cy="244474"/>
          </a:xfrm>
          <a:prstGeom prst="rect">
            <a:avLst/>
          </a:prstGeom>
          <a:noFill/>
          <a:ln>
            <a:noFill/>
          </a:ln>
        </p:spPr>
      </p:pic>
      <p:sp>
        <p:nvSpPr>
          <p:cNvPr id="15" name="CasellaDiTesto 14">
            <a:extLst>
              <a:ext uri="{FF2B5EF4-FFF2-40B4-BE49-F238E27FC236}">
                <a16:creationId xmlns:a16="http://schemas.microsoft.com/office/drawing/2014/main" id="{FBBBEF82-8516-42E4-8BDB-ADAF18BE5A31}"/>
              </a:ext>
            </a:extLst>
          </p:cNvPr>
          <p:cNvSpPr txBox="1"/>
          <p:nvPr userDrawn="1"/>
        </p:nvSpPr>
        <p:spPr>
          <a:xfrm>
            <a:off x="6957392" y="6424655"/>
            <a:ext cx="3901440" cy="400110"/>
          </a:xfrm>
          <a:prstGeom prst="rect">
            <a:avLst/>
          </a:prstGeom>
          <a:noFill/>
        </p:spPr>
        <p:txBody>
          <a:bodyPr wrap="square" rtlCol="0">
            <a:spAutoFit/>
          </a:bodyPr>
          <a:lstStyle/>
          <a:p>
            <a:pPr algn="ctr"/>
            <a:r>
              <a:rPr lang="en-GB" sz="1000" dirty="0"/>
              <a:t>Environmental Risk Assessment and Mitigation on Cultural Heritage Assets in Central Asia</a:t>
            </a:r>
          </a:p>
        </p:txBody>
      </p:sp>
    </p:spTree>
    <p:extLst>
      <p:ext uri="{BB962C8B-B14F-4D97-AF65-F5344CB8AC3E}">
        <p14:creationId xmlns:p14="http://schemas.microsoft.com/office/powerpoint/2010/main" val="2021609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6991EE-B6DB-4807-916B-5423203ABCC5}"/>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B1173A91-B7FE-428B-8B91-B1BD625FE73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numero diapositiva 5">
            <a:extLst>
              <a:ext uri="{FF2B5EF4-FFF2-40B4-BE49-F238E27FC236}">
                <a16:creationId xmlns:a16="http://schemas.microsoft.com/office/drawing/2014/main" id="{174D3331-A043-45C9-96D7-598B0B21DE0D}"/>
              </a:ext>
            </a:extLst>
          </p:cNvPr>
          <p:cNvSpPr>
            <a:spLocks noGrp="1"/>
          </p:cNvSpPr>
          <p:nvPr>
            <p:ph type="sldNum" sz="quarter" idx="12"/>
          </p:nvPr>
        </p:nvSpPr>
        <p:spPr/>
        <p:txBody>
          <a:bodyPr/>
          <a:lstStyle/>
          <a:p>
            <a:fld id="{BB623AEB-BC22-4D87-9AC8-F91447C04571}" type="slidenum">
              <a:rPr lang="en-GB" smtClean="0"/>
              <a:t>‹N›</a:t>
            </a:fld>
            <a:endParaRPr lang="en-GB"/>
          </a:p>
        </p:txBody>
      </p:sp>
      <p:pic>
        <p:nvPicPr>
          <p:cNvPr id="7" name="Immagine 6">
            <a:extLst>
              <a:ext uri="{FF2B5EF4-FFF2-40B4-BE49-F238E27FC236}">
                <a16:creationId xmlns:a16="http://schemas.microsoft.com/office/drawing/2014/main" id="{56F06DB3-4AD3-4854-BF96-BDB7A70E03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6311" y="6346825"/>
            <a:ext cx="725805" cy="374650"/>
          </a:xfrm>
          <a:prstGeom prst="rect">
            <a:avLst/>
          </a:prstGeom>
        </p:spPr>
      </p:pic>
      <p:pic>
        <p:nvPicPr>
          <p:cNvPr id="8" name="Immagine 7">
            <a:extLst>
              <a:ext uri="{FF2B5EF4-FFF2-40B4-BE49-F238E27FC236}">
                <a16:creationId xmlns:a16="http://schemas.microsoft.com/office/drawing/2014/main" id="{32DAF236-31F4-4E11-BB83-E13B2BDA7BD8}"/>
              </a:ext>
            </a:extLst>
          </p:cNvPr>
          <p:cNvPicPr>
            <a:picLocks noChangeAspect="1"/>
          </p:cNvPicPr>
          <p:nvPr userDrawn="1"/>
        </p:nvPicPr>
        <p:blipFill>
          <a:blip r:embed="rId3">
            <a:extLst>
              <a:ext uri="{28A0092B-C50C-407E-A947-70E740481C1C}">
                <a14:useLocalDpi xmlns:a14="http://schemas.microsoft.com/office/drawing/2010/main" val="0"/>
              </a:ext>
            </a:extLst>
          </a:blip>
          <a:srcRect l="27441" t="15483" r="3004" b="14543"/>
          <a:stretch>
            <a:fillRect/>
          </a:stretch>
        </p:blipFill>
        <p:spPr bwMode="auto">
          <a:xfrm>
            <a:off x="1524000" y="6477000"/>
            <a:ext cx="1109345" cy="244475"/>
          </a:xfrm>
          <a:prstGeom prst="rect">
            <a:avLst/>
          </a:prstGeom>
          <a:noFill/>
          <a:ln>
            <a:noFill/>
          </a:ln>
        </p:spPr>
      </p:pic>
      <p:pic>
        <p:nvPicPr>
          <p:cNvPr id="9" name="Immagine 8" descr="Bandiera d'Italia">
            <a:extLst>
              <a:ext uri="{FF2B5EF4-FFF2-40B4-BE49-F238E27FC236}">
                <a16:creationId xmlns:a16="http://schemas.microsoft.com/office/drawing/2014/main" id="{0563E5FC-D7E5-467B-A045-28C76283525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462875" y="6477000"/>
            <a:ext cx="490682" cy="244474"/>
          </a:xfrm>
          <a:prstGeom prst="rect">
            <a:avLst/>
          </a:prstGeom>
          <a:noFill/>
          <a:ln>
            <a:noFill/>
          </a:ln>
        </p:spPr>
      </p:pic>
      <p:pic>
        <p:nvPicPr>
          <p:cNvPr id="10" name="Immagine 9" descr="Bandiera della Germania">
            <a:extLst>
              <a:ext uri="{FF2B5EF4-FFF2-40B4-BE49-F238E27FC236}">
                <a16:creationId xmlns:a16="http://schemas.microsoft.com/office/drawing/2014/main" id="{9F034794-F589-4071-B245-3562E6C73DC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049781" y="6477002"/>
            <a:ext cx="490682" cy="244474"/>
          </a:xfrm>
          <a:prstGeom prst="rect">
            <a:avLst/>
          </a:prstGeom>
          <a:noFill/>
          <a:ln>
            <a:noFill/>
          </a:ln>
        </p:spPr>
      </p:pic>
      <p:pic>
        <p:nvPicPr>
          <p:cNvPr id="11" name="Immagine 10" descr="Bandiera della Croazia">
            <a:extLst>
              <a:ext uri="{FF2B5EF4-FFF2-40B4-BE49-F238E27FC236}">
                <a16:creationId xmlns:a16="http://schemas.microsoft.com/office/drawing/2014/main" id="{867B6107-90EE-498A-B7D1-4CAEC6B720EB}"/>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36687" y="6477000"/>
            <a:ext cx="490682" cy="244474"/>
          </a:xfrm>
          <a:prstGeom prst="rect">
            <a:avLst/>
          </a:prstGeom>
          <a:noFill/>
          <a:ln>
            <a:noFill/>
          </a:ln>
        </p:spPr>
      </p:pic>
      <p:pic>
        <p:nvPicPr>
          <p:cNvPr id="12" name="Immagine 11" descr="Bandiera dell'Uzbekistan">
            <a:extLst>
              <a:ext uri="{FF2B5EF4-FFF2-40B4-BE49-F238E27FC236}">
                <a16:creationId xmlns:a16="http://schemas.microsoft.com/office/drawing/2014/main" id="{E743BBF7-444F-4661-91E7-779EB37BBE55}"/>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197436" y="6477000"/>
            <a:ext cx="490682" cy="244474"/>
          </a:xfrm>
          <a:prstGeom prst="rect">
            <a:avLst/>
          </a:prstGeom>
          <a:noFill/>
          <a:ln>
            <a:noFill/>
          </a:ln>
        </p:spPr>
      </p:pic>
      <p:pic>
        <p:nvPicPr>
          <p:cNvPr id="13" name="Immagine 12" descr="Bandiera del Tagikistan">
            <a:extLst>
              <a:ext uri="{FF2B5EF4-FFF2-40B4-BE49-F238E27FC236}">
                <a16:creationId xmlns:a16="http://schemas.microsoft.com/office/drawing/2014/main" id="{6CD05F1B-A072-4C30-8D60-694E69D21E6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766054" y="6477000"/>
            <a:ext cx="490682" cy="244474"/>
          </a:xfrm>
          <a:prstGeom prst="rect">
            <a:avLst/>
          </a:prstGeom>
          <a:noFill/>
          <a:ln>
            <a:noFill/>
          </a:ln>
        </p:spPr>
      </p:pic>
      <p:sp>
        <p:nvSpPr>
          <p:cNvPr id="14" name="CasellaDiTesto 13">
            <a:extLst>
              <a:ext uri="{FF2B5EF4-FFF2-40B4-BE49-F238E27FC236}">
                <a16:creationId xmlns:a16="http://schemas.microsoft.com/office/drawing/2014/main" id="{FCC5308D-BF8E-477F-AE10-4E44CD26A70C}"/>
              </a:ext>
            </a:extLst>
          </p:cNvPr>
          <p:cNvSpPr txBox="1"/>
          <p:nvPr userDrawn="1"/>
        </p:nvSpPr>
        <p:spPr>
          <a:xfrm>
            <a:off x="6957392" y="6424655"/>
            <a:ext cx="3901440" cy="400110"/>
          </a:xfrm>
          <a:prstGeom prst="rect">
            <a:avLst/>
          </a:prstGeom>
          <a:noFill/>
        </p:spPr>
        <p:txBody>
          <a:bodyPr wrap="square" rtlCol="0">
            <a:spAutoFit/>
          </a:bodyPr>
          <a:lstStyle/>
          <a:p>
            <a:pPr algn="ctr"/>
            <a:r>
              <a:rPr lang="en-GB" sz="1000" dirty="0"/>
              <a:t>Environmental Risk Assessment and Mitigation on Cultural Heritage Assets in Central Asia</a:t>
            </a:r>
          </a:p>
        </p:txBody>
      </p:sp>
    </p:spTree>
    <p:extLst>
      <p:ext uri="{BB962C8B-B14F-4D97-AF65-F5344CB8AC3E}">
        <p14:creationId xmlns:p14="http://schemas.microsoft.com/office/powerpoint/2010/main" val="1349935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8A81C57-E037-4292-8875-00C71F8B1ED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4EFE883D-904D-45B7-A1F0-3AAC02C564C0}"/>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numero diapositiva 5">
            <a:extLst>
              <a:ext uri="{FF2B5EF4-FFF2-40B4-BE49-F238E27FC236}">
                <a16:creationId xmlns:a16="http://schemas.microsoft.com/office/drawing/2014/main" id="{D95537E6-36A2-4ACB-B486-C0B9E371169C}"/>
              </a:ext>
            </a:extLst>
          </p:cNvPr>
          <p:cNvSpPr>
            <a:spLocks noGrp="1"/>
          </p:cNvSpPr>
          <p:nvPr>
            <p:ph type="sldNum" sz="quarter" idx="12"/>
          </p:nvPr>
        </p:nvSpPr>
        <p:spPr/>
        <p:txBody>
          <a:bodyPr/>
          <a:lstStyle/>
          <a:p>
            <a:fld id="{BB623AEB-BC22-4D87-9AC8-F91447C04571}" type="slidenum">
              <a:rPr lang="en-GB" smtClean="0"/>
              <a:t>‹N›</a:t>
            </a:fld>
            <a:endParaRPr lang="en-GB"/>
          </a:p>
        </p:txBody>
      </p:sp>
      <p:pic>
        <p:nvPicPr>
          <p:cNvPr id="7" name="Immagine 6">
            <a:extLst>
              <a:ext uri="{FF2B5EF4-FFF2-40B4-BE49-F238E27FC236}">
                <a16:creationId xmlns:a16="http://schemas.microsoft.com/office/drawing/2014/main" id="{8A0A527F-A5AA-4FFA-9101-4ED740F003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6311" y="6346825"/>
            <a:ext cx="725805" cy="374650"/>
          </a:xfrm>
          <a:prstGeom prst="rect">
            <a:avLst/>
          </a:prstGeom>
        </p:spPr>
      </p:pic>
      <p:pic>
        <p:nvPicPr>
          <p:cNvPr id="8" name="Immagine 7">
            <a:extLst>
              <a:ext uri="{FF2B5EF4-FFF2-40B4-BE49-F238E27FC236}">
                <a16:creationId xmlns:a16="http://schemas.microsoft.com/office/drawing/2014/main" id="{5D7755E0-1081-4110-AEDA-FB967793AA48}"/>
              </a:ext>
            </a:extLst>
          </p:cNvPr>
          <p:cNvPicPr>
            <a:picLocks noChangeAspect="1"/>
          </p:cNvPicPr>
          <p:nvPr userDrawn="1"/>
        </p:nvPicPr>
        <p:blipFill>
          <a:blip r:embed="rId3">
            <a:extLst>
              <a:ext uri="{28A0092B-C50C-407E-A947-70E740481C1C}">
                <a14:useLocalDpi xmlns:a14="http://schemas.microsoft.com/office/drawing/2010/main" val="0"/>
              </a:ext>
            </a:extLst>
          </a:blip>
          <a:srcRect l="27441" t="15483" r="3004" b="14543"/>
          <a:stretch>
            <a:fillRect/>
          </a:stretch>
        </p:blipFill>
        <p:spPr bwMode="auto">
          <a:xfrm>
            <a:off x="1524000" y="6477000"/>
            <a:ext cx="1109345" cy="244475"/>
          </a:xfrm>
          <a:prstGeom prst="rect">
            <a:avLst/>
          </a:prstGeom>
          <a:noFill/>
          <a:ln>
            <a:noFill/>
          </a:ln>
        </p:spPr>
      </p:pic>
      <p:pic>
        <p:nvPicPr>
          <p:cNvPr id="9" name="Immagine 8" descr="Bandiera d'Italia">
            <a:extLst>
              <a:ext uri="{FF2B5EF4-FFF2-40B4-BE49-F238E27FC236}">
                <a16:creationId xmlns:a16="http://schemas.microsoft.com/office/drawing/2014/main" id="{ED4104BF-BE8D-4D1E-816F-FA3598D0377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462875" y="6477000"/>
            <a:ext cx="490682" cy="244474"/>
          </a:xfrm>
          <a:prstGeom prst="rect">
            <a:avLst/>
          </a:prstGeom>
          <a:noFill/>
          <a:ln>
            <a:noFill/>
          </a:ln>
        </p:spPr>
      </p:pic>
      <p:pic>
        <p:nvPicPr>
          <p:cNvPr id="10" name="Immagine 9" descr="Bandiera della Germania">
            <a:extLst>
              <a:ext uri="{FF2B5EF4-FFF2-40B4-BE49-F238E27FC236}">
                <a16:creationId xmlns:a16="http://schemas.microsoft.com/office/drawing/2014/main" id="{23E774D2-155B-4D2A-8571-8D5FB171BBD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049781" y="6477002"/>
            <a:ext cx="490682" cy="244474"/>
          </a:xfrm>
          <a:prstGeom prst="rect">
            <a:avLst/>
          </a:prstGeom>
          <a:noFill/>
          <a:ln>
            <a:noFill/>
          </a:ln>
        </p:spPr>
      </p:pic>
      <p:pic>
        <p:nvPicPr>
          <p:cNvPr id="11" name="Immagine 10" descr="Bandiera della Croazia">
            <a:extLst>
              <a:ext uri="{FF2B5EF4-FFF2-40B4-BE49-F238E27FC236}">
                <a16:creationId xmlns:a16="http://schemas.microsoft.com/office/drawing/2014/main" id="{86C9709B-7AE9-4F1A-8000-E79746C71A63}"/>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36687" y="6477000"/>
            <a:ext cx="490682" cy="244474"/>
          </a:xfrm>
          <a:prstGeom prst="rect">
            <a:avLst/>
          </a:prstGeom>
          <a:noFill/>
          <a:ln>
            <a:noFill/>
          </a:ln>
        </p:spPr>
      </p:pic>
      <p:pic>
        <p:nvPicPr>
          <p:cNvPr id="12" name="Immagine 11" descr="Bandiera dell'Uzbekistan">
            <a:extLst>
              <a:ext uri="{FF2B5EF4-FFF2-40B4-BE49-F238E27FC236}">
                <a16:creationId xmlns:a16="http://schemas.microsoft.com/office/drawing/2014/main" id="{EE04DAA9-E304-4DA4-92AE-1B9A79101D67}"/>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197436" y="6477000"/>
            <a:ext cx="490682" cy="244474"/>
          </a:xfrm>
          <a:prstGeom prst="rect">
            <a:avLst/>
          </a:prstGeom>
          <a:noFill/>
          <a:ln>
            <a:noFill/>
          </a:ln>
        </p:spPr>
      </p:pic>
      <p:pic>
        <p:nvPicPr>
          <p:cNvPr id="13" name="Immagine 12" descr="Bandiera del Tagikistan">
            <a:extLst>
              <a:ext uri="{FF2B5EF4-FFF2-40B4-BE49-F238E27FC236}">
                <a16:creationId xmlns:a16="http://schemas.microsoft.com/office/drawing/2014/main" id="{0D6464AD-D39D-4EF2-A26E-B306262A8BC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766054" y="6477000"/>
            <a:ext cx="490682" cy="244474"/>
          </a:xfrm>
          <a:prstGeom prst="rect">
            <a:avLst/>
          </a:prstGeom>
          <a:noFill/>
          <a:ln>
            <a:noFill/>
          </a:ln>
        </p:spPr>
      </p:pic>
      <p:sp>
        <p:nvSpPr>
          <p:cNvPr id="14" name="CasellaDiTesto 13">
            <a:extLst>
              <a:ext uri="{FF2B5EF4-FFF2-40B4-BE49-F238E27FC236}">
                <a16:creationId xmlns:a16="http://schemas.microsoft.com/office/drawing/2014/main" id="{7BCC7B2B-D9BC-4929-9545-5DA8828C8426}"/>
              </a:ext>
            </a:extLst>
          </p:cNvPr>
          <p:cNvSpPr txBox="1"/>
          <p:nvPr userDrawn="1"/>
        </p:nvSpPr>
        <p:spPr>
          <a:xfrm>
            <a:off x="6957392" y="6424655"/>
            <a:ext cx="3901440" cy="400110"/>
          </a:xfrm>
          <a:prstGeom prst="rect">
            <a:avLst/>
          </a:prstGeom>
          <a:noFill/>
        </p:spPr>
        <p:txBody>
          <a:bodyPr wrap="square" rtlCol="0">
            <a:spAutoFit/>
          </a:bodyPr>
          <a:lstStyle/>
          <a:p>
            <a:pPr algn="ctr"/>
            <a:r>
              <a:rPr lang="en-GB" sz="1000" dirty="0"/>
              <a:t>Environmental Risk Assessment and Mitigation on Cultural Heritage Assets in Central Asia</a:t>
            </a:r>
          </a:p>
        </p:txBody>
      </p:sp>
    </p:spTree>
    <p:extLst>
      <p:ext uri="{BB962C8B-B14F-4D97-AF65-F5344CB8AC3E}">
        <p14:creationId xmlns:p14="http://schemas.microsoft.com/office/powerpoint/2010/main" val="297747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ED4A39-44BB-493A-87E9-6DB313F42028}"/>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204EFF5F-FD63-4E42-BF98-8B31BC61618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numero diapositiva 5">
            <a:extLst>
              <a:ext uri="{FF2B5EF4-FFF2-40B4-BE49-F238E27FC236}">
                <a16:creationId xmlns:a16="http://schemas.microsoft.com/office/drawing/2014/main" id="{3DF1D694-EC53-4C7D-8E54-D6B87D1FD249}"/>
              </a:ext>
            </a:extLst>
          </p:cNvPr>
          <p:cNvSpPr>
            <a:spLocks noGrp="1"/>
          </p:cNvSpPr>
          <p:nvPr>
            <p:ph type="sldNum" sz="quarter" idx="12"/>
          </p:nvPr>
        </p:nvSpPr>
        <p:spPr/>
        <p:txBody>
          <a:bodyPr/>
          <a:lstStyle/>
          <a:p>
            <a:fld id="{BB623AEB-BC22-4D87-9AC8-F91447C04571}" type="slidenum">
              <a:rPr lang="en-GB" smtClean="0"/>
              <a:t>‹N›</a:t>
            </a:fld>
            <a:endParaRPr lang="en-GB"/>
          </a:p>
        </p:txBody>
      </p:sp>
      <p:pic>
        <p:nvPicPr>
          <p:cNvPr id="22" name="Immagine 21">
            <a:extLst>
              <a:ext uri="{FF2B5EF4-FFF2-40B4-BE49-F238E27FC236}">
                <a16:creationId xmlns:a16="http://schemas.microsoft.com/office/drawing/2014/main" id="{59696F11-8B4A-41A0-A813-51CEC2A007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6311" y="6346825"/>
            <a:ext cx="725805" cy="374650"/>
          </a:xfrm>
          <a:prstGeom prst="rect">
            <a:avLst/>
          </a:prstGeom>
        </p:spPr>
      </p:pic>
      <p:pic>
        <p:nvPicPr>
          <p:cNvPr id="23" name="Immagine 22">
            <a:extLst>
              <a:ext uri="{FF2B5EF4-FFF2-40B4-BE49-F238E27FC236}">
                <a16:creationId xmlns:a16="http://schemas.microsoft.com/office/drawing/2014/main" id="{B13A78CD-4F2D-44F4-8013-AC69EC4B4351}"/>
              </a:ext>
            </a:extLst>
          </p:cNvPr>
          <p:cNvPicPr>
            <a:picLocks noChangeAspect="1"/>
          </p:cNvPicPr>
          <p:nvPr userDrawn="1"/>
        </p:nvPicPr>
        <p:blipFill>
          <a:blip r:embed="rId3">
            <a:extLst>
              <a:ext uri="{28A0092B-C50C-407E-A947-70E740481C1C}">
                <a14:useLocalDpi xmlns:a14="http://schemas.microsoft.com/office/drawing/2010/main" val="0"/>
              </a:ext>
            </a:extLst>
          </a:blip>
          <a:srcRect l="27441" t="15483" r="3004" b="14543"/>
          <a:stretch>
            <a:fillRect/>
          </a:stretch>
        </p:blipFill>
        <p:spPr bwMode="auto">
          <a:xfrm>
            <a:off x="1524000" y="6477000"/>
            <a:ext cx="1109345" cy="244475"/>
          </a:xfrm>
          <a:prstGeom prst="rect">
            <a:avLst/>
          </a:prstGeom>
          <a:noFill/>
          <a:ln>
            <a:noFill/>
          </a:ln>
        </p:spPr>
      </p:pic>
      <p:pic>
        <p:nvPicPr>
          <p:cNvPr id="24" name="Immagine 23" descr="Bandiera d'Italia">
            <a:extLst>
              <a:ext uri="{FF2B5EF4-FFF2-40B4-BE49-F238E27FC236}">
                <a16:creationId xmlns:a16="http://schemas.microsoft.com/office/drawing/2014/main" id="{1F84D92F-3F87-4808-BC74-CE17BE34016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462875" y="6477000"/>
            <a:ext cx="490682" cy="244474"/>
          </a:xfrm>
          <a:prstGeom prst="rect">
            <a:avLst/>
          </a:prstGeom>
          <a:noFill/>
          <a:ln>
            <a:noFill/>
          </a:ln>
        </p:spPr>
      </p:pic>
      <p:pic>
        <p:nvPicPr>
          <p:cNvPr id="25" name="Immagine 24" descr="Bandiera della Germania">
            <a:extLst>
              <a:ext uri="{FF2B5EF4-FFF2-40B4-BE49-F238E27FC236}">
                <a16:creationId xmlns:a16="http://schemas.microsoft.com/office/drawing/2014/main" id="{FB94927A-D5D3-4918-89A1-986991AB259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049781" y="6477002"/>
            <a:ext cx="490682" cy="244474"/>
          </a:xfrm>
          <a:prstGeom prst="rect">
            <a:avLst/>
          </a:prstGeom>
          <a:noFill/>
          <a:ln>
            <a:noFill/>
          </a:ln>
        </p:spPr>
      </p:pic>
      <p:pic>
        <p:nvPicPr>
          <p:cNvPr id="26" name="Immagine 25" descr="Bandiera della Croazia">
            <a:extLst>
              <a:ext uri="{FF2B5EF4-FFF2-40B4-BE49-F238E27FC236}">
                <a16:creationId xmlns:a16="http://schemas.microsoft.com/office/drawing/2014/main" id="{8D3D18EF-DA7D-4E79-8886-0F7DC26D364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36687" y="6477000"/>
            <a:ext cx="490682" cy="244474"/>
          </a:xfrm>
          <a:prstGeom prst="rect">
            <a:avLst/>
          </a:prstGeom>
          <a:noFill/>
          <a:ln>
            <a:noFill/>
          </a:ln>
        </p:spPr>
      </p:pic>
      <p:pic>
        <p:nvPicPr>
          <p:cNvPr id="27" name="Immagine 26" descr="Bandiera dell'Uzbekistan">
            <a:extLst>
              <a:ext uri="{FF2B5EF4-FFF2-40B4-BE49-F238E27FC236}">
                <a16:creationId xmlns:a16="http://schemas.microsoft.com/office/drawing/2014/main" id="{CF8AEF51-71A1-43B6-B031-BB2C9350E95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197436" y="6477000"/>
            <a:ext cx="490682" cy="244474"/>
          </a:xfrm>
          <a:prstGeom prst="rect">
            <a:avLst/>
          </a:prstGeom>
          <a:noFill/>
          <a:ln>
            <a:noFill/>
          </a:ln>
        </p:spPr>
      </p:pic>
      <p:pic>
        <p:nvPicPr>
          <p:cNvPr id="28" name="Immagine 27" descr="Bandiera del Tagikistan">
            <a:extLst>
              <a:ext uri="{FF2B5EF4-FFF2-40B4-BE49-F238E27FC236}">
                <a16:creationId xmlns:a16="http://schemas.microsoft.com/office/drawing/2014/main" id="{ECB244DA-D0AD-4E87-998D-54B6EEEB606A}"/>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766054" y="6477000"/>
            <a:ext cx="490682" cy="244474"/>
          </a:xfrm>
          <a:prstGeom prst="rect">
            <a:avLst/>
          </a:prstGeom>
          <a:noFill/>
          <a:ln>
            <a:noFill/>
          </a:ln>
        </p:spPr>
      </p:pic>
      <p:sp>
        <p:nvSpPr>
          <p:cNvPr id="29" name="CasellaDiTesto 28">
            <a:extLst>
              <a:ext uri="{FF2B5EF4-FFF2-40B4-BE49-F238E27FC236}">
                <a16:creationId xmlns:a16="http://schemas.microsoft.com/office/drawing/2014/main" id="{00BC04EF-627F-46DB-87F6-F5CDABAD9791}"/>
              </a:ext>
            </a:extLst>
          </p:cNvPr>
          <p:cNvSpPr txBox="1"/>
          <p:nvPr userDrawn="1"/>
        </p:nvSpPr>
        <p:spPr>
          <a:xfrm>
            <a:off x="6957392" y="6424655"/>
            <a:ext cx="3901440" cy="400110"/>
          </a:xfrm>
          <a:prstGeom prst="rect">
            <a:avLst/>
          </a:prstGeom>
          <a:noFill/>
        </p:spPr>
        <p:txBody>
          <a:bodyPr wrap="square" rtlCol="0">
            <a:spAutoFit/>
          </a:bodyPr>
          <a:lstStyle/>
          <a:p>
            <a:pPr algn="ctr"/>
            <a:r>
              <a:rPr lang="en-GB" sz="1000" dirty="0"/>
              <a:t>Environmental Risk Assessment and Mitigation on Cultural Heritage Assets in Central Asia</a:t>
            </a:r>
          </a:p>
        </p:txBody>
      </p:sp>
    </p:spTree>
    <p:extLst>
      <p:ext uri="{BB962C8B-B14F-4D97-AF65-F5344CB8AC3E}">
        <p14:creationId xmlns:p14="http://schemas.microsoft.com/office/powerpoint/2010/main" val="2036946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A1B925-90F6-4122-821A-CE9FC141CAAD}"/>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619079C1-DE8E-4EE3-8FB0-DF0FEA6FB0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6" name="Segnaposto numero diapositiva 5">
            <a:extLst>
              <a:ext uri="{FF2B5EF4-FFF2-40B4-BE49-F238E27FC236}">
                <a16:creationId xmlns:a16="http://schemas.microsoft.com/office/drawing/2014/main" id="{3047E613-6B86-4833-A6FD-416F84045880}"/>
              </a:ext>
            </a:extLst>
          </p:cNvPr>
          <p:cNvSpPr>
            <a:spLocks noGrp="1"/>
          </p:cNvSpPr>
          <p:nvPr>
            <p:ph type="sldNum" sz="quarter" idx="12"/>
          </p:nvPr>
        </p:nvSpPr>
        <p:spPr/>
        <p:txBody>
          <a:bodyPr/>
          <a:lstStyle/>
          <a:p>
            <a:fld id="{BB623AEB-BC22-4D87-9AC8-F91447C04571}" type="slidenum">
              <a:rPr lang="en-GB" smtClean="0"/>
              <a:t>‹N›</a:t>
            </a:fld>
            <a:endParaRPr lang="en-GB"/>
          </a:p>
        </p:txBody>
      </p:sp>
      <p:pic>
        <p:nvPicPr>
          <p:cNvPr id="7" name="Immagine 6">
            <a:extLst>
              <a:ext uri="{FF2B5EF4-FFF2-40B4-BE49-F238E27FC236}">
                <a16:creationId xmlns:a16="http://schemas.microsoft.com/office/drawing/2014/main" id="{C731BA7E-CDEA-4D8D-966F-977BC01643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6311" y="6346825"/>
            <a:ext cx="725805" cy="374650"/>
          </a:xfrm>
          <a:prstGeom prst="rect">
            <a:avLst/>
          </a:prstGeom>
        </p:spPr>
      </p:pic>
      <p:pic>
        <p:nvPicPr>
          <p:cNvPr id="8" name="Immagine 7">
            <a:extLst>
              <a:ext uri="{FF2B5EF4-FFF2-40B4-BE49-F238E27FC236}">
                <a16:creationId xmlns:a16="http://schemas.microsoft.com/office/drawing/2014/main" id="{86554527-BDB3-408D-ACC8-58973AD93923}"/>
              </a:ext>
            </a:extLst>
          </p:cNvPr>
          <p:cNvPicPr>
            <a:picLocks noChangeAspect="1"/>
          </p:cNvPicPr>
          <p:nvPr userDrawn="1"/>
        </p:nvPicPr>
        <p:blipFill>
          <a:blip r:embed="rId3">
            <a:extLst>
              <a:ext uri="{28A0092B-C50C-407E-A947-70E740481C1C}">
                <a14:useLocalDpi xmlns:a14="http://schemas.microsoft.com/office/drawing/2010/main" val="0"/>
              </a:ext>
            </a:extLst>
          </a:blip>
          <a:srcRect l="27441" t="15483" r="3004" b="14543"/>
          <a:stretch>
            <a:fillRect/>
          </a:stretch>
        </p:blipFill>
        <p:spPr bwMode="auto">
          <a:xfrm>
            <a:off x="1524000" y="6477000"/>
            <a:ext cx="1109345" cy="244475"/>
          </a:xfrm>
          <a:prstGeom prst="rect">
            <a:avLst/>
          </a:prstGeom>
          <a:noFill/>
          <a:ln>
            <a:noFill/>
          </a:ln>
        </p:spPr>
      </p:pic>
      <p:pic>
        <p:nvPicPr>
          <p:cNvPr id="9" name="Immagine 8" descr="Bandiera d'Italia">
            <a:extLst>
              <a:ext uri="{FF2B5EF4-FFF2-40B4-BE49-F238E27FC236}">
                <a16:creationId xmlns:a16="http://schemas.microsoft.com/office/drawing/2014/main" id="{2C4F5D87-1B28-43A8-B0EF-ACDA1096E3D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462875" y="6477000"/>
            <a:ext cx="490682" cy="244474"/>
          </a:xfrm>
          <a:prstGeom prst="rect">
            <a:avLst/>
          </a:prstGeom>
          <a:noFill/>
          <a:ln>
            <a:noFill/>
          </a:ln>
        </p:spPr>
      </p:pic>
      <p:pic>
        <p:nvPicPr>
          <p:cNvPr id="10" name="Immagine 9" descr="Bandiera della Germania">
            <a:extLst>
              <a:ext uri="{FF2B5EF4-FFF2-40B4-BE49-F238E27FC236}">
                <a16:creationId xmlns:a16="http://schemas.microsoft.com/office/drawing/2014/main" id="{42876157-6E3F-4246-8322-FC8113E0691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049781" y="6477002"/>
            <a:ext cx="490682" cy="244474"/>
          </a:xfrm>
          <a:prstGeom prst="rect">
            <a:avLst/>
          </a:prstGeom>
          <a:noFill/>
          <a:ln>
            <a:noFill/>
          </a:ln>
        </p:spPr>
      </p:pic>
      <p:pic>
        <p:nvPicPr>
          <p:cNvPr id="11" name="Immagine 10" descr="Bandiera della Croazia">
            <a:extLst>
              <a:ext uri="{FF2B5EF4-FFF2-40B4-BE49-F238E27FC236}">
                <a16:creationId xmlns:a16="http://schemas.microsoft.com/office/drawing/2014/main" id="{98DBF736-D74D-4D83-9D86-03EBCA0D62D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36687" y="6477000"/>
            <a:ext cx="490682" cy="244474"/>
          </a:xfrm>
          <a:prstGeom prst="rect">
            <a:avLst/>
          </a:prstGeom>
          <a:noFill/>
          <a:ln>
            <a:noFill/>
          </a:ln>
        </p:spPr>
      </p:pic>
      <p:pic>
        <p:nvPicPr>
          <p:cNvPr id="12" name="Immagine 11" descr="Bandiera dell'Uzbekistan">
            <a:extLst>
              <a:ext uri="{FF2B5EF4-FFF2-40B4-BE49-F238E27FC236}">
                <a16:creationId xmlns:a16="http://schemas.microsoft.com/office/drawing/2014/main" id="{E6EBD90D-2A55-4730-A138-C930EA95CB2B}"/>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197436" y="6477000"/>
            <a:ext cx="490682" cy="244474"/>
          </a:xfrm>
          <a:prstGeom prst="rect">
            <a:avLst/>
          </a:prstGeom>
          <a:noFill/>
          <a:ln>
            <a:noFill/>
          </a:ln>
        </p:spPr>
      </p:pic>
      <p:pic>
        <p:nvPicPr>
          <p:cNvPr id="13" name="Immagine 12" descr="Bandiera del Tagikistan">
            <a:extLst>
              <a:ext uri="{FF2B5EF4-FFF2-40B4-BE49-F238E27FC236}">
                <a16:creationId xmlns:a16="http://schemas.microsoft.com/office/drawing/2014/main" id="{35DE4A65-AEEA-4AE9-B2FF-06438FE2FE0D}"/>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766054" y="6477000"/>
            <a:ext cx="490682" cy="244474"/>
          </a:xfrm>
          <a:prstGeom prst="rect">
            <a:avLst/>
          </a:prstGeom>
          <a:noFill/>
          <a:ln>
            <a:noFill/>
          </a:ln>
        </p:spPr>
      </p:pic>
      <p:sp>
        <p:nvSpPr>
          <p:cNvPr id="14" name="CasellaDiTesto 13">
            <a:extLst>
              <a:ext uri="{FF2B5EF4-FFF2-40B4-BE49-F238E27FC236}">
                <a16:creationId xmlns:a16="http://schemas.microsoft.com/office/drawing/2014/main" id="{D7BF48C6-E4CF-48CB-90D5-4CD68AAF4F42}"/>
              </a:ext>
            </a:extLst>
          </p:cNvPr>
          <p:cNvSpPr txBox="1"/>
          <p:nvPr userDrawn="1"/>
        </p:nvSpPr>
        <p:spPr>
          <a:xfrm>
            <a:off x="6957392" y="6424655"/>
            <a:ext cx="3901440" cy="400110"/>
          </a:xfrm>
          <a:prstGeom prst="rect">
            <a:avLst/>
          </a:prstGeom>
          <a:noFill/>
        </p:spPr>
        <p:txBody>
          <a:bodyPr wrap="square" rtlCol="0">
            <a:spAutoFit/>
          </a:bodyPr>
          <a:lstStyle/>
          <a:p>
            <a:pPr algn="ctr"/>
            <a:r>
              <a:rPr lang="en-GB" sz="1000" dirty="0"/>
              <a:t>Environmental Risk Assessment and Mitigation on Cultural Heritage Assets in Central Asia</a:t>
            </a:r>
          </a:p>
        </p:txBody>
      </p:sp>
    </p:spTree>
    <p:extLst>
      <p:ext uri="{BB962C8B-B14F-4D97-AF65-F5344CB8AC3E}">
        <p14:creationId xmlns:p14="http://schemas.microsoft.com/office/powerpoint/2010/main" val="1094099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FBAB2-A9AF-43CF-9EB8-5997B5EA5EAD}"/>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CD0CBEDE-BFA4-4E18-9154-1975453AF66A}"/>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a:extLst>
              <a:ext uri="{FF2B5EF4-FFF2-40B4-BE49-F238E27FC236}">
                <a16:creationId xmlns:a16="http://schemas.microsoft.com/office/drawing/2014/main" id="{30017E19-4B71-4C6B-B152-1E73A84A0C4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numero diapositiva 6">
            <a:extLst>
              <a:ext uri="{FF2B5EF4-FFF2-40B4-BE49-F238E27FC236}">
                <a16:creationId xmlns:a16="http://schemas.microsoft.com/office/drawing/2014/main" id="{BECA7412-1D1F-4793-8A13-2C94BD444496}"/>
              </a:ext>
            </a:extLst>
          </p:cNvPr>
          <p:cNvSpPr>
            <a:spLocks noGrp="1"/>
          </p:cNvSpPr>
          <p:nvPr>
            <p:ph type="sldNum" sz="quarter" idx="12"/>
          </p:nvPr>
        </p:nvSpPr>
        <p:spPr/>
        <p:txBody>
          <a:bodyPr/>
          <a:lstStyle/>
          <a:p>
            <a:fld id="{BB623AEB-BC22-4D87-9AC8-F91447C04571}" type="slidenum">
              <a:rPr lang="en-GB" smtClean="0"/>
              <a:t>‹N›</a:t>
            </a:fld>
            <a:endParaRPr lang="en-GB"/>
          </a:p>
        </p:txBody>
      </p:sp>
      <p:pic>
        <p:nvPicPr>
          <p:cNvPr id="8" name="Immagine 7">
            <a:extLst>
              <a:ext uri="{FF2B5EF4-FFF2-40B4-BE49-F238E27FC236}">
                <a16:creationId xmlns:a16="http://schemas.microsoft.com/office/drawing/2014/main" id="{811C4F5A-CD72-4507-AD0E-A72E4281ED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6311" y="6346825"/>
            <a:ext cx="725805" cy="374650"/>
          </a:xfrm>
          <a:prstGeom prst="rect">
            <a:avLst/>
          </a:prstGeom>
        </p:spPr>
      </p:pic>
      <p:pic>
        <p:nvPicPr>
          <p:cNvPr id="9" name="Immagine 8">
            <a:extLst>
              <a:ext uri="{FF2B5EF4-FFF2-40B4-BE49-F238E27FC236}">
                <a16:creationId xmlns:a16="http://schemas.microsoft.com/office/drawing/2014/main" id="{5B8E5704-6BBB-4E55-8A75-410FBA644619}"/>
              </a:ext>
            </a:extLst>
          </p:cNvPr>
          <p:cNvPicPr>
            <a:picLocks noChangeAspect="1"/>
          </p:cNvPicPr>
          <p:nvPr userDrawn="1"/>
        </p:nvPicPr>
        <p:blipFill>
          <a:blip r:embed="rId3">
            <a:extLst>
              <a:ext uri="{28A0092B-C50C-407E-A947-70E740481C1C}">
                <a14:useLocalDpi xmlns:a14="http://schemas.microsoft.com/office/drawing/2010/main" val="0"/>
              </a:ext>
            </a:extLst>
          </a:blip>
          <a:srcRect l="27441" t="15483" r="3004" b="14543"/>
          <a:stretch>
            <a:fillRect/>
          </a:stretch>
        </p:blipFill>
        <p:spPr bwMode="auto">
          <a:xfrm>
            <a:off x="1524000" y="6477000"/>
            <a:ext cx="1109345" cy="244475"/>
          </a:xfrm>
          <a:prstGeom prst="rect">
            <a:avLst/>
          </a:prstGeom>
          <a:noFill/>
          <a:ln>
            <a:noFill/>
          </a:ln>
        </p:spPr>
      </p:pic>
      <p:pic>
        <p:nvPicPr>
          <p:cNvPr id="10" name="Immagine 9" descr="Bandiera d'Italia">
            <a:extLst>
              <a:ext uri="{FF2B5EF4-FFF2-40B4-BE49-F238E27FC236}">
                <a16:creationId xmlns:a16="http://schemas.microsoft.com/office/drawing/2014/main" id="{81E5504D-5ADA-4EB9-888B-FF41ED7352D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462875" y="6477000"/>
            <a:ext cx="490682" cy="244474"/>
          </a:xfrm>
          <a:prstGeom prst="rect">
            <a:avLst/>
          </a:prstGeom>
          <a:noFill/>
          <a:ln>
            <a:noFill/>
          </a:ln>
        </p:spPr>
      </p:pic>
      <p:pic>
        <p:nvPicPr>
          <p:cNvPr id="11" name="Immagine 10" descr="Bandiera della Germania">
            <a:extLst>
              <a:ext uri="{FF2B5EF4-FFF2-40B4-BE49-F238E27FC236}">
                <a16:creationId xmlns:a16="http://schemas.microsoft.com/office/drawing/2014/main" id="{BF96EB11-7C73-4A00-85B3-BB8E607F3A9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049781" y="6477002"/>
            <a:ext cx="490682" cy="244474"/>
          </a:xfrm>
          <a:prstGeom prst="rect">
            <a:avLst/>
          </a:prstGeom>
          <a:noFill/>
          <a:ln>
            <a:noFill/>
          </a:ln>
        </p:spPr>
      </p:pic>
      <p:pic>
        <p:nvPicPr>
          <p:cNvPr id="12" name="Immagine 11" descr="Bandiera della Croazia">
            <a:extLst>
              <a:ext uri="{FF2B5EF4-FFF2-40B4-BE49-F238E27FC236}">
                <a16:creationId xmlns:a16="http://schemas.microsoft.com/office/drawing/2014/main" id="{23142576-AFB7-4081-BE5E-6EB61E48C53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36687" y="6477000"/>
            <a:ext cx="490682" cy="244474"/>
          </a:xfrm>
          <a:prstGeom prst="rect">
            <a:avLst/>
          </a:prstGeom>
          <a:noFill/>
          <a:ln>
            <a:noFill/>
          </a:ln>
        </p:spPr>
      </p:pic>
      <p:pic>
        <p:nvPicPr>
          <p:cNvPr id="13" name="Immagine 12" descr="Bandiera dell'Uzbekistan">
            <a:extLst>
              <a:ext uri="{FF2B5EF4-FFF2-40B4-BE49-F238E27FC236}">
                <a16:creationId xmlns:a16="http://schemas.microsoft.com/office/drawing/2014/main" id="{46C9EFF9-D187-45E6-A16B-8C7DF4B46F91}"/>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197436" y="6477000"/>
            <a:ext cx="490682" cy="244474"/>
          </a:xfrm>
          <a:prstGeom prst="rect">
            <a:avLst/>
          </a:prstGeom>
          <a:noFill/>
          <a:ln>
            <a:noFill/>
          </a:ln>
        </p:spPr>
      </p:pic>
      <p:pic>
        <p:nvPicPr>
          <p:cNvPr id="14" name="Immagine 13" descr="Bandiera del Tagikistan">
            <a:extLst>
              <a:ext uri="{FF2B5EF4-FFF2-40B4-BE49-F238E27FC236}">
                <a16:creationId xmlns:a16="http://schemas.microsoft.com/office/drawing/2014/main" id="{B30F6B1F-D5D8-4CFD-AD07-1BB5716FD0BD}"/>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766054" y="6477000"/>
            <a:ext cx="490682" cy="244474"/>
          </a:xfrm>
          <a:prstGeom prst="rect">
            <a:avLst/>
          </a:prstGeom>
          <a:noFill/>
          <a:ln>
            <a:noFill/>
          </a:ln>
        </p:spPr>
      </p:pic>
      <p:sp>
        <p:nvSpPr>
          <p:cNvPr id="15" name="CasellaDiTesto 14">
            <a:extLst>
              <a:ext uri="{FF2B5EF4-FFF2-40B4-BE49-F238E27FC236}">
                <a16:creationId xmlns:a16="http://schemas.microsoft.com/office/drawing/2014/main" id="{F3EA1DAD-4226-4C05-A4CE-20D78F6DEB2E}"/>
              </a:ext>
            </a:extLst>
          </p:cNvPr>
          <p:cNvSpPr txBox="1"/>
          <p:nvPr userDrawn="1"/>
        </p:nvSpPr>
        <p:spPr>
          <a:xfrm>
            <a:off x="6957392" y="6424655"/>
            <a:ext cx="3901440" cy="400110"/>
          </a:xfrm>
          <a:prstGeom prst="rect">
            <a:avLst/>
          </a:prstGeom>
          <a:noFill/>
        </p:spPr>
        <p:txBody>
          <a:bodyPr wrap="square" rtlCol="0">
            <a:spAutoFit/>
          </a:bodyPr>
          <a:lstStyle/>
          <a:p>
            <a:pPr algn="ctr"/>
            <a:r>
              <a:rPr lang="en-GB" sz="1000" dirty="0"/>
              <a:t>Environmental Risk Assessment and Mitigation on Cultural Heritage Assets in Central Asia</a:t>
            </a:r>
          </a:p>
        </p:txBody>
      </p:sp>
    </p:spTree>
    <p:extLst>
      <p:ext uri="{BB962C8B-B14F-4D97-AF65-F5344CB8AC3E}">
        <p14:creationId xmlns:p14="http://schemas.microsoft.com/office/powerpoint/2010/main" val="3296296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8618EF-B2B9-42DC-8E51-91EE4C40BAAE}"/>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BA0B8F58-4412-4063-8C25-9B836DDF26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DFA571E-BA86-41E9-8FCA-72A3124E60D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a:extLst>
              <a:ext uri="{FF2B5EF4-FFF2-40B4-BE49-F238E27FC236}">
                <a16:creationId xmlns:a16="http://schemas.microsoft.com/office/drawing/2014/main" id="{A83D3E0A-98BF-432F-A457-64A0FEB8BB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D8A31CE-5C71-4C5D-B4BC-F179AE6FEE5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9" name="Segnaposto numero diapositiva 8">
            <a:extLst>
              <a:ext uri="{FF2B5EF4-FFF2-40B4-BE49-F238E27FC236}">
                <a16:creationId xmlns:a16="http://schemas.microsoft.com/office/drawing/2014/main" id="{E9BB50B5-FB82-43AA-9D6E-7B692DA81BF7}"/>
              </a:ext>
            </a:extLst>
          </p:cNvPr>
          <p:cNvSpPr>
            <a:spLocks noGrp="1"/>
          </p:cNvSpPr>
          <p:nvPr>
            <p:ph type="sldNum" sz="quarter" idx="12"/>
          </p:nvPr>
        </p:nvSpPr>
        <p:spPr/>
        <p:txBody>
          <a:bodyPr/>
          <a:lstStyle/>
          <a:p>
            <a:fld id="{BB623AEB-BC22-4D87-9AC8-F91447C04571}" type="slidenum">
              <a:rPr lang="en-GB" smtClean="0"/>
              <a:t>‹N›</a:t>
            </a:fld>
            <a:endParaRPr lang="en-GB"/>
          </a:p>
        </p:txBody>
      </p:sp>
      <p:pic>
        <p:nvPicPr>
          <p:cNvPr id="10" name="Immagine 9">
            <a:extLst>
              <a:ext uri="{FF2B5EF4-FFF2-40B4-BE49-F238E27FC236}">
                <a16:creationId xmlns:a16="http://schemas.microsoft.com/office/drawing/2014/main" id="{7095F91E-4B50-46F4-BEA1-497E46B234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6311" y="6346825"/>
            <a:ext cx="725805" cy="374650"/>
          </a:xfrm>
          <a:prstGeom prst="rect">
            <a:avLst/>
          </a:prstGeom>
        </p:spPr>
      </p:pic>
      <p:pic>
        <p:nvPicPr>
          <p:cNvPr id="11" name="Immagine 10">
            <a:extLst>
              <a:ext uri="{FF2B5EF4-FFF2-40B4-BE49-F238E27FC236}">
                <a16:creationId xmlns:a16="http://schemas.microsoft.com/office/drawing/2014/main" id="{E8B6501B-2611-4BF5-BF41-3ED1579EBCA9}"/>
              </a:ext>
            </a:extLst>
          </p:cNvPr>
          <p:cNvPicPr>
            <a:picLocks noChangeAspect="1"/>
          </p:cNvPicPr>
          <p:nvPr userDrawn="1"/>
        </p:nvPicPr>
        <p:blipFill>
          <a:blip r:embed="rId3">
            <a:extLst>
              <a:ext uri="{28A0092B-C50C-407E-A947-70E740481C1C}">
                <a14:useLocalDpi xmlns:a14="http://schemas.microsoft.com/office/drawing/2010/main" val="0"/>
              </a:ext>
            </a:extLst>
          </a:blip>
          <a:srcRect l="27441" t="15483" r="3004" b="14543"/>
          <a:stretch>
            <a:fillRect/>
          </a:stretch>
        </p:blipFill>
        <p:spPr bwMode="auto">
          <a:xfrm>
            <a:off x="1524000" y="6477000"/>
            <a:ext cx="1109345" cy="244475"/>
          </a:xfrm>
          <a:prstGeom prst="rect">
            <a:avLst/>
          </a:prstGeom>
          <a:noFill/>
          <a:ln>
            <a:noFill/>
          </a:ln>
        </p:spPr>
      </p:pic>
      <p:pic>
        <p:nvPicPr>
          <p:cNvPr id="12" name="Immagine 11" descr="Bandiera d'Italia">
            <a:extLst>
              <a:ext uri="{FF2B5EF4-FFF2-40B4-BE49-F238E27FC236}">
                <a16:creationId xmlns:a16="http://schemas.microsoft.com/office/drawing/2014/main" id="{85ACE5B3-6D92-489D-955C-C2610195E20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462875" y="6477000"/>
            <a:ext cx="490682" cy="244474"/>
          </a:xfrm>
          <a:prstGeom prst="rect">
            <a:avLst/>
          </a:prstGeom>
          <a:noFill/>
          <a:ln>
            <a:noFill/>
          </a:ln>
        </p:spPr>
      </p:pic>
      <p:pic>
        <p:nvPicPr>
          <p:cNvPr id="13" name="Immagine 12" descr="Bandiera della Germania">
            <a:extLst>
              <a:ext uri="{FF2B5EF4-FFF2-40B4-BE49-F238E27FC236}">
                <a16:creationId xmlns:a16="http://schemas.microsoft.com/office/drawing/2014/main" id="{34C2E52C-852D-4232-8E9D-81E243FB3A1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049781" y="6477002"/>
            <a:ext cx="490682" cy="244474"/>
          </a:xfrm>
          <a:prstGeom prst="rect">
            <a:avLst/>
          </a:prstGeom>
          <a:noFill/>
          <a:ln>
            <a:noFill/>
          </a:ln>
        </p:spPr>
      </p:pic>
      <p:pic>
        <p:nvPicPr>
          <p:cNvPr id="14" name="Immagine 13" descr="Bandiera della Croazia">
            <a:extLst>
              <a:ext uri="{FF2B5EF4-FFF2-40B4-BE49-F238E27FC236}">
                <a16:creationId xmlns:a16="http://schemas.microsoft.com/office/drawing/2014/main" id="{1E72BD27-3FCE-4673-BF02-73777896B95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36687" y="6477000"/>
            <a:ext cx="490682" cy="244474"/>
          </a:xfrm>
          <a:prstGeom prst="rect">
            <a:avLst/>
          </a:prstGeom>
          <a:noFill/>
          <a:ln>
            <a:noFill/>
          </a:ln>
        </p:spPr>
      </p:pic>
      <p:pic>
        <p:nvPicPr>
          <p:cNvPr id="15" name="Immagine 14" descr="Bandiera dell'Uzbekistan">
            <a:extLst>
              <a:ext uri="{FF2B5EF4-FFF2-40B4-BE49-F238E27FC236}">
                <a16:creationId xmlns:a16="http://schemas.microsoft.com/office/drawing/2014/main" id="{B66769BF-A62B-4CC0-86C1-52C24F1D0B0F}"/>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197436" y="6477000"/>
            <a:ext cx="490682" cy="244474"/>
          </a:xfrm>
          <a:prstGeom prst="rect">
            <a:avLst/>
          </a:prstGeom>
          <a:noFill/>
          <a:ln>
            <a:noFill/>
          </a:ln>
        </p:spPr>
      </p:pic>
      <p:pic>
        <p:nvPicPr>
          <p:cNvPr id="16" name="Immagine 15" descr="Bandiera del Tagikistan">
            <a:extLst>
              <a:ext uri="{FF2B5EF4-FFF2-40B4-BE49-F238E27FC236}">
                <a16:creationId xmlns:a16="http://schemas.microsoft.com/office/drawing/2014/main" id="{2EB1C2EA-5B3A-4DAB-9C0B-599296121103}"/>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766054" y="6477000"/>
            <a:ext cx="490682" cy="244474"/>
          </a:xfrm>
          <a:prstGeom prst="rect">
            <a:avLst/>
          </a:prstGeom>
          <a:noFill/>
          <a:ln>
            <a:noFill/>
          </a:ln>
        </p:spPr>
      </p:pic>
      <p:sp>
        <p:nvSpPr>
          <p:cNvPr id="17" name="CasellaDiTesto 16">
            <a:extLst>
              <a:ext uri="{FF2B5EF4-FFF2-40B4-BE49-F238E27FC236}">
                <a16:creationId xmlns:a16="http://schemas.microsoft.com/office/drawing/2014/main" id="{1D101DEB-D8C6-4588-BCF6-4523A57FD116}"/>
              </a:ext>
            </a:extLst>
          </p:cNvPr>
          <p:cNvSpPr txBox="1"/>
          <p:nvPr userDrawn="1"/>
        </p:nvSpPr>
        <p:spPr>
          <a:xfrm>
            <a:off x="6957392" y="6424655"/>
            <a:ext cx="3901440" cy="400110"/>
          </a:xfrm>
          <a:prstGeom prst="rect">
            <a:avLst/>
          </a:prstGeom>
          <a:noFill/>
        </p:spPr>
        <p:txBody>
          <a:bodyPr wrap="square" rtlCol="0">
            <a:spAutoFit/>
          </a:bodyPr>
          <a:lstStyle/>
          <a:p>
            <a:pPr algn="ctr"/>
            <a:r>
              <a:rPr lang="en-GB" sz="1000" dirty="0"/>
              <a:t>Environmental Risk Assessment and Mitigation on Cultural Heritage Assets in Central Asia</a:t>
            </a:r>
          </a:p>
        </p:txBody>
      </p:sp>
    </p:spTree>
    <p:extLst>
      <p:ext uri="{BB962C8B-B14F-4D97-AF65-F5344CB8AC3E}">
        <p14:creationId xmlns:p14="http://schemas.microsoft.com/office/powerpoint/2010/main" val="4142091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B8E4FE-65F4-4C95-B806-A0F457765B08}"/>
              </a:ext>
            </a:extLst>
          </p:cNvPr>
          <p:cNvSpPr>
            <a:spLocks noGrp="1"/>
          </p:cNvSpPr>
          <p:nvPr>
            <p:ph type="title"/>
          </p:nvPr>
        </p:nvSpPr>
        <p:spPr/>
        <p:txBody>
          <a:bodyPr/>
          <a:lstStyle/>
          <a:p>
            <a:r>
              <a:rPr lang="it-IT"/>
              <a:t>Fare clic per modificare lo stile del titolo dello schema</a:t>
            </a:r>
            <a:endParaRPr lang="en-GB"/>
          </a:p>
        </p:txBody>
      </p:sp>
      <p:sp>
        <p:nvSpPr>
          <p:cNvPr id="5" name="Segnaposto numero diapositiva 4">
            <a:extLst>
              <a:ext uri="{FF2B5EF4-FFF2-40B4-BE49-F238E27FC236}">
                <a16:creationId xmlns:a16="http://schemas.microsoft.com/office/drawing/2014/main" id="{E9DA3508-C7CD-4677-8F92-3C7A0C367D6A}"/>
              </a:ext>
            </a:extLst>
          </p:cNvPr>
          <p:cNvSpPr>
            <a:spLocks noGrp="1"/>
          </p:cNvSpPr>
          <p:nvPr>
            <p:ph type="sldNum" sz="quarter" idx="12"/>
          </p:nvPr>
        </p:nvSpPr>
        <p:spPr/>
        <p:txBody>
          <a:bodyPr/>
          <a:lstStyle/>
          <a:p>
            <a:fld id="{BB623AEB-BC22-4D87-9AC8-F91447C04571}" type="slidenum">
              <a:rPr lang="en-GB" smtClean="0"/>
              <a:t>‹N›</a:t>
            </a:fld>
            <a:endParaRPr lang="en-GB"/>
          </a:p>
        </p:txBody>
      </p:sp>
      <p:pic>
        <p:nvPicPr>
          <p:cNvPr id="6" name="Immagine 5">
            <a:extLst>
              <a:ext uri="{FF2B5EF4-FFF2-40B4-BE49-F238E27FC236}">
                <a16:creationId xmlns:a16="http://schemas.microsoft.com/office/drawing/2014/main" id="{F0459DD7-BC27-46BB-9818-E8BF4863B9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6311" y="6346825"/>
            <a:ext cx="725805" cy="374650"/>
          </a:xfrm>
          <a:prstGeom prst="rect">
            <a:avLst/>
          </a:prstGeom>
        </p:spPr>
      </p:pic>
      <p:pic>
        <p:nvPicPr>
          <p:cNvPr id="7" name="Immagine 6">
            <a:extLst>
              <a:ext uri="{FF2B5EF4-FFF2-40B4-BE49-F238E27FC236}">
                <a16:creationId xmlns:a16="http://schemas.microsoft.com/office/drawing/2014/main" id="{A981CAF8-8449-43EA-B764-2FEB51F26FD7}"/>
              </a:ext>
            </a:extLst>
          </p:cNvPr>
          <p:cNvPicPr>
            <a:picLocks noChangeAspect="1"/>
          </p:cNvPicPr>
          <p:nvPr userDrawn="1"/>
        </p:nvPicPr>
        <p:blipFill>
          <a:blip r:embed="rId3">
            <a:extLst>
              <a:ext uri="{28A0092B-C50C-407E-A947-70E740481C1C}">
                <a14:useLocalDpi xmlns:a14="http://schemas.microsoft.com/office/drawing/2010/main" val="0"/>
              </a:ext>
            </a:extLst>
          </a:blip>
          <a:srcRect l="27441" t="15483" r="3004" b="14543"/>
          <a:stretch>
            <a:fillRect/>
          </a:stretch>
        </p:blipFill>
        <p:spPr bwMode="auto">
          <a:xfrm>
            <a:off x="1524000" y="6477000"/>
            <a:ext cx="1109345" cy="244475"/>
          </a:xfrm>
          <a:prstGeom prst="rect">
            <a:avLst/>
          </a:prstGeom>
          <a:noFill/>
          <a:ln>
            <a:noFill/>
          </a:ln>
        </p:spPr>
      </p:pic>
      <p:pic>
        <p:nvPicPr>
          <p:cNvPr id="8" name="Immagine 7" descr="Bandiera d'Italia">
            <a:extLst>
              <a:ext uri="{FF2B5EF4-FFF2-40B4-BE49-F238E27FC236}">
                <a16:creationId xmlns:a16="http://schemas.microsoft.com/office/drawing/2014/main" id="{86EE04FE-F49C-42B5-95E7-9549EC32C45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462875" y="6477000"/>
            <a:ext cx="490682" cy="244474"/>
          </a:xfrm>
          <a:prstGeom prst="rect">
            <a:avLst/>
          </a:prstGeom>
          <a:noFill/>
          <a:ln>
            <a:noFill/>
          </a:ln>
        </p:spPr>
      </p:pic>
      <p:pic>
        <p:nvPicPr>
          <p:cNvPr id="9" name="Immagine 8" descr="Bandiera della Germania">
            <a:extLst>
              <a:ext uri="{FF2B5EF4-FFF2-40B4-BE49-F238E27FC236}">
                <a16:creationId xmlns:a16="http://schemas.microsoft.com/office/drawing/2014/main" id="{28244221-C5AA-4272-98CA-5083FE7949F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049781" y="6477002"/>
            <a:ext cx="490682" cy="244474"/>
          </a:xfrm>
          <a:prstGeom prst="rect">
            <a:avLst/>
          </a:prstGeom>
          <a:noFill/>
          <a:ln>
            <a:noFill/>
          </a:ln>
        </p:spPr>
      </p:pic>
      <p:pic>
        <p:nvPicPr>
          <p:cNvPr id="10" name="Immagine 9" descr="Bandiera della Croazia">
            <a:extLst>
              <a:ext uri="{FF2B5EF4-FFF2-40B4-BE49-F238E27FC236}">
                <a16:creationId xmlns:a16="http://schemas.microsoft.com/office/drawing/2014/main" id="{F81928EB-1C2E-4761-9BED-C360DF89D58D}"/>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36687" y="6477000"/>
            <a:ext cx="490682" cy="244474"/>
          </a:xfrm>
          <a:prstGeom prst="rect">
            <a:avLst/>
          </a:prstGeom>
          <a:noFill/>
          <a:ln>
            <a:noFill/>
          </a:ln>
        </p:spPr>
      </p:pic>
      <p:pic>
        <p:nvPicPr>
          <p:cNvPr id="11" name="Immagine 10" descr="Bandiera dell'Uzbekistan">
            <a:extLst>
              <a:ext uri="{FF2B5EF4-FFF2-40B4-BE49-F238E27FC236}">
                <a16:creationId xmlns:a16="http://schemas.microsoft.com/office/drawing/2014/main" id="{BA649624-2F7D-483C-88F3-35A086C49C48}"/>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197436" y="6477000"/>
            <a:ext cx="490682" cy="244474"/>
          </a:xfrm>
          <a:prstGeom prst="rect">
            <a:avLst/>
          </a:prstGeom>
          <a:noFill/>
          <a:ln>
            <a:noFill/>
          </a:ln>
        </p:spPr>
      </p:pic>
      <p:pic>
        <p:nvPicPr>
          <p:cNvPr id="12" name="Immagine 11" descr="Bandiera del Tagikistan">
            <a:extLst>
              <a:ext uri="{FF2B5EF4-FFF2-40B4-BE49-F238E27FC236}">
                <a16:creationId xmlns:a16="http://schemas.microsoft.com/office/drawing/2014/main" id="{9267D75A-4883-465D-87EC-E4A3611BA63F}"/>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766054" y="6477000"/>
            <a:ext cx="490682" cy="244474"/>
          </a:xfrm>
          <a:prstGeom prst="rect">
            <a:avLst/>
          </a:prstGeom>
          <a:noFill/>
          <a:ln>
            <a:noFill/>
          </a:ln>
        </p:spPr>
      </p:pic>
      <p:sp>
        <p:nvSpPr>
          <p:cNvPr id="13" name="CasellaDiTesto 12">
            <a:extLst>
              <a:ext uri="{FF2B5EF4-FFF2-40B4-BE49-F238E27FC236}">
                <a16:creationId xmlns:a16="http://schemas.microsoft.com/office/drawing/2014/main" id="{B0B6ABE4-776C-464A-8080-334E85971C9F}"/>
              </a:ext>
            </a:extLst>
          </p:cNvPr>
          <p:cNvSpPr txBox="1"/>
          <p:nvPr userDrawn="1"/>
        </p:nvSpPr>
        <p:spPr>
          <a:xfrm>
            <a:off x="6957392" y="6424655"/>
            <a:ext cx="3901440" cy="400110"/>
          </a:xfrm>
          <a:prstGeom prst="rect">
            <a:avLst/>
          </a:prstGeom>
          <a:noFill/>
        </p:spPr>
        <p:txBody>
          <a:bodyPr wrap="square" rtlCol="0">
            <a:spAutoFit/>
          </a:bodyPr>
          <a:lstStyle/>
          <a:p>
            <a:pPr algn="ctr"/>
            <a:r>
              <a:rPr lang="en-GB" sz="1000" dirty="0"/>
              <a:t>Environmental Risk Assessment and Mitigation on Cultural Heritage Assets in Central Asia</a:t>
            </a:r>
          </a:p>
        </p:txBody>
      </p:sp>
    </p:spTree>
    <p:extLst>
      <p:ext uri="{BB962C8B-B14F-4D97-AF65-F5344CB8AC3E}">
        <p14:creationId xmlns:p14="http://schemas.microsoft.com/office/powerpoint/2010/main" val="890945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7E664EEF-A911-4063-96CF-28392D0FFF70}"/>
              </a:ext>
            </a:extLst>
          </p:cNvPr>
          <p:cNvSpPr>
            <a:spLocks noGrp="1"/>
          </p:cNvSpPr>
          <p:nvPr>
            <p:ph type="sldNum" sz="quarter" idx="12"/>
          </p:nvPr>
        </p:nvSpPr>
        <p:spPr/>
        <p:txBody>
          <a:bodyPr/>
          <a:lstStyle/>
          <a:p>
            <a:fld id="{BB623AEB-BC22-4D87-9AC8-F91447C04571}" type="slidenum">
              <a:rPr lang="en-GB" smtClean="0"/>
              <a:t>‹N›</a:t>
            </a:fld>
            <a:endParaRPr lang="en-GB"/>
          </a:p>
        </p:txBody>
      </p:sp>
      <p:pic>
        <p:nvPicPr>
          <p:cNvPr id="5" name="Immagine 4">
            <a:extLst>
              <a:ext uri="{FF2B5EF4-FFF2-40B4-BE49-F238E27FC236}">
                <a16:creationId xmlns:a16="http://schemas.microsoft.com/office/drawing/2014/main" id="{B80471AD-A7C1-429A-9D36-B327934371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6311" y="6346825"/>
            <a:ext cx="725805" cy="374650"/>
          </a:xfrm>
          <a:prstGeom prst="rect">
            <a:avLst/>
          </a:prstGeom>
        </p:spPr>
      </p:pic>
      <p:pic>
        <p:nvPicPr>
          <p:cNvPr id="6" name="Immagine 5">
            <a:extLst>
              <a:ext uri="{FF2B5EF4-FFF2-40B4-BE49-F238E27FC236}">
                <a16:creationId xmlns:a16="http://schemas.microsoft.com/office/drawing/2014/main" id="{5C071990-2504-46B4-8E65-8FB4B4A6A7AF}"/>
              </a:ext>
            </a:extLst>
          </p:cNvPr>
          <p:cNvPicPr>
            <a:picLocks noChangeAspect="1"/>
          </p:cNvPicPr>
          <p:nvPr userDrawn="1"/>
        </p:nvPicPr>
        <p:blipFill>
          <a:blip r:embed="rId3">
            <a:extLst>
              <a:ext uri="{28A0092B-C50C-407E-A947-70E740481C1C}">
                <a14:useLocalDpi xmlns:a14="http://schemas.microsoft.com/office/drawing/2010/main" val="0"/>
              </a:ext>
            </a:extLst>
          </a:blip>
          <a:srcRect l="27441" t="15483" r="3004" b="14543"/>
          <a:stretch>
            <a:fillRect/>
          </a:stretch>
        </p:blipFill>
        <p:spPr bwMode="auto">
          <a:xfrm>
            <a:off x="1524000" y="6477000"/>
            <a:ext cx="1109345" cy="244475"/>
          </a:xfrm>
          <a:prstGeom prst="rect">
            <a:avLst/>
          </a:prstGeom>
          <a:noFill/>
          <a:ln>
            <a:noFill/>
          </a:ln>
        </p:spPr>
      </p:pic>
      <p:pic>
        <p:nvPicPr>
          <p:cNvPr id="7" name="Immagine 6" descr="Bandiera d'Italia">
            <a:extLst>
              <a:ext uri="{FF2B5EF4-FFF2-40B4-BE49-F238E27FC236}">
                <a16:creationId xmlns:a16="http://schemas.microsoft.com/office/drawing/2014/main" id="{91334845-D2D3-4885-88F9-F8E4E979492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462875" y="6477000"/>
            <a:ext cx="490682" cy="244474"/>
          </a:xfrm>
          <a:prstGeom prst="rect">
            <a:avLst/>
          </a:prstGeom>
          <a:noFill/>
          <a:ln>
            <a:noFill/>
          </a:ln>
        </p:spPr>
      </p:pic>
      <p:pic>
        <p:nvPicPr>
          <p:cNvPr id="8" name="Immagine 7" descr="Bandiera della Germania">
            <a:extLst>
              <a:ext uri="{FF2B5EF4-FFF2-40B4-BE49-F238E27FC236}">
                <a16:creationId xmlns:a16="http://schemas.microsoft.com/office/drawing/2014/main" id="{01CDB230-AE97-4B0E-AFD9-02CE6235A84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049781" y="6477002"/>
            <a:ext cx="490682" cy="244474"/>
          </a:xfrm>
          <a:prstGeom prst="rect">
            <a:avLst/>
          </a:prstGeom>
          <a:noFill/>
          <a:ln>
            <a:noFill/>
          </a:ln>
        </p:spPr>
      </p:pic>
      <p:pic>
        <p:nvPicPr>
          <p:cNvPr id="9" name="Immagine 8" descr="Bandiera della Croazia">
            <a:extLst>
              <a:ext uri="{FF2B5EF4-FFF2-40B4-BE49-F238E27FC236}">
                <a16:creationId xmlns:a16="http://schemas.microsoft.com/office/drawing/2014/main" id="{A26EA97E-2B2B-4FE1-815B-0F604F039D0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36687" y="6477000"/>
            <a:ext cx="490682" cy="244474"/>
          </a:xfrm>
          <a:prstGeom prst="rect">
            <a:avLst/>
          </a:prstGeom>
          <a:noFill/>
          <a:ln>
            <a:noFill/>
          </a:ln>
        </p:spPr>
      </p:pic>
      <p:pic>
        <p:nvPicPr>
          <p:cNvPr id="10" name="Immagine 9" descr="Bandiera dell'Uzbekistan">
            <a:extLst>
              <a:ext uri="{FF2B5EF4-FFF2-40B4-BE49-F238E27FC236}">
                <a16:creationId xmlns:a16="http://schemas.microsoft.com/office/drawing/2014/main" id="{6FEBE882-159E-4B52-901E-AD17F10EFCCA}"/>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197436" y="6477000"/>
            <a:ext cx="490682" cy="244474"/>
          </a:xfrm>
          <a:prstGeom prst="rect">
            <a:avLst/>
          </a:prstGeom>
          <a:noFill/>
          <a:ln>
            <a:noFill/>
          </a:ln>
        </p:spPr>
      </p:pic>
      <p:pic>
        <p:nvPicPr>
          <p:cNvPr id="11" name="Immagine 10" descr="Bandiera del Tagikistan">
            <a:extLst>
              <a:ext uri="{FF2B5EF4-FFF2-40B4-BE49-F238E27FC236}">
                <a16:creationId xmlns:a16="http://schemas.microsoft.com/office/drawing/2014/main" id="{D33B9661-E70C-4E67-A692-19056F44B469}"/>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766054" y="6477000"/>
            <a:ext cx="490682" cy="244474"/>
          </a:xfrm>
          <a:prstGeom prst="rect">
            <a:avLst/>
          </a:prstGeom>
          <a:noFill/>
          <a:ln>
            <a:noFill/>
          </a:ln>
        </p:spPr>
      </p:pic>
      <p:sp>
        <p:nvSpPr>
          <p:cNvPr id="12" name="CasellaDiTesto 11">
            <a:extLst>
              <a:ext uri="{FF2B5EF4-FFF2-40B4-BE49-F238E27FC236}">
                <a16:creationId xmlns:a16="http://schemas.microsoft.com/office/drawing/2014/main" id="{C9259AF6-D49F-4C8C-8ECC-28D9410733FE}"/>
              </a:ext>
            </a:extLst>
          </p:cNvPr>
          <p:cNvSpPr txBox="1"/>
          <p:nvPr userDrawn="1"/>
        </p:nvSpPr>
        <p:spPr>
          <a:xfrm>
            <a:off x="6957392" y="6424655"/>
            <a:ext cx="3901440" cy="400110"/>
          </a:xfrm>
          <a:prstGeom prst="rect">
            <a:avLst/>
          </a:prstGeom>
          <a:noFill/>
        </p:spPr>
        <p:txBody>
          <a:bodyPr wrap="square" rtlCol="0">
            <a:spAutoFit/>
          </a:bodyPr>
          <a:lstStyle/>
          <a:p>
            <a:pPr algn="ctr"/>
            <a:r>
              <a:rPr lang="en-GB" sz="1000" dirty="0"/>
              <a:t>Environmental Risk Assessment and Mitigation on Cultural Heritage Assets in Central Asia</a:t>
            </a:r>
          </a:p>
        </p:txBody>
      </p:sp>
    </p:spTree>
    <p:extLst>
      <p:ext uri="{BB962C8B-B14F-4D97-AF65-F5344CB8AC3E}">
        <p14:creationId xmlns:p14="http://schemas.microsoft.com/office/powerpoint/2010/main" val="1172117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7331CB-9B2C-41E9-811E-8A6EC623908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223DF8D9-659D-4FE8-AE05-44E4393F4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a:extLst>
              <a:ext uri="{FF2B5EF4-FFF2-40B4-BE49-F238E27FC236}">
                <a16:creationId xmlns:a16="http://schemas.microsoft.com/office/drawing/2014/main" id="{00B1CACF-0880-44C3-A126-CEAAE94185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7" name="Segnaposto numero diapositiva 6">
            <a:extLst>
              <a:ext uri="{FF2B5EF4-FFF2-40B4-BE49-F238E27FC236}">
                <a16:creationId xmlns:a16="http://schemas.microsoft.com/office/drawing/2014/main" id="{E3525AA2-D981-4914-8066-F422BEA77946}"/>
              </a:ext>
            </a:extLst>
          </p:cNvPr>
          <p:cNvSpPr>
            <a:spLocks noGrp="1"/>
          </p:cNvSpPr>
          <p:nvPr>
            <p:ph type="sldNum" sz="quarter" idx="12"/>
          </p:nvPr>
        </p:nvSpPr>
        <p:spPr/>
        <p:txBody>
          <a:bodyPr/>
          <a:lstStyle/>
          <a:p>
            <a:fld id="{BB623AEB-BC22-4D87-9AC8-F91447C04571}" type="slidenum">
              <a:rPr lang="en-GB" smtClean="0"/>
              <a:t>‹N›</a:t>
            </a:fld>
            <a:endParaRPr lang="en-GB"/>
          </a:p>
        </p:txBody>
      </p:sp>
      <p:pic>
        <p:nvPicPr>
          <p:cNvPr id="8" name="Immagine 7">
            <a:extLst>
              <a:ext uri="{FF2B5EF4-FFF2-40B4-BE49-F238E27FC236}">
                <a16:creationId xmlns:a16="http://schemas.microsoft.com/office/drawing/2014/main" id="{454DEF41-8C39-47CF-870B-EB752CA33A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6311" y="6346825"/>
            <a:ext cx="725805" cy="374650"/>
          </a:xfrm>
          <a:prstGeom prst="rect">
            <a:avLst/>
          </a:prstGeom>
        </p:spPr>
      </p:pic>
      <p:pic>
        <p:nvPicPr>
          <p:cNvPr id="9" name="Immagine 8">
            <a:extLst>
              <a:ext uri="{FF2B5EF4-FFF2-40B4-BE49-F238E27FC236}">
                <a16:creationId xmlns:a16="http://schemas.microsoft.com/office/drawing/2014/main" id="{939AD0E1-E550-4135-988B-DEC4ACA74052}"/>
              </a:ext>
            </a:extLst>
          </p:cNvPr>
          <p:cNvPicPr>
            <a:picLocks noChangeAspect="1"/>
          </p:cNvPicPr>
          <p:nvPr userDrawn="1"/>
        </p:nvPicPr>
        <p:blipFill>
          <a:blip r:embed="rId3">
            <a:extLst>
              <a:ext uri="{28A0092B-C50C-407E-A947-70E740481C1C}">
                <a14:useLocalDpi xmlns:a14="http://schemas.microsoft.com/office/drawing/2010/main" val="0"/>
              </a:ext>
            </a:extLst>
          </a:blip>
          <a:srcRect l="27441" t="15483" r="3004" b="14543"/>
          <a:stretch>
            <a:fillRect/>
          </a:stretch>
        </p:blipFill>
        <p:spPr bwMode="auto">
          <a:xfrm>
            <a:off x="1524000" y="6477000"/>
            <a:ext cx="1109345" cy="244475"/>
          </a:xfrm>
          <a:prstGeom prst="rect">
            <a:avLst/>
          </a:prstGeom>
          <a:noFill/>
          <a:ln>
            <a:noFill/>
          </a:ln>
        </p:spPr>
      </p:pic>
      <p:pic>
        <p:nvPicPr>
          <p:cNvPr id="10" name="Immagine 9" descr="Bandiera d'Italia">
            <a:extLst>
              <a:ext uri="{FF2B5EF4-FFF2-40B4-BE49-F238E27FC236}">
                <a16:creationId xmlns:a16="http://schemas.microsoft.com/office/drawing/2014/main" id="{7DD43C43-6D1B-4645-BF39-23CBDBB350F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462875" y="6477000"/>
            <a:ext cx="490682" cy="244474"/>
          </a:xfrm>
          <a:prstGeom prst="rect">
            <a:avLst/>
          </a:prstGeom>
          <a:noFill/>
          <a:ln>
            <a:noFill/>
          </a:ln>
        </p:spPr>
      </p:pic>
      <p:pic>
        <p:nvPicPr>
          <p:cNvPr id="11" name="Immagine 10" descr="Bandiera della Germania">
            <a:extLst>
              <a:ext uri="{FF2B5EF4-FFF2-40B4-BE49-F238E27FC236}">
                <a16:creationId xmlns:a16="http://schemas.microsoft.com/office/drawing/2014/main" id="{7729EEAC-FA3A-4E09-BDB2-DDF5F707E05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049781" y="6477002"/>
            <a:ext cx="490682" cy="244474"/>
          </a:xfrm>
          <a:prstGeom prst="rect">
            <a:avLst/>
          </a:prstGeom>
          <a:noFill/>
          <a:ln>
            <a:noFill/>
          </a:ln>
        </p:spPr>
      </p:pic>
      <p:pic>
        <p:nvPicPr>
          <p:cNvPr id="12" name="Immagine 11" descr="Bandiera della Croazia">
            <a:extLst>
              <a:ext uri="{FF2B5EF4-FFF2-40B4-BE49-F238E27FC236}">
                <a16:creationId xmlns:a16="http://schemas.microsoft.com/office/drawing/2014/main" id="{BB8A4E8F-7784-43FF-8EB5-E5E40EDB261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36687" y="6477000"/>
            <a:ext cx="490682" cy="244474"/>
          </a:xfrm>
          <a:prstGeom prst="rect">
            <a:avLst/>
          </a:prstGeom>
          <a:noFill/>
          <a:ln>
            <a:noFill/>
          </a:ln>
        </p:spPr>
      </p:pic>
      <p:pic>
        <p:nvPicPr>
          <p:cNvPr id="13" name="Immagine 12" descr="Bandiera dell'Uzbekistan">
            <a:extLst>
              <a:ext uri="{FF2B5EF4-FFF2-40B4-BE49-F238E27FC236}">
                <a16:creationId xmlns:a16="http://schemas.microsoft.com/office/drawing/2014/main" id="{BE378A86-568B-43DC-BE51-96977E821BC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197436" y="6477000"/>
            <a:ext cx="490682" cy="244474"/>
          </a:xfrm>
          <a:prstGeom prst="rect">
            <a:avLst/>
          </a:prstGeom>
          <a:noFill/>
          <a:ln>
            <a:noFill/>
          </a:ln>
        </p:spPr>
      </p:pic>
      <p:pic>
        <p:nvPicPr>
          <p:cNvPr id="14" name="Immagine 13" descr="Bandiera del Tagikistan">
            <a:extLst>
              <a:ext uri="{FF2B5EF4-FFF2-40B4-BE49-F238E27FC236}">
                <a16:creationId xmlns:a16="http://schemas.microsoft.com/office/drawing/2014/main" id="{7D64CE09-3A01-4A95-8EE1-255E067ED7EB}"/>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766054" y="6477000"/>
            <a:ext cx="490682" cy="244474"/>
          </a:xfrm>
          <a:prstGeom prst="rect">
            <a:avLst/>
          </a:prstGeom>
          <a:noFill/>
          <a:ln>
            <a:noFill/>
          </a:ln>
        </p:spPr>
      </p:pic>
      <p:sp>
        <p:nvSpPr>
          <p:cNvPr id="15" name="CasellaDiTesto 14">
            <a:extLst>
              <a:ext uri="{FF2B5EF4-FFF2-40B4-BE49-F238E27FC236}">
                <a16:creationId xmlns:a16="http://schemas.microsoft.com/office/drawing/2014/main" id="{32962490-A1A6-4A08-9BB0-AECD5756A13B}"/>
              </a:ext>
            </a:extLst>
          </p:cNvPr>
          <p:cNvSpPr txBox="1"/>
          <p:nvPr userDrawn="1"/>
        </p:nvSpPr>
        <p:spPr>
          <a:xfrm>
            <a:off x="6957392" y="6424655"/>
            <a:ext cx="3901440" cy="400110"/>
          </a:xfrm>
          <a:prstGeom prst="rect">
            <a:avLst/>
          </a:prstGeom>
          <a:noFill/>
        </p:spPr>
        <p:txBody>
          <a:bodyPr wrap="square" rtlCol="0">
            <a:spAutoFit/>
          </a:bodyPr>
          <a:lstStyle/>
          <a:p>
            <a:pPr algn="ctr"/>
            <a:r>
              <a:rPr lang="en-GB" sz="1000" dirty="0"/>
              <a:t>Environmental Risk Assessment and Mitigation on Cultural Heritage Assets in Central Asia</a:t>
            </a:r>
          </a:p>
        </p:txBody>
      </p:sp>
    </p:spTree>
    <p:extLst>
      <p:ext uri="{BB962C8B-B14F-4D97-AF65-F5344CB8AC3E}">
        <p14:creationId xmlns:p14="http://schemas.microsoft.com/office/powerpoint/2010/main" val="531492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6FD22-AEF5-483F-A55D-0850177A91B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immagine 2">
            <a:extLst>
              <a:ext uri="{FF2B5EF4-FFF2-40B4-BE49-F238E27FC236}">
                <a16:creationId xmlns:a16="http://schemas.microsoft.com/office/drawing/2014/main" id="{177875EB-B25D-4B81-A2E6-1B4D3D3666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a:extLst>
              <a:ext uri="{FF2B5EF4-FFF2-40B4-BE49-F238E27FC236}">
                <a16:creationId xmlns:a16="http://schemas.microsoft.com/office/drawing/2014/main" id="{44666825-C778-4702-B50D-77B25763DF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7" name="Segnaposto numero diapositiva 6">
            <a:extLst>
              <a:ext uri="{FF2B5EF4-FFF2-40B4-BE49-F238E27FC236}">
                <a16:creationId xmlns:a16="http://schemas.microsoft.com/office/drawing/2014/main" id="{B44CAC4D-4C5A-4BEE-8817-26B70E3183B4}"/>
              </a:ext>
            </a:extLst>
          </p:cNvPr>
          <p:cNvSpPr>
            <a:spLocks noGrp="1"/>
          </p:cNvSpPr>
          <p:nvPr>
            <p:ph type="sldNum" sz="quarter" idx="12"/>
          </p:nvPr>
        </p:nvSpPr>
        <p:spPr/>
        <p:txBody>
          <a:bodyPr/>
          <a:lstStyle/>
          <a:p>
            <a:fld id="{BB623AEB-BC22-4D87-9AC8-F91447C04571}" type="slidenum">
              <a:rPr lang="en-GB" smtClean="0"/>
              <a:t>‹N›</a:t>
            </a:fld>
            <a:endParaRPr lang="en-GB"/>
          </a:p>
        </p:txBody>
      </p:sp>
      <p:pic>
        <p:nvPicPr>
          <p:cNvPr id="8" name="Immagine 7">
            <a:extLst>
              <a:ext uri="{FF2B5EF4-FFF2-40B4-BE49-F238E27FC236}">
                <a16:creationId xmlns:a16="http://schemas.microsoft.com/office/drawing/2014/main" id="{E593E412-CA95-4E7B-BF3E-1769028A16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6311" y="6346825"/>
            <a:ext cx="725805" cy="374650"/>
          </a:xfrm>
          <a:prstGeom prst="rect">
            <a:avLst/>
          </a:prstGeom>
        </p:spPr>
      </p:pic>
      <p:pic>
        <p:nvPicPr>
          <p:cNvPr id="9" name="Immagine 8">
            <a:extLst>
              <a:ext uri="{FF2B5EF4-FFF2-40B4-BE49-F238E27FC236}">
                <a16:creationId xmlns:a16="http://schemas.microsoft.com/office/drawing/2014/main" id="{88CB7802-B932-4764-9873-0904F5285397}"/>
              </a:ext>
            </a:extLst>
          </p:cNvPr>
          <p:cNvPicPr>
            <a:picLocks noChangeAspect="1"/>
          </p:cNvPicPr>
          <p:nvPr userDrawn="1"/>
        </p:nvPicPr>
        <p:blipFill>
          <a:blip r:embed="rId3">
            <a:extLst>
              <a:ext uri="{28A0092B-C50C-407E-A947-70E740481C1C}">
                <a14:useLocalDpi xmlns:a14="http://schemas.microsoft.com/office/drawing/2010/main" val="0"/>
              </a:ext>
            </a:extLst>
          </a:blip>
          <a:srcRect l="27441" t="15483" r="3004" b="14543"/>
          <a:stretch>
            <a:fillRect/>
          </a:stretch>
        </p:blipFill>
        <p:spPr bwMode="auto">
          <a:xfrm>
            <a:off x="1524000" y="6477000"/>
            <a:ext cx="1109345" cy="244475"/>
          </a:xfrm>
          <a:prstGeom prst="rect">
            <a:avLst/>
          </a:prstGeom>
          <a:noFill/>
          <a:ln>
            <a:noFill/>
          </a:ln>
        </p:spPr>
      </p:pic>
      <p:pic>
        <p:nvPicPr>
          <p:cNvPr id="10" name="Immagine 9" descr="Bandiera d'Italia">
            <a:extLst>
              <a:ext uri="{FF2B5EF4-FFF2-40B4-BE49-F238E27FC236}">
                <a16:creationId xmlns:a16="http://schemas.microsoft.com/office/drawing/2014/main" id="{4595BE51-F91E-4EE6-A613-4AF4A8B6618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462875" y="6477000"/>
            <a:ext cx="490682" cy="244474"/>
          </a:xfrm>
          <a:prstGeom prst="rect">
            <a:avLst/>
          </a:prstGeom>
          <a:noFill/>
          <a:ln>
            <a:noFill/>
          </a:ln>
        </p:spPr>
      </p:pic>
      <p:pic>
        <p:nvPicPr>
          <p:cNvPr id="11" name="Immagine 10" descr="Bandiera della Germania">
            <a:extLst>
              <a:ext uri="{FF2B5EF4-FFF2-40B4-BE49-F238E27FC236}">
                <a16:creationId xmlns:a16="http://schemas.microsoft.com/office/drawing/2014/main" id="{B6D3EB44-5734-4E82-AD04-AF0BBC87DA8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049781" y="6477002"/>
            <a:ext cx="490682" cy="244474"/>
          </a:xfrm>
          <a:prstGeom prst="rect">
            <a:avLst/>
          </a:prstGeom>
          <a:noFill/>
          <a:ln>
            <a:noFill/>
          </a:ln>
        </p:spPr>
      </p:pic>
      <p:pic>
        <p:nvPicPr>
          <p:cNvPr id="12" name="Immagine 11" descr="Bandiera della Croazia">
            <a:extLst>
              <a:ext uri="{FF2B5EF4-FFF2-40B4-BE49-F238E27FC236}">
                <a16:creationId xmlns:a16="http://schemas.microsoft.com/office/drawing/2014/main" id="{26903056-6951-4EC2-9934-E849E71B8BB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36687" y="6477000"/>
            <a:ext cx="490682" cy="244474"/>
          </a:xfrm>
          <a:prstGeom prst="rect">
            <a:avLst/>
          </a:prstGeom>
          <a:noFill/>
          <a:ln>
            <a:noFill/>
          </a:ln>
        </p:spPr>
      </p:pic>
      <p:pic>
        <p:nvPicPr>
          <p:cNvPr id="13" name="Immagine 12" descr="Bandiera dell'Uzbekistan">
            <a:extLst>
              <a:ext uri="{FF2B5EF4-FFF2-40B4-BE49-F238E27FC236}">
                <a16:creationId xmlns:a16="http://schemas.microsoft.com/office/drawing/2014/main" id="{BEE4E8DA-4F25-4421-94DC-018D473516CD}"/>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197436" y="6477000"/>
            <a:ext cx="490682" cy="244474"/>
          </a:xfrm>
          <a:prstGeom prst="rect">
            <a:avLst/>
          </a:prstGeom>
          <a:noFill/>
          <a:ln>
            <a:noFill/>
          </a:ln>
        </p:spPr>
      </p:pic>
      <p:pic>
        <p:nvPicPr>
          <p:cNvPr id="14" name="Immagine 13" descr="Bandiera del Tagikistan">
            <a:extLst>
              <a:ext uri="{FF2B5EF4-FFF2-40B4-BE49-F238E27FC236}">
                <a16:creationId xmlns:a16="http://schemas.microsoft.com/office/drawing/2014/main" id="{B51F2D64-B4F6-4BF6-BAEA-F2B10F014A40}"/>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766054" y="6477000"/>
            <a:ext cx="490682" cy="244474"/>
          </a:xfrm>
          <a:prstGeom prst="rect">
            <a:avLst/>
          </a:prstGeom>
          <a:noFill/>
          <a:ln>
            <a:noFill/>
          </a:ln>
        </p:spPr>
      </p:pic>
      <p:sp>
        <p:nvSpPr>
          <p:cNvPr id="15" name="CasellaDiTesto 14">
            <a:extLst>
              <a:ext uri="{FF2B5EF4-FFF2-40B4-BE49-F238E27FC236}">
                <a16:creationId xmlns:a16="http://schemas.microsoft.com/office/drawing/2014/main" id="{3D106053-4E67-47D6-BBC9-B6135CCF9211}"/>
              </a:ext>
            </a:extLst>
          </p:cNvPr>
          <p:cNvSpPr txBox="1"/>
          <p:nvPr userDrawn="1"/>
        </p:nvSpPr>
        <p:spPr>
          <a:xfrm>
            <a:off x="6957392" y="6424655"/>
            <a:ext cx="3901440" cy="400110"/>
          </a:xfrm>
          <a:prstGeom prst="rect">
            <a:avLst/>
          </a:prstGeom>
          <a:noFill/>
        </p:spPr>
        <p:txBody>
          <a:bodyPr wrap="square" rtlCol="0">
            <a:spAutoFit/>
          </a:bodyPr>
          <a:lstStyle/>
          <a:p>
            <a:pPr algn="ctr"/>
            <a:r>
              <a:rPr lang="en-GB" sz="1000" dirty="0"/>
              <a:t>Environmental Risk Assessment and Mitigation on Cultural Heritage Assets in Central Asia</a:t>
            </a:r>
          </a:p>
        </p:txBody>
      </p:sp>
    </p:spTree>
    <p:extLst>
      <p:ext uri="{BB962C8B-B14F-4D97-AF65-F5344CB8AC3E}">
        <p14:creationId xmlns:p14="http://schemas.microsoft.com/office/powerpoint/2010/main" val="1041743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565EE7C-1B27-4756-B65E-5552018C7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C8941C0A-6F88-43FE-BF47-448A3050F1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72009DCB-EAB5-4CAC-BEF1-727C05F46D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C97FCA-1014-4706-A0B6-9608193CFBE2}" type="datetimeFigureOut">
              <a:rPr lang="en-GB" smtClean="0"/>
              <a:t>16/07/2022</a:t>
            </a:fld>
            <a:endParaRPr lang="en-GB"/>
          </a:p>
        </p:txBody>
      </p:sp>
      <p:sp>
        <p:nvSpPr>
          <p:cNvPr id="5" name="Segnaposto piè di pagina 4">
            <a:extLst>
              <a:ext uri="{FF2B5EF4-FFF2-40B4-BE49-F238E27FC236}">
                <a16:creationId xmlns:a16="http://schemas.microsoft.com/office/drawing/2014/main" id="{45754F79-3188-49B0-AEC5-5D873E1EFA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a:extLst>
              <a:ext uri="{FF2B5EF4-FFF2-40B4-BE49-F238E27FC236}">
                <a16:creationId xmlns:a16="http://schemas.microsoft.com/office/drawing/2014/main" id="{255767D4-6436-4BF4-A8FF-F08D195A66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623AEB-BC22-4D87-9AC8-F91447C04571}" type="slidenum">
              <a:rPr lang="en-GB" smtClean="0"/>
              <a:t>‹N›</a:t>
            </a:fld>
            <a:endParaRPr lang="en-GB"/>
          </a:p>
        </p:txBody>
      </p:sp>
    </p:spTree>
    <p:extLst>
      <p:ext uri="{BB962C8B-B14F-4D97-AF65-F5344CB8AC3E}">
        <p14:creationId xmlns:p14="http://schemas.microsoft.com/office/powerpoint/2010/main" val="2092645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53D4F117-DA88-40A5-80F2-0A5D1680370A}"/>
              </a:ext>
            </a:extLst>
          </p:cNvPr>
          <p:cNvSpPr/>
          <p:nvPr/>
        </p:nvSpPr>
        <p:spPr>
          <a:xfrm>
            <a:off x="0" y="-1"/>
            <a:ext cx="12192000" cy="846785"/>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Titolo 14">
            <a:extLst>
              <a:ext uri="{FF2B5EF4-FFF2-40B4-BE49-F238E27FC236}">
                <a16:creationId xmlns:a16="http://schemas.microsoft.com/office/drawing/2014/main" id="{2C373B40-871E-41FF-8AC5-EB3D42D9216A}"/>
              </a:ext>
            </a:extLst>
          </p:cNvPr>
          <p:cNvSpPr>
            <a:spLocks noGrp="1"/>
          </p:cNvSpPr>
          <p:nvPr>
            <p:ph type="ctrTitle"/>
          </p:nvPr>
        </p:nvSpPr>
        <p:spPr>
          <a:xfrm>
            <a:off x="296779" y="69170"/>
            <a:ext cx="6112042" cy="686363"/>
          </a:xfrm>
        </p:spPr>
        <p:txBody>
          <a:bodyPr>
            <a:noAutofit/>
          </a:bodyPr>
          <a:lstStyle/>
          <a:p>
            <a:r>
              <a:rPr lang="en-GB" sz="2000" dirty="0">
                <a:solidFill>
                  <a:schemeClr val="bg1"/>
                </a:solidFill>
                <a:effectLst/>
                <a:latin typeface="+mn-lt"/>
                <a:ea typeface="Times New Roman" panose="02020603050405020304" pitchFamily="18" charset="0"/>
              </a:rPr>
              <a:t>Restoration 1: History and theories. </a:t>
            </a:r>
            <a:br>
              <a:rPr lang="en-GB" sz="2000" b="1" dirty="0">
                <a:solidFill>
                  <a:schemeClr val="bg1"/>
                </a:solidFill>
                <a:effectLst/>
                <a:latin typeface="+mn-lt"/>
                <a:ea typeface="Times New Roman" panose="02020603050405020304" pitchFamily="18" charset="0"/>
              </a:rPr>
            </a:br>
            <a:r>
              <a:rPr lang="en-US" sz="2000" b="1" dirty="0">
                <a:solidFill>
                  <a:schemeClr val="bg1"/>
                </a:solidFill>
                <a:latin typeface="+mn-lt"/>
                <a:ea typeface="Times New Roman" panose="02020603050405020304" pitchFamily="18" charset="0"/>
              </a:rPr>
              <a:t>VIOLLET-LE-DUC AND RUSKIN</a:t>
            </a:r>
            <a:endParaRPr lang="it-IT" sz="2000" b="1" dirty="0">
              <a:solidFill>
                <a:schemeClr val="bg1"/>
              </a:solidFill>
              <a:latin typeface="+mn-lt"/>
            </a:endParaRPr>
          </a:p>
        </p:txBody>
      </p:sp>
      <p:pic>
        <p:nvPicPr>
          <p:cNvPr id="3" name="Immagine 2">
            <a:extLst>
              <a:ext uri="{FF2B5EF4-FFF2-40B4-BE49-F238E27FC236}">
                <a16:creationId xmlns:a16="http://schemas.microsoft.com/office/drawing/2014/main" id="{7C48F0CA-A0D1-45F0-B56F-D65997F3E2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062" y="1350645"/>
            <a:ext cx="10437876" cy="4594860"/>
          </a:xfrm>
          <a:prstGeom prst="rect">
            <a:avLst/>
          </a:prstGeom>
        </p:spPr>
      </p:pic>
      <p:sp>
        <p:nvSpPr>
          <p:cNvPr id="2" name="CasellaDiTesto 1">
            <a:extLst>
              <a:ext uri="{FF2B5EF4-FFF2-40B4-BE49-F238E27FC236}">
                <a16:creationId xmlns:a16="http://schemas.microsoft.com/office/drawing/2014/main" id="{96F35308-DFE7-49EC-964D-6110BD730B3C}"/>
              </a:ext>
            </a:extLst>
          </p:cNvPr>
          <p:cNvSpPr txBox="1"/>
          <p:nvPr/>
        </p:nvSpPr>
        <p:spPr>
          <a:xfrm>
            <a:off x="7259053" y="253836"/>
            <a:ext cx="4732421" cy="369332"/>
          </a:xfrm>
          <a:prstGeom prst="rect">
            <a:avLst/>
          </a:prstGeom>
          <a:noFill/>
        </p:spPr>
        <p:txBody>
          <a:bodyPr wrap="square" rtlCol="0">
            <a:spAutoFit/>
          </a:bodyPr>
          <a:lstStyle/>
          <a:p>
            <a:r>
              <a:rPr lang="it-IT" dirty="0">
                <a:solidFill>
                  <a:schemeClr val="bg1"/>
                </a:solidFill>
              </a:rPr>
              <a:t>Prof. Carla BARTOLOZZI – Politecnico di Torino</a:t>
            </a:r>
          </a:p>
        </p:txBody>
      </p:sp>
    </p:spTree>
    <p:extLst>
      <p:ext uri="{BB962C8B-B14F-4D97-AF65-F5344CB8AC3E}">
        <p14:creationId xmlns:p14="http://schemas.microsoft.com/office/powerpoint/2010/main" val="1898452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53D4F117-DA88-40A5-80F2-0A5D1680370A}"/>
              </a:ext>
            </a:extLst>
          </p:cNvPr>
          <p:cNvSpPr/>
          <p:nvPr/>
        </p:nvSpPr>
        <p:spPr>
          <a:xfrm>
            <a:off x="0" y="-1"/>
            <a:ext cx="12192000" cy="846785"/>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14">
            <a:extLst>
              <a:ext uri="{FF2B5EF4-FFF2-40B4-BE49-F238E27FC236}">
                <a16:creationId xmlns:a16="http://schemas.microsoft.com/office/drawing/2014/main" id="{39B83AD2-BBAC-42EA-8800-4A41BD0AC311}"/>
              </a:ext>
            </a:extLst>
          </p:cNvPr>
          <p:cNvSpPr txBox="1">
            <a:spLocks/>
          </p:cNvSpPr>
          <p:nvPr/>
        </p:nvSpPr>
        <p:spPr>
          <a:xfrm>
            <a:off x="1524000" y="0"/>
            <a:ext cx="9144000" cy="9124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mn-lt"/>
                <a:ea typeface="Times New Roman" panose="02020603050405020304" pitchFamily="18" charset="0"/>
              </a:rPr>
              <a:t>EUGÈNE EMMANUEL VIOLLET-LE-DUC (1814-1879)</a:t>
            </a:r>
          </a:p>
          <a:p>
            <a:endParaRPr lang="it-IT" sz="2000" b="1" dirty="0">
              <a:solidFill>
                <a:schemeClr val="bg1"/>
              </a:solidFill>
              <a:latin typeface="+mn-lt"/>
            </a:endParaRPr>
          </a:p>
        </p:txBody>
      </p:sp>
      <p:sp>
        <p:nvSpPr>
          <p:cNvPr id="5" name="CasellaDiTesto 2">
            <a:extLst>
              <a:ext uri="{FF2B5EF4-FFF2-40B4-BE49-F238E27FC236}">
                <a16:creationId xmlns:a16="http://schemas.microsoft.com/office/drawing/2014/main" id="{B647F806-160B-4569-BA0E-D1C0537941D1}"/>
              </a:ext>
            </a:extLst>
          </p:cNvPr>
          <p:cNvSpPr txBox="1">
            <a:spLocks noChangeArrowheads="1"/>
          </p:cNvSpPr>
          <p:nvPr/>
        </p:nvSpPr>
        <p:spPr bwMode="auto">
          <a:xfrm>
            <a:off x="323850" y="1049623"/>
            <a:ext cx="441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dirty="0">
                <a:cs typeface="Calibri" panose="020F0502020204030204" pitchFamily="34" charset="0"/>
              </a:rPr>
              <a:t>Cathedral of Notre Dame, Paris</a:t>
            </a:r>
          </a:p>
        </p:txBody>
      </p:sp>
      <p:sp>
        <p:nvSpPr>
          <p:cNvPr id="13" name="CasellaDiTesto 2">
            <a:extLst>
              <a:ext uri="{FF2B5EF4-FFF2-40B4-BE49-F238E27FC236}">
                <a16:creationId xmlns:a16="http://schemas.microsoft.com/office/drawing/2014/main" id="{0DA1F3E0-B4B7-47B3-A585-F040DF4913BF}"/>
              </a:ext>
            </a:extLst>
          </p:cNvPr>
          <p:cNvSpPr txBox="1">
            <a:spLocks noChangeArrowheads="1"/>
          </p:cNvSpPr>
          <p:nvPr/>
        </p:nvSpPr>
        <p:spPr bwMode="auto">
          <a:xfrm>
            <a:off x="6848476" y="1371056"/>
            <a:ext cx="392429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1600" dirty="0">
                <a:cs typeface="Calibri" panose="020F0502020204030204" pitchFamily="34" charset="0"/>
              </a:rPr>
              <a:t>(left) State of the art before the restoration</a:t>
            </a:r>
            <a:endParaRPr lang="it-IT" altLang="it-IT" sz="1600" dirty="0">
              <a:cs typeface="Calibri" panose="020F0502020204030204" pitchFamily="34" charset="0"/>
            </a:endParaRPr>
          </a:p>
          <a:p>
            <a:pPr eaLnBrk="1" hangingPunct="1">
              <a:spcBef>
                <a:spcPct val="0"/>
              </a:spcBef>
              <a:buFontTx/>
              <a:buNone/>
            </a:pPr>
            <a:endParaRPr lang="en-US" altLang="it-IT" sz="1600" dirty="0">
              <a:cs typeface="Calibri" panose="020F0502020204030204" pitchFamily="34" charset="0"/>
            </a:endParaRPr>
          </a:p>
          <a:p>
            <a:pPr eaLnBrk="1" hangingPunct="1">
              <a:spcBef>
                <a:spcPct val="0"/>
              </a:spcBef>
              <a:buFontTx/>
              <a:buNone/>
            </a:pPr>
            <a:r>
              <a:rPr lang="en-US" altLang="it-IT" sz="1600" dirty="0">
                <a:cs typeface="Calibri" panose="020F0502020204030204" pitchFamily="34" charset="0"/>
              </a:rPr>
              <a:t>(right) </a:t>
            </a:r>
            <a:r>
              <a:rPr lang="en-US" altLang="it-IT" sz="1600" dirty="0" err="1">
                <a:cs typeface="Calibri" panose="020F0502020204030204" pitchFamily="34" charset="0"/>
              </a:rPr>
              <a:t>Unrealised</a:t>
            </a:r>
            <a:r>
              <a:rPr lang="en-US" altLang="it-IT" sz="1600" dirty="0">
                <a:cs typeface="Calibri" panose="020F0502020204030204" pitchFamily="34" charset="0"/>
              </a:rPr>
              <a:t> project for the façade (drawing by Viollet-le-Duc)</a:t>
            </a:r>
            <a:endParaRPr lang="it-IT" altLang="it-IT" sz="1600" dirty="0">
              <a:cs typeface="Calibri" panose="020F0502020204030204" pitchFamily="34" charset="0"/>
            </a:endParaRPr>
          </a:p>
        </p:txBody>
      </p:sp>
      <p:pic>
        <p:nvPicPr>
          <p:cNvPr id="2052" name="Picture 4" descr="ARCHI/MAPS — Viollet-le-Duc's restoration project for Notre...">
            <a:extLst>
              <a:ext uri="{FF2B5EF4-FFF2-40B4-BE49-F238E27FC236}">
                <a16:creationId xmlns:a16="http://schemas.microsoft.com/office/drawing/2014/main" id="{6DF25855-3922-058F-8704-E201BC1C5B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243" y="1418953"/>
            <a:ext cx="2815966" cy="4578461"/>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405B2E11-9C2C-D653-723D-0461400D9EBA}"/>
              </a:ext>
            </a:extLst>
          </p:cNvPr>
          <p:cNvPicPr>
            <a:picLocks noChangeAspect="1"/>
          </p:cNvPicPr>
          <p:nvPr/>
        </p:nvPicPr>
        <p:blipFill rotWithShape="1">
          <a:blip r:embed="rId3"/>
          <a:srcRect l="42891" t="26111" r="30156" b="4722"/>
          <a:stretch/>
        </p:blipFill>
        <p:spPr>
          <a:xfrm>
            <a:off x="438150" y="1418955"/>
            <a:ext cx="3171825" cy="4578460"/>
          </a:xfrm>
          <a:prstGeom prst="rect">
            <a:avLst/>
          </a:prstGeom>
        </p:spPr>
      </p:pic>
    </p:spTree>
    <p:extLst>
      <p:ext uri="{BB962C8B-B14F-4D97-AF65-F5344CB8AC3E}">
        <p14:creationId xmlns:p14="http://schemas.microsoft.com/office/powerpoint/2010/main" val="35252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53D4F117-DA88-40A5-80F2-0A5D1680370A}"/>
              </a:ext>
            </a:extLst>
          </p:cNvPr>
          <p:cNvSpPr/>
          <p:nvPr/>
        </p:nvSpPr>
        <p:spPr>
          <a:xfrm>
            <a:off x="0" y="-1"/>
            <a:ext cx="12192000" cy="846785"/>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14">
            <a:extLst>
              <a:ext uri="{FF2B5EF4-FFF2-40B4-BE49-F238E27FC236}">
                <a16:creationId xmlns:a16="http://schemas.microsoft.com/office/drawing/2014/main" id="{39B83AD2-BBAC-42EA-8800-4A41BD0AC311}"/>
              </a:ext>
            </a:extLst>
          </p:cNvPr>
          <p:cNvSpPr txBox="1">
            <a:spLocks/>
          </p:cNvSpPr>
          <p:nvPr/>
        </p:nvSpPr>
        <p:spPr>
          <a:xfrm>
            <a:off x="1524000" y="0"/>
            <a:ext cx="9144000" cy="9124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mn-lt"/>
                <a:ea typeface="Times New Roman" panose="02020603050405020304" pitchFamily="18" charset="0"/>
              </a:rPr>
              <a:t>EUGÈNE EMMANUEL VIOLLET-LE-DUC (1814-1879)</a:t>
            </a:r>
          </a:p>
          <a:p>
            <a:endParaRPr lang="it-IT" sz="2000" b="1" dirty="0">
              <a:solidFill>
                <a:schemeClr val="bg1"/>
              </a:solidFill>
              <a:latin typeface="+mn-lt"/>
            </a:endParaRPr>
          </a:p>
        </p:txBody>
      </p:sp>
      <p:sp>
        <p:nvSpPr>
          <p:cNvPr id="5" name="CasellaDiTesto 2">
            <a:extLst>
              <a:ext uri="{FF2B5EF4-FFF2-40B4-BE49-F238E27FC236}">
                <a16:creationId xmlns:a16="http://schemas.microsoft.com/office/drawing/2014/main" id="{B647F806-160B-4569-BA0E-D1C0537941D1}"/>
              </a:ext>
            </a:extLst>
          </p:cNvPr>
          <p:cNvSpPr txBox="1">
            <a:spLocks noChangeArrowheads="1"/>
          </p:cNvSpPr>
          <p:nvPr/>
        </p:nvSpPr>
        <p:spPr bwMode="auto">
          <a:xfrm>
            <a:off x="323850" y="1049623"/>
            <a:ext cx="441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dirty="0">
                <a:cs typeface="Calibri" panose="020F0502020204030204" pitchFamily="34" charset="0"/>
              </a:rPr>
              <a:t>Cathedral of Notre Dame, Paris</a:t>
            </a:r>
          </a:p>
        </p:txBody>
      </p:sp>
      <p:pic>
        <p:nvPicPr>
          <p:cNvPr id="4" name="Immagine 3">
            <a:extLst>
              <a:ext uri="{FF2B5EF4-FFF2-40B4-BE49-F238E27FC236}">
                <a16:creationId xmlns:a16="http://schemas.microsoft.com/office/drawing/2014/main" id="{54BA8339-1C2F-4B12-AFB8-8BF51323D9DF}"/>
              </a:ext>
            </a:extLst>
          </p:cNvPr>
          <p:cNvPicPr>
            <a:picLocks noChangeAspect="1"/>
          </p:cNvPicPr>
          <p:nvPr/>
        </p:nvPicPr>
        <p:blipFill rotWithShape="1">
          <a:blip r:embed="rId2"/>
          <a:srcRect l="9688" t="30278" r="69453" b="5139"/>
          <a:stretch/>
        </p:blipFill>
        <p:spPr>
          <a:xfrm>
            <a:off x="419100" y="1541871"/>
            <a:ext cx="2647950" cy="4611598"/>
          </a:xfrm>
          <a:prstGeom prst="rect">
            <a:avLst/>
          </a:prstGeom>
        </p:spPr>
      </p:pic>
      <p:pic>
        <p:nvPicPr>
          <p:cNvPr id="18434" name="Picture 2" descr="Cathédrale Notre-Dame de Paris La Flèche - Recherche Google | Paris  history, Cathedral architecture, Vacation france">
            <a:extLst>
              <a:ext uri="{FF2B5EF4-FFF2-40B4-BE49-F238E27FC236}">
                <a16:creationId xmlns:a16="http://schemas.microsoft.com/office/drawing/2014/main" id="{8E9BA18B-5A8B-48CF-B112-FB11529FB2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874" y="1541871"/>
            <a:ext cx="3267075" cy="4596534"/>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Notre-Dame Spire to be Rebuilt as was before 2019 collapse">
            <a:extLst>
              <a:ext uri="{FF2B5EF4-FFF2-40B4-BE49-F238E27FC236}">
                <a16:creationId xmlns:a16="http://schemas.microsoft.com/office/drawing/2014/main" id="{642F04CF-BDFB-4EB5-9D86-634FE72808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8449" y="1556084"/>
            <a:ext cx="3067052" cy="4597385"/>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2">
            <a:extLst>
              <a:ext uri="{FF2B5EF4-FFF2-40B4-BE49-F238E27FC236}">
                <a16:creationId xmlns:a16="http://schemas.microsoft.com/office/drawing/2014/main" id="{0DA1F3E0-B4B7-47B3-A585-F040DF4913BF}"/>
              </a:ext>
            </a:extLst>
          </p:cNvPr>
          <p:cNvSpPr txBox="1">
            <a:spLocks noChangeArrowheads="1"/>
          </p:cNvSpPr>
          <p:nvPr/>
        </p:nvSpPr>
        <p:spPr bwMode="auto">
          <a:xfrm>
            <a:off x="9715501" y="1490373"/>
            <a:ext cx="234314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1600" dirty="0">
                <a:cs typeface="Calibri" panose="020F0502020204030204" pitchFamily="34" charset="0"/>
              </a:rPr>
              <a:t>(left) Spire of Notre Dame, drawing by Viollet-le-Duc</a:t>
            </a:r>
          </a:p>
          <a:p>
            <a:pPr eaLnBrk="1" hangingPunct="1">
              <a:spcBef>
                <a:spcPct val="0"/>
              </a:spcBef>
              <a:buFontTx/>
              <a:buNone/>
            </a:pPr>
            <a:endParaRPr lang="en-US" altLang="it-IT" sz="1600" dirty="0">
              <a:cs typeface="Calibri" panose="020F0502020204030204" pitchFamily="34" charset="0"/>
            </a:endParaRPr>
          </a:p>
          <a:p>
            <a:pPr eaLnBrk="1" hangingPunct="1">
              <a:spcBef>
                <a:spcPct val="0"/>
              </a:spcBef>
              <a:buFontTx/>
              <a:buNone/>
            </a:pPr>
            <a:r>
              <a:rPr lang="en-US" altLang="it-IT" sz="1600" dirty="0">
                <a:cs typeface="Calibri" panose="020F0502020204030204" pitchFamily="34" charset="0"/>
              </a:rPr>
              <a:t>(center) Construction site of the spire</a:t>
            </a:r>
          </a:p>
          <a:p>
            <a:pPr eaLnBrk="1" hangingPunct="1">
              <a:spcBef>
                <a:spcPct val="0"/>
              </a:spcBef>
              <a:buFontTx/>
              <a:buNone/>
            </a:pPr>
            <a:endParaRPr lang="en-US" altLang="it-IT" sz="1600" dirty="0">
              <a:cs typeface="Calibri" panose="020F0502020204030204" pitchFamily="34" charset="0"/>
            </a:endParaRPr>
          </a:p>
          <a:p>
            <a:pPr eaLnBrk="1" hangingPunct="1">
              <a:spcBef>
                <a:spcPct val="0"/>
              </a:spcBef>
              <a:buFontTx/>
              <a:buNone/>
            </a:pPr>
            <a:r>
              <a:rPr lang="en-US" altLang="it-IT" sz="1600" dirty="0">
                <a:cs typeface="Calibri" panose="020F0502020204030204" pitchFamily="34" charset="0"/>
              </a:rPr>
              <a:t>(right) State of the art before the fire of 2019</a:t>
            </a:r>
            <a:endParaRPr lang="it-IT" altLang="it-IT" sz="1600" dirty="0">
              <a:cs typeface="Calibri" panose="020F0502020204030204" pitchFamily="34" charset="0"/>
            </a:endParaRPr>
          </a:p>
        </p:txBody>
      </p:sp>
    </p:spTree>
    <p:extLst>
      <p:ext uri="{BB962C8B-B14F-4D97-AF65-F5344CB8AC3E}">
        <p14:creationId xmlns:p14="http://schemas.microsoft.com/office/powerpoint/2010/main" val="1459873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53D4F117-DA88-40A5-80F2-0A5D1680370A}"/>
              </a:ext>
            </a:extLst>
          </p:cNvPr>
          <p:cNvSpPr/>
          <p:nvPr/>
        </p:nvSpPr>
        <p:spPr>
          <a:xfrm>
            <a:off x="0" y="-1"/>
            <a:ext cx="12192000" cy="846785"/>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14">
            <a:extLst>
              <a:ext uri="{FF2B5EF4-FFF2-40B4-BE49-F238E27FC236}">
                <a16:creationId xmlns:a16="http://schemas.microsoft.com/office/drawing/2014/main" id="{39B83AD2-BBAC-42EA-8800-4A41BD0AC311}"/>
              </a:ext>
            </a:extLst>
          </p:cNvPr>
          <p:cNvSpPr txBox="1">
            <a:spLocks/>
          </p:cNvSpPr>
          <p:nvPr/>
        </p:nvSpPr>
        <p:spPr>
          <a:xfrm>
            <a:off x="1524000" y="0"/>
            <a:ext cx="9144000" cy="9124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mn-lt"/>
                <a:ea typeface="Times New Roman" panose="02020603050405020304" pitchFamily="18" charset="0"/>
              </a:rPr>
              <a:t>EUGÈNE EMMANUEL VIOLLET-LE-DUC (1814-1879)</a:t>
            </a:r>
          </a:p>
          <a:p>
            <a:endParaRPr lang="it-IT" sz="2000" b="1" dirty="0">
              <a:solidFill>
                <a:schemeClr val="bg1"/>
              </a:solidFill>
              <a:latin typeface="+mn-lt"/>
            </a:endParaRPr>
          </a:p>
        </p:txBody>
      </p:sp>
      <p:sp>
        <p:nvSpPr>
          <p:cNvPr id="5" name="CasellaDiTesto 2">
            <a:extLst>
              <a:ext uri="{FF2B5EF4-FFF2-40B4-BE49-F238E27FC236}">
                <a16:creationId xmlns:a16="http://schemas.microsoft.com/office/drawing/2014/main" id="{B647F806-160B-4569-BA0E-D1C0537941D1}"/>
              </a:ext>
            </a:extLst>
          </p:cNvPr>
          <p:cNvSpPr txBox="1">
            <a:spLocks noChangeArrowheads="1"/>
          </p:cNvSpPr>
          <p:nvPr/>
        </p:nvSpPr>
        <p:spPr bwMode="auto">
          <a:xfrm>
            <a:off x="323850" y="1049623"/>
            <a:ext cx="441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dirty="0">
                <a:cs typeface="Calibri" panose="020F0502020204030204" pitchFamily="34" charset="0"/>
              </a:rPr>
              <a:t>Cathedral of Notre Dame, Paris</a:t>
            </a:r>
          </a:p>
        </p:txBody>
      </p:sp>
      <p:sp>
        <p:nvSpPr>
          <p:cNvPr id="13" name="CasellaDiTesto 2">
            <a:extLst>
              <a:ext uri="{FF2B5EF4-FFF2-40B4-BE49-F238E27FC236}">
                <a16:creationId xmlns:a16="http://schemas.microsoft.com/office/drawing/2014/main" id="{0DA1F3E0-B4B7-47B3-A585-F040DF4913BF}"/>
              </a:ext>
            </a:extLst>
          </p:cNvPr>
          <p:cNvSpPr txBox="1">
            <a:spLocks noChangeArrowheads="1"/>
          </p:cNvSpPr>
          <p:nvPr/>
        </p:nvSpPr>
        <p:spPr bwMode="auto">
          <a:xfrm>
            <a:off x="323850" y="5185634"/>
            <a:ext cx="49339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1600" dirty="0">
                <a:cs typeface="Calibri" panose="020F0502020204030204" pitchFamily="34" charset="0"/>
              </a:rPr>
              <a:t>State of the art after the fire of 2019</a:t>
            </a:r>
            <a:endParaRPr lang="it-IT" altLang="it-IT" sz="1600" dirty="0">
              <a:cs typeface="Calibri" panose="020F0502020204030204" pitchFamily="34" charset="0"/>
            </a:endParaRPr>
          </a:p>
        </p:txBody>
      </p:sp>
      <p:pic>
        <p:nvPicPr>
          <p:cNvPr id="1026" name="Picture 2" descr="Notre Dame fire: University of Notre Dame donating $100,000">
            <a:extLst>
              <a:ext uri="{FF2B5EF4-FFF2-40B4-BE49-F238E27FC236}">
                <a16:creationId xmlns:a16="http://schemas.microsoft.com/office/drawing/2014/main" id="{18149842-2FF8-9BB0-1FAB-2481BBC487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1" y="1690225"/>
            <a:ext cx="6182311" cy="3477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ere Paris's Notre-Dame Cathedral Stands One Year After the Fire |  Architectural Digest">
            <a:extLst>
              <a:ext uri="{FF2B5EF4-FFF2-40B4-BE49-F238E27FC236}">
                <a16:creationId xmlns:a16="http://schemas.microsoft.com/office/drawing/2014/main" id="{D1485DB4-D3D4-55DE-194E-6001464FCA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573"/>
          <a:stretch/>
        </p:blipFill>
        <p:spPr bwMode="auto">
          <a:xfrm>
            <a:off x="6734174" y="1690225"/>
            <a:ext cx="4972286" cy="347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936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53D4F117-DA88-40A5-80F2-0A5D1680370A}"/>
              </a:ext>
            </a:extLst>
          </p:cNvPr>
          <p:cNvSpPr/>
          <p:nvPr/>
        </p:nvSpPr>
        <p:spPr>
          <a:xfrm>
            <a:off x="0" y="-1"/>
            <a:ext cx="12192000" cy="846785"/>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14">
            <a:extLst>
              <a:ext uri="{FF2B5EF4-FFF2-40B4-BE49-F238E27FC236}">
                <a16:creationId xmlns:a16="http://schemas.microsoft.com/office/drawing/2014/main" id="{39B83AD2-BBAC-42EA-8800-4A41BD0AC311}"/>
              </a:ext>
            </a:extLst>
          </p:cNvPr>
          <p:cNvSpPr txBox="1">
            <a:spLocks/>
          </p:cNvSpPr>
          <p:nvPr/>
        </p:nvSpPr>
        <p:spPr>
          <a:xfrm>
            <a:off x="1524000" y="0"/>
            <a:ext cx="9144000" cy="9124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mn-lt"/>
                <a:ea typeface="Times New Roman" panose="02020603050405020304" pitchFamily="18" charset="0"/>
              </a:rPr>
              <a:t>EUGÈNE EMMANUEL VIOLLET-LE-DUC (1814-1879)</a:t>
            </a:r>
          </a:p>
          <a:p>
            <a:endParaRPr lang="it-IT" sz="2000" b="1" dirty="0">
              <a:solidFill>
                <a:schemeClr val="bg1"/>
              </a:solidFill>
              <a:latin typeface="+mn-lt"/>
            </a:endParaRPr>
          </a:p>
        </p:txBody>
      </p:sp>
      <p:sp>
        <p:nvSpPr>
          <p:cNvPr id="5" name="CasellaDiTesto 2">
            <a:extLst>
              <a:ext uri="{FF2B5EF4-FFF2-40B4-BE49-F238E27FC236}">
                <a16:creationId xmlns:a16="http://schemas.microsoft.com/office/drawing/2014/main" id="{B647F806-160B-4569-BA0E-D1C0537941D1}"/>
              </a:ext>
            </a:extLst>
          </p:cNvPr>
          <p:cNvSpPr txBox="1">
            <a:spLocks noChangeArrowheads="1"/>
          </p:cNvSpPr>
          <p:nvPr/>
        </p:nvSpPr>
        <p:spPr bwMode="auto">
          <a:xfrm>
            <a:off x="323850" y="1049623"/>
            <a:ext cx="441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dirty="0">
                <a:cs typeface="Calibri" panose="020F0502020204030204" pitchFamily="34" charset="0"/>
              </a:rPr>
              <a:t>Cathedral of Notre Dame, Paris</a:t>
            </a:r>
          </a:p>
        </p:txBody>
      </p:sp>
      <p:sp>
        <p:nvSpPr>
          <p:cNvPr id="13" name="CasellaDiTesto 2">
            <a:extLst>
              <a:ext uri="{FF2B5EF4-FFF2-40B4-BE49-F238E27FC236}">
                <a16:creationId xmlns:a16="http://schemas.microsoft.com/office/drawing/2014/main" id="{0DA1F3E0-B4B7-47B3-A585-F040DF4913BF}"/>
              </a:ext>
            </a:extLst>
          </p:cNvPr>
          <p:cNvSpPr txBox="1">
            <a:spLocks noChangeArrowheads="1"/>
          </p:cNvSpPr>
          <p:nvPr/>
        </p:nvSpPr>
        <p:spPr bwMode="auto">
          <a:xfrm>
            <a:off x="3952879" y="5470944"/>
            <a:ext cx="59340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1600" dirty="0">
                <a:cs typeface="Calibri" panose="020F0502020204030204" pitchFamily="34" charset="0"/>
              </a:rPr>
              <a:t>(left) Restoration project, drawing by Viollet-le-Duc and </a:t>
            </a:r>
            <a:r>
              <a:rPr lang="en-US" altLang="it-IT" sz="1600" dirty="0" err="1">
                <a:cs typeface="Calibri" panose="020F0502020204030204" pitchFamily="34" charset="0"/>
              </a:rPr>
              <a:t>Lassus</a:t>
            </a:r>
            <a:endParaRPr lang="en-US" altLang="it-IT" sz="1600" dirty="0">
              <a:cs typeface="Calibri" panose="020F0502020204030204" pitchFamily="34" charset="0"/>
            </a:endParaRPr>
          </a:p>
          <a:p>
            <a:pPr eaLnBrk="1" hangingPunct="1">
              <a:spcBef>
                <a:spcPct val="0"/>
              </a:spcBef>
              <a:buFontTx/>
              <a:buNone/>
            </a:pPr>
            <a:endParaRPr lang="en-US" altLang="it-IT" sz="1600" dirty="0">
              <a:cs typeface="Calibri" panose="020F0502020204030204" pitchFamily="34" charset="0"/>
            </a:endParaRPr>
          </a:p>
          <a:p>
            <a:pPr eaLnBrk="1" hangingPunct="1">
              <a:spcBef>
                <a:spcPct val="0"/>
              </a:spcBef>
              <a:buFontTx/>
              <a:buNone/>
            </a:pPr>
            <a:r>
              <a:rPr lang="en-US" altLang="it-IT" sz="1600" dirty="0">
                <a:cs typeface="Calibri" panose="020F0502020204030204" pitchFamily="34" charset="0"/>
              </a:rPr>
              <a:t>(right) Façade, current state</a:t>
            </a:r>
            <a:endParaRPr lang="it-IT" altLang="it-IT" sz="1600" dirty="0">
              <a:cs typeface="Calibri" panose="020F0502020204030204" pitchFamily="34" charset="0"/>
            </a:endParaRPr>
          </a:p>
        </p:txBody>
      </p:sp>
      <p:pic>
        <p:nvPicPr>
          <p:cNvPr id="20486" name="Picture 6">
            <a:extLst>
              <a:ext uri="{FF2B5EF4-FFF2-40B4-BE49-F238E27FC236}">
                <a16:creationId xmlns:a16="http://schemas.microsoft.com/office/drawing/2014/main" id="{80C77FDB-6657-4532-A705-079BF43B28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6" y="1490373"/>
            <a:ext cx="3286126" cy="4752616"/>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Notre-Dame de Paris: Guide to the French Capital's Gothic Cathedral">
            <a:extLst>
              <a:ext uri="{FF2B5EF4-FFF2-40B4-BE49-F238E27FC236}">
                <a16:creationId xmlns:a16="http://schemas.microsoft.com/office/drawing/2014/main" id="{EA88013D-1A4F-4E4D-9345-82D38B6C2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79" y="1490373"/>
            <a:ext cx="5867396" cy="3909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686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53D4F117-DA88-40A5-80F2-0A5D1680370A}"/>
              </a:ext>
            </a:extLst>
          </p:cNvPr>
          <p:cNvSpPr/>
          <p:nvPr/>
        </p:nvSpPr>
        <p:spPr>
          <a:xfrm>
            <a:off x="0" y="-1"/>
            <a:ext cx="12192000" cy="846785"/>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14">
            <a:extLst>
              <a:ext uri="{FF2B5EF4-FFF2-40B4-BE49-F238E27FC236}">
                <a16:creationId xmlns:a16="http://schemas.microsoft.com/office/drawing/2014/main" id="{39B83AD2-BBAC-42EA-8800-4A41BD0AC311}"/>
              </a:ext>
            </a:extLst>
          </p:cNvPr>
          <p:cNvSpPr txBox="1">
            <a:spLocks/>
          </p:cNvSpPr>
          <p:nvPr/>
        </p:nvSpPr>
        <p:spPr>
          <a:xfrm>
            <a:off x="1524000" y="0"/>
            <a:ext cx="9144000" cy="9124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mn-lt"/>
                <a:ea typeface="Times New Roman" panose="02020603050405020304" pitchFamily="18" charset="0"/>
              </a:rPr>
              <a:t>EUGÈNE EMMANUEL VIOLLET-LE-DUC (1814-1879)</a:t>
            </a:r>
          </a:p>
          <a:p>
            <a:endParaRPr lang="it-IT" sz="2000" b="1" dirty="0">
              <a:solidFill>
                <a:schemeClr val="bg1"/>
              </a:solidFill>
              <a:latin typeface="+mn-lt"/>
            </a:endParaRPr>
          </a:p>
        </p:txBody>
      </p:sp>
      <p:sp>
        <p:nvSpPr>
          <p:cNvPr id="5" name="CasellaDiTesto 2">
            <a:extLst>
              <a:ext uri="{FF2B5EF4-FFF2-40B4-BE49-F238E27FC236}">
                <a16:creationId xmlns:a16="http://schemas.microsoft.com/office/drawing/2014/main" id="{B647F806-160B-4569-BA0E-D1C0537941D1}"/>
              </a:ext>
            </a:extLst>
          </p:cNvPr>
          <p:cNvSpPr txBox="1">
            <a:spLocks noChangeArrowheads="1"/>
          </p:cNvSpPr>
          <p:nvPr/>
        </p:nvSpPr>
        <p:spPr bwMode="auto">
          <a:xfrm>
            <a:off x="285750" y="1044110"/>
            <a:ext cx="28041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dirty="0">
                <a:cs typeface="Calibri" panose="020F0502020204030204" pitchFamily="34" charset="0"/>
              </a:rPr>
              <a:t>City of Carcassonne, France</a:t>
            </a:r>
          </a:p>
        </p:txBody>
      </p:sp>
      <p:pic>
        <p:nvPicPr>
          <p:cNvPr id="11266" name="Picture 2" descr="Viollet-le-Duc : «regards croisés» à l'auditorium de Carcassonne -  ladepeche.fr">
            <a:extLst>
              <a:ext uri="{FF2B5EF4-FFF2-40B4-BE49-F238E27FC236}">
                <a16:creationId xmlns:a16="http://schemas.microsoft.com/office/drawing/2014/main" id="{6FCF87C8-0F9E-4787-8847-0B0A8A6F31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413442"/>
            <a:ext cx="842962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790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53D4F117-DA88-40A5-80F2-0A5D1680370A}"/>
              </a:ext>
            </a:extLst>
          </p:cNvPr>
          <p:cNvSpPr/>
          <p:nvPr/>
        </p:nvSpPr>
        <p:spPr>
          <a:xfrm>
            <a:off x="0" y="-1"/>
            <a:ext cx="12192000" cy="846785"/>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14">
            <a:extLst>
              <a:ext uri="{FF2B5EF4-FFF2-40B4-BE49-F238E27FC236}">
                <a16:creationId xmlns:a16="http://schemas.microsoft.com/office/drawing/2014/main" id="{39B83AD2-BBAC-42EA-8800-4A41BD0AC311}"/>
              </a:ext>
            </a:extLst>
          </p:cNvPr>
          <p:cNvSpPr txBox="1">
            <a:spLocks/>
          </p:cNvSpPr>
          <p:nvPr/>
        </p:nvSpPr>
        <p:spPr>
          <a:xfrm>
            <a:off x="1524000" y="0"/>
            <a:ext cx="9144000" cy="9124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mn-lt"/>
                <a:ea typeface="Times New Roman" panose="02020603050405020304" pitchFamily="18" charset="0"/>
              </a:rPr>
              <a:t>EUGÈNE EMMANUEL VIOLLET-LE-DUC (1814-1879)</a:t>
            </a:r>
          </a:p>
          <a:p>
            <a:endParaRPr lang="it-IT" sz="2000" b="1" dirty="0">
              <a:solidFill>
                <a:schemeClr val="bg1"/>
              </a:solidFill>
              <a:latin typeface="+mn-lt"/>
            </a:endParaRPr>
          </a:p>
        </p:txBody>
      </p:sp>
      <p:pic>
        <p:nvPicPr>
          <p:cNvPr id="3" name="Immagine 2">
            <a:extLst>
              <a:ext uri="{FF2B5EF4-FFF2-40B4-BE49-F238E27FC236}">
                <a16:creationId xmlns:a16="http://schemas.microsoft.com/office/drawing/2014/main" id="{AF31F0DC-7DCD-4B95-A760-B667A6995C73}"/>
              </a:ext>
            </a:extLst>
          </p:cNvPr>
          <p:cNvPicPr>
            <a:picLocks noChangeAspect="1"/>
          </p:cNvPicPr>
          <p:nvPr/>
        </p:nvPicPr>
        <p:blipFill rotWithShape="1">
          <a:blip r:embed="rId2"/>
          <a:srcRect l="13594" t="36944" r="35547" b="5277"/>
          <a:stretch/>
        </p:blipFill>
        <p:spPr>
          <a:xfrm>
            <a:off x="361950" y="1413442"/>
            <a:ext cx="7486650" cy="4784096"/>
          </a:xfrm>
          <a:prstGeom prst="rect">
            <a:avLst/>
          </a:prstGeom>
        </p:spPr>
      </p:pic>
      <p:sp>
        <p:nvSpPr>
          <p:cNvPr id="8" name="CasellaDiTesto 2">
            <a:extLst>
              <a:ext uri="{FF2B5EF4-FFF2-40B4-BE49-F238E27FC236}">
                <a16:creationId xmlns:a16="http://schemas.microsoft.com/office/drawing/2014/main" id="{E33C2A0A-5629-4193-BC48-1097F72939B8}"/>
              </a:ext>
            </a:extLst>
          </p:cNvPr>
          <p:cNvSpPr txBox="1">
            <a:spLocks noChangeArrowheads="1"/>
          </p:cNvSpPr>
          <p:nvPr/>
        </p:nvSpPr>
        <p:spPr bwMode="auto">
          <a:xfrm>
            <a:off x="285750" y="1044110"/>
            <a:ext cx="28041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dirty="0">
                <a:cs typeface="Calibri" panose="020F0502020204030204" pitchFamily="34" charset="0"/>
              </a:rPr>
              <a:t>City of Carcassonne, France</a:t>
            </a:r>
          </a:p>
        </p:txBody>
      </p:sp>
      <p:sp>
        <p:nvSpPr>
          <p:cNvPr id="6" name="CasellaDiTesto 2">
            <a:extLst>
              <a:ext uri="{FF2B5EF4-FFF2-40B4-BE49-F238E27FC236}">
                <a16:creationId xmlns:a16="http://schemas.microsoft.com/office/drawing/2014/main" id="{B3A98E47-FFF9-4F7F-A7C0-5DA0C13F3234}"/>
              </a:ext>
            </a:extLst>
          </p:cNvPr>
          <p:cNvSpPr txBox="1">
            <a:spLocks noChangeArrowheads="1"/>
          </p:cNvSpPr>
          <p:nvPr/>
        </p:nvSpPr>
        <p:spPr bwMode="auto">
          <a:xfrm>
            <a:off x="7924800" y="1331142"/>
            <a:ext cx="20296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1600" dirty="0">
                <a:cs typeface="Calibri" panose="020F0502020204030204" pitchFamily="34" charset="0"/>
              </a:rPr>
              <a:t>State of the art before the restoration</a:t>
            </a:r>
            <a:endParaRPr lang="it-IT" altLang="it-IT" sz="1600" dirty="0">
              <a:cs typeface="Calibri" panose="020F0502020204030204" pitchFamily="34" charset="0"/>
            </a:endParaRPr>
          </a:p>
        </p:txBody>
      </p:sp>
    </p:spTree>
    <p:extLst>
      <p:ext uri="{BB962C8B-B14F-4D97-AF65-F5344CB8AC3E}">
        <p14:creationId xmlns:p14="http://schemas.microsoft.com/office/powerpoint/2010/main" val="1863953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53D4F117-DA88-40A5-80F2-0A5D1680370A}"/>
              </a:ext>
            </a:extLst>
          </p:cNvPr>
          <p:cNvSpPr/>
          <p:nvPr/>
        </p:nvSpPr>
        <p:spPr>
          <a:xfrm>
            <a:off x="0" y="-1"/>
            <a:ext cx="12192000" cy="846785"/>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14">
            <a:extLst>
              <a:ext uri="{FF2B5EF4-FFF2-40B4-BE49-F238E27FC236}">
                <a16:creationId xmlns:a16="http://schemas.microsoft.com/office/drawing/2014/main" id="{39B83AD2-BBAC-42EA-8800-4A41BD0AC311}"/>
              </a:ext>
            </a:extLst>
          </p:cNvPr>
          <p:cNvSpPr txBox="1">
            <a:spLocks/>
          </p:cNvSpPr>
          <p:nvPr/>
        </p:nvSpPr>
        <p:spPr>
          <a:xfrm>
            <a:off x="1524000" y="0"/>
            <a:ext cx="9144000" cy="9124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mn-lt"/>
                <a:ea typeface="Times New Roman" panose="02020603050405020304" pitchFamily="18" charset="0"/>
              </a:rPr>
              <a:t>EUGÈNE EMMANUEL VIOLLET-LE-DUC (1814-1879)</a:t>
            </a:r>
          </a:p>
          <a:p>
            <a:endParaRPr lang="it-IT" sz="2000" b="1" dirty="0">
              <a:solidFill>
                <a:schemeClr val="bg1"/>
              </a:solidFill>
              <a:latin typeface="+mn-lt"/>
            </a:endParaRPr>
          </a:p>
        </p:txBody>
      </p:sp>
      <p:sp>
        <p:nvSpPr>
          <p:cNvPr id="6" name="CasellaDiTesto 2">
            <a:extLst>
              <a:ext uri="{FF2B5EF4-FFF2-40B4-BE49-F238E27FC236}">
                <a16:creationId xmlns:a16="http://schemas.microsoft.com/office/drawing/2014/main" id="{023E4175-48CE-4A77-B1CE-1ECEE7498C1B}"/>
              </a:ext>
            </a:extLst>
          </p:cNvPr>
          <p:cNvSpPr txBox="1">
            <a:spLocks noChangeArrowheads="1"/>
          </p:cNvSpPr>
          <p:nvPr/>
        </p:nvSpPr>
        <p:spPr bwMode="auto">
          <a:xfrm>
            <a:off x="285750" y="1044111"/>
            <a:ext cx="693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dirty="0">
                <a:cs typeface="Calibri" panose="020F0502020204030204" pitchFamily="34" charset="0"/>
              </a:rPr>
              <a:t>City of Carcassonne, France – </a:t>
            </a:r>
            <a:r>
              <a:rPr lang="it-IT" altLang="it-IT" sz="1800" dirty="0" err="1">
                <a:cs typeface="Calibri" panose="020F0502020204030204" pitchFamily="34" charset="0"/>
              </a:rPr>
              <a:t>church</a:t>
            </a:r>
            <a:r>
              <a:rPr lang="it-IT" altLang="it-IT" sz="1800" dirty="0">
                <a:cs typeface="Calibri" panose="020F0502020204030204" pitchFamily="34" charset="0"/>
              </a:rPr>
              <a:t> of Saint Nazaire </a:t>
            </a:r>
          </a:p>
        </p:txBody>
      </p:sp>
      <p:sp>
        <p:nvSpPr>
          <p:cNvPr id="8" name="CasellaDiTesto 2">
            <a:extLst>
              <a:ext uri="{FF2B5EF4-FFF2-40B4-BE49-F238E27FC236}">
                <a16:creationId xmlns:a16="http://schemas.microsoft.com/office/drawing/2014/main" id="{0B3F0358-CF35-4ECF-8C8D-61C173356ECD}"/>
              </a:ext>
            </a:extLst>
          </p:cNvPr>
          <p:cNvSpPr txBox="1">
            <a:spLocks noChangeArrowheads="1"/>
          </p:cNvSpPr>
          <p:nvPr/>
        </p:nvSpPr>
        <p:spPr bwMode="auto">
          <a:xfrm>
            <a:off x="8543929" y="1413442"/>
            <a:ext cx="35528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1600" dirty="0">
                <a:cs typeface="Calibri" panose="020F0502020204030204" pitchFamily="34" charset="0"/>
              </a:rPr>
              <a:t>(left) State of the art before the restoration</a:t>
            </a:r>
          </a:p>
          <a:p>
            <a:pPr eaLnBrk="1" hangingPunct="1">
              <a:spcBef>
                <a:spcPct val="0"/>
              </a:spcBef>
              <a:buFontTx/>
              <a:buNone/>
            </a:pPr>
            <a:r>
              <a:rPr lang="en-US" altLang="it-IT" sz="1600" dirty="0">
                <a:cs typeface="Calibri" panose="020F0502020204030204" pitchFamily="34" charset="0"/>
              </a:rPr>
              <a:t>(right) Restoration project</a:t>
            </a:r>
          </a:p>
          <a:p>
            <a:pPr eaLnBrk="1" hangingPunct="1">
              <a:spcBef>
                <a:spcPct val="0"/>
              </a:spcBef>
              <a:buFontTx/>
              <a:buNone/>
            </a:pPr>
            <a:r>
              <a:rPr lang="en-US" altLang="it-IT" sz="1600" dirty="0">
                <a:cs typeface="Calibri" panose="020F0502020204030204" pitchFamily="34" charset="0"/>
              </a:rPr>
              <a:t>Drawings by Viollet-le-Duc</a:t>
            </a:r>
            <a:endParaRPr lang="it-IT" altLang="it-IT" sz="1600" dirty="0">
              <a:cs typeface="Calibri" panose="020F0502020204030204" pitchFamily="34" charset="0"/>
            </a:endParaRPr>
          </a:p>
        </p:txBody>
      </p:sp>
      <p:pic>
        <p:nvPicPr>
          <p:cNvPr id="9218" name="Picture 2" descr="L'ANCIENNE CATHEDRALE SAINT-NAZAIRE ET SAINT-CELSE">
            <a:extLst>
              <a:ext uri="{FF2B5EF4-FFF2-40B4-BE49-F238E27FC236}">
                <a16:creationId xmlns:a16="http://schemas.microsoft.com/office/drawing/2014/main" id="{E8DB7E81-1176-4A11-92D5-4334130ADB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4100095"/>
            <a:ext cx="3647146" cy="216823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Le temps des cathédrales - Cité de Carcassonne, de pierre et de rêves">
            <a:extLst>
              <a:ext uri="{FF2B5EF4-FFF2-40B4-BE49-F238E27FC236}">
                <a16:creationId xmlns:a16="http://schemas.microsoft.com/office/drawing/2014/main" id="{96EC6114-FE79-48DE-8FCA-FE37BDF534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 y="1434033"/>
            <a:ext cx="3647146" cy="2402359"/>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a:extLst>
              <a:ext uri="{FF2B5EF4-FFF2-40B4-BE49-F238E27FC236}">
                <a16:creationId xmlns:a16="http://schemas.microsoft.com/office/drawing/2014/main" id="{5B559CAF-F3EF-4F78-A42A-74795A3BBB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8627" y="1434033"/>
            <a:ext cx="4305302" cy="2402359"/>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Que faire gratuitement à Carcassonne ? 15 choses à faire et à voir -  Voyageurs Intrépides - le blog de tous les voyages">
            <a:extLst>
              <a:ext uri="{FF2B5EF4-FFF2-40B4-BE49-F238E27FC236}">
                <a16:creationId xmlns:a16="http://schemas.microsoft.com/office/drawing/2014/main" id="{685888BF-368C-4778-A3BE-CAE227A2695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733" b="9616"/>
          <a:stretch/>
        </p:blipFill>
        <p:spPr bwMode="auto">
          <a:xfrm>
            <a:off x="4238627" y="4100096"/>
            <a:ext cx="3781423" cy="2179703"/>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2">
            <a:extLst>
              <a:ext uri="{FF2B5EF4-FFF2-40B4-BE49-F238E27FC236}">
                <a16:creationId xmlns:a16="http://schemas.microsoft.com/office/drawing/2014/main" id="{EB4D50BA-1C48-41A1-88FD-CBBA26636E2B}"/>
              </a:ext>
            </a:extLst>
          </p:cNvPr>
          <p:cNvSpPr txBox="1">
            <a:spLocks noChangeArrowheads="1"/>
          </p:cNvSpPr>
          <p:nvPr/>
        </p:nvSpPr>
        <p:spPr bwMode="auto">
          <a:xfrm>
            <a:off x="8543929" y="4082410"/>
            <a:ext cx="309562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1600" dirty="0">
                <a:cs typeface="Calibri" panose="020F0502020204030204" pitchFamily="34" charset="0"/>
              </a:rPr>
              <a:t>(left) Restoration project, drawing by Viollet-le-Duc</a:t>
            </a:r>
          </a:p>
          <a:p>
            <a:pPr eaLnBrk="1" hangingPunct="1">
              <a:spcBef>
                <a:spcPct val="0"/>
              </a:spcBef>
              <a:buFontTx/>
              <a:buNone/>
            </a:pPr>
            <a:r>
              <a:rPr lang="it-IT" altLang="it-IT" sz="1600" dirty="0">
                <a:cs typeface="Calibri" panose="020F0502020204030204" pitchFamily="34" charset="0"/>
              </a:rPr>
              <a:t>(right) </a:t>
            </a:r>
            <a:r>
              <a:rPr lang="it-IT" altLang="it-IT" sz="1600" dirty="0" err="1">
                <a:cs typeface="Calibri" panose="020F0502020204030204" pitchFamily="34" charset="0"/>
              </a:rPr>
              <a:t>Current</a:t>
            </a:r>
            <a:r>
              <a:rPr lang="it-IT" altLang="it-IT" sz="1600" dirty="0">
                <a:cs typeface="Calibri" panose="020F0502020204030204" pitchFamily="34" charset="0"/>
              </a:rPr>
              <a:t> state</a:t>
            </a:r>
          </a:p>
        </p:txBody>
      </p:sp>
    </p:spTree>
    <p:extLst>
      <p:ext uri="{BB962C8B-B14F-4D97-AF65-F5344CB8AC3E}">
        <p14:creationId xmlns:p14="http://schemas.microsoft.com/office/powerpoint/2010/main" val="1781974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53D4F117-DA88-40A5-80F2-0A5D1680370A}"/>
              </a:ext>
            </a:extLst>
          </p:cNvPr>
          <p:cNvSpPr/>
          <p:nvPr/>
        </p:nvSpPr>
        <p:spPr>
          <a:xfrm>
            <a:off x="0" y="-1"/>
            <a:ext cx="12192000" cy="846785"/>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14">
            <a:extLst>
              <a:ext uri="{FF2B5EF4-FFF2-40B4-BE49-F238E27FC236}">
                <a16:creationId xmlns:a16="http://schemas.microsoft.com/office/drawing/2014/main" id="{39B83AD2-BBAC-42EA-8800-4A41BD0AC311}"/>
              </a:ext>
            </a:extLst>
          </p:cNvPr>
          <p:cNvSpPr txBox="1">
            <a:spLocks/>
          </p:cNvSpPr>
          <p:nvPr/>
        </p:nvSpPr>
        <p:spPr>
          <a:xfrm>
            <a:off x="1524000" y="0"/>
            <a:ext cx="9144000" cy="9124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mn-lt"/>
                <a:ea typeface="Times New Roman" panose="02020603050405020304" pitchFamily="18" charset="0"/>
              </a:rPr>
              <a:t>EUGÈNE EMMANUEL VIOLLET-LE-DUC (1814-1879)</a:t>
            </a:r>
          </a:p>
          <a:p>
            <a:endParaRPr lang="it-IT" sz="2000" b="1" dirty="0">
              <a:solidFill>
                <a:schemeClr val="bg1"/>
              </a:solidFill>
              <a:latin typeface="+mn-lt"/>
            </a:endParaRPr>
          </a:p>
        </p:txBody>
      </p:sp>
      <p:sp>
        <p:nvSpPr>
          <p:cNvPr id="6" name="CasellaDiTesto 2">
            <a:extLst>
              <a:ext uri="{FF2B5EF4-FFF2-40B4-BE49-F238E27FC236}">
                <a16:creationId xmlns:a16="http://schemas.microsoft.com/office/drawing/2014/main" id="{023E4175-48CE-4A77-B1CE-1ECEE7498C1B}"/>
              </a:ext>
            </a:extLst>
          </p:cNvPr>
          <p:cNvSpPr txBox="1">
            <a:spLocks noChangeArrowheads="1"/>
          </p:cNvSpPr>
          <p:nvPr/>
        </p:nvSpPr>
        <p:spPr bwMode="auto">
          <a:xfrm>
            <a:off x="285749" y="1044110"/>
            <a:ext cx="6086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dirty="0">
                <a:cs typeface="Calibri" panose="020F0502020204030204" pitchFamily="34" charset="0"/>
              </a:rPr>
              <a:t>City of Carcassonne, France - </a:t>
            </a:r>
            <a:r>
              <a:rPr lang="it-IT" altLang="it-IT" sz="1800" dirty="0" err="1">
                <a:cs typeface="Calibri" panose="020F0502020204030204" pitchFamily="34" charset="0"/>
              </a:rPr>
              <a:t>Narbonnaise</a:t>
            </a:r>
            <a:r>
              <a:rPr lang="it-IT" altLang="it-IT" sz="1800" dirty="0">
                <a:cs typeface="Calibri" panose="020F0502020204030204" pitchFamily="34" charset="0"/>
              </a:rPr>
              <a:t> </a:t>
            </a:r>
            <a:r>
              <a:rPr lang="it-IT" altLang="it-IT" sz="1800" dirty="0" err="1">
                <a:cs typeface="Calibri" panose="020F0502020204030204" pitchFamily="34" charset="0"/>
              </a:rPr>
              <a:t>entrance</a:t>
            </a:r>
            <a:r>
              <a:rPr lang="it-IT" altLang="it-IT" sz="1800" dirty="0">
                <a:cs typeface="Calibri" panose="020F0502020204030204" pitchFamily="34" charset="0"/>
              </a:rPr>
              <a:t> door</a:t>
            </a:r>
          </a:p>
        </p:txBody>
      </p:sp>
      <p:pic>
        <p:nvPicPr>
          <p:cNvPr id="11266" name="Picture 2">
            <a:extLst>
              <a:ext uri="{FF2B5EF4-FFF2-40B4-BE49-F238E27FC236}">
                <a16:creationId xmlns:a16="http://schemas.microsoft.com/office/drawing/2014/main" id="{4745CF12-5A48-4579-B578-2EA4468281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49416"/>
            <a:ext cx="5581651" cy="34946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7FB7E5F9-E958-4203-B11A-D67D48C7AC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49415"/>
            <a:ext cx="5581651" cy="3494599"/>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2">
            <a:extLst>
              <a:ext uri="{FF2B5EF4-FFF2-40B4-BE49-F238E27FC236}">
                <a16:creationId xmlns:a16="http://schemas.microsoft.com/office/drawing/2014/main" id="{4948C8F9-F2B0-4666-9854-E46D41D48AF2}"/>
              </a:ext>
            </a:extLst>
          </p:cNvPr>
          <p:cNvSpPr txBox="1">
            <a:spLocks noChangeArrowheads="1"/>
          </p:cNvSpPr>
          <p:nvPr/>
        </p:nvSpPr>
        <p:spPr bwMode="auto">
          <a:xfrm>
            <a:off x="381000" y="5379992"/>
            <a:ext cx="96488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1600" dirty="0">
                <a:cs typeface="Calibri" panose="020F0502020204030204" pitchFamily="34" charset="0"/>
              </a:rPr>
              <a:t>(left) Survey, drawing by Viollet-le-Duc</a:t>
            </a:r>
          </a:p>
          <a:p>
            <a:pPr eaLnBrk="1" hangingPunct="1">
              <a:spcBef>
                <a:spcPct val="0"/>
              </a:spcBef>
              <a:buFontTx/>
              <a:buNone/>
            </a:pPr>
            <a:r>
              <a:rPr lang="it-IT" altLang="it-IT" sz="1600" dirty="0">
                <a:cs typeface="Calibri" panose="020F0502020204030204" pitchFamily="34" charset="0"/>
              </a:rPr>
              <a:t>(right) Restoration project, drawing by Viollet-le-Duc</a:t>
            </a:r>
          </a:p>
        </p:txBody>
      </p:sp>
    </p:spTree>
    <p:extLst>
      <p:ext uri="{BB962C8B-B14F-4D97-AF65-F5344CB8AC3E}">
        <p14:creationId xmlns:p14="http://schemas.microsoft.com/office/powerpoint/2010/main" val="174047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53D4F117-DA88-40A5-80F2-0A5D1680370A}"/>
              </a:ext>
            </a:extLst>
          </p:cNvPr>
          <p:cNvSpPr/>
          <p:nvPr/>
        </p:nvSpPr>
        <p:spPr>
          <a:xfrm>
            <a:off x="0" y="-1"/>
            <a:ext cx="12192000" cy="846785"/>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14">
            <a:extLst>
              <a:ext uri="{FF2B5EF4-FFF2-40B4-BE49-F238E27FC236}">
                <a16:creationId xmlns:a16="http://schemas.microsoft.com/office/drawing/2014/main" id="{39B83AD2-BBAC-42EA-8800-4A41BD0AC311}"/>
              </a:ext>
            </a:extLst>
          </p:cNvPr>
          <p:cNvSpPr txBox="1">
            <a:spLocks/>
          </p:cNvSpPr>
          <p:nvPr/>
        </p:nvSpPr>
        <p:spPr>
          <a:xfrm>
            <a:off x="1524000" y="0"/>
            <a:ext cx="9144000" cy="9124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mn-lt"/>
                <a:ea typeface="Times New Roman" panose="02020603050405020304" pitchFamily="18" charset="0"/>
              </a:rPr>
              <a:t>EUGÈNE EMMANUEL VIOLLET-LE-DUC (1814-1879)</a:t>
            </a:r>
          </a:p>
          <a:p>
            <a:endParaRPr lang="it-IT" sz="2000" b="1" dirty="0">
              <a:solidFill>
                <a:schemeClr val="bg1"/>
              </a:solidFill>
              <a:latin typeface="+mn-lt"/>
            </a:endParaRPr>
          </a:p>
        </p:txBody>
      </p:sp>
      <p:sp>
        <p:nvSpPr>
          <p:cNvPr id="6" name="CasellaDiTesto 2">
            <a:extLst>
              <a:ext uri="{FF2B5EF4-FFF2-40B4-BE49-F238E27FC236}">
                <a16:creationId xmlns:a16="http://schemas.microsoft.com/office/drawing/2014/main" id="{023E4175-48CE-4A77-B1CE-1ECEE7498C1B}"/>
              </a:ext>
            </a:extLst>
          </p:cNvPr>
          <p:cNvSpPr txBox="1">
            <a:spLocks noChangeArrowheads="1"/>
          </p:cNvSpPr>
          <p:nvPr/>
        </p:nvSpPr>
        <p:spPr bwMode="auto">
          <a:xfrm>
            <a:off x="285750" y="1044110"/>
            <a:ext cx="28041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dirty="0">
                <a:cs typeface="Calibri" panose="020F0502020204030204" pitchFamily="34" charset="0"/>
              </a:rPr>
              <a:t>City of Carcassonne, France</a:t>
            </a:r>
          </a:p>
        </p:txBody>
      </p:sp>
      <p:pic>
        <p:nvPicPr>
          <p:cNvPr id="8" name="Picture 6" descr="LA PORTE NARBONNAISE - Tower - Carcassonne | Office de tourisme de  Carcassonne">
            <a:extLst>
              <a:ext uri="{FF2B5EF4-FFF2-40B4-BE49-F238E27FC236}">
                <a16:creationId xmlns:a16="http://schemas.microsoft.com/office/drawing/2014/main" id="{FA66EB1F-B272-44E6-9ACF-E41CE8366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610768"/>
            <a:ext cx="4924425" cy="369331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arcassonne Medieval City Walk - Aude, France | AllTrails">
            <a:extLst>
              <a:ext uri="{FF2B5EF4-FFF2-40B4-BE49-F238E27FC236}">
                <a16:creationId xmlns:a16="http://schemas.microsoft.com/office/drawing/2014/main" id="{55F9DD87-7E32-4C95-BF4F-B51710A9EC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199" y="1616844"/>
            <a:ext cx="5553075" cy="3687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516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53D4F117-DA88-40A5-80F2-0A5D1680370A}"/>
              </a:ext>
            </a:extLst>
          </p:cNvPr>
          <p:cNvSpPr/>
          <p:nvPr/>
        </p:nvSpPr>
        <p:spPr>
          <a:xfrm>
            <a:off x="0" y="-1"/>
            <a:ext cx="12192000" cy="846785"/>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14">
            <a:extLst>
              <a:ext uri="{FF2B5EF4-FFF2-40B4-BE49-F238E27FC236}">
                <a16:creationId xmlns:a16="http://schemas.microsoft.com/office/drawing/2014/main" id="{39B83AD2-BBAC-42EA-8800-4A41BD0AC311}"/>
              </a:ext>
            </a:extLst>
          </p:cNvPr>
          <p:cNvSpPr txBox="1">
            <a:spLocks/>
          </p:cNvSpPr>
          <p:nvPr/>
        </p:nvSpPr>
        <p:spPr>
          <a:xfrm>
            <a:off x="1524000" y="0"/>
            <a:ext cx="9144000" cy="9124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mn-lt"/>
                <a:ea typeface="Times New Roman" panose="02020603050405020304" pitchFamily="18" charset="0"/>
              </a:rPr>
              <a:t>EUGÈNE EMMANUEL VIOLLET-LE-DUC (1814-1879)</a:t>
            </a:r>
            <a:br>
              <a:rPr lang="en-US" altLang="it-IT" sz="2000" b="1" dirty="0">
                <a:solidFill>
                  <a:schemeClr val="bg1"/>
                </a:solidFill>
                <a:latin typeface="+mn-lt"/>
              </a:rPr>
            </a:br>
            <a:endParaRPr lang="it-IT" sz="2000" b="1" dirty="0">
              <a:solidFill>
                <a:schemeClr val="bg1"/>
              </a:solidFill>
              <a:latin typeface="+mn-lt"/>
            </a:endParaRPr>
          </a:p>
        </p:txBody>
      </p:sp>
      <p:sp>
        <p:nvSpPr>
          <p:cNvPr id="6" name="CasellaDiTesto 2">
            <a:extLst>
              <a:ext uri="{FF2B5EF4-FFF2-40B4-BE49-F238E27FC236}">
                <a16:creationId xmlns:a16="http://schemas.microsoft.com/office/drawing/2014/main" id="{023E4175-48CE-4A77-B1CE-1ECEE7498C1B}"/>
              </a:ext>
            </a:extLst>
          </p:cNvPr>
          <p:cNvSpPr txBox="1">
            <a:spLocks noChangeArrowheads="1"/>
          </p:cNvSpPr>
          <p:nvPr/>
        </p:nvSpPr>
        <p:spPr bwMode="auto">
          <a:xfrm>
            <a:off x="285750" y="1044110"/>
            <a:ext cx="28041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dirty="0">
                <a:cs typeface="Calibri" panose="020F0502020204030204" pitchFamily="34" charset="0"/>
              </a:rPr>
              <a:t>City of Carcassonne, France</a:t>
            </a:r>
          </a:p>
        </p:txBody>
      </p:sp>
      <p:pic>
        <p:nvPicPr>
          <p:cNvPr id="13314" name="Picture 2" descr="Carcassonne, France 493 | Carcassonne is a fortified French … | Flickr">
            <a:extLst>
              <a:ext uri="{FF2B5EF4-FFF2-40B4-BE49-F238E27FC236}">
                <a16:creationId xmlns:a16="http://schemas.microsoft.com/office/drawing/2014/main" id="{72DAA138-BFA1-4676-95BE-626691D6E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1545057"/>
            <a:ext cx="5944507" cy="3964940"/>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791236E7-0D5A-461C-A74F-434246A50A6B}"/>
              </a:ext>
            </a:extLst>
          </p:cNvPr>
          <p:cNvPicPr>
            <a:picLocks noChangeAspect="1"/>
          </p:cNvPicPr>
          <p:nvPr/>
        </p:nvPicPr>
        <p:blipFill rotWithShape="1">
          <a:blip r:embed="rId3"/>
          <a:srcRect l="25937" t="32222" r="42656" b="24306"/>
          <a:stretch/>
        </p:blipFill>
        <p:spPr>
          <a:xfrm>
            <a:off x="6515099" y="1545058"/>
            <a:ext cx="5105401" cy="3964940"/>
          </a:xfrm>
          <a:prstGeom prst="rect">
            <a:avLst/>
          </a:prstGeom>
        </p:spPr>
      </p:pic>
    </p:spTree>
    <p:extLst>
      <p:ext uri="{BB962C8B-B14F-4D97-AF65-F5344CB8AC3E}">
        <p14:creationId xmlns:p14="http://schemas.microsoft.com/office/powerpoint/2010/main" val="1772829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53D4F117-DA88-40A5-80F2-0A5D1680370A}"/>
              </a:ext>
            </a:extLst>
          </p:cNvPr>
          <p:cNvSpPr/>
          <p:nvPr/>
        </p:nvSpPr>
        <p:spPr>
          <a:xfrm>
            <a:off x="0" y="-1"/>
            <a:ext cx="12192000" cy="846785"/>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14">
            <a:extLst>
              <a:ext uri="{FF2B5EF4-FFF2-40B4-BE49-F238E27FC236}">
                <a16:creationId xmlns:a16="http://schemas.microsoft.com/office/drawing/2014/main" id="{39B83AD2-BBAC-42EA-8800-4A41BD0AC311}"/>
              </a:ext>
            </a:extLst>
          </p:cNvPr>
          <p:cNvSpPr txBox="1">
            <a:spLocks/>
          </p:cNvSpPr>
          <p:nvPr/>
        </p:nvSpPr>
        <p:spPr>
          <a:xfrm>
            <a:off x="1524000" y="1"/>
            <a:ext cx="9144000" cy="6477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mn-lt"/>
                <a:ea typeface="Times New Roman" panose="02020603050405020304" pitchFamily="18" charset="0"/>
              </a:rPr>
              <a:t>EUGÈNE EMMANUEL VIOLLET-LE-DUC (1814-1879)</a:t>
            </a:r>
            <a:endParaRPr lang="it-IT" sz="2000" b="1" dirty="0">
              <a:solidFill>
                <a:schemeClr val="bg1"/>
              </a:solidFill>
              <a:latin typeface="+mn-lt"/>
            </a:endParaRPr>
          </a:p>
        </p:txBody>
      </p:sp>
      <p:sp>
        <p:nvSpPr>
          <p:cNvPr id="5" name="CasellaDiTesto 4">
            <a:extLst>
              <a:ext uri="{FF2B5EF4-FFF2-40B4-BE49-F238E27FC236}">
                <a16:creationId xmlns:a16="http://schemas.microsoft.com/office/drawing/2014/main" id="{17665772-C43C-4A84-9F7F-F784C7F9319C}"/>
              </a:ext>
            </a:extLst>
          </p:cNvPr>
          <p:cNvSpPr txBox="1"/>
          <p:nvPr/>
        </p:nvSpPr>
        <p:spPr>
          <a:xfrm>
            <a:off x="314324" y="1161187"/>
            <a:ext cx="11058525" cy="4524315"/>
          </a:xfrm>
          <a:prstGeom prst="rect">
            <a:avLst/>
          </a:prstGeom>
          <a:noFill/>
        </p:spPr>
        <p:txBody>
          <a:bodyPr wrap="square">
            <a:spAutoFit/>
          </a:bodyPr>
          <a:lstStyle/>
          <a:p>
            <a:r>
              <a:rPr lang="it-IT" dirty="0"/>
              <a:t>Training </a:t>
            </a:r>
            <a:r>
              <a:rPr lang="it-IT" dirty="0" err="1"/>
              <a:t>through</a:t>
            </a:r>
            <a:r>
              <a:rPr lang="it-IT" dirty="0"/>
              <a:t> the </a:t>
            </a:r>
            <a:r>
              <a:rPr lang="it-IT" dirty="0" err="1"/>
              <a:t>observation</a:t>
            </a:r>
            <a:r>
              <a:rPr lang="it-IT" dirty="0"/>
              <a:t> and </a:t>
            </a:r>
            <a:r>
              <a:rPr lang="it-IT" dirty="0" err="1"/>
              <a:t>direct</a:t>
            </a:r>
            <a:r>
              <a:rPr lang="it-IT" dirty="0"/>
              <a:t> study of the </a:t>
            </a:r>
            <a:r>
              <a:rPr lang="it-IT" dirty="0" err="1"/>
              <a:t>monuments</a:t>
            </a:r>
            <a:r>
              <a:rPr lang="it-IT" dirty="0"/>
              <a:t>, </a:t>
            </a:r>
            <a:r>
              <a:rPr lang="it-IT" dirty="0" err="1"/>
              <a:t>graphically</a:t>
            </a:r>
            <a:r>
              <a:rPr lang="it-IT" dirty="0"/>
              <a:t> </a:t>
            </a:r>
            <a:r>
              <a:rPr lang="it-IT" dirty="0" err="1"/>
              <a:t>analyzed</a:t>
            </a:r>
            <a:r>
              <a:rPr lang="it-IT" dirty="0"/>
              <a:t> with </a:t>
            </a:r>
            <a:r>
              <a:rPr lang="it-IT" dirty="0" err="1"/>
              <a:t>extraordinary</a:t>
            </a:r>
            <a:r>
              <a:rPr lang="it-IT" dirty="0"/>
              <a:t> skills and attention</a:t>
            </a:r>
          </a:p>
          <a:p>
            <a:endParaRPr lang="it-IT" dirty="0"/>
          </a:p>
          <a:p>
            <a:r>
              <a:rPr lang="it-IT" dirty="0" err="1"/>
              <a:t>Influence</a:t>
            </a:r>
            <a:r>
              <a:rPr lang="it-IT" dirty="0"/>
              <a:t> of the "</a:t>
            </a:r>
            <a:r>
              <a:rPr lang="it-IT" dirty="0" err="1"/>
              <a:t>archeologists</a:t>
            </a:r>
            <a:r>
              <a:rPr lang="it-IT" dirty="0"/>
              <a:t>" </a:t>
            </a:r>
            <a:r>
              <a:rPr lang="it-IT" dirty="0" err="1"/>
              <a:t>who</a:t>
            </a:r>
            <a:r>
              <a:rPr lang="it-IT" dirty="0"/>
              <a:t> </a:t>
            </a:r>
            <a:r>
              <a:rPr lang="it-IT" dirty="0" err="1"/>
              <a:t>dedicated</a:t>
            </a:r>
            <a:r>
              <a:rPr lang="it-IT" dirty="0"/>
              <a:t> to the </a:t>
            </a:r>
            <a:r>
              <a:rPr lang="it-IT" dirty="0" err="1"/>
              <a:t>rediscovery</a:t>
            </a:r>
            <a:r>
              <a:rPr lang="it-IT" dirty="0"/>
              <a:t> of the middle ages, from </a:t>
            </a:r>
            <a:r>
              <a:rPr lang="it-IT" dirty="0" err="1"/>
              <a:t>Arcisse</a:t>
            </a:r>
            <a:r>
              <a:rPr lang="it-IT" dirty="0"/>
              <a:t> De </a:t>
            </a:r>
            <a:r>
              <a:rPr lang="it-IT" dirty="0" err="1"/>
              <a:t>Caumont</a:t>
            </a:r>
            <a:r>
              <a:rPr lang="it-IT" dirty="0"/>
              <a:t> to P. Mérimée and L. Vitet</a:t>
            </a:r>
          </a:p>
          <a:p>
            <a:endParaRPr lang="it-IT" dirty="0"/>
          </a:p>
          <a:p>
            <a:r>
              <a:rPr lang="en-US" dirty="0"/>
              <a:t>Methodology of the restoration project:</a:t>
            </a:r>
          </a:p>
          <a:p>
            <a:pPr marL="285750" indent="-285750">
              <a:buFontTx/>
              <a:buChar char="-"/>
            </a:pPr>
            <a:r>
              <a:rPr lang="en-US" dirty="0"/>
              <a:t>careful study of the building in all its parts;</a:t>
            </a:r>
          </a:p>
          <a:p>
            <a:pPr marL="285750" indent="-285750">
              <a:buFontTx/>
              <a:buChar char="-"/>
            </a:pPr>
            <a:r>
              <a:rPr lang="en-US" dirty="0"/>
              <a:t>historical documentation;</a:t>
            </a:r>
          </a:p>
          <a:p>
            <a:pPr marL="285750" indent="-285750">
              <a:buFontTx/>
              <a:buChar char="-"/>
            </a:pPr>
            <a:r>
              <a:rPr lang="en-US" dirty="0"/>
              <a:t>the study of coeval buildings of the same region;</a:t>
            </a:r>
          </a:p>
          <a:p>
            <a:pPr marL="285750" indent="-285750">
              <a:buFontTx/>
              <a:buChar char="-"/>
            </a:pPr>
            <a:r>
              <a:rPr lang="en-US" dirty="0"/>
              <a:t>knowledge of construction processes, according to a method defined by Viollet-le-Duc himself as "scientific”</a:t>
            </a:r>
          </a:p>
          <a:p>
            <a:endParaRPr lang="en-US" i="1" dirty="0">
              <a:solidFill>
                <a:srgbClr val="202122"/>
              </a:solidFill>
            </a:endParaRPr>
          </a:p>
          <a:p>
            <a:r>
              <a:rPr lang="en-US" dirty="0">
                <a:solidFill>
                  <a:srgbClr val="202122"/>
                </a:solidFill>
              </a:rPr>
              <a:t>Major work: </a:t>
            </a:r>
            <a:r>
              <a:rPr lang="en-US" b="0" i="1" dirty="0">
                <a:solidFill>
                  <a:srgbClr val="202122"/>
                </a:solidFill>
                <a:effectLst/>
              </a:rPr>
              <a:t>Reasoned Dictionary of French Architecture </a:t>
            </a:r>
            <a:r>
              <a:rPr lang="en-US" b="0" dirty="0">
                <a:solidFill>
                  <a:srgbClr val="202122"/>
                </a:solidFill>
                <a:effectLst/>
              </a:rPr>
              <a:t>(1854-1868). </a:t>
            </a:r>
          </a:p>
          <a:p>
            <a:r>
              <a:rPr lang="en-US" dirty="0">
                <a:solidFill>
                  <a:srgbClr val="202122"/>
                </a:solidFill>
              </a:rPr>
              <a:t>Definition of restoration: “to restore a building is not the same as maintaining, repairing or making it; rather, it means to lead it back to a state of completion that may never have existed in a given time”</a:t>
            </a:r>
            <a:endParaRPr lang="en-US" dirty="0"/>
          </a:p>
          <a:p>
            <a:pPr marL="285750" indent="-285750">
              <a:buFontTx/>
              <a:buChar char="-"/>
            </a:pPr>
            <a:endParaRPr lang="en-US" dirty="0"/>
          </a:p>
        </p:txBody>
      </p:sp>
    </p:spTree>
    <p:extLst>
      <p:ext uri="{BB962C8B-B14F-4D97-AF65-F5344CB8AC3E}">
        <p14:creationId xmlns:p14="http://schemas.microsoft.com/office/powerpoint/2010/main" val="1878187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53D4F117-DA88-40A5-80F2-0A5D1680370A}"/>
              </a:ext>
            </a:extLst>
          </p:cNvPr>
          <p:cNvSpPr/>
          <p:nvPr/>
        </p:nvSpPr>
        <p:spPr>
          <a:xfrm>
            <a:off x="0" y="-1"/>
            <a:ext cx="12192000" cy="846785"/>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14">
            <a:extLst>
              <a:ext uri="{FF2B5EF4-FFF2-40B4-BE49-F238E27FC236}">
                <a16:creationId xmlns:a16="http://schemas.microsoft.com/office/drawing/2014/main" id="{39B83AD2-BBAC-42EA-8800-4A41BD0AC311}"/>
              </a:ext>
            </a:extLst>
          </p:cNvPr>
          <p:cNvSpPr txBox="1">
            <a:spLocks/>
          </p:cNvSpPr>
          <p:nvPr/>
        </p:nvSpPr>
        <p:spPr>
          <a:xfrm>
            <a:off x="1524000" y="0"/>
            <a:ext cx="9144000" cy="9124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mn-lt"/>
                <a:ea typeface="Times New Roman" panose="02020603050405020304" pitchFamily="18" charset="0"/>
              </a:rPr>
              <a:t>EUGÈNE EMMANUEL VIOLLET-LE-DUC (1814-1879)</a:t>
            </a:r>
          </a:p>
          <a:p>
            <a:endParaRPr lang="it-IT" sz="2000" b="1" dirty="0">
              <a:solidFill>
                <a:schemeClr val="bg1"/>
              </a:solidFill>
              <a:latin typeface="+mn-lt"/>
            </a:endParaRPr>
          </a:p>
        </p:txBody>
      </p:sp>
      <p:sp>
        <p:nvSpPr>
          <p:cNvPr id="5" name="CasellaDiTesto 2">
            <a:extLst>
              <a:ext uri="{FF2B5EF4-FFF2-40B4-BE49-F238E27FC236}">
                <a16:creationId xmlns:a16="http://schemas.microsoft.com/office/drawing/2014/main" id="{B647F806-160B-4569-BA0E-D1C0537941D1}"/>
              </a:ext>
            </a:extLst>
          </p:cNvPr>
          <p:cNvSpPr txBox="1">
            <a:spLocks noChangeArrowheads="1"/>
          </p:cNvSpPr>
          <p:nvPr/>
        </p:nvSpPr>
        <p:spPr bwMode="auto">
          <a:xfrm>
            <a:off x="304800" y="1004315"/>
            <a:ext cx="28041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dirty="0">
                <a:cs typeface="Calibri" panose="020F0502020204030204" pitchFamily="34" charset="0"/>
              </a:rPr>
              <a:t>Pierrefonds </a:t>
            </a:r>
            <a:r>
              <a:rPr lang="it-IT" altLang="it-IT" sz="1800" dirty="0" err="1">
                <a:cs typeface="Calibri" panose="020F0502020204030204" pitchFamily="34" charset="0"/>
              </a:rPr>
              <a:t>castle</a:t>
            </a:r>
            <a:r>
              <a:rPr lang="it-IT" altLang="it-IT" sz="1800" dirty="0">
                <a:cs typeface="Calibri" panose="020F0502020204030204" pitchFamily="34" charset="0"/>
              </a:rPr>
              <a:t>, France</a:t>
            </a:r>
          </a:p>
        </p:txBody>
      </p:sp>
      <p:pic>
        <p:nvPicPr>
          <p:cNvPr id="1030" name="Picture 6" descr="Vue aérienne du Château de Pierrefond - 60 - restauré par Viollet le Duc  Stock Photo | Adobe Stock">
            <a:extLst>
              <a:ext uri="{FF2B5EF4-FFF2-40B4-BE49-F238E27FC236}">
                <a16:creationId xmlns:a16="http://schemas.microsoft.com/office/drawing/2014/main" id="{5580731F-3D66-408B-A870-05769B236A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39358"/>
            <a:ext cx="7115175" cy="4752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771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53D4F117-DA88-40A5-80F2-0A5D1680370A}"/>
              </a:ext>
            </a:extLst>
          </p:cNvPr>
          <p:cNvSpPr/>
          <p:nvPr/>
        </p:nvSpPr>
        <p:spPr>
          <a:xfrm>
            <a:off x="0" y="-1"/>
            <a:ext cx="12192000" cy="846785"/>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14">
            <a:extLst>
              <a:ext uri="{FF2B5EF4-FFF2-40B4-BE49-F238E27FC236}">
                <a16:creationId xmlns:a16="http://schemas.microsoft.com/office/drawing/2014/main" id="{39B83AD2-BBAC-42EA-8800-4A41BD0AC311}"/>
              </a:ext>
            </a:extLst>
          </p:cNvPr>
          <p:cNvSpPr txBox="1">
            <a:spLocks/>
          </p:cNvSpPr>
          <p:nvPr/>
        </p:nvSpPr>
        <p:spPr>
          <a:xfrm>
            <a:off x="1524000" y="0"/>
            <a:ext cx="9144000" cy="9124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mn-lt"/>
                <a:ea typeface="Times New Roman" panose="02020603050405020304" pitchFamily="18" charset="0"/>
              </a:rPr>
              <a:t>EUGÈNE EMMANUEL VIOLLET-LE-DUC (1814-1879)</a:t>
            </a:r>
            <a:endParaRPr lang="it-IT" sz="2000" b="1" dirty="0">
              <a:solidFill>
                <a:schemeClr val="bg1"/>
              </a:solidFill>
              <a:latin typeface="+mn-lt"/>
            </a:endParaRPr>
          </a:p>
          <a:p>
            <a:endParaRPr lang="it-IT" sz="2000" b="1" dirty="0">
              <a:solidFill>
                <a:schemeClr val="bg1"/>
              </a:solidFill>
              <a:latin typeface="+mn-lt"/>
            </a:endParaRPr>
          </a:p>
        </p:txBody>
      </p:sp>
      <p:pic>
        <p:nvPicPr>
          <p:cNvPr id="2052" name="Picture 4">
            <a:extLst>
              <a:ext uri="{FF2B5EF4-FFF2-40B4-BE49-F238E27FC236}">
                <a16:creationId xmlns:a16="http://schemas.microsoft.com/office/drawing/2014/main" id="{6CF7C7E3-A52D-4DD2-800A-58A9E56F1F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483553"/>
            <a:ext cx="7343775" cy="447675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2">
            <a:extLst>
              <a:ext uri="{FF2B5EF4-FFF2-40B4-BE49-F238E27FC236}">
                <a16:creationId xmlns:a16="http://schemas.microsoft.com/office/drawing/2014/main" id="{C8644A6E-A7DA-46A8-A4B5-7E8EB68902F7}"/>
              </a:ext>
            </a:extLst>
          </p:cNvPr>
          <p:cNvSpPr txBox="1">
            <a:spLocks noChangeArrowheads="1"/>
          </p:cNvSpPr>
          <p:nvPr/>
        </p:nvSpPr>
        <p:spPr bwMode="auto">
          <a:xfrm>
            <a:off x="304800" y="1004315"/>
            <a:ext cx="28041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dirty="0">
                <a:cs typeface="Calibri" panose="020F0502020204030204" pitchFamily="34" charset="0"/>
              </a:rPr>
              <a:t>Pierrefonds </a:t>
            </a:r>
            <a:r>
              <a:rPr lang="it-IT" altLang="it-IT" sz="1800" dirty="0" err="1">
                <a:cs typeface="Calibri" panose="020F0502020204030204" pitchFamily="34" charset="0"/>
              </a:rPr>
              <a:t>castle</a:t>
            </a:r>
            <a:r>
              <a:rPr lang="it-IT" altLang="it-IT" sz="1800" dirty="0">
                <a:cs typeface="Calibri" panose="020F0502020204030204" pitchFamily="34" charset="0"/>
              </a:rPr>
              <a:t>, France</a:t>
            </a:r>
          </a:p>
        </p:txBody>
      </p:sp>
      <p:sp>
        <p:nvSpPr>
          <p:cNvPr id="9" name="CasellaDiTesto 2">
            <a:extLst>
              <a:ext uri="{FF2B5EF4-FFF2-40B4-BE49-F238E27FC236}">
                <a16:creationId xmlns:a16="http://schemas.microsoft.com/office/drawing/2014/main" id="{6A92C037-AC9D-461D-9840-23ED7D67C0D7}"/>
              </a:ext>
            </a:extLst>
          </p:cNvPr>
          <p:cNvSpPr txBox="1">
            <a:spLocks noChangeArrowheads="1"/>
          </p:cNvSpPr>
          <p:nvPr/>
        </p:nvSpPr>
        <p:spPr bwMode="auto">
          <a:xfrm>
            <a:off x="7829554" y="1483553"/>
            <a:ext cx="35528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1600" dirty="0">
                <a:cs typeface="Calibri" panose="020F0502020204030204" pitchFamily="34" charset="0"/>
              </a:rPr>
              <a:t>State of the art before the restoration</a:t>
            </a:r>
          </a:p>
        </p:txBody>
      </p:sp>
    </p:spTree>
    <p:extLst>
      <p:ext uri="{BB962C8B-B14F-4D97-AF65-F5344CB8AC3E}">
        <p14:creationId xmlns:p14="http://schemas.microsoft.com/office/powerpoint/2010/main" val="152779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53D4F117-DA88-40A5-80F2-0A5D1680370A}"/>
              </a:ext>
            </a:extLst>
          </p:cNvPr>
          <p:cNvSpPr/>
          <p:nvPr/>
        </p:nvSpPr>
        <p:spPr>
          <a:xfrm>
            <a:off x="0" y="-1"/>
            <a:ext cx="12192000" cy="846785"/>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14">
            <a:extLst>
              <a:ext uri="{FF2B5EF4-FFF2-40B4-BE49-F238E27FC236}">
                <a16:creationId xmlns:a16="http://schemas.microsoft.com/office/drawing/2014/main" id="{39B83AD2-BBAC-42EA-8800-4A41BD0AC311}"/>
              </a:ext>
            </a:extLst>
          </p:cNvPr>
          <p:cNvSpPr txBox="1">
            <a:spLocks/>
          </p:cNvSpPr>
          <p:nvPr/>
        </p:nvSpPr>
        <p:spPr>
          <a:xfrm>
            <a:off x="1524000" y="0"/>
            <a:ext cx="9144000" cy="9124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mn-lt"/>
                <a:ea typeface="Times New Roman" panose="02020603050405020304" pitchFamily="18" charset="0"/>
              </a:rPr>
              <a:t>EUGÈNE EMMANUEL VIOLLET-LE-DUC (1814-1879)</a:t>
            </a:r>
          </a:p>
          <a:p>
            <a:endParaRPr lang="it-IT" sz="2000" b="1" dirty="0">
              <a:solidFill>
                <a:schemeClr val="bg1"/>
              </a:solidFill>
              <a:latin typeface="+mn-lt"/>
            </a:endParaRPr>
          </a:p>
        </p:txBody>
      </p:sp>
      <p:pic>
        <p:nvPicPr>
          <p:cNvPr id="1026" name="Picture 2" descr="09: Eugène Viollet-le-Duc. Chateaux de Pierrefonds. Façade drawing. 1858. ">
            <a:extLst>
              <a:ext uri="{FF2B5EF4-FFF2-40B4-BE49-F238E27FC236}">
                <a16:creationId xmlns:a16="http://schemas.microsoft.com/office/drawing/2014/main" id="{70BD42DA-B712-46AB-8684-524077E64F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75" y="1465468"/>
            <a:ext cx="5043743" cy="3782808"/>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BA1B04CF-C1E0-4B52-A442-2F71627C39DF}"/>
              </a:ext>
            </a:extLst>
          </p:cNvPr>
          <p:cNvPicPr>
            <a:picLocks noChangeAspect="1"/>
          </p:cNvPicPr>
          <p:nvPr/>
        </p:nvPicPr>
        <p:blipFill rotWithShape="1">
          <a:blip r:embed="rId3"/>
          <a:srcRect l="34844" t="19582" r="15938" b="12362"/>
          <a:stretch/>
        </p:blipFill>
        <p:spPr>
          <a:xfrm>
            <a:off x="371475" y="1465467"/>
            <a:ext cx="5886450" cy="4578351"/>
          </a:xfrm>
          <a:prstGeom prst="rect">
            <a:avLst/>
          </a:prstGeom>
        </p:spPr>
      </p:pic>
      <p:sp>
        <p:nvSpPr>
          <p:cNvPr id="11" name="CasellaDiTesto 2">
            <a:extLst>
              <a:ext uri="{FF2B5EF4-FFF2-40B4-BE49-F238E27FC236}">
                <a16:creationId xmlns:a16="http://schemas.microsoft.com/office/drawing/2014/main" id="{F8983A1A-416D-45C9-BC35-9C0F5BD7EC24}"/>
              </a:ext>
            </a:extLst>
          </p:cNvPr>
          <p:cNvSpPr txBox="1">
            <a:spLocks noChangeArrowheads="1"/>
          </p:cNvSpPr>
          <p:nvPr/>
        </p:nvSpPr>
        <p:spPr bwMode="auto">
          <a:xfrm>
            <a:off x="304800" y="1004315"/>
            <a:ext cx="28041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dirty="0">
                <a:cs typeface="Calibri" panose="020F0502020204030204" pitchFamily="34" charset="0"/>
              </a:rPr>
              <a:t>Pierrefonds </a:t>
            </a:r>
            <a:r>
              <a:rPr lang="it-IT" altLang="it-IT" sz="1800" dirty="0" err="1">
                <a:cs typeface="Calibri" panose="020F0502020204030204" pitchFamily="34" charset="0"/>
              </a:rPr>
              <a:t>castle</a:t>
            </a:r>
            <a:r>
              <a:rPr lang="it-IT" altLang="it-IT" sz="1800" dirty="0">
                <a:cs typeface="Calibri" panose="020F0502020204030204" pitchFamily="34" charset="0"/>
              </a:rPr>
              <a:t>, France</a:t>
            </a:r>
          </a:p>
        </p:txBody>
      </p:sp>
      <p:sp>
        <p:nvSpPr>
          <p:cNvPr id="12" name="CasellaDiTesto 2">
            <a:extLst>
              <a:ext uri="{FF2B5EF4-FFF2-40B4-BE49-F238E27FC236}">
                <a16:creationId xmlns:a16="http://schemas.microsoft.com/office/drawing/2014/main" id="{224DDA69-1B59-4D76-A4EA-41D2C34A874F}"/>
              </a:ext>
            </a:extLst>
          </p:cNvPr>
          <p:cNvSpPr txBox="1">
            <a:spLocks noChangeArrowheads="1"/>
          </p:cNvSpPr>
          <p:nvPr/>
        </p:nvSpPr>
        <p:spPr bwMode="auto">
          <a:xfrm>
            <a:off x="6343654" y="5248276"/>
            <a:ext cx="547687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it-IT" sz="1600" dirty="0">
                <a:latin typeface="+mn-lt"/>
                <a:cs typeface="Calibri" panose="020F0502020204030204" pitchFamily="34" charset="0"/>
              </a:rPr>
              <a:t>(left) </a:t>
            </a:r>
            <a:r>
              <a:rPr lang="it-IT" altLang="it-IT" sz="1600" dirty="0" err="1">
                <a:solidFill>
                  <a:srgbClr val="202124"/>
                </a:solidFill>
                <a:latin typeface="+mn-lt"/>
                <a:cs typeface="Calibri" panose="020F0502020204030204" pitchFamily="34" charset="0"/>
              </a:rPr>
              <a:t>I</a:t>
            </a:r>
            <a:r>
              <a:rPr kumimoji="0" lang="it-IT" altLang="it-IT" sz="1600" b="0" i="0" u="none" strike="noStrike" cap="none" normalizeH="0" baseline="0" dirty="0" err="1">
                <a:ln>
                  <a:noFill/>
                </a:ln>
                <a:solidFill>
                  <a:srgbClr val="202124"/>
                </a:solidFill>
                <a:effectLst/>
                <a:latin typeface="+mn-lt"/>
              </a:rPr>
              <a:t>nitial</a:t>
            </a:r>
            <a:r>
              <a:rPr kumimoji="0" lang="it-IT" altLang="it-IT" sz="1600" b="0" i="0" u="none" strike="noStrike" cap="none" normalizeH="0" baseline="0" dirty="0">
                <a:ln>
                  <a:noFill/>
                </a:ln>
                <a:solidFill>
                  <a:srgbClr val="202124"/>
                </a:solidFill>
                <a:effectLst/>
                <a:latin typeface="+mn-lt"/>
              </a:rPr>
              <a:t> design </a:t>
            </a:r>
            <a:r>
              <a:rPr kumimoji="0" lang="it-IT" altLang="it-IT" sz="1600" b="0" i="0" u="none" strike="noStrike" cap="none" normalizeH="0" baseline="0" dirty="0" err="1">
                <a:ln>
                  <a:noFill/>
                </a:ln>
                <a:solidFill>
                  <a:srgbClr val="202124"/>
                </a:solidFill>
                <a:effectLst/>
                <a:latin typeface="+mn-lt"/>
              </a:rPr>
              <a:t>proposal</a:t>
            </a:r>
            <a:r>
              <a:rPr kumimoji="0" lang="it-IT" altLang="it-IT" sz="1600" b="0" i="0" u="none" strike="noStrike" cap="none" normalizeH="0" baseline="0" dirty="0">
                <a:ln>
                  <a:noFill/>
                </a:ln>
                <a:solidFill>
                  <a:srgbClr val="202124"/>
                </a:solidFill>
                <a:effectLst/>
                <a:latin typeface="+mn-lt"/>
              </a:rPr>
              <a:t> (compromise </a:t>
            </a:r>
            <a:r>
              <a:rPr kumimoji="0" lang="it-IT" altLang="it-IT" sz="1600" b="0" i="0" u="none" strike="noStrike" cap="none" normalizeH="0" baseline="0" dirty="0" err="1">
                <a:ln>
                  <a:noFill/>
                </a:ln>
                <a:solidFill>
                  <a:srgbClr val="202124"/>
                </a:solidFill>
                <a:effectLst/>
                <a:latin typeface="+mn-lt"/>
              </a:rPr>
              <a:t>between</a:t>
            </a:r>
            <a:r>
              <a:rPr kumimoji="0" lang="it-IT" altLang="it-IT" sz="1600" b="0" i="0" u="none" strike="noStrike" cap="none" normalizeH="0" baseline="0" dirty="0">
                <a:ln>
                  <a:noFill/>
                </a:ln>
                <a:solidFill>
                  <a:srgbClr val="202124"/>
                </a:solidFill>
                <a:effectLst/>
                <a:latin typeface="+mn-lt"/>
              </a:rPr>
              <a:t> </a:t>
            </a:r>
            <a:r>
              <a:rPr kumimoji="0" lang="it-IT" altLang="it-IT" sz="1600" b="0" i="0" u="none" strike="noStrike" cap="none" normalizeH="0" baseline="0" dirty="0" err="1">
                <a:ln>
                  <a:noFill/>
                </a:ln>
                <a:solidFill>
                  <a:srgbClr val="202124"/>
                </a:solidFill>
                <a:effectLst/>
                <a:latin typeface="+mn-lt"/>
              </a:rPr>
              <a:t>partial</a:t>
            </a:r>
            <a:r>
              <a:rPr kumimoji="0" lang="it-IT" altLang="it-IT" sz="1600" b="0" i="0" u="none" strike="noStrike" cap="none" normalizeH="0" baseline="0" dirty="0">
                <a:ln>
                  <a:noFill/>
                </a:ln>
                <a:solidFill>
                  <a:srgbClr val="202124"/>
                </a:solidFill>
                <a:effectLst/>
                <a:latin typeface="+mn-lt"/>
              </a:rPr>
              <a:t> </a:t>
            </a:r>
            <a:r>
              <a:rPr kumimoji="0" lang="it-IT" altLang="it-IT" sz="1600" b="0" i="0" u="none" strike="noStrike" cap="none" normalizeH="0" baseline="0" dirty="0" err="1">
                <a:ln>
                  <a:noFill/>
                </a:ln>
                <a:solidFill>
                  <a:srgbClr val="202124"/>
                </a:solidFill>
                <a:effectLst/>
                <a:latin typeface="+mn-lt"/>
              </a:rPr>
              <a:t>reconstruction</a:t>
            </a:r>
            <a:r>
              <a:rPr kumimoji="0" lang="it-IT" altLang="it-IT" sz="1600" b="0" i="0" u="none" strike="noStrike" cap="none" normalizeH="0" baseline="0" dirty="0">
                <a:ln>
                  <a:noFill/>
                </a:ln>
                <a:solidFill>
                  <a:srgbClr val="202124"/>
                </a:solidFill>
                <a:effectLst/>
                <a:latin typeface="+mn-lt"/>
              </a:rPr>
              <a:t> and conservation in the state of </a:t>
            </a:r>
            <a:r>
              <a:rPr kumimoji="0" lang="it-IT" altLang="it-IT" sz="1600" b="0" i="0" u="none" strike="noStrike" cap="none" normalizeH="0" baseline="0" dirty="0" err="1">
                <a:ln>
                  <a:noFill/>
                </a:ln>
                <a:solidFill>
                  <a:srgbClr val="202124"/>
                </a:solidFill>
                <a:effectLst/>
                <a:latin typeface="+mn-lt"/>
              </a:rPr>
              <a:t>ruin</a:t>
            </a:r>
            <a:r>
              <a:rPr kumimoji="0" lang="it-IT" altLang="it-IT" sz="1600" b="0" i="0" u="none" strike="noStrike" cap="none" normalizeH="0" baseline="0" dirty="0">
                <a:ln>
                  <a:noFill/>
                </a:ln>
                <a:solidFill>
                  <a:srgbClr val="202124"/>
                </a:solidFill>
                <a:effectLst/>
                <a:latin typeface="+mn-lt"/>
              </a:rPr>
              <a:t>)</a:t>
            </a:r>
          </a:p>
          <a:p>
            <a:pPr>
              <a:spcBef>
                <a:spcPct val="0"/>
              </a:spcBef>
              <a:buNone/>
            </a:pPr>
            <a:r>
              <a:rPr lang="it-IT" altLang="it-IT" sz="1600" dirty="0">
                <a:solidFill>
                  <a:srgbClr val="202124"/>
                </a:solidFill>
                <a:latin typeface="+mn-lt"/>
              </a:rPr>
              <a:t>(right) Complete </a:t>
            </a:r>
            <a:r>
              <a:rPr lang="it-IT" altLang="it-IT" sz="1600" dirty="0" err="1">
                <a:solidFill>
                  <a:srgbClr val="202124"/>
                </a:solidFill>
                <a:latin typeface="+mn-lt"/>
              </a:rPr>
              <a:t>reconstruction</a:t>
            </a:r>
            <a:r>
              <a:rPr lang="it-IT" altLang="it-IT" sz="1600" dirty="0">
                <a:solidFill>
                  <a:srgbClr val="202124"/>
                </a:solidFill>
                <a:latin typeface="+mn-lt"/>
              </a:rPr>
              <a:t> project </a:t>
            </a:r>
          </a:p>
        </p:txBody>
      </p:sp>
    </p:spTree>
    <p:extLst>
      <p:ext uri="{BB962C8B-B14F-4D97-AF65-F5344CB8AC3E}">
        <p14:creationId xmlns:p14="http://schemas.microsoft.com/office/powerpoint/2010/main" val="3552731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53D4F117-DA88-40A5-80F2-0A5D1680370A}"/>
              </a:ext>
            </a:extLst>
          </p:cNvPr>
          <p:cNvSpPr/>
          <p:nvPr/>
        </p:nvSpPr>
        <p:spPr>
          <a:xfrm>
            <a:off x="0" y="-1"/>
            <a:ext cx="12192000" cy="846785"/>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14">
            <a:extLst>
              <a:ext uri="{FF2B5EF4-FFF2-40B4-BE49-F238E27FC236}">
                <a16:creationId xmlns:a16="http://schemas.microsoft.com/office/drawing/2014/main" id="{39B83AD2-BBAC-42EA-8800-4A41BD0AC311}"/>
              </a:ext>
            </a:extLst>
          </p:cNvPr>
          <p:cNvSpPr txBox="1">
            <a:spLocks/>
          </p:cNvSpPr>
          <p:nvPr/>
        </p:nvSpPr>
        <p:spPr>
          <a:xfrm>
            <a:off x="1524000" y="0"/>
            <a:ext cx="9144000" cy="9124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mn-lt"/>
                <a:ea typeface="Times New Roman" panose="02020603050405020304" pitchFamily="18" charset="0"/>
              </a:rPr>
              <a:t>EUGÈNE EMMANUEL VIOLLET-LE-DUC (1814-1879)</a:t>
            </a:r>
            <a:br>
              <a:rPr lang="en-US" altLang="it-IT" sz="2000" b="1" dirty="0">
                <a:solidFill>
                  <a:schemeClr val="bg1"/>
                </a:solidFill>
                <a:latin typeface="+mn-lt"/>
              </a:rPr>
            </a:br>
            <a:endParaRPr lang="it-IT" sz="2000" b="1" dirty="0">
              <a:solidFill>
                <a:schemeClr val="bg1"/>
              </a:solidFill>
              <a:latin typeface="+mn-lt"/>
            </a:endParaRPr>
          </a:p>
        </p:txBody>
      </p:sp>
      <p:pic>
        <p:nvPicPr>
          <p:cNvPr id="3076" name="Picture 4">
            <a:extLst>
              <a:ext uri="{FF2B5EF4-FFF2-40B4-BE49-F238E27FC236}">
                <a16:creationId xmlns:a16="http://schemas.microsoft.com/office/drawing/2014/main" id="{5D9EE909-015B-4F5D-BE7C-D58448CC05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1386678"/>
            <a:ext cx="6991349" cy="4850269"/>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2">
            <a:extLst>
              <a:ext uri="{FF2B5EF4-FFF2-40B4-BE49-F238E27FC236}">
                <a16:creationId xmlns:a16="http://schemas.microsoft.com/office/drawing/2014/main" id="{92BE3D6D-C5C0-44F6-B407-44FE2D2711B3}"/>
              </a:ext>
            </a:extLst>
          </p:cNvPr>
          <p:cNvSpPr txBox="1">
            <a:spLocks noChangeArrowheads="1"/>
          </p:cNvSpPr>
          <p:nvPr/>
        </p:nvSpPr>
        <p:spPr bwMode="auto">
          <a:xfrm>
            <a:off x="304800" y="1004315"/>
            <a:ext cx="28041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dirty="0">
                <a:cs typeface="Calibri" panose="020F0502020204030204" pitchFamily="34" charset="0"/>
              </a:rPr>
              <a:t>Pierrefonds </a:t>
            </a:r>
            <a:r>
              <a:rPr lang="it-IT" altLang="it-IT" sz="1800" dirty="0" err="1">
                <a:cs typeface="Calibri" panose="020F0502020204030204" pitchFamily="34" charset="0"/>
              </a:rPr>
              <a:t>castle</a:t>
            </a:r>
            <a:r>
              <a:rPr lang="it-IT" altLang="it-IT" sz="1800" dirty="0">
                <a:cs typeface="Calibri" panose="020F0502020204030204" pitchFamily="34" charset="0"/>
              </a:rPr>
              <a:t>, France</a:t>
            </a:r>
          </a:p>
        </p:txBody>
      </p:sp>
      <p:sp>
        <p:nvSpPr>
          <p:cNvPr id="11" name="CasellaDiTesto 2">
            <a:extLst>
              <a:ext uri="{FF2B5EF4-FFF2-40B4-BE49-F238E27FC236}">
                <a16:creationId xmlns:a16="http://schemas.microsoft.com/office/drawing/2014/main" id="{077C0F2A-EA41-4819-B773-55FD26E6C85C}"/>
              </a:ext>
            </a:extLst>
          </p:cNvPr>
          <p:cNvSpPr txBox="1">
            <a:spLocks noChangeArrowheads="1"/>
          </p:cNvSpPr>
          <p:nvPr/>
        </p:nvSpPr>
        <p:spPr bwMode="auto">
          <a:xfrm>
            <a:off x="7391400" y="1373647"/>
            <a:ext cx="46005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it-IT" sz="1600" dirty="0">
                <a:latin typeface="+mn-lt"/>
                <a:cs typeface="Calibri" panose="020F0502020204030204" pitchFamily="34" charset="0"/>
              </a:rPr>
              <a:t>(left) </a:t>
            </a:r>
            <a:r>
              <a:rPr kumimoji="0" lang="it-IT" altLang="it-IT" sz="1600" b="0" i="0" u="none" strike="noStrike" cap="none" normalizeH="0" baseline="0" dirty="0" err="1">
                <a:ln>
                  <a:noFill/>
                </a:ln>
                <a:solidFill>
                  <a:srgbClr val="202124"/>
                </a:solidFill>
                <a:effectLst/>
                <a:latin typeface="+mn-lt"/>
              </a:rPr>
              <a:t>Elevation</a:t>
            </a:r>
            <a:r>
              <a:rPr kumimoji="0" lang="it-IT" altLang="it-IT" sz="1600" b="0" i="0" u="none" strike="noStrike" cap="none" normalizeH="0" baseline="0" dirty="0">
                <a:ln>
                  <a:noFill/>
                </a:ln>
                <a:solidFill>
                  <a:srgbClr val="202124"/>
                </a:solidFill>
                <a:effectLst/>
                <a:latin typeface="+mn-lt"/>
              </a:rPr>
              <a:t> and </a:t>
            </a:r>
            <a:r>
              <a:rPr kumimoji="0" lang="it-IT" altLang="it-IT" sz="1600" b="0" i="0" u="none" strike="noStrike" cap="none" normalizeH="0" baseline="0" dirty="0" err="1">
                <a:ln>
                  <a:noFill/>
                </a:ln>
                <a:solidFill>
                  <a:srgbClr val="202124"/>
                </a:solidFill>
                <a:effectLst/>
                <a:latin typeface="+mn-lt"/>
              </a:rPr>
              <a:t>section</a:t>
            </a:r>
            <a:r>
              <a:rPr kumimoji="0" lang="it-IT" altLang="it-IT" sz="1600" b="0" i="0" u="none" strike="noStrike" cap="none" normalizeH="0" baseline="0" dirty="0">
                <a:ln>
                  <a:noFill/>
                </a:ln>
                <a:solidFill>
                  <a:srgbClr val="202124"/>
                </a:solidFill>
                <a:effectLst/>
                <a:latin typeface="+mn-lt"/>
              </a:rPr>
              <a:t> of complete </a:t>
            </a:r>
            <a:r>
              <a:rPr kumimoji="0" lang="it-IT" altLang="it-IT" sz="1600" b="0" i="0" u="none" strike="noStrike" cap="none" normalizeH="0" baseline="0" dirty="0" err="1">
                <a:ln>
                  <a:noFill/>
                </a:ln>
                <a:solidFill>
                  <a:srgbClr val="202124"/>
                </a:solidFill>
                <a:effectLst/>
                <a:latin typeface="+mn-lt"/>
              </a:rPr>
              <a:t>reconstruction</a:t>
            </a:r>
            <a:endParaRPr lang="it-IT" altLang="it-IT" sz="1600" dirty="0">
              <a:solidFill>
                <a:srgbClr val="202124"/>
              </a:solidFill>
              <a:latin typeface="+mn-lt"/>
            </a:endParaRPr>
          </a:p>
        </p:txBody>
      </p:sp>
    </p:spTree>
    <p:extLst>
      <p:ext uri="{BB962C8B-B14F-4D97-AF65-F5344CB8AC3E}">
        <p14:creationId xmlns:p14="http://schemas.microsoft.com/office/powerpoint/2010/main" val="1378170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53D4F117-DA88-40A5-80F2-0A5D1680370A}"/>
              </a:ext>
            </a:extLst>
          </p:cNvPr>
          <p:cNvSpPr/>
          <p:nvPr/>
        </p:nvSpPr>
        <p:spPr>
          <a:xfrm>
            <a:off x="0" y="-1"/>
            <a:ext cx="12192000" cy="846785"/>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14">
            <a:extLst>
              <a:ext uri="{FF2B5EF4-FFF2-40B4-BE49-F238E27FC236}">
                <a16:creationId xmlns:a16="http://schemas.microsoft.com/office/drawing/2014/main" id="{39B83AD2-BBAC-42EA-8800-4A41BD0AC311}"/>
              </a:ext>
            </a:extLst>
          </p:cNvPr>
          <p:cNvSpPr txBox="1">
            <a:spLocks/>
          </p:cNvSpPr>
          <p:nvPr/>
        </p:nvSpPr>
        <p:spPr>
          <a:xfrm>
            <a:off x="1524000" y="0"/>
            <a:ext cx="9144000" cy="9124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mn-lt"/>
                <a:ea typeface="Times New Roman" panose="02020603050405020304" pitchFamily="18" charset="0"/>
              </a:rPr>
              <a:t>EUGÈNE EMMANUEL VIOLLET-LE-DUC (1814-1879)</a:t>
            </a:r>
          </a:p>
          <a:p>
            <a:endParaRPr lang="it-IT" sz="2000" b="1" dirty="0">
              <a:solidFill>
                <a:schemeClr val="bg1"/>
              </a:solidFill>
              <a:latin typeface="+mn-lt"/>
            </a:endParaRPr>
          </a:p>
        </p:txBody>
      </p:sp>
      <p:pic>
        <p:nvPicPr>
          <p:cNvPr id="6146" name="Picture 2">
            <a:extLst>
              <a:ext uri="{FF2B5EF4-FFF2-40B4-BE49-F238E27FC236}">
                <a16:creationId xmlns:a16="http://schemas.microsoft.com/office/drawing/2014/main" id="{62FB824B-4C68-4491-94F0-80DEB30214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8089" y="1531178"/>
            <a:ext cx="5027612" cy="384412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hâteau de Pierrefonds - Castle in France - Thousand Wonders">
            <a:extLst>
              <a:ext uri="{FF2B5EF4-FFF2-40B4-BE49-F238E27FC236}">
                <a16:creationId xmlns:a16="http://schemas.microsoft.com/office/drawing/2014/main" id="{3AABEA49-3DAE-461B-B38A-A19200364E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4" y="1531178"/>
            <a:ext cx="5742276" cy="3827003"/>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2">
            <a:extLst>
              <a:ext uri="{FF2B5EF4-FFF2-40B4-BE49-F238E27FC236}">
                <a16:creationId xmlns:a16="http://schemas.microsoft.com/office/drawing/2014/main" id="{0B22C480-7DB6-450A-A668-E3F5899454BA}"/>
              </a:ext>
            </a:extLst>
          </p:cNvPr>
          <p:cNvSpPr txBox="1">
            <a:spLocks noChangeArrowheads="1"/>
          </p:cNvSpPr>
          <p:nvPr/>
        </p:nvSpPr>
        <p:spPr bwMode="auto">
          <a:xfrm>
            <a:off x="304800" y="1004315"/>
            <a:ext cx="28041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dirty="0">
                <a:cs typeface="Calibri" panose="020F0502020204030204" pitchFamily="34" charset="0"/>
              </a:rPr>
              <a:t>Pierrefonds </a:t>
            </a:r>
            <a:r>
              <a:rPr lang="it-IT" altLang="it-IT" sz="1800" dirty="0" err="1">
                <a:cs typeface="Calibri" panose="020F0502020204030204" pitchFamily="34" charset="0"/>
              </a:rPr>
              <a:t>castle</a:t>
            </a:r>
            <a:r>
              <a:rPr lang="it-IT" altLang="it-IT" sz="1800" dirty="0">
                <a:cs typeface="Calibri" panose="020F0502020204030204" pitchFamily="34" charset="0"/>
              </a:rPr>
              <a:t>, France</a:t>
            </a:r>
          </a:p>
        </p:txBody>
      </p:sp>
    </p:spTree>
    <p:extLst>
      <p:ext uri="{BB962C8B-B14F-4D97-AF65-F5344CB8AC3E}">
        <p14:creationId xmlns:p14="http://schemas.microsoft.com/office/powerpoint/2010/main" val="2243398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53D4F117-DA88-40A5-80F2-0A5D1680370A}"/>
              </a:ext>
            </a:extLst>
          </p:cNvPr>
          <p:cNvSpPr/>
          <p:nvPr/>
        </p:nvSpPr>
        <p:spPr>
          <a:xfrm>
            <a:off x="0" y="-1"/>
            <a:ext cx="12192000" cy="846785"/>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14">
            <a:extLst>
              <a:ext uri="{FF2B5EF4-FFF2-40B4-BE49-F238E27FC236}">
                <a16:creationId xmlns:a16="http://schemas.microsoft.com/office/drawing/2014/main" id="{39B83AD2-BBAC-42EA-8800-4A41BD0AC311}"/>
              </a:ext>
            </a:extLst>
          </p:cNvPr>
          <p:cNvSpPr txBox="1">
            <a:spLocks/>
          </p:cNvSpPr>
          <p:nvPr/>
        </p:nvSpPr>
        <p:spPr>
          <a:xfrm>
            <a:off x="1524000" y="0"/>
            <a:ext cx="9144000" cy="9124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mn-lt"/>
                <a:ea typeface="Times New Roman" panose="02020603050405020304" pitchFamily="18" charset="0"/>
              </a:rPr>
              <a:t>EUGÈNE EMMANUEL VIOLLET-LE-DUC (1814-1879)</a:t>
            </a:r>
            <a:br>
              <a:rPr lang="en-US" altLang="it-IT" sz="2000" b="1" dirty="0">
                <a:solidFill>
                  <a:schemeClr val="bg1"/>
                </a:solidFill>
                <a:latin typeface="+mn-lt"/>
              </a:rPr>
            </a:br>
            <a:endParaRPr lang="it-IT" sz="2000" b="1" dirty="0">
              <a:solidFill>
                <a:schemeClr val="bg1"/>
              </a:solidFill>
              <a:latin typeface="+mn-lt"/>
            </a:endParaRPr>
          </a:p>
        </p:txBody>
      </p:sp>
      <p:pic>
        <p:nvPicPr>
          <p:cNvPr id="3074" name="Picture 2" descr="🇫🇷 Salle des Preuses / Залата на героините | mitko_denev | Flickr">
            <a:extLst>
              <a:ext uri="{FF2B5EF4-FFF2-40B4-BE49-F238E27FC236}">
                <a16:creationId xmlns:a16="http://schemas.microsoft.com/office/drawing/2014/main" id="{EDFFA362-C6F9-40F3-9781-3DF8AC0097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1531179"/>
            <a:ext cx="6231890" cy="4156622"/>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CCE01668-9204-4E3D-AB3E-2088E0C1E4EE}"/>
              </a:ext>
            </a:extLst>
          </p:cNvPr>
          <p:cNvPicPr>
            <a:picLocks noChangeAspect="1"/>
          </p:cNvPicPr>
          <p:nvPr/>
        </p:nvPicPr>
        <p:blipFill rotWithShape="1">
          <a:blip r:embed="rId3"/>
          <a:srcRect l="37844" t="24306" r="18750" b="13611"/>
          <a:stretch/>
        </p:blipFill>
        <p:spPr>
          <a:xfrm>
            <a:off x="6768341" y="1531180"/>
            <a:ext cx="5166484" cy="4156622"/>
          </a:xfrm>
          <a:prstGeom prst="rect">
            <a:avLst/>
          </a:prstGeom>
        </p:spPr>
      </p:pic>
      <p:sp>
        <p:nvSpPr>
          <p:cNvPr id="8" name="CasellaDiTesto 2">
            <a:extLst>
              <a:ext uri="{FF2B5EF4-FFF2-40B4-BE49-F238E27FC236}">
                <a16:creationId xmlns:a16="http://schemas.microsoft.com/office/drawing/2014/main" id="{51DD3A03-2B60-47FA-9052-D6B27E252509}"/>
              </a:ext>
            </a:extLst>
          </p:cNvPr>
          <p:cNvSpPr txBox="1">
            <a:spLocks noChangeArrowheads="1"/>
          </p:cNvSpPr>
          <p:nvPr/>
        </p:nvSpPr>
        <p:spPr bwMode="auto">
          <a:xfrm>
            <a:off x="304800" y="1004315"/>
            <a:ext cx="28041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dirty="0">
                <a:cs typeface="Calibri" panose="020F0502020204030204" pitchFamily="34" charset="0"/>
              </a:rPr>
              <a:t>Pierrefonds </a:t>
            </a:r>
            <a:r>
              <a:rPr lang="it-IT" altLang="it-IT" sz="1800" dirty="0" err="1">
                <a:cs typeface="Calibri" panose="020F0502020204030204" pitchFamily="34" charset="0"/>
              </a:rPr>
              <a:t>castle</a:t>
            </a:r>
            <a:r>
              <a:rPr lang="it-IT" altLang="it-IT" sz="1800" dirty="0">
                <a:cs typeface="Calibri" panose="020F0502020204030204" pitchFamily="34" charset="0"/>
              </a:rPr>
              <a:t>, France</a:t>
            </a:r>
          </a:p>
        </p:txBody>
      </p:sp>
    </p:spTree>
    <p:extLst>
      <p:ext uri="{BB962C8B-B14F-4D97-AF65-F5344CB8AC3E}">
        <p14:creationId xmlns:p14="http://schemas.microsoft.com/office/powerpoint/2010/main" val="3594239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53D4F117-DA88-40A5-80F2-0A5D1680370A}"/>
              </a:ext>
            </a:extLst>
          </p:cNvPr>
          <p:cNvSpPr/>
          <p:nvPr/>
        </p:nvSpPr>
        <p:spPr>
          <a:xfrm>
            <a:off x="0" y="-1"/>
            <a:ext cx="12192000" cy="846785"/>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14">
            <a:extLst>
              <a:ext uri="{FF2B5EF4-FFF2-40B4-BE49-F238E27FC236}">
                <a16:creationId xmlns:a16="http://schemas.microsoft.com/office/drawing/2014/main" id="{39B83AD2-BBAC-42EA-8800-4A41BD0AC311}"/>
              </a:ext>
            </a:extLst>
          </p:cNvPr>
          <p:cNvSpPr txBox="1">
            <a:spLocks/>
          </p:cNvSpPr>
          <p:nvPr/>
        </p:nvSpPr>
        <p:spPr>
          <a:xfrm>
            <a:off x="1524000" y="0"/>
            <a:ext cx="9144000" cy="9124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mn-lt"/>
                <a:ea typeface="Times New Roman" panose="02020603050405020304" pitchFamily="18" charset="0"/>
              </a:rPr>
              <a:t>JOHN RUSKIN (1819-1900)</a:t>
            </a:r>
          </a:p>
          <a:p>
            <a:endParaRPr lang="it-IT" sz="2000" b="1" dirty="0">
              <a:solidFill>
                <a:schemeClr val="bg1"/>
              </a:solidFill>
              <a:latin typeface="+mn-lt"/>
            </a:endParaRPr>
          </a:p>
        </p:txBody>
      </p:sp>
      <p:sp>
        <p:nvSpPr>
          <p:cNvPr id="9" name="CasellaDiTesto 8">
            <a:extLst>
              <a:ext uri="{FF2B5EF4-FFF2-40B4-BE49-F238E27FC236}">
                <a16:creationId xmlns:a16="http://schemas.microsoft.com/office/drawing/2014/main" id="{B6E87D15-07CD-4AAD-8E48-9692FE46D3A3}"/>
              </a:ext>
            </a:extLst>
          </p:cNvPr>
          <p:cNvSpPr txBox="1"/>
          <p:nvPr/>
        </p:nvSpPr>
        <p:spPr>
          <a:xfrm>
            <a:off x="314324" y="1161187"/>
            <a:ext cx="11058525" cy="5078313"/>
          </a:xfrm>
          <a:prstGeom prst="rect">
            <a:avLst/>
          </a:prstGeom>
          <a:noFill/>
        </p:spPr>
        <p:txBody>
          <a:bodyPr wrap="square">
            <a:spAutoFit/>
          </a:bodyPr>
          <a:lstStyle/>
          <a:p>
            <a:r>
              <a:rPr lang="it-IT" dirty="0"/>
              <a:t>Author of Seven </a:t>
            </a:r>
            <a:r>
              <a:rPr lang="it-IT" dirty="0" err="1"/>
              <a:t>lamps</a:t>
            </a:r>
            <a:r>
              <a:rPr lang="it-IT" dirty="0"/>
              <a:t> of </a:t>
            </a:r>
            <a:r>
              <a:rPr lang="it-IT" dirty="0" err="1"/>
              <a:t>architecture</a:t>
            </a:r>
            <a:r>
              <a:rPr lang="it-IT" dirty="0"/>
              <a:t> (1849): moral and social </a:t>
            </a:r>
            <a:r>
              <a:rPr lang="it-IT" dirty="0" err="1"/>
              <a:t>considerations</a:t>
            </a:r>
            <a:r>
              <a:rPr lang="it-IT" dirty="0"/>
              <a:t> </a:t>
            </a:r>
            <a:r>
              <a:rPr lang="it-IT" dirty="0" err="1"/>
              <a:t>mingled</a:t>
            </a:r>
            <a:r>
              <a:rPr lang="it-IT" dirty="0"/>
              <a:t> up with </a:t>
            </a:r>
            <a:r>
              <a:rPr lang="it-IT" dirty="0" err="1"/>
              <a:t>aesthetic</a:t>
            </a:r>
            <a:r>
              <a:rPr lang="it-IT" dirty="0"/>
              <a:t> concepts</a:t>
            </a:r>
          </a:p>
          <a:p>
            <a:endParaRPr lang="it-IT" dirty="0"/>
          </a:p>
          <a:p>
            <a:r>
              <a:rPr lang="it-IT" dirty="0"/>
              <a:t>Definition of restoration from the </a:t>
            </a:r>
            <a:r>
              <a:rPr lang="it-IT" dirty="0" err="1"/>
              <a:t>chapter</a:t>
            </a:r>
            <a:r>
              <a:rPr lang="it-IT" dirty="0"/>
              <a:t> "The </a:t>
            </a:r>
            <a:r>
              <a:rPr lang="it-IT" dirty="0" err="1"/>
              <a:t>lamp</a:t>
            </a:r>
            <a:r>
              <a:rPr lang="it-IT" dirty="0"/>
              <a:t> of </a:t>
            </a:r>
            <a:r>
              <a:rPr lang="it-IT" dirty="0" err="1"/>
              <a:t>memory</a:t>
            </a:r>
            <a:r>
              <a:rPr lang="it-IT" dirty="0"/>
              <a:t>": </a:t>
            </a:r>
          </a:p>
          <a:p>
            <a:r>
              <a:rPr lang="it-IT" dirty="0"/>
              <a:t>«A </a:t>
            </a:r>
            <a:r>
              <a:rPr lang="it-IT" dirty="0" err="1"/>
              <a:t>lie</a:t>
            </a:r>
            <a:r>
              <a:rPr lang="it-IT" dirty="0"/>
              <a:t> from </a:t>
            </a:r>
            <a:r>
              <a:rPr lang="it-IT" dirty="0" err="1"/>
              <a:t>beginning</a:t>
            </a:r>
            <a:r>
              <a:rPr lang="it-IT" dirty="0"/>
              <a:t> to end […] the </a:t>
            </a:r>
            <a:r>
              <a:rPr lang="it-IT" dirty="0" err="1"/>
              <a:t>most</a:t>
            </a:r>
            <a:r>
              <a:rPr lang="it-IT" dirty="0"/>
              <a:t> </a:t>
            </a:r>
            <a:r>
              <a:rPr lang="it-IT" dirty="0" err="1"/>
              <a:t>total</a:t>
            </a:r>
            <a:r>
              <a:rPr lang="it-IT" dirty="0"/>
              <a:t> </a:t>
            </a:r>
            <a:r>
              <a:rPr lang="it-IT" dirty="0" err="1"/>
              <a:t>destruction</a:t>
            </a:r>
            <a:r>
              <a:rPr lang="it-IT" dirty="0"/>
              <a:t> </a:t>
            </a:r>
            <a:r>
              <a:rPr lang="it-IT" dirty="0" err="1"/>
              <a:t>which</a:t>
            </a:r>
            <a:r>
              <a:rPr lang="it-IT" dirty="0"/>
              <a:t> a building can </a:t>
            </a:r>
            <a:r>
              <a:rPr lang="it-IT" dirty="0" err="1"/>
              <a:t>suffer</a:t>
            </a:r>
            <a:r>
              <a:rPr lang="it-IT" dirty="0"/>
              <a:t>: a </a:t>
            </a:r>
            <a:r>
              <a:rPr lang="it-IT" dirty="0" err="1"/>
              <a:t>destruction</a:t>
            </a:r>
            <a:r>
              <a:rPr lang="it-IT" dirty="0"/>
              <a:t> out of </a:t>
            </a:r>
            <a:r>
              <a:rPr lang="it-IT" dirty="0" err="1"/>
              <a:t>which</a:t>
            </a:r>
            <a:r>
              <a:rPr lang="it-IT" dirty="0"/>
              <a:t> no </a:t>
            </a:r>
            <a:r>
              <a:rPr lang="it-IT" dirty="0" err="1"/>
              <a:t>remnants</a:t>
            </a:r>
            <a:r>
              <a:rPr lang="it-IT" dirty="0"/>
              <a:t> can be </a:t>
            </a:r>
            <a:r>
              <a:rPr lang="it-IT" dirty="0" err="1"/>
              <a:t>gathered</a:t>
            </a:r>
            <a:r>
              <a:rPr lang="it-IT" dirty="0"/>
              <a:t> ; a </a:t>
            </a:r>
            <a:r>
              <a:rPr lang="it-IT" dirty="0" err="1"/>
              <a:t>destruction</a:t>
            </a:r>
            <a:r>
              <a:rPr lang="it-IT" dirty="0"/>
              <a:t> </a:t>
            </a:r>
            <a:r>
              <a:rPr lang="it-IT" dirty="0" err="1"/>
              <a:t>accompanied</a:t>
            </a:r>
            <a:r>
              <a:rPr lang="it-IT" dirty="0"/>
              <a:t> with false </a:t>
            </a:r>
            <a:r>
              <a:rPr lang="it-IT" dirty="0" err="1"/>
              <a:t>description</a:t>
            </a:r>
            <a:r>
              <a:rPr lang="it-IT" dirty="0"/>
              <a:t> of the </a:t>
            </a:r>
            <a:r>
              <a:rPr lang="it-IT" dirty="0" err="1"/>
              <a:t>thing</a:t>
            </a:r>
            <a:r>
              <a:rPr lang="it-IT" dirty="0"/>
              <a:t> </a:t>
            </a:r>
            <a:r>
              <a:rPr lang="it-IT" dirty="0" err="1"/>
              <a:t>destroyed</a:t>
            </a:r>
            <a:r>
              <a:rPr lang="it-IT" dirty="0"/>
              <a:t>»</a:t>
            </a:r>
          </a:p>
          <a:p>
            <a:endParaRPr lang="it-IT" dirty="0"/>
          </a:p>
          <a:p>
            <a:r>
              <a:rPr lang="it-IT" dirty="0" err="1"/>
              <a:t>Contrary</a:t>
            </a:r>
            <a:r>
              <a:rPr lang="it-IT" dirty="0"/>
              <a:t> to restoration </a:t>
            </a:r>
            <a:r>
              <a:rPr lang="it-IT" dirty="0" err="1"/>
              <a:t>as</a:t>
            </a:r>
            <a:r>
              <a:rPr lang="it-IT" dirty="0"/>
              <a:t> </a:t>
            </a:r>
            <a:r>
              <a:rPr lang="it-IT" dirty="0" err="1"/>
              <a:t>something</a:t>
            </a:r>
            <a:r>
              <a:rPr lang="it-IT" dirty="0"/>
              <a:t> </a:t>
            </a:r>
            <a:r>
              <a:rPr lang="it-IT" dirty="0" err="1"/>
              <a:t>that</a:t>
            </a:r>
            <a:r>
              <a:rPr lang="it-IT" dirty="0"/>
              <a:t> takes </a:t>
            </a:r>
            <a:r>
              <a:rPr lang="it-IT" dirty="0" err="1"/>
              <a:t>away</a:t>
            </a:r>
            <a:r>
              <a:rPr lang="it-IT" dirty="0"/>
              <a:t> the </a:t>
            </a:r>
            <a:r>
              <a:rPr lang="it-IT" dirty="0" err="1"/>
              <a:t>materials</a:t>
            </a:r>
            <a:r>
              <a:rPr lang="it-IT" dirty="0"/>
              <a:t> and the </a:t>
            </a:r>
            <a:r>
              <a:rPr lang="it-IT" dirty="0" err="1"/>
              <a:t>authenticity</a:t>
            </a:r>
            <a:r>
              <a:rPr lang="it-IT" dirty="0"/>
              <a:t> of the works</a:t>
            </a:r>
          </a:p>
          <a:p>
            <a:r>
              <a:rPr lang="it-IT" dirty="0" err="1"/>
              <a:t>Contrary</a:t>
            </a:r>
            <a:r>
              <a:rPr lang="it-IT" dirty="0"/>
              <a:t> to the </a:t>
            </a:r>
            <a:r>
              <a:rPr lang="it-IT" dirty="0" err="1"/>
              <a:t>practice</a:t>
            </a:r>
            <a:r>
              <a:rPr lang="it-IT" dirty="0"/>
              <a:t> of </a:t>
            </a:r>
            <a:r>
              <a:rPr lang="it-IT" dirty="0" err="1"/>
              <a:t>stylistic</a:t>
            </a:r>
            <a:r>
              <a:rPr lang="it-IT" dirty="0"/>
              <a:t> restoration, </a:t>
            </a:r>
            <a:r>
              <a:rPr lang="it-IT" dirty="0" err="1"/>
              <a:t>integration</a:t>
            </a:r>
            <a:r>
              <a:rPr lang="it-IT" dirty="0"/>
              <a:t>, </a:t>
            </a:r>
            <a:r>
              <a:rPr lang="it-IT" dirty="0" err="1"/>
              <a:t>substitution</a:t>
            </a:r>
            <a:r>
              <a:rPr lang="it-IT" dirty="0"/>
              <a:t> and </a:t>
            </a:r>
            <a:r>
              <a:rPr lang="it-IT" dirty="0" err="1"/>
              <a:t>completion</a:t>
            </a:r>
            <a:endParaRPr lang="it-IT" dirty="0"/>
          </a:p>
          <a:p>
            <a:r>
              <a:rPr lang="it-IT" dirty="0"/>
              <a:t>In </a:t>
            </a:r>
            <a:r>
              <a:rPr lang="it-IT" dirty="0" err="1"/>
              <a:t>favour</a:t>
            </a:r>
            <a:r>
              <a:rPr lang="it-IT" dirty="0"/>
              <a:t> of </a:t>
            </a:r>
            <a:r>
              <a:rPr lang="it-IT" dirty="0" err="1"/>
              <a:t>measures</a:t>
            </a:r>
            <a:r>
              <a:rPr lang="it-IT" dirty="0"/>
              <a:t> of </a:t>
            </a:r>
            <a:r>
              <a:rPr lang="it-IT" dirty="0" err="1"/>
              <a:t>maintenance</a:t>
            </a:r>
            <a:r>
              <a:rPr lang="it-IT" dirty="0"/>
              <a:t> and </a:t>
            </a:r>
            <a:r>
              <a:rPr lang="it-IT" dirty="0" err="1"/>
              <a:t>simple</a:t>
            </a:r>
            <a:r>
              <a:rPr lang="it-IT" dirty="0"/>
              <a:t> </a:t>
            </a:r>
            <a:r>
              <a:rPr lang="it-IT" dirty="0" err="1"/>
              <a:t>containment</a:t>
            </a:r>
            <a:r>
              <a:rPr lang="it-IT" dirty="0"/>
              <a:t> of the </a:t>
            </a:r>
            <a:r>
              <a:rPr lang="it-IT" dirty="0" err="1"/>
              <a:t>processes</a:t>
            </a:r>
            <a:r>
              <a:rPr lang="it-IT" dirty="0"/>
              <a:t> of </a:t>
            </a:r>
            <a:r>
              <a:rPr lang="it-IT" dirty="0" err="1"/>
              <a:t>decay</a:t>
            </a:r>
            <a:endParaRPr lang="it-IT" dirty="0"/>
          </a:p>
          <a:p>
            <a:endParaRPr lang="it-IT" dirty="0"/>
          </a:p>
          <a:p>
            <a:r>
              <a:rPr lang="it-IT" dirty="0" err="1"/>
              <a:t>Recognition</a:t>
            </a:r>
            <a:r>
              <a:rPr lang="it-IT" dirty="0"/>
              <a:t> of the </a:t>
            </a:r>
            <a:r>
              <a:rPr lang="it-IT" dirty="0" err="1"/>
              <a:t>value</a:t>
            </a:r>
            <a:r>
              <a:rPr lang="it-IT" dirty="0"/>
              <a:t> </a:t>
            </a:r>
            <a:r>
              <a:rPr lang="it-IT" dirty="0" err="1"/>
              <a:t>connected</a:t>
            </a:r>
            <a:r>
              <a:rPr lang="it-IT" dirty="0"/>
              <a:t> with the age of a building: </a:t>
            </a:r>
          </a:p>
          <a:p>
            <a:r>
              <a:rPr lang="it-IT" dirty="0"/>
              <a:t>«For, </a:t>
            </a:r>
            <a:r>
              <a:rPr lang="it-IT" dirty="0" err="1"/>
              <a:t>indeed</a:t>
            </a:r>
            <a:r>
              <a:rPr lang="it-IT" dirty="0"/>
              <a:t>, the </a:t>
            </a:r>
            <a:r>
              <a:rPr lang="it-IT" dirty="0" err="1"/>
              <a:t>greatest</a:t>
            </a:r>
            <a:r>
              <a:rPr lang="it-IT" dirty="0"/>
              <a:t> </a:t>
            </a:r>
            <a:r>
              <a:rPr lang="it-IT" dirty="0" err="1"/>
              <a:t>glory</a:t>
            </a:r>
            <a:r>
              <a:rPr lang="it-IT" dirty="0"/>
              <a:t> of a building </a:t>
            </a:r>
            <a:r>
              <a:rPr lang="it-IT" dirty="0" err="1"/>
              <a:t>is</a:t>
            </a:r>
            <a:r>
              <a:rPr lang="it-IT" dirty="0"/>
              <a:t> </a:t>
            </a:r>
            <a:r>
              <a:rPr lang="it-IT" dirty="0" err="1"/>
              <a:t>not</a:t>
            </a:r>
            <a:r>
              <a:rPr lang="it-IT" dirty="0"/>
              <a:t> in </a:t>
            </a:r>
            <a:r>
              <a:rPr lang="it-IT" dirty="0" err="1"/>
              <a:t>its</a:t>
            </a:r>
            <a:r>
              <a:rPr lang="it-IT" dirty="0"/>
              <a:t> stones, </a:t>
            </a:r>
            <a:r>
              <a:rPr lang="it-IT" dirty="0" err="1"/>
              <a:t>nor</a:t>
            </a:r>
            <a:r>
              <a:rPr lang="it-IT" dirty="0"/>
              <a:t> in </a:t>
            </a:r>
            <a:r>
              <a:rPr lang="it-IT" dirty="0" err="1"/>
              <a:t>its</a:t>
            </a:r>
            <a:r>
              <a:rPr lang="it-IT" dirty="0"/>
              <a:t> </a:t>
            </a:r>
            <a:r>
              <a:rPr lang="it-IT" dirty="0" err="1"/>
              <a:t>gold</a:t>
            </a:r>
            <a:r>
              <a:rPr lang="it-IT" dirty="0"/>
              <a:t>. </a:t>
            </a:r>
            <a:r>
              <a:rPr lang="it-IT" dirty="0" err="1"/>
              <a:t>Its</a:t>
            </a:r>
            <a:r>
              <a:rPr lang="it-IT" dirty="0"/>
              <a:t> </a:t>
            </a:r>
            <a:r>
              <a:rPr lang="it-IT" dirty="0" err="1"/>
              <a:t>glory</a:t>
            </a:r>
            <a:r>
              <a:rPr lang="it-IT" dirty="0"/>
              <a:t> </a:t>
            </a:r>
            <a:r>
              <a:rPr lang="it-IT" dirty="0" err="1"/>
              <a:t>is</a:t>
            </a:r>
            <a:r>
              <a:rPr lang="it-IT" dirty="0"/>
              <a:t> in </a:t>
            </a:r>
            <a:r>
              <a:rPr lang="it-IT" dirty="0" err="1"/>
              <a:t>its</a:t>
            </a:r>
            <a:r>
              <a:rPr lang="it-IT" dirty="0"/>
              <a:t> Age, and in </a:t>
            </a:r>
            <a:r>
              <a:rPr lang="it-IT" dirty="0" err="1"/>
              <a:t>that</a:t>
            </a:r>
            <a:r>
              <a:rPr lang="it-IT" dirty="0"/>
              <a:t> deep </a:t>
            </a:r>
            <a:r>
              <a:rPr lang="it-IT" dirty="0" err="1"/>
              <a:t>sense</a:t>
            </a:r>
            <a:r>
              <a:rPr lang="it-IT" dirty="0"/>
              <a:t> of </a:t>
            </a:r>
            <a:r>
              <a:rPr lang="it-IT" dirty="0" err="1"/>
              <a:t>voicefulness</a:t>
            </a:r>
            <a:r>
              <a:rPr lang="it-IT" dirty="0"/>
              <a:t>, of </a:t>
            </a:r>
            <a:r>
              <a:rPr lang="it-IT" dirty="0" err="1"/>
              <a:t>stern</a:t>
            </a:r>
            <a:r>
              <a:rPr lang="it-IT" dirty="0"/>
              <a:t> </a:t>
            </a:r>
            <a:r>
              <a:rPr lang="it-IT" dirty="0" err="1"/>
              <a:t>watching</a:t>
            </a:r>
            <a:r>
              <a:rPr lang="it-IT" dirty="0"/>
              <a:t>, of </a:t>
            </a:r>
            <a:r>
              <a:rPr lang="it-IT" dirty="0" err="1"/>
              <a:t>mysterious</a:t>
            </a:r>
            <a:r>
              <a:rPr lang="it-IT" dirty="0"/>
              <a:t> </a:t>
            </a:r>
            <a:r>
              <a:rPr lang="it-IT" dirty="0" err="1"/>
              <a:t>sympathy</a:t>
            </a:r>
            <a:r>
              <a:rPr lang="it-IT" dirty="0"/>
              <a:t>, </a:t>
            </a:r>
            <a:r>
              <a:rPr lang="it-IT" dirty="0" err="1"/>
              <a:t>nay</a:t>
            </a:r>
            <a:r>
              <a:rPr lang="it-IT" dirty="0"/>
              <a:t>, </a:t>
            </a:r>
            <a:r>
              <a:rPr lang="it-IT" dirty="0" err="1"/>
              <a:t>even</a:t>
            </a:r>
            <a:r>
              <a:rPr lang="it-IT" dirty="0"/>
              <a:t> of </a:t>
            </a:r>
            <a:r>
              <a:rPr lang="it-IT" dirty="0" err="1"/>
              <a:t>approval</a:t>
            </a:r>
            <a:r>
              <a:rPr lang="it-IT" dirty="0"/>
              <a:t> or </a:t>
            </a:r>
            <a:r>
              <a:rPr lang="it-IT" dirty="0" err="1"/>
              <a:t>condemnation</a:t>
            </a:r>
            <a:r>
              <a:rPr lang="it-IT" dirty="0"/>
              <a:t>, </a:t>
            </a:r>
            <a:r>
              <a:rPr lang="it-IT" dirty="0" err="1"/>
              <a:t>which</a:t>
            </a:r>
            <a:r>
              <a:rPr lang="it-IT" dirty="0"/>
              <a:t> </a:t>
            </a:r>
            <a:r>
              <a:rPr lang="it-IT" dirty="0" err="1"/>
              <a:t>we</a:t>
            </a:r>
            <a:r>
              <a:rPr lang="it-IT" dirty="0"/>
              <a:t> </a:t>
            </a:r>
            <a:r>
              <a:rPr lang="it-IT" dirty="0" err="1"/>
              <a:t>feel</a:t>
            </a:r>
            <a:r>
              <a:rPr lang="it-IT" dirty="0"/>
              <a:t> in </a:t>
            </a:r>
            <a:r>
              <a:rPr lang="it-IT" dirty="0" err="1"/>
              <a:t>walls</a:t>
            </a:r>
            <a:r>
              <a:rPr lang="it-IT" dirty="0"/>
              <a:t> </a:t>
            </a:r>
            <a:r>
              <a:rPr lang="it-IT" dirty="0" err="1"/>
              <a:t>that</a:t>
            </a:r>
            <a:r>
              <a:rPr lang="it-IT" dirty="0"/>
              <a:t> </a:t>
            </a:r>
            <a:r>
              <a:rPr lang="it-IT" dirty="0" err="1"/>
              <a:t>have</a:t>
            </a:r>
            <a:r>
              <a:rPr lang="it-IT" dirty="0"/>
              <a:t> long </a:t>
            </a:r>
            <a:r>
              <a:rPr lang="it-IT" dirty="0" err="1"/>
              <a:t>been</a:t>
            </a:r>
            <a:r>
              <a:rPr lang="it-IT" dirty="0"/>
              <a:t> </a:t>
            </a:r>
            <a:r>
              <a:rPr lang="it-IT" dirty="0" err="1"/>
              <a:t>washed</a:t>
            </a:r>
            <a:r>
              <a:rPr lang="it-IT" dirty="0"/>
              <a:t> by the </a:t>
            </a:r>
            <a:r>
              <a:rPr lang="it-IT" dirty="0" err="1"/>
              <a:t>passing</a:t>
            </a:r>
            <a:r>
              <a:rPr lang="it-IT" dirty="0"/>
              <a:t> </a:t>
            </a:r>
            <a:r>
              <a:rPr lang="it-IT" dirty="0" err="1"/>
              <a:t>wave</a:t>
            </a:r>
            <a:r>
              <a:rPr lang="it-IT" dirty="0"/>
              <a:t> of </a:t>
            </a:r>
            <a:r>
              <a:rPr lang="it-IT" dirty="0" err="1"/>
              <a:t>humanity</a:t>
            </a:r>
            <a:r>
              <a:rPr lang="it-IT" dirty="0"/>
              <a:t>»</a:t>
            </a:r>
          </a:p>
          <a:p>
            <a:r>
              <a:rPr lang="it-IT" dirty="0"/>
              <a:t>The </a:t>
            </a:r>
            <a:r>
              <a:rPr lang="it-IT" dirty="0" err="1"/>
              <a:t>passing</a:t>
            </a:r>
            <a:r>
              <a:rPr lang="it-IT" dirty="0"/>
              <a:t> of time can </a:t>
            </a:r>
            <a:r>
              <a:rPr lang="it-IT" dirty="0" err="1"/>
              <a:t>impress</a:t>
            </a:r>
            <a:r>
              <a:rPr lang="it-IT" dirty="0"/>
              <a:t> a special beauty on a building. The </a:t>
            </a:r>
            <a:r>
              <a:rPr lang="it-IT" dirty="0" err="1"/>
              <a:t>decay</a:t>
            </a:r>
            <a:r>
              <a:rPr lang="it-IT" dirty="0"/>
              <a:t> of a building, </a:t>
            </a:r>
            <a:r>
              <a:rPr lang="it-IT" dirty="0" err="1"/>
              <a:t>sign</a:t>
            </a:r>
            <a:r>
              <a:rPr lang="it-IT" dirty="0"/>
              <a:t> of the </a:t>
            </a:r>
            <a:r>
              <a:rPr lang="it-IT" dirty="0" err="1"/>
              <a:t>passing</a:t>
            </a:r>
            <a:r>
              <a:rPr lang="it-IT" dirty="0"/>
              <a:t> of time, </a:t>
            </a:r>
            <a:r>
              <a:rPr lang="it-IT" dirty="0" err="1"/>
              <a:t>becomes</a:t>
            </a:r>
            <a:r>
              <a:rPr lang="it-IT" dirty="0"/>
              <a:t> a symbol of </a:t>
            </a:r>
            <a:r>
              <a:rPr lang="it-IT" dirty="0" err="1"/>
              <a:t>glory</a:t>
            </a:r>
            <a:endParaRPr lang="it-IT" dirty="0"/>
          </a:p>
          <a:p>
            <a:r>
              <a:rPr lang="it-IT" dirty="0"/>
              <a:t>For Ruskin </a:t>
            </a:r>
            <a:r>
              <a:rPr lang="it-IT" dirty="0" err="1"/>
              <a:t>it</a:t>
            </a:r>
            <a:r>
              <a:rPr lang="it-IT" dirty="0"/>
              <a:t> </a:t>
            </a:r>
            <a:r>
              <a:rPr lang="it-IT" dirty="0" err="1"/>
              <a:t>is</a:t>
            </a:r>
            <a:r>
              <a:rPr lang="it-IT" dirty="0"/>
              <a:t> </a:t>
            </a:r>
            <a:r>
              <a:rPr lang="it-IT" dirty="0" err="1"/>
              <a:t>impossible</a:t>
            </a:r>
            <a:r>
              <a:rPr lang="it-IT" dirty="0"/>
              <a:t> to </a:t>
            </a:r>
            <a:r>
              <a:rPr lang="it-IT" dirty="0" err="1"/>
              <a:t>restore</a:t>
            </a:r>
            <a:r>
              <a:rPr lang="it-IT" dirty="0"/>
              <a:t> a building </a:t>
            </a:r>
            <a:r>
              <a:rPr lang="it-IT" dirty="0" err="1"/>
              <a:t>without</a:t>
            </a:r>
            <a:r>
              <a:rPr lang="it-IT" dirty="0"/>
              <a:t> </a:t>
            </a:r>
            <a:r>
              <a:rPr lang="it-IT" dirty="0" err="1"/>
              <a:t>destroying</a:t>
            </a:r>
            <a:r>
              <a:rPr lang="it-IT" dirty="0"/>
              <a:t> </a:t>
            </a:r>
            <a:r>
              <a:rPr lang="it-IT" dirty="0" err="1"/>
              <a:t>its</a:t>
            </a:r>
            <a:r>
              <a:rPr lang="it-IT" dirty="0"/>
              <a:t> </a:t>
            </a:r>
            <a:r>
              <a:rPr lang="it-IT" dirty="0" err="1"/>
              <a:t>integrity</a:t>
            </a:r>
            <a:endParaRPr lang="it-IT" dirty="0"/>
          </a:p>
          <a:p>
            <a:endParaRPr lang="it-IT" dirty="0"/>
          </a:p>
        </p:txBody>
      </p:sp>
    </p:spTree>
    <p:extLst>
      <p:ext uri="{BB962C8B-B14F-4D97-AF65-F5344CB8AC3E}">
        <p14:creationId xmlns:p14="http://schemas.microsoft.com/office/powerpoint/2010/main" val="196311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53D4F117-DA88-40A5-80F2-0A5D1680370A}"/>
              </a:ext>
            </a:extLst>
          </p:cNvPr>
          <p:cNvSpPr/>
          <p:nvPr/>
        </p:nvSpPr>
        <p:spPr>
          <a:xfrm>
            <a:off x="0" y="-1"/>
            <a:ext cx="12192000" cy="846785"/>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14">
            <a:extLst>
              <a:ext uri="{FF2B5EF4-FFF2-40B4-BE49-F238E27FC236}">
                <a16:creationId xmlns:a16="http://schemas.microsoft.com/office/drawing/2014/main" id="{39B83AD2-BBAC-42EA-8800-4A41BD0AC311}"/>
              </a:ext>
            </a:extLst>
          </p:cNvPr>
          <p:cNvSpPr txBox="1">
            <a:spLocks/>
          </p:cNvSpPr>
          <p:nvPr/>
        </p:nvSpPr>
        <p:spPr>
          <a:xfrm>
            <a:off x="1524000" y="0"/>
            <a:ext cx="9144000" cy="9124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mn-lt"/>
                <a:ea typeface="Times New Roman" panose="02020603050405020304" pitchFamily="18" charset="0"/>
              </a:rPr>
              <a:t>JOHN RUSKIN (1819-1900)</a:t>
            </a:r>
          </a:p>
          <a:p>
            <a:endParaRPr lang="it-IT" sz="2000" b="1" dirty="0">
              <a:solidFill>
                <a:schemeClr val="bg1"/>
              </a:solidFill>
              <a:latin typeface="+mn-lt"/>
            </a:endParaRPr>
          </a:p>
        </p:txBody>
      </p:sp>
      <p:sp>
        <p:nvSpPr>
          <p:cNvPr id="9" name="CasellaDiTesto 8">
            <a:extLst>
              <a:ext uri="{FF2B5EF4-FFF2-40B4-BE49-F238E27FC236}">
                <a16:creationId xmlns:a16="http://schemas.microsoft.com/office/drawing/2014/main" id="{B6E87D15-07CD-4AAD-8E48-9692FE46D3A3}"/>
              </a:ext>
            </a:extLst>
          </p:cNvPr>
          <p:cNvSpPr txBox="1"/>
          <p:nvPr/>
        </p:nvSpPr>
        <p:spPr>
          <a:xfrm>
            <a:off x="314324" y="1161187"/>
            <a:ext cx="11058525" cy="5078313"/>
          </a:xfrm>
          <a:prstGeom prst="rect">
            <a:avLst/>
          </a:prstGeom>
          <a:noFill/>
        </p:spPr>
        <p:txBody>
          <a:bodyPr wrap="square">
            <a:spAutoFit/>
          </a:bodyPr>
          <a:lstStyle/>
          <a:p>
            <a:r>
              <a:rPr lang="it-IT" dirty="0"/>
              <a:t>Need for conservation in order to </a:t>
            </a:r>
            <a:r>
              <a:rPr lang="it-IT" dirty="0" err="1"/>
              <a:t>avoid</a:t>
            </a:r>
            <a:r>
              <a:rPr lang="it-IT" dirty="0"/>
              <a:t> restoration: </a:t>
            </a:r>
          </a:p>
          <a:p>
            <a:r>
              <a:rPr lang="it-IT" dirty="0"/>
              <a:t>«</a:t>
            </a:r>
            <a:r>
              <a:rPr lang="en-US" dirty="0"/>
              <a:t>Take proper care of your monuments, and you will not need to restore them. A few sheets of lead put in time upon the roof, a few dead leaves and sticks swept in time out of a water-course, will save both roof and walls from ruin. Watch an old building with an anxious care; set watches about it as if at the gates of a besieged city; bind it together with iron where it loosens; stay it with timber where it declines; do not care about the unsightliness of the aid: better a crutch than a lost limb; and do this tenderly, and reverently, and continually, and many a generation will still be born and pass away beneath its shadow“</a:t>
            </a:r>
          </a:p>
          <a:p>
            <a:r>
              <a:rPr lang="en-US" dirty="0"/>
              <a:t>Conservation not as the moment </a:t>
            </a:r>
            <a:r>
              <a:rPr lang="en-US" dirty="0" err="1"/>
              <a:t>preceeding</a:t>
            </a:r>
            <a:r>
              <a:rPr lang="en-US" dirty="0"/>
              <a:t> the final phase of a building’s life, but a necessary aspect of its very existence</a:t>
            </a:r>
            <a:endParaRPr lang="it-IT" dirty="0"/>
          </a:p>
          <a:p>
            <a:r>
              <a:rPr lang="it-IT" dirty="0"/>
              <a:t>Constant </a:t>
            </a:r>
            <a:r>
              <a:rPr lang="it-IT" dirty="0" err="1"/>
              <a:t>maintenance</a:t>
            </a:r>
            <a:r>
              <a:rPr lang="it-IT" dirty="0"/>
              <a:t> </a:t>
            </a:r>
            <a:r>
              <a:rPr lang="it-IT" dirty="0" err="1"/>
              <a:t>through</a:t>
            </a:r>
            <a:r>
              <a:rPr lang="it-IT" dirty="0"/>
              <a:t> </a:t>
            </a:r>
            <a:r>
              <a:rPr lang="it-IT" dirty="0" err="1"/>
              <a:t>measures</a:t>
            </a:r>
            <a:r>
              <a:rPr lang="it-IT" dirty="0"/>
              <a:t> limited to </a:t>
            </a:r>
            <a:r>
              <a:rPr lang="it-IT" dirty="0" err="1"/>
              <a:t>simple</a:t>
            </a:r>
            <a:r>
              <a:rPr lang="it-IT" dirty="0"/>
              <a:t>  technical </a:t>
            </a:r>
            <a:r>
              <a:rPr lang="it-IT" dirty="0" err="1"/>
              <a:t>operations</a:t>
            </a:r>
            <a:endParaRPr lang="it-IT" dirty="0"/>
          </a:p>
          <a:p>
            <a:endParaRPr lang="it-IT" dirty="0"/>
          </a:p>
          <a:p>
            <a:r>
              <a:rPr lang="en-US" b="0" i="0" dirty="0">
                <a:solidFill>
                  <a:srgbClr val="000000"/>
                </a:solidFill>
                <a:effectLst/>
              </a:rPr>
              <a:t>Conservation and preservation, not restoration, represent the proper way to </a:t>
            </a:r>
            <a:r>
              <a:rPr lang="en-US" dirty="0">
                <a:solidFill>
                  <a:srgbClr val="000000"/>
                </a:solidFill>
              </a:rPr>
              <a:t>preserve the built environment for future generations:</a:t>
            </a:r>
          </a:p>
          <a:p>
            <a:r>
              <a:rPr lang="en-US" b="0" i="0" dirty="0">
                <a:solidFill>
                  <a:srgbClr val="000000"/>
                </a:solidFill>
                <a:effectLst/>
              </a:rPr>
              <a:t>“We have no right whatever to touch them. They are not ours. They belong partly to those who built them, and partly to all the generations of mankind who are to follow us. The dead have still their right in them: that which they </a:t>
            </a:r>
            <a:r>
              <a:rPr lang="en-US" b="0" i="0" dirty="0" err="1">
                <a:solidFill>
                  <a:srgbClr val="000000"/>
                </a:solidFill>
                <a:effectLst/>
              </a:rPr>
              <a:t>laboured</a:t>
            </a:r>
            <a:r>
              <a:rPr lang="en-US" b="0" i="0" dirty="0">
                <a:solidFill>
                  <a:srgbClr val="000000"/>
                </a:solidFill>
                <a:effectLst/>
              </a:rPr>
              <a:t> for, the praise of achievement or the expression of religious feeling, whatever else it might be which in those buildings they intended to be permanent, we have no right to obliterate”</a:t>
            </a:r>
          </a:p>
          <a:p>
            <a:endParaRPr lang="en-US" dirty="0">
              <a:solidFill>
                <a:srgbClr val="000000"/>
              </a:solidFill>
            </a:endParaRPr>
          </a:p>
        </p:txBody>
      </p:sp>
    </p:spTree>
    <p:extLst>
      <p:ext uri="{BB962C8B-B14F-4D97-AF65-F5344CB8AC3E}">
        <p14:creationId xmlns:p14="http://schemas.microsoft.com/office/powerpoint/2010/main" val="2291800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53D4F117-DA88-40A5-80F2-0A5D1680370A}"/>
              </a:ext>
            </a:extLst>
          </p:cNvPr>
          <p:cNvSpPr/>
          <p:nvPr/>
        </p:nvSpPr>
        <p:spPr>
          <a:xfrm>
            <a:off x="0" y="-1"/>
            <a:ext cx="12192000" cy="846785"/>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14">
            <a:extLst>
              <a:ext uri="{FF2B5EF4-FFF2-40B4-BE49-F238E27FC236}">
                <a16:creationId xmlns:a16="http://schemas.microsoft.com/office/drawing/2014/main" id="{39B83AD2-BBAC-42EA-8800-4A41BD0AC311}"/>
              </a:ext>
            </a:extLst>
          </p:cNvPr>
          <p:cNvSpPr txBox="1">
            <a:spLocks/>
          </p:cNvSpPr>
          <p:nvPr/>
        </p:nvSpPr>
        <p:spPr>
          <a:xfrm>
            <a:off x="1524000" y="0"/>
            <a:ext cx="9144000" cy="9124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mn-lt"/>
                <a:ea typeface="Times New Roman" panose="02020603050405020304" pitchFamily="18" charset="0"/>
              </a:rPr>
              <a:t>JOHN RUSKIN (1819-1900)</a:t>
            </a:r>
          </a:p>
          <a:p>
            <a:endParaRPr lang="it-IT" sz="2000" b="1" dirty="0">
              <a:solidFill>
                <a:schemeClr val="bg1"/>
              </a:solidFill>
              <a:latin typeface="+mn-lt"/>
            </a:endParaRPr>
          </a:p>
        </p:txBody>
      </p:sp>
      <p:sp>
        <p:nvSpPr>
          <p:cNvPr id="8" name="CasellaDiTesto 2">
            <a:extLst>
              <a:ext uri="{FF2B5EF4-FFF2-40B4-BE49-F238E27FC236}">
                <a16:creationId xmlns:a16="http://schemas.microsoft.com/office/drawing/2014/main" id="{7C21E481-8A6E-36A0-0438-C8A52F50A053}"/>
              </a:ext>
            </a:extLst>
          </p:cNvPr>
          <p:cNvSpPr txBox="1">
            <a:spLocks noChangeArrowheads="1"/>
          </p:cNvSpPr>
          <p:nvPr/>
        </p:nvSpPr>
        <p:spPr bwMode="auto">
          <a:xfrm>
            <a:off x="7505700" y="1159877"/>
            <a:ext cx="36099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it-IT" sz="1600" dirty="0">
                <a:solidFill>
                  <a:srgbClr val="202122"/>
                </a:solidFill>
                <a:cs typeface="Calibri" panose="020F0502020204030204" pitchFamily="34" charset="0"/>
              </a:rPr>
              <a:t>The garden of San Miniato </a:t>
            </a:r>
            <a:r>
              <a:rPr lang="it-IT" sz="1600" dirty="0" err="1">
                <a:solidFill>
                  <a:srgbClr val="202122"/>
                </a:solidFill>
                <a:cs typeface="Calibri" panose="020F0502020204030204" pitchFamily="34" charset="0"/>
              </a:rPr>
              <a:t>near</a:t>
            </a:r>
            <a:r>
              <a:rPr lang="it-IT" sz="1600" dirty="0">
                <a:solidFill>
                  <a:srgbClr val="202122"/>
                </a:solidFill>
                <a:cs typeface="Calibri" panose="020F0502020204030204" pitchFamily="34" charset="0"/>
              </a:rPr>
              <a:t> Florence </a:t>
            </a:r>
            <a:r>
              <a:rPr lang="en-US" sz="1600" dirty="0">
                <a:solidFill>
                  <a:srgbClr val="202122"/>
                </a:solidFill>
                <a:cs typeface="Calibri" panose="020F0502020204030204" pitchFamily="34" charset="0"/>
              </a:rPr>
              <a:t>(1845)</a:t>
            </a:r>
            <a:endParaRPr lang="it-IT" altLang="it-IT" sz="1600" dirty="0">
              <a:solidFill>
                <a:srgbClr val="202124"/>
              </a:solidFill>
              <a:cs typeface="Calibri" panose="020F0502020204030204" pitchFamily="34" charset="0"/>
            </a:endParaRPr>
          </a:p>
        </p:txBody>
      </p:sp>
      <p:pic>
        <p:nvPicPr>
          <p:cNvPr id="6146" name="Picture 2">
            <a:extLst>
              <a:ext uri="{FF2B5EF4-FFF2-40B4-BE49-F238E27FC236}">
                <a16:creationId xmlns:a16="http://schemas.microsoft.com/office/drawing/2014/main" id="{870E3A5C-0919-29AE-C07B-244E6CDD9B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6" y="1159877"/>
            <a:ext cx="6921500" cy="4785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891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53D4F117-DA88-40A5-80F2-0A5D1680370A}"/>
              </a:ext>
            </a:extLst>
          </p:cNvPr>
          <p:cNvSpPr/>
          <p:nvPr/>
        </p:nvSpPr>
        <p:spPr>
          <a:xfrm>
            <a:off x="0" y="-1"/>
            <a:ext cx="12192000" cy="846785"/>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14">
            <a:extLst>
              <a:ext uri="{FF2B5EF4-FFF2-40B4-BE49-F238E27FC236}">
                <a16:creationId xmlns:a16="http://schemas.microsoft.com/office/drawing/2014/main" id="{39B83AD2-BBAC-42EA-8800-4A41BD0AC311}"/>
              </a:ext>
            </a:extLst>
          </p:cNvPr>
          <p:cNvSpPr txBox="1">
            <a:spLocks/>
          </p:cNvSpPr>
          <p:nvPr/>
        </p:nvSpPr>
        <p:spPr>
          <a:xfrm>
            <a:off x="1524000" y="0"/>
            <a:ext cx="9144000" cy="9124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mn-lt"/>
                <a:ea typeface="Times New Roman" panose="02020603050405020304" pitchFamily="18" charset="0"/>
              </a:rPr>
              <a:t>JOHN RUSKIN (1819-1900)</a:t>
            </a:r>
          </a:p>
          <a:p>
            <a:endParaRPr lang="it-IT" sz="2000" b="1" dirty="0">
              <a:solidFill>
                <a:schemeClr val="bg1"/>
              </a:solidFill>
              <a:latin typeface="+mn-lt"/>
            </a:endParaRPr>
          </a:p>
        </p:txBody>
      </p:sp>
      <p:sp>
        <p:nvSpPr>
          <p:cNvPr id="8" name="CasellaDiTesto 2">
            <a:extLst>
              <a:ext uri="{FF2B5EF4-FFF2-40B4-BE49-F238E27FC236}">
                <a16:creationId xmlns:a16="http://schemas.microsoft.com/office/drawing/2014/main" id="{7C21E481-8A6E-36A0-0438-C8A52F50A053}"/>
              </a:ext>
            </a:extLst>
          </p:cNvPr>
          <p:cNvSpPr txBox="1">
            <a:spLocks noChangeArrowheads="1"/>
          </p:cNvSpPr>
          <p:nvPr/>
        </p:nvSpPr>
        <p:spPr bwMode="auto">
          <a:xfrm>
            <a:off x="7505700" y="1159877"/>
            <a:ext cx="36099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it-IT" sz="1600" dirty="0">
                <a:solidFill>
                  <a:srgbClr val="202122"/>
                </a:solidFill>
                <a:cs typeface="Calibri" panose="020F0502020204030204" pitchFamily="34" charset="0"/>
              </a:rPr>
              <a:t>Mountain </a:t>
            </a:r>
            <a:r>
              <a:rPr lang="it-IT" sz="1600" dirty="0" err="1">
                <a:solidFill>
                  <a:srgbClr val="202122"/>
                </a:solidFill>
                <a:cs typeface="Calibri" panose="020F0502020204030204" pitchFamily="34" charset="0"/>
              </a:rPr>
              <a:t>landscape</a:t>
            </a:r>
            <a:r>
              <a:rPr lang="en-US" sz="1600" dirty="0">
                <a:solidFill>
                  <a:srgbClr val="202122"/>
                </a:solidFill>
                <a:cs typeface="Calibri" panose="020F0502020204030204" pitchFamily="34" charset="0"/>
              </a:rPr>
              <a:t> (ca. 1841-1851)</a:t>
            </a:r>
            <a:endParaRPr lang="it-IT" altLang="it-IT" sz="1600" dirty="0">
              <a:solidFill>
                <a:srgbClr val="202124"/>
              </a:solidFill>
              <a:cs typeface="Calibri" panose="020F0502020204030204" pitchFamily="34" charset="0"/>
            </a:endParaRPr>
          </a:p>
        </p:txBody>
      </p:sp>
      <p:pic>
        <p:nvPicPr>
          <p:cNvPr id="5122" name="Picture 2" descr="John Ruskin - Mountain Landscape">
            <a:extLst>
              <a:ext uri="{FF2B5EF4-FFF2-40B4-BE49-F238E27FC236}">
                <a16:creationId xmlns:a16="http://schemas.microsoft.com/office/drawing/2014/main" id="{AC5B06E2-4CA2-1EA2-E0CB-3392220A2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99" y="1159877"/>
            <a:ext cx="7077075" cy="4966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227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53D4F117-DA88-40A5-80F2-0A5D1680370A}"/>
              </a:ext>
            </a:extLst>
          </p:cNvPr>
          <p:cNvSpPr/>
          <p:nvPr/>
        </p:nvSpPr>
        <p:spPr>
          <a:xfrm>
            <a:off x="0" y="-1"/>
            <a:ext cx="12192000" cy="846785"/>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14">
            <a:extLst>
              <a:ext uri="{FF2B5EF4-FFF2-40B4-BE49-F238E27FC236}">
                <a16:creationId xmlns:a16="http://schemas.microsoft.com/office/drawing/2014/main" id="{39B83AD2-BBAC-42EA-8800-4A41BD0AC311}"/>
              </a:ext>
            </a:extLst>
          </p:cNvPr>
          <p:cNvSpPr txBox="1">
            <a:spLocks/>
          </p:cNvSpPr>
          <p:nvPr/>
        </p:nvSpPr>
        <p:spPr>
          <a:xfrm>
            <a:off x="1524000" y="0"/>
            <a:ext cx="9144000" cy="9124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mn-lt"/>
                <a:ea typeface="Times New Roman" panose="02020603050405020304" pitchFamily="18" charset="0"/>
              </a:rPr>
              <a:t>EUGÈNE EMMANUEL VIOLLET-LE-DUC (1814-1879)</a:t>
            </a:r>
            <a:endParaRPr lang="it-IT" sz="2000" b="1" dirty="0">
              <a:solidFill>
                <a:schemeClr val="bg1"/>
              </a:solidFill>
              <a:latin typeface="+mn-lt"/>
            </a:endParaRPr>
          </a:p>
          <a:p>
            <a:endParaRPr lang="it-IT" sz="2000" b="1" dirty="0">
              <a:solidFill>
                <a:schemeClr val="bg1"/>
              </a:solidFill>
              <a:latin typeface="+mn-lt"/>
            </a:endParaRPr>
          </a:p>
        </p:txBody>
      </p:sp>
      <p:pic>
        <p:nvPicPr>
          <p:cNvPr id="2050" name="Picture 2" descr="Basilica and hill of Vézelay">
            <a:extLst>
              <a:ext uri="{FF2B5EF4-FFF2-40B4-BE49-F238E27FC236}">
                <a16:creationId xmlns:a16="http://schemas.microsoft.com/office/drawing/2014/main" id="{02F2460B-9D26-4676-A19F-4D57BB4447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4216" y="1702808"/>
            <a:ext cx="7907867" cy="4448175"/>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2">
            <a:extLst>
              <a:ext uri="{FF2B5EF4-FFF2-40B4-BE49-F238E27FC236}">
                <a16:creationId xmlns:a16="http://schemas.microsoft.com/office/drawing/2014/main" id="{D8654BA5-7C70-4847-8AF3-0CC9FB943DFF}"/>
              </a:ext>
            </a:extLst>
          </p:cNvPr>
          <p:cNvSpPr txBox="1">
            <a:spLocks noChangeArrowheads="1"/>
          </p:cNvSpPr>
          <p:nvPr/>
        </p:nvSpPr>
        <p:spPr bwMode="auto">
          <a:xfrm>
            <a:off x="285750" y="1122986"/>
            <a:ext cx="5676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dirty="0">
                <a:cs typeface="Calibri" panose="020F0502020204030204" pitchFamily="34" charset="0"/>
              </a:rPr>
              <a:t>Church of the Madeleine at Vézelay, France</a:t>
            </a:r>
          </a:p>
        </p:txBody>
      </p:sp>
      <p:pic>
        <p:nvPicPr>
          <p:cNvPr id="2052" name="Picture 4">
            <a:extLst>
              <a:ext uri="{FF2B5EF4-FFF2-40B4-BE49-F238E27FC236}">
                <a16:creationId xmlns:a16="http://schemas.microsoft.com/office/drawing/2014/main" id="{29B5ACAE-A20A-4A20-B8E9-59E5662C6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679" y="1702808"/>
            <a:ext cx="3561629" cy="444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8616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53D4F117-DA88-40A5-80F2-0A5D1680370A}"/>
              </a:ext>
            </a:extLst>
          </p:cNvPr>
          <p:cNvSpPr/>
          <p:nvPr/>
        </p:nvSpPr>
        <p:spPr>
          <a:xfrm>
            <a:off x="0" y="-1"/>
            <a:ext cx="12192000" cy="846785"/>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14">
            <a:extLst>
              <a:ext uri="{FF2B5EF4-FFF2-40B4-BE49-F238E27FC236}">
                <a16:creationId xmlns:a16="http://schemas.microsoft.com/office/drawing/2014/main" id="{39B83AD2-BBAC-42EA-8800-4A41BD0AC311}"/>
              </a:ext>
            </a:extLst>
          </p:cNvPr>
          <p:cNvSpPr txBox="1">
            <a:spLocks/>
          </p:cNvSpPr>
          <p:nvPr/>
        </p:nvSpPr>
        <p:spPr>
          <a:xfrm>
            <a:off x="1524000" y="0"/>
            <a:ext cx="9144000" cy="9124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mn-lt"/>
                <a:ea typeface="Times New Roman" panose="02020603050405020304" pitchFamily="18" charset="0"/>
              </a:rPr>
              <a:t>JOHN RUSKIN (1819-1900)</a:t>
            </a:r>
          </a:p>
          <a:p>
            <a:endParaRPr lang="it-IT" sz="2000" b="1" dirty="0">
              <a:solidFill>
                <a:schemeClr val="bg1"/>
              </a:solidFill>
              <a:latin typeface="+mn-lt"/>
            </a:endParaRPr>
          </a:p>
        </p:txBody>
      </p:sp>
      <p:sp>
        <p:nvSpPr>
          <p:cNvPr id="8" name="CasellaDiTesto 2">
            <a:extLst>
              <a:ext uri="{FF2B5EF4-FFF2-40B4-BE49-F238E27FC236}">
                <a16:creationId xmlns:a16="http://schemas.microsoft.com/office/drawing/2014/main" id="{7C21E481-8A6E-36A0-0438-C8A52F50A053}"/>
              </a:ext>
            </a:extLst>
          </p:cNvPr>
          <p:cNvSpPr txBox="1">
            <a:spLocks noChangeArrowheads="1"/>
          </p:cNvSpPr>
          <p:nvPr/>
        </p:nvSpPr>
        <p:spPr bwMode="auto">
          <a:xfrm>
            <a:off x="7505700" y="1257299"/>
            <a:ext cx="36099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fr-FR" sz="1600" dirty="0">
                <a:solidFill>
                  <a:srgbClr val="202122"/>
                </a:solidFill>
                <a:cs typeface="Calibri" panose="020F0502020204030204" pitchFamily="34" charset="0"/>
              </a:rPr>
              <a:t>La Merveille, Mont St Michel, Normandy </a:t>
            </a:r>
            <a:r>
              <a:rPr lang="en-US" sz="1600" dirty="0">
                <a:solidFill>
                  <a:srgbClr val="202122"/>
                </a:solidFill>
                <a:cs typeface="Calibri" panose="020F0502020204030204" pitchFamily="34" charset="0"/>
              </a:rPr>
              <a:t>(1848)</a:t>
            </a:r>
            <a:endParaRPr lang="it-IT" altLang="it-IT" sz="1600" dirty="0">
              <a:solidFill>
                <a:srgbClr val="202124"/>
              </a:solidFill>
              <a:cs typeface="Calibri" panose="020F0502020204030204" pitchFamily="34" charset="0"/>
            </a:endParaRPr>
          </a:p>
        </p:txBody>
      </p:sp>
      <p:pic>
        <p:nvPicPr>
          <p:cNvPr id="5124" name="Picture 4" descr="John Ruskin, La Merveille, Mont St Michel, Normandy, 1848.&#10;Pencil, watercolour and bodycolour, 26.5 x 25 cm&#10;Source: Robert Hewison, Ruskin, Turner and the Pre-Raphaelites, 2000.">
            <a:extLst>
              <a:ext uri="{FF2B5EF4-FFF2-40B4-BE49-F238E27FC236}">
                <a16:creationId xmlns:a16="http://schemas.microsoft.com/office/drawing/2014/main" id="{55B359B0-4075-CE9E-8BF1-37BAB40863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106" y="1257299"/>
            <a:ext cx="6948851" cy="465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9111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53D4F117-DA88-40A5-80F2-0A5D1680370A}"/>
              </a:ext>
            </a:extLst>
          </p:cNvPr>
          <p:cNvSpPr/>
          <p:nvPr/>
        </p:nvSpPr>
        <p:spPr>
          <a:xfrm>
            <a:off x="0" y="-1"/>
            <a:ext cx="12192000" cy="846785"/>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14">
            <a:extLst>
              <a:ext uri="{FF2B5EF4-FFF2-40B4-BE49-F238E27FC236}">
                <a16:creationId xmlns:a16="http://schemas.microsoft.com/office/drawing/2014/main" id="{39B83AD2-BBAC-42EA-8800-4A41BD0AC311}"/>
              </a:ext>
            </a:extLst>
          </p:cNvPr>
          <p:cNvSpPr txBox="1">
            <a:spLocks/>
          </p:cNvSpPr>
          <p:nvPr/>
        </p:nvSpPr>
        <p:spPr>
          <a:xfrm>
            <a:off x="1524000" y="0"/>
            <a:ext cx="9144000" cy="9124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mn-lt"/>
                <a:ea typeface="Times New Roman" panose="02020603050405020304" pitchFamily="18" charset="0"/>
              </a:rPr>
              <a:t>JOHN RUSKIN (1819-1900)</a:t>
            </a:r>
          </a:p>
          <a:p>
            <a:endParaRPr lang="it-IT" sz="2000" b="1" dirty="0">
              <a:solidFill>
                <a:schemeClr val="bg1"/>
              </a:solidFill>
              <a:latin typeface="+mn-lt"/>
            </a:endParaRPr>
          </a:p>
        </p:txBody>
      </p:sp>
      <p:pic>
        <p:nvPicPr>
          <p:cNvPr id="1026" name="Picture 2">
            <a:extLst>
              <a:ext uri="{FF2B5EF4-FFF2-40B4-BE49-F238E27FC236}">
                <a16:creationId xmlns:a16="http://schemas.microsoft.com/office/drawing/2014/main" id="{DD9C50F3-C91C-3037-5304-03BE9B82E0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1023938"/>
            <a:ext cx="7800976" cy="5091910"/>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2">
            <a:extLst>
              <a:ext uri="{FF2B5EF4-FFF2-40B4-BE49-F238E27FC236}">
                <a16:creationId xmlns:a16="http://schemas.microsoft.com/office/drawing/2014/main" id="{1B850AF6-8183-0363-1045-7B4DBF5303AF}"/>
              </a:ext>
            </a:extLst>
          </p:cNvPr>
          <p:cNvSpPr txBox="1">
            <a:spLocks noChangeArrowheads="1"/>
          </p:cNvSpPr>
          <p:nvPr/>
        </p:nvSpPr>
        <p:spPr bwMode="auto">
          <a:xfrm>
            <a:off x="8105775" y="1089649"/>
            <a:ext cx="37814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sz="1600" b="0" i="0" dirty="0">
                <a:solidFill>
                  <a:srgbClr val="202122"/>
                </a:solidFill>
                <a:effectLst/>
                <a:cs typeface="Calibri" panose="020F0502020204030204" pitchFamily="34" charset="0"/>
              </a:rPr>
              <a:t>Sketch of an architectural detail by John Ruskin (The Stones of Venice, 1851)</a:t>
            </a:r>
            <a:endParaRPr lang="it-IT" altLang="it-IT" sz="1600" dirty="0">
              <a:solidFill>
                <a:srgbClr val="202124"/>
              </a:solidFill>
              <a:cs typeface="Calibri" panose="020F0502020204030204" pitchFamily="34" charset="0"/>
            </a:endParaRPr>
          </a:p>
        </p:txBody>
      </p:sp>
    </p:spTree>
    <p:extLst>
      <p:ext uri="{BB962C8B-B14F-4D97-AF65-F5344CB8AC3E}">
        <p14:creationId xmlns:p14="http://schemas.microsoft.com/office/powerpoint/2010/main" val="1663084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53D4F117-DA88-40A5-80F2-0A5D1680370A}"/>
              </a:ext>
            </a:extLst>
          </p:cNvPr>
          <p:cNvSpPr/>
          <p:nvPr/>
        </p:nvSpPr>
        <p:spPr>
          <a:xfrm>
            <a:off x="0" y="-1"/>
            <a:ext cx="12192000" cy="846785"/>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14">
            <a:extLst>
              <a:ext uri="{FF2B5EF4-FFF2-40B4-BE49-F238E27FC236}">
                <a16:creationId xmlns:a16="http://schemas.microsoft.com/office/drawing/2014/main" id="{39B83AD2-BBAC-42EA-8800-4A41BD0AC311}"/>
              </a:ext>
            </a:extLst>
          </p:cNvPr>
          <p:cNvSpPr txBox="1">
            <a:spLocks/>
          </p:cNvSpPr>
          <p:nvPr/>
        </p:nvSpPr>
        <p:spPr>
          <a:xfrm>
            <a:off x="1524000" y="0"/>
            <a:ext cx="9144000" cy="9124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mn-lt"/>
                <a:ea typeface="Times New Roman" panose="02020603050405020304" pitchFamily="18" charset="0"/>
              </a:rPr>
              <a:t>JOHN RUSKIN (1819-1900)</a:t>
            </a:r>
          </a:p>
          <a:p>
            <a:endParaRPr lang="it-IT" sz="2000" b="1" dirty="0">
              <a:solidFill>
                <a:schemeClr val="bg1"/>
              </a:solidFill>
              <a:latin typeface="+mn-lt"/>
            </a:endParaRPr>
          </a:p>
        </p:txBody>
      </p:sp>
      <p:pic>
        <p:nvPicPr>
          <p:cNvPr id="2052" name="Picture 4">
            <a:extLst>
              <a:ext uri="{FF2B5EF4-FFF2-40B4-BE49-F238E27FC236}">
                <a16:creationId xmlns:a16="http://schemas.microsoft.com/office/drawing/2014/main" id="{FEF1D532-5F40-817C-56B4-F1CC881286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1089649"/>
            <a:ext cx="7048501" cy="4889898"/>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2">
            <a:extLst>
              <a:ext uri="{FF2B5EF4-FFF2-40B4-BE49-F238E27FC236}">
                <a16:creationId xmlns:a16="http://schemas.microsoft.com/office/drawing/2014/main" id="{7C21E481-8A6E-36A0-0438-C8A52F50A053}"/>
              </a:ext>
            </a:extLst>
          </p:cNvPr>
          <p:cNvSpPr txBox="1">
            <a:spLocks noChangeArrowheads="1"/>
          </p:cNvSpPr>
          <p:nvPr/>
        </p:nvSpPr>
        <p:spPr bwMode="auto">
          <a:xfrm>
            <a:off x="7505700" y="1007745"/>
            <a:ext cx="36099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it-IT" sz="1600" dirty="0">
                <a:solidFill>
                  <a:srgbClr val="202122"/>
                </a:solidFill>
                <a:cs typeface="Calibri" panose="020F0502020204030204" pitchFamily="34" charset="0"/>
              </a:rPr>
              <a:t>The Ca’ d’Oro, Venice </a:t>
            </a:r>
          </a:p>
          <a:p>
            <a:pPr>
              <a:spcBef>
                <a:spcPct val="0"/>
              </a:spcBef>
              <a:buNone/>
            </a:pPr>
            <a:r>
              <a:rPr lang="en-US" sz="1600" dirty="0">
                <a:solidFill>
                  <a:srgbClr val="202122"/>
                </a:solidFill>
                <a:cs typeface="Calibri" panose="020F0502020204030204" pitchFamily="34" charset="0"/>
              </a:rPr>
              <a:t>(The Stones of Venice, 1851</a:t>
            </a:r>
            <a:r>
              <a:rPr lang="en-US" sz="1600" b="0" i="0" dirty="0">
                <a:solidFill>
                  <a:srgbClr val="202122"/>
                </a:solidFill>
                <a:effectLst/>
                <a:cs typeface="Calibri" panose="020F0502020204030204" pitchFamily="34" charset="0"/>
              </a:rPr>
              <a:t>)</a:t>
            </a:r>
            <a:endParaRPr lang="it-IT" altLang="it-IT" sz="1600" dirty="0">
              <a:solidFill>
                <a:srgbClr val="202124"/>
              </a:solidFill>
              <a:cs typeface="Calibri" panose="020F0502020204030204" pitchFamily="34" charset="0"/>
            </a:endParaRPr>
          </a:p>
        </p:txBody>
      </p:sp>
    </p:spTree>
    <p:extLst>
      <p:ext uri="{BB962C8B-B14F-4D97-AF65-F5344CB8AC3E}">
        <p14:creationId xmlns:p14="http://schemas.microsoft.com/office/powerpoint/2010/main" val="3166680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53D4F117-DA88-40A5-80F2-0A5D1680370A}"/>
              </a:ext>
            </a:extLst>
          </p:cNvPr>
          <p:cNvSpPr/>
          <p:nvPr/>
        </p:nvSpPr>
        <p:spPr>
          <a:xfrm>
            <a:off x="0" y="-1"/>
            <a:ext cx="12192000" cy="846785"/>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14">
            <a:extLst>
              <a:ext uri="{FF2B5EF4-FFF2-40B4-BE49-F238E27FC236}">
                <a16:creationId xmlns:a16="http://schemas.microsoft.com/office/drawing/2014/main" id="{39B83AD2-BBAC-42EA-8800-4A41BD0AC311}"/>
              </a:ext>
            </a:extLst>
          </p:cNvPr>
          <p:cNvSpPr txBox="1">
            <a:spLocks/>
          </p:cNvSpPr>
          <p:nvPr/>
        </p:nvSpPr>
        <p:spPr>
          <a:xfrm>
            <a:off x="1524000" y="0"/>
            <a:ext cx="9144000" cy="9124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mn-lt"/>
                <a:ea typeface="Times New Roman" panose="02020603050405020304" pitchFamily="18" charset="0"/>
              </a:rPr>
              <a:t>EUGÈNE EMMANUEL VIOLLET-LE-DUC (1814-1879)</a:t>
            </a:r>
            <a:endParaRPr lang="it-IT" sz="2000" b="1" dirty="0">
              <a:solidFill>
                <a:schemeClr val="bg1"/>
              </a:solidFill>
              <a:latin typeface="+mn-lt"/>
            </a:endParaRPr>
          </a:p>
          <a:p>
            <a:endParaRPr lang="en-US" sz="2000" b="1" dirty="0">
              <a:solidFill>
                <a:schemeClr val="bg1"/>
              </a:solidFill>
              <a:latin typeface="+mn-lt"/>
              <a:ea typeface="Times New Roman" panose="02020603050405020304" pitchFamily="18" charset="0"/>
            </a:endParaRPr>
          </a:p>
        </p:txBody>
      </p:sp>
      <p:sp>
        <p:nvSpPr>
          <p:cNvPr id="10" name="CasellaDiTesto 2">
            <a:extLst>
              <a:ext uri="{FF2B5EF4-FFF2-40B4-BE49-F238E27FC236}">
                <a16:creationId xmlns:a16="http://schemas.microsoft.com/office/drawing/2014/main" id="{81210C80-E93E-4206-A630-78DFC0DB04FF}"/>
              </a:ext>
            </a:extLst>
          </p:cNvPr>
          <p:cNvSpPr txBox="1">
            <a:spLocks noChangeArrowheads="1"/>
          </p:cNvSpPr>
          <p:nvPr/>
        </p:nvSpPr>
        <p:spPr bwMode="auto">
          <a:xfrm>
            <a:off x="285750" y="1122986"/>
            <a:ext cx="5676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dirty="0">
                <a:cs typeface="Calibri" panose="020F0502020204030204" pitchFamily="34" charset="0"/>
              </a:rPr>
              <a:t>Church of the Madeleine at Vézelay</a:t>
            </a:r>
          </a:p>
        </p:txBody>
      </p:sp>
      <p:sp>
        <p:nvSpPr>
          <p:cNvPr id="11" name="CasellaDiTesto 2">
            <a:extLst>
              <a:ext uri="{FF2B5EF4-FFF2-40B4-BE49-F238E27FC236}">
                <a16:creationId xmlns:a16="http://schemas.microsoft.com/office/drawing/2014/main" id="{E4647ADA-FF76-4653-99B9-5DAA98A82CEF}"/>
              </a:ext>
            </a:extLst>
          </p:cNvPr>
          <p:cNvSpPr txBox="1">
            <a:spLocks noChangeArrowheads="1"/>
          </p:cNvSpPr>
          <p:nvPr/>
        </p:nvSpPr>
        <p:spPr bwMode="auto">
          <a:xfrm>
            <a:off x="285750" y="5571497"/>
            <a:ext cx="91154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1600" dirty="0">
                <a:cs typeface="Calibri" panose="020F0502020204030204" pitchFamily="34" charset="0"/>
              </a:rPr>
              <a:t>Plan of the church</a:t>
            </a:r>
            <a:endParaRPr lang="it-IT" altLang="it-IT" sz="1600" dirty="0">
              <a:cs typeface="Calibri" panose="020F0502020204030204" pitchFamily="34" charset="0"/>
            </a:endParaRPr>
          </a:p>
        </p:txBody>
      </p:sp>
      <p:pic>
        <p:nvPicPr>
          <p:cNvPr id="3" name="Immagine 2">
            <a:extLst>
              <a:ext uri="{FF2B5EF4-FFF2-40B4-BE49-F238E27FC236}">
                <a16:creationId xmlns:a16="http://schemas.microsoft.com/office/drawing/2014/main" id="{5FD21A47-EC4B-426D-AFEE-C877880358A8}"/>
              </a:ext>
            </a:extLst>
          </p:cNvPr>
          <p:cNvPicPr>
            <a:picLocks noChangeAspect="1"/>
          </p:cNvPicPr>
          <p:nvPr/>
        </p:nvPicPr>
        <p:blipFill rotWithShape="1">
          <a:blip r:embed="rId2"/>
          <a:srcRect l="9941" t="68056" r="44691" b="4861"/>
          <a:stretch/>
        </p:blipFill>
        <p:spPr>
          <a:xfrm>
            <a:off x="390524" y="1836159"/>
            <a:ext cx="10649873" cy="3576163"/>
          </a:xfrm>
          <a:prstGeom prst="rect">
            <a:avLst/>
          </a:prstGeom>
        </p:spPr>
      </p:pic>
    </p:spTree>
    <p:extLst>
      <p:ext uri="{BB962C8B-B14F-4D97-AF65-F5344CB8AC3E}">
        <p14:creationId xmlns:p14="http://schemas.microsoft.com/office/powerpoint/2010/main" val="2956737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53D4F117-DA88-40A5-80F2-0A5D1680370A}"/>
              </a:ext>
            </a:extLst>
          </p:cNvPr>
          <p:cNvSpPr/>
          <p:nvPr/>
        </p:nvSpPr>
        <p:spPr>
          <a:xfrm>
            <a:off x="0" y="-1"/>
            <a:ext cx="12192000" cy="846785"/>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14">
            <a:extLst>
              <a:ext uri="{FF2B5EF4-FFF2-40B4-BE49-F238E27FC236}">
                <a16:creationId xmlns:a16="http://schemas.microsoft.com/office/drawing/2014/main" id="{39B83AD2-BBAC-42EA-8800-4A41BD0AC311}"/>
              </a:ext>
            </a:extLst>
          </p:cNvPr>
          <p:cNvSpPr txBox="1">
            <a:spLocks/>
          </p:cNvSpPr>
          <p:nvPr/>
        </p:nvSpPr>
        <p:spPr>
          <a:xfrm>
            <a:off x="1524000" y="0"/>
            <a:ext cx="9144000" cy="9124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mn-lt"/>
                <a:ea typeface="Times New Roman" panose="02020603050405020304" pitchFamily="18" charset="0"/>
              </a:rPr>
              <a:t>EUGÈNE EMMANUEL VIOLLET-LE-DUC (1814-1879)</a:t>
            </a:r>
            <a:endParaRPr lang="it-IT" sz="2000" b="1" dirty="0">
              <a:solidFill>
                <a:schemeClr val="bg1"/>
              </a:solidFill>
              <a:latin typeface="+mn-lt"/>
            </a:endParaRPr>
          </a:p>
          <a:p>
            <a:endParaRPr lang="en-US" sz="2000" b="1" dirty="0">
              <a:solidFill>
                <a:schemeClr val="bg1"/>
              </a:solidFill>
              <a:latin typeface="+mn-lt"/>
              <a:ea typeface="Times New Roman" panose="02020603050405020304" pitchFamily="18" charset="0"/>
            </a:endParaRPr>
          </a:p>
        </p:txBody>
      </p:sp>
      <p:pic>
        <p:nvPicPr>
          <p:cNvPr id="1028" name="Picture 4" descr="SUR LES PAS DE VIOLLET-LE-DUC À VÉZELAY">
            <a:extLst>
              <a:ext uri="{FF2B5EF4-FFF2-40B4-BE49-F238E27FC236}">
                <a16:creationId xmlns:a16="http://schemas.microsoft.com/office/drawing/2014/main" id="{A5DABD45-5D61-4630-8D4C-8A1150F07B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662" y="1492318"/>
            <a:ext cx="11257976" cy="4221741"/>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2">
            <a:extLst>
              <a:ext uri="{FF2B5EF4-FFF2-40B4-BE49-F238E27FC236}">
                <a16:creationId xmlns:a16="http://schemas.microsoft.com/office/drawing/2014/main" id="{81210C80-E93E-4206-A630-78DFC0DB04FF}"/>
              </a:ext>
            </a:extLst>
          </p:cNvPr>
          <p:cNvSpPr txBox="1">
            <a:spLocks noChangeArrowheads="1"/>
          </p:cNvSpPr>
          <p:nvPr/>
        </p:nvSpPr>
        <p:spPr bwMode="auto">
          <a:xfrm>
            <a:off x="285750" y="1122986"/>
            <a:ext cx="5676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dirty="0">
                <a:cs typeface="Calibri" panose="020F0502020204030204" pitchFamily="34" charset="0"/>
              </a:rPr>
              <a:t>Church of the Madeleine at Vézelay</a:t>
            </a:r>
          </a:p>
        </p:txBody>
      </p:sp>
      <p:sp>
        <p:nvSpPr>
          <p:cNvPr id="11" name="CasellaDiTesto 2">
            <a:extLst>
              <a:ext uri="{FF2B5EF4-FFF2-40B4-BE49-F238E27FC236}">
                <a16:creationId xmlns:a16="http://schemas.microsoft.com/office/drawing/2014/main" id="{E4647ADA-FF76-4653-99B9-5DAA98A82CEF}"/>
              </a:ext>
            </a:extLst>
          </p:cNvPr>
          <p:cNvSpPr txBox="1">
            <a:spLocks noChangeArrowheads="1"/>
          </p:cNvSpPr>
          <p:nvPr/>
        </p:nvSpPr>
        <p:spPr bwMode="auto">
          <a:xfrm>
            <a:off x="285750" y="5817025"/>
            <a:ext cx="91154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1600" dirty="0">
                <a:cs typeface="Calibri" panose="020F0502020204030204" pitchFamily="34" charset="0"/>
              </a:rPr>
              <a:t>South elevation, state of the art before the restoration, drawing by Viollet-le-Duc</a:t>
            </a:r>
            <a:endParaRPr lang="it-IT" altLang="it-IT" sz="1600" dirty="0">
              <a:cs typeface="Calibri" panose="020F0502020204030204" pitchFamily="34" charset="0"/>
            </a:endParaRPr>
          </a:p>
        </p:txBody>
      </p:sp>
    </p:spTree>
    <p:extLst>
      <p:ext uri="{BB962C8B-B14F-4D97-AF65-F5344CB8AC3E}">
        <p14:creationId xmlns:p14="http://schemas.microsoft.com/office/powerpoint/2010/main" val="580753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53D4F117-DA88-40A5-80F2-0A5D1680370A}"/>
              </a:ext>
            </a:extLst>
          </p:cNvPr>
          <p:cNvSpPr/>
          <p:nvPr/>
        </p:nvSpPr>
        <p:spPr>
          <a:xfrm>
            <a:off x="0" y="-1"/>
            <a:ext cx="12192000" cy="846785"/>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14">
            <a:extLst>
              <a:ext uri="{FF2B5EF4-FFF2-40B4-BE49-F238E27FC236}">
                <a16:creationId xmlns:a16="http://schemas.microsoft.com/office/drawing/2014/main" id="{39B83AD2-BBAC-42EA-8800-4A41BD0AC311}"/>
              </a:ext>
            </a:extLst>
          </p:cNvPr>
          <p:cNvSpPr txBox="1">
            <a:spLocks/>
          </p:cNvSpPr>
          <p:nvPr/>
        </p:nvSpPr>
        <p:spPr>
          <a:xfrm>
            <a:off x="1524000" y="0"/>
            <a:ext cx="9144000" cy="9124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mn-lt"/>
                <a:ea typeface="Times New Roman" panose="02020603050405020304" pitchFamily="18" charset="0"/>
              </a:rPr>
              <a:t>EUGÈNE EMMANUEL VIOLLET-LE-DUC (1814-1879)</a:t>
            </a:r>
          </a:p>
          <a:p>
            <a:endParaRPr lang="it-IT" sz="2000" b="1" dirty="0">
              <a:solidFill>
                <a:schemeClr val="bg1"/>
              </a:solidFill>
              <a:latin typeface="+mn-lt"/>
            </a:endParaRPr>
          </a:p>
        </p:txBody>
      </p:sp>
      <p:sp>
        <p:nvSpPr>
          <p:cNvPr id="8" name="CasellaDiTesto 2">
            <a:extLst>
              <a:ext uri="{FF2B5EF4-FFF2-40B4-BE49-F238E27FC236}">
                <a16:creationId xmlns:a16="http://schemas.microsoft.com/office/drawing/2014/main" id="{E0DA6868-E1FE-4A28-85C8-0DDB26E36F2F}"/>
              </a:ext>
            </a:extLst>
          </p:cNvPr>
          <p:cNvSpPr txBox="1">
            <a:spLocks noChangeArrowheads="1"/>
          </p:cNvSpPr>
          <p:nvPr/>
        </p:nvSpPr>
        <p:spPr bwMode="auto">
          <a:xfrm>
            <a:off x="285750" y="1081206"/>
            <a:ext cx="5676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dirty="0">
                <a:cs typeface="Calibri" panose="020F0502020204030204" pitchFamily="34" charset="0"/>
              </a:rPr>
              <a:t>Church of the Madeleine at Vézelay</a:t>
            </a:r>
          </a:p>
        </p:txBody>
      </p:sp>
      <p:sp>
        <p:nvSpPr>
          <p:cNvPr id="9" name="CasellaDiTesto 2">
            <a:extLst>
              <a:ext uri="{FF2B5EF4-FFF2-40B4-BE49-F238E27FC236}">
                <a16:creationId xmlns:a16="http://schemas.microsoft.com/office/drawing/2014/main" id="{8108A5B1-114A-450D-B788-4454D941F0DA}"/>
              </a:ext>
            </a:extLst>
          </p:cNvPr>
          <p:cNvSpPr txBox="1">
            <a:spLocks noChangeArrowheads="1"/>
          </p:cNvSpPr>
          <p:nvPr/>
        </p:nvSpPr>
        <p:spPr bwMode="auto">
          <a:xfrm>
            <a:off x="9032677" y="1536836"/>
            <a:ext cx="2928938"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1600" dirty="0">
                <a:cs typeface="Calibri" panose="020F0502020204030204" pitchFamily="34" charset="0"/>
              </a:rPr>
              <a:t>(left) Below, survey of the structures, project proposal for provisional works.</a:t>
            </a:r>
          </a:p>
          <a:p>
            <a:pPr eaLnBrk="1" hangingPunct="1">
              <a:spcBef>
                <a:spcPct val="0"/>
              </a:spcBef>
              <a:buFontTx/>
              <a:buNone/>
            </a:pPr>
            <a:r>
              <a:rPr lang="en-US" altLang="it-IT" sz="1600" dirty="0">
                <a:cs typeface="Calibri" panose="020F0502020204030204" pitchFamily="34" charset="0"/>
              </a:rPr>
              <a:t>Above, restoration project, drawing by Viollet-le-Duc, 1840</a:t>
            </a:r>
          </a:p>
          <a:p>
            <a:pPr eaLnBrk="1" hangingPunct="1">
              <a:spcBef>
                <a:spcPct val="0"/>
              </a:spcBef>
              <a:buFontTx/>
              <a:buNone/>
            </a:pPr>
            <a:endParaRPr lang="en-US" altLang="it-IT" sz="1600" dirty="0">
              <a:cs typeface="Calibri" panose="020F0502020204030204" pitchFamily="34" charset="0"/>
            </a:endParaRPr>
          </a:p>
          <a:p>
            <a:pPr eaLnBrk="1" hangingPunct="1">
              <a:spcBef>
                <a:spcPct val="0"/>
              </a:spcBef>
              <a:buFontTx/>
              <a:buNone/>
            </a:pPr>
            <a:r>
              <a:rPr lang="en-US" altLang="it-IT" sz="1600" dirty="0">
                <a:cs typeface="Calibri" panose="020F0502020204030204" pitchFamily="34" charset="0"/>
              </a:rPr>
              <a:t>(right) Interior of the church, current state</a:t>
            </a:r>
            <a:endParaRPr lang="it-IT" altLang="it-IT" sz="1600" dirty="0">
              <a:cs typeface="Calibri" panose="020F0502020204030204" pitchFamily="34" charset="0"/>
            </a:endParaRPr>
          </a:p>
        </p:txBody>
      </p:sp>
      <p:pic>
        <p:nvPicPr>
          <p:cNvPr id="4098" name="Picture 2" descr="Objects &amp; Processes — Studio HC">
            <a:extLst>
              <a:ext uri="{FF2B5EF4-FFF2-40B4-BE49-F238E27FC236}">
                <a16:creationId xmlns:a16="http://schemas.microsoft.com/office/drawing/2014/main" id="{D3E4E0B3-6768-4A33-AE86-55D214A3DC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320" y="1619250"/>
            <a:ext cx="4933936" cy="451485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Eugene Viollet-le-Duc - Dreams of an Architect">
            <a:extLst>
              <a:ext uri="{FF2B5EF4-FFF2-40B4-BE49-F238E27FC236}">
                <a16:creationId xmlns:a16="http://schemas.microsoft.com/office/drawing/2014/main" id="{29DC0776-FB97-46A1-86BE-79CA72182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450" y="1619250"/>
            <a:ext cx="3527227" cy="451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654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53D4F117-DA88-40A5-80F2-0A5D1680370A}"/>
              </a:ext>
            </a:extLst>
          </p:cNvPr>
          <p:cNvSpPr/>
          <p:nvPr/>
        </p:nvSpPr>
        <p:spPr>
          <a:xfrm>
            <a:off x="0" y="-1"/>
            <a:ext cx="12192000" cy="846785"/>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14">
            <a:extLst>
              <a:ext uri="{FF2B5EF4-FFF2-40B4-BE49-F238E27FC236}">
                <a16:creationId xmlns:a16="http://schemas.microsoft.com/office/drawing/2014/main" id="{39B83AD2-BBAC-42EA-8800-4A41BD0AC311}"/>
              </a:ext>
            </a:extLst>
          </p:cNvPr>
          <p:cNvSpPr txBox="1">
            <a:spLocks/>
          </p:cNvSpPr>
          <p:nvPr/>
        </p:nvSpPr>
        <p:spPr>
          <a:xfrm>
            <a:off x="1524000" y="0"/>
            <a:ext cx="9144000" cy="9124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mn-lt"/>
                <a:ea typeface="Times New Roman" panose="02020603050405020304" pitchFamily="18" charset="0"/>
              </a:rPr>
              <a:t>EUGÈNE EMMANUEL VIOLLET-LE-DUC (1814-1879)</a:t>
            </a:r>
          </a:p>
          <a:p>
            <a:endParaRPr lang="it-IT" sz="2000" b="1" dirty="0">
              <a:solidFill>
                <a:schemeClr val="bg1"/>
              </a:solidFill>
              <a:latin typeface="+mn-lt"/>
            </a:endParaRPr>
          </a:p>
        </p:txBody>
      </p:sp>
      <p:pic>
        <p:nvPicPr>
          <p:cNvPr id="5" name="Immagine 4">
            <a:extLst>
              <a:ext uri="{FF2B5EF4-FFF2-40B4-BE49-F238E27FC236}">
                <a16:creationId xmlns:a16="http://schemas.microsoft.com/office/drawing/2014/main" id="{44AF41D0-F3EE-4E27-9FB0-345A4701588C}"/>
              </a:ext>
            </a:extLst>
          </p:cNvPr>
          <p:cNvPicPr>
            <a:picLocks noChangeAspect="1"/>
          </p:cNvPicPr>
          <p:nvPr/>
        </p:nvPicPr>
        <p:blipFill rotWithShape="1">
          <a:blip r:embed="rId2"/>
          <a:srcRect l="9548" t="28271" r="30374" b="4785"/>
          <a:stretch/>
        </p:blipFill>
        <p:spPr>
          <a:xfrm>
            <a:off x="438150" y="1562100"/>
            <a:ext cx="7324725" cy="4591050"/>
          </a:xfrm>
          <a:prstGeom prst="rect">
            <a:avLst/>
          </a:prstGeom>
        </p:spPr>
      </p:pic>
      <p:sp>
        <p:nvSpPr>
          <p:cNvPr id="8" name="CasellaDiTesto 2">
            <a:extLst>
              <a:ext uri="{FF2B5EF4-FFF2-40B4-BE49-F238E27FC236}">
                <a16:creationId xmlns:a16="http://schemas.microsoft.com/office/drawing/2014/main" id="{E0DA6868-E1FE-4A28-85C8-0DDB26E36F2F}"/>
              </a:ext>
            </a:extLst>
          </p:cNvPr>
          <p:cNvSpPr txBox="1">
            <a:spLocks noChangeArrowheads="1"/>
          </p:cNvSpPr>
          <p:nvPr/>
        </p:nvSpPr>
        <p:spPr bwMode="auto">
          <a:xfrm>
            <a:off x="371474" y="1122986"/>
            <a:ext cx="5676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dirty="0">
                <a:cs typeface="Calibri" panose="020F0502020204030204" pitchFamily="34" charset="0"/>
              </a:rPr>
              <a:t>Church of the Madeleine at Vézelay</a:t>
            </a:r>
          </a:p>
        </p:txBody>
      </p:sp>
      <p:sp>
        <p:nvSpPr>
          <p:cNvPr id="9" name="CasellaDiTesto 2">
            <a:extLst>
              <a:ext uri="{FF2B5EF4-FFF2-40B4-BE49-F238E27FC236}">
                <a16:creationId xmlns:a16="http://schemas.microsoft.com/office/drawing/2014/main" id="{8108A5B1-114A-450D-B788-4454D941F0DA}"/>
              </a:ext>
            </a:extLst>
          </p:cNvPr>
          <p:cNvSpPr txBox="1">
            <a:spLocks noChangeArrowheads="1"/>
          </p:cNvSpPr>
          <p:nvPr/>
        </p:nvSpPr>
        <p:spPr bwMode="auto">
          <a:xfrm>
            <a:off x="7986713" y="1492318"/>
            <a:ext cx="29289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1600" dirty="0">
                <a:cs typeface="Calibri" panose="020F0502020204030204" pitchFamily="34" charset="0"/>
              </a:rPr>
              <a:t>(left) Facade, state of the art before the restoration, drawing by Viollet-le-Duc</a:t>
            </a:r>
          </a:p>
          <a:p>
            <a:pPr eaLnBrk="1" hangingPunct="1">
              <a:spcBef>
                <a:spcPct val="0"/>
              </a:spcBef>
              <a:buFontTx/>
              <a:buNone/>
            </a:pPr>
            <a:endParaRPr lang="en-US" altLang="it-IT" sz="1600" dirty="0">
              <a:cs typeface="Calibri" panose="020F0502020204030204" pitchFamily="34" charset="0"/>
            </a:endParaRPr>
          </a:p>
          <a:p>
            <a:pPr eaLnBrk="1" hangingPunct="1">
              <a:spcBef>
                <a:spcPct val="0"/>
              </a:spcBef>
              <a:buFontTx/>
              <a:buNone/>
            </a:pPr>
            <a:r>
              <a:rPr lang="en-US" altLang="it-IT" sz="1600" dirty="0">
                <a:cs typeface="Calibri" panose="020F0502020204030204" pitchFamily="34" charset="0"/>
              </a:rPr>
              <a:t>(right) Facade, current state</a:t>
            </a:r>
            <a:endParaRPr lang="it-IT" altLang="it-IT" sz="1600" dirty="0">
              <a:cs typeface="Calibri" panose="020F0502020204030204" pitchFamily="34" charset="0"/>
            </a:endParaRPr>
          </a:p>
        </p:txBody>
      </p:sp>
    </p:spTree>
    <p:extLst>
      <p:ext uri="{BB962C8B-B14F-4D97-AF65-F5344CB8AC3E}">
        <p14:creationId xmlns:p14="http://schemas.microsoft.com/office/powerpoint/2010/main" val="840266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53D4F117-DA88-40A5-80F2-0A5D1680370A}"/>
              </a:ext>
            </a:extLst>
          </p:cNvPr>
          <p:cNvSpPr/>
          <p:nvPr/>
        </p:nvSpPr>
        <p:spPr>
          <a:xfrm>
            <a:off x="0" y="-1"/>
            <a:ext cx="12192000" cy="846785"/>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14">
            <a:extLst>
              <a:ext uri="{FF2B5EF4-FFF2-40B4-BE49-F238E27FC236}">
                <a16:creationId xmlns:a16="http://schemas.microsoft.com/office/drawing/2014/main" id="{39B83AD2-BBAC-42EA-8800-4A41BD0AC311}"/>
              </a:ext>
            </a:extLst>
          </p:cNvPr>
          <p:cNvSpPr txBox="1">
            <a:spLocks/>
          </p:cNvSpPr>
          <p:nvPr/>
        </p:nvSpPr>
        <p:spPr>
          <a:xfrm>
            <a:off x="1524000" y="0"/>
            <a:ext cx="9144000" cy="9124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mn-lt"/>
                <a:ea typeface="Times New Roman" panose="02020603050405020304" pitchFamily="18" charset="0"/>
              </a:rPr>
              <a:t>EUGÈNE EMMANUEL VIOLLET-LE-DUC (1814-1879)</a:t>
            </a:r>
          </a:p>
          <a:p>
            <a:endParaRPr lang="it-IT" sz="2000" b="1" dirty="0">
              <a:solidFill>
                <a:schemeClr val="bg1"/>
              </a:solidFill>
              <a:latin typeface="+mn-lt"/>
            </a:endParaRPr>
          </a:p>
        </p:txBody>
      </p:sp>
      <p:sp>
        <p:nvSpPr>
          <p:cNvPr id="5" name="CasellaDiTesto 2">
            <a:extLst>
              <a:ext uri="{FF2B5EF4-FFF2-40B4-BE49-F238E27FC236}">
                <a16:creationId xmlns:a16="http://schemas.microsoft.com/office/drawing/2014/main" id="{B647F806-160B-4569-BA0E-D1C0537941D1}"/>
              </a:ext>
            </a:extLst>
          </p:cNvPr>
          <p:cNvSpPr txBox="1">
            <a:spLocks noChangeArrowheads="1"/>
          </p:cNvSpPr>
          <p:nvPr/>
        </p:nvSpPr>
        <p:spPr bwMode="auto">
          <a:xfrm>
            <a:off x="323850" y="1042517"/>
            <a:ext cx="441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dirty="0">
                <a:cs typeface="Calibri" panose="020F0502020204030204" pitchFamily="34" charset="0"/>
              </a:rPr>
              <a:t>Cathedral of Notre Dame, Paris</a:t>
            </a:r>
          </a:p>
        </p:txBody>
      </p:sp>
      <p:pic>
        <p:nvPicPr>
          <p:cNvPr id="13314" name="Picture 2" descr="Notre-Dame de Paris | History, Style, Fire, &amp; Facts | Britannica">
            <a:extLst>
              <a:ext uri="{FF2B5EF4-FFF2-40B4-BE49-F238E27FC236}">
                <a16:creationId xmlns:a16="http://schemas.microsoft.com/office/drawing/2014/main" id="{E7D47C58-E88B-4F8B-859D-21C5F9FEF9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13" y="1541871"/>
            <a:ext cx="3411537" cy="4633084"/>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Notre-Dame de Paris | History, Style, Fire, &amp; Facts | Britannica">
            <a:extLst>
              <a:ext uri="{FF2B5EF4-FFF2-40B4-BE49-F238E27FC236}">
                <a16:creationId xmlns:a16="http://schemas.microsoft.com/office/drawing/2014/main" id="{E2C4ED0C-D5CA-4CC2-918C-FFA1CE4857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7650" y="1541871"/>
            <a:ext cx="6953250" cy="4636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281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53D4F117-DA88-40A5-80F2-0A5D1680370A}"/>
              </a:ext>
            </a:extLst>
          </p:cNvPr>
          <p:cNvSpPr/>
          <p:nvPr/>
        </p:nvSpPr>
        <p:spPr>
          <a:xfrm>
            <a:off x="0" y="-1"/>
            <a:ext cx="12192000" cy="846785"/>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14">
            <a:extLst>
              <a:ext uri="{FF2B5EF4-FFF2-40B4-BE49-F238E27FC236}">
                <a16:creationId xmlns:a16="http://schemas.microsoft.com/office/drawing/2014/main" id="{39B83AD2-BBAC-42EA-8800-4A41BD0AC311}"/>
              </a:ext>
            </a:extLst>
          </p:cNvPr>
          <p:cNvSpPr txBox="1">
            <a:spLocks/>
          </p:cNvSpPr>
          <p:nvPr/>
        </p:nvSpPr>
        <p:spPr>
          <a:xfrm>
            <a:off x="1524000" y="0"/>
            <a:ext cx="9144000" cy="9124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mn-lt"/>
                <a:ea typeface="Times New Roman" panose="02020603050405020304" pitchFamily="18" charset="0"/>
              </a:rPr>
              <a:t>EUGÈNE EMMANUEL VIOLLET-LE-DUC (1814-1879)</a:t>
            </a:r>
            <a:br>
              <a:rPr lang="en-US" altLang="it-IT" sz="2000" b="1" dirty="0">
                <a:solidFill>
                  <a:schemeClr val="bg1"/>
                </a:solidFill>
                <a:latin typeface="+mn-lt"/>
              </a:rPr>
            </a:br>
            <a:endParaRPr lang="it-IT" sz="2000" b="1" dirty="0">
              <a:solidFill>
                <a:schemeClr val="bg1"/>
              </a:solidFill>
              <a:latin typeface="+mn-lt"/>
            </a:endParaRPr>
          </a:p>
        </p:txBody>
      </p:sp>
      <p:sp>
        <p:nvSpPr>
          <p:cNvPr id="5" name="CasellaDiTesto 2">
            <a:extLst>
              <a:ext uri="{FF2B5EF4-FFF2-40B4-BE49-F238E27FC236}">
                <a16:creationId xmlns:a16="http://schemas.microsoft.com/office/drawing/2014/main" id="{B647F806-160B-4569-BA0E-D1C0537941D1}"/>
              </a:ext>
            </a:extLst>
          </p:cNvPr>
          <p:cNvSpPr txBox="1">
            <a:spLocks noChangeArrowheads="1"/>
          </p:cNvSpPr>
          <p:nvPr/>
        </p:nvSpPr>
        <p:spPr bwMode="auto">
          <a:xfrm>
            <a:off x="323850" y="1075372"/>
            <a:ext cx="441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dirty="0">
                <a:cs typeface="Calibri" panose="020F0502020204030204" pitchFamily="34" charset="0"/>
              </a:rPr>
              <a:t>Cathedral of Notre Dame, Paris</a:t>
            </a:r>
          </a:p>
        </p:txBody>
      </p:sp>
      <p:pic>
        <p:nvPicPr>
          <p:cNvPr id="5122" name="Picture 2">
            <a:extLst>
              <a:ext uri="{FF2B5EF4-FFF2-40B4-BE49-F238E27FC236}">
                <a16:creationId xmlns:a16="http://schemas.microsoft.com/office/drawing/2014/main" id="{CAC6B74F-152F-41D0-8927-7B5501FA0F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607582"/>
            <a:ext cx="6224876" cy="457727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2">
            <a:extLst>
              <a:ext uri="{FF2B5EF4-FFF2-40B4-BE49-F238E27FC236}">
                <a16:creationId xmlns:a16="http://schemas.microsoft.com/office/drawing/2014/main" id="{B6BF42C7-55BD-4FBC-BFDC-D97B701FA233}"/>
              </a:ext>
            </a:extLst>
          </p:cNvPr>
          <p:cNvSpPr txBox="1">
            <a:spLocks noChangeArrowheads="1"/>
          </p:cNvSpPr>
          <p:nvPr/>
        </p:nvSpPr>
        <p:spPr bwMode="auto">
          <a:xfrm>
            <a:off x="6702525" y="1585436"/>
            <a:ext cx="20296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1600" dirty="0">
                <a:cs typeface="Calibri" panose="020F0502020204030204" pitchFamily="34" charset="0"/>
              </a:rPr>
              <a:t>State of the art before the restoration</a:t>
            </a:r>
            <a:endParaRPr lang="it-IT" altLang="it-IT" sz="1600" dirty="0">
              <a:cs typeface="Calibri" panose="020F0502020204030204" pitchFamily="34" charset="0"/>
            </a:endParaRPr>
          </a:p>
        </p:txBody>
      </p:sp>
    </p:spTree>
    <p:extLst>
      <p:ext uri="{BB962C8B-B14F-4D97-AF65-F5344CB8AC3E}">
        <p14:creationId xmlns:p14="http://schemas.microsoft.com/office/powerpoint/2010/main" val="246708634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1409</TotalTime>
  <Words>1321</Words>
  <Application>Microsoft Office PowerPoint</Application>
  <PresentationFormat>Widescreen</PresentationFormat>
  <Paragraphs>128</Paragraphs>
  <Slides>32</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32</vt:i4>
      </vt:variant>
    </vt:vector>
  </HeadingPairs>
  <TitlesOfParts>
    <vt:vector size="36" baseType="lpstr">
      <vt:lpstr>Arial</vt:lpstr>
      <vt:lpstr>Calibri</vt:lpstr>
      <vt:lpstr>Calibri Light</vt:lpstr>
      <vt:lpstr>Tema di Office</vt:lpstr>
      <vt:lpstr>Restoration 1: History and theories.  VIOLLET-LE-DUC AND RUSKIN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Rinaudo  Fulvio</dc:creator>
  <cp:lastModifiedBy>daniele dabbene</cp:lastModifiedBy>
  <cp:revision>23</cp:revision>
  <dcterms:created xsi:type="dcterms:W3CDTF">2021-12-17T08:53:42Z</dcterms:created>
  <dcterms:modified xsi:type="dcterms:W3CDTF">2022-07-16T15:52:14Z</dcterms:modified>
</cp:coreProperties>
</file>