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55" r:id="rId2"/>
    <p:sldId id="357" r:id="rId3"/>
    <p:sldId id="358" r:id="rId4"/>
    <p:sldId id="360" r:id="rId5"/>
    <p:sldId id="361" r:id="rId6"/>
    <p:sldId id="362" r:id="rId7"/>
    <p:sldId id="363" r:id="rId8"/>
    <p:sldId id="359" r:id="rId9"/>
    <p:sldId id="364" r:id="rId10"/>
    <p:sldId id="365" r:id="rId11"/>
    <p:sldId id="366" r:id="rId12"/>
    <p:sldId id="367" r:id="rId13"/>
    <p:sldId id="371" r:id="rId14"/>
    <p:sldId id="368" r:id="rId15"/>
    <p:sldId id="369" r:id="rId16"/>
    <p:sldId id="370" r:id="rId17"/>
    <p:sldId id="373" r:id="rId18"/>
    <p:sldId id="375" r:id="rId19"/>
    <p:sldId id="376" r:id="rId20"/>
    <p:sldId id="377" r:id="rId21"/>
    <p:sldId id="378" r:id="rId22"/>
    <p:sldId id="379" r:id="rId23"/>
    <p:sldId id="372"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D1F6F-EA5C-4264-8E2E-659C48C00AFD}" type="datetimeFigureOut">
              <a:rPr lang="ru-RU" smtClean="0"/>
              <a:t>09.02.2022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FCF57-E66F-4AE9-9306-269AB6C31636}" type="slidenum">
              <a:rPr lang="ru-RU" smtClean="0"/>
              <a:t>‹#›</a:t>
            </a:fld>
            <a:endParaRPr lang="ru-RU"/>
          </a:p>
        </p:txBody>
      </p:sp>
    </p:spTree>
    <p:extLst>
      <p:ext uri="{BB962C8B-B14F-4D97-AF65-F5344CB8AC3E}">
        <p14:creationId xmlns:p14="http://schemas.microsoft.com/office/powerpoint/2010/main" val="73844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Hello every one, My name is SU and I belong to Civil Engineering Department of TTPU. Welcome to Land Surveying Course. </a:t>
            </a:r>
            <a:endParaRPr lang="ru-RU" dirty="0"/>
          </a:p>
        </p:txBody>
      </p:sp>
      <p:sp>
        <p:nvSpPr>
          <p:cNvPr id="4" name="Номер слайда 3"/>
          <p:cNvSpPr>
            <a:spLocks noGrp="1"/>
          </p:cNvSpPr>
          <p:nvPr>
            <p:ph type="sldNum" sz="quarter" idx="5"/>
          </p:nvPr>
        </p:nvSpPr>
        <p:spPr/>
        <p:txBody>
          <a:bodyPr/>
          <a:lstStyle/>
          <a:p>
            <a:fld id="{9AA75F9E-13DA-4996-A13F-353B23D8B46F}" type="slidenum">
              <a:rPr lang="ru-RU" smtClean="0"/>
              <a:t>1</a:t>
            </a:fld>
            <a:endParaRPr lang="ru-RU"/>
          </a:p>
        </p:txBody>
      </p:sp>
    </p:spTree>
    <p:extLst>
      <p:ext uri="{BB962C8B-B14F-4D97-AF65-F5344CB8AC3E}">
        <p14:creationId xmlns:p14="http://schemas.microsoft.com/office/powerpoint/2010/main" val="209722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2D284E-C927-47F5-A553-E49DD82E1AF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0E82684-8637-40A4-8C65-C75483E8BD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733F4AD-D192-48BC-A4E8-1BC10C6ED34E}"/>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5" name="Нижний колонтитул 4">
            <a:extLst>
              <a:ext uri="{FF2B5EF4-FFF2-40B4-BE49-F238E27FC236}">
                <a16:creationId xmlns:a16="http://schemas.microsoft.com/office/drawing/2014/main" id="{C0B913E4-D826-4F55-AF04-337284EFFE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B461297-FCF7-4187-ABCD-EB643BC4D1D6}"/>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407660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66222-4332-4A35-BF9B-040A413420A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21C2153C-4D30-4CF4-95A5-AA456F2B0AD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9E1F200-E787-40E4-8DDC-D02B50C0D6C2}"/>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5" name="Нижний колонтитул 4">
            <a:extLst>
              <a:ext uri="{FF2B5EF4-FFF2-40B4-BE49-F238E27FC236}">
                <a16:creationId xmlns:a16="http://schemas.microsoft.com/office/drawing/2014/main" id="{F1DDB573-35C1-43C4-B89B-ADD93E60CE8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8B8B81-75AA-4108-84B3-CCF86FE79E32}"/>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379623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D91BA42-7A0B-4C82-AFD2-0CFF57C86360}"/>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1AADD16D-C533-459A-A8BE-881552EE09B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CAEA9B-3130-48D2-9B3A-313B1395DA61}"/>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5" name="Нижний колонтитул 4">
            <a:extLst>
              <a:ext uri="{FF2B5EF4-FFF2-40B4-BE49-F238E27FC236}">
                <a16:creationId xmlns:a16="http://schemas.microsoft.com/office/drawing/2014/main" id="{F9244146-E7D2-4DB5-806A-94373192921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83BBC4-FA1A-4578-91FC-40570F0BA502}"/>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45163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5706F-4DDC-4C23-A136-942D3ABB745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43F414-B9CE-4071-A749-3D925266251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ED71BA-6604-4420-9455-CAA723CD472D}"/>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5" name="Нижний колонтитул 4">
            <a:extLst>
              <a:ext uri="{FF2B5EF4-FFF2-40B4-BE49-F238E27FC236}">
                <a16:creationId xmlns:a16="http://schemas.microsoft.com/office/drawing/2014/main" id="{4B5DE8BA-6813-4B10-91C6-0DB2D4453F9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E2ACEC-C567-4F77-BF8F-255330CDD155}"/>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267011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094C5-408B-4BC5-A23C-F42C48711C4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3C9677C-4460-45AB-9D1E-22E2F74F0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38B2FCC-EB1F-4BCA-A54B-EF400D9AAAD6}"/>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5" name="Нижний колонтитул 4">
            <a:extLst>
              <a:ext uri="{FF2B5EF4-FFF2-40B4-BE49-F238E27FC236}">
                <a16:creationId xmlns:a16="http://schemas.microsoft.com/office/drawing/2014/main" id="{5D4EFF8D-0719-4046-B3EF-16E207023F3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100E5E1-D73F-490F-8067-06F2F2FE259F}"/>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305420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0FECFF-29AB-4F90-B9DB-62918550A44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39B81F2-4C5B-496F-9A26-1288B891313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411A313-1003-41C9-A1D6-87FFA8E38E1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000584D-7035-4A99-B211-80528F53964B}"/>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6" name="Нижний колонтитул 5">
            <a:extLst>
              <a:ext uri="{FF2B5EF4-FFF2-40B4-BE49-F238E27FC236}">
                <a16:creationId xmlns:a16="http://schemas.microsoft.com/office/drawing/2014/main" id="{81C9327F-5B09-43C8-9AB2-5683683B5C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2692BEA-3F51-4A23-8DA7-2732D5BD1A89}"/>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382011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F39659-93AE-49BF-8C3C-6608462E3BB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5BB7FF4-6F1B-44F9-965D-89A8D9F63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3C0A5B0-B68E-46A4-8780-EFA43384D9A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818B4F6-CA83-463B-A6F7-01112B595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13FA516-82D9-42DF-AE91-758ACC6AB51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99D5F0A-24C1-49BB-8472-76620B1DC806}"/>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8" name="Нижний колонтитул 7">
            <a:extLst>
              <a:ext uri="{FF2B5EF4-FFF2-40B4-BE49-F238E27FC236}">
                <a16:creationId xmlns:a16="http://schemas.microsoft.com/office/drawing/2014/main" id="{B6964CFD-7C1B-4858-A8D9-140DC43496F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704E79F-BB05-46EF-80C6-A139A03C3A5D}"/>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80139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8412E4-D983-460D-9561-13E2323BAAB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1676BEC-CEF6-4D26-B79D-8C420DF3FDF5}"/>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4" name="Нижний колонтитул 3">
            <a:extLst>
              <a:ext uri="{FF2B5EF4-FFF2-40B4-BE49-F238E27FC236}">
                <a16:creationId xmlns:a16="http://schemas.microsoft.com/office/drawing/2014/main" id="{27A93A7D-3704-4092-ADC0-C928BCC0B83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630BF86-72D4-4DB5-AC46-34452B6D969D}"/>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2557976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785B928-5F86-43DE-AEBC-8C980EEA20DF}"/>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3" name="Нижний колонтитул 2">
            <a:extLst>
              <a:ext uri="{FF2B5EF4-FFF2-40B4-BE49-F238E27FC236}">
                <a16:creationId xmlns:a16="http://schemas.microsoft.com/office/drawing/2014/main" id="{B5C30221-98E2-400E-AAC0-74988F00A96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C68E0294-9988-4BD9-A4FC-72DE8FFE0B4C}"/>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61190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29957-EC6B-4C0E-949A-1E5B2B6115C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FFFB632-CB17-4D56-B619-472EBA10EE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FCB7AB8-FB19-40CB-B6C9-666FDFB88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BCAE543-6E1C-45AE-93DD-0B012D96C73B}"/>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6" name="Нижний колонтитул 5">
            <a:extLst>
              <a:ext uri="{FF2B5EF4-FFF2-40B4-BE49-F238E27FC236}">
                <a16:creationId xmlns:a16="http://schemas.microsoft.com/office/drawing/2014/main" id="{AA4A5F83-0EF9-4DB5-B6AC-6344B2BF2B3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2337407-E2BA-4C2B-A7EC-2FD97666DAFE}"/>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246886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2893BF-FA6C-4317-9BA3-0C3BAED484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D7D3550-B771-4CBB-BA16-B4C3C0EF5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C014567-2F55-488A-A6DB-DE9996486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3110012-3F66-4836-9583-A478A2FA6FD3}"/>
              </a:ext>
            </a:extLst>
          </p:cNvPr>
          <p:cNvSpPr>
            <a:spLocks noGrp="1"/>
          </p:cNvSpPr>
          <p:nvPr>
            <p:ph type="dt" sz="half" idx="10"/>
          </p:nvPr>
        </p:nvSpPr>
        <p:spPr/>
        <p:txBody>
          <a:bodyPr/>
          <a:lstStyle/>
          <a:p>
            <a:fld id="{D79AA3CD-6B73-4E2C-8F1D-B6337898B9A2}" type="datetimeFigureOut">
              <a:rPr lang="ru-RU" smtClean="0"/>
              <a:t>09.02.2022</a:t>
            </a:fld>
            <a:endParaRPr lang="ru-RU"/>
          </a:p>
        </p:txBody>
      </p:sp>
      <p:sp>
        <p:nvSpPr>
          <p:cNvPr id="6" name="Нижний колонтитул 5">
            <a:extLst>
              <a:ext uri="{FF2B5EF4-FFF2-40B4-BE49-F238E27FC236}">
                <a16:creationId xmlns:a16="http://schemas.microsoft.com/office/drawing/2014/main" id="{12941659-84F3-4ED1-990A-1885BBCD3CE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E3B8AC-C0AF-42FF-A50B-F00695AF9C06}"/>
              </a:ext>
            </a:extLst>
          </p:cNvPr>
          <p:cNvSpPr>
            <a:spLocks noGrp="1"/>
          </p:cNvSpPr>
          <p:nvPr>
            <p:ph type="sldNum" sz="quarter" idx="12"/>
          </p:nvPr>
        </p:nvSpPr>
        <p:spPr/>
        <p:txBody>
          <a:bodyPr/>
          <a:lstStyle/>
          <a:p>
            <a:fld id="{C8DF6F2F-6011-4F0A-BA07-0A7C11192B4E}" type="slidenum">
              <a:rPr lang="ru-RU" smtClean="0"/>
              <a:t>‹#›</a:t>
            </a:fld>
            <a:endParaRPr lang="ru-RU"/>
          </a:p>
        </p:txBody>
      </p:sp>
    </p:spTree>
    <p:extLst>
      <p:ext uri="{BB962C8B-B14F-4D97-AF65-F5344CB8AC3E}">
        <p14:creationId xmlns:p14="http://schemas.microsoft.com/office/powerpoint/2010/main" val="327085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04E458-C3BD-4944-9DA8-9D81528D2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8E2184A-24AE-4690-93B9-09238F5A0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B105282-16C7-4DCB-BE5B-9E7AB8707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AA3CD-6B73-4E2C-8F1D-B6337898B9A2}" type="datetimeFigureOut">
              <a:rPr lang="ru-RU" smtClean="0"/>
              <a:t>09.02.2022</a:t>
            </a:fld>
            <a:endParaRPr lang="ru-RU"/>
          </a:p>
        </p:txBody>
      </p:sp>
      <p:sp>
        <p:nvSpPr>
          <p:cNvPr id="5" name="Нижний колонтитул 4">
            <a:extLst>
              <a:ext uri="{FF2B5EF4-FFF2-40B4-BE49-F238E27FC236}">
                <a16:creationId xmlns:a16="http://schemas.microsoft.com/office/drawing/2014/main" id="{3E8623FA-DE34-41EC-9FC4-C3644F3C1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DAEA712-4D10-4FC7-BD52-163D74AA2B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F6F2F-6011-4F0A-BA07-0A7C11192B4E}" type="slidenum">
              <a:rPr lang="ru-RU" smtClean="0"/>
              <a:t>‹#›</a:t>
            </a:fld>
            <a:endParaRPr lang="ru-RU"/>
          </a:p>
        </p:txBody>
      </p:sp>
    </p:spTree>
    <p:extLst>
      <p:ext uri="{BB962C8B-B14F-4D97-AF65-F5344CB8AC3E}">
        <p14:creationId xmlns:p14="http://schemas.microsoft.com/office/powerpoint/2010/main" val="267206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4234" y="5447882"/>
            <a:ext cx="6588528" cy="1200329"/>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Dr. </a:t>
            </a:r>
            <a:r>
              <a:rPr lang="en-US" sz="2400" dirty="0" err="1">
                <a:latin typeface="Arial" panose="020B0604020202020204" pitchFamily="34" charset="0"/>
                <a:cs typeface="Arial" panose="020B0604020202020204" pitchFamily="34" charset="0"/>
              </a:rPr>
              <a:t>Saidislomkhon</a:t>
            </a:r>
            <a:r>
              <a:rPr lang="en-US" sz="2400" dirty="0">
                <a:latin typeface="Arial" panose="020B0604020202020204" pitchFamily="34" charset="0"/>
                <a:cs typeface="Arial" panose="020B0604020202020204" pitchFamily="34" charset="0"/>
              </a:rPr>
              <a:t> Usmanov,</a:t>
            </a:r>
          </a:p>
          <a:p>
            <a:r>
              <a:rPr lang="en-US" sz="2400" dirty="0">
                <a:latin typeface="Arial" panose="020B0604020202020204" pitchFamily="34" charset="0"/>
                <a:cs typeface="Arial" panose="020B0604020202020204" pitchFamily="34" charset="0"/>
              </a:rPr>
              <a:t>Civil Engineering and Architecture Department</a:t>
            </a:r>
          </a:p>
          <a:p>
            <a:r>
              <a:rPr lang="en-US" sz="2400" dirty="0">
                <a:latin typeface="Arial" panose="020B0604020202020204" pitchFamily="34" charset="0"/>
                <a:cs typeface="Arial" panose="020B0604020202020204" pitchFamily="34" charset="0"/>
              </a:rPr>
              <a:t>Tashkent Turin Polytechnic University</a:t>
            </a:r>
            <a:endParaRPr lang="ru-RU" sz="2400" dirty="0">
              <a:latin typeface="Arial" panose="020B0604020202020204" pitchFamily="34" charset="0"/>
              <a:cs typeface="Arial" panose="020B0604020202020204" pitchFamily="34" charset="0"/>
            </a:endParaRPr>
          </a:p>
        </p:txBody>
      </p:sp>
      <p:sp>
        <p:nvSpPr>
          <p:cNvPr id="3" name="Прямоугольник 2"/>
          <p:cNvSpPr/>
          <p:nvPr/>
        </p:nvSpPr>
        <p:spPr>
          <a:xfrm>
            <a:off x="131563" y="2026627"/>
            <a:ext cx="7515529" cy="2585323"/>
          </a:xfrm>
          <a:prstGeom prst="rect">
            <a:avLst/>
          </a:prstGeom>
          <a:noFill/>
        </p:spPr>
        <p:txBody>
          <a:bodyPr wrap="square" rtlCol="0">
            <a:spAutoFit/>
          </a:bodyPr>
          <a:lstStyle/>
          <a:p>
            <a:r>
              <a:rPr lang="en-US" sz="5400" dirty="0">
                <a:solidFill>
                  <a:schemeClr val="accent1"/>
                </a:solidFill>
                <a:latin typeface="Arial" panose="020B0604020202020204" pitchFamily="34" charset="0"/>
                <a:cs typeface="Arial" panose="020B0604020202020204" pitchFamily="34" charset="0"/>
              </a:rPr>
              <a:t>GEOMATICS I</a:t>
            </a:r>
          </a:p>
          <a:p>
            <a:r>
              <a:rPr lang="en-US" sz="5400" b="1" dirty="0">
                <a:latin typeface="Arial" panose="020B0604020202020204" pitchFamily="34" charset="0"/>
                <a:cs typeface="Arial" panose="020B0604020202020204" pitchFamily="34" charset="0"/>
              </a:rPr>
              <a:t>Terrestrial Laser Scanner</a:t>
            </a:r>
            <a:endParaRPr lang="ru-RU" sz="5400" b="1" dirty="0">
              <a:latin typeface="Arial" panose="020B0604020202020204" pitchFamily="34" charset="0"/>
              <a:cs typeface="Arial" panose="020B0604020202020204" pitchFamily="34" charset="0"/>
            </a:endParaRPr>
          </a:p>
        </p:txBody>
      </p:sp>
      <p:grpSp>
        <p:nvGrpSpPr>
          <p:cNvPr id="7" name="Группа 6">
            <a:extLst>
              <a:ext uri="{FF2B5EF4-FFF2-40B4-BE49-F238E27FC236}">
                <a16:creationId xmlns:a16="http://schemas.microsoft.com/office/drawing/2014/main" id="{DAC0A2DF-97C3-4735-92D7-2E95CBB1DBF7}"/>
              </a:ext>
            </a:extLst>
          </p:cNvPr>
          <p:cNvGrpSpPr/>
          <p:nvPr/>
        </p:nvGrpSpPr>
        <p:grpSpPr>
          <a:xfrm>
            <a:off x="1204061" y="274826"/>
            <a:ext cx="9202406" cy="926303"/>
            <a:chOff x="1204061" y="76405"/>
            <a:chExt cx="9202406" cy="926303"/>
          </a:xfrm>
        </p:grpSpPr>
        <p:pic>
          <p:nvPicPr>
            <p:cNvPr id="1029" name="Immagine 25" descr="Bandiera d'Italia">
              <a:extLst>
                <a:ext uri="{FF2B5EF4-FFF2-40B4-BE49-F238E27FC236}">
                  <a16:creationId xmlns:a16="http://schemas.microsoft.com/office/drawing/2014/main" id="{CB322D56-9AC7-489E-9815-2213CA8A0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061" y="84428"/>
              <a:ext cx="1836616" cy="910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magine 26" descr="Bandiera della Germania">
              <a:extLst>
                <a:ext uri="{FF2B5EF4-FFF2-40B4-BE49-F238E27FC236}">
                  <a16:creationId xmlns:a16="http://schemas.microsoft.com/office/drawing/2014/main" id="{CBB87796-BA04-489D-AA34-4BB0CD7AF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678" y="84429"/>
              <a:ext cx="1816480" cy="9102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27" descr="Bandiera della Croazia">
              <a:extLst>
                <a:ext uri="{FF2B5EF4-FFF2-40B4-BE49-F238E27FC236}">
                  <a16:creationId xmlns:a16="http://schemas.microsoft.com/office/drawing/2014/main" id="{AE83C05A-9B65-4FB4-AE06-7343DA621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157" y="76405"/>
              <a:ext cx="1832493" cy="9182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28" descr="Bandiera dell'Uzbekistan">
              <a:extLst>
                <a:ext uri="{FF2B5EF4-FFF2-40B4-BE49-F238E27FC236}">
                  <a16:creationId xmlns:a16="http://schemas.microsoft.com/office/drawing/2014/main" id="{BD974ED7-9CAE-4033-A1F3-F499A12CC7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719" y="84429"/>
              <a:ext cx="1852810" cy="918279"/>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29" descr="Bandiera del Tagikistan">
              <a:extLst>
                <a:ext uri="{FF2B5EF4-FFF2-40B4-BE49-F238E27FC236}">
                  <a16:creationId xmlns:a16="http://schemas.microsoft.com/office/drawing/2014/main" id="{07C3A974-2814-4124-9F72-860151176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2529" y="76405"/>
              <a:ext cx="1853938" cy="91883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7">
            <a:extLst>
              <a:ext uri="{FF2B5EF4-FFF2-40B4-BE49-F238E27FC236}">
                <a16:creationId xmlns:a16="http://schemas.microsoft.com/office/drawing/2014/main" id="{48CB65B2-482E-466F-812A-6DCF18EF0309}"/>
              </a:ext>
            </a:extLst>
          </p:cNvPr>
          <p:cNvSpPr>
            <a:spLocks noChangeArrowheads="1"/>
          </p:cNvSpPr>
          <p:nvPr/>
        </p:nvSpPr>
        <p:spPr bwMode="auto">
          <a:xfrm>
            <a:off x="0" y="225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7" name="Image1">
            <a:extLst>
              <a:ext uri="{FF2B5EF4-FFF2-40B4-BE49-F238E27FC236}">
                <a16:creationId xmlns:a16="http://schemas.microsoft.com/office/drawing/2014/main" id="{313EE421-9F2D-483E-B0B7-0373815B7DE6}"/>
              </a:ext>
            </a:extLst>
          </p:cNvPr>
          <p:cNvPicPr>
            <a:picLocks noChangeAspect="1"/>
          </p:cNvPicPr>
          <p:nvPr/>
        </p:nvPicPr>
        <p:blipFill>
          <a:blip r:embed="rId8"/>
          <a:stretch/>
        </p:blipFill>
        <p:spPr bwMode="auto">
          <a:xfrm>
            <a:off x="8552530" y="4032565"/>
            <a:ext cx="3144298" cy="1624306"/>
          </a:xfrm>
          <a:prstGeom prst="rect">
            <a:avLst/>
          </a:prstGeom>
        </p:spPr>
      </p:pic>
      <p:pic>
        <p:nvPicPr>
          <p:cNvPr id="18" name="Image2">
            <a:extLst>
              <a:ext uri="{FF2B5EF4-FFF2-40B4-BE49-F238E27FC236}">
                <a16:creationId xmlns:a16="http://schemas.microsoft.com/office/drawing/2014/main" id="{2387E73A-B8BF-4BE9-821A-E196874B6AFE}"/>
              </a:ext>
            </a:extLst>
          </p:cNvPr>
          <p:cNvPicPr>
            <a:picLocks noChangeAspect="1"/>
          </p:cNvPicPr>
          <p:nvPr/>
        </p:nvPicPr>
        <p:blipFill>
          <a:blip r:embed="rId9"/>
          <a:srcRect l="27449" t="15475" r="3001" b="14546"/>
          <a:stretch/>
        </p:blipFill>
        <p:spPr bwMode="auto">
          <a:xfrm>
            <a:off x="8425248" y="5829166"/>
            <a:ext cx="3402972" cy="749165"/>
          </a:xfrm>
          <a:prstGeom prst="rect">
            <a:avLst/>
          </a:prstGeom>
        </p:spPr>
      </p:pic>
    </p:spTree>
    <p:extLst>
      <p:ext uri="{BB962C8B-B14F-4D97-AF65-F5344CB8AC3E}">
        <p14:creationId xmlns:p14="http://schemas.microsoft.com/office/powerpoint/2010/main" val="79905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5148C6-D316-4A39-87D3-5ABB74E37DB6}"/>
              </a:ext>
            </a:extLst>
          </p:cNvPr>
          <p:cNvSpPr txBox="1"/>
          <p:nvPr/>
        </p:nvSpPr>
        <p:spPr>
          <a:xfrm>
            <a:off x="330692" y="1215319"/>
            <a:ext cx="4880500" cy="5062924"/>
          </a:xfrm>
          <a:prstGeom prst="rect">
            <a:avLst/>
          </a:prstGeom>
          <a:noFill/>
        </p:spPr>
        <p:txBody>
          <a:bodyPr wrap="square">
            <a:spAutoFit/>
          </a:bodyPr>
          <a:lstStyle/>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Recovering the geometry of a complete 3D object requires more than one stand position for the laser scanner. </a:t>
            </a: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The resulted point clouds captured at each stand point of the scanner have different coordinate systems.</a:t>
            </a: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These point clouds have to be registered together in one coordinate system in order to achieve a complete object representation.</a:t>
            </a: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In order to relate the individual scanner defined coordinate frames together, common points within each respective point cloud must exist.</a:t>
            </a:r>
            <a:endParaRPr lang="ru-RU" sz="19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0CE9DF3-D46D-423D-906E-E129B6022360}"/>
              </a:ext>
            </a:extLst>
          </p:cNvPr>
          <p:cNvSpPr txBox="1"/>
          <p:nvPr/>
        </p:nvSpPr>
        <p:spPr>
          <a:xfrm>
            <a:off x="330692" y="245901"/>
            <a:ext cx="10002915"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fr-FR" dirty="0"/>
              <a:t>Multiple Laser Scanner Point Clouds Registration </a:t>
            </a:r>
            <a:endParaRPr lang="ru-RU" dirty="0"/>
          </a:p>
        </p:txBody>
      </p:sp>
      <p:pic>
        <p:nvPicPr>
          <p:cNvPr id="9" name="Рисунок 8">
            <a:extLst>
              <a:ext uri="{FF2B5EF4-FFF2-40B4-BE49-F238E27FC236}">
                <a16:creationId xmlns:a16="http://schemas.microsoft.com/office/drawing/2014/main" id="{8E4255FD-B521-4348-B87E-8707743AE95C}"/>
              </a:ext>
            </a:extLst>
          </p:cNvPr>
          <p:cNvPicPr>
            <a:picLocks noChangeAspect="1"/>
          </p:cNvPicPr>
          <p:nvPr/>
        </p:nvPicPr>
        <p:blipFill>
          <a:blip r:embed="rId2"/>
          <a:stretch>
            <a:fillRect/>
          </a:stretch>
        </p:blipFill>
        <p:spPr>
          <a:xfrm>
            <a:off x="6351212" y="1215319"/>
            <a:ext cx="4465741" cy="4626188"/>
          </a:xfrm>
          <a:prstGeom prst="rect">
            <a:avLst/>
          </a:prstGeom>
          <a:ln>
            <a:solidFill>
              <a:schemeClr val="tx1"/>
            </a:solidFill>
          </a:ln>
        </p:spPr>
      </p:pic>
    </p:spTree>
    <p:extLst>
      <p:ext uri="{BB962C8B-B14F-4D97-AF65-F5344CB8AC3E}">
        <p14:creationId xmlns:p14="http://schemas.microsoft.com/office/powerpoint/2010/main" val="53876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D78AF1-54BF-439F-BF7D-58BE93B35A05}"/>
              </a:ext>
            </a:extLst>
          </p:cNvPr>
          <p:cNvSpPr txBox="1"/>
          <p:nvPr/>
        </p:nvSpPr>
        <p:spPr>
          <a:xfrm>
            <a:off x="330692" y="245901"/>
            <a:ext cx="10002915"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fr-FR" dirty="0"/>
              <a:t>Multiple Laser Scanner Point Clouds Registration </a:t>
            </a:r>
            <a:endParaRPr lang="ru-RU" dirty="0"/>
          </a:p>
        </p:txBody>
      </p:sp>
      <p:pic>
        <p:nvPicPr>
          <p:cNvPr id="6" name="Рисунок 5">
            <a:extLst>
              <a:ext uri="{FF2B5EF4-FFF2-40B4-BE49-F238E27FC236}">
                <a16:creationId xmlns:a16="http://schemas.microsoft.com/office/drawing/2014/main" id="{AFD5F33C-9EE4-4A3C-977F-9E9DC3BAAE29}"/>
              </a:ext>
            </a:extLst>
          </p:cNvPr>
          <p:cNvPicPr>
            <a:picLocks noChangeAspect="1"/>
          </p:cNvPicPr>
          <p:nvPr/>
        </p:nvPicPr>
        <p:blipFill>
          <a:blip r:embed="rId2"/>
          <a:stretch>
            <a:fillRect/>
          </a:stretch>
        </p:blipFill>
        <p:spPr>
          <a:xfrm>
            <a:off x="5876093" y="1021943"/>
            <a:ext cx="4896409" cy="2755443"/>
          </a:xfrm>
          <a:prstGeom prst="rect">
            <a:avLst/>
          </a:prstGeom>
        </p:spPr>
      </p:pic>
      <p:pic>
        <p:nvPicPr>
          <p:cNvPr id="8" name="Рисунок 7">
            <a:extLst>
              <a:ext uri="{FF2B5EF4-FFF2-40B4-BE49-F238E27FC236}">
                <a16:creationId xmlns:a16="http://schemas.microsoft.com/office/drawing/2014/main" id="{299802EA-EDD5-4F6B-A088-E9BDAD2B25A6}"/>
              </a:ext>
            </a:extLst>
          </p:cNvPr>
          <p:cNvPicPr>
            <a:picLocks noChangeAspect="1"/>
          </p:cNvPicPr>
          <p:nvPr/>
        </p:nvPicPr>
        <p:blipFill>
          <a:blip r:embed="rId3"/>
          <a:stretch>
            <a:fillRect/>
          </a:stretch>
        </p:blipFill>
        <p:spPr>
          <a:xfrm>
            <a:off x="330692" y="1021943"/>
            <a:ext cx="3911982" cy="2755442"/>
          </a:xfrm>
          <a:prstGeom prst="rect">
            <a:avLst/>
          </a:prstGeom>
        </p:spPr>
      </p:pic>
      <p:pic>
        <p:nvPicPr>
          <p:cNvPr id="10" name="Рисунок 9">
            <a:extLst>
              <a:ext uri="{FF2B5EF4-FFF2-40B4-BE49-F238E27FC236}">
                <a16:creationId xmlns:a16="http://schemas.microsoft.com/office/drawing/2014/main" id="{C8F5885E-FEDB-424F-9229-B450EBE626AB}"/>
              </a:ext>
            </a:extLst>
          </p:cNvPr>
          <p:cNvPicPr>
            <a:picLocks noChangeAspect="1"/>
          </p:cNvPicPr>
          <p:nvPr/>
        </p:nvPicPr>
        <p:blipFill>
          <a:blip r:embed="rId4"/>
          <a:stretch>
            <a:fillRect/>
          </a:stretch>
        </p:blipFill>
        <p:spPr>
          <a:xfrm>
            <a:off x="3098307" y="4051084"/>
            <a:ext cx="4764781" cy="2676671"/>
          </a:xfrm>
          <a:prstGeom prst="rect">
            <a:avLst/>
          </a:prstGeom>
        </p:spPr>
      </p:pic>
    </p:spTree>
    <p:extLst>
      <p:ext uri="{BB962C8B-B14F-4D97-AF65-F5344CB8AC3E}">
        <p14:creationId xmlns:p14="http://schemas.microsoft.com/office/powerpoint/2010/main" val="252206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05B4BB-F91C-4C09-85EA-EA420D57CDDD}"/>
              </a:ext>
            </a:extLst>
          </p:cNvPr>
          <p:cNvSpPr txBox="1"/>
          <p:nvPr/>
        </p:nvSpPr>
        <p:spPr>
          <a:xfrm>
            <a:off x="295181" y="166002"/>
            <a:ext cx="5315506"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Target </a:t>
            </a:r>
            <a:r>
              <a:rPr lang="en-US"/>
              <a:t>Based Registration</a:t>
            </a:r>
            <a:endParaRPr lang="ru-RU" dirty="0"/>
          </a:p>
        </p:txBody>
      </p:sp>
      <p:sp>
        <p:nvSpPr>
          <p:cNvPr id="7" name="TextBox 6">
            <a:extLst>
              <a:ext uri="{FF2B5EF4-FFF2-40B4-BE49-F238E27FC236}">
                <a16:creationId xmlns:a16="http://schemas.microsoft.com/office/drawing/2014/main" id="{6C7313D8-6F42-48F6-8BE1-A43B832DE07D}"/>
              </a:ext>
            </a:extLst>
          </p:cNvPr>
          <p:cNvSpPr txBox="1"/>
          <p:nvPr/>
        </p:nvSpPr>
        <p:spPr>
          <a:xfrm>
            <a:off x="328782" y="1739725"/>
            <a:ext cx="4625773" cy="4524315"/>
          </a:xfrm>
          <a:prstGeom prst="rect">
            <a:avLst/>
          </a:prstGeom>
          <a:noFill/>
        </p:spPr>
        <p:txBody>
          <a:bodyPr wrap="square">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The registration between two point clouds can be achieved through assigning the space coordinates of three corresponding points or more at each point cloud.</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In case of having more than three points, the least squares technique is applied.</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These points can be either </a:t>
            </a:r>
            <a:r>
              <a:rPr lang="en-US" b="1" dirty="0">
                <a:solidFill>
                  <a:srgbClr val="FF0000"/>
                </a:solidFill>
                <a:latin typeface="Arial" panose="020B0604020202020204" pitchFamily="34" charset="0"/>
                <a:cs typeface="Arial" panose="020B0604020202020204" pitchFamily="34" charset="0"/>
              </a:rPr>
              <a:t>artificial</a:t>
            </a:r>
            <a:r>
              <a:rPr lang="en-US" dirty="0">
                <a:latin typeface="Arial" panose="020B0604020202020204" pitchFamily="34" charset="0"/>
                <a:cs typeface="Arial" panose="020B0604020202020204" pitchFamily="34" charset="0"/>
              </a:rPr>
              <a:t> or </a:t>
            </a:r>
            <a:r>
              <a:rPr lang="en-US" b="1" dirty="0">
                <a:solidFill>
                  <a:srgbClr val="FF0000"/>
                </a:solidFill>
                <a:latin typeface="Arial" panose="020B0604020202020204" pitchFamily="34" charset="0"/>
                <a:cs typeface="Arial" panose="020B0604020202020204" pitchFamily="34" charset="0"/>
              </a:rPr>
              <a:t>natural targets.</a:t>
            </a:r>
            <a:r>
              <a:rPr lang="en-US" dirty="0">
                <a:latin typeface="Arial" panose="020B0604020202020204" pitchFamily="34" charset="0"/>
                <a:cs typeface="Arial" panose="020B0604020202020204" pitchFamily="34" charset="0"/>
              </a:rPr>
              <a:t> Whereas natural targets are assigned manually.</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1" dirty="0">
                <a:latin typeface="Arial" panose="020B0604020202020204" pitchFamily="34" charset="0"/>
                <a:cs typeface="Arial" panose="020B0604020202020204" pitchFamily="34" charset="0"/>
              </a:rPr>
              <a:t>Artificial assigning </a:t>
            </a:r>
            <a:r>
              <a:rPr lang="en-US" dirty="0">
                <a:latin typeface="Arial" panose="020B0604020202020204" pitchFamily="34" charset="0"/>
                <a:cs typeface="Arial" panose="020B0604020202020204" pitchFamily="34" charset="0"/>
              </a:rPr>
              <a:t>process is based on detecting certain shapes of targets like </a:t>
            </a:r>
            <a:r>
              <a:rPr lang="en-US" b="1" dirty="0">
                <a:solidFill>
                  <a:srgbClr val="FF0000"/>
                </a:solidFill>
                <a:latin typeface="Arial" panose="020B0604020202020204" pitchFamily="34" charset="0"/>
                <a:cs typeface="Arial" panose="020B0604020202020204" pitchFamily="34" charset="0"/>
              </a:rPr>
              <a:t>spheres</a:t>
            </a:r>
            <a:r>
              <a:rPr lang="en-US" dirty="0">
                <a:latin typeface="Arial" panose="020B0604020202020204" pitchFamily="34" charset="0"/>
                <a:cs typeface="Arial" panose="020B0604020202020204" pitchFamily="34" charset="0"/>
              </a:rPr>
              <a:t> or </a:t>
            </a:r>
            <a:r>
              <a:rPr lang="en-US" b="1" dirty="0">
                <a:solidFill>
                  <a:srgbClr val="FF0000"/>
                </a:solidFill>
                <a:latin typeface="Arial" panose="020B0604020202020204" pitchFamily="34" charset="0"/>
                <a:cs typeface="Arial" panose="020B0604020202020204" pitchFamily="34" charset="0"/>
              </a:rPr>
              <a:t>black and white targets</a:t>
            </a:r>
            <a:r>
              <a:rPr lang="en-US" dirty="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B1A9161C-270A-4D14-83AA-A0911D974596}"/>
              </a:ext>
            </a:extLst>
          </p:cNvPr>
          <p:cNvPicPr>
            <a:picLocks noChangeAspect="1"/>
          </p:cNvPicPr>
          <p:nvPr/>
        </p:nvPicPr>
        <p:blipFill>
          <a:blip r:embed="rId2"/>
          <a:stretch>
            <a:fillRect/>
          </a:stretch>
        </p:blipFill>
        <p:spPr>
          <a:xfrm>
            <a:off x="6005264" y="79898"/>
            <a:ext cx="5499500" cy="1727176"/>
          </a:xfrm>
          <a:prstGeom prst="rect">
            <a:avLst/>
          </a:prstGeom>
        </p:spPr>
      </p:pic>
      <p:pic>
        <p:nvPicPr>
          <p:cNvPr id="11" name="Рисунок 10">
            <a:extLst>
              <a:ext uri="{FF2B5EF4-FFF2-40B4-BE49-F238E27FC236}">
                <a16:creationId xmlns:a16="http://schemas.microsoft.com/office/drawing/2014/main" id="{BE9F9F5A-5FAD-4DA3-B540-EAB8B010BE5B}"/>
              </a:ext>
            </a:extLst>
          </p:cNvPr>
          <p:cNvPicPr>
            <a:picLocks noChangeAspect="1"/>
          </p:cNvPicPr>
          <p:nvPr/>
        </p:nvPicPr>
        <p:blipFill>
          <a:blip r:embed="rId3"/>
          <a:stretch>
            <a:fillRect/>
          </a:stretch>
        </p:blipFill>
        <p:spPr>
          <a:xfrm>
            <a:off x="5379866" y="1807074"/>
            <a:ext cx="6628037" cy="4971028"/>
          </a:xfrm>
          <a:prstGeom prst="rect">
            <a:avLst/>
          </a:prstGeom>
        </p:spPr>
      </p:pic>
      <p:cxnSp>
        <p:nvCxnSpPr>
          <p:cNvPr id="13" name="Прямая со стрелкой 12">
            <a:extLst>
              <a:ext uri="{FF2B5EF4-FFF2-40B4-BE49-F238E27FC236}">
                <a16:creationId xmlns:a16="http://schemas.microsoft.com/office/drawing/2014/main" id="{DC6253FE-2A28-40BF-98B3-66490E332D1A}"/>
              </a:ext>
            </a:extLst>
          </p:cNvPr>
          <p:cNvCxnSpPr/>
          <p:nvPr/>
        </p:nvCxnSpPr>
        <p:spPr>
          <a:xfrm flipH="1">
            <a:off x="9197266" y="1180730"/>
            <a:ext cx="1447060" cy="27787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8AE24070-5FD0-438B-9139-640744133CA5}"/>
              </a:ext>
            </a:extLst>
          </p:cNvPr>
          <p:cNvCxnSpPr>
            <a:cxnSpLocks/>
          </p:cNvCxnSpPr>
          <p:nvPr/>
        </p:nvCxnSpPr>
        <p:spPr>
          <a:xfrm flipH="1">
            <a:off x="9614518" y="1179485"/>
            <a:ext cx="1120492" cy="35611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F2598DF4-C1D0-44AF-BEB2-8D14EAE24B76}"/>
              </a:ext>
            </a:extLst>
          </p:cNvPr>
          <p:cNvCxnSpPr>
            <a:cxnSpLocks/>
          </p:cNvCxnSpPr>
          <p:nvPr/>
        </p:nvCxnSpPr>
        <p:spPr>
          <a:xfrm flipH="1">
            <a:off x="7437507" y="1179485"/>
            <a:ext cx="3119736" cy="2852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DD02EF4B-2FA6-4499-83EF-3D0DD6D8A47E}"/>
              </a:ext>
            </a:extLst>
          </p:cNvPr>
          <p:cNvCxnSpPr>
            <a:cxnSpLocks/>
          </p:cNvCxnSpPr>
          <p:nvPr/>
        </p:nvCxnSpPr>
        <p:spPr>
          <a:xfrm flipH="1">
            <a:off x="6096000" y="943486"/>
            <a:ext cx="4548326" cy="3495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0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4D80CD-1A3C-4447-89D6-5C867221EAB3}"/>
              </a:ext>
            </a:extLst>
          </p:cNvPr>
          <p:cNvSpPr txBox="1"/>
          <p:nvPr/>
        </p:nvSpPr>
        <p:spPr>
          <a:xfrm>
            <a:off x="330691" y="219267"/>
            <a:ext cx="3184865"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Natural Targets</a:t>
            </a:r>
            <a:endParaRPr lang="ru-RU" dirty="0"/>
          </a:p>
        </p:txBody>
      </p:sp>
      <p:pic>
        <p:nvPicPr>
          <p:cNvPr id="6" name="Рисунок 5">
            <a:extLst>
              <a:ext uri="{FF2B5EF4-FFF2-40B4-BE49-F238E27FC236}">
                <a16:creationId xmlns:a16="http://schemas.microsoft.com/office/drawing/2014/main" id="{07124203-4A0B-44BB-90A3-E17BBD12A7F7}"/>
              </a:ext>
            </a:extLst>
          </p:cNvPr>
          <p:cNvPicPr>
            <a:picLocks noChangeAspect="1"/>
          </p:cNvPicPr>
          <p:nvPr/>
        </p:nvPicPr>
        <p:blipFill>
          <a:blip r:embed="rId2"/>
          <a:stretch>
            <a:fillRect/>
          </a:stretch>
        </p:blipFill>
        <p:spPr>
          <a:xfrm>
            <a:off x="2901665" y="3153403"/>
            <a:ext cx="6388669" cy="3593626"/>
          </a:xfrm>
          <a:prstGeom prst="rect">
            <a:avLst/>
          </a:prstGeom>
        </p:spPr>
      </p:pic>
      <p:sp>
        <p:nvSpPr>
          <p:cNvPr id="8" name="TextBox 7">
            <a:extLst>
              <a:ext uri="{FF2B5EF4-FFF2-40B4-BE49-F238E27FC236}">
                <a16:creationId xmlns:a16="http://schemas.microsoft.com/office/drawing/2014/main" id="{143FA714-1FF9-4AAB-A775-40D071392116}"/>
              </a:ext>
            </a:extLst>
          </p:cNvPr>
          <p:cNvSpPr txBox="1"/>
          <p:nvPr/>
        </p:nvSpPr>
        <p:spPr>
          <a:xfrm>
            <a:off x="277796" y="804042"/>
            <a:ext cx="11636408" cy="234936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This method makes use of the camera attached to some modern laser scanners.</a:t>
            </a:r>
          </a:p>
          <a:p>
            <a:pPr marL="285750" indent="-285750" algn="just">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The photos orientations are obtained from a traditional photogrammetric solution.</a:t>
            </a:r>
          </a:p>
          <a:p>
            <a:pPr marL="285750" indent="-285750" algn="just">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Therefore it is called image based registration. </a:t>
            </a:r>
          </a:p>
          <a:p>
            <a:pPr marL="285750" indent="-285750" algn="just">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The method requires only overlap between the photos and does not require any overlap between the point clouds.</a:t>
            </a:r>
          </a:p>
          <a:p>
            <a:pPr marL="285750" indent="-285750" algn="just">
              <a:lnSpc>
                <a:spcPct val="150000"/>
              </a:lnSpc>
              <a:buFont typeface="Wingdings" panose="05000000000000000000" pitchFamily="2" charset="2"/>
              <a:buChar char="Ø"/>
            </a:pPr>
            <a:r>
              <a:rPr lang="en-US" sz="1600" dirty="0">
                <a:latin typeface="Arial" panose="020B0604020202020204" pitchFamily="34" charset="0"/>
                <a:cs typeface="Arial" panose="020B0604020202020204" pitchFamily="34" charset="0"/>
              </a:rPr>
              <a:t>One further benefit of the image based registration method is that the selection of conjugate points in digital imagery is generally more straightforward and less error.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25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34F6D2-6DDF-4D7D-8DFD-C1D8AA59EBD4}"/>
              </a:ext>
            </a:extLst>
          </p:cNvPr>
          <p:cNvSpPr txBox="1"/>
          <p:nvPr/>
        </p:nvSpPr>
        <p:spPr>
          <a:xfrm>
            <a:off x="295180" y="166002"/>
            <a:ext cx="571373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Coordinate Transformation</a:t>
            </a:r>
            <a:endParaRPr lang="ru-RU" dirty="0"/>
          </a:p>
        </p:txBody>
      </p:sp>
      <p:sp>
        <p:nvSpPr>
          <p:cNvPr id="17" name="TextBox 16">
            <a:extLst>
              <a:ext uri="{FF2B5EF4-FFF2-40B4-BE49-F238E27FC236}">
                <a16:creationId xmlns:a16="http://schemas.microsoft.com/office/drawing/2014/main" id="{145AF1B8-A012-4029-924E-3510012FC032}"/>
              </a:ext>
            </a:extLst>
          </p:cNvPr>
          <p:cNvSpPr txBox="1"/>
          <p:nvPr/>
        </p:nvSpPr>
        <p:spPr>
          <a:xfrm>
            <a:off x="295180" y="786772"/>
            <a:ext cx="11078836" cy="1200329"/>
          </a:xfrm>
          <a:prstGeom prst="rect">
            <a:avLst/>
          </a:prstGeom>
          <a:noFill/>
        </p:spPr>
        <p:txBody>
          <a:bodyPr wrap="square">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Transformation applies a </a:t>
            </a:r>
            <a:r>
              <a:rPr lang="en-US" b="1" dirty="0">
                <a:latin typeface="Arial" panose="020B0604020202020204" pitchFamily="34" charset="0"/>
                <a:cs typeface="Arial" panose="020B0604020202020204" pitchFamily="34" charset="0"/>
              </a:rPr>
              <a:t>uniform scale change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axes rotations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origin translations </a:t>
            </a:r>
            <a:r>
              <a:rPr lang="en-US" dirty="0">
                <a:latin typeface="Arial" panose="020B0604020202020204" pitchFamily="34" charset="0"/>
                <a:cs typeface="Arial" panose="020B0604020202020204" pitchFamily="34" charset="0"/>
              </a:rPr>
              <a:t>to a single point within the raw coordinate.</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The traditional formulation of this transformation is given below: </a:t>
            </a:r>
            <a:endParaRPr lang="ru-RU" dirty="0">
              <a:latin typeface="Arial" panose="020B0604020202020204" pitchFamily="34" charset="0"/>
              <a:cs typeface="Arial" panose="020B0604020202020204" pitchFamily="34" charset="0"/>
            </a:endParaRPr>
          </a:p>
        </p:txBody>
      </p:sp>
      <p:pic>
        <p:nvPicPr>
          <p:cNvPr id="21" name="Рисунок 20">
            <a:extLst>
              <a:ext uri="{FF2B5EF4-FFF2-40B4-BE49-F238E27FC236}">
                <a16:creationId xmlns:a16="http://schemas.microsoft.com/office/drawing/2014/main" id="{1A880D96-C169-4B9B-8209-DD6A29458C6E}"/>
              </a:ext>
            </a:extLst>
          </p:cNvPr>
          <p:cNvPicPr>
            <a:picLocks noChangeAspect="1"/>
          </p:cNvPicPr>
          <p:nvPr/>
        </p:nvPicPr>
        <p:blipFill>
          <a:blip r:embed="rId2"/>
          <a:stretch>
            <a:fillRect/>
          </a:stretch>
        </p:blipFill>
        <p:spPr>
          <a:xfrm>
            <a:off x="7326762" y="2335742"/>
            <a:ext cx="3189157" cy="1089627"/>
          </a:xfrm>
          <a:prstGeom prst="rect">
            <a:avLst/>
          </a:prstGeom>
        </p:spPr>
      </p:pic>
      <p:sp>
        <p:nvSpPr>
          <p:cNvPr id="23" name="TextBox 22">
            <a:extLst>
              <a:ext uri="{FF2B5EF4-FFF2-40B4-BE49-F238E27FC236}">
                <a16:creationId xmlns:a16="http://schemas.microsoft.com/office/drawing/2014/main" id="{0CF550ED-C5D9-4E3E-B4D7-985B7ADCFEBB}"/>
              </a:ext>
            </a:extLst>
          </p:cNvPr>
          <p:cNvSpPr txBox="1"/>
          <p:nvPr/>
        </p:nvSpPr>
        <p:spPr>
          <a:xfrm>
            <a:off x="311395" y="2189960"/>
            <a:ext cx="3147816" cy="369332"/>
          </a:xfrm>
          <a:prstGeom prst="rect">
            <a:avLst/>
          </a:prstGeom>
          <a:noFill/>
          <a:ln>
            <a:solidFill>
              <a:srgbClr val="FF0000"/>
            </a:solidFill>
          </a:ln>
        </p:spPr>
        <p:txBody>
          <a:bodyPr wrap="square">
            <a:spAutoFit/>
          </a:bodyPr>
          <a:lstStyle/>
          <a:p>
            <a:r>
              <a:rPr lang="en-US" b="1" dirty="0">
                <a:latin typeface="Arial" panose="020B0604020202020204" pitchFamily="34" charset="0"/>
                <a:cs typeface="Arial" panose="020B0604020202020204" pitchFamily="34" charset="0"/>
              </a:rPr>
              <a:t>λ</a:t>
            </a:r>
            <a:r>
              <a:rPr lang="en-US" dirty="0">
                <a:latin typeface="Arial" panose="020B0604020202020204" pitchFamily="34" charset="0"/>
                <a:cs typeface="Arial" panose="020B0604020202020204" pitchFamily="34" charset="0"/>
              </a:rPr>
              <a:t> is the uniform scale factor</a:t>
            </a:r>
            <a:endParaRPr lang="ru-RU"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FFC8671-F452-4EFC-8C7F-981D8D6E76AC}"/>
              </a:ext>
            </a:extLst>
          </p:cNvPr>
          <p:cNvSpPr txBox="1"/>
          <p:nvPr/>
        </p:nvSpPr>
        <p:spPr>
          <a:xfrm>
            <a:off x="311395" y="2650329"/>
            <a:ext cx="3723169" cy="923330"/>
          </a:xfrm>
          <a:prstGeom prst="rect">
            <a:avLst/>
          </a:prstGeom>
          <a:noFill/>
          <a:ln>
            <a:solidFill>
              <a:srgbClr val="FF0000"/>
            </a:solidFill>
          </a:ln>
        </p:spPr>
        <p:txBody>
          <a:bodyPr wrap="square">
            <a:spAutoFit/>
          </a:bodyPr>
          <a:lstStyle/>
          <a:p>
            <a:pPr algn="just"/>
            <a:r>
              <a:rPr lang="en-US" b="1" dirty="0">
                <a:latin typeface="Arial" panose="020B0604020202020204" pitchFamily="34" charset="0"/>
                <a:cs typeface="Arial" panose="020B0604020202020204" pitchFamily="34" charset="0"/>
              </a:rPr>
              <a:t>R </a:t>
            </a:r>
            <a:r>
              <a:rPr lang="en-US" dirty="0"/>
              <a:t>κ ϕ ω - is a combined rotation matrix consisting of three two dimensional rotation matrices</a:t>
            </a:r>
            <a:endParaRPr lang="ru-RU" dirty="0"/>
          </a:p>
        </p:txBody>
      </p:sp>
      <p:sp>
        <p:nvSpPr>
          <p:cNvPr id="27" name="TextBox 26">
            <a:extLst>
              <a:ext uri="{FF2B5EF4-FFF2-40B4-BE49-F238E27FC236}">
                <a16:creationId xmlns:a16="http://schemas.microsoft.com/office/drawing/2014/main" id="{6F3F97C7-0A69-4145-AFC2-B3EFAE339CE5}"/>
              </a:ext>
            </a:extLst>
          </p:cNvPr>
          <p:cNvSpPr txBox="1"/>
          <p:nvPr/>
        </p:nvSpPr>
        <p:spPr>
          <a:xfrm>
            <a:off x="2322265" y="3664696"/>
            <a:ext cx="6599075"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combined rotation matrix (</a:t>
            </a:r>
            <a:r>
              <a:rPr lang="en-US" b="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κ ϕ ω) is expressed as: </a:t>
            </a:r>
            <a:endParaRPr lang="ru-RU" dirty="0">
              <a:latin typeface="Arial" panose="020B0604020202020204" pitchFamily="34" charset="0"/>
              <a:cs typeface="Arial" panose="020B0604020202020204" pitchFamily="34" charset="0"/>
            </a:endParaRPr>
          </a:p>
        </p:txBody>
      </p:sp>
      <p:pic>
        <p:nvPicPr>
          <p:cNvPr id="29" name="Рисунок 28">
            <a:extLst>
              <a:ext uri="{FF2B5EF4-FFF2-40B4-BE49-F238E27FC236}">
                <a16:creationId xmlns:a16="http://schemas.microsoft.com/office/drawing/2014/main" id="{3E7BD8E8-8696-4006-AABA-E8633C1FDD02}"/>
              </a:ext>
            </a:extLst>
          </p:cNvPr>
          <p:cNvPicPr>
            <a:picLocks noChangeAspect="1"/>
          </p:cNvPicPr>
          <p:nvPr/>
        </p:nvPicPr>
        <p:blipFill>
          <a:blip r:embed="rId3"/>
          <a:stretch>
            <a:fillRect/>
          </a:stretch>
        </p:blipFill>
        <p:spPr>
          <a:xfrm>
            <a:off x="4034564" y="4203667"/>
            <a:ext cx="2781432" cy="402135"/>
          </a:xfrm>
          <a:prstGeom prst="rect">
            <a:avLst/>
          </a:prstGeom>
          <a:ln>
            <a:solidFill>
              <a:srgbClr val="FF0000"/>
            </a:solidFill>
          </a:ln>
        </p:spPr>
      </p:pic>
      <p:pic>
        <p:nvPicPr>
          <p:cNvPr id="3" name="Рисунок 2">
            <a:extLst>
              <a:ext uri="{FF2B5EF4-FFF2-40B4-BE49-F238E27FC236}">
                <a16:creationId xmlns:a16="http://schemas.microsoft.com/office/drawing/2014/main" id="{E8C88F45-6408-4244-B79D-94FE27AA9E38}"/>
              </a:ext>
            </a:extLst>
          </p:cNvPr>
          <p:cNvPicPr>
            <a:picLocks noChangeAspect="1"/>
          </p:cNvPicPr>
          <p:nvPr/>
        </p:nvPicPr>
        <p:blipFill>
          <a:blip r:embed="rId4"/>
          <a:stretch>
            <a:fillRect/>
          </a:stretch>
        </p:blipFill>
        <p:spPr>
          <a:xfrm>
            <a:off x="959466" y="5546347"/>
            <a:ext cx="10512822" cy="1049761"/>
          </a:xfrm>
          <a:prstGeom prst="rect">
            <a:avLst/>
          </a:prstGeom>
        </p:spPr>
      </p:pic>
      <p:sp>
        <p:nvSpPr>
          <p:cNvPr id="12" name="TextBox 11">
            <a:extLst>
              <a:ext uri="{FF2B5EF4-FFF2-40B4-BE49-F238E27FC236}">
                <a16:creationId xmlns:a16="http://schemas.microsoft.com/office/drawing/2014/main" id="{647074AF-C937-4138-A7FC-34A200C5D3E7}"/>
              </a:ext>
            </a:extLst>
          </p:cNvPr>
          <p:cNvSpPr txBox="1"/>
          <p:nvPr/>
        </p:nvSpPr>
        <p:spPr>
          <a:xfrm>
            <a:off x="311395" y="4751726"/>
            <a:ext cx="11637949" cy="64633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Finally by applying all the matrix operations necessary the three individual observation equations for computing the control coordinate frame coordinates (X, Y, Z) of a raw coordinate frame point (x, y, z) can be expressed as: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49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C7E4EA8-965B-4333-BF07-793956627C6C}"/>
              </a:ext>
            </a:extLst>
          </p:cNvPr>
          <p:cNvSpPr txBox="1"/>
          <p:nvPr/>
        </p:nvSpPr>
        <p:spPr>
          <a:xfrm>
            <a:off x="215283" y="157124"/>
            <a:ext cx="471182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Targetless Registration</a:t>
            </a:r>
          </a:p>
        </p:txBody>
      </p:sp>
      <p:sp>
        <p:nvSpPr>
          <p:cNvPr id="7" name="TextBox 6">
            <a:extLst>
              <a:ext uri="{FF2B5EF4-FFF2-40B4-BE49-F238E27FC236}">
                <a16:creationId xmlns:a16="http://schemas.microsoft.com/office/drawing/2014/main" id="{EE6DEE76-13C6-47D5-9260-58CBA9C457B8}"/>
              </a:ext>
            </a:extLst>
          </p:cNvPr>
          <p:cNvSpPr txBox="1"/>
          <p:nvPr/>
        </p:nvSpPr>
        <p:spPr>
          <a:xfrm>
            <a:off x="215283" y="948690"/>
            <a:ext cx="4711822" cy="5909310"/>
          </a:xfrm>
          <a:prstGeom prst="rect">
            <a:avLst/>
          </a:prstGeom>
          <a:noFill/>
        </p:spPr>
        <p:txBody>
          <a:bodyPr wrap="square">
            <a:spAutoFit/>
          </a:bodyPr>
          <a:lstStyle/>
          <a:p>
            <a:pPr marL="285750" indent="-285750" algn="just">
              <a:buFont typeface="Wingdings" panose="05000000000000000000" pitchFamily="2" charset="2"/>
              <a:buChar char="Ø"/>
            </a:pPr>
            <a:r>
              <a:rPr lang="en-US" b="0" i="0" dirty="0">
                <a:effectLst/>
                <a:latin typeface="Arial" panose="020B0604020202020204" pitchFamily="34" charset="0"/>
                <a:cs typeface="Arial" panose="020B0604020202020204" pitchFamily="34" charset="0"/>
              </a:rPr>
              <a:t>Target-less registration is also called </a:t>
            </a:r>
            <a:r>
              <a:rPr lang="en-US" b="0" i="0" dirty="0">
                <a:solidFill>
                  <a:srgbClr val="FF0000"/>
                </a:solidFill>
                <a:effectLst/>
                <a:latin typeface="Arial" panose="020B0604020202020204" pitchFamily="34" charset="0"/>
                <a:cs typeface="Arial" panose="020B0604020202020204" pitchFamily="34" charset="0"/>
              </a:rPr>
              <a:t>point to point </a:t>
            </a:r>
            <a:r>
              <a:rPr lang="en-US" b="0" i="0" dirty="0">
                <a:effectLst/>
                <a:latin typeface="Arial" panose="020B0604020202020204" pitchFamily="34" charset="0"/>
                <a:cs typeface="Arial" panose="020B0604020202020204" pitchFamily="34" charset="0"/>
              </a:rPr>
              <a:t>registration (</a:t>
            </a:r>
            <a:r>
              <a:rPr lang="en-US" b="1" i="0" dirty="0">
                <a:effectLst/>
                <a:latin typeface="Arial" panose="020B0604020202020204" pitchFamily="34" charset="0"/>
                <a:cs typeface="Arial" panose="020B0604020202020204" pitchFamily="34" charset="0"/>
              </a:rPr>
              <a:t>point2point</a:t>
            </a:r>
            <a:r>
              <a:rPr lang="en-US" b="0" i="0" dirty="0">
                <a:effectLst/>
                <a:latin typeface="Arial" panose="020B0604020202020204" pitchFamily="34" charset="0"/>
                <a:cs typeface="Arial" panose="020B0604020202020204" pitchFamily="34" charset="0"/>
              </a:rPr>
              <a:t>), the calculation involves points </a:t>
            </a:r>
            <a:r>
              <a:rPr lang="en-US" dirty="0">
                <a:latin typeface="Arial" panose="020B0604020202020204" pitchFamily="34" charset="0"/>
                <a:cs typeface="Arial" panose="020B0604020202020204" pitchFamily="34" charset="0"/>
              </a:rPr>
              <a:t>which overlapped from different scan </a:t>
            </a:r>
            <a:r>
              <a:rPr lang="en-US" b="0" i="0" dirty="0">
                <a:effectLst/>
                <a:latin typeface="Arial" panose="020B0604020202020204" pitchFamily="34" charset="0"/>
                <a:cs typeface="Arial" panose="020B0604020202020204" pitchFamily="34" charset="0"/>
              </a:rPr>
              <a:t>areas.</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0" i="0" dirty="0">
                <a:effectLst/>
                <a:latin typeface="Arial" panose="020B0604020202020204" pitchFamily="34" charset="0"/>
                <a:cs typeface="Arial" panose="020B0604020202020204" pitchFamily="34" charset="0"/>
              </a:rPr>
              <a:t>If a number of scans are carried out in an enclosed room, target-less registration is very exact, because in this case the calculation involves millions of identical points. </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b="0" i="0" dirty="0">
                <a:effectLst/>
                <a:latin typeface="Arial" panose="020B0604020202020204" pitchFamily="34" charset="0"/>
                <a:cs typeface="Arial" panose="020B0604020202020204" pitchFamily="34" charset="0"/>
              </a:rPr>
              <a:t>This creates a very precise calculation of the average and the scans can be calculated very well in relation to one another. </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On the subject of overlaps as the area that is identical between 2 scans: the larger the overlapping area, the better the expected result.</a:t>
            </a:r>
          </a:p>
          <a:p>
            <a:pPr marL="285750" indent="-285750" algn="just">
              <a:buFont typeface="Wingdings" panose="05000000000000000000" pitchFamily="2" charset="2"/>
              <a:buChar char="Ø"/>
            </a:pPr>
            <a:endParaRPr lang="ru-RU" dirty="0">
              <a:latin typeface="Arial" panose="020B0604020202020204" pitchFamily="34" charset="0"/>
              <a:cs typeface="Arial" panose="020B0604020202020204" pitchFamily="34" charset="0"/>
            </a:endParaRPr>
          </a:p>
        </p:txBody>
      </p:sp>
      <p:pic>
        <p:nvPicPr>
          <p:cNvPr id="1026" name="Picture 2" descr="A framework for registration of multiple point clouds derived from a static  terrestrial laser scanner system | SpringerLink">
            <a:extLst>
              <a:ext uri="{FF2B5EF4-FFF2-40B4-BE49-F238E27FC236}">
                <a16:creationId xmlns:a16="http://schemas.microsoft.com/office/drawing/2014/main" id="{13CFD532-92F4-496D-8B55-942CD549F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904" y="1157287"/>
            <a:ext cx="6524625" cy="454342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3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E8BF68-FAFE-4E4E-B780-A3FC8B27A141}"/>
              </a:ext>
            </a:extLst>
          </p:cNvPr>
          <p:cNvSpPr txBox="1"/>
          <p:nvPr/>
        </p:nvSpPr>
        <p:spPr>
          <a:xfrm>
            <a:off x="215283" y="157124"/>
            <a:ext cx="471182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Targetless Registration</a:t>
            </a:r>
          </a:p>
        </p:txBody>
      </p:sp>
      <p:sp>
        <p:nvSpPr>
          <p:cNvPr id="6" name="TextBox 5">
            <a:extLst>
              <a:ext uri="{FF2B5EF4-FFF2-40B4-BE49-F238E27FC236}">
                <a16:creationId xmlns:a16="http://schemas.microsoft.com/office/drawing/2014/main" id="{4A4D2333-9207-4B5B-BF63-D965144C309F}"/>
              </a:ext>
            </a:extLst>
          </p:cNvPr>
          <p:cNvSpPr txBox="1"/>
          <p:nvPr/>
        </p:nvSpPr>
        <p:spPr>
          <a:xfrm>
            <a:off x="206407" y="1067941"/>
            <a:ext cx="4907132" cy="5078313"/>
          </a:xfrm>
          <a:prstGeom prst="rect">
            <a:avLst/>
          </a:prstGeom>
          <a:noFill/>
        </p:spPr>
        <p:txBody>
          <a:bodyPr wrap="square">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In small indoor areas, target-less registration can be a good alternative to registration with targets. </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In doing so, the number of scans should not be too high and there should always be good overlaps between the scans.</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For many scanners, the average measuring accuracy is approx. 2 mm per scan, i.e. with only 10 scans, there can be an error of more than 2 cm.</a:t>
            </a:r>
          </a:p>
          <a:p>
            <a:pPr marL="285750" indent="-28575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The new registration methods in FARO SCENE – cloud2cloud and top-view-based registration – are additional interesting tools that can reduce the overhead of a well-versed user.</a:t>
            </a:r>
            <a:endParaRPr lang="ru-RU" dirty="0">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A8830C67-D4DC-4A29-B59E-462A15E8FA1A}"/>
              </a:ext>
            </a:extLst>
          </p:cNvPr>
          <p:cNvPicPr>
            <a:picLocks noChangeAspect="1"/>
          </p:cNvPicPr>
          <p:nvPr/>
        </p:nvPicPr>
        <p:blipFill>
          <a:blip r:embed="rId2"/>
          <a:stretch>
            <a:fillRect/>
          </a:stretch>
        </p:blipFill>
        <p:spPr>
          <a:xfrm>
            <a:off x="5190477" y="1269505"/>
            <a:ext cx="6881182" cy="3870665"/>
          </a:xfrm>
          <a:prstGeom prst="rect">
            <a:avLst/>
          </a:prstGeom>
        </p:spPr>
      </p:pic>
    </p:spTree>
    <p:extLst>
      <p:ext uri="{BB962C8B-B14F-4D97-AF65-F5344CB8AC3E}">
        <p14:creationId xmlns:p14="http://schemas.microsoft.com/office/powerpoint/2010/main" val="15912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505171-2EA3-4F04-8E94-C778E265BB62}"/>
              </a:ext>
            </a:extLst>
          </p:cNvPr>
          <p:cNvSpPr txBox="1"/>
          <p:nvPr/>
        </p:nvSpPr>
        <p:spPr>
          <a:xfrm>
            <a:off x="215283" y="157124"/>
            <a:ext cx="471182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Scanning Workflows</a:t>
            </a:r>
          </a:p>
        </p:txBody>
      </p:sp>
      <p:sp>
        <p:nvSpPr>
          <p:cNvPr id="3" name="TextBox 2">
            <a:extLst>
              <a:ext uri="{FF2B5EF4-FFF2-40B4-BE49-F238E27FC236}">
                <a16:creationId xmlns:a16="http://schemas.microsoft.com/office/drawing/2014/main" id="{F74370D1-FF9C-4171-AE2E-269387ECD4B6}"/>
              </a:ext>
            </a:extLst>
          </p:cNvPr>
          <p:cNvSpPr txBox="1"/>
          <p:nvPr/>
        </p:nvSpPr>
        <p:spPr>
          <a:xfrm>
            <a:off x="215282" y="1016493"/>
            <a:ext cx="7295227" cy="400110"/>
          </a:xfrm>
          <a:prstGeom prst="rect">
            <a:avLst/>
          </a:prstGeom>
          <a:noFill/>
        </p:spPr>
        <p:txBody>
          <a:bodyPr wrap="square" rtlCol="0">
            <a:spAutoFit/>
          </a:bodyPr>
          <a:lstStyle/>
          <a:p>
            <a:r>
              <a:rPr lang="en-AI" sz="2000" b="1" dirty="0">
                <a:latin typeface="Arial" panose="020B0604020202020204" pitchFamily="34" charset="0"/>
                <a:cs typeface="Arial" panose="020B0604020202020204" pitchFamily="34" charset="0"/>
              </a:rPr>
              <a:t>In General, scanning of objects consist of following steps </a:t>
            </a:r>
            <a:endParaRPr lang="ru-RU"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B38BB0-5811-458E-93F7-B24A4C6BD791}"/>
              </a:ext>
            </a:extLst>
          </p:cNvPr>
          <p:cNvSpPr txBox="1"/>
          <p:nvPr/>
        </p:nvSpPr>
        <p:spPr>
          <a:xfrm>
            <a:off x="215282" y="1600199"/>
            <a:ext cx="11325688" cy="280532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Determine the goals and objectives of the scanning survey</a:t>
            </a:r>
          </a:p>
          <a:p>
            <a:pPr marL="285750" indent="-28575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Examine deliverable requirements</a:t>
            </a:r>
          </a:p>
          <a:p>
            <a:pPr marL="285750" indent="-28575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Search for and gather as much information as possible for the scanning task (</a:t>
            </a:r>
            <a:r>
              <a:rPr lang="en-AI" sz="2000" b="1" dirty="0">
                <a:latin typeface="Arial" panose="020B0604020202020204" pitchFamily="34" charset="0"/>
                <a:cs typeface="Arial" panose="020B0604020202020204" pitchFamily="34" charset="0"/>
              </a:rPr>
              <a:t>R</a:t>
            </a:r>
            <a:r>
              <a:rPr lang="en-US" sz="2000" b="1" dirty="0" err="1">
                <a:latin typeface="Arial" panose="020B0604020202020204" pitchFamily="34" charset="0"/>
                <a:cs typeface="Arial" panose="020B0604020202020204" pitchFamily="34" charset="0"/>
              </a:rPr>
              <a:t>econnaissance</a:t>
            </a:r>
            <a:r>
              <a:rPr lang="en-US" sz="2000" dirty="0">
                <a:latin typeface="Arial" panose="020B0604020202020204" pitchFamily="34" charset="0"/>
                <a:cs typeface="Arial" panose="020B0604020202020204" pitchFamily="34" charset="0"/>
              </a:rPr>
              <a:t>)</a:t>
            </a:r>
            <a:endParaRPr lang="en-AI"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Determining scan stations</a:t>
            </a:r>
          </a:p>
          <a:p>
            <a:pPr marL="285750" indent="-28575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Determining target placements</a:t>
            </a:r>
          </a:p>
          <a:p>
            <a:pPr marL="285750" indent="-28575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Point cloud data processing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589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4EC1ED-7E4E-4200-A373-D54AA03CFF2E}"/>
              </a:ext>
            </a:extLst>
          </p:cNvPr>
          <p:cNvSpPr txBox="1"/>
          <p:nvPr/>
        </p:nvSpPr>
        <p:spPr>
          <a:xfrm>
            <a:off x="277425" y="193423"/>
            <a:ext cx="3433439"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AI" dirty="0"/>
              <a:t>R</a:t>
            </a:r>
            <a:r>
              <a:rPr lang="en-US" dirty="0" err="1"/>
              <a:t>econnaissance</a:t>
            </a:r>
            <a:endParaRPr lang="en-AI" dirty="0"/>
          </a:p>
        </p:txBody>
      </p:sp>
      <p:sp>
        <p:nvSpPr>
          <p:cNvPr id="7" name="TextBox 6">
            <a:extLst>
              <a:ext uri="{FF2B5EF4-FFF2-40B4-BE49-F238E27FC236}">
                <a16:creationId xmlns:a16="http://schemas.microsoft.com/office/drawing/2014/main" id="{FCB41E77-7690-483F-87B2-D0988F43F9A9}"/>
              </a:ext>
            </a:extLst>
          </p:cNvPr>
          <p:cNvSpPr txBox="1"/>
          <p:nvPr/>
        </p:nvSpPr>
        <p:spPr>
          <a:xfrm>
            <a:off x="277425" y="1066190"/>
            <a:ext cx="11307934" cy="170303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The reconnaissance survey is an extensive study of an entire area</a:t>
            </a:r>
            <a:r>
              <a:rPr lang="en-AI" dirty="0">
                <a:latin typeface="Arial" panose="020B0604020202020204" pitchFamily="34" charset="0"/>
                <a:cs typeface="Arial" panose="020B0604020202020204" pitchFamily="34" charset="0"/>
              </a:rPr>
              <a:t> through e</a:t>
            </a:r>
            <a:r>
              <a:rPr lang="en-US" b="0" i="0" dirty="0" err="1">
                <a:solidFill>
                  <a:srgbClr val="222222"/>
                </a:solidFill>
                <a:effectLst/>
                <a:latin typeface="Arial" panose="020B0604020202020204" pitchFamily="34" charset="0"/>
                <a:cs typeface="Arial" panose="020B0604020202020204" pitchFamily="34" charset="0"/>
              </a:rPr>
              <a:t>xisting</a:t>
            </a:r>
            <a:r>
              <a:rPr lang="en-US" b="0" i="0" dirty="0">
                <a:solidFill>
                  <a:srgbClr val="222222"/>
                </a:solidFill>
                <a:effectLst/>
                <a:latin typeface="Arial" panose="020B0604020202020204" pitchFamily="34" charset="0"/>
                <a:cs typeface="Arial" panose="020B0604020202020204" pitchFamily="34" charset="0"/>
              </a:rPr>
              <a:t> maps and aerial photographs. Contour maps show the terrain features and the relief of an area.</a:t>
            </a:r>
            <a:endParaRPr lang="en-AI" b="0" i="0" dirty="0">
              <a:solidFill>
                <a:srgbClr val="222222"/>
              </a:solidFill>
              <a:effectLst/>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AI" dirty="0">
                <a:solidFill>
                  <a:srgbClr val="222222"/>
                </a:solidFill>
                <a:latin typeface="Arial" panose="020B0604020202020204" pitchFamily="34" charset="0"/>
                <a:cs typeface="Arial" panose="020B0604020202020204" pitchFamily="34" charset="0"/>
              </a:rPr>
              <a:t>Draw a raw sketch or plans or scanning side.</a:t>
            </a:r>
          </a:p>
          <a:p>
            <a:pPr marL="285750" indent="-285750">
              <a:lnSpc>
                <a:spcPct val="150000"/>
              </a:lnSpc>
              <a:buFont typeface="Wingdings" panose="05000000000000000000" pitchFamily="2" charset="2"/>
              <a:buChar char="Ø"/>
            </a:pPr>
            <a:r>
              <a:rPr lang="en-AI" dirty="0">
                <a:solidFill>
                  <a:srgbClr val="222222"/>
                </a:solidFill>
                <a:latin typeface="Arial" panose="020B0604020202020204" pitchFamily="34" charset="0"/>
                <a:cs typeface="Arial" panose="020B0604020202020204" pitchFamily="34" charset="0"/>
              </a:rPr>
              <a:t>Identify the possible location of scanners and targets.  </a:t>
            </a:r>
            <a:endParaRPr lang="ru-RU" dirty="0">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E24DA219-9F54-483D-852C-AAD52381A1A2}"/>
              </a:ext>
            </a:extLst>
          </p:cNvPr>
          <p:cNvPicPr>
            <a:picLocks noChangeAspect="1"/>
          </p:cNvPicPr>
          <p:nvPr/>
        </p:nvPicPr>
        <p:blipFill>
          <a:blip r:embed="rId2"/>
          <a:stretch>
            <a:fillRect/>
          </a:stretch>
        </p:blipFill>
        <p:spPr>
          <a:xfrm>
            <a:off x="1023149" y="3055571"/>
            <a:ext cx="3433438" cy="3322472"/>
          </a:xfrm>
          <a:prstGeom prst="rect">
            <a:avLst/>
          </a:prstGeom>
        </p:spPr>
      </p:pic>
      <p:pic>
        <p:nvPicPr>
          <p:cNvPr id="12" name="Рисунок 11">
            <a:extLst>
              <a:ext uri="{FF2B5EF4-FFF2-40B4-BE49-F238E27FC236}">
                <a16:creationId xmlns:a16="http://schemas.microsoft.com/office/drawing/2014/main" id="{88020453-DB99-498E-8882-DA8634096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553" y="2973602"/>
            <a:ext cx="4241322" cy="3486410"/>
          </a:xfrm>
          <a:prstGeom prst="rect">
            <a:avLst/>
          </a:prstGeom>
        </p:spPr>
      </p:pic>
    </p:spTree>
    <p:extLst>
      <p:ext uri="{BB962C8B-B14F-4D97-AF65-F5344CB8AC3E}">
        <p14:creationId xmlns:p14="http://schemas.microsoft.com/office/powerpoint/2010/main" val="161694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9718F5-5F77-4FA8-B63D-C166276CC095}"/>
              </a:ext>
            </a:extLst>
          </p:cNvPr>
          <p:cNvSpPr txBox="1"/>
          <p:nvPr/>
        </p:nvSpPr>
        <p:spPr>
          <a:xfrm>
            <a:off x="224160" y="193422"/>
            <a:ext cx="10597719"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L</a:t>
            </a:r>
            <a:r>
              <a:rPr lang="en-AI" dirty="0" err="1"/>
              <a:t>ocation</a:t>
            </a:r>
            <a:r>
              <a:rPr lang="en-AI" dirty="0"/>
              <a:t> of </a:t>
            </a:r>
            <a:r>
              <a:rPr lang="en-US" dirty="0"/>
              <a:t>S</a:t>
            </a:r>
            <a:r>
              <a:rPr lang="en-AI" dirty="0"/>
              <a:t>canners and </a:t>
            </a:r>
            <a:r>
              <a:rPr lang="en-US" dirty="0"/>
              <a:t>T</a:t>
            </a:r>
            <a:r>
              <a:rPr lang="en-AI" dirty="0" err="1"/>
              <a:t>argets</a:t>
            </a:r>
            <a:r>
              <a:rPr lang="en-AI" dirty="0"/>
              <a:t>  </a:t>
            </a:r>
            <a:endParaRPr lang="ru-RU" dirty="0"/>
          </a:p>
        </p:txBody>
      </p:sp>
      <p:sp>
        <p:nvSpPr>
          <p:cNvPr id="9" name="TextBox 8">
            <a:extLst>
              <a:ext uri="{FF2B5EF4-FFF2-40B4-BE49-F238E27FC236}">
                <a16:creationId xmlns:a16="http://schemas.microsoft.com/office/drawing/2014/main" id="{5A6280B5-EF28-4DBC-91E3-EDCE2A0F4DF7}"/>
              </a:ext>
            </a:extLst>
          </p:cNvPr>
          <p:cNvSpPr txBox="1"/>
          <p:nvPr/>
        </p:nvSpPr>
        <p:spPr>
          <a:xfrm>
            <a:off x="224159" y="1007551"/>
            <a:ext cx="11538754" cy="1200329"/>
          </a:xfrm>
          <a:prstGeom prst="rect">
            <a:avLst/>
          </a:prstGeom>
          <a:noFill/>
        </p:spPr>
        <p:txBody>
          <a:bodyPr wrap="square">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A laser scanner can only measure what is visible from its position like the human eye and can not scan an behind corners. It is important to scan an object from various locations in order to receive a complete image as a scan result (point cloud). The more complex the scanned object is, the more measuring points make sense.</a:t>
            </a:r>
            <a:endParaRPr lang="ru-RU" dirty="0">
              <a:latin typeface="Arial" panose="020B0604020202020204" pitchFamily="34" charset="0"/>
              <a:cs typeface="Arial" panose="020B0604020202020204" pitchFamily="34" charset="0"/>
            </a:endParaRPr>
          </a:p>
        </p:txBody>
      </p:sp>
      <p:pic>
        <p:nvPicPr>
          <p:cNvPr id="10" name="Рисунок 9">
            <a:extLst>
              <a:ext uri="{FF2B5EF4-FFF2-40B4-BE49-F238E27FC236}">
                <a16:creationId xmlns:a16="http://schemas.microsoft.com/office/drawing/2014/main" id="{4D66D3BA-6335-4D18-9D86-45D36B50F794}"/>
              </a:ext>
            </a:extLst>
          </p:cNvPr>
          <p:cNvPicPr>
            <a:picLocks noChangeAspect="1"/>
          </p:cNvPicPr>
          <p:nvPr/>
        </p:nvPicPr>
        <p:blipFill>
          <a:blip r:embed="rId2"/>
          <a:stretch>
            <a:fillRect/>
          </a:stretch>
        </p:blipFill>
        <p:spPr>
          <a:xfrm>
            <a:off x="630316" y="3346882"/>
            <a:ext cx="3634452" cy="3077169"/>
          </a:xfrm>
          <a:prstGeom prst="rect">
            <a:avLst/>
          </a:prstGeom>
        </p:spPr>
      </p:pic>
      <p:pic>
        <p:nvPicPr>
          <p:cNvPr id="1026" name="Picture 2" descr="Scanning ohne Abschattung durch mehrere Scanner-Standorte">
            <a:extLst>
              <a:ext uri="{FF2B5EF4-FFF2-40B4-BE49-F238E27FC236}">
                <a16:creationId xmlns:a16="http://schemas.microsoft.com/office/drawing/2014/main" id="{D8092532-6B67-4AA9-AA70-8105A32E8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086" y="3346882"/>
            <a:ext cx="3634451" cy="3077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ermeidung von vertikalen Abschattungen">
            <a:extLst>
              <a:ext uri="{FF2B5EF4-FFF2-40B4-BE49-F238E27FC236}">
                <a16:creationId xmlns:a16="http://schemas.microsoft.com/office/drawing/2014/main" id="{A4779B4A-5C95-4EF5-93BA-68C208D2B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2877" y="3346882"/>
            <a:ext cx="3199829" cy="307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4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2A103C-0930-4FEA-85FC-ABBD8729ECC6}"/>
              </a:ext>
            </a:extLst>
          </p:cNvPr>
          <p:cNvSpPr txBox="1"/>
          <p:nvPr/>
        </p:nvSpPr>
        <p:spPr>
          <a:xfrm>
            <a:off x="490491" y="1616138"/>
            <a:ext cx="7357370" cy="2793842"/>
          </a:xfrm>
          <a:prstGeom prst="rect">
            <a:avLst/>
          </a:prstGeom>
          <a:noFill/>
        </p:spPr>
        <p:txBody>
          <a:bodyPr wrap="square">
            <a:spAutoFit/>
          </a:bodyPr>
          <a:lstStyle/>
          <a:p>
            <a:pPr marL="457200" indent="-457200">
              <a:lnSpc>
                <a:spcPct val="150000"/>
              </a:lnSpc>
              <a:buFont typeface="+mj-lt"/>
              <a:buAutoNum type="arabicPeriod"/>
            </a:pPr>
            <a:r>
              <a:rPr lang="en-AI" sz="2400" dirty="0">
                <a:latin typeface="Arial" panose="020B0604020202020204" pitchFamily="34" charset="0"/>
                <a:cs typeface="Arial" panose="020B0604020202020204" pitchFamily="34" charset="0"/>
              </a:rPr>
              <a:t>L</a:t>
            </a:r>
            <a:r>
              <a:rPr lang="en-US" sz="2400" dirty="0" err="1">
                <a:latin typeface="Arial" panose="020B0604020202020204" pitchFamily="34" charset="0"/>
                <a:cs typeface="Arial" panose="020B0604020202020204" pitchFamily="34" charset="0"/>
              </a:rPr>
              <a:t>aser</a:t>
            </a:r>
            <a:r>
              <a:rPr lang="en-US" sz="2400" dirty="0">
                <a:latin typeface="Arial" panose="020B0604020202020204" pitchFamily="34" charset="0"/>
                <a:cs typeface="Arial" panose="020B0604020202020204" pitchFamily="34" charset="0"/>
              </a:rPr>
              <a:t> </a:t>
            </a:r>
            <a:r>
              <a:rPr lang="en-AI" sz="24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canner </a:t>
            </a:r>
            <a:r>
              <a:rPr lang="en-AI" sz="2400" dirty="0">
                <a:latin typeface="Arial" panose="020B0604020202020204" pitchFamily="34" charset="0"/>
                <a:cs typeface="Arial" panose="020B0604020202020204" pitchFamily="34" charset="0"/>
              </a:rPr>
              <a:t>G</a:t>
            </a:r>
            <a:r>
              <a:rPr lang="en-US" sz="2400" dirty="0" err="1">
                <a:latin typeface="Arial" panose="020B0604020202020204" pitchFamily="34" charset="0"/>
                <a:cs typeface="Arial" panose="020B0604020202020204" pitchFamily="34" charset="0"/>
              </a:rPr>
              <a:t>eometry</a:t>
            </a:r>
            <a:endParaRPr lang="uz-Cyrl-UZ"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AI" sz="2400" dirty="0">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ain</a:t>
            </a:r>
            <a:r>
              <a:rPr lang="en-US" sz="2400" dirty="0">
                <a:latin typeface="Arial" panose="020B0604020202020204" pitchFamily="34" charset="0"/>
                <a:cs typeface="Arial" panose="020B0604020202020204" pitchFamily="34" charset="0"/>
              </a:rPr>
              <a:t> </a:t>
            </a:r>
            <a:r>
              <a:rPr lang="en-AI" sz="2400" dirty="0">
                <a:latin typeface="Arial" panose="020B0604020202020204" pitchFamily="34" charset="0"/>
                <a:cs typeface="Arial" panose="020B0604020202020204" pitchFamily="34" charset="0"/>
              </a:rPr>
              <a:t>I</a:t>
            </a:r>
            <a:r>
              <a:rPr lang="en-US" sz="2400" dirty="0" err="1">
                <a:latin typeface="Arial" panose="020B0604020202020204" pitchFamily="34" charset="0"/>
                <a:cs typeface="Arial" panose="020B0604020202020204" pitchFamily="34" charset="0"/>
              </a:rPr>
              <a:t>nstrument</a:t>
            </a:r>
            <a:r>
              <a:rPr lang="en-US" sz="2400" dirty="0">
                <a:latin typeface="Arial" panose="020B0604020202020204" pitchFamily="34" charset="0"/>
                <a:cs typeface="Arial" panose="020B0604020202020204" pitchFamily="34" charset="0"/>
              </a:rPr>
              <a:t> </a:t>
            </a:r>
            <a:r>
              <a:rPr lang="en-AI" sz="2400" dirty="0">
                <a:latin typeface="Arial" panose="020B0604020202020204" pitchFamily="34" charset="0"/>
                <a:cs typeface="Arial" panose="020B0604020202020204" pitchFamily="34" charset="0"/>
              </a:rPr>
              <a:t>A</a:t>
            </a:r>
            <a:r>
              <a:rPr lang="en-US" sz="2400" dirty="0" err="1">
                <a:latin typeface="Arial" panose="020B0604020202020204" pitchFamily="34" charset="0"/>
                <a:cs typeface="Arial" panose="020B0604020202020204" pitchFamily="34" charset="0"/>
              </a:rPr>
              <a:t>xes</a:t>
            </a:r>
            <a:endParaRPr lang="en-AI"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sz="2400" dirty="0">
                <a:latin typeface="Arial" panose="020B0604020202020204" pitchFamily="34" charset="0"/>
                <a:cs typeface="Arial" panose="020B0604020202020204" pitchFamily="34" charset="0"/>
              </a:rPr>
              <a:t>Local coordinate system of the scanner</a:t>
            </a:r>
            <a:endParaRPr lang="en-AI" sz="24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AI" sz="2400" dirty="0">
                <a:latin typeface="Arial" panose="020B0604020202020204" pitchFamily="34" charset="0"/>
                <a:cs typeface="Arial" panose="020B0604020202020204" pitchFamily="34" charset="0"/>
              </a:rPr>
              <a:t>Coordinate transformation</a:t>
            </a:r>
          </a:p>
          <a:p>
            <a:pPr marL="457200" indent="-457200">
              <a:lnSpc>
                <a:spcPct val="150000"/>
              </a:lnSpc>
              <a:buFont typeface="+mj-lt"/>
              <a:buAutoNum type="arabicPeriod"/>
            </a:pPr>
            <a:r>
              <a:rPr lang="en-AI" sz="2400" dirty="0">
                <a:latin typeface="Arial" panose="020B0604020202020204" pitchFamily="34" charset="0"/>
                <a:cs typeface="Arial" panose="020B0604020202020204" pitchFamily="34" charset="0"/>
              </a:rPr>
              <a:t>Systematic and random Errors</a:t>
            </a:r>
            <a:endParaRPr lang="ru-R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9B4E193-A4F8-42C1-BEC4-7180311E6FCD}"/>
              </a:ext>
            </a:extLst>
          </p:cNvPr>
          <p:cNvSpPr txBox="1"/>
          <p:nvPr/>
        </p:nvSpPr>
        <p:spPr>
          <a:xfrm>
            <a:off x="490491" y="195309"/>
            <a:ext cx="1968624"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Contents</a:t>
            </a:r>
            <a:endParaRPr lang="ru-RU"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68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5DF52-8BD5-4D3A-91CA-44F74D1CEE25}"/>
              </a:ext>
            </a:extLst>
          </p:cNvPr>
          <p:cNvSpPr txBox="1"/>
          <p:nvPr/>
        </p:nvSpPr>
        <p:spPr>
          <a:xfrm>
            <a:off x="224160" y="193422"/>
            <a:ext cx="685134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L</a:t>
            </a:r>
            <a:r>
              <a:rPr lang="en-AI" dirty="0" err="1"/>
              <a:t>ocation</a:t>
            </a:r>
            <a:r>
              <a:rPr lang="en-AI" dirty="0"/>
              <a:t> of </a:t>
            </a:r>
            <a:r>
              <a:rPr lang="en-US" dirty="0"/>
              <a:t>S</a:t>
            </a:r>
            <a:r>
              <a:rPr lang="en-AI" dirty="0"/>
              <a:t>canners and </a:t>
            </a:r>
            <a:r>
              <a:rPr lang="en-US" dirty="0"/>
              <a:t>T</a:t>
            </a:r>
            <a:r>
              <a:rPr lang="en-AI" dirty="0" err="1"/>
              <a:t>argets</a:t>
            </a:r>
            <a:r>
              <a:rPr lang="en-AI" dirty="0"/>
              <a:t>  </a:t>
            </a:r>
            <a:endParaRPr lang="ru-RU" dirty="0"/>
          </a:p>
        </p:txBody>
      </p:sp>
      <p:pic>
        <p:nvPicPr>
          <p:cNvPr id="6" name="Рисунок 5">
            <a:extLst>
              <a:ext uri="{FF2B5EF4-FFF2-40B4-BE49-F238E27FC236}">
                <a16:creationId xmlns:a16="http://schemas.microsoft.com/office/drawing/2014/main" id="{9B126D74-1A02-431D-8703-B94B02F3D4D1}"/>
              </a:ext>
            </a:extLst>
          </p:cNvPr>
          <p:cNvPicPr>
            <a:picLocks noChangeAspect="1"/>
          </p:cNvPicPr>
          <p:nvPr/>
        </p:nvPicPr>
        <p:blipFill>
          <a:blip r:embed="rId2"/>
          <a:stretch>
            <a:fillRect/>
          </a:stretch>
        </p:blipFill>
        <p:spPr>
          <a:xfrm>
            <a:off x="5728484" y="3815688"/>
            <a:ext cx="6238613" cy="2653577"/>
          </a:xfrm>
          <a:prstGeom prst="rect">
            <a:avLst/>
          </a:prstGeom>
        </p:spPr>
      </p:pic>
      <p:pic>
        <p:nvPicPr>
          <p:cNvPr id="2050" name="Picture 2" descr="MODELLING SINGLE TREE STRUCTURE WITH TERRESTRIAL LASER SCANNER H.  Yurtsevena, *, M. Akgülb, S. Gülcic a* Istanbul University F">
            <a:extLst>
              <a:ext uri="{FF2B5EF4-FFF2-40B4-BE49-F238E27FC236}">
                <a16:creationId xmlns:a16="http://schemas.microsoft.com/office/drawing/2014/main" id="{7FA28C6F-A90E-4A62-8821-190BB5D83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018" y="1069122"/>
            <a:ext cx="4826773" cy="22378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39F38348-8312-4D48-B9FB-C9646A2829A5}"/>
              </a:ext>
            </a:extLst>
          </p:cNvPr>
          <p:cNvPicPr>
            <a:picLocks noChangeAspect="1"/>
          </p:cNvPicPr>
          <p:nvPr/>
        </p:nvPicPr>
        <p:blipFill>
          <a:blip r:embed="rId4"/>
          <a:stretch>
            <a:fillRect/>
          </a:stretch>
        </p:blipFill>
        <p:spPr>
          <a:xfrm>
            <a:off x="719092" y="3911187"/>
            <a:ext cx="4488080" cy="2462581"/>
          </a:xfrm>
          <a:prstGeom prst="rect">
            <a:avLst/>
          </a:prstGeom>
        </p:spPr>
      </p:pic>
      <p:sp>
        <p:nvSpPr>
          <p:cNvPr id="8" name="TextBox 7">
            <a:extLst>
              <a:ext uri="{FF2B5EF4-FFF2-40B4-BE49-F238E27FC236}">
                <a16:creationId xmlns:a16="http://schemas.microsoft.com/office/drawing/2014/main" id="{DC595F8F-5E88-408A-B2E9-9C7522C9E7F1}"/>
              </a:ext>
            </a:extLst>
          </p:cNvPr>
          <p:cNvSpPr txBox="1"/>
          <p:nvPr/>
        </p:nvSpPr>
        <p:spPr>
          <a:xfrm>
            <a:off x="363984" y="1275665"/>
            <a:ext cx="5364500" cy="2031325"/>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In practical point of view, scanning for engineering and building structures the distance between scanners should be 50-60 m. </a:t>
            </a:r>
          </a:p>
          <a:p>
            <a:pPr algn="just"/>
            <a:endParaRPr lang="en-US"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dirty="0">
                <a:latin typeface="Arial" panose="020B0604020202020204" pitchFamily="34" charset="0"/>
                <a:cs typeface="Arial" panose="020B0604020202020204" pitchFamily="34" charset="0"/>
              </a:rPr>
              <a:t>Scanning for open spaces the distance between scanners should be 150-200 m, depending of the capability of scanner. </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99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1F5315-EC74-47C8-A0EC-FBDA55DAC0E1}"/>
              </a:ext>
            </a:extLst>
          </p:cNvPr>
          <p:cNvSpPr txBox="1"/>
          <p:nvPr/>
        </p:nvSpPr>
        <p:spPr>
          <a:xfrm>
            <a:off x="224160" y="193422"/>
            <a:ext cx="685134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L</a:t>
            </a:r>
            <a:r>
              <a:rPr lang="en-AI" dirty="0" err="1"/>
              <a:t>ocation</a:t>
            </a:r>
            <a:r>
              <a:rPr lang="en-AI" dirty="0"/>
              <a:t> of </a:t>
            </a:r>
            <a:r>
              <a:rPr lang="en-US" dirty="0"/>
              <a:t>S</a:t>
            </a:r>
            <a:r>
              <a:rPr lang="en-AI" dirty="0"/>
              <a:t>canners and </a:t>
            </a:r>
            <a:r>
              <a:rPr lang="en-US" dirty="0"/>
              <a:t>T</a:t>
            </a:r>
            <a:r>
              <a:rPr lang="en-AI" dirty="0" err="1"/>
              <a:t>argets</a:t>
            </a:r>
            <a:r>
              <a:rPr lang="en-AI" dirty="0"/>
              <a:t>  </a:t>
            </a:r>
            <a:endParaRPr lang="ru-RU" dirty="0"/>
          </a:p>
        </p:txBody>
      </p:sp>
      <p:sp>
        <p:nvSpPr>
          <p:cNvPr id="5" name="TextBox 4">
            <a:extLst>
              <a:ext uri="{FF2B5EF4-FFF2-40B4-BE49-F238E27FC236}">
                <a16:creationId xmlns:a16="http://schemas.microsoft.com/office/drawing/2014/main" id="{06A066B2-730F-47D4-90E7-F4ECBE3F38C8}"/>
              </a:ext>
            </a:extLst>
          </p:cNvPr>
          <p:cNvSpPr txBox="1"/>
          <p:nvPr/>
        </p:nvSpPr>
        <p:spPr>
          <a:xfrm>
            <a:off x="224160" y="1118585"/>
            <a:ext cx="798768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general the distance between scanners can be find the following equation.</a:t>
            </a:r>
            <a:endParaRPr lang="ru-RU"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67372EB-0882-413C-93C3-78F75CD8249E}"/>
                  </a:ext>
                </a:extLst>
              </p:cNvPr>
              <p:cNvSpPr txBox="1"/>
              <p:nvPr/>
            </p:nvSpPr>
            <p:spPr>
              <a:xfrm>
                <a:off x="224160" y="1828305"/>
                <a:ext cx="2587183"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ru-RU" sz="2000" b="1" i="1" smtClean="0">
                              <a:latin typeface="Cambria Math" panose="02040503050406030204" pitchFamily="18" charset="0"/>
                            </a:rPr>
                          </m:ctrlPr>
                        </m:sSubPr>
                        <m:e>
                          <m:r>
                            <a:rPr lang="en-US" sz="2000" b="1" i="1" smtClean="0">
                              <a:latin typeface="Cambria Math" panose="02040503050406030204" pitchFamily="18" charset="0"/>
                            </a:rPr>
                            <m:t>𝑫</m:t>
                          </m:r>
                        </m:e>
                        <m:sub>
                          <m:r>
                            <a:rPr lang="en-US" sz="2000" b="1" i="1" smtClean="0">
                              <a:latin typeface="Cambria Math" panose="02040503050406030204" pitchFamily="18" charset="0"/>
                            </a:rPr>
                            <m:t>𝒎𝒂𝒙</m:t>
                          </m:r>
                        </m:sub>
                      </m:sSub>
                      <m:r>
                        <a:rPr lang="en-US" sz="2000" b="1" i="1" smtClean="0">
                          <a:latin typeface="Cambria Math" panose="02040503050406030204" pitchFamily="18" charset="0"/>
                        </a:rPr>
                        <m:t>=</m:t>
                      </m:r>
                      <m:r>
                        <a:rPr lang="en-US" sz="2000" b="1" i="1" smtClean="0">
                          <a:latin typeface="Cambria Math" panose="02040503050406030204" pitchFamily="18" charset="0"/>
                        </a:rPr>
                        <m:t>𝟎</m:t>
                      </m:r>
                      <m:r>
                        <a:rPr lang="en-US" sz="2000" b="1" i="1" smtClean="0">
                          <a:latin typeface="Cambria Math" panose="02040503050406030204" pitchFamily="18" charset="0"/>
                        </a:rPr>
                        <m:t>.</m:t>
                      </m:r>
                      <m:r>
                        <a:rPr lang="en-US" sz="2000" b="1" i="1" smtClean="0">
                          <a:latin typeface="Cambria Math" panose="02040503050406030204" pitchFamily="18" charset="0"/>
                        </a:rPr>
                        <m:t>𝟔𝟑𝟔</m:t>
                      </m:r>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𝑹</m:t>
                          </m:r>
                        </m:e>
                        <m:sub>
                          <m:r>
                            <a:rPr lang="en-US" sz="2000" b="1" i="1" smtClean="0">
                              <a:latin typeface="Cambria Math" panose="02040503050406030204" pitchFamily="18" charset="0"/>
                              <a:ea typeface="Cambria Math" panose="02040503050406030204" pitchFamily="18" charset="0"/>
                            </a:rPr>
                            <m:t>𝒎𝒂𝒙</m:t>
                          </m:r>
                        </m:sub>
                      </m:sSub>
                    </m:oMath>
                  </m:oMathPara>
                </a14:m>
                <a:endParaRPr lang="ru-RU" sz="2000" b="1" dirty="0"/>
              </a:p>
            </p:txBody>
          </p:sp>
        </mc:Choice>
        <mc:Fallback>
          <p:sp>
            <p:nvSpPr>
              <p:cNvPr id="6" name="TextBox 5">
                <a:extLst>
                  <a:ext uri="{FF2B5EF4-FFF2-40B4-BE49-F238E27FC236}">
                    <a16:creationId xmlns:a16="http://schemas.microsoft.com/office/drawing/2014/main" id="{567372EB-0882-413C-93C3-78F75CD8249E}"/>
                  </a:ext>
                </a:extLst>
              </p:cNvPr>
              <p:cNvSpPr txBox="1">
                <a:spLocks noRot="1" noChangeAspect="1" noMove="1" noResize="1" noEditPoints="1" noAdjustHandles="1" noChangeArrowheads="1" noChangeShapeType="1" noTextEdit="1"/>
              </p:cNvSpPr>
              <p:nvPr/>
            </p:nvSpPr>
            <p:spPr>
              <a:xfrm>
                <a:off x="224160" y="1828305"/>
                <a:ext cx="2587183" cy="307777"/>
              </a:xfrm>
              <a:prstGeom prst="rect">
                <a:avLst/>
              </a:prstGeom>
              <a:blipFill>
                <a:blip r:embed="rId2"/>
                <a:stretch>
                  <a:fillRect l="-1887" r="-236" b="-1200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612A6F-D5E7-4336-AA21-1296C605B045}"/>
                  </a:ext>
                </a:extLst>
              </p:cNvPr>
              <p:cNvSpPr txBox="1"/>
              <p:nvPr/>
            </p:nvSpPr>
            <p:spPr>
              <a:xfrm>
                <a:off x="224160" y="2326795"/>
                <a:ext cx="7987684"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𝑚𝑎𝑥</m:t>
                          </m:r>
                        </m:sub>
                      </m:sSub>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𝑚𝑎𝑥𝑖𝑚𝑢𝑚</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𝑠𝑐𝑎𝑛𝑖𝑛𝑔</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𝑑𝑖𝑠𝑡𝑎𝑛𝑐𝑒</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𝑖𝑛</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𝑐𝑎𝑠𝑒</m:t>
                      </m:r>
                      <m:r>
                        <a:rPr lang="en-US" sz="1800" b="0" i="1" smtClean="0">
                          <a:latin typeface="Cambria Math" panose="02040503050406030204" pitchFamily="18" charset="0"/>
                          <a:ea typeface="Cambria Math" panose="02040503050406030204" pitchFamily="18" charset="0"/>
                        </a:rPr>
                        <m:t> 4 </m:t>
                      </m:r>
                      <m:r>
                        <a:rPr lang="en-US" sz="1800" b="0" i="1" smtClean="0">
                          <a:latin typeface="Cambria Math" panose="02040503050406030204" pitchFamily="18" charset="0"/>
                          <a:ea typeface="Cambria Math" panose="02040503050406030204" pitchFamily="18" charset="0"/>
                        </a:rPr>
                        <m:t>𝑎𝑛𝑑</m:t>
                      </m:r>
                      <m:r>
                        <a:rPr lang="en-US" sz="1800" b="0" i="1" smtClean="0">
                          <a:latin typeface="Cambria Math" panose="02040503050406030204" pitchFamily="18" charset="0"/>
                          <a:ea typeface="Cambria Math" panose="02040503050406030204" pitchFamily="18" charset="0"/>
                        </a:rPr>
                        <m:t> 20% </m:t>
                      </m:r>
                      <m:r>
                        <a:rPr lang="en-US" sz="1800" b="0" i="1" smtClean="0">
                          <a:latin typeface="Cambria Math" panose="02040503050406030204" pitchFamily="18" charset="0"/>
                          <a:ea typeface="Cambria Math" panose="02040503050406030204" pitchFamily="18" charset="0"/>
                        </a:rPr>
                        <m:t>𝑜𝑓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𝑟𝑒𝑓𝑙𝑒𝑐𝑡𝑎𝑛𝑐𝑒</m:t>
                      </m:r>
                    </m:oMath>
                  </m:oMathPara>
                </a14:m>
                <a:endParaRPr lang="ru-RU" dirty="0"/>
              </a:p>
            </p:txBody>
          </p:sp>
        </mc:Choice>
        <mc:Fallback>
          <p:sp>
            <p:nvSpPr>
              <p:cNvPr id="8" name="TextBox 7">
                <a:extLst>
                  <a:ext uri="{FF2B5EF4-FFF2-40B4-BE49-F238E27FC236}">
                    <a16:creationId xmlns:a16="http://schemas.microsoft.com/office/drawing/2014/main" id="{C1612A6F-D5E7-4336-AA21-1296C605B045}"/>
                  </a:ext>
                </a:extLst>
              </p:cNvPr>
              <p:cNvSpPr txBox="1">
                <a:spLocks noRot="1" noChangeAspect="1" noMove="1" noResize="1" noEditPoints="1" noAdjustHandles="1" noChangeArrowheads="1" noChangeShapeType="1" noTextEdit="1"/>
              </p:cNvSpPr>
              <p:nvPr/>
            </p:nvSpPr>
            <p:spPr>
              <a:xfrm>
                <a:off x="224160" y="2326795"/>
                <a:ext cx="7987684" cy="369332"/>
              </a:xfrm>
              <a:prstGeom prst="rect">
                <a:avLst/>
              </a:prstGeom>
              <a:blipFill>
                <a:blip r:embed="rId3"/>
                <a:stretch>
                  <a:fillRect b="-13333"/>
                </a:stretch>
              </a:blipFill>
            </p:spPr>
            <p:txBody>
              <a:bodyPr/>
              <a:lstStyle/>
              <a:p>
                <a:r>
                  <a:rPr lang="ru-RU">
                    <a:noFill/>
                  </a:rPr>
                  <a:t> </a:t>
                </a:r>
              </a:p>
            </p:txBody>
          </p:sp>
        </mc:Fallback>
      </mc:AlternateContent>
      <p:pic>
        <p:nvPicPr>
          <p:cNvPr id="10" name="Рисунок 9">
            <a:extLst>
              <a:ext uri="{FF2B5EF4-FFF2-40B4-BE49-F238E27FC236}">
                <a16:creationId xmlns:a16="http://schemas.microsoft.com/office/drawing/2014/main" id="{33DD77D9-2984-4B7C-B45C-0ADD6B94D459}"/>
              </a:ext>
            </a:extLst>
          </p:cNvPr>
          <p:cNvPicPr>
            <a:picLocks noChangeAspect="1"/>
          </p:cNvPicPr>
          <p:nvPr/>
        </p:nvPicPr>
        <p:blipFill>
          <a:blip r:embed="rId4"/>
          <a:stretch>
            <a:fillRect/>
          </a:stretch>
        </p:blipFill>
        <p:spPr>
          <a:xfrm>
            <a:off x="985420" y="2807115"/>
            <a:ext cx="4091005" cy="3857463"/>
          </a:xfrm>
          <a:prstGeom prst="rect">
            <a:avLst/>
          </a:prstGeom>
        </p:spPr>
      </p:pic>
      <p:sp>
        <p:nvSpPr>
          <p:cNvPr id="11" name="Овал 10">
            <a:extLst>
              <a:ext uri="{FF2B5EF4-FFF2-40B4-BE49-F238E27FC236}">
                <a16:creationId xmlns:a16="http://schemas.microsoft.com/office/drawing/2014/main" id="{13C20AA7-8DF9-4F99-8DFF-80498C6ECE7F}"/>
              </a:ext>
            </a:extLst>
          </p:cNvPr>
          <p:cNvSpPr/>
          <p:nvPr/>
        </p:nvSpPr>
        <p:spPr>
          <a:xfrm>
            <a:off x="6096000" y="3581231"/>
            <a:ext cx="124287" cy="1509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27C027A0-5D8D-4D29-9142-2A57D55609C8}"/>
              </a:ext>
            </a:extLst>
          </p:cNvPr>
          <p:cNvSpPr txBox="1"/>
          <p:nvPr/>
        </p:nvSpPr>
        <p:spPr>
          <a:xfrm>
            <a:off x="6338655" y="3472025"/>
            <a:ext cx="250350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Location of scans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65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F74EB0-D317-4AC8-8F64-08EFFA88238B}"/>
              </a:ext>
            </a:extLst>
          </p:cNvPr>
          <p:cNvSpPr txBox="1"/>
          <p:nvPr/>
        </p:nvSpPr>
        <p:spPr>
          <a:xfrm>
            <a:off x="330693" y="255565"/>
            <a:ext cx="6957874"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AI"/>
              <a:t>Scanning </a:t>
            </a:r>
            <a:r>
              <a:rPr lang="en-AI" dirty="0"/>
              <a:t>process of target object</a:t>
            </a:r>
          </a:p>
        </p:txBody>
      </p:sp>
      <p:sp>
        <p:nvSpPr>
          <p:cNvPr id="6" name="TextBox 5">
            <a:extLst>
              <a:ext uri="{FF2B5EF4-FFF2-40B4-BE49-F238E27FC236}">
                <a16:creationId xmlns:a16="http://schemas.microsoft.com/office/drawing/2014/main" id="{80AF2725-EA2B-48D8-BE06-1B1225B20504}"/>
              </a:ext>
            </a:extLst>
          </p:cNvPr>
          <p:cNvSpPr txBox="1"/>
          <p:nvPr/>
        </p:nvSpPr>
        <p:spPr>
          <a:xfrm>
            <a:off x="435007" y="1118586"/>
            <a:ext cx="5007006" cy="5078313"/>
          </a:xfrm>
          <a:prstGeom prst="rect">
            <a:avLst/>
          </a:prstGeom>
          <a:noFill/>
        </p:spPr>
        <p:txBody>
          <a:bodyPr wrap="square" rtlCol="0">
            <a:spAutoFit/>
          </a:bodyPr>
          <a:lstStyle/>
          <a:p>
            <a:pPr marL="342900" indent="-342900" algn="just">
              <a:buFont typeface="+mj-lt"/>
              <a:buAutoNum type="arabicPeriod"/>
            </a:pPr>
            <a:r>
              <a:rPr lang="en-US" dirty="0">
                <a:latin typeface="Arial" panose="020B0604020202020204" pitchFamily="34" charset="0"/>
                <a:cs typeface="Arial" panose="020B0604020202020204" pitchFamily="34" charset="0"/>
              </a:rPr>
              <a:t>Set up the TLS in position and adjust scanning parameters (resolution, point density, inside or outside of building, HDR or black and white.</a:t>
            </a:r>
          </a:p>
          <a:p>
            <a:pPr marL="342900" indent="-342900" algn="just">
              <a:buFont typeface="+mj-lt"/>
              <a:buAutoNum type="arabicPeriod"/>
            </a:pP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en-US" dirty="0">
                <a:latin typeface="Arial" panose="020B0604020202020204" pitchFamily="34" charset="0"/>
                <a:cs typeface="Arial" panose="020B0604020202020204" pitchFamily="34" charset="0"/>
              </a:rPr>
              <a:t>Attach the targets and determine the local coordinates using total station. Then these coordinates being used coordinate transformation from TLS’s own coordinate system to local coordinate system of city.</a:t>
            </a:r>
          </a:p>
          <a:p>
            <a:pPr marL="342900" indent="-342900" algn="just">
              <a:buFont typeface="+mj-lt"/>
              <a:buAutoNum type="arabicPeriod"/>
            </a:pP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en-US" dirty="0">
                <a:latin typeface="Arial" panose="020B0604020202020204" pitchFamily="34" charset="0"/>
                <a:cs typeface="Arial" panose="020B0604020202020204" pitchFamily="34" charset="0"/>
              </a:rPr>
              <a:t>Before start scanning remove any objects from scanning side. </a:t>
            </a:r>
          </a:p>
          <a:p>
            <a:pPr marL="342900" indent="-342900" algn="just">
              <a:buFont typeface="+mj-lt"/>
              <a:buAutoNum type="arabicPeriod"/>
            </a:pPr>
            <a:endParaRPr lang="en-US" dirty="0">
              <a:latin typeface="Arial" panose="020B0604020202020204" pitchFamily="34" charset="0"/>
              <a:cs typeface="Arial" panose="020B0604020202020204" pitchFamily="34" charset="0"/>
            </a:endParaRPr>
          </a:p>
          <a:p>
            <a:pPr marL="342900" indent="-342900" algn="just">
              <a:buFont typeface="+mj-lt"/>
              <a:buAutoNum type="arabicPeriod"/>
            </a:pPr>
            <a:r>
              <a:rPr lang="en-US" dirty="0">
                <a:latin typeface="Arial" panose="020B0604020202020204" pitchFamily="34" charset="0"/>
                <a:cs typeface="Arial" panose="020B0604020202020204" pitchFamily="34" charset="0"/>
              </a:rPr>
              <a:t>After scanning in the first position remove TLS to second position according to schedule to complete whole object.</a:t>
            </a:r>
          </a:p>
          <a:p>
            <a:pPr marL="342900" indent="-342900" algn="just">
              <a:buFont typeface="+mj-lt"/>
              <a:buAutoNum type="arabicPeriod"/>
            </a:pPr>
            <a:endParaRPr lang="ru-RU" dirty="0">
              <a:latin typeface="Arial" panose="020B060402020202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id="{2AE3E087-81BC-417E-83B6-CF04CAFCDD85}"/>
              </a:ext>
            </a:extLst>
          </p:cNvPr>
          <p:cNvPicPr>
            <a:picLocks noChangeAspect="1"/>
          </p:cNvPicPr>
          <p:nvPr/>
        </p:nvPicPr>
        <p:blipFill>
          <a:blip r:embed="rId2"/>
          <a:stretch>
            <a:fillRect/>
          </a:stretch>
        </p:blipFill>
        <p:spPr>
          <a:xfrm>
            <a:off x="5657462" y="1844846"/>
            <a:ext cx="6238613" cy="2653577"/>
          </a:xfrm>
          <a:prstGeom prst="rect">
            <a:avLst/>
          </a:prstGeom>
        </p:spPr>
      </p:pic>
    </p:spTree>
    <p:extLst>
      <p:ext uri="{BB962C8B-B14F-4D97-AF65-F5344CB8AC3E}">
        <p14:creationId xmlns:p14="http://schemas.microsoft.com/office/powerpoint/2010/main" val="31879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4DA5FE-0563-4A29-84A8-B6BD2CAD6481}"/>
              </a:ext>
            </a:extLst>
          </p:cNvPr>
          <p:cNvSpPr txBox="1"/>
          <p:nvPr/>
        </p:nvSpPr>
        <p:spPr>
          <a:xfrm>
            <a:off x="215283" y="157124"/>
            <a:ext cx="4711823"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Scanning Workflows</a:t>
            </a:r>
          </a:p>
        </p:txBody>
      </p:sp>
      <p:sp>
        <p:nvSpPr>
          <p:cNvPr id="5" name="Овал 4">
            <a:extLst>
              <a:ext uri="{FF2B5EF4-FFF2-40B4-BE49-F238E27FC236}">
                <a16:creationId xmlns:a16="http://schemas.microsoft.com/office/drawing/2014/main" id="{60FB86CC-73CA-4AB3-B90A-4F962696927C}"/>
              </a:ext>
            </a:extLst>
          </p:cNvPr>
          <p:cNvSpPr/>
          <p:nvPr/>
        </p:nvSpPr>
        <p:spPr>
          <a:xfrm>
            <a:off x="804908" y="1373789"/>
            <a:ext cx="2024109" cy="1855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Collecting the RAW data by Scanning</a:t>
            </a:r>
            <a:endParaRPr lang="ru-RU" dirty="0">
              <a:latin typeface="Arial" panose="020B0604020202020204" pitchFamily="34" charset="0"/>
              <a:cs typeface="Arial" panose="020B0604020202020204" pitchFamily="34" charset="0"/>
            </a:endParaRPr>
          </a:p>
        </p:txBody>
      </p:sp>
      <p:sp>
        <p:nvSpPr>
          <p:cNvPr id="6" name="Овал 5">
            <a:extLst>
              <a:ext uri="{FF2B5EF4-FFF2-40B4-BE49-F238E27FC236}">
                <a16:creationId xmlns:a16="http://schemas.microsoft.com/office/drawing/2014/main" id="{88411FE4-5896-4AA5-BA21-1E0DEA1D3270}"/>
              </a:ext>
            </a:extLst>
          </p:cNvPr>
          <p:cNvSpPr/>
          <p:nvPr/>
        </p:nvSpPr>
        <p:spPr>
          <a:xfrm>
            <a:off x="3588057" y="1373789"/>
            <a:ext cx="2024109" cy="1855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Scanned data registration</a:t>
            </a: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BC2ACB4-F8B6-4164-9A02-EDBDAB7167E3}"/>
              </a:ext>
            </a:extLst>
          </p:cNvPr>
          <p:cNvSpPr txBox="1"/>
          <p:nvPr/>
        </p:nvSpPr>
        <p:spPr>
          <a:xfrm>
            <a:off x="2829016" y="3556774"/>
            <a:ext cx="3542190" cy="1200329"/>
          </a:xfrm>
          <a:prstGeom prst="rect">
            <a:avLst/>
          </a:prstGeom>
          <a:noFill/>
          <a:ln>
            <a:solidFill>
              <a:srgbClr val="FF0000"/>
            </a:solidFill>
          </a:ln>
        </p:spPr>
        <p:txBody>
          <a:bodyPr wrap="square" rtlCol="0">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Target based registration</a:t>
            </a:r>
          </a:p>
          <a:p>
            <a:pPr marL="342900" indent="-342900">
              <a:buFont typeface="+mj-lt"/>
              <a:buAutoNum type="arabicPeriod"/>
            </a:pPr>
            <a:r>
              <a:rPr lang="en-US" dirty="0">
                <a:latin typeface="Arial" panose="020B0604020202020204" pitchFamily="34" charset="0"/>
                <a:cs typeface="Arial" panose="020B0604020202020204" pitchFamily="34" charset="0"/>
              </a:rPr>
              <a:t>Image based registration (natural target and top view)</a:t>
            </a:r>
          </a:p>
          <a:p>
            <a:pPr marL="342900" indent="-342900">
              <a:buFont typeface="+mj-lt"/>
              <a:buAutoNum type="arabicPeriod"/>
            </a:pPr>
            <a:r>
              <a:rPr lang="en-US" dirty="0">
                <a:latin typeface="Arial" panose="020B0604020202020204" pitchFamily="34" charset="0"/>
                <a:cs typeface="Arial" panose="020B0604020202020204" pitchFamily="34" charset="0"/>
              </a:rPr>
              <a:t>Cloud to cloud registration</a:t>
            </a:r>
            <a:endParaRPr lang="ru-RU" dirty="0">
              <a:latin typeface="Arial" panose="020B0604020202020204" pitchFamily="34" charset="0"/>
              <a:cs typeface="Arial" panose="020B0604020202020204" pitchFamily="34" charset="0"/>
            </a:endParaRPr>
          </a:p>
        </p:txBody>
      </p:sp>
      <p:cxnSp>
        <p:nvCxnSpPr>
          <p:cNvPr id="9" name="Прямая со стрелкой 8">
            <a:extLst>
              <a:ext uri="{FF2B5EF4-FFF2-40B4-BE49-F238E27FC236}">
                <a16:creationId xmlns:a16="http://schemas.microsoft.com/office/drawing/2014/main" id="{C4368FD7-F752-4A58-9963-0A46ECFDE33C}"/>
              </a:ext>
            </a:extLst>
          </p:cNvPr>
          <p:cNvCxnSpPr>
            <a:cxnSpLocks/>
            <a:stCxn id="6" idx="4"/>
            <a:endCxn id="7" idx="0"/>
          </p:cNvCxnSpPr>
          <p:nvPr/>
        </p:nvCxnSpPr>
        <p:spPr>
          <a:xfrm flipH="1">
            <a:off x="4600111" y="3229222"/>
            <a:ext cx="1" cy="3275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31635B80-8C34-4875-801C-4A5A99CE596B}"/>
              </a:ext>
            </a:extLst>
          </p:cNvPr>
          <p:cNvCxnSpPr>
            <a:stCxn id="5" idx="6"/>
            <a:endCxn id="6" idx="2"/>
          </p:cNvCxnSpPr>
          <p:nvPr/>
        </p:nvCxnSpPr>
        <p:spPr>
          <a:xfrm>
            <a:off x="2829017" y="2301506"/>
            <a:ext cx="7590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Овал 12">
            <a:extLst>
              <a:ext uri="{FF2B5EF4-FFF2-40B4-BE49-F238E27FC236}">
                <a16:creationId xmlns:a16="http://schemas.microsoft.com/office/drawing/2014/main" id="{5B836BD4-3FBB-49CD-8E12-248E3216219D}"/>
              </a:ext>
            </a:extLst>
          </p:cNvPr>
          <p:cNvSpPr/>
          <p:nvPr/>
        </p:nvSpPr>
        <p:spPr>
          <a:xfrm>
            <a:off x="6384527" y="1391871"/>
            <a:ext cx="2024109" cy="1855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Processing </a:t>
            </a:r>
            <a:endParaRPr lang="ru-RU" dirty="0">
              <a:latin typeface="Arial" panose="020B0604020202020204" pitchFamily="34" charset="0"/>
              <a:cs typeface="Arial" panose="020B0604020202020204" pitchFamily="34" charset="0"/>
            </a:endParaRPr>
          </a:p>
        </p:txBody>
      </p:sp>
      <p:cxnSp>
        <p:nvCxnSpPr>
          <p:cNvPr id="14" name="Прямая со стрелкой 13">
            <a:extLst>
              <a:ext uri="{FF2B5EF4-FFF2-40B4-BE49-F238E27FC236}">
                <a16:creationId xmlns:a16="http://schemas.microsoft.com/office/drawing/2014/main" id="{3403CA60-17BC-4AD8-BE3D-AC069E6E4F77}"/>
              </a:ext>
            </a:extLst>
          </p:cNvPr>
          <p:cNvCxnSpPr/>
          <p:nvPr/>
        </p:nvCxnSpPr>
        <p:spPr>
          <a:xfrm>
            <a:off x="5612166" y="2319588"/>
            <a:ext cx="7590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A48EC2F-FCD5-4B45-BE9F-4D5092BAA90E}"/>
              </a:ext>
            </a:extLst>
          </p:cNvPr>
          <p:cNvSpPr txBox="1"/>
          <p:nvPr/>
        </p:nvSpPr>
        <p:spPr>
          <a:xfrm>
            <a:off x="5766051" y="157124"/>
            <a:ext cx="3261059" cy="646331"/>
          </a:xfrm>
          <a:prstGeom prst="rect">
            <a:avLst/>
          </a:prstGeom>
          <a:noFill/>
          <a:ln>
            <a:solidFill>
              <a:srgbClr val="FF0000"/>
            </a:solidFill>
          </a:ln>
        </p:spPr>
        <p:txBody>
          <a:bodyPr wrap="square">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Noise removal </a:t>
            </a:r>
          </a:p>
          <a:p>
            <a:pPr marL="342900" indent="-342900">
              <a:buFont typeface="+mj-lt"/>
              <a:buAutoNum type="arabicPeriod"/>
            </a:pPr>
            <a:r>
              <a:rPr lang="en-US" dirty="0">
                <a:latin typeface="Arial" panose="020B0604020202020204" pitchFamily="34" charset="0"/>
                <a:cs typeface="Arial" panose="020B0604020202020204" pitchFamily="34" charset="0"/>
              </a:rPr>
              <a:t>Clean unnecessary points</a:t>
            </a:r>
            <a:endParaRPr lang="ru-RU" dirty="0"/>
          </a:p>
        </p:txBody>
      </p:sp>
      <p:cxnSp>
        <p:nvCxnSpPr>
          <p:cNvPr id="17" name="Прямая со стрелкой 16">
            <a:extLst>
              <a:ext uri="{FF2B5EF4-FFF2-40B4-BE49-F238E27FC236}">
                <a16:creationId xmlns:a16="http://schemas.microsoft.com/office/drawing/2014/main" id="{AAB6485F-4A94-4A67-A1DB-043FD3419544}"/>
              </a:ext>
            </a:extLst>
          </p:cNvPr>
          <p:cNvCxnSpPr>
            <a:cxnSpLocks/>
            <a:stCxn id="13" idx="0"/>
            <a:endCxn id="16" idx="2"/>
          </p:cNvCxnSpPr>
          <p:nvPr/>
        </p:nvCxnSpPr>
        <p:spPr>
          <a:xfrm flipH="1" flipV="1">
            <a:off x="7396581" y="803455"/>
            <a:ext cx="1" cy="588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Овал 18">
            <a:extLst>
              <a:ext uri="{FF2B5EF4-FFF2-40B4-BE49-F238E27FC236}">
                <a16:creationId xmlns:a16="http://schemas.microsoft.com/office/drawing/2014/main" id="{41326341-0F13-4254-BC6D-D0B6251B3340}"/>
              </a:ext>
            </a:extLst>
          </p:cNvPr>
          <p:cNvSpPr/>
          <p:nvPr/>
        </p:nvSpPr>
        <p:spPr>
          <a:xfrm>
            <a:off x="9180997" y="1401403"/>
            <a:ext cx="2024109" cy="1855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Ready 3D point Cloud </a:t>
            </a:r>
            <a:endParaRPr lang="ru-RU" dirty="0">
              <a:latin typeface="Arial" panose="020B0604020202020204" pitchFamily="34" charset="0"/>
              <a:cs typeface="Arial" panose="020B0604020202020204" pitchFamily="34" charset="0"/>
            </a:endParaRPr>
          </a:p>
        </p:txBody>
      </p:sp>
      <p:cxnSp>
        <p:nvCxnSpPr>
          <p:cNvPr id="20" name="Прямая со стрелкой 19">
            <a:extLst>
              <a:ext uri="{FF2B5EF4-FFF2-40B4-BE49-F238E27FC236}">
                <a16:creationId xmlns:a16="http://schemas.microsoft.com/office/drawing/2014/main" id="{EC98C25F-ADF2-4B5A-8A72-24D8817F79FA}"/>
              </a:ext>
            </a:extLst>
          </p:cNvPr>
          <p:cNvCxnSpPr/>
          <p:nvPr/>
        </p:nvCxnSpPr>
        <p:spPr>
          <a:xfrm>
            <a:off x="8408636" y="2329120"/>
            <a:ext cx="7590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4" name="Picture 2" descr="Autodesk Recap Pro | Microsol Resources">
            <a:extLst>
              <a:ext uri="{FF2B5EF4-FFF2-40B4-BE49-F238E27FC236}">
                <a16:creationId xmlns:a16="http://schemas.microsoft.com/office/drawing/2014/main" id="{D122F7A5-BD26-4FE2-8ED4-07F402898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14" y="4953380"/>
            <a:ext cx="1773315" cy="17733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RO SCENE v7.1.1.81 - Full Version Download">
            <a:extLst>
              <a:ext uri="{FF2B5EF4-FFF2-40B4-BE49-F238E27FC236}">
                <a16:creationId xmlns:a16="http://schemas.microsoft.com/office/drawing/2014/main" id="{C7B7E232-3462-49C4-B6ED-DB5A3AE39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653" y="4979201"/>
            <a:ext cx="1543768" cy="1721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eica Cyclone">
            <a:extLst>
              <a:ext uri="{FF2B5EF4-FFF2-40B4-BE49-F238E27FC236}">
                <a16:creationId xmlns:a16="http://schemas.microsoft.com/office/drawing/2014/main" id="{5546788C-895A-4890-85D8-C3389717C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253" y="4845443"/>
            <a:ext cx="1855433" cy="18554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eoslam - Pointcab">
            <a:extLst>
              <a:ext uri="{FF2B5EF4-FFF2-40B4-BE49-F238E27FC236}">
                <a16:creationId xmlns:a16="http://schemas.microsoft.com/office/drawing/2014/main" id="{5D0DBBDD-3BAD-4177-8286-EF9A468BC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1426" y="5017188"/>
            <a:ext cx="2925684" cy="164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2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DF60D4-93BF-447D-8A9F-2624FCC90759}"/>
              </a:ext>
            </a:extLst>
          </p:cNvPr>
          <p:cNvSpPr txBox="1"/>
          <p:nvPr/>
        </p:nvSpPr>
        <p:spPr>
          <a:xfrm>
            <a:off x="295182" y="193423"/>
            <a:ext cx="5084686"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AI" dirty="0"/>
              <a:t>L</a:t>
            </a:r>
            <a:r>
              <a:rPr lang="en-US" dirty="0" err="1"/>
              <a:t>aser</a:t>
            </a:r>
            <a:r>
              <a:rPr lang="en-US" dirty="0"/>
              <a:t> </a:t>
            </a:r>
            <a:r>
              <a:rPr lang="en-AI" dirty="0"/>
              <a:t>S</a:t>
            </a:r>
            <a:r>
              <a:rPr lang="en-US" dirty="0"/>
              <a:t>canner </a:t>
            </a:r>
            <a:r>
              <a:rPr lang="en-AI" dirty="0"/>
              <a:t>G</a:t>
            </a:r>
            <a:r>
              <a:rPr lang="en-US" dirty="0" err="1"/>
              <a:t>eometry</a:t>
            </a:r>
            <a:endParaRPr lang="uz-Cyrl-UZ" dirty="0"/>
          </a:p>
        </p:txBody>
      </p:sp>
      <p:pic>
        <p:nvPicPr>
          <p:cNvPr id="6" name="Рисунок 5">
            <a:extLst>
              <a:ext uri="{FF2B5EF4-FFF2-40B4-BE49-F238E27FC236}">
                <a16:creationId xmlns:a16="http://schemas.microsoft.com/office/drawing/2014/main" id="{4C476A02-2A0B-4EB6-A79D-FBB180A3B979}"/>
              </a:ext>
            </a:extLst>
          </p:cNvPr>
          <p:cNvPicPr>
            <a:picLocks noChangeAspect="1"/>
          </p:cNvPicPr>
          <p:nvPr/>
        </p:nvPicPr>
        <p:blipFill>
          <a:blip r:embed="rId2"/>
          <a:stretch>
            <a:fillRect/>
          </a:stretch>
        </p:blipFill>
        <p:spPr>
          <a:xfrm>
            <a:off x="5637320" y="1059974"/>
            <a:ext cx="6279198" cy="5158238"/>
          </a:xfrm>
          <a:prstGeom prst="rect">
            <a:avLst/>
          </a:prstGeom>
          <a:ln>
            <a:solidFill>
              <a:schemeClr val="tx1"/>
            </a:solidFill>
          </a:ln>
        </p:spPr>
      </p:pic>
      <p:sp>
        <p:nvSpPr>
          <p:cNvPr id="8" name="TextBox 7">
            <a:extLst>
              <a:ext uri="{FF2B5EF4-FFF2-40B4-BE49-F238E27FC236}">
                <a16:creationId xmlns:a16="http://schemas.microsoft.com/office/drawing/2014/main" id="{5C4D0796-CC7F-4185-9AC2-8088337C0857}"/>
              </a:ext>
            </a:extLst>
          </p:cNvPr>
          <p:cNvSpPr txBox="1"/>
          <p:nvPr/>
        </p:nvSpPr>
        <p:spPr>
          <a:xfrm>
            <a:off x="295182" y="1032266"/>
            <a:ext cx="4951521" cy="5632311"/>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laser source ﬁres the laser beam on the center of the rotational mirror.</a:t>
            </a:r>
          </a:p>
          <a:p>
            <a:pPr marL="342900" indent="-342900"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rotational mirror is placed on its mount and it is inclined in the way that it intersects the secondary rotational axis with an angle of </a:t>
            </a:r>
            <a:r>
              <a:rPr lang="en-US" sz="2000" i="1" dirty="0">
                <a:solidFill>
                  <a:srgbClr val="FF0000"/>
                </a:solidFill>
                <a:latin typeface="Arial" panose="020B0604020202020204" pitchFamily="34" charset="0"/>
                <a:cs typeface="Arial" panose="020B0604020202020204" pitchFamily="34" charset="0"/>
              </a:rPr>
              <a:t>45◦</a:t>
            </a:r>
            <a:r>
              <a:rPr lang="en-US" sz="20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laser beam is reﬂected in the direction of a measured point forming an angle of </a:t>
            </a:r>
            <a:r>
              <a:rPr lang="en-US" sz="2000" b="1" i="1" dirty="0">
                <a:solidFill>
                  <a:srgbClr val="FF0000"/>
                </a:solidFill>
                <a:latin typeface="Arial" panose="020B0604020202020204" pitchFamily="34" charset="0"/>
                <a:cs typeface="Arial" panose="020B0604020202020204" pitchFamily="34" charset="0"/>
              </a:rPr>
              <a:t>90◦</a:t>
            </a:r>
            <a:r>
              <a:rPr lang="en-US"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 mirror rotates around the primary rotational axis realizing the proﬁle measurements.</a:t>
            </a:r>
          </a:p>
          <a:p>
            <a:pPr marL="342900" indent="-342900"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Whole instrument revolves around the secondary rotational axis.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52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DF60D4-93BF-447D-8A9F-2624FCC90759}"/>
              </a:ext>
            </a:extLst>
          </p:cNvPr>
          <p:cNvSpPr txBox="1"/>
          <p:nvPr/>
        </p:nvSpPr>
        <p:spPr>
          <a:xfrm>
            <a:off x="295182" y="193423"/>
            <a:ext cx="5084686"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AI" dirty="0"/>
              <a:t>L</a:t>
            </a:r>
            <a:r>
              <a:rPr lang="en-US" dirty="0" err="1"/>
              <a:t>aser</a:t>
            </a:r>
            <a:r>
              <a:rPr lang="en-US" dirty="0"/>
              <a:t> </a:t>
            </a:r>
            <a:r>
              <a:rPr lang="en-AI" dirty="0"/>
              <a:t>S</a:t>
            </a:r>
            <a:r>
              <a:rPr lang="en-US" dirty="0"/>
              <a:t>canner </a:t>
            </a:r>
            <a:r>
              <a:rPr lang="en-AI" dirty="0"/>
              <a:t>G</a:t>
            </a:r>
            <a:r>
              <a:rPr lang="en-US" dirty="0" err="1"/>
              <a:t>eometry</a:t>
            </a:r>
            <a:endParaRPr lang="uz-Cyrl-UZ" dirty="0"/>
          </a:p>
        </p:txBody>
      </p:sp>
      <p:pic>
        <p:nvPicPr>
          <p:cNvPr id="6" name="Рисунок 5">
            <a:extLst>
              <a:ext uri="{FF2B5EF4-FFF2-40B4-BE49-F238E27FC236}">
                <a16:creationId xmlns:a16="http://schemas.microsoft.com/office/drawing/2014/main" id="{4C476A02-2A0B-4EB6-A79D-FBB180A3B979}"/>
              </a:ext>
            </a:extLst>
          </p:cNvPr>
          <p:cNvPicPr>
            <a:picLocks noChangeAspect="1"/>
          </p:cNvPicPr>
          <p:nvPr/>
        </p:nvPicPr>
        <p:blipFill>
          <a:blip r:embed="rId2"/>
          <a:stretch>
            <a:fillRect/>
          </a:stretch>
        </p:blipFill>
        <p:spPr>
          <a:xfrm>
            <a:off x="5521911" y="1059974"/>
            <a:ext cx="6279198" cy="5158238"/>
          </a:xfrm>
          <a:prstGeom prst="rect">
            <a:avLst/>
          </a:prstGeom>
          <a:ln>
            <a:solidFill>
              <a:schemeClr val="tx1"/>
            </a:solidFill>
          </a:ln>
        </p:spPr>
      </p:pic>
      <p:sp>
        <p:nvSpPr>
          <p:cNvPr id="8" name="TextBox 7">
            <a:extLst>
              <a:ext uri="{FF2B5EF4-FFF2-40B4-BE49-F238E27FC236}">
                <a16:creationId xmlns:a16="http://schemas.microsoft.com/office/drawing/2014/main" id="{5C4D0796-CC7F-4185-9AC2-8088337C0857}"/>
              </a:ext>
            </a:extLst>
          </p:cNvPr>
          <p:cNvSpPr txBox="1"/>
          <p:nvPr/>
        </p:nvSpPr>
        <p:spPr>
          <a:xfrm>
            <a:off x="295182" y="1032266"/>
            <a:ext cx="4951521" cy="5647700"/>
          </a:xfrm>
          <a:prstGeom prst="rect">
            <a:avLst/>
          </a:prstGeom>
          <a:noFill/>
        </p:spPr>
        <p:txBody>
          <a:bodyPr wrap="square">
            <a:spAutoFit/>
          </a:bodyPr>
          <a:lstStyle/>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Finally, the </a:t>
            </a:r>
            <a:r>
              <a:rPr lang="en-US" sz="1900" b="1" dirty="0">
                <a:solidFill>
                  <a:srgbClr val="FF0000"/>
                </a:solidFill>
                <a:latin typeface="Arial" panose="020B0604020202020204" pitchFamily="34" charset="0"/>
                <a:cs typeface="Arial" panose="020B0604020202020204" pitchFamily="34" charset="0"/>
              </a:rPr>
              <a:t>third</a:t>
            </a:r>
            <a:r>
              <a:rPr lang="en-US" sz="1900" dirty="0">
                <a:latin typeface="Arial" panose="020B0604020202020204" pitchFamily="34" charset="0"/>
                <a:cs typeface="Arial" panose="020B0604020202020204" pitchFamily="34" charset="0"/>
              </a:rPr>
              <a:t> or </a:t>
            </a:r>
            <a:r>
              <a:rPr lang="en-US" sz="1900" b="1" dirty="0">
                <a:solidFill>
                  <a:srgbClr val="FF0000"/>
                </a:solidFill>
                <a:latin typeface="Arial" panose="020B0604020202020204" pitchFamily="34" charset="0"/>
                <a:cs typeface="Arial" panose="020B0604020202020204" pitchFamily="34" charset="0"/>
              </a:rPr>
              <a:t>collimation axis </a:t>
            </a:r>
            <a:r>
              <a:rPr lang="en-US" sz="1900" dirty="0">
                <a:latin typeface="Arial" panose="020B0604020202020204" pitchFamily="34" charset="0"/>
                <a:cs typeface="Arial" panose="020B0604020202020204" pitchFamily="34" charset="0"/>
              </a:rPr>
              <a:t>is perpendicular to the </a:t>
            </a:r>
            <a:r>
              <a:rPr lang="en-US" sz="1900" b="1" dirty="0">
                <a:solidFill>
                  <a:srgbClr val="FF0000"/>
                </a:solidFill>
                <a:latin typeface="Arial" panose="020B0604020202020204" pitchFamily="34" charset="0"/>
                <a:cs typeface="Arial" panose="020B0604020202020204" pitchFamily="34" charset="0"/>
              </a:rPr>
              <a:t>primary axis</a:t>
            </a:r>
            <a:r>
              <a:rPr lang="en-US" sz="19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It is defined by the line passing through the middle point of the mirror and spanning in the direction of the reflected part of the laser beam.</a:t>
            </a: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At the beginning of each profile measurement, the </a:t>
            </a:r>
            <a:r>
              <a:rPr lang="en-US" sz="1900" b="1" dirty="0">
                <a:solidFill>
                  <a:srgbClr val="FF0000"/>
                </a:solidFill>
                <a:latin typeface="Arial" panose="020B0604020202020204" pitchFamily="34" charset="0"/>
                <a:cs typeface="Arial" panose="020B0604020202020204" pitchFamily="34" charset="0"/>
              </a:rPr>
              <a:t>collimation axis </a:t>
            </a:r>
            <a:r>
              <a:rPr lang="en-US" sz="1900" dirty="0">
                <a:latin typeface="Arial" panose="020B0604020202020204" pitchFamily="34" charset="0"/>
                <a:cs typeface="Arial" panose="020B0604020202020204" pitchFamily="34" charset="0"/>
              </a:rPr>
              <a:t>is coincident with the </a:t>
            </a:r>
            <a:r>
              <a:rPr lang="en-US" sz="1900" b="1" dirty="0">
                <a:solidFill>
                  <a:srgbClr val="FF0000"/>
                </a:solidFill>
                <a:latin typeface="Arial" panose="020B0604020202020204" pitchFamily="34" charset="0"/>
                <a:cs typeface="Arial" panose="020B0604020202020204" pitchFamily="34" charset="0"/>
              </a:rPr>
              <a:t>secondary axis</a:t>
            </a:r>
            <a:r>
              <a:rPr lang="en-US" sz="19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Panoramic laser scanners are usually used in the upright position and leveled within the horizontal plane by using an compensator.</a:t>
            </a:r>
            <a:endParaRPr lang="en-AI"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b="1" dirty="0">
                <a:solidFill>
                  <a:srgbClr val="FF0000"/>
                </a:solidFill>
                <a:latin typeface="Arial" panose="020B0604020202020204" pitchFamily="34" charset="0"/>
                <a:cs typeface="Arial" panose="020B0604020202020204" pitchFamily="34" charset="0"/>
              </a:rPr>
              <a:t>Primary axis </a:t>
            </a:r>
            <a:r>
              <a:rPr lang="en-US" sz="1900" dirty="0">
                <a:latin typeface="Arial" panose="020B0604020202020204" pitchFamily="34" charset="0"/>
                <a:cs typeface="Arial" panose="020B0604020202020204" pitchFamily="34" charset="0"/>
              </a:rPr>
              <a:t>is usually horizontal and </a:t>
            </a:r>
            <a:r>
              <a:rPr lang="en-US" sz="1900" b="1" dirty="0">
                <a:solidFill>
                  <a:srgbClr val="FF0000"/>
                </a:solidFill>
                <a:latin typeface="Arial" panose="020B0604020202020204" pitchFamily="34" charset="0"/>
                <a:cs typeface="Arial" panose="020B0604020202020204" pitchFamily="34" charset="0"/>
              </a:rPr>
              <a:t>secondary axis </a:t>
            </a:r>
            <a:r>
              <a:rPr lang="en-US" sz="1900" dirty="0">
                <a:latin typeface="Arial" panose="020B0604020202020204" pitchFamily="34" charset="0"/>
                <a:cs typeface="Arial" panose="020B0604020202020204" pitchFamily="34" charset="0"/>
              </a:rPr>
              <a:t>is vertical in space.</a:t>
            </a:r>
            <a:endParaRPr lang="ru-RU"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85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DF60D4-93BF-447D-8A9F-2624FCC90759}"/>
              </a:ext>
            </a:extLst>
          </p:cNvPr>
          <p:cNvSpPr txBox="1"/>
          <p:nvPr/>
        </p:nvSpPr>
        <p:spPr>
          <a:xfrm>
            <a:off x="295182" y="193423"/>
            <a:ext cx="5084686"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AI" dirty="0"/>
              <a:t>L</a:t>
            </a:r>
            <a:r>
              <a:rPr lang="en-US" dirty="0" err="1"/>
              <a:t>aser</a:t>
            </a:r>
            <a:r>
              <a:rPr lang="en-US" dirty="0"/>
              <a:t> </a:t>
            </a:r>
            <a:r>
              <a:rPr lang="en-AI" dirty="0"/>
              <a:t>S</a:t>
            </a:r>
            <a:r>
              <a:rPr lang="en-US" dirty="0"/>
              <a:t>canner </a:t>
            </a:r>
            <a:r>
              <a:rPr lang="en-AI" dirty="0"/>
              <a:t>G</a:t>
            </a:r>
            <a:r>
              <a:rPr lang="en-US" dirty="0" err="1"/>
              <a:t>eometry</a:t>
            </a:r>
            <a:endParaRPr lang="uz-Cyrl-UZ" dirty="0"/>
          </a:p>
        </p:txBody>
      </p:sp>
      <p:pic>
        <p:nvPicPr>
          <p:cNvPr id="6" name="Рисунок 5">
            <a:extLst>
              <a:ext uri="{FF2B5EF4-FFF2-40B4-BE49-F238E27FC236}">
                <a16:creationId xmlns:a16="http://schemas.microsoft.com/office/drawing/2014/main" id="{4C476A02-2A0B-4EB6-A79D-FBB180A3B979}"/>
              </a:ext>
            </a:extLst>
          </p:cNvPr>
          <p:cNvPicPr>
            <a:picLocks noChangeAspect="1"/>
          </p:cNvPicPr>
          <p:nvPr/>
        </p:nvPicPr>
        <p:blipFill>
          <a:blip r:embed="rId2"/>
          <a:stretch>
            <a:fillRect/>
          </a:stretch>
        </p:blipFill>
        <p:spPr>
          <a:xfrm>
            <a:off x="5521911" y="1059974"/>
            <a:ext cx="6279198" cy="5158238"/>
          </a:xfrm>
          <a:prstGeom prst="rect">
            <a:avLst/>
          </a:prstGeom>
          <a:ln>
            <a:solidFill>
              <a:schemeClr val="tx1"/>
            </a:solidFill>
          </a:ln>
        </p:spPr>
      </p:pic>
      <p:sp>
        <p:nvSpPr>
          <p:cNvPr id="8" name="TextBox 7">
            <a:extLst>
              <a:ext uri="{FF2B5EF4-FFF2-40B4-BE49-F238E27FC236}">
                <a16:creationId xmlns:a16="http://schemas.microsoft.com/office/drawing/2014/main" id="{5C4D0796-CC7F-4185-9AC2-8088337C0857}"/>
              </a:ext>
            </a:extLst>
          </p:cNvPr>
          <p:cNvSpPr txBox="1"/>
          <p:nvPr/>
        </p:nvSpPr>
        <p:spPr>
          <a:xfrm>
            <a:off x="295182" y="1032266"/>
            <a:ext cx="4951521" cy="5355312"/>
          </a:xfrm>
          <a:prstGeom prst="rect">
            <a:avLst/>
          </a:prstGeom>
          <a:noFill/>
        </p:spPr>
        <p:txBody>
          <a:bodyPr wrap="square">
            <a:spAutoFit/>
          </a:bodyPr>
          <a:lstStyle/>
          <a:p>
            <a:pPr marL="342900" indent="-342900" algn="just">
              <a:buFont typeface="Wingdings" panose="05000000000000000000" pitchFamily="2" charset="2"/>
              <a:buChar char="Ø"/>
            </a:pPr>
            <a:r>
              <a:rPr lang="en-AI" sz="1900" dirty="0">
                <a:latin typeface="Arial" panose="020B0604020202020204" pitchFamily="34" charset="0"/>
                <a:cs typeface="Arial" panose="020B0604020202020204" pitchFamily="34" charset="0"/>
              </a:rPr>
              <a:t>Two different scans of whole surrounding from the same position.</a:t>
            </a:r>
          </a:p>
          <a:p>
            <a:pPr marL="342900" indent="-342900" algn="just">
              <a:buFont typeface="Wingdings" panose="05000000000000000000" pitchFamily="2" charset="2"/>
              <a:buChar char="Ø"/>
            </a:pPr>
            <a:endParaRPr lang="en-AI"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AI" sz="1900" dirty="0">
                <a:latin typeface="Arial" panose="020B0604020202020204" pitchFamily="34" charset="0"/>
                <a:cs typeface="Arial" panose="020B0604020202020204" pitchFamily="34" charset="0"/>
              </a:rPr>
              <a:t>First scan (</a:t>
            </a:r>
            <a:r>
              <a:rPr lang="en-AI" sz="1900" b="1" dirty="0">
                <a:solidFill>
                  <a:srgbClr val="FF0000"/>
                </a:solidFill>
                <a:latin typeface="Arial" panose="020B0604020202020204" pitchFamily="34" charset="0"/>
                <a:cs typeface="Arial" panose="020B0604020202020204" pitchFamily="34" charset="0"/>
              </a:rPr>
              <a:t>first face or front face</a:t>
            </a:r>
            <a:r>
              <a:rPr lang="en-AI" sz="1900" dirty="0">
                <a:latin typeface="Arial" panose="020B0604020202020204" pitchFamily="34" charset="0"/>
                <a:cs typeface="Arial" panose="020B0604020202020204" pitchFamily="34" charset="0"/>
              </a:rPr>
              <a:t>), instruments completes the circle around vertical axis and horizontal angles range between </a:t>
            </a:r>
            <a:r>
              <a:rPr lang="en-AI" sz="1900" b="1" dirty="0">
                <a:solidFill>
                  <a:srgbClr val="FF0000"/>
                </a:solidFill>
                <a:latin typeface="Arial" panose="020B0604020202020204" pitchFamily="34" charset="0"/>
                <a:cs typeface="Arial" panose="020B0604020202020204" pitchFamily="34" charset="0"/>
              </a:rPr>
              <a:t>0-180.</a:t>
            </a:r>
          </a:p>
          <a:p>
            <a:pPr marL="342900" indent="-342900" algn="just">
              <a:buFont typeface="Wingdings" panose="05000000000000000000" pitchFamily="2" charset="2"/>
              <a:buChar char="Ø"/>
            </a:pPr>
            <a:endParaRPr lang="en-AI" sz="1900" b="1" dirty="0">
              <a:solidFill>
                <a:srgbClr val="FF000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AI" sz="1900" dirty="0">
                <a:latin typeface="Arial" panose="020B0604020202020204" pitchFamily="34" charset="0"/>
                <a:cs typeface="Arial" panose="020B0604020202020204" pitchFamily="34" charset="0"/>
              </a:rPr>
              <a:t>Second scan (</a:t>
            </a:r>
            <a:r>
              <a:rPr lang="en-AI" sz="1900" b="1" dirty="0">
                <a:solidFill>
                  <a:srgbClr val="FF0000"/>
                </a:solidFill>
                <a:latin typeface="Arial" panose="020B0604020202020204" pitchFamily="34" charset="0"/>
                <a:cs typeface="Arial" panose="020B0604020202020204" pitchFamily="34" charset="0"/>
              </a:rPr>
              <a:t>second face or back face</a:t>
            </a:r>
            <a:r>
              <a:rPr lang="en-AI" sz="19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horizontal angles range between </a:t>
            </a:r>
            <a:r>
              <a:rPr lang="en-AI" sz="1900" b="1" dirty="0">
                <a:solidFill>
                  <a:srgbClr val="FF0000"/>
                </a:solidFill>
                <a:latin typeface="Arial" panose="020B0604020202020204" pitchFamily="34" charset="0"/>
                <a:cs typeface="Arial" panose="020B0604020202020204" pitchFamily="34" charset="0"/>
              </a:rPr>
              <a:t>180</a:t>
            </a:r>
            <a:r>
              <a:rPr lang="en-US" sz="1900" b="1" dirty="0">
                <a:solidFill>
                  <a:srgbClr val="FF0000"/>
                </a:solidFill>
                <a:latin typeface="Arial" panose="020B0604020202020204" pitchFamily="34" charset="0"/>
                <a:cs typeface="Arial" panose="020B0604020202020204" pitchFamily="34" charset="0"/>
              </a:rPr>
              <a:t>-</a:t>
            </a:r>
            <a:r>
              <a:rPr lang="en-AI" sz="1900" b="1" dirty="0">
                <a:solidFill>
                  <a:srgbClr val="FF0000"/>
                </a:solidFill>
                <a:latin typeface="Arial" panose="020B0604020202020204" pitchFamily="34" charset="0"/>
                <a:cs typeface="Arial" panose="020B0604020202020204" pitchFamily="34" charset="0"/>
              </a:rPr>
              <a:t>360</a:t>
            </a:r>
            <a:r>
              <a:rPr lang="en-AI" sz="1900"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AI"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I</a:t>
            </a:r>
            <a:r>
              <a:rPr lang="en-AI" sz="1900" dirty="0">
                <a:latin typeface="Arial" panose="020B0604020202020204" pitchFamily="34" charset="0"/>
                <a:cs typeface="Arial" panose="020B0604020202020204" pitchFamily="34" charset="0"/>
              </a:rPr>
              <a:t>n each scan, points are measured both in the </a:t>
            </a:r>
            <a:r>
              <a:rPr lang="en-AI" sz="1900" b="1" dirty="0">
                <a:solidFill>
                  <a:srgbClr val="FF0000"/>
                </a:solidFill>
                <a:latin typeface="Arial" panose="020B0604020202020204" pitchFamily="34" charset="0"/>
                <a:cs typeface="Arial" panose="020B0604020202020204" pitchFamily="34" charset="0"/>
              </a:rPr>
              <a:t>front</a:t>
            </a:r>
            <a:r>
              <a:rPr lang="en-AI" sz="1900" dirty="0">
                <a:latin typeface="Arial" panose="020B0604020202020204" pitchFamily="34" charset="0"/>
                <a:cs typeface="Arial" panose="020B0604020202020204" pitchFamily="34" charset="0"/>
              </a:rPr>
              <a:t> and the </a:t>
            </a:r>
            <a:r>
              <a:rPr lang="en-AI" sz="1900" b="1" dirty="0">
                <a:solidFill>
                  <a:srgbClr val="FF0000"/>
                </a:solidFill>
                <a:latin typeface="Arial" panose="020B0604020202020204" pitchFamily="34" charset="0"/>
                <a:cs typeface="Arial" panose="020B0604020202020204" pitchFamily="34" charset="0"/>
              </a:rPr>
              <a:t>back</a:t>
            </a:r>
            <a:r>
              <a:rPr lang="en-AI" sz="1900" dirty="0">
                <a:latin typeface="Arial" panose="020B0604020202020204" pitchFamily="34" charset="0"/>
                <a:cs typeface="Arial" panose="020B0604020202020204" pitchFamily="34" charset="0"/>
              </a:rPr>
              <a:t> of the instrument. </a:t>
            </a:r>
          </a:p>
          <a:p>
            <a:pPr marL="342900" indent="-342900" algn="just">
              <a:buFont typeface="Wingdings" panose="05000000000000000000" pitchFamily="2" charset="2"/>
              <a:buChar char="Ø"/>
            </a:pPr>
            <a:endParaRPr lang="en-AI" sz="19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AI" sz="1900" dirty="0">
                <a:latin typeface="Arial" panose="020B0604020202020204" pitchFamily="34" charset="0"/>
                <a:cs typeface="Arial" panose="020B0604020202020204" pitchFamily="34" charset="0"/>
              </a:rPr>
              <a:t>One full 3D scans contains some points in the first and some in the second face.</a:t>
            </a:r>
            <a:endParaRPr lang="ru-RU"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67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DF60D4-93BF-447D-8A9F-2624FCC90759}"/>
              </a:ext>
            </a:extLst>
          </p:cNvPr>
          <p:cNvSpPr txBox="1"/>
          <p:nvPr/>
        </p:nvSpPr>
        <p:spPr>
          <a:xfrm>
            <a:off x="295182" y="193423"/>
            <a:ext cx="5084686"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AI" dirty="0"/>
              <a:t>L</a:t>
            </a:r>
            <a:r>
              <a:rPr lang="en-US" dirty="0" err="1"/>
              <a:t>aser</a:t>
            </a:r>
            <a:r>
              <a:rPr lang="en-US" dirty="0"/>
              <a:t> </a:t>
            </a:r>
            <a:r>
              <a:rPr lang="en-AI" dirty="0"/>
              <a:t>S</a:t>
            </a:r>
            <a:r>
              <a:rPr lang="en-US" dirty="0"/>
              <a:t>canner </a:t>
            </a:r>
            <a:r>
              <a:rPr lang="en-AI" dirty="0"/>
              <a:t>G</a:t>
            </a:r>
            <a:r>
              <a:rPr lang="en-US" dirty="0" err="1"/>
              <a:t>eometry</a:t>
            </a:r>
            <a:endParaRPr lang="uz-Cyrl-UZ" dirty="0"/>
          </a:p>
        </p:txBody>
      </p:sp>
      <p:pic>
        <p:nvPicPr>
          <p:cNvPr id="6" name="Рисунок 5">
            <a:extLst>
              <a:ext uri="{FF2B5EF4-FFF2-40B4-BE49-F238E27FC236}">
                <a16:creationId xmlns:a16="http://schemas.microsoft.com/office/drawing/2014/main" id="{4C476A02-2A0B-4EB6-A79D-FBB180A3B979}"/>
              </a:ext>
            </a:extLst>
          </p:cNvPr>
          <p:cNvPicPr>
            <a:picLocks noChangeAspect="1"/>
          </p:cNvPicPr>
          <p:nvPr/>
        </p:nvPicPr>
        <p:blipFill>
          <a:blip r:embed="rId2"/>
          <a:stretch>
            <a:fillRect/>
          </a:stretch>
        </p:blipFill>
        <p:spPr>
          <a:xfrm>
            <a:off x="6496303" y="2286738"/>
            <a:ext cx="5189670" cy="4263212"/>
          </a:xfrm>
          <a:prstGeom prst="rect">
            <a:avLst/>
          </a:prstGeom>
          <a:ln>
            <a:solidFill>
              <a:schemeClr val="tx1"/>
            </a:solidFill>
          </a:ln>
        </p:spPr>
      </p:pic>
      <p:sp>
        <p:nvSpPr>
          <p:cNvPr id="8" name="TextBox 7">
            <a:extLst>
              <a:ext uri="{FF2B5EF4-FFF2-40B4-BE49-F238E27FC236}">
                <a16:creationId xmlns:a16="http://schemas.microsoft.com/office/drawing/2014/main" id="{5C4D0796-CC7F-4185-9AC2-8088337C0857}"/>
              </a:ext>
            </a:extLst>
          </p:cNvPr>
          <p:cNvSpPr txBox="1"/>
          <p:nvPr/>
        </p:nvSpPr>
        <p:spPr>
          <a:xfrm>
            <a:off x="295182" y="1032266"/>
            <a:ext cx="11488445" cy="677108"/>
          </a:xfrm>
          <a:prstGeom prst="rect">
            <a:avLst/>
          </a:prstGeom>
          <a:noFill/>
        </p:spPr>
        <p:txBody>
          <a:bodyPr wrap="square">
            <a:spAutoFit/>
          </a:bodyPr>
          <a:lstStyle/>
          <a:p>
            <a:pPr marL="342900" indent="-342900" algn="just">
              <a:buFont typeface="Wingdings" panose="05000000000000000000" pitchFamily="2" charset="2"/>
              <a:buChar char="Ø"/>
            </a:pPr>
            <a:r>
              <a:rPr lang="en-US" sz="1900" dirty="0">
                <a:latin typeface="Arial" panose="020B0604020202020204" pitchFamily="34" charset="0"/>
                <a:cs typeface="Arial" panose="020B0604020202020204" pitchFamily="34" charset="0"/>
              </a:rPr>
              <a:t>The laser field of view is </a:t>
            </a:r>
            <a:r>
              <a:rPr lang="en-US" sz="1900" b="1" dirty="0">
                <a:solidFill>
                  <a:srgbClr val="FF0000"/>
                </a:solidFill>
                <a:latin typeface="Arial" panose="020B0604020202020204" pitchFamily="34" charset="0"/>
                <a:cs typeface="Arial" panose="020B0604020202020204" pitchFamily="34" charset="0"/>
              </a:rPr>
              <a:t>270-310</a:t>
            </a:r>
            <a:r>
              <a:rPr lang="en-US" sz="1900" dirty="0">
                <a:latin typeface="Arial" panose="020B0604020202020204" pitchFamily="34" charset="0"/>
                <a:cs typeface="Arial" panose="020B0604020202020204" pitchFamily="34" charset="0"/>
              </a:rPr>
              <a:t> degrees vertically and </a:t>
            </a:r>
            <a:r>
              <a:rPr lang="en-US" sz="1900" b="1" dirty="0">
                <a:solidFill>
                  <a:srgbClr val="FF0000"/>
                </a:solidFill>
                <a:latin typeface="Arial" panose="020B0604020202020204" pitchFamily="34" charset="0"/>
                <a:cs typeface="Arial" panose="020B0604020202020204" pitchFamily="34" charset="0"/>
              </a:rPr>
              <a:t>360 degrees horizontally</a:t>
            </a:r>
            <a:r>
              <a:rPr lang="en-US" sz="1900" dirty="0">
                <a:latin typeface="Arial" panose="020B0604020202020204" pitchFamily="34" charset="0"/>
                <a:cs typeface="Arial" panose="020B0604020202020204" pitchFamily="34" charset="0"/>
              </a:rPr>
              <a:t>. The laser scanner will rotate upon the tripod and spin the mirror at the same time to capture the full scene</a:t>
            </a:r>
            <a:endParaRPr lang="ru-RU" sz="1900"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699DE55C-EDE0-4D7B-95F2-9AC4FE69B0C8}"/>
              </a:ext>
            </a:extLst>
          </p:cNvPr>
          <p:cNvPicPr>
            <a:picLocks noChangeAspect="1"/>
          </p:cNvPicPr>
          <p:nvPr/>
        </p:nvPicPr>
        <p:blipFill>
          <a:blip r:embed="rId3"/>
          <a:stretch>
            <a:fillRect/>
          </a:stretch>
        </p:blipFill>
        <p:spPr>
          <a:xfrm>
            <a:off x="295182" y="2275346"/>
            <a:ext cx="5886061" cy="4278414"/>
          </a:xfrm>
          <a:prstGeom prst="rect">
            <a:avLst/>
          </a:prstGeom>
          <a:ln>
            <a:solidFill>
              <a:schemeClr val="tx1"/>
            </a:solidFill>
          </a:ln>
        </p:spPr>
      </p:pic>
    </p:spTree>
    <p:extLst>
      <p:ext uri="{BB962C8B-B14F-4D97-AF65-F5344CB8AC3E}">
        <p14:creationId xmlns:p14="http://schemas.microsoft.com/office/powerpoint/2010/main" val="127712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13C46FB-EF3F-41E4-8DA4-7019E7A4CB66}"/>
              </a:ext>
            </a:extLst>
          </p:cNvPr>
          <p:cNvPicPr>
            <a:picLocks noChangeAspect="1"/>
          </p:cNvPicPr>
          <p:nvPr/>
        </p:nvPicPr>
        <p:blipFill>
          <a:blip r:embed="rId2"/>
          <a:stretch>
            <a:fillRect/>
          </a:stretch>
        </p:blipFill>
        <p:spPr>
          <a:xfrm>
            <a:off x="6782541" y="940735"/>
            <a:ext cx="4368710" cy="5537407"/>
          </a:xfrm>
          <a:prstGeom prst="rect">
            <a:avLst/>
          </a:prstGeom>
        </p:spPr>
      </p:pic>
      <p:sp>
        <p:nvSpPr>
          <p:cNvPr id="6" name="TextBox 5">
            <a:extLst>
              <a:ext uri="{FF2B5EF4-FFF2-40B4-BE49-F238E27FC236}">
                <a16:creationId xmlns:a16="http://schemas.microsoft.com/office/drawing/2014/main" id="{6DF1547B-12B3-485D-8DDB-20740E1B56C8}"/>
              </a:ext>
            </a:extLst>
          </p:cNvPr>
          <p:cNvSpPr txBox="1"/>
          <p:nvPr/>
        </p:nvSpPr>
        <p:spPr>
          <a:xfrm>
            <a:off x="268549" y="200079"/>
            <a:ext cx="7943295"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Polar Coordinates of Measured Points</a:t>
            </a:r>
            <a:endParaRPr lang="en-AI" dirty="0"/>
          </a:p>
        </p:txBody>
      </p:sp>
      <p:pic>
        <p:nvPicPr>
          <p:cNvPr id="8" name="Рисунок 7">
            <a:extLst>
              <a:ext uri="{FF2B5EF4-FFF2-40B4-BE49-F238E27FC236}">
                <a16:creationId xmlns:a16="http://schemas.microsoft.com/office/drawing/2014/main" id="{415B6A52-653B-47C0-98D0-685855181EA1}"/>
              </a:ext>
            </a:extLst>
          </p:cNvPr>
          <p:cNvPicPr>
            <a:picLocks noChangeAspect="1"/>
          </p:cNvPicPr>
          <p:nvPr/>
        </p:nvPicPr>
        <p:blipFill>
          <a:blip r:embed="rId3"/>
          <a:stretch>
            <a:fillRect/>
          </a:stretch>
        </p:blipFill>
        <p:spPr>
          <a:xfrm>
            <a:off x="547100" y="4721931"/>
            <a:ext cx="2199182" cy="1524905"/>
          </a:xfrm>
          <a:prstGeom prst="rect">
            <a:avLst/>
          </a:prstGeom>
        </p:spPr>
      </p:pic>
      <p:grpSp>
        <p:nvGrpSpPr>
          <p:cNvPr id="13" name="Группа 12">
            <a:extLst>
              <a:ext uri="{FF2B5EF4-FFF2-40B4-BE49-F238E27FC236}">
                <a16:creationId xmlns:a16="http://schemas.microsoft.com/office/drawing/2014/main" id="{B19F1F1B-4B31-42E6-A554-E864FCE18A1F}"/>
              </a:ext>
            </a:extLst>
          </p:cNvPr>
          <p:cNvGrpSpPr/>
          <p:nvPr/>
        </p:nvGrpSpPr>
        <p:grpSpPr>
          <a:xfrm>
            <a:off x="624676" y="3066956"/>
            <a:ext cx="3548979" cy="1276058"/>
            <a:chOff x="624676" y="3066956"/>
            <a:chExt cx="3285903" cy="1106125"/>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CE3591-9D12-4C11-928E-676CF705776D}"/>
                    </a:ext>
                  </a:extLst>
                </p:cNvPr>
                <p:cNvSpPr txBox="1"/>
                <p:nvPr/>
              </p:nvSpPr>
              <p:spPr>
                <a:xfrm>
                  <a:off x="641412" y="3066956"/>
                  <a:ext cx="3269167" cy="240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𝑹</m:t>
                        </m:r>
                        <m:r>
                          <a:rPr lang="en-US" b="0" i="1" smtClean="0">
                            <a:solidFill>
                              <a:srgbClr val="FF0000"/>
                            </a:solidFill>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𝑚𝑒𝑎𝑠𝑢𝑟𝑒𝑑</m:t>
                        </m:r>
                        <m:r>
                          <a:rPr lang="en-US" b="0" i="1" smtClean="0">
                            <a:latin typeface="Cambria Math" panose="02040503050406030204" pitchFamily="18" charset="0"/>
                          </a:rPr>
                          <m:t> </m:t>
                        </m:r>
                        <m:r>
                          <a:rPr lang="en-US" b="0" i="1" smtClean="0">
                            <a:latin typeface="Cambria Math" panose="02040503050406030204" pitchFamily="18" charset="0"/>
                          </a:rPr>
                          <m:t>𝑟𝑎𝑛𝑔𝑒</m:t>
                        </m:r>
                        <m:r>
                          <a:rPr lang="en-US" b="0" i="1" smtClean="0">
                            <a:latin typeface="Cambria Math" panose="02040503050406030204" pitchFamily="18" charset="0"/>
                          </a:rPr>
                          <m:t> (</m:t>
                        </m:r>
                        <m:r>
                          <a:rPr lang="en-US" b="0" i="1" smtClean="0">
                            <a:latin typeface="Cambria Math" panose="02040503050406030204" pitchFamily="18" charset="0"/>
                          </a:rPr>
                          <m:t>𝐷𝑖𝑠𝑡𝑎𝑛𝑐𝑒𝑠</m:t>
                        </m:r>
                        <m:r>
                          <a:rPr lang="en-US" b="0" i="1" smtClean="0">
                            <a:latin typeface="Cambria Math" panose="02040503050406030204" pitchFamily="18" charset="0"/>
                          </a:rPr>
                          <m:t>)</m:t>
                        </m:r>
                      </m:oMath>
                    </m:oMathPara>
                  </a14:m>
                  <a:endParaRPr lang="ru-RU" dirty="0"/>
                </a:p>
              </p:txBody>
            </p:sp>
          </mc:Choice>
          <mc:Fallback xmlns="">
            <p:sp>
              <p:nvSpPr>
                <p:cNvPr id="9" name="TextBox 8">
                  <a:extLst>
                    <a:ext uri="{FF2B5EF4-FFF2-40B4-BE49-F238E27FC236}">
                      <a16:creationId xmlns:a16="http://schemas.microsoft.com/office/drawing/2014/main" id="{3BCE3591-9D12-4C11-928E-676CF705776D}"/>
                    </a:ext>
                  </a:extLst>
                </p:cNvPr>
                <p:cNvSpPr txBox="1">
                  <a:spLocks noRot="1" noChangeAspect="1" noMove="1" noResize="1" noEditPoints="1" noAdjustHandles="1" noChangeArrowheads="1" noChangeShapeType="1" noTextEdit="1"/>
                </p:cNvSpPr>
                <p:nvPr/>
              </p:nvSpPr>
              <p:spPr>
                <a:xfrm>
                  <a:off x="641412" y="3066956"/>
                  <a:ext cx="3269167" cy="240111"/>
                </a:xfrm>
                <a:prstGeom prst="rect">
                  <a:avLst/>
                </a:prstGeom>
                <a:blipFill>
                  <a:blip r:embed="rId4"/>
                  <a:stretch>
                    <a:fillRect l="-1034" t="-2174" r="-1897" b="-3260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E754734-8938-4964-BCF4-F347C60CB785}"/>
                    </a:ext>
                  </a:extLst>
                </p:cNvPr>
                <p:cNvSpPr txBox="1"/>
                <p:nvPr/>
              </p:nvSpPr>
              <p:spPr>
                <a:xfrm>
                  <a:off x="641412" y="3499963"/>
                  <a:ext cx="2130862" cy="240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𝝋</m:t>
                        </m:r>
                        <m:r>
                          <a:rPr lang="en-US" b="0" i="1" smtClean="0">
                            <a:latin typeface="Cambria Math" panose="02040503050406030204" pitchFamily="18" charset="0"/>
                          </a:rPr>
                          <m:t> −</m:t>
                        </m:r>
                        <m:r>
                          <a:rPr lang="en-US" b="0" i="1" smtClean="0">
                            <a:latin typeface="Cambria Math" panose="02040503050406030204" pitchFamily="18" charset="0"/>
                          </a:rPr>
                          <m:t>h𝑜𝑟𝑖𝑧𝑜𝑛𝑡𝑎𝑙</m:t>
                        </m:r>
                        <m:r>
                          <a:rPr lang="en-US" b="0" i="1" smtClean="0">
                            <a:latin typeface="Cambria Math" panose="02040503050406030204" pitchFamily="18" charset="0"/>
                          </a:rPr>
                          <m:t> </m:t>
                        </m:r>
                        <m:r>
                          <a:rPr lang="en-US" b="0" i="1" smtClean="0">
                            <a:latin typeface="Cambria Math" panose="02040503050406030204" pitchFamily="18" charset="0"/>
                          </a:rPr>
                          <m:t>𝑎𝑛𝑔𝑙𝑒</m:t>
                        </m:r>
                      </m:oMath>
                    </m:oMathPara>
                  </a14:m>
                  <a:endParaRPr lang="ru-RU" dirty="0"/>
                </a:p>
              </p:txBody>
            </p:sp>
          </mc:Choice>
          <mc:Fallback xmlns="">
            <p:sp>
              <p:nvSpPr>
                <p:cNvPr id="10" name="TextBox 9">
                  <a:extLst>
                    <a:ext uri="{FF2B5EF4-FFF2-40B4-BE49-F238E27FC236}">
                      <a16:creationId xmlns:a16="http://schemas.microsoft.com/office/drawing/2014/main" id="{4E754734-8938-4964-BCF4-F347C60CB785}"/>
                    </a:ext>
                  </a:extLst>
                </p:cNvPr>
                <p:cNvSpPr txBox="1">
                  <a:spLocks noRot="1" noChangeAspect="1" noMove="1" noResize="1" noEditPoints="1" noAdjustHandles="1" noChangeArrowheads="1" noChangeShapeType="1" noTextEdit="1"/>
                </p:cNvSpPr>
                <p:nvPr/>
              </p:nvSpPr>
              <p:spPr>
                <a:xfrm>
                  <a:off x="641412" y="3499963"/>
                  <a:ext cx="2130862" cy="240111"/>
                </a:xfrm>
                <a:prstGeom prst="rect">
                  <a:avLst/>
                </a:prstGeom>
                <a:blipFill>
                  <a:blip r:embed="rId5"/>
                  <a:stretch>
                    <a:fillRect l="-2116" t="-2222" r="-2910" b="-3555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7B5387E-063B-439B-833F-0CC14836E285}"/>
                    </a:ext>
                  </a:extLst>
                </p:cNvPr>
                <p:cNvSpPr txBox="1"/>
                <p:nvPr/>
              </p:nvSpPr>
              <p:spPr>
                <a:xfrm>
                  <a:off x="624676" y="3932970"/>
                  <a:ext cx="1900815" cy="240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𝜽</m:t>
                        </m:r>
                        <m:r>
                          <a:rPr lang="en-US" b="0" i="1" smtClean="0">
                            <a:latin typeface="Cambria Math" panose="02040503050406030204" pitchFamily="18" charset="0"/>
                          </a:rPr>
                          <m:t> −</m:t>
                        </m:r>
                        <m:r>
                          <a:rPr lang="en-US" b="0" i="1" smtClean="0">
                            <a:latin typeface="Cambria Math" panose="02040503050406030204" pitchFamily="18" charset="0"/>
                          </a:rPr>
                          <m:t>𝑍𝑒𝑛𝑖𝑡h𝑎𝑙</m:t>
                        </m:r>
                        <m:r>
                          <a:rPr lang="en-US" b="0" i="1" smtClean="0">
                            <a:latin typeface="Cambria Math" panose="02040503050406030204" pitchFamily="18" charset="0"/>
                          </a:rPr>
                          <m:t> </m:t>
                        </m:r>
                        <m:r>
                          <a:rPr lang="en-US" b="0" i="1" smtClean="0">
                            <a:latin typeface="Cambria Math" panose="02040503050406030204" pitchFamily="18" charset="0"/>
                          </a:rPr>
                          <m:t>𝑎𝑛𝑔𝑙𝑒</m:t>
                        </m:r>
                      </m:oMath>
                    </m:oMathPara>
                  </a14:m>
                  <a:endParaRPr lang="ru-RU" dirty="0"/>
                </a:p>
              </p:txBody>
            </p:sp>
          </mc:Choice>
          <mc:Fallback xmlns="">
            <p:sp>
              <p:nvSpPr>
                <p:cNvPr id="11" name="TextBox 10">
                  <a:extLst>
                    <a:ext uri="{FF2B5EF4-FFF2-40B4-BE49-F238E27FC236}">
                      <a16:creationId xmlns:a16="http://schemas.microsoft.com/office/drawing/2014/main" id="{37B5387E-063B-439B-833F-0CC14836E285}"/>
                    </a:ext>
                  </a:extLst>
                </p:cNvPr>
                <p:cNvSpPr txBox="1">
                  <a:spLocks noRot="1" noChangeAspect="1" noMove="1" noResize="1" noEditPoints="1" noAdjustHandles="1" noChangeArrowheads="1" noChangeShapeType="1" noTextEdit="1"/>
                </p:cNvSpPr>
                <p:nvPr/>
              </p:nvSpPr>
              <p:spPr>
                <a:xfrm>
                  <a:off x="624676" y="3932970"/>
                  <a:ext cx="1900815" cy="240111"/>
                </a:xfrm>
                <a:prstGeom prst="rect">
                  <a:avLst/>
                </a:prstGeom>
                <a:blipFill>
                  <a:blip r:embed="rId6"/>
                  <a:stretch>
                    <a:fillRect l="-2077" t="-2222" r="-3561" b="-35556"/>
                  </a:stretch>
                </a:blipFill>
              </p:spPr>
              <p:txBody>
                <a:bodyPr/>
                <a:lstStyle/>
                <a:p>
                  <a:r>
                    <a:rPr lang="ru-RU">
                      <a:noFill/>
                    </a:rPr>
                    <a:t> </a:t>
                  </a:r>
                </a:p>
              </p:txBody>
            </p:sp>
          </mc:Fallback>
        </mc:AlternateContent>
      </p:grpSp>
      <p:sp>
        <p:nvSpPr>
          <p:cNvPr id="12" name="TextBox 11">
            <a:extLst>
              <a:ext uri="{FF2B5EF4-FFF2-40B4-BE49-F238E27FC236}">
                <a16:creationId xmlns:a16="http://schemas.microsoft.com/office/drawing/2014/main" id="{9F3F9FF7-9E92-4FAC-8C9F-135A0304F11E}"/>
              </a:ext>
            </a:extLst>
          </p:cNvPr>
          <p:cNvSpPr txBox="1"/>
          <p:nvPr/>
        </p:nvSpPr>
        <p:spPr>
          <a:xfrm>
            <a:off x="399495" y="1187241"/>
            <a:ext cx="5930283" cy="1631216"/>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Final results of both scans are cartesian coordinates of all measured points. </a:t>
            </a:r>
          </a:p>
          <a:p>
            <a:pPr marL="285750" indent="-285750"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They are derived from measured </a:t>
            </a:r>
            <a:r>
              <a:rPr lang="en-US" sz="2000" dirty="0">
                <a:solidFill>
                  <a:srgbClr val="FF0000"/>
                </a:solidFill>
                <a:latin typeface="Arial" panose="020B0604020202020204" pitchFamily="34" charset="0"/>
                <a:cs typeface="Arial" panose="020B0604020202020204" pitchFamily="34" charset="0"/>
              </a:rPr>
              <a:t>range</a:t>
            </a:r>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horizontal and vertical angles</a:t>
            </a:r>
            <a:endParaRPr lang="ru-RU"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17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22ECBC-7403-4D67-816B-5A1718B9C998}"/>
              </a:ext>
            </a:extLst>
          </p:cNvPr>
          <p:cNvSpPr txBox="1"/>
          <p:nvPr/>
        </p:nvSpPr>
        <p:spPr>
          <a:xfrm>
            <a:off x="268549" y="200079"/>
            <a:ext cx="7943295"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Local coordinate system of the scanner</a:t>
            </a:r>
            <a:endParaRPr lang="en-AI" dirty="0"/>
          </a:p>
        </p:txBody>
      </p:sp>
      <p:pic>
        <p:nvPicPr>
          <p:cNvPr id="4" name="Рисунок 3">
            <a:extLst>
              <a:ext uri="{FF2B5EF4-FFF2-40B4-BE49-F238E27FC236}">
                <a16:creationId xmlns:a16="http://schemas.microsoft.com/office/drawing/2014/main" id="{0A46F810-FBD9-4B77-9503-EC0D606294B3}"/>
              </a:ext>
            </a:extLst>
          </p:cNvPr>
          <p:cNvPicPr>
            <a:picLocks noChangeAspect="1"/>
          </p:cNvPicPr>
          <p:nvPr/>
        </p:nvPicPr>
        <p:blipFill>
          <a:blip r:embed="rId2"/>
          <a:stretch>
            <a:fillRect/>
          </a:stretch>
        </p:blipFill>
        <p:spPr>
          <a:xfrm>
            <a:off x="5015883" y="1460345"/>
            <a:ext cx="7033419" cy="3706459"/>
          </a:xfrm>
          <a:prstGeom prst="rect">
            <a:avLst/>
          </a:prstGeom>
          <a:ln>
            <a:solidFill>
              <a:schemeClr val="tx1"/>
            </a:solidFill>
          </a:ln>
        </p:spPr>
      </p:pic>
      <p:sp>
        <p:nvSpPr>
          <p:cNvPr id="5" name="TextBox 4">
            <a:extLst>
              <a:ext uri="{FF2B5EF4-FFF2-40B4-BE49-F238E27FC236}">
                <a16:creationId xmlns:a16="http://schemas.microsoft.com/office/drawing/2014/main" id="{84294767-9AE4-464C-B4BC-E60E23AAD168}"/>
              </a:ext>
            </a:extLst>
          </p:cNvPr>
          <p:cNvSpPr txBox="1"/>
          <p:nvPr/>
        </p:nvSpPr>
        <p:spPr>
          <a:xfrm>
            <a:off x="497150" y="1406743"/>
            <a:ext cx="4341180" cy="3970318"/>
          </a:xfrm>
          <a:prstGeom prst="rect">
            <a:avLst/>
          </a:prstGeom>
          <a:noFill/>
        </p:spPr>
        <p:txBody>
          <a:bodyPr wrap="square" rtlCol="0">
            <a:spAutoFit/>
          </a:bodyPr>
          <a:lstStyle/>
          <a:p>
            <a:pPr marL="342900" indent="-342900" algn="just">
              <a:buFont typeface="Wingdings" panose="05000000000000000000" pitchFamily="2" charset="2"/>
              <a:buChar char="Ø"/>
            </a:pPr>
            <a:r>
              <a:rPr lang="en-US" dirty="0">
                <a:latin typeface="Arial" panose="020B0604020202020204" pitchFamily="34" charset="0"/>
                <a:cs typeface="Arial" panose="020B0604020202020204" pitchFamily="34" charset="0"/>
              </a:rPr>
              <a:t>A terrestrial laser scanner is positioned at the origin of its observed coordinate system (</a:t>
            </a:r>
            <a:r>
              <a:rPr lang="en-US" b="1" dirty="0">
                <a:solidFill>
                  <a:srgbClr val="FF0000"/>
                </a:solidFill>
                <a:latin typeface="Arial" panose="020B0604020202020204" pitchFamily="34" charset="0"/>
                <a:cs typeface="Arial" panose="020B0604020202020204" pitchFamily="34" charset="0"/>
              </a:rPr>
              <a:t>i.e., </a:t>
            </a:r>
            <a:r>
              <a:rPr lang="en-US" b="1" dirty="0" err="1">
                <a:solidFill>
                  <a:srgbClr val="FF0000"/>
                </a:solidFill>
                <a:latin typeface="Arial" panose="020B0604020202020204" pitchFamily="34" charset="0"/>
                <a:cs typeface="Arial" panose="020B0604020202020204" pitchFamily="34" charset="0"/>
              </a:rPr>
              <a:t>x,y,z</a:t>
            </a:r>
            <a:r>
              <a:rPr lang="en-US" b="1" dirty="0">
                <a:solidFill>
                  <a:srgbClr val="FF0000"/>
                </a:solidFill>
                <a:latin typeface="Arial" panose="020B0604020202020204" pitchFamily="34" charset="0"/>
                <a:cs typeface="Arial" panose="020B0604020202020204" pitchFamily="34" charset="0"/>
              </a:rPr>
              <a:t> = 0,0,0 m</a:t>
            </a:r>
            <a:r>
              <a:rPr lang="en-US" dirty="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dirty="0">
                <a:latin typeface="Arial" panose="020B0604020202020204" pitchFamily="34" charset="0"/>
                <a:cs typeface="Arial" panose="020B0604020202020204" pitchFamily="34" charset="0"/>
              </a:rPr>
              <a:t>This coordinate system is sometimes referred to as the Scanner’s Own Coordinate System – </a:t>
            </a:r>
            <a:r>
              <a:rPr lang="en-US" b="1" dirty="0">
                <a:solidFill>
                  <a:srgbClr val="FF0000"/>
                </a:solidFill>
                <a:latin typeface="Arial" panose="020B0604020202020204" pitchFamily="34" charset="0"/>
                <a:cs typeface="Arial" panose="020B0604020202020204" pitchFamily="34" charset="0"/>
              </a:rPr>
              <a:t>SOCS</a:t>
            </a:r>
          </a:p>
          <a:p>
            <a:pPr marL="342900" indent="-34290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dirty="0">
                <a:latin typeface="Arial" panose="020B0604020202020204" pitchFamily="34" charset="0"/>
                <a:cs typeface="Arial" panose="020B0604020202020204" pitchFamily="34" charset="0"/>
              </a:rPr>
              <a:t>Two consecutive scans will share the same Cartesian coordinates.</a:t>
            </a:r>
          </a:p>
          <a:p>
            <a:pPr algn="just"/>
            <a:endParaRPr lang="en-US"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US" dirty="0">
                <a:latin typeface="Arial" panose="020B0604020202020204" pitchFamily="34" charset="0"/>
                <a:cs typeface="Arial" panose="020B0604020202020204" pitchFamily="34" charset="0"/>
              </a:rPr>
              <a:t>Even though they are derived from the different set of polar coordinates.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95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7642C95-3E0F-4BE8-8380-FE310FCEF634}"/>
              </a:ext>
            </a:extLst>
          </p:cNvPr>
          <p:cNvPicPr>
            <a:picLocks noChangeAspect="1"/>
          </p:cNvPicPr>
          <p:nvPr/>
        </p:nvPicPr>
        <p:blipFill>
          <a:blip r:embed="rId2"/>
          <a:stretch>
            <a:fillRect/>
          </a:stretch>
        </p:blipFill>
        <p:spPr>
          <a:xfrm>
            <a:off x="5853345" y="917483"/>
            <a:ext cx="5737531" cy="3405944"/>
          </a:xfrm>
          <a:prstGeom prst="rect">
            <a:avLst/>
          </a:prstGeom>
        </p:spPr>
      </p:pic>
      <p:sp>
        <p:nvSpPr>
          <p:cNvPr id="6" name="TextBox 5">
            <a:extLst>
              <a:ext uri="{FF2B5EF4-FFF2-40B4-BE49-F238E27FC236}">
                <a16:creationId xmlns:a16="http://schemas.microsoft.com/office/drawing/2014/main" id="{132B32FB-B370-468A-B57B-8577EF7F27A9}"/>
              </a:ext>
            </a:extLst>
          </p:cNvPr>
          <p:cNvSpPr txBox="1"/>
          <p:nvPr/>
        </p:nvSpPr>
        <p:spPr>
          <a:xfrm>
            <a:off x="268550" y="200079"/>
            <a:ext cx="3531094" cy="584775"/>
          </a:xfrm>
          <a:prstGeom prst="rect">
            <a:avLst/>
          </a:prstGeom>
          <a:noFill/>
        </p:spPr>
        <p:txBody>
          <a:bodyPr wrap="square">
            <a:spAutoFit/>
          </a:bodyPr>
          <a:lstStyle>
            <a:defPPr>
              <a:defRPr lang="ru-RU"/>
            </a:defPPr>
            <a:lvl1pPr fontAlgn="base">
              <a:defRPr sz="3200" b="1" i="0">
                <a:effectLst/>
                <a:latin typeface="Arial" panose="020B0604020202020204" pitchFamily="34" charset="0"/>
                <a:cs typeface="Arial" panose="020B0604020202020204" pitchFamily="34" charset="0"/>
              </a:defRPr>
            </a:lvl1pPr>
          </a:lstStyle>
          <a:p>
            <a:r>
              <a:rPr lang="en-US" dirty="0"/>
              <a:t>Results of Scan</a:t>
            </a:r>
            <a:endParaRPr lang="en-AI" dirty="0"/>
          </a:p>
        </p:txBody>
      </p:sp>
      <p:sp>
        <p:nvSpPr>
          <p:cNvPr id="7" name="TextBox 6">
            <a:extLst>
              <a:ext uri="{FF2B5EF4-FFF2-40B4-BE49-F238E27FC236}">
                <a16:creationId xmlns:a16="http://schemas.microsoft.com/office/drawing/2014/main" id="{2C35988D-C969-44DC-9496-CAD0C6D3665D}"/>
              </a:ext>
            </a:extLst>
          </p:cNvPr>
          <p:cNvSpPr txBox="1"/>
          <p:nvPr/>
        </p:nvSpPr>
        <p:spPr>
          <a:xfrm>
            <a:off x="6312023" y="4323427"/>
            <a:ext cx="152695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Reflectance</a:t>
            </a:r>
            <a:endParaRPr lang="ru-RU"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BF68EB-DF08-4E95-9FAE-EA82C6C1EF17}"/>
              </a:ext>
            </a:extLst>
          </p:cNvPr>
          <p:cNvSpPr txBox="1"/>
          <p:nvPr/>
        </p:nvSpPr>
        <p:spPr>
          <a:xfrm>
            <a:off x="8482613" y="4323427"/>
            <a:ext cx="936596"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Range</a:t>
            </a:r>
            <a:endParaRPr lang="ru-RU"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3A3F2FC-23D9-4E00-AF7C-0A553665DE48}"/>
              </a:ext>
            </a:extLst>
          </p:cNvPr>
          <p:cNvSpPr txBox="1"/>
          <p:nvPr/>
        </p:nvSpPr>
        <p:spPr>
          <a:xfrm>
            <a:off x="10023829" y="4323427"/>
            <a:ext cx="129573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True color (RGB)</a:t>
            </a:r>
            <a:endParaRPr lang="ru-RU"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00A2864-CB9E-4E0B-9AD2-838A38FD3030}"/>
              </a:ext>
            </a:extLst>
          </p:cNvPr>
          <p:cNvSpPr txBox="1"/>
          <p:nvPr/>
        </p:nvSpPr>
        <p:spPr>
          <a:xfrm>
            <a:off x="355107" y="1358284"/>
            <a:ext cx="5264458" cy="2805320"/>
          </a:xfrm>
          <a:prstGeom prst="rect">
            <a:avLst/>
          </a:prstGeom>
          <a:noFill/>
        </p:spPr>
        <p:txBody>
          <a:bodyPr wrap="square" rtlCol="0">
            <a:spAutoFit/>
          </a:bodyPr>
          <a:lstStyle/>
          <a:p>
            <a:pPr>
              <a:lnSpc>
                <a:spcPct val="150000"/>
              </a:lnSpc>
            </a:pPr>
            <a:r>
              <a:rPr lang="en-US" sz="2000" b="1" dirty="0">
                <a:latin typeface="Arial" panose="020B0604020202020204" pitchFamily="34" charset="0"/>
                <a:cs typeface="Arial" panose="020B0604020202020204" pitchFamily="34" charset="0"/>
              </a:rPr>
              <a:t>Results of 3D scan will be in raster format which contain following information: </a:t>
            </a:r>
          </a:p>
          <a:p>
            <a:pPr marL="342900" indent="-3429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Intensity</a:t>
            </a:r>
          </a:p>
          <a:p>
            <a:pPr marL="342900" indent="-3429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Range</a:t>
            </a:r>
          </a:p>
          <a:p>
            <a:pPr marL="342900" indent="-3429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True color (</a:t>
            </a:r>
            <a:r>
              <a:rPr lang="en-US" sz="2000" dirty="0">
                <a:solidFill>
                  <a:srgbClr val="FF0000"/>
                </a:solidFill>
                <a:latin typeface="Arial" panose="020B0604020202020204" pitchFamily="34" charset="0"/>
                <a:cs typeface="Arial" panose="020B0604020202020204" pitchFamily="34" charset="0"/>
              </a:rPr>
              <a:t>R</a:t>
            </a:r>
            <a:r>
              <a:rPr lang="en-US" sz="2000" dirty="0">
                <a:solidFill>
                  <a:srgbClr val="00B050"/>
                </a:solidFill>
                <a:latin typeface="Arial" panose="020B0604020202020204" pitchFamily="34" charset="0"/>
                <a:cs typeface="Arial" panose="020B0604020202020204" pitchFamily="34" charset="0"/>
              </a:rPr>
              <a:t>G</a:t>
            </a:r>
            <a:r>
              <a:rPr lang="en-US" sz="2000" dirty="0">
                <a:solidFill>
                  <a:srgbClr val="0070C0"/>
                </a:solidFill>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a:t>
            </a:r>
          </a:p>
          <a:p>
            <a:pPr marL="342900" indent="-342900">
              <a:lnSpc>
                <a:spcPct val="15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And </a:t>
            </a:r>
            <a:r>
              <a:rPr lang="en-US" sz="2000" b="1" dirty="0">
                <a:solidFill>
                  <a:srgbClr val="FF0000"/>
                </a:solidFill>
                <a:latin typeface="Arial" panose="020B0604020202020204" pitchFamily="34" charset="0"/>
                <a:cs typeface="Arial" panose="020B0604020202020204" pitchFamily="34" charset="0"/>
              </a:rPr>
              <a:t>X, Y, Z </a:t>
            </a:r>
            <a:r>
              <a:rPr lang="en-US" sz="2000" dirty="0">
                <a:latin typeface="Arial" panose="020B0604020202020204" pitchFamily="34" charset="0"/>
                <a:cs typeface="Arial" panose="020B0604020202020204" pitchFamily="34" charset="0"/>
              </a:rPr>
              <a:t>values </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655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3691</TotalTime>
  <Words>1530</Words>
  <Application>Microsoft Office PowerPoint</Application>
  <PresentationFormat>Широкоэкранный</PresentationFormat>
  <Paragraphs>157</Paragraphs>
  <Slides>23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Calibri Light</vt:lpstr>
      <vt:lpstr>Cambria Math</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SAIDISLOMKHON USMANOV</dc:creator>
  <cp:lastModifiedBy>SAIDISLOMKHON USMANOV</cp:lastModifiedBy>
  <cp:revision>36</cp:revision>
  <dcterms:created xsi:type="dcterms:W3CDTF">2022-01-07T10:16:54Z</dcterms:created>
  <dcterms:modified xsi:type="dcterms:W3CDTF">2022-02-09T12:08:54Z</dcterms:modified>
</cp:coreProperties>
</file>