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57" r:id="rId3"/>
    <p:sldId id="277" r:id="rId4"/>
    <p:sldId id="278" r:id="rId5"/>
    <p:sldId id="279" r:id="rId6"/>
    <p:sldId id="280" r:id="rId7"/>
    <p:sldId id="281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00"/>
    <a:srgbClr val="FFFF00"/>
    <a:srgbClr val="FF0000"/>
    <a:srgbClr val="006600"/>
    <a:srgbClr val="8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2" autoAdjust="0"/>
    <p:restoredTop sz="90929"/>
  </p:normalViewPr>
  <p:slideViewPr>
    <p:cSldViewPr>
      <p:cViewPr varScale="1">
        <p:scale>
          <a:sx n="106" d="100"/>
          <a:sy n="106" d="100"/>
        </p:scale>
        <p:origin x="2142" y="96"/>
      </p:cViewPr>
      <p:guideLst>
        <p:guide orient="horz" pos="2160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" altLang="en-US" noProof="0"/>
              <a:t>Плата за проезд по схеме modificare gli stili del testo dello</a:t>
            </a:r>
          </a:p>
          <a:p>
            <a:pPr lvl="1"/>
            <a:r>
              <a:rPr lang="ru" altLang="en-US" noProof="0"/>
              <a:t>Секондо ливелло</a:t>
            </a:r>
          </a:p>
          <a:p>
            <a:pPr lvl="2"/>
            <a:r>
              <a:rPr lang="ru" altLang="en-US" noProof="0"/>
              <a:t>Терцо ливелло</a:t>
            </a:r>
          </a:p>
          <a:p>
            <a:pPr lvl="3"/>
            <a:r>
              <a:rPr lang="ru" altLang="en-US" noProof="0"/>
              <a:t>Кварто ливелло</a:t>
            </a:r>
          </a:p>
          <a:p>
            <a:pPr lvl="4"/>
            <a:r>
              <a:rPr lang="ru" altLang="en-US" noProof="0"/>
              <a:t>Квинто ливелло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61C023-351D-48FE-9432-718C78DC438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037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E6D7968-7FDF-4F4C-9ECC-7DE78ECA915B}" type="slidenum">
              <a:rPr lang="it-IT" altLang="en-US" sz="1200" smtClean="0">
                <a:latin typeface="Times New Roman" panose="02020603050405020304" pitchFamily="18" charset="0"/>
              </a:rPr>
              <a:pPr/>
              <a:t>2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72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8591E03-6974-4ECB-9338-6CACA5D2327B}" type="slidenum">
              <a:rPr lang="it-IT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35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6E0D96C-EF1B-42D0-A082-11060A7CD73A}" type="slidenum">
              <a:rPr lang="it-IT" altLang="en-US" sz="1200" smtClean="0">
                <a:latin typeface="Times New Roman" panose="02020603050405020304" pitchFamily="18" charset="0"/>
              </a:rPr>
              <a:pPr/>
              <a:t>3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3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BF814FB-3654-4F16-A7C7-02BCCF554E7A}" type="slidenum">
              <a:rPr lang="it-IT" altLang="en-US" sz="1200" smtClean="0">
                <a:latin typeface="Times New Roman" panose="02020603050405020304" pitchFamily="18" charset="0"/>
              </a:rPr>
              <a:pPr/>
              <a:t>4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23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4F5EFA7-2C08-4FD2-A365-D79166631DE7}" type="slidenum">
              <a:rPr lang="it-IT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4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F58CD2C-35AA-42E9-A3EF-5733C041BAB5}" type="slidenum">
              <a:rPr lang="it-IT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70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C7929CD-8512-41B0-B9A5-84D79ED0B528}" type="slidenum">
              <a:rPr lang="it-IT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5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3159AC3-8B5E-4E04-B4D2-57358CD5BEE6}" type="slidenum">
              <a:rPr lang="it-IT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3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78770CC-C1A9-4D9B-8E3F-00C6AC4D7CB4}" type="slidenum">
              <a:rPr lang="it-IT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0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9D2B64E-D2A2-4D57-9501-F4F3C2D99979}" type="slidenum">
              <a:rPr lang="it-IT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it-IT" altLang="en-US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90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6CFC-32A0-42B3-B92B-CC81AD36B44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9183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C53E-8F95-462E-A178-278203989298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5306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6067-CD67-417C-BED9-3143B938DBB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9969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73E0-96D0-4931-B288-BBA27052857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550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A332-383F-4EFA-B274-0DD7361BD86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0631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540F-0BE8-4542-8A91-AA661865C63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2226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86EF2-0EE4-4E73-B46A-F0C7A84F457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6944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E1C6-1F8C-4C6C-9787-1DA37440B03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4078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2646-BA38-41CB-9F53-4E5A602377A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6463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2CE1-6FC0-4252-80DA-3AA8FD9E8F7A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6332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5A69-E004-4484-A13C-EBBA00C43ED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8705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" altLang="en-US"/>
              <a:t>Плата за проезд в соответствии со схемой изменения стиля дель titolo dello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" altLang="en-US"/>
              <a:t>Плата за проезд по схеме modificare gli stili del testo dello</a:t>
            </a:r>
          </a:p>
          <a:p>
            <a:pPr lvl="1"/>
            <a:r>
              <a:rPr lang="ru" altLang="en-US"/>
              <a:t>Секондо ливелло</a:t>
            </a:r>
          </a:p>
          <a:p>
            <a:pPr lvl="2"/>
            <a:r>
              <a:rPr lang="ru" altLang="en-US"/>
              <a:t>Терцо ливелло</a:t>
            </a:r>
          </a:p>
          <a:p>
            <a:pPr lvl="3"/>
            <a:r>
              <a:rPr lang="ru" altLang="en-US"/>
              <a:t>Кварто ливелло</a:t>
            </a:r>
          </a:p>
          <a:p>
            <a:pPr lvl="4"/>
            <a:r>
              <a:rPr lang="ru" altLang="en-US"/>
              <a:t>Квинто ливелло</a:t>
            </a: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348"/>
            <a:ext cx="9144000" cy="4930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t="17992" b="13734"/>
          <a:stretch>
            <a:fillRect/>
          </a:stretch>
        </p:blipFill>
        <p:spPr bwMode="auto">
          <a:xfrm>
            <a:off x="12700" y="1414463"/>
            <a:ext cx="9118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sellaDiTesto 6"/>
          <p:cNvSpPr txBox="1">
            <a:spLocks noChangeArrowheads="1"/>
          </p:cNvSpPr>
          <p:nvPr/>
        </p:nvSpPr>
        <p:spPr bwMode="auto">
          <a:xfrm>
            <a:off x="0" y="29178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" altLang="en-US" sz="24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Лекция 03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КАРБОНАТНЫЕ ПОРОДЫ – РЕАКЦИЯ С ВОДОЙ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018" y="5578078"/>
            <a:ext cx="4379982" cy="6155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Lecturer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Khaltursunov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e.khaltursunov@polito.uz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0"/>
          <p:cNvSpPr>
            <a:spLocks noChangeArrowheads="1"/>
          </p:cNvSpPr>
          <p:nvPr/>
        </p:nvSpPr>
        <p:spPr bwMode="auto">
          <a:xfrm>
            <a:off x="152400" y="225425"/>
            <a:ext cx="88392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200">
                <a:latin typeface="Calibri" panose="020F0502020204030204" pitchFamily="34" charset="0"/>
                <a:cs typeface="Calibri" panose="020F0502020204030204" pitchFamily="34" charset="0"/>
              </a:rPr>
              <a:t>Агрессивность </a:t>
            </a:r>
            <a:r>
              <a:rPr lang="ru" altLang="en-US" sz="2200" b="1" i="1">
                <a:latin typeface="Calibri" panose="020F0502020204030204" pitchFamily="34" charset="0"/>
                <a:cs typeface="Calibri" panose="020F0502020204030204" pitchFamily="34" charset="0"/>
              </a:rPr>
              <a:t>воды </a:t>
            </a:r>
            <a:r>
              <a:rPr lang="ru" altLang="en-US" sz="2200">
                <a:latin typeface="Calibri" panose="020F0502020204030204" pitchFamily="34" charset="0"/>
                <a:cs typeface="Calibri" panose="020F0502020204030204" pitchFamily="34" charset="0"/>
              </a:rPr>
              <a:t>– это способность этой воды растворять карбонат кальция (известняк)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Эта агрессивность может быть измерена по-разному, принимая во внимание как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содержание свободного CO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концентрация ионов H </a:t>
            </a:r>
            <a:r>
              <a:rPr lang="ru" altLang="en-US" sz="2000" i="1" baseline="30000">
                <a:latin typeface="Calibri" panose="020F0502020204030204" pitchFamily="34" charset="0"/>
                <a:cs typeface="Calibri" panose="020F0502020204030204" pitchFamily="34" charset="0"/>
              </a:rPr>
              <a:t>+ (pH)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Свободный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в избытке на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равновесный CO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т.е.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независимый CO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агрессивный CO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может уже дать представление об агрессивности. Но это не точное измерение, потому что не весь этот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независимый CO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растворяет известняк. Только одна часть агрессивна. Фактически, при растворении известняка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равновесный CO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увеличивается в цене, чтобы поддерживать известняк снова в растворе.</a:t>
            </a:r>
            <a:endParaRPr lang="it-IT" altLang="en-US" sz="1800">
              <a:latin typeface="Comic Sans MS" panose="030F0702030302020204" pitchFamily="66" charset="0"/>
            </a:endParaRPr>
          </a:p>
        </p:txBody>
      </p:sp>
      <p:graphicFrame>
        <p:nvGraphicFramePr>
          <p:cNvPr id="20483" name="Object 201"/>
          <p:cNvGraphicFramePr>
            <a:graphicFrameLocks noChangeAspect="1"/>
          </p:cNvGraphicFramePr>
          <p:nvPr/>
        </p:nvGraphicFramePr>
        <p:xfrm>
          <a:off x="1547813" y="3379788"/>
          <a:ext cx="6026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r:id="rId4" imgW="2298700" imgH="241300" progId="Equation.3">
                  <p:embed/>
                </p:oleObj>
              </mc:Choice>
              <mc:Fallback>
                <p:oleObj r:id="rId4" imgW="2298700" imgH="241300" progId="Equation.3">
                  <p:embed/>
                  <p:pic>
                    <p:nvPicPr>
                      <p:cNvPr id="0" name="Object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79788"/>
                        <a:ext cx="6026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03"/>
          <p:cNvGraphicFramePr>
            <a:graphicFrameLocks noChangeAspect="1"/>
          </p:cNvGraphicFramePr>
          <p:nvPr/>
        </p:nvGraphicFramePr>
        <p:xfrm>
          <a:off x="1011238" y="4221163"/>
          <a:ext cx="71612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zione" r:id="rId6" imgW="3517900" imgH="495300" progId="Equation.3">
                  <p:embed/>
                </p:oleObj>
              </mc:Choice>
              <mc:Fallback>
                <p:oleObj name="Equazione" r:id="rId6" imgW="3517900" imgH="495300" progId="Equation.3">
                  <p:embed/>
                  <p:pic>
                    <p:nvPicPr>
                      <p:cNvPr id="0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221163"/>
                        <a:ext cx="716121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203"/>
          <p:cNvGraphicFramePr>
            <a:graphicFrameLocks noChangeAspect="1"/>
          </p:cNvGraphicFramePr>
          <p:nvPr/>
        </p:nvGraphicFramePr>
        <p:xfrm>
          <a:off x="1468438" y="5589588"/>
          <a:ext cx="619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zione" r:id="rId8" imgW="3048000" imgH="431800" progId="Equation.3">
                  <p:embed/>
                </p:oleObj>
              </mc:Choice>
              <mc:Fallback>
                <p:oleObj name="Equazione" r:id="rId8" imgW="3048000" imgH="431800" progId="Equation.3">
                  <p:embed/>
                  <p:pic>
                    <p:nvPicPr>
                      <p:cNvPr id="0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5589588"/>
                        <a:ext cx="61991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179388" y="2659063"/>
            <a:ext cx="876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Та часть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агрессивного СО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которая будет растворена из известняка, может быть названа </a:t>
            </a:r>
            <a:r>
              <a:rPr lang="ru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объединенным неоСО </a:t>
            </a:r>
            <a:r>
              <a:rPr lang="ru" altLang="en-US" sz="2000" b="1" i="1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а равновесное увеличение СО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будет равно </a:t>
            </a:r>
            <a:r>
              <a:rPr lang="ru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равновесному неоСО </a:t>
            </a:r>
            <a:r>
              <a:rPr lang="ru" altLang="en-US" sz="2000" b="1" i="1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(Шеллер, 1938).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Rectangle 205"/>
          <p:cNvSpPr>
            <a:spLocks noChangeArrowheads="1"/>
          </p:cNvSpPr>
          <p:nvPr/>
        </p:nvSpPr>
        <p:spPr bwMode="auto">
          <a:xfrm>
            <a:off x="179388" y="115888"/>
            <a:ext cx="8763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Агрессивность лучше выражается разницей между </a:t>
            </a:r>
            <a:r>
              <a:rPr lang="ru" alt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концентрацией &lt;H </a:t>
            </a:r>
            <a:r>
              <a:rPr lang="ru" altLang="en-US" sz="2000" u="sng" baseline="3000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" alt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&gt; в воде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" alt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концентрацией &lt;H </a:t>
            </a:r>
            <a:r>
              <a:rPr lang="ru" altLang="en-US" sz="2000" u="sng" baseline="3000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" alt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&gt; при равновесном насыщении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Это отличие представляет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собой агрессивный &lt;H </a:t>
            </a:r>
            <a:r>
              <a:rPr lang="ru" altLang="en-US" sz="2000" i="1" baseline="3000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&gt; Орлова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(1930-1931), который можно выразить через pH: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532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09154"/>
              </p:ext>
            </p:extLst>
          </p:nvPr>
        </p:nvGraphicFramePr>
        <p:xfrm>
          <a:off x="2230821" y="2023274"/>
          <a:ext cx="48879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zione" r:id="rId4" imgW="2781300" imgH="431800" progId="Equation.3">
                  <p:embed/>
                </p:oleObj>
              </mc:Choice>
              <mc:Fallback>
                <p:oleObj name="Equazione" r:id="rId4" imgW="2781300" imgH="431800" progId="Equation.3">
                  <p:embed/>
                  <p:pic>
                    <p:nvPicPr>
                      <p:cNvPr id="0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821" y="2023274"/>
                        <a:ext cx="48879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60480"/>
              </p:ext>
            </p:extLst>
          </p:nvPr>
        </p:nvGraphicFramePr>
        <p:xfrm>
          <a:off x="2280459" y="1378331"/>
          <a:ext cx="44418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zione" r:id="rId6" imgW="2527300" imgH="431800" progId="Equation.3">
                  <p:embed/>
                </p:oleObj>
              </mc:Choice>
              <mc:Fallback>
                <p:oleObj name="Equazione" r:id="rId6" imgW="2527300" imgH="431800" progId="Equation.3">
                  <p:embed/>
                  <p:pic>
                    <p:nvPicPr>
                      <p:cNvPr id="0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459" y="1378331"/>
                        <a:ext cx="44418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4" name="Gruppo 15"/>
          <p:cNvGrpSpPr>
            <a:grpSpLocks/>
          </p:cNvGrpSpPr>
          <p:nvPr/>
        </p:nvGrpSpPr>
        <p:grpSpPr bwMode="auto">
          <a:xfrm>
            <a:off x="179388" y="3298258"/>
            <a:ext cx="9061451" cy="3211347"/>
            <a:chOff x="179512" y="3420493"/>
            <a:chExt cx="9060666" cy="3211848"/>
          </a:xfrm>
        </p:grpSpPr>
        <p:sp>
          <p:nvSpPr>
            <p:cNvPr id="22535" name="CasellaDiTesto 8"/>
            <p:cNvSpPr txBox="1">
              <a:spLocks noChangeArrowheads="1"/>
            </p:cNvSpPr>
            <p:nvPr/>
          </p:nvSpPr>
          <p:spPr bwMode="auto">
            <a:xfrm>
              <a:off x="6832427" y="4064125"/>
              <a:ext cx="2118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Неоравновесный CO </a:t>
              </a:r>
              <a:r>
                <a:rPr lang="ru" altLang="en-US" sz="18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B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6" name="CasellaDiTesto 9"/>
            <p:cNvSpPr txBox="1">
              <a:spLocks noChangeArrowheads="1"/>
            </p:cNvSpPr>
            <p:nvPr/>
          </p:nvSpPr>
          <p:spPr bwMode="auto">
            <a:xfrm>
              <a:off x="8571405" y="4693349"/>
              <a:ext cx="66877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12000">
                  <a:latin typeface="Calibri" panose="020F0502020204030204" pitchFamily="34" charset="0"/>
                  <a:cs typeface="Calibri" panose="020F0502020204030204" pitchFamily="34" charset="0"/>
                </a:rPr>
                <a:t>}</a:t>
              </a:r>
              <a:endParaRPr lang="en-GB" altLang="en-US" sz="1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2537" name="Gruppo 14"/>
            <p:cNvGrpSpPr>
              <a:grpSpLocks/>
            </p:cNvGrpSpPr>
            <p:nvPr/>
          </p:nvGrpSpPr>
          <p:grpSpPr bwMode="auto">
            <a:xfrm>
              <a:off x="2915816" y="3715170"/>
              <a:ext cx="3779762" cy="1153990"/>
              <a:chOff x="2915816" y="4022947"/>
              <a:chExt cx="3779762" cy="1292662"/>
            </a:xfrm>
          </p:grpSpPr>
          <p:sp>
            <p:nvSpPr>
              <p:cNvPr id="22548" name="CasellaDiTesto 11"/>
              <p:cNvSpPr txBox="1">
                <a:spLocks noChangeArrowheads="1"/>
              </p:cNvSpPr>
              <p:nvPr/>
            </p:nvSpPr>
            <p:spPr bwMode="auto">
              <a:xfrm>
                <a:off x="2915816" y="4946277"/>
                <a:ext cx="16619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" altLang="en-US" sz="1800">
                    <a:latin typeface="Calibri" panose="020F0502020204030204" pitchFamily="34" charset="0"/>
                    <a:cs typeface="Calibri" panose="020F0502020204030204" pitchFamily="34" charset="0"/>
                  </a:rPr>
                  <a:t>Равновесный СО </a:t>
                </a:r>
                <a:r>
                  <a:rPr lang="ru" altLang="en-US" sz="1800" baseline="-2500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GB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549" name="Gruppo 6"/>
              <p:cNvGrpSpPr>
                <a:grpSpLocks/>
              </p:cNvGrpSpPr>
              <p:nvPr/>
            </p:nvGrpSpPr>
            <p:grpSpPr bwMode="auto">
              <a:xfrm>
                <a:off x="2915816" y="4022947"/>
                <a:ext cx="3779762" cy="923330"/>
                <a:chOff x="4325472" y="3817490"/>
                <a:chExt cx="3779762" cy="923330"/>
              </a:xfrm>
            </p:grpSpPr>
            <p:grpSp>
              <p:nvGrpSpPr>
                <p:cNvPr id="22550" name="Gruppo 2"/>
                <p:cNvGrpSpPr>
                  <a:grpSpLocks/>
                </p:cNvGrpSpPr>
                <p:nvPr/>
              </p:nvGrpSpPr>
              <p:grpSpPr bwMode="auto">
                <a:xfrm>
                  <a:off x="6084168" y="3919115"/>
                  <a:ext cx="2021066" cy="720080"/>
                  <a:chOff x="6084168" y="3933056"/>
                  <a:chExt cx="2021066" cy="720080"/>
                </a:xfrm>
              </p:grpSpPr>
              <p:sp>
                <p:nvSpPr>
                  <p:cNvPr id="22553" name="CasellaDiTesto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84168" y="3933056"/>
                    <a:ext cx="1912255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Комбинированный неоСО </a:t>
                    </a:r>
                    <a:r>
                      <a:rPr lang="ru" altLang="en-US" sz="1800" baseline="-25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</a:t>
                    </a:r>
                    <a:endParaRPr lang="en-GB" altLang="en-US" sz="18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554" name="CasellaDiTesto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84168" y="4283804"/>
                    <a:ext cx="202106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ru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Равновесие неоСО </a:t>
                    </a:r>
                    <a:r>
                      <a:rPr lang="ru" altLang="en-US"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</a:t>
                    </a:r>
                    <a:endParaRPr lang="en-GB" altLang="en-US" sz="1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2551" name="CasellaDiTesto 10"/>
                <p:cNvSpPr txBox="1">
                  <a:spLocks noChangeArrowheads="1"/>
                </p:cNvSpPr>
                <p:nvPr/>
              </p:nvSpPr>
              <p:spPr bwMode="auto">
                <a:xfrm>
                  <a:off x="4325472" y="4094489"/>
                  <a:ext cx="15853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" altLang="en-US" sz="1800">
                      <a:latin typeface="Calibri" panose="020F0502020204030204" pitchFamily="34" charset="0"/>
                      <a:cs typeface="Calibri" panose="020F0502020204030204" pitchFamily="34" charset="0"/>
                    </a:rPr>
                    <a:t>Агрессивный СО </a:t>
                  </a:r>
                  <a:r>
                    <a:rPr lang="ru" altLang="en-US" sz="1800" baseline="-2500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endParaRPr lang="en-GB" altLang="en-US" sz="18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52" name="CasellaDiTesto 13"/>
                <p:cNvSpPr txBox="1">
                  <a:spLocks noChangeArrowheads="1"/>
                </p:cNvSpPr>
                <p:nvPr/>
              </p:nvSpPr>
              <p:spPr bwMode="auto">
                <a:xfrm>
                  <a:off x="5828827" y="3817490"/>
                  <a:ext cx="402674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" altLang="en-US" sz="5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{</a:t>
                  </a:r>
                  <a:endParaRPr lang="en-GB" altLang="en-US" sz="5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538" name="CasellaDiTesto 17"/>
            <p:cNvSpPr txBox="1">
              <a:spLocks noChangeArrowheads="1"/>
            </p:cNvSpPr>
            <p:nvPr/>
          </p:nvSpPr>
          <p:spPr bwMode="auto">
            <a:xfrm>
              <a:off x="8624343" y="3420493"/>
              <a:ext cx="57259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9600" dirty="0">
                  <a:latin typeface="Calibri" panose="020F0502020204030204" pitchFamily="34" charset="0"/>
                  <a:cs typeface="Calibri" panose="020F0502020204030204" pitchFamily="34" charset="0"/>
                </a:rPr>
                <a:t>}</a:t>
              </a:r>
              <a:endParaRPr lang="en-GB" altLang="en-US" sz="9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39" name="CasellaDiTesto 18"/>
            <p:cNvSpPr txBox="1">
              <a:spLocks noChangeArrowheads="1"/>
            </p:cNvSpPr>
            <p:nvPr/>
          </p:nvSpPr>
          <p:spPr bwMode="auto">
            <a:xfrm>
              <a:off x="2915816" y="5085184"/>
              <a:ext cx="2054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Полукомбинированный CO </a:t>
              </a:r>
              <a:r>
                <a:rPr lang="ru" altLang="en-US" sz="18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B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0" name="CasellaDiTesto 19"/>
            <p:cNvSpPr txBox="1">
              <a:spLocks noChangeArrowheads="1"/>
            </p:cNvSpPr>
            <p:nvPr/>
          </p:nvSpPr>
          <p:spPr bwMode="auto">
            <a:xfrm>
              <a:off x="2915816" y="5548590"/>
              <a:ext cx="27966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Бикарбонат в сочетании с CO </a:t>
              </a:r>
              <a:r>
                <a:rPr lang="ru" altLang="en-US" sz="18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B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1" name="CasellaDiTesto 20"/>
            <p:cNvSpPr txBox="1">
              <a:spLocks noChangeArrowheads="1"/>
            </p:cNvSpPr>
            <p:nvPr/>
          </p:nvSpPr>
          <p:spPr bwMode="auto">
            <a:xfrm>
              <a:off x="2915816" y="6011996"/>
              <a:ext cx="25565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Карбонатный комбинированный CO </a:t>
              </a:r>
              <a:r>
                <a:rPr lang="ru" altLang="en-US" sz="18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B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2" name="CasellaDiTesto 21"/>
            <p:cNvSpPr txBox="1">
              <a:spLocks noChangeArrowheads="1"/>
            </p:cNvSpPr>
            <p:nvPr/>
          </p:nvSpPr>
          <p:spPr bwMode="auto">
            <a:xfrm>
              <a:off x="5797056" y="5546849"/>
              <a:ext cx="3108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Общий комбинированный CO </a:t>
              </a:r>
              <a:r>
                <a:rPr lang="ru" altLang="en-US" sz="18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 </a:t>
              </a:r>
              <a:r>
                <a:rPr lang="ru" altLang="en-US" sz="1800" b="1" i="1">
                  <a:latin typeface="Calibri" panose="020F0502020204030204" pitchFamily="34" charset="0"/>
                  <a:cs typeface="Calibri" panose="020F0502020204030204" pitchFamily="34" charset="0"/>
                </a:rPr>
                <a:t>щелочность </a:t>
              </a: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GB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3" name="CasellaDiTesto 22"/>
            <p:cNvSpPr txBox="1">
              <a:spLocks noChangeArrowheads="1"/>
            </p:cNvSpPr>
            <p:nvPr/>
          </p:nvSpPr>
          <p:spPr bwMode="auto">
            <a:xfrm>
              <a:off x="2624970" y="3717032"/>
              <a:ext cx="50687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8000" dirty="0">
                  <a:latin typeface="Calibri" panose="020F0502020204030204" pitchFamily="34" charset="0"/>
                  <a:cs typeface="Calibri" panose="020F0502020204030204" pitchFamily="34" charset="0"/>
                </a:rPr>
                <a:t>{</a:t>
              </a:r>
              <a:endParaRPr lang="en-GB" altLang="en-US" sz="8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4" name="CasellaDiTesto 23"/>
            <p:cNvSpPr txBox="1">
              <a:spLocks noChangeArrowheads="1"/>
            </p:cNvSpPr>
            <p:nvPr/>
          </p:nvSpPr>
          <p:spPr bwMode="auto">
            <a:xfrm>
              <a:off x="2624970" y="4841865"/>
              <a:ext cx="47481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7200">
                  <a:latin typeface="Calibri" panose="020F0502020204030204" pitchFamily="34" charset="0"/>
                  <a:cs typeface="Calibri" panose="020F0502020204030204" pitchFamily="34" charset="0"/>
                </a:rPr>
                <a:t>{</a:t>
              </a:r>
              <a:endParaRPr lang="en-GB" altLang="en-US" sz="7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5" name="CasellaDiTesto 24"/>
            <p:cNvSpPr txBox="1">
              <a:spLocks noChangeArrowheads="1"/>
            </p:cNvSpPr>
            <p:nvPr/>
          </p:nvSpPr>
          <p:spPr bwMode="auto">
            <a:xfrm>
              <a:off x="453387" y="4103630"/>
              <a:ext cx="12743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Свободный СО </a:t>
              </a:r>
              <a:r>
                <a:rPr lang="ru" alt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B" altLang="en-US" sz="24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6" name="CasellaDiTesto 25"/>
            <p:cNvSpPr txBox="1">
              <a:spLocks noChangeArrowheads="1"/>
            </p:cNvSpPr>
            <p:nvPr/>
          </p:nvSpPr>
          <p:spPr bwMode="auto">
            <a:xfrm>
              <a:off x="179512" y="5266371"/>
              <a:ext cx="26643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2400" b="1" i="1">
                  <a:latin typeface="Calibri" panose="020F0502020204030204" pitchFamily="34" charset="0"/>
                  <a:cs typeface="Calibri" panose="020F0502020204030204" pitchFamily="34" charset="0"/>
                </a:rPr>
                <a:t>CO </a:t>
              </a:r>
              <a:r>
                <a:rPr lang="ru" altLang="en-US" sz="2400" b="1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u" altLang="en-US" sz="2400" b="1" i="1">
                  <a:latin typeface="Calibri" panose="020F0502020204030204" pitchFamily="34" charset="0"/>
                  <a:cs typeface="Calibri" panose="020F0502020204030204" pitchFamily="34" charset="0"/>
                </a:rPr>
                <a:t>бикарбоната</a:t>
              </a:r>
              <a:endParaRPr lang="en-GB" altLang="en-US" sz="2400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7" name="CasellaDiTesto 26"/>
            <p:cNvSpPr txBox="1">
              <a:spLocks noChangeArrowheads="1"/>
            </p:cNvSpPr>
            <p:nvPr/>
          </p:nvSpPr>
          <p:spPr bwMode="auto">
            <a:xfrm>
              <a:off x="382773" y="5919663"/>
              <a:ext cx="24520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" altLang="en-US" sz="2400" b="1" i="1">
                  <a:latin typeface="Calibri" panose="020F0502020204030204" pitchFamily="34" charset="0"/>
                  <a:cs typeface="Calibri" panose="020F0502020204030204" pitchFamily="34" charset="0"/>
                </a:rPr>
                <a:t>CO </a:t>
              </a:r>
              <a:r>
                <a:rPr lang="ru" altLang="en-US" sz="2400" b="1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u" altLang="en-US" sz="2400" b="1" i="1">
                  <a:latin typeface="Calibri" panose="020F0502020204030204" pitchFamily="34" charset="0"/>
                  <a:cs typeface="Calibri" panose="020F0502020204030204" pitchFamily="34" charset="0"/>
                </a:rPr>
                <a:t>карбоната</a:t>
              </a:r>
              <a:endParaRPr lang="en-GB" altLang="en-US" sz="2400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Text Box 126"/>
          <p:cNvSpPr txBox="1">
            <a:spLocks noChangeArrowheads="1"/>
          </p:cNvSpPr>
          <p:nvPr/>
        </p:nvSpPr>
        <p:spPr bwMode="auto">
          <a:xfrm>
            <a:off x="2124075" y="36513"/>
            <a:ext cx="49545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" alt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ГОРНЫЕ РЕАКЦИИ – ВОДА</a:t>
            </a:r>
          </a:p>
        </p:txBody>
      </p:sp>
      <p:sp>
        <p:nvSpPr>
          <p:cNvPr id="4099" name="Rectangle 127"/>
          <p:cNvSpPr>
            <a:spLocks noChangeArrowheads="1"/>
          </p:cNvSpPr>
          <p:nvPr/>
        </p:nvSpPr>
        <p:spPr bwMode="auto">
          <a:xfrm>
            <a:off x="76200" y="639762"/>
            <a:ext cx="89154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Гидратация </a:t>
            </a:r>
            <a:r>
              <a:rPr lang="ru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проникновение воды в ретикулярную систему кристаллов, является одним из наиболее распространенных явлений изменения многих минералов, из которых она представляет начальную фазу.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ru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Ангидрит + Вода </a:t>
            </a:r>
            <a:r>
              <a:rPr lang="ru" altLang="en-US" sz="2400" i="1" dirty="0">
                <a:latin typeface="Calibri" panose="020F0502020204030204" pitchFamily="34" charset="0"/>
                <a:cs typeface="Calibri" panose="020F0502020204030204" pitchFamily="34" charset="0"/>
                <a:sym typeface="WP MathA" panose="05010101010101010101" pitchFamily="2" charset="2"/>
              </a:rPr>
              <a:t> </a:t>
            </a:r>
            <a:r>
              <a:rPr lang="ru" altLang="en-US" sz="1800" i="1" dirty="0">
                <a:latin typeface="Calibri" panose="020F0502020204030204" pitchFamily="34" charset="0"/>
                <a:cs typeface="Calibri" panose="020F0502020204030204" pitchFamily="34" charset="0"/>
                <a:sym typeface="WP MathA" panose="05010101010101010101" pitchFamily="2" charset="2"/>
              </a:rPr>
              <a:t>Гипс </a:t>
            </a:r>
            <a:r>
              <a:rPr lang="ru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Биотит + Вода </a:t>
            </a:r>
            <a:r>
              <a:rPr lang="ru" altLang="en-US" sz="2400" i="1" dirty="0">
                <a:latin typeface="Calibri" panose="020F0502020204030204" pitchFamily="34" charset="0"/>
                <a:cs typeface="Calibri" panose="020F0502020204030204" pitchFamily="34" charset="0"/>
                <a:sym typeface="WP MathA" panose="05010101010101010101" pitchFamily="2" charset="2"/>
              </a:rPr>
              <a:t> </a:t>
            </a:r>
            <a:r>
              <a:rPr lang="ru" altLang="en-US" sz="1800" i="1" dirty="0">
                <a:latin typeface="Calibri" panose="020F0502020204030204" pitchFamily="34" charset="0"/>
                <a:cs typeface="Calibri" panose="020F0502020204030204" pitchFamily="34" charset="0"/>
                <a:sym typeface="WP MathA" panose="05010101010101010101" pitchFamily="2" charset="2"/>
              </a:rPr>
              <a:t>Вермикулит</a:t>
            </a:r>
            <a:endParaRPr lang="it-IT" altLang="en-US" sz="1800" i="1" dirty="0">
              <a:latin typeface="Comic Sans MS" panose="030F0702030302020204" pitchFamily="66" charset="0"/>
            </a:endParaRPr>
          </a:p>
        </p:txBody>
      </p:sp>
      <p:sp>
        <p:nvSpPr>
          <p:cNvPr id="4100" name="Rectangle 128"/>
          <p:cNvSpPr>
            <a:spLocks noChangeArrowheads="1"/>
          </p:cNvSpPr>
          <p:nvPr/>
        </p:nvSpPr>
        <p:spPr bwMode="auto">
          <a:xfrm>
            <a:off x="76200" y="2209800"/>
            <a:ext cx="89154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 b="1" i="1">
                <a:latin typeface="Calibri" panose="020F0502020204030204" pitchFamily="34" charset="0"/>
                <a:cs typeface="Calibri" panose="020F0502020204030204" pitchFamily="34" charset="0"/>
              </a:rPr>
              <a:t>Гидролиз </a:t>
            </a: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играет важную роль в атаке силикатов. Однако один лишь гидролиз не способен быстро разложить минералы, поскольку стремится установить равновесие между собой и обратными реакциями. Для распространения гидролиза необходимо удалить некоторые элементы среды, в которой происходит гидролиз, или добавить определенные ионы. Устранение осуществляется путем обновления воды в контакте. Вклад ионов будет обусловлен, например, диссоциацией угольной кислоты воды. Но вклад ионов может также способствовать ретроградному гидролизу.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Как правило, водорастворимые элементы состоят из солей сильных оснований. В этом случае ионы Н </a:t>
            </a:r>
            <a:r>
              <a:rPr lang="ru" altLang="en-US" sz="1800" baseline="3000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будут ускорять гидролиз, а ионы ОН- </a:t>
            </a:r>
            <a:r>
              <a:rPr lang="ru" altLang="en-US" sz="1800" baseline="30000">
                <a:latin typeface="Calibri" panose="020F0502020204030204" pitchFamily="34" charset="0"/>
                <a:cs typeface="Calibri" panose="020F0502020204030204" pitchFamily="34" charset="0"/>
              </a:rPr>
              <a:t>будут </a:t>
            </a: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ретроградными.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Во всех случаях конечной точкой гидролиза является раствор.</a:t>
            </a:r>
            <a:endParaRPr lang="it-IT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1" name="Rectangle 129"/>
          <p:cNvSpPr>
            <a:spLocks noChangeArrowheads="1"/>
          </p:cNvSpPr>
          <p:nvPr/>
        </p:nvSpPr>
        <p:spPr bwMode="auto">
          <a:xfrm>
            <a:off x="76200" y="4648200"/>
            <a:ext cx="8915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2" name="Rectangle 130"/>
          <p:cNvSpPr>
            <a:spLocks noChangeArrowheads="1"/>
          </p:cNvSpPr>
          <p:nvPr/>
        </p:nvSpPr>
        <p:spPr bwMode="auto">
          <a:xfrm>
            <a:off x="105569" y="5072063"/>
            <a:ext cx="8991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Окисление и восстановление </a:t>
            </a:r>
            <a:r>
              <a:rPr lang="ru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- Явления окисления очень важны, особенно в районах, пересекаемых поверхностными водами. Они достигают максимума в зонах инфильтрации, между поверхностью земли и поверхностью свободного водоносного горизонта, где сосуществуют вода и воздух.</a:t>
            </a:r>
            <a:endParaRPr lang="it-IT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2868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" altLang="en-US" sz="2400" b="1" cap="small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Карбонатные </a:t>
            </a:r>
            <a:r>
              <a:rPr lang="ru" altLang="en-US" sz="2400" b="1" cap="small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породы</a:t>
            </a:r>
            <a:endParaRPr lang="it-IT" altLang="en-US" sz="2400" b="1" cap="small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764704"/>
            <a:ext cx="8839200" cy="3786742"/>
          </a:xfrm>
          <a:prstGeom prst="rect">
            <a:avLst/>
          </a:prstGeom>
          <a:blipFill>
            <a:blip r:embed="rId4"/>
            <a:stretch>
              <a:fillRect l="-552" t="-804" r="-552" b="-144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">
                <a:noFill/>
              </a:rPr>
              <a:t> 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88925" y="4572000"/>
            <a:ext cx="86264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Вспомним некоторые равновесия: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1) поглощение атмосферного углекислого газа водой:</a:t>
            </a:r>
            <a:endParaRPr lang="it-IT" alt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015438"/>
              </p:ext>
            </p:extLst>
          </p:nvPr>
        </p:nvGraphicFramePr>
        <p:xfrm>
          <a:off x="395536" y="5323718"/>
          <a:ext cx="2667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5" imgW="1320227" imgH="418918" progId="Equation.3">
                  <p:embed/>
                </p:oleObj>
              </mc:Choice>
              <mc:Fallback>
                <p:oleObj r:id="rId5" imgW="1320227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323718"/>
                        <a:ext cx="26670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3779912" y="5084005"/>
            <a:ext cx="5029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[CO </a:t>
            </a:r>
            <a:r>
              <a:rPr lang="ru" altLang="en-US" sz="1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концентрация в молях СО </a:t>
            </a:r>
            <a:r>
              <a:rPr lang="ru" alt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в воде,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 dirty="0">
                <a:latin typeface="Symbol" panose="05050102010706020507" pitchFamily="18" charset="2"/>
                <a:cs typeface="Calibri" panose="020F0502020204030204" pitchFamily="34" charset="0"/>
              </a:rPr>
              <a:t>а </a:t>
            </a:r>
            <a:r>
              <a:rPr lang="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коэффициент поглощения,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 dirty="0">
                <a:latin typeface="Symbol" panose="05050102010706020507" pitchFamily="18" charset="2"/>
                <a:cs typeface="Calibri" panose="020F0502020204030204" pitchFamily="34" charset="0"/>
              </a:rPr>
              <a:t>d </a:t>
            </a:r>
            <a:r>
              <a:rPr lang="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парциальное давление СО </a:t>
            </a:r>
            <a:r>
              <a:rPr lang="ru" alt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из атмосферы,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концентрация СО </a:t>
            </a:r>
            <a:r>
              <a:rPr lang="ru" alt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в атмосфере,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полное давление в атмосферах</a:t>
            </a:r>
            <a:endParaRPr lang="it-IT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8" name="Text Box 126"/>
          <p:cNvSpPr txBox="1">
            <a:spLocks noChangeArrowheads="1"/>
          </p:cNvSpPr>
          <p:nvPr/>
        </p:nvSpPr>
        <p:spPr bwMode="auto">
          <a:xfrm>
            <a:off x="2124075" y="44450"/>
            <a:ext cx="49545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" alt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ГОРНЫЕ РЕАКЦИИ – ВОДА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2"/>
          <p:cNvSpPr>
            <a:spLocks noChangeArrowheads="1"/>
          </p:cNvSpPr>
          <p:nvPr/>
        </p:nvSpPr>
        <p:spPr bwMode="auto">
          <a:xfrm>
            <a:off x="212725" y="1844675"/>
            <a:ext cx="8686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2) Гидратация углекислого газа:</a:t>
            </a:r>
            <a:r>
              <a:rPr lang="ru" altLang="en-US" sz="1800"/>
              <a:t> </a:t>
            </a: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+ Н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О ⇄ Н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it-IT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en-US" sz="8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3) Диссоциация угольной кислоты </a:t>
            </a: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⇄ H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+ HCO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it-IT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en-US" sz="8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4) Диссоциация бикарбонат-иона: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HCO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⇄ H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+ 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en-US" sz="8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5) Диссоциация СаСО </a:t>
            </a:r>
            <a:r>
              <a:rPr lang="ru" altLang="en-US" sz="1800" i="1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СаСО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⇄</a:t>
            </a: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Са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2+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+ СО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2-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en-US" sz="8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6) Диссоциация воды: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Н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О ⇄ Н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+ ОН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09550" y="20638"/>
            <a:ext cx="86264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Вспомним некоторые равновесия: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1) поглощение атмосферного углекислого газа водой:</a:t>
            </a:r>
            <a:endParaRPr lang="it-IT" alt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377825" y="833438"/>
          <a:ext cx="2667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r:id="rId4" imgW="1320227" imgH="418918" progId="Equation.3">
                  <p:embed/>
                </p:oleObj>
              </mc:Choice>
              <mc:Fallback>
                <p:oleObj r:id="rId4" imgW="1320227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833438"/>
                        <a:ext cx="26670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730625" y="549275"/>
            <a:ext cx="50292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[CO </a:t>
            </a:r>
            <a:r>
              <a:rPr lang="ru" altLang="en-US" sz="1600" b="1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ru" altLang="en-US" sz="1600">
                <a:latin typeface="Calibri" panose="020F0502020204030204" pitchFamily="34" charset="0"/>
                <a:cs typeface="Calibri" panose="020F0502020204030204" pitchFamily="34" charset="0"/>
              </a:rPr>
              <a:t>– концентрация в молях СО </a:t>
            </a:r>
            <a:r>
              <a:rPr lang="ru" altLang="en-US" sz="1600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1600">
                <a:latin typeface="Calibri" panose="020F0502020204030204" pitchFamily="34" charset="0"/>
                <a:cs typeface="Calibri" panose="020F0502020204030204" pitchFamily="34" charset="0"/>
              </a:rPr>
              <a:t>в воде,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>
                <a:latin typeface="Symbol" panose="05050102010706020507" pitchFamily="18" charset="2"/>
                <a:cs typeface="Calibri" panose="020F0502020204030204" pitchFamily="34" charset="0"/>
              </a:rPr>
              <a:t>а </a:t>
            </a:r>
            <a:r>
              <a:rPr lang="ru" altLang="en-US" sz="1600">
                <a:latin typeface="Calibri" panose="020F0502020204030204" pitchFamily="34" charset="0"/>
                <a:cs typeface="Calibri" panose="020F0502020204030204" pitchFamily="34" charset="0"/>
              </a:rPr>
              <a:t>- коэффициент поглощения,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>
                <a:latin typeface="Symbol" panose="05050102010706020507" pitchFamily="18" charset="2"/>
                <a:cs typeface="Calibri" panose="020F0502020204030204" pitchFamily="34" charset="0"/>
              </a:rPr>
              <a:t>d </a:t>
            </a:r>
            <a:r>
              <a:rPr lang="ru" altLang="en-US" sz="1600">
                <a:latin typeface="Calibri" panose="020F0502020204030204" pitchFamily="34" charset="0"/>
                <a:cs typeface="Calibri" panose="020F0502020204030204" pitchFamily="34" charset="0"/>
              </a:rPr>
              <a:t>– парциальное давление СО </a:t>
            </a:r>
            <a:r>
              <a:rPr lang="ru" altLang="en-US" sz="1600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1600">
                <a:latin typeface="Calibri" panose="020F0502020204030204" pitchFamily="34" charset="0"/>
                <a:cs typeface="Calibri" panose="020F0502020204030204" pitchFamily="34" charset="0"/>
              </a:rPr>
              <a:t>из атмосферы,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ru" altLang="en-US" sz="1600">
                <a:latin typeface="Calibri" panose="020F0502020204030204" pitchFamily="34" charset="0"/>
                <a:cs typeface="Calibri" panose="020F0502020204030204" pitchFamily="34" charset="0"/>
              </a:rPr>
              <a:t>– концентрация СО </a:t>
            </a:r>
            <a:r>
              <a:rPr lang="ru" altLang="en-US" sz="1600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1600">
                <a:latin typeface="Calibri" panose="020F0502020204030204" pitchFamily="34" charset="0"/>
                <a:cs typeface="Calibri" panose="020F0502020204030204" pitchFamily="34" charset="0"/>
              </a:rPr>
              <a:t>в атмосфере,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ru" altLang="en-US" sz="1600">
                <a:latin typeface="Calibri" panose="020F0502020204030204" pitchFamily="34" charset="0"/>
                <a:cs typeface="Calibri" panose="020F0502020204030204" pitchFamily="34" charset="0"/>
              </a:rPr>
              <a:t>- полное давление в атмосферах</a:t>
            </a:r>
            <a:endParaRPr lang="it-IT" altLang="en-US" sz="1600">
              <a:latin typeface="Comic Sans MS" panose="030F0702030302020204" pitchFamily="66" charset="0"/>
            </a:endParaRPr>
          </a:p>
        </p:txBody>
      </p:sp>
      <p:grpSp>
        <p:nvGrpSpPr>
          <p:cNvPr id="8198" name="Group 1049"/>
          <p:cNvGrpSpPr>
            <a:grpSpLocks/>
          </p:cNvGrpSpPr>
          <p:nvPr/>
        </p:nvGrpSpPr>
        <p:grpSpPr bwMode="auto">
          <a:xfrm>
            <a:off x="2049463" y="3860800"/>
            <a:ext cx="5180012" cy="731838"/>
            <a:chOff x="480" y="48"/>
            <a:chExt cx="3263" cy="461"/>
          </a:xfrm>
        </p:grpSpPr>
        <p:graphicFrame>
          <p:nvGraphicFramePr>
            <p:cNvPr id="8205" name="Object 1030"/>
            <p:cNvGraphicFramePr>
              <a:graphicFrameLocks noChangeAspect="1"/>
            </p:cNvGraphicFramePr>
            <p:nvPr/>
          </p:nvGraphicFramePr>
          <p:xfrm>
            <a:off x="480" y="53"/>
            <a:ext cx="912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r:id="rId6" imgW="850531" imgH="418918" progId="Equation.3">
                    <p:embed/>
                  </p:oleObj>
                </mc:Choice>
                <mc:Fallback>
                  <p:oleObj r:id="rId6" imgW="850531" imgH="418918" progId="Equation.3">
                    <p:embed/>
                    <p:pic>
                      <p:nvPicPr>
                        <p:cNvPr id="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53"/>
                          <a:ext cx="912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Text Box 1032"/>
            <p:cNvSpPr txBox="1">
              <a:spLocks noChangeArrowheads="1"/>
            </p:cNvSpPr>
            <p:nvPr/>
          </p:nvSpPr>
          <p:spPr bwMode="auto">
            <a:xfrm>
              <a:off x="1622" y="16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</a:p>
          </p:txBody>
        </p:sp>
        <p:graphicFrame>
          <p:nvGraphicFramePr>
            <p:cNvPr id="8207" name="Object 1033"/>
            <p:cNvGraphicFramePr>
              <a:graphicFrameLocks noChangeAspect="1"/>
            </p:cNvGraphicFramePr>
            <p:nvPr/>
          </p:nvGraphicFramePr>
          <p:xfrm>
            <a:off x="2016" y="48"/>
            <a:ext cx="1056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r:id="rId8" imgW="965200" imgH="419100" progId="Equation.3">
                    <p:embed/>
                  </p:oleObj>
                </mc:Choice>
                <mc:Fallback>
                  <p:oleObj r:id="rId8" imgW="965200" imgH="419100" progId="Equation.3">
                    <p:embed/>
                    <p:pic>
                      <p:nvPicPr>
                        <p:cNvPr id="0" name="Object 10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48"/>
                          <a:ext cx="1056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8" name="Text Box 1035"/>
            <p:cNvSpPr txBox="1">
              <a:spLocks noChangeArrowheads="1"/>
            </p:cNvSpPr>
            <p:nvPr/>
          </p:nvSpPr>
          <p:spPr bwMode="auto">
            <a:xfrm>
              <a:off x="3456" y="163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(1)</a:t>
              </a:r>
            </a:p>
          </p:txBody>
        </p:sp>
      </p:grpSp>
      <p:grpSp>
        <p:nvGrpSpPr>
          <p:cNvPr id="8199" name="Group 1050"/>
          <p:cNvGrpSpPr>
            <a:grpSpLocks/>
          </p:cNvGrpSpPr>
          <p:nvPr/>
        </p:nvGrpSpPr>
        <p:grpSpPr bwMode="auto">
          <a:xfrm>
            <a:off x="411163" y="4546600"/>
            <a:ext cx="8408987" cy="846138"/>
            <a:chOff x="96" y="672"/>
            <a:chExt cx="5297" cy="533"/>
          </a:xfrm>
        </p:grpSpPr>
        <p:graphicFrame>
          <p:nvGraphicFramePr>
            <p:cNvPr id="8201" name="Object 1036"/>
            <p:cNvGraphicFramePr>
              <a:graphicFrameLocks noChangeAspect="1"/>
            </p:cNvGraphicFramePr>
            <p:nvPr/>
          </p:nvGraphicFramePr>
          <p:xfrm>
            <a:off x="96" y="672"/>
            <a:ext cx="1176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7" r:id="rId10" imgW="990170" imgH="431613" progId="Equation.3">
                    <p:embed/>
                  </p:oleObj>
                </mc:Choice>
                <mc:Fallback>
                  <p:oleObj r:id="rId10" imgW="990170" imgH="431613" progId="Equation.3">
                    <p:embed/>
                    <p:pic>
                      <p:nvPicPr>
                        <p:cNvPr id="0" name="Object 10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672"/>
                          <a:ext cx="1176" cy="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Text Box 1038"/>
            <p:cNvSpPr txBox="1">
              <a:spLocks noChangeArrowheads="1"/>
            </p:cNvSpPr>
            <p:nvPr/>
          </p:nvSpPr>
          <p:spPr bwMode="auto">
            <a:xfrm>
              <a:off x="1584" y="811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(2)</a:t>
              </a:r>
            </a:p>
          </p:txBody>
        </p:sp>
        <p:graphicFrame>
          <p:nvGraphicFramePr>
            <p:cNvPr id="8203" name="Object 1039"/>
            <p:cNvGraphicFramePr>
              <a:graphicFrameLocks noChangeAspect="1"/>
            </p:cNvGraphicFramePr>
            <p:nvPr/>
          </p:nvGraphicFramePr>
          <p:xfrm>
            <a:off x="3002" y="672"/>
            <a:ext cx="1776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r:id="rId12" imgW="1524000" imgH="457200" progId="Equation.3">
                    <p:embed/>
                  </p:oleObj>
                </mc:Choice>
                <mc:Fallback>
                  <p:oleObj r:id="rId12" imgW="1524000" imgH="457200" progId="Equation.3">
                    <p:embed/>
                    <p:pic>
                      <p:nvPicPr>
                        <p:cNvPr id="0" name="Object 1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2" y="672"/>
                          <a:ext cx="1776" cy="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4" name="Text Box 1041"/>
            <p:cNvSpPr txBox="1">
              <a:spLocks noChangeArrowheads="1"/>
            </p:cNvSpPr>
            <p:nvPr/>
          </p:nvSpPr>
          <p:spPr bwMode="auto">
            <a:xfrm>
              <a:off x="5114" y="823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</p:grpSp>
      <p:sp>
        <p:nvSpPr>
          <p:cNvPr id="8200" name="Rectangle 1042"/>
          <p:cNvSpPr>
            <a:spLocks noChangeArrowheads="1"/>
          </p:cNvSpPr>
          <p:nvPr/>
        </p:nvSpPr>
        <p:spPr bwMode="auto">
          <a:xfrm>
            <a:off x="179388" y="5445125"/>
            <a:ext cx="8686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1r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постоянная реальной активности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. Но практически выгодно рассматривать H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и растворенный в воде 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вместе, т. е.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&lt;H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 + &lt;CO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 , что для упрощения будем писать &lt;H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ru" altLang="en-US" sz="2000" baseline="-30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 . Имеем тогда: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45"/>
          <p:cNvSpPr>
            <a:spLocks noChangeArrowheads="1"/>
          </p:cNvSpPr>
          <p:nvPr/>
        </p:nvSpPr>
        <p:spPr bwMode="auto">
          <a:xfrm>
            <a:off x="152400" y="1098550"/>
            <a:ext cx="883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– кажущаяся константа. К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увеличивается на 0,25 % на каждый градус повышения температуры (Мур)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Rectangle 1048"/>
          <p:cNvSpPr>
            <a:spLocks noChangeArrowheads="1"/>
          </p:cNvSpPr>
          <p:nvPr/>
        </p:nvSpPr>
        <p:spPr bwMode="auto">
          <a:xfrm>
            <a:off x="152400" y="2486025"/>
            <a:ext cx="845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увеличивается на 0,58% на каждый градус повышения температуры (Мур)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44" name="Group 1064"/>
          <p:cNvGrpSpPr>
            <a:grpSpLocks/>
          </p:cNvGrpSpPr>
          <p:nvPr/>
        </p:nvGrpSpPr>
        <p:grpSpPr bwMode="auto">
          <a:xfrm>
            <a:off x="1544638" y="250825"/>
            <a:ext cx="6081712" cy="801688"/>
            <a:chOff x="912" y="1702"/>
            <a:chExt cx="3831" cy="505"/>
          </a:xfrm>
        </p:grpSpPr>
        <p:graphicFrame>
          <p:nvGraphicFramePr>
            <p:cNvPr id="10264" name="Object 1043"/>
            <p:cNvGraphicFramePr>
              <a:graphicFrameLocks noChangeAspect="1"/>
            </p:cNvGraphicFramePr>
            <p:nvPr/>
          </p:nvGraphicFramePr>
          <p:xfrm>
            <a:off x="1860" y="1702"/>
            <a:ext cx="2134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0" name="Equazione" r:id="rId4" imgW="1981200" imgH="469900" progId="Equation.3">
                    <p:embed/>
                  </p:oleObj>
                </mc:Choice>
                <mc:Fallback>
                  <p:oleObj name="Equazione" r:id="rId4" imgW="1981200" imgH="469900" progId="Equation.3">
                    <p:embed/>
                    <p:pic>
                      <p:nvPicPr>
                        <p:cNvPr id="0" name="Object 10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1702"/>
                          <a:ext cx="2134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5" name="Text Box 1051"/>
            <p:cNvSpPr txBox="1">
              <a:spLocks noChangeArrowheads="1"/>
            </p:cNvSpPr>
            <p:nvPr/>
          </p:nvSpPr>
          <p:spPr bwMode="auto">
            <a:xfrm>
              <a:off x="4464" y="1838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</a:p>
          </p:txBody>
        </p:sp>
        <p:sp>
          <p:nvSpPr>
            <p:cNvPr id="10266" name="Text Box 1053"/>
            <p:cNvSpPr txBox="1">
              <a:spLocks noChangeArrowheads="1"/>
            </p:cNvSpPr>
            <p:nvPr/>
          </p:nvSpPr>
          <p:spPr bwMode="auto">
            <a:xfrm>
              <a:off x="912" y="1838"/>
              <a:ext cx="4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25°С</a:t>
              </a:r>
            </a:p>
          </p:txBody>
        </p:sp>
      </p:grpSp>
      <p:grpSp>
        <p:nvGrpSpPr>
          <p:cNvPr id="10245" name="Gruppo 1"/>
          <p:cNvGrpSpPr>
            <a:grpSpLocks/>
          </p:cNvGrpSpPr>
          <p:nvPr/>
        </p:nvGrpSpPr>
        <p:grpSpPr bwMode="auto">
          <a:xfrm>
            <a:off x="1544638" y="1663700"/>
            <a:ext cx="6081712" cy="804863"/>
            <a:chOff x="1544638" y="1663700"/>
            <a:chExt cx="6081712" cy="804863"/>
          </a:xfrm>
        </p:grpSpPr>
        <p:graphicFrame>
          <p:nvGraphicFramePr>
            <p:cNvPr id="10261" name="Object 1046"/>
            <p:cNvGraphicFramePr>
              <a:graphicFrameLocks noChangeAspect="1"/>
            </p:cNvGraphicFramePr>
            <p:nvPr/>
          </p:nvGraphicFramePr>
          <p:xfrm>
            <a:off x="3009900" y="1663700"/>
            <a:ext cx="3468688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1" name="Equazione" r:id="rId6" imgW="1968500" imgH="457200" progId="Equation.3">
                    <p:embed/>
                  </p:oleObj>
                </mc:Choice>
                <mc:Fallback>
                  <p:oleObj name="Equazione" r:id="rId6" imgW="1968500" imgH="457200" progId="Equation.3">
                    <p:embed/>
                    <p:pic>
                      <p:nvPicPr>
                        <p:cNvPr id="0" name="Object 10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9900" y="1663700"/>
                          <a:ext cx="3468688" cy="804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2" name="Text Box 1052"/>
            <p:cNvSpPr txBox="1">
              <a:spLocks noChangeArrowheads="1"/>
            </p:cNvSpPr>
            <p:nvPr/>
          </p:nvSpPr>
          <p:spPr bwMode="auto">
            <a:xfrm>
              <a:off x="7183438" y="1882775"/>
              <a:ext cx="442912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10263" name="Text Box 1054"/>
            <p:cNvSpPr txBox="1">
              <a:spLocks noChangeArrowheads="1"/>
            </p:cNvSpPr>
            <p:nvPr/>
          </p:nvSpPr>
          <p:spPr bwMode="auto">
            <a:xfrm>
              <a:off x="1544638" y="1882775"/>
              <a:ext cx="78422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25°С</a:t>
              </a:r>
            </a:p>
          </p:txBody>
        </p:sp>
      </p:grpSp>
      <p:grpSp>
        <p:nvGrpSpPr>
          <p:cNvPr id="10246" name="Gruppo 2"/>
          <p:cNvGrpSpPr>
            <a:grpSpLocks/>
          </p:cNvGrpSpPr>
          <p:nvPr/>
        </p:nvGrpSpPr>
        <p:grpSpPr bwMode="auto">
          <a:xfrm>
            <a:off x="3335338" y="2924175"/>
            <a:ext cx="4291012" cy="460375"/>
            <a:chOff x="3335338" y="2924944"/>
            <a:chExt cx="4291012" cy="460375"/>
          </a:xfrm>
        </p:grpSpPr>
        <p:graphicFrame>
          <p:nvGraphicFramePr>
            <p:cNvPr id="10259" name="Object 1055"/>
            <p:cNvGraphicFramePr>
              <a:graphicFrameLocks noChangeAspect="1"/>
            </p:cNvGraphicFramePr>
            <p:nvPr/>
          </p:nvGraphicFramePr>
          <p:xfrm>
            <a:off x="3335338" y="2924944"/>
            <a:ext cx="2819400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2" r:id="rId8" imgW="1459866" imgH="241195" progId="Equation.3">
                    <p:embed/>
                  </p:oleObj>
                </mc:Choice>
                <mc:Fallback>
                  <p:oleObj r:id="rId8" imgW="1459866" imgH="241195" progId="Equation.3">
                    <p:embed/>
                    <p:pic>
                      <p:nvPicPr>
                        <p:cNvPr id="0" name="Object 10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5338" y="2924944"/>
                          <a:ext cx="2819400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0" name="Text Box 1062"/>
            <p:cNvSpPr txBox="1">
              <a:spLocks noChangeArrowheads="1"/>
            </p:cNvSpPr>
            <p:nvPr/>
          </p:nvSpPr>
          <p:spPr bwMode="auto">
            <a:xfrm>
              <a:off x="7183438" y="2939232"/>
              <a:ext cx="44291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(6)</a:t>
              </a:r>
            </a:p>
          </p:txBody>
        </p:sp>
      </p:grpSp>
      <p:grpSp>
        <p:nvGrpSpPr>
          <p:cNvPr id="10247" name="Gruppo 3"/>
          <p:cNvGrpSpPr>
            <a:grpSpLocks/>
          </p:cNvGrpSpPr>
          <p:nvPr/>
        </p:nvGrpSpPr>
        <p:grpSpPr bwMode="auto">
          <a:xfrm>
            <a:off x="1544638" y="3429000"/>
            <a:ext cx="6081712" cy="485775"/>
            <a:chOff x="1544638" y="3609975"/>
            <a:chExt cx="6081712" cy="485775"/>
          </a:xfrm>
        </p:grpSpPr>
        <p:graphicFrame>
          <p:nvGraphicFramePr>
            <p:cNvPr id="10256" name="Object 1057"/>
            <p:cNvGraphicFramePr>
              <a:graphicFrameLocks noChangeAspect="1"/>
            </p:cNvGraphicFramePr>
            <p:nvPr/>
          </p:nvGraphicFramePr>
          <p:xfrm>
            <a:off x="2943225" y="3609975"/>
            <a:ext cx="360203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3" name="Equazione" r:id="rId10" imgW="1905000" imgH="254000" progId="Equation.3">
                    <p:embed/>
                  </p:oleObj>
                </mc:Choice>
                <mc:Fallback>
                  <p:oleObj name="Equazione" r:id="rId10" imgW="1905000" imgH="254000" progId="Equation.3">
                    <p:embed/>
                    <p:pic>
                      <p:nvPicPr>
                        <p:cNvPr id="0" name="Object 10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225" y="3609975"/>
                          <a:ext cx="3602038" cy="48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7" name="Text Box 1061"/>
            <p:cNvSpPr txBox="1">
              <a:spLocks noChangeArrowheads="1"/>
            </p:cNvSpPr>
            <p:nvPr/>
          </p:nvSpPr>
          <p:spPr bwMode="auto">
            <a:xfrm>
              <a:off x="1544638" y="3667919"/>
              <a:ext cx="784225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25°С</a:t>
              </a:r>
            </a:p>
          </p:txBody>
        </p:sp>
        <p:sp>
          <p:nvSpPr>
            <p:cNvPr id="10258" name="Text Box 1063"/>
            <p:cNvSpPr txBox="1">
              <a:spLocks noChangeArrowheads="1"/>
            </p:cNvSpPr>
            <p:nvPr/>
          </p:nvSpPr>
          <p:spPr bwMode="auto">
            <a:xfrm>
              <a:off x="7183438" y="3667919"/>
              <a:ext cx="44291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(7)</a:t>
              </a:r>
            </a:p>
          </p:txBody>
        </p:sp>
      </p:grpSp>
      <p:grpSp>
        <p:nvGrpSpPr>
          <p:cNvPr id="10248" name="Group 15"/>
          <p:cNvGrpSpPr>
            <a:grpSpLocks/>
          </p:cNvGrpSpPr>
          <p:nvPr/>
        </p:nvGrpSpPr>
        <p:grpSpPr bwMode="auto">
          <a:xfrm>
            <a:off x="742950" y="5002213"/>
            <a:ext cx="7620000" cy="514350"/>
            <a:chOff x="240" y="336"/>
            <a:chExt cx="4800" cy="324"/>
          </a:xfrm>
        </p:grpSpPr>
        <p:graphicFrame>
          <p:nvGraphicFramePr>
            <p:cNvPr id="10254" name="Object 5"/>
            <p:cNvGraphicFramePr>
              <a:graphicFrameLocks noChangeAspect="1"/>
            </p:cNvGraphicFramePr>
            <p:nvPr/>
          </p:nvGraphicFramePr>
          <p:xfrm>
            <a:off x="240" y="347"/>
            <a:ext cx="2208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4" r:id="rId12" imgW="1739900" imgH="241300" progId="Equation.3">
                    <p:embed/>
                  </p:oleObj>
                </mc:Choice>
                <mc:Fallback>
                  <p:oleObj r:id="rId12" imgW="1739900" imgH="241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347"/>
                          <a:ext cx="2208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7"/>
            <p:cNvGraphicFramePr>
              <a:graphicFrameLocks noChangeAspect="1"/>
            </p:cNvGraphicFramePr>
            <p:nvPr/>
          </p:nvGraphicFramePr>
          <p:xfrm>
            <a:off x="3120" y="336"/>
            <a:ext cx="192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5" r:id="rId14" imgW="1638300" imgH="279400" progId="Equation.3">
                    <p:embed/>
                  </p:oleObj>
                </mc:Choice>
                <mc:Fallback>
                  <p:oleObj r:id="rId14" imgW="1638300" imgH="279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36"/>
                          <a:ext cx="192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9" name="Group 16"/>
          <p:cNvGrpSpPr>
            <a:grpSpLocks/>
          </p:cNvGrpSpPr>
          <p:nvPr/>
        </p:nvGrpSpPr>
        <p:grpSpPr bwMode="auto">
          <a:xfrm>
            <a:off x="152400" y="5894388"/>
            <a:ext cx="8801100" cy="506412"/>
            <a:chOff x="96" y="789"/>
            <a:chExt cx="5544" cy="319"/>
          </a:xfrm>
        </p:grpSpPr>
        <p:graphicFrame>
          <p:nvGraphicFramePr>
            <p:cNvPr id="10251" name="Object 9"/>
            <p:cNvGraphicFramePr>
              <a:graphicFrameLocks noChangeAspect="1"/>
            </p:cNvGraphicFramePr>
            <p:nvPr/>
          </p:nvGraphicFramePr>
          <p:xfrm>
            <a:off x="96" y="791"/>
            <a:ext cx="165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6" r:id="rId16" imgW="1459866" imgH="279279" progId="Equation.3">
                    <p:embed/>
                  </p:oleObj>
                </mc:Choice>
                <mc:Fallback>
                  <p:oleObj r:id="rId16" imgW="1459866" imgH="27927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791"/>
                          <a:ext cx="165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11"/>
            <p:cNvGraphicFramePr>
              <a:graphicFrameLocks noChangeAspect="1"/>
            </p:cNvGraphicFramePr>
            <p:nvPr/>
          </p:nvGraphicFramePr>
          <p:xfrm>
            <a:off x="2149" y="792"/>
            <a:ext cx="1680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7" r:id="rId18" imgW="1384300" imgH="254000" progId="Equation.3">
                    <p:embed/>
                  </p:oleObj>
                </mc:Choice>
                <mc:Fallback>
                  <p:oleObj r:id="rId18" imgW="1384300" imgH="2540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9" y="792"/>
                          <a:ext cx="1680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Object 13"/>
            <p:cNvGraphicFramePr>
              <a:graphicFrameLocks noChangeAspect="1"/>
            </p:cNvGraphicFramePr>
            <p:nvPr/>
          </p:nvGraphicFramePr>
          <p:xfrm>
            <a:off x="4224" y="789"/>
            <a:ext cx="141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8" r:id="rId20" imgW="1143000" imgH="254000" progId="Equation.3">
                    <p:embed/>
                  </p:oleObj>
                </mc:Choice>
                <mc:Fallback>
                  <p:oleObj r:id="rId20" imgW="1143000" imgH="2540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789"/>
                          <a:ext cx="1416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152400" y="4005263"/>
            <a:ext cx="87788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Вспоминая, что ионная активность иона есть произведение его молярной концентрации на соответствующий коэффициент активности </a:t>
            </a:r>
            <a:r>
              <a:rPr lang="ru" altLang="en-US" sz="2000">
                <a:latin typeface="Symbol" panose="05050102010706020507" pitchFamily="18" charset="2"/>
                <a:cs typeface="Calibri" panose="020F0502020204030204" pitchFamily="34" charset="0"/>
              </a:rPr>
              <a:t>g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имеем: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9"/>
          <p:cNvSpPr txBox="1">
            <a:spLocks noChangeArrowheads="1"/>
          </p:cNvSpPr>
          <p:nvPr/>
        </p:nvSpPr>
        <p:spPr bwMode="auto">
          <a:xfrm>
            <a:off x="152400" y="188913"/>
            <a:ext cx="8778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Таким образом, вы получите следующие уравнения: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91" name="Object 20"/>
          <p:cNvGraphicFramePr>
            <a:graphicFrameLocks noChangeAspect="1"/>
          </p:cNvGraphicFramePr>
          <p:nvPr/>
        </p:nvGraphicFramePr>
        <p:xfrm>
          <a:off x="533400" y="598488"/>
          <a:ext cx="22098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r:id="rId4" imgW="1219200" imgH="419100" progId="Equation.3">
                  <p:embed/>
                </p:oleObj>
              </mc:Choice>
              <mc:Fallback>
                <p:oleObj r:id="rId4" imgW="1219200" imgH="419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98488"/>
                        <a:ext cx="22098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22"/>
          <p:cNvGraphicFramePr>
            <a:graphicFrameLocks noChangeAspect="1"/>
          </p:cNvGraphicFramePr>
          <p:nvPr/>
        </p:nvGraphicFramePr>
        <p:xfrm>
          <a:off x="4397375" y="549275"/>
          <a:ext cx="36258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zione" r:id="rId6" imgW="2094591" imgH="495085" progId="Equation.3">
                  <p:embed/>
                </p:oleObj>
              </mc:Choice>
              <mc:Fallback>
                <p:oleObj name="Equazione" r:id="rId6" imgW="2094591" imgH="49508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549275"/>
                        <a:ext cx="36258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30"/>
          <p:cNvSpPr txBox="1">
            <a:spLocks noChangeArrowheads="1"/>
          </p:cNvSpPr>
          <p:nvPr/>
        </p:nvSpPr>
        <p:spPr bwMode="auto">
          <a:xfrm>
            <a:off x="3048000" y="795338"/>
            <a:ext cx="4365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(а)</a:t>
            </a:r>
          </a:p>
        </p:txBody>
      </p:sp>
      <p:sp>
        <p:nvSpPr>
          <p:cNvPr id="12294" name="Text Box 31"/>
          <p:cNvSpPr txBox="1">
            <a:spLocks noChangeArrowheads="1"/>
          </p:cNvSpPr>
          <p:nvPr/>
        </p:nvSpPr>
        <p:spPr bwMode="auto">
          <a:xfrm>
            <a:off x="8229600" y="795338"/>
            <a:ext cx="447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(б)</a:t>
            </a:r>
          </a:p>
        </p:txBody>
      </p:sp>
      <p:graphicFrame>
        <p:nvGraphicFramePr>
          <p:cNvPr id="12295" name="Object 24"/>
          <p:cNvGraphicFramePr>
            <a:graphicFrameLocks noChangeAspect="1"/>
          </p:cNvGraphicFramePr>
          <p:nvPr/>
        </p:nvGraphicFramePr>
        <p:xfrm>
          <a:off x="119063" y="1471613"/>
          <a:ext cx="364966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zione" r:id="rId8" imgW="2019300" imgH="520700" progId="Equation.3">
                  <p:embed/>
                </p:oleObj>
              </mc:Choice>
              <mc:Fallback>
                <p:oleObj name="Equazione" r:id="rId8" imgW="2019300" imgH="520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471613"/>
                        <a:ext cx="3649662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26"/>
          <p:cNvGraphicFramePr>
            <a:graphicFrameLocks noChangeAspect="1"/>
          </p:cNvGraphicFramePr>
          <p:nvPr/>
        </p:nvGraphicFramePr>
        <p:xfrm>
          <a:off x="4884738" y="1525588"/>
          <a:ext cx="35671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zione" r:id="rId10" imgW="1968500" imgH="469900" progId="Equation.3">
                  <p:embed/>
                </p:oleObj>
              </mc:Choice>
              <mc:Fallback>
                <p:oleObj name="Equazione" r:id="rId10" imgW="1968500" imgH="4699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525588"/>
                        <a:ext cx="35671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32"/>
          <p:cNvSpPr txBox="1">
            <a:spLocks noChangeArrowheads="1"/>
          </p:cNvSpPr>
          <p:nvPr/>
        </p:nvSpPr>
        <p:spPr bwMode="auto">
          <a:xfrm>
            <a:off x="3962400" y="1762125"/>
            <a:ext cx="4238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(с)</a:t>
            </a:r>
          </a:p>
        </p:txBody>
      </p:sp>
      <p:sp>
        <p:nvSpPr>
          <p:cNvPr id="12298" name="Text Box 33"/>
          <p:cNvSpPr txBox="1">
            <a:spLocks noChangeArrowheads="1"/>
          </p:cNvSpPr>
          <p:nvPr/>
        </p:nvSpPr>
        <p:spPr bwMode="auto">
          <a:xfrm>
            <a:off x="8458200" y="1762125"/>
            <a:ext cx="447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(г)</a:t>
            </a:r>
          </a:p>
        </p:txBody>
      </p:sp>
      <p:grpSp>
        <p:nvGrpSpPr>
          <p:cNvPr id="12299" name="Group 38"/>
          <p:cNvGrpSpPr>
            <a:grpSpLocks/>
          </p:cNvGrpSpPr>
          <p:nvPr/>
        </p:nvGrpSpPr>
        <p:grpSpPr bwMode="auto">
          <a:xfrm>
            <a:off x="457200" y="2562225"/>
            <a:ext cx="8305800" cy="506413"/>
            <a:chOff x="288" y="2496"/>
            <a:chExt cx="5232" cy="319"/>
          </a:xfrm>
        </p:grpSpPr>
        <p:graphicFrame>
          <p:nvGraphicFramePr>
            <p:cNvPr id="12306" name="Object 28"/>
            <p:cNvGraphicFramePr>
              <a:graphicFrameLocks noChangeAspect="1"/>
            </p:cNvGraphicFramePr>
            <p:nvPr/>
          </p:nvGraphicFramePr>
          <p:xfrm>
            <a:off x="288" y="2508"/>
            <a:ext cx="1392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0" r:id="rId12" imgW="1205977" imgH="253890" progId="Equation.3">
                    <p:embed/>
                  </p:oleObj>
                </mc:Choice>
                <mc:Fallback>
                  <p:oleObj r:id="rId12" imgW="1205977" imgH="25389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508"/>
                          <a:ext cx="1392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7" name="Text Box 34"/>
            <p:cNvSpPr txBox="1">
              <a:spLocks noChangeArrowheads="1"/>
            </p:cNvSpPr>
            <p:nvPr/>
          </p:nvSpPr>
          <p:spPr bwMode="auto">
            <a:xfrm>
              <a:off x="1824" y="2541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(е)</a:t>
              </a:r>
            </a:p>
          </p:txBody>
        </p:sp>
        <p:graphicFrame>
          <p:nvGraphicFramePr>
            <p:cNvPr id="12308" name="Object 35"/>
            <p:cNvGraphicFramePr>
              <a:graphicFrameLocks noChangeAspect="1"/>
            </p:cNvGraphicFramePr>
            <p:nvPr/>
          </p:nvGraphicFramePr>
          <p:xfrm>
            <a:off x="3072" y="2496"/>
            <a:ext cx="244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1" r:id="rId14" imgW="2043813" imgH="266584" progId="Equation.3">
                    <p:embed/>
                  </p:oleObj>
                </mc:Choice>
                <mc:Fallback>
                  <p:oleObj r:id="rId14" imgW="2043813" imgH="266584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496"/>
                          <a:ext cx="244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9" name="Text Box 37"/>
            <p:cNvSpPr txBox="1">
              <a:spLocks noChangeArrowheads="1"/>
            </p:cNvSpPr>
            <p:nvPr/>
          </p:nvSpPr>
          <p:spPr bwMode="auto">
            <a:xfrm>
              <a:off x="2627" y="2540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против</a:t>
              </a:r>
            </a:p>
          </p:txBody>
        </p:sp>
      </p:grpSp>
      <p:sp>
        <p:nvSpPr>
          <p:cNvPr id="12300" name="Rectangle 41"/>
          <p:cNvSpPr>
            <a:spLocks noChangeArrowheads="1"/>
          </p:cNvSpPr>
          <p:nvPr/>
        </p:nvSpPr>
        <p:spPr bwMode="auto">
          <a:xfrm>
            <a:off x="152400" y="3297238"/>
            <a:ext cx="883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Где </a:t>
            </a:r>
            <a:r>
              <a:rPr lang="ru" altLang="en-US" sz="2000">
                <a:latin typeface="Symbol" panose="05050102010706020507" pitchFamily="18" charset="2"/>
                <a:cs typeface="Calibri" panose="020F0502020204030204" pitchFamily="34" charset="0"/>
              </a:rPr>
              <a:t>m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— ионная сила. Но с помощью рН-метра измеряется активность &lt;H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+ &gt;.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Следовательно, уравнения (b) и (c) принимают вид: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301" name="Object 42"/>
          <p:cNvGraphicFramePr>
            <a:graphicFrameLocks noChangeAspect="1"/>
          </p:cNvGraphicFramePr>
          <p:nvPr/>
        </p:nvGraphicFramePr>
        <p:xfrm>
          <a:off x="130175" y="4189413"/>
          <a:ext cx="3551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zione" r:id="rId16" imgW="1917700" imgH="457200" progId="Equation.3">
                  <p:embed/>
                </p:oleObj>
              </mc:Choice>
              <mc:Fallback>
                <p:oleObj name="Equazione" r:id="rId16" imgW="1917700" imgH="4572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4189413"/>
                        <a:ext cx="35512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44"/>
          <p:cNvGraphicFramePr>
            <a:graphicFrameLocks noChangeAspect="1"/>
          </p:cNvGraphicFramePr>
          <p:nvPr/>
        </p:nvGraphicFramePr>
        <p:xfrm>
          <a:off x="4951413" y="4173538"/>
          <a:ext cx="35528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zione" r:id="rId18" imgW="1866900" imgH="457200" progId="Equation.3">
                  <p:embed/>
                </p:oleObj>
              </mc:Choice>
              <mc:Fallback>
                <p:oleObj name="Equazione" r:id="rId18" imgW="1866900" imgH="457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4173538"/>
                        <a:ext cx="35528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Text Box 46"/>
          <p:cNvSpPr txBox="1">
            <a:spLocks noChangeArrowheads="1"/>
          </p:cNvSpPr>
          <p:nvPr/>
        </p:nvSpPr>
        <p:spPr bwMode="auto">
          <a:xfrm>
            <a:off x="3810000" y="4427538"/>
            <a:ext cx="504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(б')</a:t>
            </a:r>
          </a:p>
        </p:txBody>
      </p:sp>
      <p:sp>
        <p:nvSpPr>
          <p:cNvPr id="12304" name="Text Box 47"/>
          <p:cNvSpPr txBox="1">
            <a:spLocks noChangeArrowheads="1"/>
          </p:cNvSpPr>
          <p:nvPr/>
        </p:nvSpPr>
        <p:spPr bwMode="auto">
          <a:xfrm>
            <a:off x="8556625" y="4427538"/>
            <a:ext cx="481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(с')</a:t>
            </a:r>
          </a:p>
        </p:txBody>
      </p:sp>
      <p:sp>
        <p:nvSpPr>
          <p:cNvPr id="12305" name="Rectangle 49"/>
          <p:cNvSpPr>
            <a:spLocks noChangeArrowheads="1"/>
          </p:cNvSpPr>
          <p:nvPr/>
        </p:nvSpPr>
        <p:spPr bwMode="auto">
          <a:xfrm>
            <a:off x="114300" y="5292725"/>
            <a:ext cx="8915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Углекислый газ, растворенный в воде и регулирующий равновесие карбоната кальция, называется </a:t>
            </a:r>
            <a:r>
              <a:rPr lang="ru" alt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угольной кислотой </a:t>
            </a:r>
            <a:r>
              <a:rPr lang="ru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" alt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углекислым газом </a:t>
            </a:r>
            <a:r>
              <a:rPr lang="ru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52400" y="119063"/>
            <a:ext cx="89154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" sz="2000" dirty="0">
                <a:latin typeface="Calibri" panose="020F0502020204030204" pitchFamily="34" charset="0"/>
                <a:cs typeface="Calibri" panose="020F0502020204030204" pitchFamily="34" charset="0"/>
              </a:rPr>
              <a:t>Если содержание углекислого газа, растворенного в воде, ниже равновесного содержания углекислого газа, карбонат кальция выпадет в осадок, поскольку раствор не находится в равновесии.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" sz="2000" dirty="0">
                <a:latin typeface="Calibri" panose="020F0502020204030204" pitchFamily="34" charset="0"/>
                <a:cs typeface="Calibri" panose="020F0502020204030204" pitchFamily="34" charset="0"/>
              </a:rPr>
              <a:t>Если содержание углекислого газа, растворенного в воде, выше, чем равновесное содержание углекислого газа, вода все равно может воздействовать на известняк и растворять его.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" sz="2000" dirty="0">
                <a:latin typeface="Calibri" panose="020F0502020204030204" pitchFamily="34" charset="0"/>
                <a:cs typeface="Calibri" panose="020F0502020204030204" pitchFamily="34" charset="0"/>
              </a:rPr>
              <a:t>Этот избыток углекислого газа можно назвать </a:t>
            </a:r>
            <a:r>
              <a:rPr lang="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самостоятельным углекислым газом </a:t>
            </a:r>
            <a:r>
              <a:rPr lang="ru" sz="2000" dirty="0">
                <a:latin typeface="Calibri" panose="020F0502020204030204" pitchFamily="34" charset="0"/>
                <a:cs typeface="Calibri" panose="020F0502020204030204" pitchFamily="34" charset="0"/>
              </a:rPr>
              <a:t>. Его также называют </a:t>
            </a:r>
            <a:r>
              <a:rPr lang="r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агрессивным углекислым газом </a:t>
            </a:r>
            <a:r>
              <a:rPr lang="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07950" y="2596842"/>
            <a:ext cx="8959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Значение pH, соответствующее равновесию CO </a:t>
            </a:r>
            <a:r>
              <a:rPr lang="ru" alt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называется </a:t>
            </a:r>
            <a:r>
              <a:rPr lang="ru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равновесным pH </a:t>
            </a:r>
            <a:r>
              <a:rPr lang="ru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52400" y="2946400"/>
            <a:ext cx="891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Соответствующим образом скомбинировав уравнения б), в), г) получим: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341" name="Group 15"/>
          <p:cNvGrpSpPr>
            <a:grpSpLocks/>
          </p:cNvGrpSpPr>
          <p:nvPr/>
        </p:nvGrpSpPr>
        <p:grpSpPr bwMode="auto">
          <a:xfrm>
            <a:off x="152400" y="3325813"/>
            <a:ext cx="8229600" cy="825500"/>
            <a:chOff x="96" y="2016"/>
            <a:chExt cx="5507" cy="520"/>
          </a:xfrm>
        </p:grpSpPr>
        <p:graphicFrame>
          <p:nvGraphicFramePr>
            <p:cNvPr id="14352" name="Object 9"/>
            <p:cNvGraphicFramePr>
              <a:graphicFrameLocks noChangeAspect="1"/>
            </p:cNvGraphicFramePr>
            <p:nvPr/>
          </p:nvGraphicFramePr>
          <p:xfrm>
            <a:off x="96" y="2038"/>
            <a:ext cx="2448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8" r:id="rId4" imgW="2197100" imgH="431800" progId="Equation.3">
                    <p:embed/>
                  </p:oleObj>
                </mc:Choice>
                <mc:Fallback>
                  <p:oleObj r:id="rId4" imgW="2197100" imgH="4318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038"/>
                          <a:ext cx="2448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3" name="Object 11"/>
            <p:cNvGraphicFramePr>
              <a:graphicFrameLocks noChangeAspect="1"/>
            </p:cNvGraphicFramePr>
            <p:nvPr/>
          </p:nvGraphicFramePr>
          <p:xfrm>
            <a:off x="3420" y="2016"/>
            <a:ext cx="186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9" r:id="rId6" imgW="1638300" imgH="457200" progId="Equation.3">
                    <p:embed/>
                  </p:oleObj>
                </mc:Choice>
                <mc:Fallback>
                  <p:oleObj r:id="rId6" imgW="1638300" imgH="457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0" y="2016"/>
                          <a:ext cx="1860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4" name="Text Box 13"/>
            <p:cNvSpPr txBox="1">
              <a:spLocks noChangeArrowheads="1"/>
            </p:cNvSpPr>
            <p:nvPr/>
          </p:nvSpPr>
          <p:spPr bwMode="auto">
            <a:xfrm>
              <a:off x="2592" y="2161"/>
              <a:ext cx="2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(е)</a:t>
              </a:r>
            </a:p>
          </p:txBody>
        </p:sp>
        <p:sp>
          <p:nvSpPr>
            <p:cNvPr id="14355" name="Text Box 14"/>
            <p:cNvSpPr txBox="1">
              <a:spLocks noChangeArrowheads="1"/>
            </p:cNvSpPr>
            <p:nvPr/>
          </p:nvSpPr>
          <p:spPr bwMode="auto">
            <a:xfrm>
              <a:off x="5328" y="2160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(грамм)</a:t>
              </a:r>
            </a:p>
          </p:txBody>
        </p:sp>
      </p:grpSp>
      <p:sp>
        <p:nvSpPr>
          <p:cNvPr id="14342" name="Rectangle 16"/>
          <p:cNvSpPr>
            <a:spLocks noChangeArrowheads="1"/>
          </p:cNvSpPr>
          <p:nvPr/>
        </p:nvSpPr>
        <p:spPr bwMode="auto">
          <a:xfrm>
            <a:off x="152400" y="4324350"/>
            <a:ext cx="1682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Также будет:</a:t>
            </a:r>
            <a:endParaRPr lang="it-IT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343" name="Object 17"/>
          <p:cNvGraphicFramePr>
            <a:graphicFrameLocks noChangeAspect="1"/>
          </p:cNvGraphicFramePr>
          <p:nvPr/>
        </p:nvGraphicFramePr>
        <p:xfrm>
          <a:off x="1989138" y="4111625"/>
          <a:ext cx="1143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r:id="rId8" imgW="622030" imgH="431613" progId="Equation.3">
                  <p:embed/>
                </p:oleObj>
              </mc:Choice>
              <mc:Fallback>
                <p:oleObj r:id="rId8" imgW="622030" imgH="4316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4111625"/>
                        <a:ext cx="11430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365277"/>
              </p:ext>
            </p:extLst>
          </p:nvPr>
        </p:nvGraphicFramePr>
        <p:xfrm>
          <a:off x="5076056" y="4102100"/>
          <a:ext cx="3124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r:id="rId10" imgW="1765300" imgH="457200" progId="Equation.3">
                  <p:embed/>
                </p:oleObj>
              </mc:Choice>
              <mc:Fallback>
                <p:oleObj r:id="rId10" imgW="17653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102100"/>
                        <a:ext cx="3124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24"/>
          <p:cNvSpPr txBox="1">
            <a:spLocks noChangeArrowheads="1"/>
          </p:cNvSpPr>
          <p:nvPr/>
        </p:nvSpPr>
        <p:spPr bwMode="auto">
          <a:xfrm>
            <a:off x="8176521" y="4324350"/>
            <a:ext cx="115436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(грамм')</a:t>
            </a:r>
          </a:p>
        </p:txBody>
      </p:sp>
      <p:grpSp>
        <p:nvGrpSpPr>
          <p:cNvPr id="14346" name="Group 32"/>
          <p:cNvGrpSpPr>
            <a:grpSpLocks/>
          </p:cNvGrpSpPr>
          <p:nvPr/>
        </p:nvGrpSpPr>
        <p:grpSpPr bwMode="auto">
          <a:xfrm>
            <a:off x="1439862" y="4902200"/>
            <a:ext cx="6059488" cy="835025"/>
            <a:chOff x="1392" y="2928"/>
            <a:chExt cx="3817" cy="526"/>
          </a:xfrm>
        </p:grpSpPr>
        <p:graphicFrame>
          <p:nvGraphicFramePr>
            <p:cNvPr id="14350" name="Object 26"/>
            <p:cNvGraphicFramePr>
              <a:graphicFrameLocks noChangeAspect="1"/>
            </p:cNvGraphicFramePr>
            <p:nvPr/>
          </p:nvGraphicFramePr>
          <p:xfrm>
            <a:off x="1392" y="2928"/>
            <a:ext cx="3264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2" r:id="rId12" imgW="2654300" imgH="431800" progId="Equation.3">
                    <p:embed/>
                  </p:oleObj>
                </mc:Choice>
                <mc:Fallback>
                  <p:oleObj r:id="rId12" imgW="2654300" imgH="4318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928"/>
                          <a:ext cx="3264" cy="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Text Box 28"/>
            <p:cNvSpPr txBox="1">
              <a:spLocks noChangeArrowheads="1"/>
            </p:cNvSpPr>
            <p:nvPr/>
          </p:nvSpPr>
          <p:spPr bwMode="auto">
            <a:xfrm>
              <a:off x="4927" y="3076"/>
              <a:ext cx="2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(час)</a:t>
              </a:r>
            </a:p>
          </p:txBody>
        </p:sp>
      </p:grpSp>
      <p:grpSp>
        <p:nvGrpSpPr>
          <p:cNvPr id="14347" name="Group 33"/>
          <p:cNvGrpSpPr>
            <a:grpSpLocks/>
          </p:cNvGrpSpPr>
          <p:nvPr/>
        </p:nvGrpSpPr>
        <p:grpSpPr bwMode="auto">
          <a:xfrm>
            <a:off x="1439862" y="5592763"/>
            <a:ext cx="6296025" cy="850900"/>
            <a:chOff x="1296" y="3493"/>
            <a:chExt cx="3966" cy="536"/>
          </a:xfrm>
        </p:grpSpPr>
        <p:graphicFrame>
          <p:nvGraphicFramePr>
            <p:cNvPr id="14348" name="Object 29"/>
            <p:cNvGraphicFramePr>
              <a:graphicFrameLocks noChangeAspect="1"/>
            </p:cNvGraphicFramePr>
            <p:nvPr/>
          </p:nvGraphicFramePr>
          <p:xfrm>
            <a:off x="1296" y="3493"/>
            <a:ext cx="3504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3" r:id="rId14" imgW="2806700" imgH="431800" progId="Equation.3">
                    <p:embed/>
                  </p:oleObj>
                </mc:Choice>
                <mc:Fallback>
                  <p:oleObj r:id="rId14" imgW="2806700" imgH="4318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493"/>
                          <a:ext cx="3504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9" name="Text Box 31"/>
            <p:cNvSpPr txBox="1">
              <a:spLocks noChangeArrowheads="1"/>
            </p:cNvSpPr>
            <p:nvPr/>
          </p:nvSpPr>
          <p:spPr bwMode="auto">
            <a:xfrm>
              <a:off x="4944" y="3645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(час')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152400" y="76200"/>
            <a:ext cx="876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В большинстве случаев, т.е. когда вода имеет рН ниже 8,3,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комбинированный СО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можно спутать с тем, в который дозировано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ru" altLang="en-US" sz="2000" i="1" baseline="-2500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0,1 н .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метиловый оранжевый в качестве индикатора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т.е.: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387" name="Object 13"/>
          <p:cNvGraphicFramePr>
            <a:graphicFrameLocks noChangeAspect="1"/>
          </p:cNvGraphicFramePr>
          <p:nvPr/>
        </p:nvGraphicFramePr>
        <p:xfrm>
          <a:off x="2362200" y="1016000"/>
          <a:ext cx="4419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r:id="rId4" imgW="2273300" imgH="419100" progId="Equation.3">
                  <p:embed/>
                </p:oleObj>
              </mc:Choice>
              <mc:Fallback>
                <p:oleObj r:id="rId4" imgW="2273300" imgH="419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16000"/>
                        <a:ext cx="4419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152400" y="1828800"/>
            <a:ext cx="883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А вот для рН &gt; 8,3 количеством СО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пренебрегать нельзя. Затем: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389" name="Object 16"/>
          <p:cNvGraphicFramePr>
            <a:graphicFrameLocks noChangeAspect="1"/>
          </p:cNvGraphicFramePr>
          <p:nvPr/>
        </p:nvGraphicFramePr>
        <p:xfrm>
          <a:off x="1752600" y="2133600"/>
          <a:ext cx="533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r:id="rId6" imgW="2717800" imgH="495300" progId="Equation.3">
                  <p:embed/>
                </p:oleObj>
              </mc:Choice>
              <mc:Fallback>
                <p:oleObj r:id="rId6" imgW="2717800" imgH="495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533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152400" y="3284538"/>
            <a:ext cx="2628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И вспоминая это: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391" name="Object 20"/>
          <p:cNvGraphicFramePr>
            <a:graphicFrameLocks noChangeAspect="1"/>
          </p:cNvGraphicFramePr>
          <p:nvPr/>
        </p:nvGraphicFramePr>
        <p:xfrm>
          <a:off x="2781300" y="3124200"/>
          <a:ext cx="1143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r:id="rId8" imgW="622030" imgH="431613" progId="Equation.3">
                  <p:embed/>
                </p:oleObj>
              </mc:Choice>
              <mc:Fallback>
                <p:oleObj r:id="rId8" imgW="622030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3124200"/>
                        <a:ext cx="11430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22"/>
          <p:cNvGraphicFramePr>
            <a:graphicFrameLocks noChangeAspect="1"/>
          </p:cNvGraphicFramePr>
          <p:nvPr/>
        </p:nvGraphicFramePr>
        <p:xfrm>
          <a:off x="2057400" y="4005263"/>
          <a:ext cx="52578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r:id="rId10" imgW="2616200" imgH="431800" progId="Equation.3">
                  <p:embed/>
                </p:oleObj>
              </mc:Choice>
              <mc:Fallback>
                <p:oleObj r:id="rId10" imgW="2616200" imgH="431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05263"/>
                        <a:ext cx="52578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24"/>
          <p:cNvGraphicFramePr>
            <a:graphicFrameLocks noChangeAspect="1"/>
          </p:cNvGraphicFramePr>
          <p:nvPr/>
        </p:nvGraphicFramePr>
        <p:xfrm>
          <a:off x="1828800" y="5100638"/>
          <a:ext cx="54864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r:id="rId12" imgW="2768600" imgH="431800" progId="Equation.3">
                  <p:embed/>
                </p:oleObj>
              </mc:Choice>
              <mc:Fallback>
                <p:oleObj r:id="rId12" imgW="2768600" imgH="431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0638"/>
                        <a:ext cx="548640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52400" y="152400"/>
            <a:ext cx="883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По данным некоторых авторов значения K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', K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' и K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' при 25°C составляют: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457200" y="674688"/>
            <a:ext cx="8305800" cy="449262"/>
            <a:chOff x="144" y="416"/>
            <a:chExt cx="5232" cy="283"/>
          </a:xfrm>
        </p:grpSpPr>
        <p:graphicFrame>
          <p:nvGraphicFramePr>
            <p:cNvPr id="18440" name="Object 6"/>
            <p:cNvGraphicFramePr>
              <a:graphicFrameLocks noChangeAspect="1"/>
            </p:cNvGraphicFramePr>
            <p:nvPr/>
          </p:nvGraphicFramePr>
          <p:xfrm>
            <a:off x="144" y="439"/>
            <a:ext cx="1392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5" r:id="rId4" imgW="1282700" imgH="215900" progId="Equation.3">
                    <p:embed/>
                  </p:oleObj>
                </mc:Choice>
                <mc:Fallback>
                  <p:oleObj r:id="rId4" imgW="1282700" imgH="2159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439"/>
                          <a:ext cx="1392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Object 8"/>
            <p:cNvGraphicFramePr>
              <a:graphicFrameLocks noChangeAspect="1"/>
            </p:cNvGraphicFramePr>
            <p:nvPr/>
          </p:nvGraphicFramePr>
          <p:xfrm>
            <a:off x="2016" y="421"/>
            <a:ext cx="158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6" r:id="rId6" imgW="1497950" imgH="253890" progId="Equation.3">
                    <p:embed/>
                  </p:oleObj>
                </mc:Choice>
                <mc:Fallback>
                  <p:oleObj r:id="rId6" imgW="1497950" imgH="25389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421"/>
                          <a:ext cx="1584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Object 10"/>
            <p:cNvGraphicFramePr>
              <a:graphicFrameLocks noChangeAspect="1"/>
            </p:cNvGraphicFramePr>
            <p:nvPr/>
          </p:nvGraphicFramePr>
          <p:xfrm>
            <a:off x="4080" y="416"/>
            <a:ext cx="1296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7" r:id="rId8" imgW="1180588" imgH="253890" progId="Equation.3">
                    <p:embed/>
                  </p:oleObj>
                </mc:Choice>
                <mc:Fallback>
                  <p:oleObj r:id="rId8" imgW="1180588" imgH="25389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416"/>
                          <a:ext cx="1296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36" name="Object 13"/>
          <p:cNvGraphicFramePr>
            <a:graphicFrameLocks noChangeAspect="1"/>
          </p:cNvGraphicFramePr>
          <p:nvPr/>
        </p:nvGraphicFramePr>
        <p:xfrm>
          <a:off x="2514600" y="1284288"/>
          <a:ext cx="41910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r:id="rId10" imgW="2311400" imgH="431800" progId="Equation.3">
                  <p:embed/>
                </p:oleObj>
              </mc:Choice>
              <mc:Fallback>
                <p:oleObj r:id="rId10" imgW="23114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84288"/>
                        <a:ext cx="41910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201613" y="2193925"/>
            <a:ext cx="876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Это значение увеличивается на 0,012 на каждый градус повышения температуры от 0 до 30°C.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Эти уравнения недействительны для ионных сил </a:t>
            </a:r>
            <a:r>
              <a:rPr lang="ru" altLang="en-US" sz="2000">
                <a:latin typeface="Symbol" panose="05050102010706020507" pitchFamily="18" charset="2"/>
                <a:cs typeface="Calibri" panose="020F0502020204030204" pitchFamily="34" charset="0"/>
              </a:rPr>
              <a:t>m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выше 0,1.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увеличивается на 0,25 %, а K </a:t>
            </a:r>
            <a:r>
              <a:rPr lang="ru" altLang="en-US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на 0,58 % на каждый градус повышения температуры.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438" name="Object 16"/>
          <p:cNvGraphicFramePr>
            <a:graphicFrameLocks noChangeAspect="1"/>
          </p:cNvGraphicFramePr>
          <p:nvPr/>
        </p:nvGraphicFramePr>
        <p:xfrm>
          <a:off x="2359025" y="4219575"/>
          <a:ext cx="44465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zione" r:id="rId12" imgW="2362200" imgH="241300" progId="Equation.3">
                  <p:embed/>
                </p:oleObj>
              </mc:Choice>
              <mc:Fallback>
                <p:oleObj name="Equazione" r:id="rId12" imgW="23622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4219575"/>
                        <a:ext cx="44465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8"/>
          <p:cNvGraphicFramePr>
            <a:graphicFrameLocks noChangeAspect="1"/>
          </p:cNvGraphicFramePr>
          <p:nvPr/>
        </p:nvGraphicFramePr>
        <p:xfrm>
          <a:off x="2386013" y="4938713"/>
          <a:ext cx="43926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zione" r:id="rId14" imgW="2400300" imgH="241300" progId="Equation.3">
                  <p:embed/>
                </p:oleObj>
              </mc:Choice>
              <mc:Fallback>
                <p:oleObj name="Equazione" r:id="rId14" imgW="2400300" imgH="2413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4938713"/>
                        <a:ext cx="43926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1056</Words>
  <Application>Microsoft Office PowerPoint</Application>
  <PresentationFormat>Экран (4:3)</PresentationFormat>
  <Paragraphs>114</Paragraphs>
  <Slides>11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Comic Sans MS</vt:lpstr>
      <vt:lpstr>Symbol</vt:lpstr>
      <vt:lpstr>Times New Roman</vt:lpstr>
      <vt:lpstr>Wingdings</vt:lpstr>
      <vt:lpstr>WP MathA</vt:lpstr>
      <vt:lpstr>Struttura predefinita</vt:lpstr>
      <vt:lpstr>Microsoft Equation 3.0</vt:lpstr>
      <vt:lpstr>Equazione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adriano</dc:creator>
  <cp:lastModifiedBy>Khaltursunov</cp:lastModifiedBy>
  <cp:revision>78</cp:revision>
  <dcterms:created xsi:type="dcterms:W3CDTF">2009-08-26T16:57:47Z</dcterms:created>
  <dcterms:modified xsi:type="dcterms:W3CDTF">2022-12-20T05:33:37Z</dcterms:modified>
</cp:coreProperties>
</file>