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3" r:id="rId2"/>
    <p:sldId id="765" r:id="rId3"/>
    <p:sldId id="776" r:id="rId4"/>
    <p:sldId id="778" r:id="rId5"/>
    <p:sldId id="779" r:id="rId6"/>
    <p:sldId id="787" r:id="rId7"/>
    <p:sldId id="777" r:id="rId8"/>
    <p:sldId id="780" r:id="rId9"/>
    <p:sldId id="781" r:id="rId10"/>
    <p:sldId id="790" r:id="rId11"/>
    <p:sldId id="783" r:id="rId12"/>
    <p:sldId id="784" r:id="rId13"/>
    <p:sldId id="793" r:id="rId14"/>
    <p:sldId id="786" r:id="rId15"/>
    <p:sldId id="791" r:id="rId16"/>
    <p:sldId id="788" r:id="rId17"/>
    <p:sldId id="789" r:id="rId18"/>
  </p:sldIdLst>
  <p:sldSz cx="9144000" cy="6858000" type="screen4x3"/>
  <p:notesSz cx="7104063" cy="10234613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DE8"/>
    <a:srgbClr val="006B94"/>
    <a:srgbClr val="C4BC96"/>
    <a:srgbClr val="A6A6A6"/>
    <a:srgbClr val="ACE0FA"/>
    <a:srgbClr val="990000"/>
    <a:srgbClr val="DAEEF3"/>
    <a:srgbClr val="336600"/>
    <a:srgbClr val="CC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6045" autoAdjust="0"/>
  </p:normalViewPr>
  <p:slideViewPr>
    <p:cSldViewPr>
      <p:cViewPr varScale="1">
        <p:scale>
          <a:sx n="116" d="100"/>
          <a:sy n="11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2628" y="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B474FB9-A96A-4600-8D58-55BA234BC87B}" type="datetimeFigureOut">
              <a:rPr lang="de-DE" smtClean="0"/>
              <a:t>20.12.2022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ru"/>
              <a:t>Изменить текстмастерформат</a:t>
            </a:r>
          </a:p>
          <a:p>
            <a:pPr lvl="1"/>
            <a:r>
              <a:rPr lang="ru"/>
              <a:t>Цвайте Эбене</a:t>
            </a:r>
          </a:p>
          <a:p>
            <a:pPr lvl="2"/>
            <a:r>
              <a:rPr lang="ru"/>
              <a:t>Дритте Эбене</a:t>
            </a:r>
          </a:p>
          <a:p>
            <a:pPr lvl="3"/>
            <a:r>
              <a:rPr lang="ru"/>
              <a:t>Виерт Эбене</a:t>
            </a:r>
          </a:p>
          <a:p>
            <a:pPr lvl="4"/>
            <a:r>
              <a:rPr lang="ru"/>
              <a:t>Фюнфте Эбене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90C3B1-B4D2-487C-9635-D9B2543BFF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34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3B1-B4D2-487C-9635-D9B2543BFF5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25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32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382C80F1-8C42-4A6F-79ED-A88D50D507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4257"/>
            <a:ext cx="9144000" cy="45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8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2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68000" contras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7113"/>
            <a:ext cx="9144000" cy="613800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0" y="6714000"/>
            <a:ext cx="144000" cy="14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395536" y="548680"/>
            <a:ext cx="8352928" cy="1569660"/>
          </a:xfrm>
          <a:prstGeom prst="rect">
            <a:avLst/>
          </a:prstGeom>
          <a:effectLst>
            <a:glow rad="1016000">
              <a:schemeClr val="accent5">
                <a:lumMod val="60000"/>
                <a:lumOff val="40000"/>
              </a:schemeClr>
            </a:glow>
            <a:softEdge rad="0"/>
          </a:effectLst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" sz="3200" dirty="0"/>
              <a:t>Модуль «Оценка и снижение геотехнических и гидрогеологических рисков»</a:t>
            </a:r>
          </a:p>
          <a:p>
            <a:r>
              <a:rPr lang="ru" sz="3200" dirty="0" err="1"/>
              <a:t>Упражнение </a:t>
            </a:r>
            <a:r>
              <a:rPr lang="ru" sz="3200" dirty="0"/>
              <a:t>E-1. Потоковая сеть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-18075" y="6229589"/>
            <a:ext cx="8136000" cy="159462"/>
          </a:xfrm>
          <a:prstGeom prst="rect">
            <a:avLst/>
          </a:prstGeom>
          <a:noFill/>
        </p:spPr>
        <p:txBody>
          <a:bodyPr wrap="square" tIns="18000" bIns="18000" rtlCol="0">
            <a:spAutoFit/>
          </a:bodyPr>
          <a:lstStyle/>
          <a:p>
            <a:r>
              <a:rPr lang="ru" sz="800" dirty="0"/>
              <a:t>Плотина во Франкфурте (Майн), местный </a:t>
            </a:r>
            <a:r>
              <a:rPr lang="ru" sz="800" dirty="0" err="1"/>
              <a:t>центр</a:t>
            </a:r>
            <a:r>
              <a:rPr lang="ru" sz="800" dirty="0"/>
              <a:t> </a:t>
            </a:r>
            <a:r>
              <a:rPr lang="ru" sz="800" dirty="0" err="1"/>
              <a:t>Рёдельхайм </a:t>
            </a:r>
            <a:r>
              <a:rPr lang="ru" sz="800" dirty="0"/>
              <a:t>на реке </a:t>
            </a:r>
            <a:r>
              <a:rPr lang="ru" sz="800" dirty="0" err="1"/>
              <a:t>Нидда </a:t>
            </a:r>
            <a:r>
              <a:rPr lang="ru" sz="800" dirty="0"/>
              <a:t>для регулирования уровня воды ( Источник: https://upload.wikimedia.org/wikipedia/commons/c/ca/Niddawehr.jpg 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2009" y="3121224"/>
            <a:ext cx="3816942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Lecturer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Khaltursunov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e.khaltursunov@polito.uz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3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Графическое построение проточной сети </a:t>
            </a:r>
            <a:endParaRPr lang="de-DE" sz="1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2963887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E-1.4: </a:t>
            </a:r>
            <a:r>
              <a:rPr lang="ru" sz="1400" dirty="0"/>
              <a:t>Начальное направление эквипотенциала и линий тока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5687251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E-1.5: </a:t>
            </a:r>
            <a:r>
              <a:rPr lang="ru" sz="1400" dirty="0" err="1"/>
              <a:t>Линии тока </a:t>
            </a:r>
            <a:r>
              <a:rPr lang="ru" sz="1400" dirty="0"/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0"/>
            <a:ext cx="9144000" cy="245591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5979"/>
            <a:ext cx="9144000" cy="2378464"/>
          </a:xfrm>
          <a:prstGeom prst="rect">
            <a:avLst/>
          </a:prstGeom>
        </p:spPr>
      </p:pic>
      <p:sp>
        <p:nvSpPr>
          <p:cNvPr id="18" name="Freihandform 17"/>
          <p:cNvSpPr/>
          <p:nvPr/>
        </p:nvSpPr>
        <p:spPr>
          <a:xfrm>
            <a:off x="4866711" y="4919663"/>
            <a:ext cx="214877" cy="461962"/>
          </a:xfrm>
          <a:custGeom>
            <a:avLst/>
            <a:gdLst>
              <a:gd name="connsiteX0" fmla="*/ 214877 w 214877"/>
              <a:gd name="connsiteY0" fmla="*/ 0 h 461962"/>
              <a:gd name="connsiteX1" fmla="*/ 214877 w 214877"/>
              <a:gd name="connsiteY1" fmla="*/ 0 h 461962"/>
              <a:gd name="connsiteX2" fmla="*/ 162489 w 214877"/>
              <a:gd name="connsiteY2" fmla="*/ 23812 h 461962"/>
              <a:gd name="connsiteX3" fmla="*/ 133914 w 214877"/>
              <a:gd name="connsiteY3" fmla="*/ 28575 h 461962"/>
              <a:gd name="connsiteX4" fmla="*/ 119627 w 214877"/>
              <a:gd name="connsiteY4" fmla="*/ 38100 h 461962"/>
              <a:gd name="connsiteX5" fmla="*/ 105339 w 214877"/>
              <a:gd name="connsiteY5" fmla="*/ 42862 h 461962"/>
              <a:gd name="connsiteX6" fmla="*/ 95814 w 214877"/>
              <a:gd name="connsiteY6" fmla="*/ 57150 h 461962"/>
              <a:gd name="connsiteX7" fmla="*/ 81527 w 214877"/>
              <a:gd name="connsiteY7" fmla="*/ 66675 h 461962"/>
              <a:gd name="connsiteX8" fmla="*/ 62477 w 214877"/>
              <a:gd name="connsiteY8" fmla="*/ 109537 h 461962"/>
              <a:gd name="connsiteX9" fmla="*/ 52952 w 214877"/>
              <a:gd name="connsiteY9" fmla="*/ 128587 h 461962"/>
              <a:gd name="connsiteX10" fmla="*/ 43427 w 214877"/>
              <a:gd name="connsiteY10" fmla="*/ 157162 h 461962"/>
              <a:gd name="connsiteX11" fmla="*/ 38664 w 214877"/>
              <a:gd name="connsiteY11" fmla="*/ 171450 h 461962"/>
              <a:gd name="connsiteX12" fmla="*/ 29139 w 214877"/>
              <a:gd name="connsiteY12" fmla="*/ 185737 h 461962"/>
              <a:gd name="connsiteX13" fmla="*/ 24377 w 214877"/>
              <a:gd name="connsiteY13" fmla="*/ 204787 h 461962"/>
              <a:gd name="connsiteX14" fmla="*/ 14852 w 214877"/>
              <a:gd name="connsiteY14" fmla="*/ 233362 h 461962"/>
              <a:gd name="connsiteX15" fmla="*/ 10089 w 214877"/>
              <a:gd name="connsiteY15" fmla="*/ 342900 h 461962"/>
              <a:gd name="connsiteX16" fmla="*/ 5327 w 214877"/>
              <a:gd name="connsiteY16" fmla="*/ 366712 h 461962"/>
              <a:gd name="connsiteX17" fmla="*/ 564 w 214877"/>
              <a:gd name="connsiteY17" fmla="*/ 385762 h 461962"/>
              <a:gd name="connsiteX18" fmla="*/ 564 w 214877"/>
              <a:gd name="connsiteY18" fmla="*/ 461962 h 461962"/>
              <a:gd name="connsiteX19" fmla="*/ 564 w 214877"/>
              <a:gd name="connsiteY19" fmla="*/ 461962 h 461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4877" h="461962">
                <a:moveTo>
                  <a:pt x="214877" y="0"/>
                </a:moveTo>
                <a:lnTo>
                  <a:pt x="214877" y="0"/>
                </a:lnTo>
                <a:cubicBezTo>
                  <a:pt x="203679" y="5599"/>
                  <a:pt x="179149" y="20110"/>
                  <a:pt x="162489" y="23812"/>
                </a:cubicBezTo>
                <a:cubicBezTo>
                  <a:pt x="153063" y="25907"/>
                  <a:pt x="143439" y="26987"/>
                  <a:pt x="133914" y="28575"/>
                </a:cubicBezTo>
                <a:cubicBezTo>
                  <a:pt x="129152" y="31750"/>
                  <a:pt x="124746" y="35540"/>
                  <a:pt x="119627" y="38100"/>
                </a:cubicBezTo>
                <a:cubicBezTo>
                  <a:pt x="115137" y="40345"/>
                  <a:pt x="109259" y="39726"/>
                  <a:pt x="105339" y="42862"/>
                </a:cubicBezTo>
                <a:cubicBezTo>
                  <a:pt x="100869" y="46438"/>
                  <a:pt x="99861" y="53102"/>
                  <a:pt x="95814" y="57150"/>
                </a:cubicBezTo>
                <a:cubicBezTo>
                  <a:pt x="91767" y="61197"/>
                  <a:pt x="86289" y="63500"/>
                  <a:pt x="81527" y="66675"/>
                </a:cubicBezTo>
                <a:cubicBezTo>
                  <a:pt x="53510" y="108699"/>
                  <a:pt x="96480" y="41532"/>
                  <a:pt x="62477" y="109537"/>
                </a:cubicBezTo>
                <a:cubicBezTo>
                  <a:pt x="59302" y="115887"/>
                  <a:pt x="55589" y="121995"/>
                  <a:pt x="52952" y="128587"/>
                </a:cubicBezTo>
                <a:cubicBezTo>
                  <a:pt x="49223" y="137909"/>
                  <a:pt x="46602" y="147637"/>
                  <a:pt x="43427" y="157162"/>
                </a:cubicBezTo>
                <a:cubicBezTo>
                  <a:pt x="41839" y="161925"/>
                  <a:pt x="41449" y="167273"/>
                  <a:pt x="38664" y="171450"/>
                </a:cubicBezTo>
                <a:lnTo>
                  <a:pt x="29139" y="185737"/>
                </a:lnTo>
                <a:cubicBezTo>
                  <a:pt x="27552" y="192087"/>
                  <a:pt x="26258" y="198518"/>
                  <a:pt x="24377" y="204787"/>
                </a:cubicBezTo>
                <a:cubicBezTo>
                  <a:pt x="21492" y="214404"/>
                  <a:pt x="14852" y="233362"/>
                  <a:pt x="14852" y="233362"/>
                </a:cubicBezTo>
                <a:cubicBezTo>
                  <a:pt x="13264" y="269875"/>
                  <a:pt x="12693" y="306446"/>
                  <a:pt x="10089" y="342900"/>
                </a:cubicBezTo>
                <a:cubicBezTo>
                  <a:pt x="9512" y="350974"/>
                  <a:pt x="7083" y="358810"/>
                  <a:pt x="5327" y="366712"/>
                </a:cubicBezTo>
                <a:cubicBezTo>
                  <a:pt x="3907" y="373102"/>
                  <a:pt x="891" y="379225"/>
                  <a:pt x="564" y="385762"/>
                </a:cubicBezTo>
                <a:cubicBezTo>
                  <a:pt x="-705" y="411130"/>
                  <a:pt x="564" y="436562"/>
                  <a:pt x="564" y="461962"/>
                </a:cubicBezTo>
                <a:lnTo>
                  <a:pt x="564" y="461962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4657725" y="4662488"/>
            <a:ext cx="133350" cy="719137"/>
          </a:xfrm>
          <a:custGeom>
            <a:avLst/>
            <a:gdLst>
              <a:gd name="connsiteX0" fmla="*/ 133350 w 133350"/>
              <a:gd name="connsiteY0" fmla="*/ 0 h 719137"/>
              <a:gd name="connsiteX1" fmla="*/ 133350 w 133350"/>
              <a:gd name="connsiteY1" fmla="*/ 0 h 719137"/>
              <a:gd name="connsiteX2" fmla="*/ 109538 w 133350"/>
              <a:gd name="connsiteY2" fmla="*/ 52387 h 719137"/>
              <a:gd name="connsiteX3" fmla="*/ 100013 w 133350"/>
              <a:gd name="connsiteY3" fmla="*/ 90487 h 719137"/>
              <a:gd name="connsiteX4" fmla="*/ 90488 w 133350"/>
              <a:gd name="connsiteY4" fmla="*/ 104775 h 719137"/>
              <a:gd name="connsiteX5" fmla="*/ 85725 w 133350"/>
              <a:gd name="connsiteY5" fmla="*/ 123825 h 719137"/>
              <a:gd name="connsiteX6" fmla="*/ 76200 w 133350"/>
              <a:gd name="connsiteY6" fmla="*/ 152400 h 719137"/>
              <a:gd name="connsiteX7" fmla="*/ 71438 w 133350"/>
              <a:gd name="connsiteY7" fmla="*/ 166687 h 719137"/>
              <a:gd name="connsiteX8" fmla="*/ 66675 w 133350"/>
              <a:gd name="connsiteY8" fmla="*/ 185737 h 719137"/>
              <a:gd name="connsiteX9" fmla="*/ 52388 w 133350"/>
              <a:gd name="connsiteY9" fmla="*/ 271462 h 719137"/>
              <a:gd name="connsiteX10" fmla="*/ 42863 w 133350"/>
              <a:gd name="connsiteY10" fmla="*/ 285750 h 719137"/>
              <a:gd name="connsiteX11" fmla="*/ 33338 w 133350"/>
              <a:gd name="connsiteY11" fmla="*/ 357187 h 719137"/>
              <a:gd name="connsiteX12" fmla="*/ 28575 w 133350"/>
              <a:gd name="connsiteY12" fmla="*/ 371475 h 719137"/>
              <a:gd name="connsiteX13" fmla="*/ 23813 w 133350"/>
              <a:gd name="connsiteY13" fmla="*/ 390525 h 719137"/>
              <a:gd name="connsiteX14" fmla="*/ 14288 w 133350"/>
              <a:gd name="connsiteY14" fmla="*/ 404812 h 719137"/>
              <a:gd name="connsiteX15" fmla="*/ 9525 w 133350"/>
              <a:gd name="connsiteY15" fmla="*/ 485775 h 719137"/>
              <a:gd name="connsiteX16" fmla="*/ 0 w 133350"/>
              <a:gd name="connsiteY16" fmla="*/ 523875 h 719137"/>
              <a:gd name="connsiteX17" fmla="*/ 4763 w 133350"/>
              <a:gd name="connsiteY17" fmla="*/ 676275 h 719137"/>
              <a:gd name="connsiteX18" fmla="*/ 9525 w 133350"/>
              <a:gd name="connsiteY18" fmla="*/ 714375 h 719137"/>
              <a:gd name="connsiteX19" fmla="*/ 9525 w 133350"/>
              <a:gd name="connsiteY19" fmla="*/ 714375 h 719137"/>
              <a:gd name="connsiteX20" fmla="*/ 9525 w 133350"/>
              <a:gd name="connsiteY20" fmla="*/ 719137 h 71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3350" h="719137">
                <a:moveTo>
                  <a:pt x="133350" y="0"/>
                </a:moveTo>
                <a:lnTo>
                  <a:pt x="133350" y="0"/>
                </a:lnTo>
                <a:cubicBezTo>
                  <a:pt x="125137" y="16426"/>
                  <a:pt x="114165" y="33879"/>
                  <a:pt x="109538" y="52387"/>
                </a:cubicBezTo>
                <a:cubicBezTo>
                  <a:pt x="106822" y="63251"/>
                  <a:pt x="105455" y="79603"/>
                  <a:pt x="100013" y="90487"/>
                </a:cubicBezTo>
                <a:cubicBezTo>
                  <a:pt x="97453" y="95607"/>
                  <a:pt x="93663" y="100012"/>
                  <a:pt x="90488" y="104775"/>
                </a:cubicBezTo>
                <a:cubicBezTo>
                  <a:pt x="88900" y="111125"/>
                  <a:pt x="87606" y="117556"/>
                  <a:pt x="85725" y="123825"/>
                </a:cubicBezTo>
                <a:cubicBezTo>
                  <a:pt x="82840" y="133442"/>
                  <a:pt x="79375" y="142875"/>
                  <a:pt x="76200" y="152400"/>
                </a:cubicBezTo>
                <a:cubicBezTo>
                  <a:pt x="74613" y="157162"/>
                  <a:pt x="72656" y="161817"/>
                  <a:pt x="71438" y="166687"/>
                </a:cubicBezTo>
                <a:lnTo>
                  <a:pt x="66675" y="185737"/>
                </a:lnTo>
                <a:cubicBezTo>
                  <a:pt x="65314" y="202076"/>
                  <a:pt x="65734" y="251442"/>
                  <a:pt x="52388" y="271462"/>
                </a:cubicBezTo>
                <a:lnTo>
                  <a:pt x="42863" y="285750"/>
                </a:lnTo>
                <a:cubicBezTo>
                  <a:pt x="39888" y="315496"/>
                  <a:pt x="39913" y="330888"/>
                  <a:pt x="33338" y="357187"/>
                </a:cubicBezTo>
                <a:cubicBezTo>
                  <a:pt x="32120" y="362057"/>
                  <a:pt x="29954" y="366648"/>
                  <a:pt x="28575" y="371475"/>
                </a:cubicBezTo>
                <a:cubicBezTo>
                  <a:pt x="26777" y="377769"/>
                  <a:pt x="26391" y="384509"/>
                  <a:pt x="23813" y="390525"/>
                </a:cubicBezTo>
                <a:cubicBezTo>
                  <a:pt x="21558" y="395786"/>
                  <a:pt x="17463" y="400050"/>
                  <a:pt x="14288" y="404812"/>
                </a:cubicBezTo>
                <a:cubicBezTo>
                  <a:pt x="12700" y="431800"/>
                  <a:pt x="12746" y="458933"/>
                  <a:pt x="9525" y="485775"/>
                </a:cubicBezTo>
                <a:cubicBezTo>
                  <a:pt x="7965" y="498773"/>
                  <a:pt x="0" y="523875"/>
                  <a:pt x="0" y="523875"/>
                </a:cubicBezTo>
                <a:cubicBezTo>
                  <a:pt x="1588" y="574675"/>
                  <a:pt x="2225" y="625514"/>
                  <a:pt x="4763" y="676275"/>
                </a:cubicBezTo>
                <a:cubicBezTo>
                  <a:pt x="5402" y="689058"/>
                  <a:pt x="9525" y="714375"/>
                  <a:pt x="9525" y="714375"/>
                </a:cubicBezTo>
                <a:lnTo>
                  <a:pt x="9525" y="714375"/>
                </a:lnTo>
                <a:lnTo>
                  <a:pt x="9525" y="71913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759200" y="4653136"/>
            <a:ext cx="313200" cy="313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698056" y="4955770"/>
            <a:ext cx="198000" cy="19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665600" y="5184000"/>
            <a:ext cx="198000" cy="19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4975200" y="4958787"/>
            <a:ext cx="90000" cy="90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4914000" y="5044679"/>
            <a:ext cx="144000" cy="144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4882147" y="5188826"/>
            <a:ext cx="198000" cy="19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3084338" y="2229525"/>
            <a:ext cx="1343645" cy="153888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ru" sz="1000" dirty="0" err="1"/>
              <a:t>рационализировать</a:t>
            </a:r>
            <a:endParaRPr lang="de-DE" sz="1000" dirty="0"/>
          </a:p>
        </p:txBody>
      </p:sp>
      <p:sp>
        <p:nvSpPr>
          <p:cNvPr id="17" name="Textfeld 16"/>
          <p:cNvSpPr txBox="1"/>
          <p:nvPr/>
        </p:nvSpPr>
        <p:spPr>
          <a:xfrm>
            <a:off x="4975200" y="2293471"/>
            <a:ext cx="1252984" cy="307777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r>
              <a:rPr lang="ru" sz="1000" dirty="0"/>
              <a:t>эквипотенциальная </a:t>
            </a:r>
            <a:r>
              <a:rPr lang="ru" sz="1000" dirty="0" err="1"/>
              <a:t>линия</a:t>
            </a:r>
            <a:endParaRPr lang="de-DE" sz="1000" dirty="0"/>
          </a:p>
        </p:txBody>
      </p:sp>
      <p:sp>
        <p:nvSpPr>
          <p:cNvPr id="23" name="Textfeld 22"/>
          <p:cNvSpPr txBox="1"/>
          <p:nvPr/>
        </p:nvSpPr>
        <p:spPr>
          <a:xfrm>
            <a:off x="5148711" y="4157277"/>
            <a:ext cx="7560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1000" dirty="0" err="1"/>
              <a:t>постепенно </a:t>
            </a:r>
            <a:r>
              <a:rPr lang="ru" sz="1000" dirty="0"/>
              <a:t>шире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364088" y="5052650"/>
            <a:ext cx="7560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1000" dirty="0" err="1"/>
              <a:t>постепенно </a:t>
            </a:r>
            <a:r>
              <a:rPr lang="ru" sz="1000" dirty="0"/>
              <a:t>шире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168000" y="4247859"/>
            <a:ext cx="75600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ru" sz="1000" dirty="0" err="1"/>
              <a:t>постепенно </a:t>
            </a:r>
            <a:r>
              <a:rPr lang="ru" sz="1000" dirty="0"/>
              <a:t>шире</a:t>
            </a:r>
          </a:p>
        </p:txBody>
      </p:sp>
      <p:sp>
        <p:nvSpPr>
          <p:cNvPr id="7" name="Rechteck 6"/>
          <p:cNvSpPr/>
          <p:nvPr/>
        </p:nvSpPr>
        <p:spPr>
          <a:xfrm>
            <a:off x="3891718" y="4247859"/>
            <a:ext cx="176226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3450729" y="5044499"/>
            <a:ext cx="83323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ru" sz="1000" dirty="0"/>
              <a:t>равномерно, постоянно</a:t>
            </a:r>
            <a:endParaRPr lang="de-DE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2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nimBg="1"/>
      <p:bldP spid="19" grpId="0" animBg="1"/>
      <p:bldP spid="6" grpId="0" animBg="1"/>
      <p:bldP spid="10" grpId="0" animBg="1"/>
      <p:bldP spid="11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Графическое построение проточной сети </a:t>
            </a:r>
            <a:endParaRPr lang="de-DE" sz="1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2963887"/>
            <a:ext cx="9144000" cy="38209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/>
              <a:t>Рисунок E-1.6: </a:t>
            </a:r>
            <a:r>
              <a:rPr lang="ru" sz="1400" dirty="0"/>
              <a:t>Эквипотенциал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5687251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E-1.7: </a:t>
            </a:r>
            <a:r>
              <a:rPr lang="ru" sz="1400" dirty="0"/>
              <a:t>Поточная </a:t>
            </a:r>
            <a:r>
              <a:rPr lang="ru" sz="1400" dirty="0" err="1"/>
              <a:t>сеть </a:t>
            </a:r>
            <a:r>
              <a:rPr lang="ru" sz="1400" dirty="0"/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0"/>
            <a:ext cx="9144000" cy="23551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5979"/>
            <a:ext cx="9144000" cy="23645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680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/>
              <a:t>Определение распределения давления воды на водосливе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576000"/>
            <a:ext cx="9144000" cy="135158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" sz="1400" b="1" dirty="0">
                <a:solidFill>
                  <a:srgbClr val="2F2B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б) Определение распределения давления воды на водосливе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" sz="1400" dirty="0">
                <a:solidFill>
                  <a:srgbClr val="2F2B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стоячая вода (отсутствие относительного движения между водой и зернами) = распределение гидростатического порового давления воды .</a:t>
            </a:r>
            <a:endParaRPr lang="de-DE" sz="1200" dirty="0">
              <a:solidFill>
                <a:srgbClr val="2F2B20"/>
              </a:solidFill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" sz="1400" dirty="0">
                <a:solidFill>
                  <a:srgbClr val="2F2B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проточная вода = поровое давление воды зависит от гидравлического потенциала 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5974874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E-1.8: </a:t>
            </a:r>
            <a:r>
              <a:rPr lang="ru" sz="1400" dirty="0"/>
              <a:t>Общие сведения.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" y="1960995"/>
            <a:ext cx="9144000" cy="401387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092280" y="5435802"/>
            <a:ext cx="1152128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1400" dirty="0" err="1"/>
              <a:t>базовая </a:t>
            </a:r>
            <a:r>
              <a:rPr lang="ru" sz="1400" dirty="0"/>
              <a:t>плоскость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690000" y="4752000"/>
            <a:ext cx="648072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1400" dirty="0" err="1"/>
              <a:t>точка </a:t>
            </a:r>
            <a:r>
              <a:rPr lang="ru" sz="1400" dirty="0"/>
              <a:t>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70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Определение распределения давления воды на водосливе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0" y="576000"/>
                <a:ext cx="9144000" cy="6025752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r>
                  <a:rPr lang="ru" sz="1400" dirty="0"/>
                  <a:t>Общий:</a:t>
                </a:r>
              </a:p>
              <a:p>
                <a:r>
                  <a:rPr lang="ru" sz="1400" dirty="0"/>
                  <a:t>В </a:t>
                </a:r>
                <a:r>
                  <a:rPr lang="ru" sz="1400" dirty="0" err="1"/>
                  <a:t>каждом</a:t>
                </a:r>
                <a:r>
                  <a:rPr lang="ru" sz="1400" dirty="0"/>
                  <a:t> </a:t>
                </a:r>
                <a:r>
                  <a:rPr lang="ru" sz="1400" dirty="0" err="1"/>
                  <a:t>точка</a:t>
                </a:r>
                <a:r>
                  <a:rPr lang="ru" sz="1400" dirty="0"/>
                  <a:t> </a:t>
                </a:r>
                <a14:m>
                  <m:oMath xmlns:m="http://schemas.openxmlformats.org/officeDocument/2006/math">
                    <m:r>
                      <a:rPr lang="de-DE" sz="1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ru" sz="1400" dirty="0"/>
                  <a:t>:</a:t>
                </a:r>
              </a:p>
              <a:p>
                <a:endParaRPr lang="de-DE" sz="1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∙∆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ü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ru" sz="1400" dirty="0"/>
                  <a:t> </a:t>
                </a:r>
              </a:p>
              <a:p>
                <a:endParaRPr lang="de-DE" sz="10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" sz="1400" dirty="0"/>
                  <a:t>= геодезическая высота</a:t>
                </a:r>
                <a:endParaRPr lang="de-DE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ru" sz="1400" dirty="0"/>
                  <a:t>= гидростатическая высота</a:t>
                </a:r>
                <a:endParaRPr lang="de-D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" sz="1400" dirty="0"/>
                  <a:t>= </a:t>
                </a:r>
                <a:r>
                  <a:rPr lang="ru" sz="1400" dirty="0" err="1"/>
                  <a:t>пора</a:t>
                </a:r>
                <a:r>
                  <a:rPr lang="ru" sz="1400" dirty="0"/>
                  <a:t> </a:t>
                </a:r>
                <a:r>
                  <a:rPr lang="ru" sz="1400" dirty="0" err="1"/>
                  <a:t>вода</a:t>
                </a:r>
                <a:r>
                  <a:rPr lang="ru" sz="1400" dirty="0"/>
                  <a:t> </a:t>
                </a:r>
                <a:r>
                  <a:rPr lang="ru" sz="1400" dirty="0" err="1"/>
                  <a:t>давление</a:t>
                </a:r>
                <a:endParaRPr lang="de-DE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ru" sz="1400" dirty="0"/>
                  <a:t>= </a:t>
                </a:r>
                <a:r>
                  <a:rPr lang="ru" sz="1400" dirty="0" err="1"/>
                  <a:t>единица</a:t>
                </a:r>
                <a:r>
                  <a:rPr lang="ru" sz="1400" dirty="0"/>
                  <a:t> </a:t>
                </a:r>
                <a:r>
                  <a:rPr lang="ru" sz="1400" dirty="0" err="1"/>
                  <a:t>масса</a:t>
                </a:r>
                <a:r>
                  <a:rPr lang="ru" sz="1400" dirty="0"/>
                  <a:t> </a:t>
                </a:r>
                <a:r>
                  <a:rPr lang="ru" sz="1400" dirty="0" err="1"/>
                  <a:t>из</a:t>
                </a:r>
                <a:r>
                  <a:rPr lang="ru" sz="1400" dirty="0"/>
                  <a:t> </a:t>
                </a:r>
                <a:r>
                  <a:rPr lang="ru" sz="1400" dirty="0" err="1"/>
                  <a:t>вода</a:t>
                </a:r>
                <a:endParaRPr lang="de-DE" sz="1400" dirty="0"/>
              </a:p>
              <a:p>
                <a14:m>
                  <m:oMath xmlns:m="http://schemas.openxmlformats.org/officeDocument/2006/math">
                    <m:r>
                      <a:rPr lang="de-DE" sz="14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de-DE" sz="1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𝐴𝐻</m:t>
                        </m:r>
                      </m:num>
                      <m:den>
                        <m:sSub>
                          <m:sSubPr>
                            <m:ctrlPr>
                              <a:rPr lang="de-D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ru" sz="1400" dirty="0"/>
                  <a:t>= потенциал, который уменьшается между двумя эквипотенциальными линиями</a:t>
                </a:r>
              </a:p>
              <a:p>
                <a14:m>
                  <m:oMath xmlns:m="http://schemas.openxmlformats.org/officeDocument/2006/math">
                    <m:r>
                      <a:rPr lang="de-DE" sz="1400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de-DE" sz="14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ru" sz="1400" dirty="0"/>
                  <a:t>= общая </a:t>
                </a:r>
                <a:r>
                  <a:rPr lang="ru" sz="1400" dirty="0" err="1"/>
                  <a:t>разность потенциалов</a:t>
                </a:r>
                <a:endParaRPr lang="de-DE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" sz="1400" dirty="0"/>
                  <a:t>= </a:t>
                </a:r>
                <a:r>
                  <a:rPr lang="ru" sz="1400" dirty="0" err="1"/>
                  <a:t>число</a:t>
                </a:r>
                <a:r>
                  <a:rPr lang="ru" sz="1400" dirty="0"/>
                  <a:t> потенциальных </a:t>
                </a:r>
                <a:r>
                  <a:rPr lang="ru" sz="1400" dirty="0" err="1"/>
                  <a:t>различий </a:t>
                </a:r>
                <a:endParaRPr lang="de-DE" sz="1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" sz="1400" dirty="0"/>
                  <a:t>= количество разностей потенциалов, которые уменьшаются между стороной избыточного давления воды и</a:t>
                </a:r>
              </a:p>
              <a:p>
                <a:r>
                  <a:rPr lang="ru-RU" sz="1400" dirty="0"/>
                  <a:t>т</a:t>
                </a:r>
                <a:r>
                  <a:rPr lang="ru" sz="1400" dirty="0"/>
                  <a:t>очка 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ru" sz="1400" dirty="0"/>
                  <a:t> ( </a:t>
                </a:r>
                <a:r>
                  <a:rPr lang="ru" sz="1400" dirty="0" err="1"/>
                  <a:t>здесь </a:t>
                </a:r>
                <a:r>
                  <a:rPr lang="ru" sz="1400" dirty="0"/>
                  <a:t>:)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" sz="1400" dirty="0"/>
                  <a:t>_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de-DE" sz="1400" i="1">
                            <a:latin typeface="Cambria Math" panose="02040503050406030204" pitchFamily="18" charset="0"/>
                          </a:rPr>
                          <m:t>ü</m:t>
                        </m:r>
                      </m:sub>
                    </m:sSub>
                  </m:oMath>
                </a14:m>
                <a:r>
                  <a:rPr lang="ru" sz="1400" dirty="0"/>
                  <a:t>= общий потенциал на стороне избыточного давления воды</a:t>
                </a:r>
                <a:endParaRPr lang="de-DE" sz="1400" dirty="0"/>
              </a:p>
              <a:p>
                <a:endParaRPr lang="de-DE" sz="1000" dirty="0"/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𝑧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∙∆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h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ü</m:t>
                        </m:r>
                      </m:sub>
                    </m:sSub>
                    <m:r>
                      <a:rPr lang="de-DE" sz="1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	</m:t>
                    </m:r>
                  </m:oMath>
                </a14:m>
                <a:r>
                  <a:rPr lang="ru" sz="1400" dirty="0">
                    <a:solidFill>
                      <a:srgbClr val="C4BC96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𝑢</m:t>
                          </m:r>
                        </m:e>
                        <m:sub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de-DE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𝛾</m:t>
                          </m:r>
                        </m:e>
                        <m:sub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𝑤</m:t>
                          </m:r>
                        </m:sub>
                      </m:sSub>
                      <m:r>
                        <a:rPr lang="de-DE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ü</m:t>
                              </m:r>
                            </m:sub>
                          </m:sSub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de-DE" sz="1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∙∆</m:t>
                          </m:r>
                          <m:r>
                            <a:rPr lang="de-DE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de-DE" sz="14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Здесь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4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𝛾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𝑤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 </m:t>
                    </m:r>
                    <m:r>
                      <m:rPr>
                        <m:sty m:val="p"/>
                      </m:rP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kN</m:t>
                    </m:r>
                    <m: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/</m:t>
                    </m:r>
                    <m:sSup>
                      <m:sSup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m</m:t>
                        </m:r>
                      </m:e>
                      <m:sup>
                        <m:r>
                          <a:rPr lang="de-DE" sz="1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ü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=6,0+4,5=10,5 </m:t>
                    </m:r>
                    <m:r>
                      <m:rPr>
                        <m:sty m:val="p"/>
                      </m:rP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∆</m:t>
                    </m:r>
                    <m:r>
                      <a:rPr lang="de-DE" sz="1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𝐻</m:t>
                    </m:r>
                    <m:r>
                      <a:rPr lang="de-DE" sz="1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=4,5−1,0=3,5 </m:t>
                    </m:r>
                    <m:r>
                      <m:rPr>
                        <m:sty m:val="p"/>
                      </m:rP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m</m:t>
                    </m:r>
                    <m:r>
                      <a:rPr lang="de-DE" sz="1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𝑝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=9</m:t>
                    </m:r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∆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h</m:t>
                    </m:r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𝐻</m:t>
                        </m:r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3,5 </m:t>
                        </m:r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m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=0,389 </m:t>
                    </m:r>
                    <m:r>
                      <m:rPr>
                        <m:sty m:val="p"/>
                      </m:rPr>
                      <a:rPr lang="de-DE" sz="140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r>
                  <a:rPr lang="ru" sz="1400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6000"/>
                <a:ext cx="9144000" cy="6025752"/>
              </a:xfrm>
              <a:prstGeom prst="rect">
                <a:avLst/>
              </a:prstGeom>
              <a:blipFill>
                <a:blip r:embed="rId3"/>
                <a:stretch>
                  <a:fillRect l="-200" t="-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9618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0" y="583200"/>
                <a:ext cx="9144000" cy="5961247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Давление воды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(Пожалуйста, введите значения в 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Таблицу E-1.1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в главе «Помощь в решении»!) :</a:t>
                </a:r>
                <a:endParaRPr lang="de-DE" sz="14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𝛾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𝑤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ü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∙∆</m:t>
                        </m:r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𝑎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10,5−10,5−0∙0,389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=0,0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𝑏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10,5−6,0−0∙0,389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=45,0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𝑐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10,5−6,0−1∙0,389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=41,1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10,5−6,0−2∙0,389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=37,2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𝑒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10,5−6,0−3∙0,389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=33,3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𝑓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10,5−6,0−4∙0,389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=29,4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𝑔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10,5−6,0−4,5∙0,389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=27,5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10,5−3,8−5∙0,389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=47,6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10,5−3,0−6∙0,389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=51,7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10,5−3,2−7∙0,389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=45,8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10,5−4,0−8∙0,389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=38,9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de-DE" sz="1400" b="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𝑢</m:t>
                          </m:r>
                        </m:e>
                        <m:sub>
                          <m:r>
                            <a:rPr lang="de-DE" sz="1400" b="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𝑙</m:t>
                          </m:r>
                        </m:sub>
                      </m:sSub>
                      <m:r>
                        <a:rPr lang="de-DE" sz="1400" b="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DE" sz="1400" b="0" i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10∙</m:t>
                      </m:r>
                      <m:d>
                        <m:d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DE" sz="1400" b="0" i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10,5−6,0−9∙0,389</m:t>
                          </m:r>
                        </m:e>
                      </m:d>
                      <m:r>
                        <a:rPr lang="de-DE" sz="1400" b="0" i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=10,0 </m:t>
                      </m:r>
                      <m:f>
                        <m:fPr>
                          <m:type m:val="lin"/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sz="1400" b="0" i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kN</m:t>
                          </m:r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1400" b="0" i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de-DE" sz="1400" b="0" i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𝑚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10,5−7,0−9∙0,389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=0,0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3200"/>
                <a:ext cx="9144000" cy="5961247"/>
              </a:xfrm>
              <a:prstGeom prst="rect">
                <a:avLst/>
              </a:prstGeom>
              <a:blipFill>
                <a:blip r:embed="rId4"/>
                <a:stretch>
                  <a:fillRect l="-200" b="-6237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Определение распределения давления воды на водосливе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6319" y="993292"/>
            <a:ext cx="68661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06" y="1124744"/>
            <a:ext cx="4788694" cy="210206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0" y="1815734"/>
            <a:ext cx="406794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0" y="3671416"/>
            <a:ext cx="4067944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00209"/>
            <a:ext cx="4716016" cy="232419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8064000" y="2924944"/>
            <a:ext cx="612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800" dirty="0" err="1"/>
              <a:t>базовая </a:t>
            </a:r>
            <a:r>
              <a:rPr lang="ru" sz="800" dirty="0"/>
              <a:t>плоскость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264000" y="2559600"/>
            <a:ext cx="360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800" dirty="0" err="1"/>
              <a:t>точка </a:t>
            </a:r>
            <a:r>
              <a:rPr lang="ru" sz="800" dirty="0"/>
              <a:t>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3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0" y="576000"/>
                <a:ext cx="9144000" cy="5961247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Давление воды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(Пожалуйста, введите значения в 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Таблицу E-1.1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в главе «Помощь в решении»!) :</a:t>
                </a:r>
                <a:endParaRPr lang="de-DE" sz="14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𝛾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𝑤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ü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b="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∙∆</m:t>
                        </m:r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𝑎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10,5−10,5−0∙0,389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=0,0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𝑏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10,5−6,0−0∙0,389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=45,0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𝑐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10,5−6,0−1∙0,389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=41,1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10,5−6,0−2∙0,389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=37,2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𝑒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10,5−6,0−3∙0,389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=33,3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𝑓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10,5−6,0−4∙0,389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=29,4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𝑔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10,5−6,0−4,5∙0,389</m:t>
                        </m:r>
                      </m:e>
                    </m:d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=27,5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10,5−3,8−5∙0,389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=47,6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10,5−3,0−6∙0,389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=51,7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𝑗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=10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10,5−3,2−7∙0,389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=45,8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10,5−4,0−8∙0,389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=38,9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de-DE" sz="1400" b="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𝑢</m:t>
                          </m:r>
                        </m:e>
                        <m:sub>
                          <m:r>
                            <a:rPr lang="de-DE" sz="1400" b="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𝑙</m:t>
                          </m:r>
                        </m:sub>
                      </m:sSub>
                      <m:r>
                        <a:rPr lang="de-DE" sz="1400" b="0" i="1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DE" sz="1400" b="0" i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10∙</m:t>
                      </m:r>
                      <m:d>
                        <m:dPr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DE" sz="1400" b="0" i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10,5−6,0−9∙0,389</m:t>
                          </m:r>
                        </m:e>
                      </m:d>
                      <m:r>
                        <a:rPr lang="de-DE" sz="1400" b="0" i="0">
                          <a:solidFill>
                            <a:srgbClr val="C00000"/>
                          </a:solidFill>
                          <a:effectLst/>
                          <a:latin typeface="Cambria Math" panose="02040503050406030204" pitchFamily="18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m:t>=10,0 </m:t>
                      </m:r>
                      <m:f>
                        <m:fPr>
                          <m:type m:val="lin"/>
                          <m:ctrlPr>
                            <a:rPr lang="de-DE" sz="1400" i="1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sz="1400" b="0" i="0">
                              <a:solidFill>
                                <a:srgbClr val="C00000"/>
                              </a:solidFill>
                              <a:effectLst/>
                              <a:latin typeface="Cambria Math" panose="02040503050406030204" pitchFamily="18" charset="0"/>
                              <a:ea typeface="DengXian" panose="02010600030101010101" pitchFamily="2" charset="-122"/>
                              <a:cs typeface="Calibri" panose="020F0502020204030204" pitchFamily="34" charset="0"/>
                            </a:rPr>
                            <m:t>kN</m:t>
                          </m:r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DE" sz="1400" b="0" i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de-DE" sz="1400" b="0" i="0">
                                  <a:solidFill>
                                    <a:srgbClr val="C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1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lnSpc>
                    <a:spcPct val="18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𝑢</m:t>
                        </m:r>
                      </m:e>
                      <m:sub>
                        <m:r>
                          <a:rPr lang="de-DE" sz="14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𝑚</m:t>
                        </m:r>
                      </m:sub>
                    </m:sSub>
                    <m:r>
                      <a:rPr lang="de-DE" sz="14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10∙</m:t>
                    </m:r>
                    <m:d>
                      <m:d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10,5−7,0−9∙0,389</m:t>
                        </m:r>
                      </m:e>
                    </m:d>
                    <m:r>
                      <a:rPr lang="de-DE" sz="1400" b="0" i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=0,0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 b="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kN</m:t>
                        </m:r>
                      </m:num>
                      <m:den>
                        <m:sSup>
                          <m:sSup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m</m:t>
                            </m:r>
                          </m:e>
                          <m:sup>
                            <m:r>
                              <a:rPr lang="de-DE" sz="1400" b="0" i="0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6000"/>
                <a:ext cx="9144000" cy="5961247"/>
              </a:xfrm>
              <a:prstGeom prst="rect">
                <a:avLst/>
              </a:prstGeom>
              <a:blipFill>
                <a:blip r:embed="rId3"/>
                <a:stretch>
                  <a:fillRect l="-200" b="-6237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01008"/>
            <a:ext cx="4715322" cy="2357661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Определение распределения давления воды на водосливе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6319" y="993292"/>
            <a:ext cx="68661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06" y="1124744"/>
            <a:ext cx="4788694" cy="2102060"/>
          </a:xfrm>
          <a:prstGeom prst="rect">
            <a:avLst/>
          </a:prstGeom>
        </p:spPr>
      </p:pic>
      <p:sp>
        <p:nvSpPr>
          <p:cNvPr id="3" name="Rechtwinkliges Dreieck 2"/>
          <p:cNvSpPr/>
          <p:nvPr/>
        </p:nvSpPr>
        <p:spPr>
          <a:xfrm flipH="1">
            <a:off x="5652120" y="4464000"/>
            <a:ext cx="539952" cy="557560"/>
          </a:xfrm>
          <a:prstGeom prst="rtTriangle">
            <a:avLst/>
          </a:prstGeom>
          <a:solidFill>
            <a:srgbClr val="B6DDE8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 26"/>
          <p:cNvSpPr/>
          <p:nvPr/>
        </p:nvSpPr>
        <p:spPr>
          <a:xfrm>
            <a:off x="6197600" y="5029200"/>
            <a:ext cx="911225" cy="540000"/>
          </a:xfrm>
          <a:custGeom>
            <a:avLst/>
            <a:gdLst>
              <a:gd name="connsiteX0" fmla="*/ 0 w 911225"/>
              <a:gd name="connsiteY0" fmla="*/ 0 h 574675"/>
              <a:gd name="connsiteX1" fmla="*/ 0 w 911225"/>
              <a:gd name="connsiteY1" fmla="*/ 574675 h 574675"/>
              <a:gd name="connsiteX2" fmla="*/ 79375 w 911225"/>
              <a:gd name="connsiteY2" fmla="*/ 517525 h 574675"/>
              <a:gd name="connsiteX3" fmla="*/ 603250 w 911225"/>
              <a:gd name="connsiteY3" fmla="*/ 377825 h 574675"/>
              <a:gd name="connsiteX4" fmla="*/ 908050 w 911225"/>
              <a:gd name="connsiteY4" fmla="*/ 352425 h 574675"/>
              <a:gd name="connsiteX5" fmla="*/ 911225 w 911225"/>
              <a:gd name="connsiteY5" fmla="*/ 0 h 574675"/>
              <a:gd name="connsiteX6" fmla="*/ 0 w 911225"/>
              <a:gd name="connsiteY6" fmla="*/ 0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225" h="574675">
                <a:moveTo>
                  <a:pt x="0" y="0"/>
                </a:moveTo>
                <a:lnTo>
                  <a:pt x="0" y="574675"/>
                </a:lnTo>
                <a:lnTo>
                  <a:pt x="79375" y="517525"/>
                </a:lnTo>
                <a:lnTo>
                  <a:pt x="603250" y="377825"/>
                </a:lnTo>
                <a:lnTo>
                  <a:pt x="908050" y="352425"/>
                </a:lnTo>
                <a:cubicBezTo>
                  <a:pt x="909108" y="234950"/>
                  <a:pt x="910167" y="117475"/>
                  <a:pt x="911225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B6DDE8">
              <a:alpha val="5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reihandform 34"/>
          <p:cNvSpPr/>
          <p:nvPr/>
        </p:nvSpPr>
        <p:spPr>
          <a:xfrm>
            <a:off x="6537325" y="5022850"/>
            <a:ext cx="574675" cy="370800"/>
          </a:xfrm>
          <a:custGeom>
            <a:avLst/>
            <a:gdLst>
              <a:gd name="connsiteX0" fmla="*/ 574675 w 574675"/>
              <a:gd name="connsiteY0" fmla="*/ 0 h 381000"/>
              <a:gd name="connsiteX1" fmla="*/ 231775 w 574675"/>
              <a:gd name="connsiteY1" fmla="*/ 0 h 381000"/>
              <a:gd name="connsiteX2" fmla="*/ 22225 w 574675"/>
              <a:gd name="connsiteY2" fmla="*/ 292100 h 381000"/>
              <a:gd name="connsiteX3" fmla="*/ 0 w 574675"/>
              <a:gd name="connsiteY3" fmla="*/ 381000 h 381000"/>
              <a:gd name="connsiteX4" fmla="*/ 568325 w 574675"/>
              <a:gd name="connsiteY4" fmla="*/ 381000 h 381000"/>
              <a:gd name="connsiteX5" fmla="*/ 574675 w 574675"/>
              <a:gd name="connsiteY5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675" h="381000">
                <a:moveTo>
                  <a:pt x="574675" y="0"/>
                </a:moveTo>
                <a:lnTo>
                  <a:pt x="231775" y="0"/>
                </a:lnTo>
                <a:lnTo>
                  <a:pt x="22225" y="292100"/>
                </a:lnTo>
                <a:lnTo>
                  <a:pt x="0" y="381000"/>
                </a:lnTo>
                <a:lnTo>
                  <a:pt x="568325" y="381000"/>
                </a:lnTo>
                <a:lnTo>
                  <a:pt x="574675" y="0"/>
                </a:lnTo>
                <a:close/>
              </a:path>
            </a:pathLst>
          </a:custGeom>
          <a:solidFill>
            <a:srgbClr val="B6DDE8">
              <a:alpha val="5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reihandform 35"/>
          <p:cNvSpPr/>
          <p:nvPr/>
        </p:nvSpPr>
        <p:spPr>
          <a:xfrm>
            <a:off x="7111999" y="4873625"/>
            <a:ext cx="628353" cy="522000"/>
          </a:xfrm>
          <a:custGeom>
            <a:avLst/>
            <a:gdLst>
              <a:gd name="connsiteX0" fmla="*/ 6350 w 641350"/>
              <a:gd name="connsiteY0" fmla="*/ 0 h 536575"/>
              <a:gd name="connsiteX1" fmla="*/ 155575 w 641350"/>
              <a:gd name="connsiteY1" fmla="*/ 168275 h 536575"/>
              <a:gd name="connsiteX2" fmla="*/ 641350 w 641350"/>
              <a:gd name="connsiteY2" fmla="*/ 536575 h 536575"/>
              <a:gd name="connsiteX3" fmla="*/ 0 w 641350"/>
              <a:gd name="connsiteY3" fmla="*/ 536575 h 536575"/>
              <a:gd name="connsiteX4" fmla="*/ 6350 w 641350"/>
              <a:gd name="connsiteY4" fmla="*/ 0 h 53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536575">
                <a:moveTo>
                  <a:pt x="6350" y="0"/>
                </a:moveTo>
                <a:lnTo>
                  <a:pt x="155575" y="168275"/>
                </a:lnTo>
                <a:lnTo>
                  <a:pt x="641350" y="536575"/>
                </a:lnTo>
                <a:lnTo>
                  <a:pt x="0" y="536575"/>
                </a:lnTo>
                <a:cubicBezTo>
                  <a:pt x="2117" y="357717"/>
                  <a:pt x="4233" y="178858"/>
                  <a:pt x="6350" y="0"/>
                </a:cubicBezTo>
                <a:close/>
              </a:path>
            </a:pathLst>
          </a:custGeom>
          <a:solidFill>
            <a:srgbClr val="B6DDE8">
              <a:alpha val="50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664000" y="1268760"/>
            <a:ext cx="1331936" cy="864096"/>
          </a:xfrm>
          <a:prstGeom prst="rect">
            <a:avLst/>
          </a:prstGeom>
          <a:solidFill>
            <a:srgbClr val="B6DD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2664000" y="2132856"/>
            <a:ext cx="1331936" cy="2016224"/>
          </a:xfrm>
          <a:prstGeom prst="rect">
            <a:avLst/>
          </a:prstGeom>
          <a:solidFill>
            <a:srgbClr val="B6DD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2665384" y="4149080"/>
            <a:ext cx="1331936" cy="768427"/>
          </a:xfrm>
          <a:prstGeom prst="rect">
            <a:avLst/>
          </a:prstGeom>
          <a:solidFill>
            <a:srgbClr val="B6DD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2662209" y="4917506"/>
            <a:ext cx="1331936" cy="1535829"/>
          </a:xfrm>
          <a:prstGeom prst="rect">
            <a:avLst/>
          </a:prstGeom>
          <a:solidFill>
            <a:srgbClr val="B6DDE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6121698" y="4369489"/>
            <a:ext cx="162000" cy="1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bIns="90000" rtlCol="0" anchor="ctr"/>
          <a:lstStyle/>
          <a:p>
            <a:pPr algn="ctr"/>
            <a:r>
              <a:rPr lang="ru" sz="1200" dirty="0"/>
              <a:t>а</a:t>
            </a:r>
          </a:p>
        </p:txBody>
      </p:sp>
      <p:sp>
        <p:nvSpPr>
          <p:cNvPr id="44" name="Ellipse 43"/>
          <p:cNvSpPr/>
          <p:nvPr/>
        </p:nvSpPr>
        <p:spPr>
          <a:xfrm>
            <a:off x="6121698" y="4935760"/>
            <a:ext cx="162000" cy="1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ru" sz="1200" dirty="0"/>
              <a:t>б</a:t>
            </a:r>
          </a:p>
        </p:txBody>
      </p:sp>
      <p:sp>
        <p:nvSpPr>
          <p:cNvPr id="45" name="Ellipse 44"/>
          <p:cNvSpPr/>
          <p:nvPr/>
        </p:nvSpPr>
        <p:spPr>
          <a:xfrm>
            <a:off x="7041625" y="4944380"/>
            <a:ext cx="162000" cy="1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90000" rtlCol="0" anchor="ctr"/>
          <a:lstStyle/>
          <a:p>
            <a:pPr algn="ctr"/>
            <a:r>
              <a:rPr lang="ru" sz="1200" dirty="0"/>
              <a:t>грамм</a:t>
            </a:r>
          </a:p>
        </p:txBody>
      </p:sp>
      <p:sp>
        <p:nvSpPr>
          <p:cNvPr id="46" name="Ellipse 45"/>
          <p:cNvSpPr/>
          <p:nvPr/>
        </p:nvSpPr>
        <p:spPr>
          <a:xfrm>
            <a:off x="7050625" y="5337425"/>
            <a:ext cx="144000" cy="14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ru" sz="1200" dirty="0"/>
              <a:t>я</a:t>
            </a:r>
          </a:p>
        </p:txBody>
      </p:sp>
      <p:sp>
        <p:nvSpPr>
          <p:cNvPr id="47" name="Ellipse 46"/>
          <p:cNvSpPr/>
          <p:nvPr/>
        </p:nvSpPr>
        <p:spPr>
          <a:xfrm>
            <a:off x="7041625" y="4775605"/>
            <a:ext cx="162000" cy="16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bIns="90000" rtlCol="0" anchor="ctr"/>
          <a:lstStyle/>
          <a:p>
            <a:pPr algn="ctr"/>
            <a:r>
              <a:rPr lang="ru" sz="1200" dirty="0"/>
              <a:t>м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8064000" y="2924944"/>
            <a:ext cx="612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800" dirty="0" err="1"/>
              <a:t>базовая </a:t>
            </a:r>
            <a:r>
              <a:rPr lang="ru" sz="800" dirty="0"/>
              <a:t>плоскость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264000" y="2559600"/>
            <a:ext cx="36000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sz="800" dirty="0" err="1"/>
              <a:t>точка </a:t>
            </a:r>
            <a:r>
              <a:rPr lang="ru" sz="800" dirty="0"/>
              <a:t>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78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90000" y="538223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/>
              <a:t>Определение распределения давления воды на водосливе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0" y="5976000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b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Рисунок </a:t>
            </a:r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E-1.9: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Вода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давление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распределение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ru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6319" y="993292"/>
            <a:ext cx="68661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7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Коэффициент проницаемости/гидравлической проводимости </a:t>
            </a:r>
            <a:r>
              <a:rPr lang="ru" sz="1400" b="1" i="1" dirty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0" y="576000"/>
                <a:ext cx="9144000" cy="5446940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b="1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в 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) Коэффициент </a:t>
                </a:r>
                <a:r>
                  <a:rPr lang="ru" sz="1400" b="1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Проницаемость 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/ </a:t>
                </a:r>
                <a:r>
                  <a:rPr lang="ru" sz="1400" b="1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Гидравлический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b="1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проводимость</a:t>
                </a:r>
                <a:r>
                  <a:rPr lang="ru" sz="1400" b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b="1" i="1" dirty="0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𝒌</m:t>
                    </m:r>
                  </m:oMath>
                </a14:m>
                <a:endParaRPr lang="de-DE" sz="1400" b="1" i="1" dirty="0">
                  <a:latin typeface="Calibri" panose="020F0502020204030204" pitchFamily="34" charset="0"/>
                  <a:ea typeface="DengXia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Поток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через поток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_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или же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Текущий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канал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𝑄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𝑣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𝐴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𝑖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𝐴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𝑙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𝐴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𝑏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𝑎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∙1,0=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𝐻</m:t>
                        </m:r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с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𝑣</m:t>
                    </m:r>
                  </m:oMath>
                </a14:m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=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скорость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из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расход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,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расход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,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ток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скорость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=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гидравлический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градиент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∆</m:t>
                    </m:r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𝑙</m:t>
                    </m:r>
                  </m:oMath>
                </a14:m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=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поток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дорожка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между </a:t>
                </a:r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двумя потенциальными </a:t>
                </a:r>
                <a:r>
                  <a:rPr lang="ru" sz="1400" dirty="0" err="1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линиями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𝑎</m:t>
                    </m:r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, </m:t>
                    </m:r>
                    <m:r>
                      <a:rPr lang="de-DE" sz="14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r>
                  <a:rPr lang="ru" sz="14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=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размеры ячейки проточной сети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de-DE" sz="1400" dirty="0">
                  <a:latin typeface="Calibri" panose="020F0502020204030204" pitchFamily="34" charset="0"/>
                  <a:ea typeface="DengXia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Ячейки проточной сети имеют квадратную форму, поэтому применяется следующее </a:t>
                </a:r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400" dirty="0">
                  <a:effectLst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DE" sz="14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𝑏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=1,0</m:t>
                    </m:r>
                  </m:oMath>
                </a14:m>
                <a:r>
                  <a:rPr lang="ru" sz="1400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</a:t>
                </a:r>
                <a:endParaRPr lang="de-DE" sz="1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Общий </a:t>
                </a:r>
                <a:r>
                  <a:rPr lang="ru" sz="1400" dirty="0" err="1">
                    <a:ea typeface="DengXian" panose="02010600030101010101" pitchFamily="2" charset="-122"/>
                    <a:cs typeface="Calibri" panose="020F0502020204030204" pitchFamily="34" charset="0"/>
                  </a:rPr>
                  <a:t>объем</a:t>
                </a: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a typeface="DengXian" panose="02010600030101010101" pitchFamily="2" charset="-122"/>
                    <a:cs typeface="Calibri" panose="020F0502020204030204" pitchFamily="34" charset="0"/>
                  </a:rPr>
                  <a:t>поток</a:t>
                </a: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a typeface="DengXian" panose="02010600030101010101" pitchFamily="2" charset="-122"/>
                    <a:cs typeface="Calibri" panose="020F0502020204030204" pitchFamily="34" charset="0"/>
                  </a:rPr>
                  <a:t>через</a:t>
                </a: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ручей</a:t>
                </a:r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или же</a:t>
                </a: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a typeface="DengXian" panose="02010600030101010101" pitchFamily="2" charset="-122"/>
                    <a:cs typeface="Calibri" panose="020F0502020204030204" pitchFamily="34" charset="0"/>
                  </a:rPr>
                  <a:t>Текущий</a:t>
                </a:r>
                <a:r>
                  <a:rPr lang="ru" sz="1400" dirty="0"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ea typeface="DengXian" panose="02010600030101010101" pitchFamily="2" charset="-122"/>
                    <a:cs typeface="Calibri" panose="020F0502020204030204" pitchFamily="34" charset="0"/>
                  </a:rPr>
                  <a:t>каналы </a:t>
                </a:r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400" dirty="0">
                  <a:effectLst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𝑄</m:t>
                    </m:r>
                    <m:r>
                      <a:rPr lang="de-DE" sz="140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b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𝑠</m:t>
                        </m:r>
                      </m:sub>
                    </m:sSub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𝐻</m:t>
                        </m:r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∙∆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𝐻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400" dirty="0">
                  <a:effectLst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>
                    <a:effectLst/>
                    <a:ea typeface="DengXian" panose="02010600030101010101" pitchFamily="2" charset="-122"/>
                    <a:cs typeface="Calibri" panose="020F0502020204030204" pitchFamily="34" charset="0"/>
                  </a:rPr>
                  <a:t> </a:t>
                </a:r>
                <a:endParaRPr lang="de-DE" sz="1400" dirty="0">
                  <a:effectLst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endParaRPr lang="de-DE" sz="1400" dirty="0">
                  <a:effectLst/>
                  <a:ea typeface="DengXia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6000"/>
                <a:ext cx="9144000" cy="5446940"/>
              </a:xfrm>
              <a:prstGeom prst="rect">
                <a:avLst/>
              </a:prstGeom>
              <a:blipFill>
                <a:blip r:embed="rId3"/>
                <a:stretch>
                  <a:fillRect l="-200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6319" y="993292"/>
            <a:ext cx="68661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411024" y="2564904"/>
            <a:ext cx="2732975" cy="523220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 err="1"/>
              <a:t>Рисунок </a:t>
            </a:r>
            <a:r>
              <a:rPr lang="ru" sz="1400" b="1" dirty="0"/>
              <a:t>Е-1.10:</a:t>
            </a:r>
            <a:r>
              <a:rPr lang="ru" sz="1400" dirty="0"/>
              <a:t> Поток через поток или текущий канал 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025" y="976692"/>
            <a:ext cx="1473343" cy="14556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788024" y="4432389"/>
                <a:ext cx="4355976" cy="1444883"/>
              </a:xfrm>
              <a:prstGeom prst="rect">
                <a:avLst/>
              </a:prstGeom>
              <a:noFill/>
            </p:spPr>
            <p:txBody>
              <a:bodyPr wrap="square" lIns="90000" rtlCol="0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Коэффициент </a:t>
                </a:r>
                <a:r>
                  <a:rPr lang="ru" sz="1400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_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dirty="0" err="1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проницаемость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r>
                  <a:rPr lang="ru" sz="1400" i="1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к </a:t>
                </a:r>
                <a:r>
                  <a:rPr lang="ru" sz="1400" dirty="0"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:</a:t>
                </a:r>
                <a:endParaRPr lang="de-DE" sz="12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 smtClean="0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𝑄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∆</m:t>
                        </m:r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𝐻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 </a:t>
                </a:r>
                <a:endParaRPr lang="de-DE" sz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𝑘</m:t>
                    </m:r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3,5 </m:t>
                        </m:r>
                        <m:f>
                          <m:fPr>
                            <m:type m:val="lin"/>
                            <m:ctrlPr>
                              <a:rPr lang="de-DE" sz="14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de-DE" sz="14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de-DE" sz="1400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  <m:t>m</m:t>
                                </m:r>
                              </m:e>
                              <m:sup>
                                <m:r>
                                  <a:rPr lang="de-DE" sz="1400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d>
                              <m:dPr>
                                <m:ctrlPr>
                                  <a:rPr lang="de-DE" sz="14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de-DE" sz="1400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  <m:t>m</m:t>
                                </m:r>
                                <m:r>
                                  <a:rPr lang="de-DE" sz="1400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  <m:r>
                                  <m:rPr>
                                    <m:sty m:val="p"/>
                                  </m:rPr>
                                  <a:rPr lang="de-DE" sz="1400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</m:den>
                        </m:f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3,50 </m:t>
                        </m:r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m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=3,0 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h</m:t>
                        </m:r>
                      </m:den>
                    </m:f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=8,33∙</m:t>
                    </m:r>
                    <m:sSup>
                      <m:sSupPr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10</m:t>
                        </m:r>
                      </m:e>
                      <m:sup>
                        <m: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−4</m:t>
                        </m:r>
                      </m:sup>
                    </m:sSup>
                    <m:r>
                      <a:rPr lang="de-DE" sz="14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type m:val="lin"/>
                        <m:ctrlPr>
                          <a:rPr lang="de-DE" sz="1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14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Calibri" panose="020F0502020204030204" pitchFamily="34" charset="0"/>
                          </a:rPr>
                          <m:t>s</m:t>
                        </m:r>
                      </m:den>
                    </m:f>
                  </m:oMath>
                </a14:m>
                <a:r>
                  <a:rPr lang="ru" sz="1400" dirty="0">
                    <a:solidFill>
                      <a:srgbClr val="C00000"/>
                    </a:solidFill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Calibri" panose="020F0502020204030204" pitchFamily="34" charset="0"/>
                  </a:rPr>
                  <a:t> </a:t>
                </a:r>
                <a:endParaRPr lang="de-DE" sz="12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432389"/>
                <a:ext cx="4355976" cy="1444883"/>
              </a:xfrm>
              <a:prstGeom prst="rect">
                <a:avLst/>
              </a:prstGeom>
              <a:blipFill>
                <a:blip r:embed="rId5"/>
                <a:stretch>
                  <a:fillRect l="-420" b="-24895"/>
                </a:stretch>
              </a:blipFill>
            </p:spPr>
            <p:txBody>
              <a:bodyPr/>
              <a:lstStyle/>
              <a:p>
                <a:r xmlns:a="http://schemas.openxmlformats.org/drawingml/2006/main">
                  <a:rPr lang="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18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 build="p"/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3688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 err="1"/>
              <a:t>Назначение</a:t>
            </a:r>
            <a:r>
              <a:rPr lang="ru" sz="1400" b="1" dirty="0"/>
              <a:t> задач </a:t>
            </a:r>
            <a:r>
              <a:rPr lang="ru" sz="1400" b="1" dirty="0" err="1"/>
              <a:t>_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576000"/>
            <a:ext cx="9144000" cy="207749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600" b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Упражнение </a:t>
            </a:r>
            <a:r>
              <a:rPr lang="ru" sz="16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E-1: Поточная сеть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Для конструкции водослива, показанной на рисунке 1, необходимо обработать следующие моменты: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а) Графическое </a:t>
            </a:r>
            <a:r>
              <a:rPr lang="ru" sz="1400" dirty="0" err="1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построение </a:t>
            </a: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проточной сети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б) Определение распределения давления воды на водосливе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в) Коэффициент водопроницаемости k грунта определяется по объемному расходу 3,50 м </a:t>
            </a:r>
            <a:r>
              <a:rPr lang="ru" sz="1400" baseline="300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3 </a:t>
            </a: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в час и </a:t>
            </a:r>
            <a:r>
              <a:rPr lang="ru" sz="1400" dirty="0" err="1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метру </a:t>
            </a:r>
            <a:r>
              <a:rPr lang="ru" sz="1400" dirty="0">
                <a:solidFill>
                  <a:srgbClr val="231F20"/>
                </a:solidFill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водослива, измеренному в подводном течении 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424" y="5974223"/>
            <a:ext cx="914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Рисунок E </a:t>
            </a:r>
            <a:r>
              <a:rPr lang="ru" sz="1400" dirty="0"/>
              <a:t>- </a:t>
            </a:r>
            <a:r>
              <a:rPr lang="ru" sz="1400" b="1" dirty="0"/>
              <a:t>1.1: </a:t>
            </a:r>
            <a:r>
              <a:rPr lang="ru" sz="1400" dirty="0"/>
              <a:t>Строительство плотин</a:t>
            </a:r>
            <a:r>
              <a:rPr lang="ru-RU" sz="1400" dirty="0"/>
              <a:t>ы</a:t>
            </a:r>
            <a:endParaRPr lang="ru" sz="1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2" y="2567612"/>
            <a:ext cx="8460432" cy="35120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207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9449"/>
            <a:ext cx="9144000" cy="45720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Помощь в решении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576000"/>
            <a:ext cx="9144000" cy="461665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600" b="1" dirty="0">
                <a:solidFill>
                  <a:srgbClr val="231F2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Вспомогательные средства для решения упражнения E-1: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5569586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b="1" dirty="0" err="1"/>
              <a:t>Рисунок E </a:t>
            </a:r>
            <a:r>
              <a:rPr lang="ru" sz="1400" dirty="0" err="1"/>
              <a:t>- </a:t>
            </a:r>
            <a:r>
              <a:rPr lang="ru" sz="1400" b="1" dirty="0"/>
              <a:t>1.2: </a:t>
            </a:r>
            <a:r>
              <a:rPr lang="ru" sz="1400" dirty="0"/>
              <a:t>Строительство </a:t>
            </a:r>
            <a:r>
              <a:rPr lang="ru" sz="1400" dirty="0" err="1"/>
              <a:t>в</a:t>
            </a:r>
            <a:r>
              <a:rPr lang="ru" sz="1400" dirty="0"/>
              <a:t> </a:t>
            </a:r>
            <a:r>
              <a:rPr lang="ru" sz="1400" dirty="0" err="1"/>
              <a:t>плотина </a:t>
            </a:r>
            <a:r>
              <a:rPr lang="ru" sz="1400" dirty="0"/>
              <a:t>- </a:t>
            </a:r>
            <a:r>
              <a:rPr lang="ru" sz="1400" dirty="0" err="1"/>
              <a:t>поток</a:t>
            </a:r>
            <a:r>
              <a:rPr lang="ru" sz="1400" dirty="0"/>
              <a:t> </a:t>
            </a:r>
            <a:r>
              <a:rPr lang="ru" sz="1400" dirty="0" err="1"/>
              <a:t>сеть </a:t>
            </a:r>
            <a:r>
              <a:rPr lang="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556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9449"/>
            <a:ext cx="9144000" cy="457200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/>
              <a:t>Помощь в решении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5571449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b="1" dirty="0" err="1"/>
              <a:t>Рисунок E </a:t>
            </a:r>
            <a:r>
              <a:rPr lang="ru" sz="1400" dirty="0" err="1"/>
              <a:t>- </a:t>
            </a:r>
            <a:r>
              <a:rPr lang="ru" sz="1400" b="1" dirty="0"/>
              <a:t>1.3: </a:t>
            </a:r>
            <a:r>
              <a:rPr lang="ru" sz="1400" dirty="0"/>
              <a:t>Строительство </a:t>
            </a:r>
            <a:r>
              <a:rPr lang="ru" sz="1400" dirty="0" err="1"/>
              <a:t>в</a:t>
            </a:r>
            <a:r>
              <a:rPr lang="ru" sz="1400" dirty="0"/>
              <a:t> </a:t>
            </a:r>
            <a:r>
              <a:rPr lang="ru" sz="1400" dirty="0" err="1"/>
              <a:t>плотина </a:t>
            </a:r>
            <a:r>
              <a:rPr lang="ru" sz="1400" dirty="0"/>
              <a:t>- </a:t>
            </a:r>
            <a:r>
              <a:rPr lang="ru" sz="1400" dirty="0" err="1"/>
              <a:t>вода</a:t>
            </a:r>
            <a:r>
              <a:rPr lang="ru" sz="1400" dirty="0"/>
              <a:t> </a:t>
            </a:r>
            <a:r>
              <a:rPr lang="ru" sz="1400" dirty="0" err="1"/>
              <a:t>давление</a:t>
            </a:r>
            <a:r>
              <a:rPr lang="ru" sz="1400" dirty="0"/>
              <a:t> </a:t>
            </a:r>
            <a:r>
              <a:rPr lang="ru" sz="1400" dirty="0" err="1"/>
              <a:t>распределение </a:t>
            </a:r>
            <a:r>
              <a:rPr lang="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9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000"/>
            <a:ext cx="9144000" cy="4506439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/>
              <a:t>Помощь в решении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5976000"/>
            <a:ext cx="9144000" cy="38209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" sz="1400" b="1" dirty="0" err="1"/>
              <a:t>Рисунок </a:t>
            </a:r>
            <a:r>
              <a:rPr lang="ru" sz="1400" b="1" dirty="0"/>
              <a:t>E-1.4: </a:t>
            </a:r>
            <a:r>
              <a:rPr lang="ru" sz="1400" dirty="0" err="1"/>
              <a:t>Готово</a:t>
            </a:r>
            <a:r>
              <a:rPr lang="ru" sz="1400" dirty="0"/>
              <a:t> </a:t>
            </a:r>
            <a:r>
              <a:rPr lang="ru" sz="1400" dirty="0" err="1"/>
              <a:t>поток</a:t>
            </a:r>
            <a:r>
              <a:rPr lang="ru" sz="1400" dirty="0"/>
              <a:t> </a:t>
            </a:r>
            <a:r>
              <a:rPr lang="ru" sz="1400" dirty="0" err="1"/>
              <a:t>сеть </a:t>
            </a:r>
            <a:r>
              <a:rPr lang="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400" b="1" dirty="0"/>
              <a:t>Помощь в решении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853262"/>
            <a:ext cx="9144000" cy="38209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" sz="1400" b="1" dirty="0"/>
              <a:t>Таблица E.1-1: </a:t>
            </a:r>
            <a:r>
              <a:rPr lang="ru" sz="1400" dirty="0"/>
              <a:t>Определение распределения давления воды .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8325"/>
              </p:ext>
            </p:extLst>
          </p:nvPr>
        </p:nvGraphicFramePr>
        <p:xfrm>
          <a:off x="827584" y="1569445"/>
          <a:ext cx="6938143" cy="4601216"/>
        </p:xfrm>
        <a:graphic>
          <a:graphicData uri="http://schemas.openxmlformats.org/drawingml/2006/table">
            <a:tbl>
              <a:tblPr/>
              <a:tblGrid>
                <a:gridCol w="1317664">
                  <a:extLst>
                    <a:ext uri="{9D8B030D-6E8A-4147-A177-3AD203B41FA5}">
                      <a16:colId xmlns:a16="http://schemas.microsoft.com/office/drawing/2014/main" xmlns="" val="2984685427"/>
                    </a:ext>
                  </a:extLst>
                </a:gridCol>
                <a:gridCol w="771941">
                  <a:extLst>
                    <a:ext uri="{9D8B030D-6E8A-4147-A177-3AD203B41FA5}">
                      <a16:colId xmlns:a16="http://schemas.microsoft.com/office/drawing/2014/main" xmlns="" val="2512065278"/>
                    </a:ext>
                  </a:extLst>
                </a:gridCol>
                <a:gridCol w="689539">
                  <a:extLst>
                    <a:ext uri="{9D8B030D-6E8A-4147-A177-3AD203B41FA5}">
                      <a16:colId xmlns:a16="http://schemas.microsoft.com/office/drawing/2014/main" xmlns="" val="3205041492"/>
                    </a:ext>
                  </a:extLst>
                </a:gridCol>
                <a:gridCol w="4158999">
                  <a:extLst>
                    <a:ext uri="{9D8B030D-6E8A-4147-A177-3AD203B41FA5}">
                      <a16:colId xmlns:a16="http://schemas.microsoft.com/office/drawing/2014/main" xmlns="" val="3519664922"/>
                    </a:ext>
                  </a:extLst>
                </a:gridCol>
              </a:tblGrid>
              <a:tr h="322804">
                <a:tc>
                  <a:txBody>
                    <a:bodyPr/>
                    <a:lstStyle/>
                    <a:p>
                      <a:pPr marL="65405" marR="565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Точка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8420" marR="5397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№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66675" algn="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г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[м]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078865" marR="90805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u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[кН/м </a:t>
                      </a:r>
                      <a:r>
                        <a:rPr lang="ru" sz="1200" baseline="300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]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1404276"/>
                  </a:ext>
                </a:extLst>
              </a:tr>
              <a:tr h="343294"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а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 eaLnBrk="0" hangingPunct="0">
                        <a:lnSpc>
                          <a:spcPct val="12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10,5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r>
                        <a:rPr lang="ru" sz="1200" i="1" spc="-4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7355813"/>
                  </a:ext>
                </a:extLst>
              </a:tr>
              <a:tr h="343294">
                <a:tc>
                  <a:txBody>
                    <a:bodyPr/>
                    <a:lstStyle/>
                    <a:p>
                      <a:pPr marL="381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б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984782"/>
                  </a:ext>
                </a:extLst>
              </a:tr>
              <a:tr h="343294">
                <a:tc>
                  <a:txBody>
                    <a:bodyPr/>
                    <a:lstStyle/>
                    <a:p>
                      <a:pPr marL="698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с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000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80467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381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г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д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= 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−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−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 = 37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5439449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698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е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r>
                        <a:rPr lang="ru" sz="1200" i="1" spc="-4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33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6272055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ф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ф</a:t>
                      </a:r>
                      <a:r>
                        <a:rPr lang="ru" sz="1200" i="1" spc="-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4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29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9236332"/>
                  </a:ext>
                </a:extLst>
              </a:tr>
              <a:tr h="343294"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грамм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7178009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381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час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3,8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ч</a:t>
                      </a:r>
                      <a:r>
                        <a:rPr lang="ru" sz="1200" i="1" spc="-4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47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2527641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я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3.0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я</a:t>
                      </a:r>
                      <a:r>
                        <a:rPr lang="ru" sz="1200" i="1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1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ru" sz="1200" spc="-1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51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_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7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422277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Дж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3.2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дж</a:t>
                      </a:r>
                      <a:r>
                        <a:rPr lang="ru" sz="1200" i="1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1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8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10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ru" sz="1200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45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8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1265819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635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к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4.0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к</a:t>
                      </a:r>
                      <a:r>
                        <a:rPr lang="ru" sz="1200" i="1" spc="-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4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8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0181577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л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 err="1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л</a:t>
                      </a:r>
                      <a:r>
                        <a:rPr lang="ru" sz="1200" i="1" spc="-1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11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ru" sz="1200" spc="-1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9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6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5456005"/>
                  </a:ext>
                </a:extLst>
              </a:tr>
              <a:tr h="322804"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м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0335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7,0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eaLnBrk="0" hangingPunct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он </a:t>
                      </a:r>
                      <a:r>
                        <a:rPr lang="ru" sz="1200" i="1" baseline="-250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м</a:t>
                      </a:r>
                      <a:r>
                        <a:rPr lang="ru" sz="1200" i="1" spc="-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ru" sz="1200" spc="-7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(10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ru" sz="1200" spc="-4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ru" sz="1200" spc="-6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" sz="1200" i="1" spc="-1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9</a:t>
                      </a:r>
                      <a:r>
                        <a:rPr lang="ru" sz="1200" spc="-7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" sz="1200" i="1" spc="-5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3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389)</a:t>
                      </a:r>
                      <a:r>
                        <a:rPr lang="ru" sz="1200" spc="1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знак равно</a:t>
                      </a:r>
                      <a:r>
                        <a:rPr lang="ru" sz="1200" spc="-2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 </a:t>
                      </a:r>
                      <a:r>
                        <a:rPr lang="ru" sz="1200" i="1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ru" sz="1200" i="1" spc="-125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" sz="1200" dirty="0">
                          <a:solidFill>
                            <a:srgbClr val="231F2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349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04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-RU" sz="16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Графическое построение проточной сети</a:t>
            </a:r>
            <a:endParaRPr lang="de-DE" sz="16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576000"/>
            <a:ext cx="9144000" cy="530914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600" b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Упражнение </a:t>
            </a:r>
            <a:r>
              <a:rPr lang="ru" sz="16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E-1: Поточная сеть — Решение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а) Графическое построение </a:t>
            </a:r>
            <a:r>
              <a:rPr lang="ru" sz="1400" b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сети </a:t>
            </a:r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потоков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Основные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правила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: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Эквипотенциальные линии (EPL) и линии тока (SL) должны быть ортогональны друг другу.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EPL и SL образуют сетки примерно квадратной формы.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EPL не должны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пересекаться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SL не должны резать друг друга.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Метод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работы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: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Рисование краевых линий тока (ESL, рис. 2).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Рисование краевых эквипотенциальных линий (EEPL, рис. 3).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Выбор количества каналов потоков </a:t>
            </a:r>
            <a:r>
              <a:rPr lang="ru" sz="1400" i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н </a:t>
            </a:r>
            <a:r>
              <a:rPr lang="ru" sz="1400" i="1" baseline="-250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с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(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любой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). </a:t>
            </a:r>
            <a:r>
              <a:rPr lang="ru" sz="14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Здесь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: </a:t>
            </a:r>
            <a:r>
              <a:rPr lang="ru" sz="1400" i="1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n </a:t>
            </a:r>
            <a:r>
              <a:rPr lang="ru" sz="1400" i="1" baseline="-25000" dirty="0" err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= 3.</a:t>
            </a:r>
            <a:endParaRPr lang="de-DE" sz="12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Рисуем СЛ. Русла рек становятся все шире под шпунтовой стенкой с увеличением глубины и рядом с водосливом с увеличением расстояния до водослива (рис. 4, 5).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Нанесение EPL (перпендикулярно ESL и SL). Сетка между SL и EPL должна быть квадратной. Проверка путем рисования кругов (рис. 6).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Итерационная коррекция (перерисовка) сетки до выполнения всех условий (рис. 7, 1) 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698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38554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algn="ctr"/>
            <a:r>
              <a:rPr lang="ru" sz="16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Графическое построение проточной сети </a:t>
            </a:r>
            <a:endParaRPr lang="de-DE" sz="16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5976000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E-1.1: </a:t>
            </a:r>
            <a:r>
              <a:rPr lang="ru" sz="1400" dirty="0"/>
              <a:t>Поточная </a:t>
            </a:r>
            <a:r>
              <a:rPr lang="ru" sz="1400" dirty="0" err="1"/>
              <a:t>сеть 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0000"/>
            <a:ext cx="9144000" cy="413376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259632" y="3654000"/>
            <a:ext cx="57606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ru" dirty="0">
                <a:solidFill>
                  <a:srgbClr val="FF0000"/>
                </a:solidFill>
              </a:rPr>
              <a:t>EEPL</a:t>
            </a:r>
          </a:p>
        </p:txBody>
      </p:sp>
      <p:sp>
        <p:nvSpPr>
          <p:cNvPr id="7" name="Rechteck 6"/>
          <p:cNvSpPr/>
          <p:nvPr/>
        </p:nvSpPr>
        <p:spPr>
          <a:xfrm>
            <a:off x="6300192" y="3717032"/>
            <a:ext cx="57606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948000" y="3654000"/>
            <a:ext cx="576064" cy="276999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ru" dirty="0">
                <a:solidFill>
                  <a:srgbClr val="FF0000"/>
                </a:solidFill>
              </a:rPr>
              <a:t>EEPL</a:t>
            </a:r>
          </a:p>
        </p:txBody>
      </p:sp>
      <p:sp>
        <p:nvSpPr>
          <p:cNvPr id="10" name="Textfeld 8">
            <a:extLst>
              <a:ext uri="{FF2B5EF4-FFF2-40B4-BE49-F238E27FC236}">
                <a16:creationId xmlns:a16="http://schemas.microsoft.com/office/drawing/2014/main" xmlns="" id="{6C33E65B-E98B-4932-BBD0-790C5DCE5F30}"/>
              </a:ext>
            </a:extLst>
          </p:cNvPr>
          <p:cNvSpPr txBox="1"/>
          <p:nvPr/>
        </p:nvSpPr>
        <p:spPr>
          <a:xfrm>
            <a:off x="6948000" y="5040000"/>
            <a:ext cx="57606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r>
              <a:rPr lang="de-DE" dirty="0">
                <a:solidFill>
                  <a:srgbClr val="00B0F0"/>
                </a:solidFill>
              </a:rPr>
              <a:t>ESL</a:t>
            </a:r>
          </a:p>
        </p:txBody>
      </p:sp>
    </p:spTree>
    <p:extLst>
      <p:ext uri="{BB962C8B-B14F-4D97-AF65-F5344CB8AC3E}">
        <p14:creationId xmlns:p14="http://schemas.microsoft.com/office/powerpoint/2010/main" val="40126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64000" y="244800"/>
            <a:ext cx="5364000" cy="307777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r>
              <a:rPr lang="ru" sz="1400" b="1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Графическое построение проточной сети </a:t>
            </a:r>
            <a:endParaRPr lang="de-DE" sz="1400" b="1" dirty="0"/>
          </a:p>
        </p:txBody>
      </p:sp>
      <p:sp>
        <p:nvSpPr>
          <p:cNvPr id="5" name="Rechteck 4"/>
          <p:cNvSpPr/>
          <p:nvPr/>
        </p:nvSpPr>
        <p:spPr>
          <a:xfrm>
            <a:off x="0" y="6714000"/>
            <a:ext cx="144000" cy="14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0" y="2963887"/>
            <a:ext cx="9144000" cy="382092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/>
              <a:t>Рисунок Е-1.2:</a:t>
            </a:r>
            <a:r>
              <a:rPr lang="ru" sz="1400" dirty="0"/>
              <a:t> Построение краевых линий тока</a:t>
            </a:r>
            <a:r>
              <a:rPr lang="ru" sz="1400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00"/>
            <a:ext cx="9144000" cy="238788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" y="3345979"/>
            <a:ext cx="9144000" cy="234127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5687251"/>
            <a:ext cx="9144000" cy="415498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" sz="1400" b="1" dirty="0" err="1"/>
              <a:t>Рисунок </a:t>
            </a:r>
            <a:r>
              <a:rPr lang="ru" sz="1400" b="1" dirty="0"/>
              <a:t>E-1.3: </a:t>
            </a:r>
            <a:r>
              <a:rPr lang="ru" sz="1400" dirty="0"/>
              <a:t>Построение краевых эквипотенциальных линий .</a:t>
            </a:r>
            <a:endParaRPr lang="de-DE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95600" y="1945825"/>
            <a:ext cx="136815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" sz="1000" dirty="0" err="1"/>
              <a:t>верхний</a:t>
            </a:r>
            <a:r>
              <a:rPr lang="ru" sz="1000" dirty="0"/>
              <a:t> </a:t>
            </a:r>
            <a:r>
              <a:rPr lang="ru" sz="1000" dirty="0" err="1"/>
              <a:t>край</a:t>
            </a:r>
            <a:r>
              <a:rPr lang="ru" sz="1000" dirty="0"/>
              <a:t> </a:t>
            </a:r>
            <a:r>
              <a:rPr lang="ru" sz="1000" dirty="0" err="1"/>
              <a:t>рационализировать</a:t>
            </a:r>
            <a:endParaRPr lang="de-DE" sz="1000" dirty="0"/>
          </a:p>
        </p:txBody>
      </p:sp>
      <p:sp>
        <p:nvSpPr>
          <p:cNvPr id="9" name="Textfeld 8"/>
          <p:cNvSpPr txBox="1"/>
          <p:nvPr/>
        </p:nvSpPr>
        <p:spPr>
          <a:xfrm>
            <a:off x="5076056" y="1988840"/>
            <a:ext cx="136815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" sz="1000" dirty="0" err="1"/>
              <a:t>ниже</a:t>
            </a:r>
            <a:r>
              <a:rPr lang="ru" sz="1000" dirty="0"/>
              <a:t> </a:t>
            </a:r>
            <a:r>
              <a:rPr lang="ru" sz="1000" dirty="0" err="1"/>
              <a:t>край</a:t>
            </a:r>
            <a:r>
              <a:rPr lang="ru" sz="1000" dirty="0"/>
              <a:t> </a:t>
            </a:r>
            <a:r>
              <a:rPr lang="ru" sz="1000" dirty="0" err="1"/>
              <a:t>рационализировать</a:t>
            </a:r>
            <a:endParaRPr lang="de-DE" sz="1000" dirty="0"/>
          </a:p>
        </p:txBody>
      </p:sp>
      <p:sp>
        <p:nvSpPr>
          <p:cNvPr id="10" name="Textfeld 9"/>
          <p:cNvSpPr txBox="1"/>
          <p:nvPr/>
        </p:nvSpPr>
        <p:spPr>
          <a:xfrm>
            <a:off x="2915816" y="4797152"/>
            <a:ext cx="13681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" sz="1000" dirty="0" err="1"/>
              <a:t>край</a:t>
            </a:r>
            <a:r>
              <a:rPr lang="ru" sz="1000" dirty="0"/>
              <a:t> </a:t>
            </a:r>
            <a:r>
              <a:rPr lang="ru" sz="1000" dirty="0" err="1"/>
              <a:t>рационализировать</a:t>
            </a:r>
            <a:endParaRPr lang="de-DE" sz="1000" dirty="0"/>
          </a:p>
          <a:p>
            <a:r>
              <a:rPr lang="ru" sz="1000" dirty="0"/>
              <a:t>( </a:t>
            </a:r>
            <a:r>
              <a:rPr lang="ru" sz="1000" dirty="0" err="1"/>
              <a:t>самый высокий </a:t>
            </a:r>
            <a:r>
              <a:rPr lang="ru" sz="1000" dirty="0"/>
              <a:t>эквипотенциал)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148064" y="4797152"/>
            <a:ext cx="13681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" sz="1000" dirty="0" err="1"/>
              <a:t>край</a:t>
            </a:r>
            <a:r>
              <a:rPr lang="ru" sz="1000" dirty="0"/>
              <a:t> </a:t>
            </a:r>
            <a:r>
              <a:rPr lang="ru" sz="1000" dirty="0" err="1"/>
              <a:t>рационализировать</a:t>
            </a:r>
            <a:endParaRPr lang="de-DE" sz="1000" dirty="0"/>
          </a:p>
          <a:p>
            <a:r>
              <a:rPr lang="ru" sz="1000" dirty="0"/>
              <a:t>( </a:t>
            </a:r>
            <a:r>
              <a:rPr lang="ru" sz="1000" dirty="0" err="1"/>
              <a:t>самый низкий </a:t>
            </a:r>
            <a:r>
              <a:rPr lang="ru" sz="1000" dirty="0"/>
              <a:t>эквипотенциал)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19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6.5|5|6|16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9|4.5|42.4|2.7|1.6|2.7|4.8|16.4|73.2|8.6|10.3|26|4.5|33.6|7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3.3|9.7|22.4|15.7|17.9|10.4|35.5|4|55.7|32.4|58.7|64.1|7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|3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4.5|204.3|10.3|2.2|0.6|40.3|2.6|4.8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7|12.5|6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5.2|25.6|25.6|15.5|4.5|5|21|9.5|6.9|23.1|34.4|21.3|32.9|1.9|12.5|12.2|11.2|3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|6.8|378.4|22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8|41.2|34.4|65.3|66.4"/>
</p:tagLst>
</file>

<file path=ppt/theme/theme1.xml><?xml version="1.0" encoding="utf-8"?>
<a:theme xmlns:a="http://schemas.openxmlformats.org/drawingml/2006/main" name="Larissa">
  <a:themeElements>
    <a:clrScheme name="Näh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934</Words>
  <Application>Microsoft Office PowerPoint</Application>
  <PresentationFormat>Экран (4:3)</PresentationFormat>
  <Paragraphs>213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DengXian</vt:lpstr>
      <vt:lpstr>Symbol</vt:lpstr>
      <vt:lpstr>Larissa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Bauhaus-Universität Weimar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gunther aselmeyer</dc:creator>
  <cp:lastModifiedBy>Khaltursunov</cp:lastModifiedBy>
  <cp:revision>1318</cp:revision>
  <cp:lastPrinted>2022-04-07T14:45:46Z</cp:lastPrinted>
  <dcterms:created xsi:type="dcterms:W3CDTF">2012-10-11T19:29:25Z</dcterms:created>
  <dcterms:modified xsi:type="dcterms:W3CDTF">2022-12-20T05:46:51Z</dcterms:modified>
</cp:coreProperties>
</file>