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4" r:id="rId2"/>
    <p:sldId id="256" r:id="rId3"/>
    <p:sldId id="292" r:id="rId4"/>
    <p:sldId id="267" r:id="rId5"/>
    <p:sldId id="257" r:id="rId6"/>
    <p:sldId id="270" r:id="rId7"/>
    <p:sldId id="283" r:id="rId8"/>
    <p:sldId id="258" r:id="rId9"/>
    <p:sldId id="259" r:id="rId10"/>
    <p:sldId id="281" r:id="rId11"/>
    <p:sldId id="282" r:id="rId12"/>
    <p:sldId id="260" r:id="rId13"/>
    <p:sldId id="284" r:id="rId14"/>
    <p:sldId id="261" r:id="rId15"/>
    <p:sldId id="273" r:id="rId16"/>
    <p:sldId id="285" r:id="rId17"/>
    <p:sldId id="293" r:id="rId18"/>
    <p:sldId id="262" r:id="rId19"/>
    <p:sldId id="274" r:id="rId20"/>
    <p:sldId id="286" r:id="rId21"/>
    <p:sldId id="263" r:id="rId22"/>
    <p:sldId id="264" r:id="rId23"/>
    <p:sldId id="288" r:id="rId24"/>
    <p:sldId id="289" r:id="rId25"/>
    <p:sldId id="290" r:id="rId26"/>
    <p:sldId id="291" r:id="rId27"/>
    <p:sldId id="268" r:id="rId28"/>
    <p:sldId id="265" r:id="rId29"/>
    <p:sldId id="266" r:id="rId30"/>
    <p:sldId id="277" r:id="rId31"/>
    <p:sldId id="279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9CD96-6212-45C2-AD5A-EC3931A62E54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7CC6C-B192-4016-AC07-516D4A93F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67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7CC6C-B192-4016-AC07-516D4A93F96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82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5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558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16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2286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06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9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9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7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6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4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7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2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2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7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5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1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3DEC6E1-8559-4E38-9A27-DB86275B98C3}"/>
              </a:ext>
            </a:extLst>
          </p:cNvPr>
          <p:cNvPicPr/>
          <p:nvPr/>
        </p:nvPicPr>
        <p:blipFill rotWithShape="1">
          <a:blip r:embed="rId2"/>
          <a:srcRect l="34331" t="31186" r="6779" b="22196"/>
          <a:stretch/>
        </p:blipFill>
        <p:spPr bwMode="auto">
          <a:xfrm>
            <a:off x="35169" y="1676400"/>
            <a:ext cx="8956431" cy="3480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464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04800"/>
            <a:ext cx="8763000" cy="193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Контурный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силуэтный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– обвод толстой линией или точками образует контур. При такой технике внутренняя площадь фигуры соскабливается либо заполняется точками, либо крупными точками или линейными штрихами;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Позволяет изображать фигуры динамично.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b="14354"/>
          <a:stretch>
            <a:fillRect/>
          </a:stretch>
        </p:blipFill>
        <p:spPr bwMode="auto">
          <a:xfrm>
            <a:off x="533400" y="2296655"/>
            <a:ext cx="4191000" cy="43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5638800" y="5943600"/>
            <a:ext cx="3124200" cy="76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Бизон из </a:t>
            </a:r>
            <a:r>
              <a:rPr lang="ru-RU" sz="2000" b="1" dirty="0" err="1" smtClean="0">
                <a:solidFill>
                  <a:schemeClr val="tx2">
                    <a:lumMod val="10000"/>
                  </a:schemeClr>
                </a:solidFill>
              </a:rPr>
              <a:t>Сурат-сая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Поздний палеолит.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000" y="1295400"/>
            <a:ext cx="8305800" cy="397031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Скелетный (наиболее поздний вид исполнения)</a:t>
            </a:r>
            <a:r>
              <a:rPr kumimoji="0" lang="ru-RU" sz="28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фигура лишена объема и основная линия похожа на скелет. Скелетный прием древнее, чем теневой и контурный. 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Этот прием служил для начертания упрощенных фигур,</a:t>
            </a:r>
            <a:r>
              <a:rPr kumimoji="0" lang="ru-RU" sz="2800" b="0" i="0" u="sng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напоминающих карка</a:t>
            </a:r>
            <a:r>
              <a:rPr kumimoji="0" lang="ru-RU" sz="2800" b="0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с. Объемная фигура при этом отсутствует. Скелетное изображение фигур допускает неприметный переход от живого естества к символу или знаку.</a:t>
            </a:r>
            <a:endParaRPr kumimoji="0" lang="ru-RU" sz="2800" b="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28600" y="457200"/>
            <a:ext cx="8534400" cy="4832092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6270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Умелое расположение фигур говорило о способности безымянного автора решать вопросы глубинно-пространственной композиции. Таким образом, наскальные изображения представляют интерес как художественное обобщение реально зримого человеком мира. Петроглифы Центральной Азии как один из наиболее древнейших видов человеческой созидательной деятельности, тесно связано с жизнью, бытом, мировоззренческими представлениями людей.</a:t>
            </a:r>
            <a:endParaRPr kumimoji="0" lang="ru-RU" sz="2800" b="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rgbClr val="60606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Олени часто изображены в одиночку, и тогда это более статичные фигуры, выбитые четко и хорошо: мощное тулово, прямоугольной или битреугольной формы, длинные ноги, вытянутая, утолщенная морда, короткий хвост и, обязательно, два маленьких отростка на загривке. Почти всегда подчеркнуты половые признаки.</a:t>
            </a: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rgbClr val="60606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62000" y="1143000"/>
            <a:ext cx="7696200" cy="472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Итог</a:t>
            </a:r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: 1)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Использование готовых природных форм;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2)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Принцип своеобразно развитого воображения;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3)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Воздействие заговоров и заклинаний;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4)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Роль знаковых символов (значение неба, земли и т.д.);</a:t>
            </a:r>
          </a:p>
          <a:p>
            <a:pPr algn="ctr"/>
            <a:endParaRPr lang="ru-RU" sz="24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5)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Наскальные изображения – как форма наивного и незрелого, но тесно связанного с жизнью пастушеских племен худ. обобщения реально зримого человеком мира;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6)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Единство мысли, чувств, верований, практической потребности и действий.</a:t>
            </a:r>
            <a:endParaRPr lang="ru-RU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28600" y="1752600"/>
            <a:ext cx="8686800" cy="2862322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6270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конце материнской общины происходит разделение труда, деление на скотоводов и земледельцев. Определились 2 археологические культуры – 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крашенная керамика </a:t>
            </a:r>
            <a:r>
              <a:rPr kumimoji="0" lang="ru-RU" sz="20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пастушеско-земледельческих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племен юга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(в керамике типа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Анау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Намазгох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Ей присущи решетчатые ромбы,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пиловидные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ленты, равноконечные кресты, которые дополняются изображениями коров и птиц, мотивами «текстильного рисунка». В крашенной керамике происходит переплетение декоративного и символического. Берет свое начало в пору неолита.</a:t>
            </a:r>
            <a:endParaRPr kumimoji="0" lang="ru-RU" sz="2000" b="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4000" y="5029200"/>
            <a:ext cx="71628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Неолит, энеолит и бронза – высокое развитие керамики. Керамика зародилась в начале </a:t>
            </a:r>
            <a:r>
              <a:rPr lang="ru-RU" dirty="0" err="1" smtClean="0">
                <a:solidFill>
                  <a:schemeClr val="tx2">
                    <a:lumMod val="10000"/>
                  </a:schemeClr>
                </a:solidFill>
              </a:rPr>
              <a:t>новокаменного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 века.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3400" y="4419600"/>
            <a:ext cx="8610600" cy="1631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Серая архаическая керамика степных скотоводческих племен севера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Ей присущ елочный,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меандровый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штампованный и нарезной орнамент, что говорит о победе декоративного начала. В Самарканде, Фергане, Южном Казахстане – элементы астральной символики, в Бухарском оазисе – плетенки, в Фергане – цветочный стиль.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02576"/>
            <a:ext cx="3048000" cy="410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304800" y="609600"/>
            <a:ext cx="2514600" cy="297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Керамика эпохи бронзы из </a:t>
            </a:r>
            <a:r>
              <a:rPr lang="ru-RU" b="1" dirty="0" err="1" smtClean="0">
                <a:solidFill>
                  <a:schemeClr val="tx2">
                    <a:lumMod val="10000"/>
                  </a:schemeClr>
                </a:solidFill>
              </a:rPr>
              <a:t>Чуста</a:t>
            </a:r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Символика образов животного царства сходит на нет.</a:t>
            </a:r>
          </a:p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Ведущие мотивы – треугольники, штриховка, решетки, зигзаги. Сосуд расписан с учетом формы.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648200" cy="441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5334000" y="685800"/>
            <a:ext cx="3429000" cy="457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Посудная керамика андроновского типа.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Основное содержание своих мотивов керамика андроновского типа почерпнула из обихода скотоводов. Одиночные и парные рога барана, зигзаг, круг кладут начало мотиву «падающей» волны и меандра. В процессе исторического развития они осмысливались по-разному.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2013-01-28\Scan2.TIF"/>
          <p:cNvPicPr>
            <a:picLocks noChangeAspect="1" noChangeArrowheads="1"/>
          </p:cNvPicPr>
          <p:nvPr/>
        </p:nvPicPr>
        <p:blipFill>
          <a:blip r:embed="rId2" cstate="print"/>
          <a:srcRect l="45407" t="54829" r="47401" b="30513"/>
          <a:stretch>
            <a:fillRect/>
          </a:stretch>
        </p:blipFill>
        <p:spPr bwMode="auto">
          <a:xfrm>
            <a:off x="762000" y="1676400"/>
            <a:ext cx="1295400" cy="37338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33400" y="533400"/>
            <a:ext cx="1905000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Мелкая пластика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Picture 3" descr="G:\2013-01-28\Scan2.TIF"/>
          <p:cNvPicPr>
            <a:picLocks noChangeAspect="1" noChangeArrowheads="1"/>
          </p:cNvPicPr>
          <p:nvPr/>
        </p:nvPicPr>
        <p:blipFill>
          <a:blip r:embed="rId2" cstate="print"/>
          <a:srcRect l="53422" t="53333" r="35579" b="28889"/>
          <a:stretch>
            <a:fillRect/>
          </a:stretch>
        </p:blipFill>
        <p:spPr bwMode="auto">
          <a:xfrm>
            <a:off x="3048000" y="381000"/>
            <a:ext cx="1752600" cy="4005943"/>
          </a:xfrm>
          <a:prstGeom prst="rect">
            <a:avLst/>
          </a:prstGeom>
          <a:noFill/>
        </p:spPr>
      </p:pic>
      <p:pic>
        <p:nvPicPr>
          <p:cNvPr id="3076" name="Picture 4" descr="G:\2013-01-28\Scan2.TIF"/>
          <p:cNvPicPr>
            <a:picLocks noChangeAspect="1" noChangeArrowheads="1"/>
          </p:cNvPicPr>
          <p:nvPr/>
        </p:nvPicPr>
        <p:blipFill>
          <a:blip r:embed="rId2" cstate="print"/>
          <a:srcRect l="62570" t="54444" r="21718" b="28889"/>
          <a:stretch>
            <a:fillRect/>
          </a:stretch>
        </p:blipFill>
        <p:spPr bwMode="auto">
          <a:xfrm>
            <a:off x="6324600" y="304800"/>
            <a:ext cx="2286000" cy="3429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457200" y="5486400"/>
            <a:ext cx="84582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1) Терракота-статуэтка из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Заман-бобо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в духе древнеземледельческих культур 3-го тыс. до н.э.; 2) роговая пластинка из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Ак-тама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(изображен воин в длиннополом панцире); 3) костяная пластина из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Кую-Мазара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9 человеческое изображение носит черты типизации и обобщения).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304800"/>
            <a:ext cx="8610600" cy="1631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Главной отраслью художественного литья из металла были предметы украшений. Бронзолитейное искусство Узбекистана было частью бронзовой индустрии всей Средней Азии и в конце 3-го тыс. до н.э. она составляла одно целое с бронзовой индустрией Переднего Востока.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67000" y="3352800"/>
            <a:ext cx="3429000" cy="2362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Бронзовая булавка из сел.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Хак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(3-е – 1-ая пол. 2-го тыс. до н.э.).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Формы обобщены, но пластически выразительны, почти реалистичны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G:\2013-01-28\Scan20002.TIF"/>
          <p:cNvPicPr>
            <a:picLocks noChangeAspect="1" noChangeArrowheads="1"/>
          </p:cNvPicPr>
          <p:nvPr/>
        </p:nvPicPr>
        <p:blipFill>
          <a:blip r:embed="rId2" cstate="print"/>
          <a:srcRect l="26711" t="28889" r="45007" b="18889"/>
          <a:stretch>
            <a:fillRect/>
          </a:stretch>
        </p:blipFill>
        <p:spPr bwMode="auto">
          <a:xfrm>
            <a:off x="533400" y="2209799"/>
            <a:ext cx="1676400" cy="4377267"/>
          </a:xfrm>
          <a:prstGeom prst="rect">
            <a:avLst/>
          </a:prstGeom>
          <a:noFill/>
        </p:spPr>
      </p:pic>
      <p:pic>
        <p:nvPicPr>
          <p:cNvPr id="4099" name="Picture 3" descr="G:\2013-01-28\Scan20002.TIF"/>
          <p:cNvPicPr>
            <a:picLocks noChangeAspect="1" noChangeArrowheads="1"/>
          </p:cNvPicPr>
          <p:nvPr/>
        </p:nvPicPr>
        <p:blipFill>
          <a:blip r:embed="rId3" cstate="print"/>
          <a:srcRect l="60999" t="30000" r="9148" b="20000"/>
          <a:stretch>
            <a:fillRect/>
          </a:stretch>
        </p:blipFill>
        <p:spPr bwMode="auto">
          <a:xfrm>
            <a:off x="6553200" y="2057400"/>
            <a:ext cx="1905000" cy="451184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b="20325"/>
          <a:stretch>
            <a:fillRect/>
          </a:stretch>
        </p:blipFill>
        <p:spPr bwMode="auto">
          <a:xfrm>
            <a:off x="1524000" y="381000"/>
            <a:ext cx="646386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609600" y="4648200"/>
            <a:ext cx="8077200" cy="1828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Бронзовый браслет.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XII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XI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вв. до н.э. Рожки отлиты в общей массе, утратив форму раздельных витков, что говорит о стилистической переработке изначально функциональной формы.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2400" y="1905000"/>
            <a:ext cx="8763000" cy="1154162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342792" tIns="45720" rIns="79350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528763" lvl="0" indent="-15113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 : 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Искусство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доархаического</a:t>
            </a:r>
            <a:r>
              <a:rPr lang="ru-RU" sz="36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 архаического периода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1000" y="3581400"/>
            <a:ext cx="8763000" cy="2554545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 лекции: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Наскальные рисунки, региональные особенности.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Разновидности керамики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Бронзолитейное искусство.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1219200"/>
            <a:ext cx="1797287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Лекция </a:t>
            </a:r>
            <a:r>
              <a:rPr lang="ru-RU" sz="2400" b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1.1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66800" y="57090"/>
            <a:ext cx="716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Туринский Политехнический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Университет в Ташкенте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2013-01-28\Scan20001.TIF"/>
          <p:cNvPicPr>
            <a:picLocks noChangeAspect="1" noChangeArrowheads="1"/>
          </p:cNvPicPr>
          <p:nvPr/>
        </p:nvPicPr>
        <p:blipFill>
          <a:blip r:embed="rId2" cstate="print"/>
          <a:srcRect l="20147" t="55556" r="31145" b="7778"/>
          <a:stretch>
            <a:fillRect/>
          </a:stretch>
        </p:blipFill>
        <p:spPr bwMode="auto">
          <a:xfrm>
            <a:off x="457200" y="381000"/>
            <a:ext cx="4419600" cy="4704735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486400" y="457200"/>
            <a:ext cx="3048000" cy="3733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Амулет. Черный камень. Сох.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Это произведение характеризует культурные и художественные связи Средней Азии на ступени доклассового общества с культурным миром Запада и Востока.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0"/>
            <a:ext cx="4710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Выводы к первому этапу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533400"/>
            <a:ext cx="8763000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стиль искусства 4-2 тыс. до н.э. состоит из двух струй – первая основана на реалистическом обобщении пластических форм, вторая на символике условных изображений;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52400" y="2590800"/>
            <a:ext cx="8686800" cy="397031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  <a:tab pos="126047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реалистическая струя указывает на развитие в архаическом искусстве животворных начал, вызванных реальной связью искусства с жизнью. Особенность этого реализма заключена не в его примитивности, а в форме обобщений. К концу 3-2 тыс. до н.э. происходит напластование магического узора на реалистические формы, подчинение их языку условных линий, знаков, символов.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4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28600"/>
            <a:ext cx="8686800" cy="48320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850" algn="just"/>
            <a:r>
              <a:rPr lang="ru-RU" sz="2800" dirty="0" smtClean="0">
                <a:latin typeface="Arial" pitchFamily="34" charset="0"/>
                <a:cs typeface="Arial" pitchFamily="34" charset="0"/>
              </a:rPr>
              <a:t>Местная степная культура была сосредоточена в сако-массагетских стойбищах, простиравшихся от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Прикаспия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до Горного Алтая,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Притяньшанья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и Памира. В данный период при раскопках не найдено предметов монументального искусства, на исключением прикладного искусства, в частности, керамики. Произведения искусства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сакской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эпохи отражают черты материальной и духовной культуры данного времени. Схожие формы и сюжеты встречаются как в бытовых приборах, так и в украшениях.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- слайды к лекциям 1 часть\лек 2 - искусство первобыт. пер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5257800" cy="4478151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248400" y="2590800"/>
            <a:ext cx="2438400" cy="3505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Модель колесницы. Модель напоминает гимн Авесты, воспевающий бога-солнца (Митру). 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172200" y="685800"/>
            <a:ext cx="2743200" cy="1600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Искусство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сакской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эпохи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586739"/>
            <a:ext cx="3481926" cy="589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457200" y="1828800"/>
            <a:ext cx="4495800" cy="304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Фигурное </a:t>
            </a:r>
            <a:r>
              <a:rPr lang="ru-RU" dirty="0" err="1" smtClean="0">
                <a:solidFill>
                  <a:schemeClr val="tx2">
                    <a:lumMod val="10000"/>
                  </a:schemeClr>
                </a:solidFill>
              </a:rPr>
              <a:t>навершие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 из бронзы. (1 тыс. до н.э.).Пляшущие фигурки лежат исключительно в плоскости цилиндра, по кругу. Соединительные перемычки подчеркивают ажурность рисунка. Все это напоминает изделия сако-скифского времени (6-4 вв. до н.э.).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74916"/>
            <a:ext cx="3810000" cy="470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4343400" y="2743200"/>
            <a:ext cx="4495800" cy="2590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Литой шлем из бронзы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. Шлем имитирует в бронзе сако-скифские колпаки. Массивный, цельнолитой,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горшковидной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формы, с вырезами надглазных дуг, шлем имеет расположенный над переносьем прямо стоящий волнистый гребень.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- слайды к лекциям 1 часть\лек 2 - искусство первобыт. пер\56.jpg"/>
          <p:cNvPicPr>
            <a:picLocks noChangeAspect="1" noChangeArrowheads="1"/>
          </p:cNvPicPr>
          <p:nvPr/>
        </p:nvPicPr>
        <p:blipFill>
          <a:blip r:embed="rId2" cstate="print"/>
          <a:srcRect t="8219"/>
          <a:stretch>
            <a:fillRect/>
          </a:stretch>
        </p:blipFill>
        <p:spPr bwMode="auto">
          <a:xfrm>
            <a:off x="3200400" y="381000"/>
            <a:ext cx="5674299" cy="51054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04800" y="1066800"/>
            <a:ext cx="2438400" cy="525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Бронзовый  котел.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Литые фигурки козлов тяжеловесны и статичны, но строгость формы и композиционный прием размещения фигурок по кругу в чередовании с дисками производят впечатление целостности и органичности.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09600"/>
            <a:ext cx="503464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9800" y="152400"/>
            <a:ext cx="4899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Выводы ко второму этапу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52400" y="762000"/>
            <a:ext cx="8839200" cy="1938992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  <a:tab pos="12604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Этот период окончательного формирования местной художественной культуры. Искусство опиралось на собственные традиции на этапе ранней бронзы и развитые в процессе взаимодействия с искусством сопредельных стран Переднего Востока;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2400" y="838200"/>
            <a:ext cx="8839200" cy="5632311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  <a:tab pos="12604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местном искусстве проявились 2 направления –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«мифологический реализм»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«звериный стиль»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В первом отражается традиционная борьба светлых и темных сил, доброго и злого. Мифологическое творчество было художественным творчеством. Все обретает движение и жест, нет условных символов и знаков. «Звериный стиль» был везде разный. В Средней Азии и Узбекистане менее условен, чем в Семиречье и Южной Сибири. Принципу аппликации противостояла пластическая моделировка формы. Оба стиля являются результатом исторического процесса взаимодействия культур земледельческих оазисов и скотоводческой степи. Взаимопроникновение обоих стилей – явление общее для искусства Средней Азии,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ахеменидского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Ирана и Горного Алтая.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838200"/>
            <a:ext cx="8763000" cy="48320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627063" algn="just"/>
            <a:r>
              <a:rPr lang="ru-RU" sz="2800" dirty="0" smtClean="0">
                <a:latin typeface="Arial" pitchFamily="34" charset="0"/>
                <a:cs typeface="Arial" pitchFamily="34" charset="0"/>
              </a:rPr>
              <a:t>Таким образом, художественная культура Средней Азии эпохи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ахеменидов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являла  заключительный этап в развитии древневосточных цивилизаций. </a:t>
            </a:r>
          </a:p>
          <a:p>
            <a:pPr indent="627063" algn="just"/>
            <a:r>
              <a:rPr lang="ru-RU" sz="2800" dirty="0" smtClean="0">
                <a:latin typeface="Arial" pitchFamily="34" charset="0"/>
                <a:cs typeface="Arial" pitchFamily="34" charset="0"/>
              </a:rPr>
              <a:t>Общественный строй – рабовладельческий на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общинно-племенной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основе подготавливает в Средней Азии почву для развития культуры местной античности. </a:t>
            </a:r>
          </a:p>
          <a:p>
            <a:pPr indent="627063" algn="just"/>
            <a:r>
              <a:rPr lang="ru-RU" sz="2800" dirty="0" smtClean="0">
                <a:latin typeface="Arial" pitchFamily="34" charset="0"/>
                <a:cs typeface="Arial" pitchFamily="34" charset="0"/>
              </a:rPr>
              <a:t>Античное искусство было подготовлено в Средней Азии всем предшествующим развитием художественной культуры древности.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200" y="2286000"/>
            <a:ext cx="7543800" cy="381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Периодизация каменного века:</a:t>
            </a:r>
          </a:p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Палеолит – 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древнекаменный век (поздний палеолит – 40-12 тыс. до н.э.)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Мезолит –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</a:rPr>
              <a:t>среднекаменный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век (С 12 – 7 ТЫС. ДО Н.Э</a:t>
            </a:r>
          </a:p>
          <a:p>
            <a:pPr algn="just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Неолит –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</a:rPr>
              <a:t>новокаменный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век (6-4 тыс. до н.э.)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Энеолит -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меднокаменный век (4-3 тыс. до н.э.)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0"/>
            <a:ext cx="4572000" cy="588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762000"/>
            <a:ext cx="8686800" cy="495520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890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Контрольные вопросы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890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Какие существовали приемы исполнения наскальных       рисунков и время их употребления?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890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Существовало ли художественно-эстетическое начало в петроглифах?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890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Какие стилевые направления существовали в керамике эпохи неолита, энеолита и бронзы?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890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Чем отличалась художественная обработка камня эпохи энеолита и бронзы?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890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сюжеты наскальных рисунков и принципы использования готовых природных форм?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890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чем заключается историко-культурное значение Средней Азии вышеназванной эпохи?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244" r="7219" b="6944"/>
          <a:stretch>
            <a:fillRect/>
          </a:stretch>
        </p:blipFill>
        <p:spPr bwMode="auto">
          <a:xfrm>
            <a:off x="990600" y="12192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10800000" flipV="1">
            <a:off x="3581400" y="318701"/>
            <a:ext cx="3415074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Искусство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доархаического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периода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04800"/>
            <a:ext cx="861060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850"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Охота на диких быков. Наскальная живопись в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Зараут-сае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.В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основе первобытного искусства лежало познавательное начало, интерес к окружающему миру, вера в магическую силу изображения.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11639"/>
          <a:stretch>
            <a:fillRect/>
          </a:stretch>
        </p:blipFill>
        <p:spPr bwMode="auto">
          <a:xfrm>
            <a:off x="1600200" y="1600200"/>
            <a:ext cx="654087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право 4"/>
          <p:cNvSpPr/>
          <p:nvPr/>
        </p:nvSpPr>
        <p:spPr>
          <a:xfrm rot="12847355">
            <a:off x="5244155" y="4193510"/>
            <a:ext cx="2000821" cy="2937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" y="1295400"/>
            <a:ext cx="8610600" cy="44012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Тематика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наскальных рисунков многообразна – человек, стреляющий из лука в окружении собак (наиболее распространены в Узбекистане, Казахстане, Таджикистане и Кыргызстане), изображения животных, «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солнцеликие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» фигуры, ритуальные пляски, т.е. то, что определяло главное составляющее жизненного уклада людей. Общая композиция петроглифов зависит от контура поверхности скалы (если большая площадь, то в ней помещались большие сцены).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аймалы-Таш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800600" cy="48006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181600" y="838200"/>
            <a:ext cx="3810000" cy="350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Изображения быков наиболее интересны и представлены в основном среди ранних, древнейших пластов наскальных рисунков </a:t>
            </a:r>
            <a:r>
              <a:rPr lang="ru-RU" dirty="0" err="1" smtClean="0"/>
              <a:t>Саймалы-Таш</a:t>
            </a:r>
            <a:r>
              <a:rPr lang="ru-RU" dirty="0" smtClean="0"/>
              <a:t>. В большинстве случаев они выбиты также тщательно, с четкой прорисовкой видовых признаков: мощное туловище, небольшая голова, прямые или загнутые, иногда довольно длинные рога.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1000" y="5181600"/>
            <a:ext cx="861060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09600" y="5181600"/>
            <a:ext cx="8229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Олени часто изображены в одиночку, и тогда это более статичные фигуры, выбитые четко и хорошо: мощное тулово, прямоугольной или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битреугольной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формы, длинные ноги, вытянутая, утолщенная морда, короткий хвост и, обязательно, два маленьких отростка на загривке. Почти всегда подчеркнуты половые признаки.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28600"/>
            <a:ext cx="8763000" cy="50783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5600" algn="just"/>
            <a:r>
              <a:rPr lang="ru-RU" sz="36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Стилистические особенности – использование готовых природных форм (рельефа скалы), рассчитанных на развитие воображения. То есть, искусство продолжает природные формы, что было главным источником расцвета первобытного реализма. В пору мезолита искусство находится под воздействием заговоров и заклинаний.</a:t>
            </a:r>
            <a:endParaRPr lang="ru-RU" sz="36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990600"/>
            <a:ext cx="84582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Техника исполнения разнообразна и зависит от времени, структуры и твердости скальных пород, наличия инструментов и навыков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3276600"/>
            <a:ext cx="8382000" cy="2246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Теневой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– выбита вся плоскость контура и фигура предстает как бы тенью реального существа; Позволяет изображать фигуры динамично; </a:t>
            </a: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употреблялся в передаче реальных черт животного или человека в движении.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728</TotalTime>
  <Words>1573</Words>
  <Application>Microsoft Office PowerPoint</Application>
  <PresentationFormat>Экран (4:3)</PresentationFormat>
  <Paragraphs>68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User_</dc:creator>
  <cp:lastModifiedBy>Acer</cp:lastModifiedBy>
  <cp:revision>60</cp:revision>
  <dcterms:modified xsi:type="dcterms:W3CDTF">2022-12-23T03:02:36Z</dcterms:modified>
</cp:coreProperties>
</file>