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68" r:id="rId1"/>
  </p:sldMasterIdLst>
  <p:sldIdLst>
    <p:sldId id="272" r:id="rId2"/>
    <p:sldId id="256" r:id="rId3"/>
    <p:sldId id="271" r:id="rId4"/>
    <p:sldId id="316" r:id="rId5"/>
    <p:sldId id="297" r:id="rId6"/>
    <p:sldId id="334" r:id="rId7"/>
    <p:sldId id="335" r:id="rId8"/>
    <p:sldId id="353" r:id="rId9"/>
    <p:sldId id="348" r:id="rId10"/>
    <p:sldId id="354" r:id="rId11"/>
    <p:sldId id="355" r:id="rId12"/>
    <p:sldId id="349" r:id="rId13"/>
    <p:sldId id="356" r:id="rId14"/>
    <p:sldId id="357" r:id="rId15"/>
    <p:sldId id="350" r:id="rId16"/>
    <p:sldId id="358" r:id="rId17"/>
    <p:sldId id="359" r:id="rId18"/>
    <p:sldId id="351" r:id="rId19"/>
    <p:sldId id="360" r:id="rId20"/>
    <p:sldId id="361" r:id="rId21"/>
    <p:sldId id="352" r:id="rId22"/>
    <p:sldId id="362" r:id="rId23"/>
    <p:sldId id="363" r:id="rId24"/>
    <p:sldId id="323" r:id="rId25"/>
    <p:sldId id="319" r:id="rId26"/>
    <p:sldId id="324" r:id="rId27"/>
    <p:sldId id="27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6042B-379B-4760-970C-A63D239FC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09F5F3-D652-446F-A533-031314CC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9D661-7CB0-4508-B08E-D6F6499A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A7B821-E536-4275-AECB-24F66524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D0CA6-2861-4818-819F-2A873F64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1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B4560-3CA7-4012-B2F8-BC814307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746935-46F8-440B-9F1E-9A7B34B49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4360F7-46F9-42A0-8ABE-E2122C76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7/29/2022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B2944-FE6D-4EAB-91F2-4D83CF46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2ECC0E-BFBB-481F-9271-28163C36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6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10AE88-D9F5-4B9E-B282-9AF28680E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739899-C59C-4EC3-BA4D-D86A052C2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73C9F-85CF-4B81-A4D1-25FC2AD0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9BF82-03F0-48E5-9391-A53050324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C30B8-490B-4D2B-BF4D-A09A3EEC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27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CE585-5F43-43DA-9958-A599A97AA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DDFEE-F7F4-4B1F-9C8B-D613FB581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BE2F0-9BD1-40F7-9108-D293CB78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6E181-DF43-4202-AF3C-D174D7EC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2B4C8C-A17A-4CA7-83AA-5B2B8FDF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4B1B3-6B02-4103-A733-5212E053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7AEBD6-E16F-4D51-AB0E-D04CD69D4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D875A1-C147-474B-B259-D0536962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53B0E-2CC0-4AFF-AD9B-2BA4A3C3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BC617-9180-4055-9FEC-1D75E13E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0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6A6C8-9B78-4FB7-AD39-16CC8575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B130E-EB9F-4FED-8007-69B60BFCC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D68E52-2797-449E-8042-05EACB50F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CFA18A-FE2A-4456-98BD-2CE8F487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7/29/2022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8A8709-AF77-4B30-9394-FA57BD9F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4A9F8A-F6E4-4EC3-85E2-1DDEB5D1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9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581EC-EF0B-458D-A8A2-F9E2DAA9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FD7F86-DC2F-4478-885B-C1AAB9EAB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A06A53-F202-4E9B-9053-FA6DEEA22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720AF1-DC36-4845-8342-FFFAFA1577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B9ED03-3752-4869-BC12-3FF3544BA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F1D86A-DC66-4105-9CB2-42B1AC7A9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8B7B05-2B68-4CFA-8EBD-6012989A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AAA58C-0788-43BE-9828-B60B176DF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3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8CB3C-E9A8-4C8B-BF73-9FADE3F0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33DD13-987D-4EC9-AD8C-46E20083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B9BE8F-DC51-4F66-BE69-5A28EEEA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92D187-A904-4A68-8954-A01E8EE0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2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D5FD4C-5277-480A-BEE1-E958B3B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9ED007-E9EE-4690-9790-703F0A5C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26962-F51E-4D19-9806-EA33F23D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3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89B55-ED7B-4A5D-8686-6856788C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5013A1-FCD1-41BB-9F7B-BB2896D23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CF7D16-A2B0-48AB-A06B-EACD60BF5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AE3B6F-1E72-4768-ACE4-4D221CBDC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7/29/2022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7A639-1206-424D-9BD4-5E4D186C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92B563-852C-41F8-A5F0-BA4C5EE5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EFD60-C320-4EF2-9C01-69AA703B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EC2B37-7C82-4B1C-8E8E-99662045A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01ADFC-2002-4E0D-979F-DBD5FBF3C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E30526-BF55-4DEA-8A0F-458A21DB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77BC01-ABD6-485F-B36D-340F9B47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C36240-1F2A-4330-8680-18F22282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96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DA592-DC9F-4174-A0A5-A023144F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9519E5-69AC-4C04-8ACA-EB8954B4A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EB91D3-9A04-4613-AEEE-C0F908F67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BA6FC7-D400-4813-8FCD-AFB966B9F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D5C9C-8D8F-4D04-8758-CBD2773CA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0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aarchitects.kz/o_kompani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B3E92-BA95-40AB-877A-D0D10A40D7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0B8514-A896-4376-8C02-940DFD2EBD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EC6E1-8559-4E38-9A27-DB86275B98C3}"/>
              </a:ext>
            </a:extLst>
          </p:cNvPr>
          <p:cNvPicPr/>
          <p:nvPr/>
        </p:nvPicPr>
        <p:blipFill rotWithShape="1">
          <a:blip r:embed="rId2"/>
          <a:srcRect l="34331" t="31186" r="6779" b="22196"/>
          <a:stretch/>
        </p:blipFill>
        <p:spPr bwMode="auto">
          <a:xfrm>
            <a:off x="626378" y="417688"/>
            <a:ext cx="10939244" cy="4471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171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255CA-3E5E-458A-B508-590AEAF0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9" y="365125"/>
            <a:ext cx="378128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u="sng" dirty="0">
                <a:solidFill>
                  <a:srgbClr val="00B0F0"/>
                </a:solidFill>
              </a:rPr>
              <a:t/>
            </a:r>
            <a:br>
              <a:rPr lang="ru-RU" sz="2700" u="sng" dirty="0">
                <a:solidFill>
                  <a:srgbClr val="00B0F0"/>
                </a:solidFill>
              </a:rPr>
            </a:br>
            <a:r>
              <a:rPr lang="ru-RU" sz="2700" u="sng" dirty="0">
                <a:solidFill>
                  <a:srgbClr val="00B0F0"/>
                </a:solidFill>
              </a:rPr>
              <a:t/>
            </a:r>
            <a:br>
              <a:rPr lang="ru-RU" sz="2700" u="sng" dirty="0">
                <a:solidFill>
                  <a:srgbClr val="00B0F0"/>
                </a:solidFill>
              </a:rPr>
            </a:br>
            <a:r>
              <a:rPr lang="ru-RU" sz="2700" b="1" u="sng" dirty="0">
                <a:solidFill>
                  <a:srgbClr val="00B0F0"/>
                </a:solidFill>
              </a:rPr>
              <a:t>Здание </a:t>
            </a:r>
            <a:r>
              <a:rPr lang="ru-RU" sz="2700" b="1" u="sng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Архитектурной фирмы «</a:t>
            </a:r>
            <a:r>
              <a:rPr lang="en-US" sz="2700" b="1" u="sng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 Architects»</a:t>
            </a:r>
            <a:r>
              <a:rPr lang="ru-RU" sz="2700" b="1" u="sng" dirty="0">
                <a:solidFill>
                  <a:srgbClr val="00B0F0"/>
                </a:solidFill>
              </a:rPr>
              <a:t/>
            </a:r>
            <a:br>
              <a:rPr lang="ru-RU" sz="2700" b="1" u="sng" dirty="0">
                <a:solidFill>
                  <a:srgbClr val="00B0F0"/>
                </a:solidFill>
              </a:rPr>
            </a:br>
            <a:r>
              <a:rPr lang="ru-RU" sz="2700" b="1" u="sng" dirty="0">
                <a:solidFill>
                  <a:srgbClr val="00B0F0"/>
                </a:solidFill>
              </a:rPr>
              <a:t>в г. </a:t>
            </a:r>
            <a:r>
              <a:rPr lang="ru-RU" sz="2700" b="1" u="sng" dirty="0" err="1">
                <a:solidFill>
                  <a:srgbClr val="00B0F0"/>
                </a:solidFill>
              </a:rPr>
              <a:t>Нур</a:t>
            </a:r>
            <a:r>
              <a:rPr lang="ru-RU" sz="2700" b="1" u="sng" dirty="0">
                <a:solidFill>
                  <a:srgbClr val="00B0F0"/>
                </a:solidFill>
              </a:rPr>
              <a:t>-Султане.</a:t>
            </a:r>
            <a:br>
              <a:rPr lang="ru-RU" sz="2700" b="1" u="sng" dirty="0">
                <a:solidFill>
                  <a:srgbClr val="00B0F0"/>
                </a:solidFill>
              </a:rPr>
            </a:br>
            <a:r>
              <a:rPr lang="ru-RU" sz="2700" b="1" u="sng" dirty="0">
                <a:solidFill>
                  <a:srgbClr val="00B0F0"/>
                </a:solidFill>
              </a:rPr>
              <a:t>Достопримечательности Астаны</a:t>
            </a:r>
            <a:r>
              <a:rPr lang="en-US" b="1" u="sng" dirty="0">
                <a:solidFill>
                  <a:srgbClr val="00B0F0"/>
                </a:solidFill>
              </a:rPr>
              <a:t/>
            </a:r>
            <a:br>
              <a:rPr lang="en-US" b="1" u="sng" dirty="0">
                <a:solidFill>
                  <a:srgbClr val="00B0F0"/>
                </a:solidFill>
              </a:rPr>
            </a:br>
            <a:endParaRPr lang="ru-RU" b="1" u="sng" dirty="0">
              <a:solidFill>
                <a:srgbClr val="00B0F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7E1CDA-8D4A-4E2C-A4D8-BD47395FA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31642"/>
            <a:ext cx="2841358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E3D860-872C-4163-91B0-42D6AF476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302" y="365125"/>
            <a:ext cx="8198679" cy="61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0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4AD5-81A8-4765-8CC4-E58E7B79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078" y="365125"/>
            <a:ext cx="2373532" cy="469720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БАШНЯ БАЙТЕРЕК В АСТАНЕ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081E42-A5F2-4395-9EFF-CA85C1F7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90" y="228600"/>
            <a:ext cx="927730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6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53385-04E2-4D31-A987-A628F983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952"/>
            <a:ext cx="10515600" cy="5130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Архитектура  Туркменистана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5029DC-A273-4658-94CD-0905D0088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20" y="802432"/>
            <a:ext cx="11793894" cy="58876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После того, как вся Туркмении с почестями проводила своего правителя Туркменбаши, в стране на­ступила новая эпоха. К управлению республикой Туркменистан приступил его политический </a:t>
            </a:r>
            <a:r>
              <a:rPr lang="ru-RU" dirty="0" err="1"/>
              <a:t>наследик</a:t>
            </a:r>
            <a:r>
              <a:rPr lang="ru-RU" dirty="0"/>
              <a:t> </a:t>
            </a:r>
            <a:r>
              <a:rPr lang="ru-RU" dirty="0" err="1"/>
              <a:t>Гурбангулы</a:t>
            </a:r>
            <a:r>
              <a:rPr lang="ru-RU" dirty="0"/>
              <a:t> </a:t>
            </a:r>
            <a:r>
              <a:rPr lang="ru-RU" dirty="0" err="1"/>
              <a:t>Бердымухамедов</a:t>
            </a:r>
            <a:r>
              <a:rPr lang="ru-RU" dirty="0"/>
              <a:t>. Объявив во всеуслышание о приверженности курсу Ния­зова, новый президент, не спеша, но последовательно реализует ревизию его наследия. Вектор был обозна­чен несколько месяцев назад, когда </a:t>
            </a:r>
            <a:r>
              <a:rPr lang="ru-RU" dirty="0" err="1"/>
              <a:t>Бердымухаммедов</a:t>
            </a:r>
            <a:r>
              <a:rPr lang="ru-RU" dirty="0"/>
              <a:t>, так ничего и не сказав об окончании «Золотого века туркмен» (так при Ниязове называли период его правления), объявил о начале новой эпохи - «Великого Возрождения». Возрождение, собственно, началось до того, как о нем было сказано. Новый президент за год вернул Туркмении полное среднее и высшее образование, Академию наук, пенсии, выплаты пособий много­детным семьям, матерям-одиночкам и даже гонорары журналистам. В Ашхабаде и областных центрах от­крылись интернет-кафе, подписка на печатные СМИ, в том числе и иностранные. Заодно </a:t>
            </a:r>
            <a:r>
              <a:rPr lang="ru-RU" dirty="0" err="1"/>
              <a:t>Бердымухаммедов</a:t>
            </a:r>
            <a:r>
              <a:rPr lang="ru-RU" dirty="0"/>
              <a:t> высказался за возрождение национальной оперы, цирка, развитие сети кинотеатров и библиотек. Были убра­ны памятники Туркменбаши, его архитектурные сооружения, целью которых было прославление личности </a:t>
            </a:r>
            <a:r>
              <a:rPr lang="ru-RU" dirty="0" err="1"/>
              <a:t>Сапармурата</a:t>
            </a:r>
            <a:r>
              <a:rPr lang="ru-RU" dirty="0"/>
              <a:t> Ниязова, убраны на задворки Ашхабада.</a:t>
            </a:r>
          </a:p>
          <a:p>
            <a:pPr marL="0" indent="0">
              <a:buNone/>
            </a:pPr>
            <a:r>
              <a:rPr lang="ru-RU" dirty="0"/>
              <a:t>Таким образом был провозглашено новое развитие архитектуры и градостроительства Туркменистана, которая взяла курс на создание нового стиля, новой типологии зданий, направление на создание «города-сада», бережного отношения к экологическому равновесию природы и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544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F8D98-1C84-4494-A212-6C520233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077" y="365125"/>
            <a:ext cx="2385391" cy="51477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Министерство </a:t>
            </a:r>
            <a:r>
              <a:rPr lang="ru-RU" sz="2400" b="1" dirty="0" err="1">
                <a:solidFill>
                  <a:srgbClr val="00B0F0"/>
                </a:solidFill>
              </a:rPr>
              <a:t>здравоохране-ниря</a:t>
            </a:r>
            <a:r>
              <a:rPr lang="ru-RU" sz="2400" b="1" dirty="0">
                <a:solidFill>
                  <a:srgbClr val="00B0F0"/>
                </a:solidFill>
              </a:rPr>
              <a:t> Туркменистана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8E3074-2BAA-4DCD-842E-063D20155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31" y="533078"/>
            <a:ext cx="9314438" cy="619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57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758DA-DA70-4A61-8219-772BF993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0590" y="365125"/>
            <a:ext cx="2266123" cy="502851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Дворец счастья в Ашхабаде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7091D72-2722-4003-897B-B797D6EDB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96" y="365125"/>
            <a:ext cx="9208366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87A9B-3481-4E5E-8569-744AF268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318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Архитектура  Узбекистана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8BC96-8B06-478B-BCCB-B43871874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97159"/>
            <a:ext cx="11840546" cy="6130211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/>
              <a:t>Обретя независимость, Республика Узбекистан в корне изменила отношение к своему историческому наследию, наладила обширные связи с зарубежными странами, разработала основы национальной идеологии, успешно проводит социально-экономические реформы. Эти масштабные перемены дали мощный стимул развитию архитектуры, базирующейся на новых духовных идеалах, обновленных возможностях и новом социальном заказе.</a:t>
            </a:r>
          </a:p>
          <a:p>
            <a:r>
              <a:rPr lang="ru-RU" dirty="0"/>
              <a:t>Новая социальная база строительства и современные строительные материалы кардинально изменили отношение архитекторов к сфере своей деятельности. Их возросший профессионализм помог более четко определить роль архитектуры как среды обитания и деятельности человека, освободившегося от всех предрассудков прежней идеологии, найти убедительный образный ответ на изменившиеся запросы демократического общества. Свою главную задачу архитекторы видят в поиске новых средств создания архитектурного образа современного сооружения, глубоко национального по духу. Для этого они используют имеющиеся в наличии средства, включая широкую палитру современных строительных материалов. Но главной питательной средой для рождения узбекской архитектуры XXI века стало историческое наследие и национальные традиции. Богатейший опыт узбекских зодчих и строителей прошлого помогает также всесторонне учитывать природно-климатические условия района строительства. Профессиональное умение использовать все аспекты архитектурного творчества теперь главный критерий оценки объектов зодчества.</a:t>
            </a:r>
          </a:p>
          <a:p>
            <a:r>
              <a:rPr lang="ru-RU" dirty="0"/>
              <a:t>Конечно, большинство узбекских архитекторов, пока только ищет свой путь, и на этом пути не обойтись без ошибок и просчетов. В то же время нельзя не увидеть, что за последние десятилетия архитектура и градостроительство Узбекистана сделала гигантский шаг к обретению своего национального лица. Свидетельство тому многие объекты жилищно-гражданского строительства, сооруженные за эти годы.</a:t>
            </a:r>
          </a:p>
        </p:txBody>
      </p:sp>
    </p:spTree>
    <p:extLst>
      <p:ext uri="{BB962C8B-B14F-4D97-AF65-F5344CB8AC3E}">
        <p14:creationId xmlns:p14="http://schemas.microsoft.com/office/powerpoint/2010/main" val="3361349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C4BF8-1BD6-447B-8DF6-DC0E413A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774" y="365125"/>
            <a:ext cx="2729948" cy="554534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НОВОСТРОЙКИ</a:t>
            </a:r>
            <a:br>
              <a:rPr lang="ru-RU" sz="2400" b="1" dirty="0">
                <a:solidFill>
                  <a:srgbClr val="00B0F0"/>
                </a:solidFill>
              </a:rPr>
            </a:br>
            <a:r>
              <a:rPr lang="ru-RU" sz="2400" b="1" dirty="0">
                <a:solidFill>
                  <a:srgbClr val="00B0F0"/>
                </a:solidFill>
              </a:rPr>
              <a:t>ТАШКЕНТА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AA14E6-FE9E-4379-B964-0B56870E1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340665"/>
            <a:ext cx="8876913" cy="62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9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5754F-7B9F-4D2E-B081-253B65F2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5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Ташкент. Арт-галерея</a:t>
            </a:r>
          </a:p>
        </p:txBody>
      </p:sp>
      <p:pic>
        <p:nvPicPr>
          <p:cNvPr id="3074" name="Picture 2" descr="https://img-fotki.yandex.ru/get/9828/10156768.24/0_8142e_2cd31674_XXXL.jpg">
            <a:extLst>
              <a:ext uri="{FF2B5EF4-FFF2-40B4-BE49-F238E27FC236}">
                <a16:creationId xmlns:a16="http://schemas.microsoft.com/office/drawing/2014/main" id="{C43655D8-0808-44EA-9D15-21FCEDA3F0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78" y="1083827"/>
            <a:ext cx="8799444" cy="55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6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46076-FE22-46B8-89DE-545DD7BF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944"/>
            <a:ext cx="10515600" cy="5505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Архитектура Таджикистана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07D3DF-865B-48E2-A4D9-71898D2B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46450"/>
            <a:ext cx="11989837" cy="591560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Таджикистане по-прежнему актуальны элементы классической ордерной архитектуры, если требуется придать зданиям роскошный и репрезентативный характер. Классический стиль, выражен в простоте и гармонии линий. В центральной части Душанбе до недавнего времени преобладала «сталинская» архитектура или по иному  «сталинский ампир». Улицы не широки и утопают в зелени гигантских платанов, смыкающих кроны высоко над проезжей частью. </a:t>
            </a:r>
          </a:p>
          <a:p>
            <a:r>
              <a:rPr lang="ru-RU" dirty="0"/>
              <a:t>В последние три 10-летия в Душанбе, как и во всей республике, наметился ряд направлений в отношении взаимодействия традиций и современности, что удачно отвечает задачам создания национального своеобразия в современной архитектуре. В то же время выявляются черты интернациональной общности в пределах центрально-азиатского региона.</a:t>
            </a:r>
          </a:p>
          <a:p>
            <a:r>
              <a:rPr lang="ru-RU" dirty="0"/>
              <a:t> Параллельно с тенденциями модернизма всегда существовала идея возвращения традиций в архитектуру Таджикистана. Главным в теоретических исследованиях этого направления остаются тенденции использования исторических и местных (локальных) принципов. Эти тенденции можно разделить на два вида: 1 - использование традиционных мотивов на уровне декора; 2 - использование традиционных элементов как символов. В некоторых сооружениях использовались исторические формы без изменений (в основном в мечетях) или происходит смешение стилей.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087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9BA25-C78A-4682-A173-6730C0AE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F0"/>
                </a:solidFill>
              </a:rPr>
              <a:t>ДВОРЕЦ НАЦИИ ТАДЖИКИСТАНА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EF3208A-D6BE-45CF-9BA2-2CC442534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504" y="1623854"/>
            <a:ext cx="8680174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09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622CF-0DF5-4B1C-9E52-43D36B775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931178"/>
            <a:ext cx="8618445" cy="22985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    </a:t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ЛЕКЦИЯ </a:t>
            </a: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10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>
                <a:latin typeface="Arial Black" panose="020B0A04020102020204" pitchFamily="34" charset="0"/>
              </a:rPr>
              <a:t>ПО КУРСУ «ИСТОРИЯ АРХИТЕКТУРЫ ЦЕНТРАЛЬНОЙ АЗИИ»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A46A82-EDBF-4E95-BE30-8F86CAA38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330" y="3810001"/>
            <a:ext cx="11107622" cy="2643808"/>
          </a:xfrm>
        </p:spPr>
        <p:txBody>
          <a:bodyPr>
            <a:normAutofit/>
          </a:bodyPr>
          <a:lstStyle/>
          <a:p>
            <a:pPr algn="ctr"/>
            <a:endParaRPr lang="ru-RU" sz="1050" dirty="0"/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Лектор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:</a:t>
            </a:r>
            <a:r>
              <a:rPr lang="ru-RU" sz="2800" dirty="0">
                <a:solidFill>
                  <a:srgbClr val="92D050"/>
                </a:solidFill>
                <a:latin typeface="Arial Black" panose="020B0A04020102020204" pitchFamily="34" charset="0"/>
              </a:rPr>
              <a:t> доктор архитектуры, профессор </a:t>
            </a:r>
          </a:p>
          <a:p>
            <a:pPr algn="ctr"/>
            <a:r>
              <a:rPr lang="ru-RU" sz="2800" dirty="0">
                <a:solidFill>
                  <a:srgbClr val="92D050"/>
                </a:solidFill>
                <a:latin typeface="Arial Black" panose="020B0A04020102020204" pitchFamily="34" charset="0"/>
              </a:rPr>
              <a:t>Рустам </a:t>
            </a:r>
            <a:r>
              <a:rPr lang="ru-RU" sz="2800" dirty="0" err="1">
                <a:solidFill>
                  <a:srgbClr val="92D050"/>
                </a:solidFill>
                <a:latin typeface="Arial Black" panose="020B0A04020102020204" pitchFamily="34" charset="0"/>
              </a:rPr>
              <a:t>Саматович</a:t>
            </a:r>
            <a:r>
              <a:rPr lang="ru-RU" sz="2800" dirty="0">
                <a:solidFill>
                  <a:srgbClr val="92D050"/>
                </a:solidFill>
                <a:latin typeface="Arial Black" panose="020B0A04020102020204" pitchFamily="34" charset="0"/>
              </a:rPr>
              <a:t> Мукимов</a:t>
            </a:r>
          </a:p>
          <a:p>
            <a:pPr algn="ctr"/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30634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2194E-8EDE-43C8-B419-06DD8116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173" y="365125"/>
            <a:ext cx="3311711" cy="468395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МИНИСТЕРСТВО ИНОСТРАННЫХ ДЕЛ ТАДЖИКИСТАНА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5AE733-9E7F-4680-855C-71B303C40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15" y="365125"/>
            <a:ext cx="8170333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53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2BF27-CD1B-4FD7-A6B6-B21CFFF0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265"/>
            <a:ext cx="10515600" cy="5598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Архитектура Кыргызстана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07B9D-9FC6-403B-ADC6-7CB09DA39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67747"/>
            <a:ext cx="11775232" cy="575698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Одним из направлений современной архитектуры </a:t>
            </a:r>
            <a:r>
              <a:rPr lang="ru-RU" dirty="0" err="1"/>
              <a:t>Кургызстана</a:t>
            </a:r>
            <a:r>
              <a:rPr lang="ru-RU" dirty="0"/>
              <a:t> становится поиск пластической формы и художественного языка этнокультурных объектов, отражающих эстетические идеалы и восточные представления народа о гармонической организации жизненно-пространственной среды. Об этом свидетельствует, в частности, архитектура государственного этнокультурного комплекса «</a:t>
            </a:r>
            <a:r>
              <a:rPr lang="ru-RU" dirty="0" err="1"/>
              <a:t>Манас</a:t>
            </a:r>
            <a:r>
              <a:rPr lang="ru-RU" dirty="0"/>
              <a:t> </a:t>
            </a:r>
            <a:r>
              <a:rPr lang="ru-RU" dirty="0" err="1"/>
              <a:t>айылы</a:t>
            </a:r>
            <a:r>
              <a:rPr lang="ru-RU" dirty="0"/>
              <a:t>», построенного к тысячелетию эпоса «</a:t>
            </a:r>
            <a:r>
              <a:rPr lang="ru-RU" dirty="0" err="1"/>
              <a:t>Манас</a:t>
            </a:r>
            <a:r>
              <a:rPr lang="ru-RU" dirty="0"/>
              <a:t>» в г. Бишкек, и «</a:t>
            </a:r>
            <a:r>
              <a:rPr lang="ru-RU" dirty="0" err="1"/>
              <a:t>Манас</a:t>
            </a:r>
            <a:r>
              <a:rPr lang="ru-RU" dirty="0"/>
              <a:t> </a:t>
            </a:r>
            <a:r>
              <a:rPr lang="ru-RU" dirty="0" err="1"/>
              <a:t>ордосу</a:t>
            </a:r>
            <a:r>
              <a:rPr lang="ru-RU" dirty="0"/>
              <a:t>» в г. Талас в 1995 году, здания школы в </a:t>
            </a:r>
            <a:r>
              <a:rPr lang="ru-RU" dirty="0" err="1"/>
              <a:t>Алайском</a:t>
            </a:r>
            <a:r>
              <a:rPr lang="ru-RU" dirty="0"/>
              <a:t> районе (архитектор С. </a:t>
            </a:r>
            <a:r>
              <a:rPr lang="ru-RU" dirty="0" err="1"/>
              <a:t>Амыркулов</a:t>
            </a:r>
            <a:r>
              <a:rPr lang="ru-RU" dirty="0"/>
              <a:t>), «Кыргыз </a:t>
            </a:r>
            <a:r>
              <a:rPr lang="ru-RU" dirty="0" err="1"/>
              <a:t>айылы</a:t>
            </a:r>
            <a:r>
              <a:rPr lang="ru-RU" dirty="0"/>
              <a:t>» (г. Бишкек и Ош).</a:t>
            </a:r>
          </a:p>
          <a:p>
            <a:r>
              <a:rPr lang="ru-RU" dirty="0"/>
              <a:t>В этнокультурных объектах архитектурная среда, как правило, наполнена атрибутикой традиционного предметного мира кочевников, скульптурно-символическими, декоративными элементами и др., связанными со знаками культуры Кыргызстана.</a:t>
            </a:r>
          </a:p>
          <a:p>
            <a:r>
              <a:rPr lang="ru-RU" dirty="0"/>
              <a:t>Образно-предметная атрибутика в проектах чайханы, </a:t>
            </a:r>
            <a:r>
              <a:rPr lang="ru-RU" dirty="0" err="1"/>
              <a:t>тюлёканы</a:t>
            </a:r>
            <a:r>
              <a:rPr lang="ru-RU" dirty="0"/>
              <a:t>, историко-мемориальных </a:t>
            </a:r>
            <a:r>
              <a:rPr lang="ru-RU" dirty="0" err="1"/>
              <a:t>компексов</a:t>
            </a:r>
            <a:r>
              <a:rPr lang="ru-RU" dirty="0"/>
              <a:t>, индивидуальных жилых домов и др. является строго корреспондирующим обстоятельством, обращающим внимание потребителя, по мере его движения в пространстве, на исторические, эстетические, духовные ассоциации, связанные с культурой Кыргызстана. Вместе с тем видно, что историко-культурологическое предметное наполнение их пространства порой противоречит с современной функцией и содержанием такого рода объектов.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18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E20D5-1AF1-4A78-B865-1C0A4775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БИШКЕК. МЕРИЯ «АСКА-ТАШ»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4488CAE-992C-474A-B47A-E07C39F9B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7582" y="1168165"/>
            <a:ext cx="8322365" cy="55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73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F4CB0-227F-4472-A17E-B91C4B8C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4814" y="365125"/>
            <a:ext cx="2697186" cy="440565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ДВОРЕЦ</a:t>
            </a:r>
            <a:br>
              <a:rPr lang="ru-RU" sz="2400" b="1" dirty="0">
                <a:solidFill>
                  <a:srgbClr val="00B0F0"/>
                </a:solidFill>
              </a:rPr>
            </a:br>
            <a:r>
              <a:rPr lang="ru-RU" sz="2400" b="1" dirty="0">
                <a:solidFill>
                  <a:srgbClr val="00B0F0"/>
                </a:solidFill>
              </a:rPr>
              <a:t>БРАКОСОЧЕТАНИЯ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E8BEF1-D3A0-40D2-8970-27A232EF5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70" y="365125"/>
            <a:ext cx="9375544" cy="624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75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4329-3E4E-41FB-ABB3-54550FCB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</a:rPr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B7D99-C310-4D02-9B1D-908BC7B3C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89" y="1436914"/>
            <a:ext cx="11513974" cy="52811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dirty="0"/>
              <a:t>Основной проблемой современной архитектуры в странах Средней Азии является поиск собственного лица, национальной идентичности народа и его зодчества. Для того, чтобы этот поиск был плодотворным необходимо знать историю собственного народа, его мировоззрение и мироощущение. Необходимо бережно относится к наследию предков, которое несет в себе многие черты национального мироощущения и миропонимания. Использование этой национальной философии позволит в будущем определить направленность поиска своей архитектуры, его национального своеобразия и колорита.</a:t>
            </a:r>
          </a:p>
        </p:txBody>
      </p:sp>
    </p:spTree>
    <p:extLst>
      <p:ext uri="{BB962C8B-B14F-4D97-AF65-F5344CB8AC3E}">
        <p14:creationId xmlns:p14="http://schemas.microsoft.com/office/powerpoint/2010/main" val="1213226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AE553-B465-4A8E-B1BD-C43050F9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</a:rPr>
              <a:t>Заключение (выводы и рекомендации)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B48E9-366D-4B89-ADB3-7FBE48172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3305" y="1334278"/>
            <a:ext cx="11999166" cy="52904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Одним из направлений современной архитектуры стран Центральной Азии стало критическое отношение к истории, которое выражается отношением к историческим традициям почти во всех историко-архитектурных направлениях. Такой новый историзм (критический  историзм) проявляется в тех или иных формах во всех странах Центральной Азии. Архитектурная традиция в области истории архитектуры сегодня разочаровалась в том пути, по которому шла потому, что так и не сумела раскрыть свою историческую ценность как искусства. Сегодня формируется новый взгляд к истории - критическое и эвристическое, где  </a:t>
            </a:r>
            <a:r>
              <a:rPr lang="ru-RU" dirty="0" err="1"/>
              <a:t>эвристистическое</a:t>
            </a:r>
            <a:r>
              <a:rPr lang="ru-RU" dirty="0"/>
              <a:t> означает  поиск нового отношения к архитектуре опытным путем, путем проб и ошибок. Найти сиюминутный ответ на дальнейшее развитие архитектуры невозможно, необходимы новые опыты и пробы, пусть и ошибочные на первый взгляд. Только время может дать ответ на вопрос какое течение, стиль или направление приемлемы для архитектуры той или иной страны Центральной Азии.</a:t>
            </a:r>
          </a:p>
        </p:txBody>
      </p:sp>
    </p:spTree>
    <p:extLst>
      <p:ext uri="{BB962C8B-B14F-4D97-AF65-F5344CB8AC3E}">
        <p14:creationId xmlns:p14="http://schemas.microsoft.com/office/powerpoint/2010/main" val="3600299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F5882-382F-4172-8E98-57030D235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A7D69-1032-42DA-9722-CFE97763A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</a:t>
            </a:r>
            <a:r>
              <a:rPr lang="ru-RU" dirty="0" err="1"/>
              <a:t>Р.Мукимов</a:t>
            </a:r>
            <a:r>
              <a:rPr lang="ru-RU" dirty="0"/>
              <a:t>, </a:t>
            </a:r>
            <a:r>
              <a:rPr lang="ru-RU" dirty="0" err="1"/>
              <a:t>С.Мамаджанова</a:t>
            </a:r>
            <a:r>
              <a:rPr lang="ru-RU" dirty="0"/>
              <a:t>. Зодчество Таджикистана. – Душанбе: </a:t>
            </a:r>
            <a:r>
              <a:rPr lang="ru-RU" dirty="0" err="1"/>
              <a:t>Маориф</a:t>
            </a:r>
            <a:r>
              <a:rPr lang="ru-RU" dirty="0"/>
              <a:t>, 1990. – 170 с., ил.</a:t>
            </a:r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dirty="0" err="1"/>
              <a:t>С.М.Мамаджанова</a:t>
            </a:r>
            <a:r>
              <a:rPr lang="ru-RU" dirty="0"/>
              <a:t>. Традиции и современность в архитектуре Таджикистана (на примере Душанбе). – Душанбе: «</a:t>
            </a:r>
            <a:r>
              <a:rPr lang="ru-RU" dirty="0" err="1"/>
              <a:t>Ирфон</a:t>
            </a:r>
            <a:r>
              <a:rPr lang="ru-RU" dirty="0"/>
              <a:t>»-»</a:t>
            </a:r>
            <a:r>
              <a:rPr lang="ru-RU" dirty="0" err="1"/>
              <a:t>Мерос</a:t>
            </a:r>
            <a:r>
              <a:rPr lang="ru-RU" dirty="0"/>
              <a:t>», 1993. – 368 с., ил.</a:t>
            </a:r>
          </a:p>
          <a:p>
            <a:pPr marL="0" indent="0">
              <a:buNone/>
            </a:pPr>
            <a:r>
              <a:rPr lang="ru-RU" dirty="0"/>
              <a:t>3. </a:t>
            </a:r>
            <a:r>
              <a:rPr lang="ru-RU" dirty="0" err="1"/>
              <a:t>Р.С.Мукимов</a:t>
            </a:r>
            <a:r>
              <a:rPr lang="ru-RU" dirty="0"/>
              <a:t>. Теория и история таджикского зодчества. – Душанбе: Изд. «</a:t>
            </a:r>
            <a:r>
              <a:rPr lang="ru-RU" dirty="0" err="1"/>
              <a:t>Мерос</a:t>
            </a:r>
            <a:r>
              <a:rPr lang="ru-RU" dirty="0"/>
              <a:t>», 2002. – 540 с.</a:t>
            </a:r>
          </a:p>
          <a:p>
            <a:pPr marL="0" indent="0">
              <a:buNone/>
            </a:pPr>
            <a:r>
              <a:rPr lang="ru-RU" dirty="0"/>
              <a:t>4. </a:t>
            </a:r>
            <a:r>
              <a:rPr lang="ru-RU" dirty="0" err="1"/>
              <a:t>Д.Омуралиев</a:t>
            </a:r>
            <a:r>
              <a:rPr lang="ru-RU" dirty="0"/>
              <a:t>, </a:t>
            </a:r>
            <a:r>
              <a:rPr lang="ru-RU" dirty="0" err="1"/>
              <a:t>О.Воличенко</a:t>
            </a:r>
            <a:r>
              <a:rPr lang="ru-RU" dirty="0"/>
              <a:t>. Новейшая архитектура Центральной Азии (тенденции, результаты, перспективы). – Бишкек:  «</a:t>
            </a:r>
            <a:r>
              <a:rPr lang="ru-RU" dirty="0" err="1"/>
              <a:t>Алдабакан-Кеп</a:t>
            </a:r>
            <a:r>
              <a:rPr lang="ru-RU" dirty="0"/>
              <a:t>», 2012. – 100 </a:t>
            </a:r>
            <a:r>
              <a:rPr lang="ru-RU" dirty="0" err="1"/>
              <a:t>с.,ил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2158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0349-ADE5-4B93-AB2D-1BBD019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04864"/>
            <a:ext cx="8596668" cy="3255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B76A07-B0A0-4B3D-8208-59788F8CAF7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8065" t="55211" r="29613" b="39524"/>
          <a:stretch/>
        </p:blipFill>
        <p:spPr bwMode="auto">
          <a:xfrm>
            <a:off x="503853" y="1236306"/>
            <a:ext cx="9358603" cy="2747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143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9BFF5-82D4-4E5B-AEDC-E195C0909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786" y="251792"/>
            <a:ext cx="11236568" cy="10601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3100" b="1" dirty="0">
                <a:solidFill>
                  <a:srgbClr val="0070C0"/>
                </a:solidFill>
              </a:rPr>
              <a:t>СОДЕРЖАНИЕ КУРСА «ИСТОРИЯ АРХИТЕКТУРЫ ЦЕНТРАЛЬНОЙ АЗИИ»</a:t>
            </a:r>
            <a:br>
              <a:rPr lang="ru-RU" sz="3100" b="1" dirty="0">
                <a:solidFill>
                  <a:srgbClr val="0070C0"/>
                </a:solidFill>
              </a:rPr>
            </a:br>
            <a:endParaRPr lang="ru-RU" sz="31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0C4666-078E-4559-A066-222A94860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156" y="967409"/>
            <a:ext cx="11807687" cy="5761900"/>
          </a:xfrm>
        </p:spPr>
        <p:txBody>
          <a:bodyPr>
            <a:normAutofit/>
          </a:bodyPr>
          <a:lstStyle/>
          <a:p>
            <a:pPr algn="just"/>
            <a:endParaRPr lang="ru-RU" sz="1900" b="1" dirty="0">
              <a:solidFill>
                <a:srgbClr val="00B0F0"/>
              </a:solidFill>
            </a:endParaRP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1. Общая информация об архитектуре Центральной Азии. Периодизация истории архитектуры Центральной Азии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2. Архитектура бронзового века (конец</a:t>
            </a:r>
            <a:r>
              <a:rPr lang="en-US" sz="2000" b="1" dirty="0">
                <a:solidFill>
                  <a:schemeClr val="tx1"/>
                </a:solidFill>
              </a:rPr>
              <a:t> III –</a:t>
            </a:r>
            <a:r>
              <a:rPr lang="ru-RU" sz="2000" b="1" dirty="0">
                <a:solidFill>
                  <a:schemeClr val="tx1"/>
                </a:solidFill>
              </a:rPr>
              <a:t> конец</a:t>
            </a:r>
            <a:r>
              <a:rPr lang="en-US" sz="2000" b="1" dirty="0">
                <a:solidFill>
                  <a:schemeClr val="tx1"/>
                </a:solidFill>
              </a:rPr>
              <a:t> II</a:t>
            </a:r>
            <a:r>
              <a:rPr lang="ru-RU" sz="2000" b="1" dirty="0">
                <a:solidFill>
                  <a:schemeClr val="tx1"/>
                </a:solidFill>
              </a:rPr>
              <a:t> тыс. до н.э.) и раннего железного века (</a:t>
            </a:r>
            <a:r>
              <a:rPr lang="en-US" sz="2000" b="1" dirty="0">
                <a:solidFill>
                  <a:schemeClr val="tx1"/>
                </a:solidFill>
              </a:rPr>
              <a:t>IX- V</a:t>
            </a:r>
            <a:r>
              <a:rPr lang="ru-RU" sz="2000" b="1" dirty="0">
                <a:solidFill>
                  <a:schemeClr val="tx1"/>
                </a:solidFill>
              </a:rPr>
              <a:t> вв. до н.э.)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3. Архитектура ранней государственности в Центральной Азии (</a:t>
            </a:r>
            <a:r>
              <a:rPr lang="en-US" sz="2000" b="1" dirty="0">
                <a:solidFill>
                  <a:schemeClr val="tx1"/>
                </a:solidFill>
              </a:rPr>
              <a:t>V-IV </a:t>
            </a:r>
            <a:r>
              <a:rPr lang="ru-RU" sz="2000" b="1" dirty="0">
                <a:solidFill>
                  <a:schemeClr val="tx1"/>
                </a:solidFill>
              </a:rPr>
              <a:t>вв. до н.э.)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4. Архитектура античности (</a:t>
            </a:r>
            <a:r>
              <a:rPr lang="en-US" sz="2000" b="1" dirty="0">
                <a:solidFill>
                  <a:schemeClr val="tx1"/>
                </a:solidFill>
              </a:rPr>
              <a:t>IV</a:t>
            </a:r>
            <a:r>
              <a:rPr lang="ru-RU" sz="2000" b="1" dirty="0">
                <a:solidFill>
                  <a:schemeClr val="tx1"/>
                </a:solidFill>
              </a:rPr>
              <a:t> в. до н.э.</a:t>
            </a:r>
            <a:r>
              <a:rPr lang="en-US" sz="2000" b="1" dirty="0">
                <a:solidFill>
                  <a:schemeClr val="tx1"/>
                </a:solidFill>
              </a:rPr>
              <a:t> – IV</a:t>
            </a:r>
            <a:r>
              <a:rPr lang="ru-RU" sz="2000" b="1" dirty="0">
                <a:solidFill>
                  <a:schemeClr val="tx1"/>
                </a:solidFill>
              </a:rPr>
              <a:t> в. н.э.)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5. Архитектура раннего средневековья в Центральной Азии (</a:t>
            </a:r>
            <a:r>
              <a:rPr lang="en-US" sz="2000" b="1" dirty="0">
                <a:solidFill>
                  <a:schemeClr val="tx1"/>
                </a:solidFill>
              </a:rPr>
              <a:t>VI – </a:t>
            </a:r>
            <a:r>
              <a:rPr lang="ru-RU" sz="2000" b="1" dirty="0">
                <a:solidFill>
                  <a:schemeClr val="tx1"/>
                </a:solidFill>
              </a:rPr>
              <a:t>начало </a:t>
            </a:r>
            <a:r>
              <a:rPr lang="en-US" sz="2000" b="1" dirty="0">
                <a:solidFill>
                  <a:schemeClr val="tx1"/>
                </a:solidFill>
              </a:rPr>
              <a:t>VIII</a:t>
            </a:r>
            <a:r>
              <a:rPr lang="ru-RU" sz="2000" b="1" dirty="0">
                <a:solidFill>
                  <a:schemeClr val="tx1"/>
                </a:solidFill>
              </a:rPr>
              <a:t> вв.)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6. Архитектура раннего ислама в Центральной Азии (</a:t>
            </a:r>
            <a:r>
              <a:rPr lang="en-US" sz="2000" b="1" dirty="0">
                <a:solidFill>
                  <a:schemeClr val="tx1"/>
                </a:solidFill>
              </a:rPr>
              <a:t>IX-X</a:t>
            </a:r>
            <a:r>
              <a:rPr lang="ru-RU" sz="2000" b="1" dirty="0">
                <a:solidFill>
                  <a:schemeClr val="tx1"/>
                </a:solidFill>
              </a:rPr>
              <a:t> вв.; </a:t>
            </a:r>
            <a:r>
              <a:rPr lang="en-US" sz="2000" b="1" dirty="0">
                <a:solidFill>
                  <a:schemeClr val="tx1"/>
                </a:solidFill>
              </a:rPr>
              <a:t>XI – </a:t>
            </a:r>
            <a:r>
              <a:rPr lang="ru-RU" sz="2000" b="1" dirty="0">
                <a:solidFill>
                  <a:schemeClr val="tx1"/>
                </a:solidFill>
              </a:rPr>
              <a:t>начало </a:t>
            </a:r>
            <a:r>
              <a:rPr lang="en-US" sz="2000" b="1" dirty="0">
                <a:solidFill>
                  <a:schemeClr val="tx1"/>
                </a:solidFill>
              </a:rPr>
              <a:t>XIII</a:t>
            </a:r>
            <a:r>
              <a:rPr lang="ru-RU" sz="2000" b="1" dirty="0">
                <a:solidFill>
                  <a:schemeClr val="tx1"/>
                </a:solidFill>
              </a:rPr>
              <a:t> вв.).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7. Архитектура </a:t>
            </a:r>
            <a:r>
              <a:rPr lang="en-US" sz="2000" b="1" dirty="0">
                <a:solidFill>
                  <a:schemeClr val="tx1"/>
                </a:solidFill>
              </a:rPr>
              <a:t>XIV-XV</a:t>
            </a:r>
            <a:r>
              <a:rPr lang="ru-RU" sz="2000" b="1" dirty="0">
                <a:solidFill>
                  <a:schemeClr val="tx1"/>
                </a:solidFill>
              </a:rPr>
              <a:t> вв. в Центральной Азии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8. Архитектура позднего средневековья в Центральной Азии (</a:t>
            </a:r>
            <a:r>
              <a:rPr lang="en-US" sz="2000" b="1" dirty="0">
                <a:solidFill>
                  <a:schemeClr val="tx1"/>
                </a:solidFill>
              </a:rPr>
              <a:t>XVI- </a:t>
            </a:r>
            <a:r>
              <a:rPr lang="ru-RU" sz="2000" b="1" dirty="0">
                <a:solidFill>
                  <a:schemeClr val="tx1"/>
                </a:solidFill>
              </a:rPr>
              <a:t>конец </a:t>
            </a:r>
            <a:r>
              <a:rPr lang="en-US" sz="2000" b="1" dirty="0">
                <a:solidFill>
                  <a:schemeClr val="tx1"/>
                </a:solidFill>
              </a:rPr>
              <a:t>XVIII</a:t>
            </a:r>
            <a:r>
              <a:rPr lang="ru-RU" sz="2000" b="1" dirty="0">
                <a:solidFill>
                  <a:schemeClr val="tx1"/>
                </a:solidFill>
              </a:rPr>
              <a:t> вв.)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9. Архитектура Нового времени (вторая половина </a:t>
            </a:r>
            <a:r>
              <a:rPr lang="en-US" sz="2000" b="1" dirty="0">
                <a:solidFill>
                  <a:schemeClr val="tx1"/>
                </a:solidFill>
              </a:rPr>
              <a:t>XIX</a:t>
            </a:r>
            <a:r>
              <a:rPr lang="ru-RU" sz="2000" b="1" dirty="0">
                <a:solidFill>
                  <a:schemeClr val="tx1"/>
                </a:solidFill>
              </a:rPr>
              <a:t> – весь </a:t>
            </a:r>
            <a:r>
              <a:rPr lang="en-US" sz="2000" b="1" dirty="0">
                <a:solidFill>
                  <a:schemeClr val="tx1"/>
                </a:solidFill>
              </a:rPr>
              <a:t>XX </a:t>
            </a:r>
            <a:r>
              <a:rPr lang="ru-RU" sz="2000" b="1" dirty="0">
                <a:solidFill>
                  <a:schemeClr val="tx1"/>
                </a:solidFill>
              </a:rPr>
              <a:t>век)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10. Современная архитектура стран Средней Азии (с 1991 года по настоящее время)</a:t>
            </a:r>
          </a:p>
          <a:p>
            <a:r>
              <a:rPr lang="ru-RU" sz="2000" dirty="0">
                <a:solidFill>
                  <a:schemeClr val="tx1"/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96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7436D-8AC7-48FC-819A-BC47EDE40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69"/>
            <a:ext cx="10515600" cy="151451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Содержание лекции № 10 на тему: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/>
              <a:t>«Архитектура </a:t>
            </a:r>
            <a:r>
              <a:rPr lang="tg-Cyrl-TJ" sz="3200" b="1" dirty="0"/>
              <a:t>Нового времени </a:t>
            </a:r>
            <a:br>
              <a:rPr lang="tg-Cyrl-TJ" sz="3200" b="1" dirty="0"/>
            </a:br>
            <a:r>
              <a:rPr lang="tg-Cyrl-TJ" sz="3200" b="1" dirty="0"/>
              <a:t>(</a:t>
            </a:r>
            <a:r>
              <a:rPr lang="ru-RU" sz="3200" b="1" dirty="0"/>
              <a:t>вторая половина </a:t>
            </a:r>
            <a:r>
              <a:rPr lang="en-US" sz="3200" b="1" dirty="0"/>
              <a:t>XIX – </a:t>
            </a:r>
            <a:r>
              <a:rPr lang="ru-RU" sz="3200" b="1" dirty="0"/>
              <a:t>весь </a:t>
            </a:r>
            <a:r>
              <a:rPr lang="en-US" sz="3200" b="1" dirty="0"/>
              <a:t>XX</a:t>
            </a:r>
            <a:r>
              <a:rPr lang="ru-RU" sz="3200" b="1" dirty="0"/>
              <a:t> век</a:t>
            </a:r>
            <a:r>
              <a:rPr lang="tg-Cyrl-TJ" sz="3200" b="1" dirty="0"/>
              <a:t>)</a:t>
            </a:r>
            <a:endParaRPr lang="ru-RU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463A3D-26A0-4F1D-BAED-1801205FB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911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500" b="1" dirty="0">
                <a:solidFill>
                  <a:srgbClr val="00B0F0"/>
                </a:solidFill>
              </a:rPr>
              <a:t>2. Т</a:t>
            </a:r>
            <a:r>
              <a:rPr lang="ru-RU" sz="3600" b="1" dirty="0">
                <a:solidFill>
                  <a:srgbClr val="00B0F0"/>
                </a:solidFill>
              </a:rPr>
              <a:t>ермины и понятия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B0F0"/>
                </a:solidFill>
              </a:rPr>
              <a:t>- Современная архитектура и градостроительство Центральной Азии и тенденции её развития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B0F0"/>
                </a:solidFill>
              </a:rPr>
              <a:t>- Архитектура и градостроительство Казахстана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B0F0"/>
                </a:solidFill>
              </a:rPr>
              <a:t>- Архитектура Туркменистана</a:t>
            </a:r>
          </a:p>
          <a:p>
            <a:pPr>
              <a:buFontTx/>
              <a:buChar char="-"/>
            </a:pPr>
            <a:r>
              <a:rPr lang="ru-RU" sz="3000" b="1" dirty="0">
                <a:solidFill>
                  <a:srgbClr val="00B0F0"/>
                </a:solidFill>
              </a:rPr>
              <a:t>Архитектура Узбекистана</a:t>
            </a:r>
          </a:p>
          <a:p>
            <a:pPr>
              <a:buFontTx/>
              <a:buChar char="-"/>
            </a:pPr>
            <a:r>
              <a:rPr lang="ru-RU" sz="3000" b="1" dirty="0">
                <a:solidFill>
                  <a:srgbClr val="00B0F0"/>
                </a:solidFill>
              </a:rPr>
              <a:t>Архитектура Таджикистана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B0F0"/>
                </a:solidFill>
              </a:rPr>
              <a:t>- Архитектура Кыргызстана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B0F0"/>
                </a:solidFill>
              </a:rPr>
              <a:t>3. Проблемы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B0F0"/>
                </a:solidFill>
              </a:rPr>
              <a:t>4. Заключение (выводы и рекомендации)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B0F0"/>
                </a:solidFill>
              </a:rPr>
              <a:t>5. Список литературы</a:t>
            </a:r>
          </a:p>
          <a:p>
            <a:endParaRPr lang="ru-R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C2863-0CF2-4261-A5F3-BEEAC6A8D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5" y="1894114"/>
            <a:ext cx="2465148" cy="222068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Термины и понятия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265" y="526473"/>
            <a:ext cx="9284808" cy="652087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/>
              <a:t>Центральная Азия </a:t>
            </a:r>
            <a:r>
              <a:rPr lang="ru-RU" sz="2000" dirty="0"/>
              <a:t>- обширный, не имеющий выхода к океану регион Азии. По определению ЮНЕСКО, регион включает, помимо Казахстана, </a:t>
            </a:r>
            <a:r>
              <a:rPr lang="ru-RU" sz="2000" dirty="0" err="1"/>
              <a:t>Киргызстана</a:t>
            </a:r>
            <a:r>
              <a:rPr lang="ru-RU" sz="2000" dirty="0"/>
              <a:t>, Узбекистана, Туркменистана и Таджикистана, Монголию, северо-западный Китай, южную, юго-восточную часть России, Афганистан, северо-западную часть Индии, северную часть Пакистана, северную часть Ирана.</a:t>
            </a:r>
          </a:p>
          <a:p>
            <a:pPr algn="just"/>
            <a:r>
              <a:rPr lang="ru-RU" sz="2000" b="1" dirty="0"/>
              <a:t>Средний Восток </a:t>
            </a:r>
            <a:r>
              <a:rPr lang="ru-RU" sz="2000" dirty="0"/>
              <a:t>- историко-культурное и географическое понятие, обозначающее территории Средней Азии, Ирана и Афганистана, которые вместе с ближневосточными странами входят в регион Юго-Западной Азии.</a:t>
            </a:r>
          </a:p>
          <a:p>
            <a:pPr algn="just"/>
            <a:r>
              <a:rPr lang="ru-RU" sz="2000" b="1" dirty="0"/>
              <a:t>Средняя Азия </a:t>
            </a:r>
            <a:r>
              <a:rPr lang="ru-RU" sz="2000" dirty="0"/>
              <a:t>- часть азиатской территории бывшего СССР, где располагались бывшие союзные республики Узбекистан, Таджикистан, Туркменистан и Кыргызстан</a:t>
            </a:r>
          </a:p>
          <a:p>
            <a:pPr algn="just"/>
            <a:r>
              <a:rPr lang="ru-RU" sz="2000" b="1" dirty="0"/>
              <a:t>Цивилизация </a:t>
            </a:r>
            <a:r>
              <a:rPr lang="ru-RU" sz="2000" dirty="0"/>
              <a:t>- культурная общность людей, обладающая определенным социальным генотипом, социальным стереотипом, освоившая большое автономное, замкнутое мировое пространство, в силу этого получившая прочное место в мировом сообществе.</a:t>
            </a:r>
          </a:p>
          <a:p>
            <a:pPr algn="just"/>
            <a:r>
              <a:rPr lang="ru-RU" sz="2000" b="1" dirty="0"/>
              <a:t>Традиция</a:t>
            </a:r>
            <a:r>
              <a:rPr lang="ru-RU" sz="2000" dirty="0"/>
              <a:t> - явление материальной или духовной культуры, социальной или семейной жизни, сознательно передающееся от поколения к поколению.</a:t>
            </a:r>
          </a:p>
          <a:p>
            <a:pPr algn="just"/>
            <a:r>
              <a:rPr lang="ru-RU" sz="2000" b="1" dirty="0"/>
              <a:t>Новое время </a:t>
            </a:r>
            <a:r>
              <a:rPr lang="ru-RU" sz="2000" dirty="0"/>
              <a:t>- период в истории человечества, находящийся между Средневековьем и Новейшим временем. В Средней Азии – это вторая половина </a:t>
            </a:r>
            <a:r>
              <a:rPr lang="en-US" sz="2000" dirty="0"/>
              <a:t>XIX – </a:t>
            </a:r>
            <a:r>
              <a:rPr lang="ru-RU" sz="2000" dirty="0"/>
              <a:t>1991 г.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1633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7FA36-32CB-436E-B267-F6E1D066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494" y="365125"/>
            <a:ext cx="3312366" cy="558780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</a:rPr>
              <a:t>Карта современных государств Средней Азии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68AFF2A-B0D7-4DC0-9059-52C489003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73" t="18943" r="46180" b="13082"/>
          <a:stretch/>
        </p:blipFill>
        <p:spPr>
          <a:xfrm>
            <a:off x="74644" y="94074"/>
            <a:ext cx="8416213" cy="66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6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E5ECA-77B2-4163-BBB8-200AE249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07"/>
            <a:ext cx="10515600" cy="7651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</a:rPr>
              <a:t/>
            </a:r>
            <a:br>
              <a:rPr lang="ru-RU" sz="3600" b="1" dirty="0">
                <a:solidFill>
                  <a:srgbClr val="00B0F0"/>
                </a:solidFill>
              </a:rPr>
            </a:br>
            <a:r>
              <a:rPr lang="ru-RU" sz="3100" b="1" dirty="0">
                <a:solidFill>
                  <a:srgbClr val="00B0F0"/>
                </a:solidFill>
              </a:rPr>
              <a:t>Современная архитектура и градостроительство Центральной Азии и тенденции ее развития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D0E36-5D9B-4D6A-A390-4429B370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1927"/>
            <a:ext cx="12008498" cy="6671387"/>
          </a:xfrm>
        </p:spPr>
        <p:txBody>
          <a:bodyPr>
            <a:normAutofit fontScale="25000" lnSpcReduction="20000"/>
          </a:bodyPr>
          <a:lstStyle/>
          <a:p>
            <a:endParaRPr lang="ru-RU" sz="3000" dirty="0"/>
          </a:p>
          <a:p>
            <a:endParaRPr lang="ru-RU" sz="9800" baseline="-25000" dirty="0">
              <a:latin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800" baseline="-25000" dirty="0">
                <a:latin typeface="Arial" panose="020B0604020202020204" pitchFamily="34" charset="0"/>
              </a:rPr>
              <a:t>В Центральной Азии еще в древности сложилась культурная, экономическая, духовная общность между странами и народами, населявшими эту своеобразную географическую среду - огромный регион азиатского материка. В этом отношении архитектура и градостроительство Центральной Азии имеет примечательную и своеобразную историю, подтверждающую существование устойчивой традиции и тесных взаимосвязей в материальной культуре кыргызов, узбеков, казахов, туркмен, иранцев, таджиков, афганцев и других народов. В определенные отрезки времени истории Центральная Азия представляла собой единое государственно-территориальное образование, т.е. межгосударственные, межэтнические отношения существовали здесь всегда. Это обстоятельство дает право нам говорить об архитектуре Центральной Азии как о некоей целостности</a:t>
            </a:r>
            <a:r>
              <a:rPr lang="ru-RU" sz="8600" baseline="-25000" dirty="0">
                <a:latin typeface="Arial" panose="020B0604020202020204" pitchFamily="34" charset="0"/>
              </a:rPr>
              <a:t>. </a:t>
            </a:r>
            <a:endParaRPr lang="ru-RU" sz="8600" dirty="0">
              <a:latin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200" dirty="0">
                <a:latin typeface="Arial" panose="020B0604020202020204" pitchFamily="34" charset="0"/>
              </a:rPr>
              <a:t>Регион Центральная Азия охватывает территорию нескольких стран, что подтверждается естественно-географическими и социально-экономическими факторами. В настоящее время здесь проживает более 170 млн. человек. Их сближению способствовало тесное переплетение полити­ческих судеб, языковая и куль­турная целостность, а также сходное вероисповедание. Характерную черту </a:t>
            </a:r>
            <a:r>
              <a:rPr lang="ru-RU" sz="6200" dirty="0" err="1">
                <a:latin typeface="Arial" panose="020B0604020202020204" pitchFamily="34" charset="0"/>
              </a:rPr>
              <a:t>этносоциальной</a:t>
            </a:r>
            <a:r>
              <a:rPr lang="ru-RU" sz="6200" dirty="0">
                <a:latin typeface="Arial" panose="020B0604020202020204" pitchFamily="34" charset="0"/>
              </a:rPr>
              <a:t> структуры госу­дарств Центральной Азии составляло с древнейших времен соседство двух форм жизнедеятельности: </a:t>
            </a:r>
            <a:r>
              <a:rPr lang="ru-RU" sz="6200" b="1" dirty="0">
                <a:latin typeface="Arial" panose="020B0604020202020204" pitchFamily="34" charset="0"/>
              </a:rPr>
              <a:t>осед­лость и кочевничество.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200" dirty="0">
                <a:latin typeface="Arial" panose="020B0604020202020204" pitchFamily="34" charset="0"/>
              </a:rPr>
              <a:t>В начале ХХ века понятия «Центральная Азия» как единое социально-культурное образование не было. Такие государства как Казахстан, Узбекистан,  Туркменистан,  Таджикистан, Кыргызстан, вошли в жесткие рамки советского тоталитарного зодчества. Иран и Афганистан находились в этот период в стороне от цивилизационных шагов ХХ века. Территория Центральной Азии трактовалась в Советское время как «Средняя Азия».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200" dirty="0">
                <a:latin typeface="Arial" panose="020B0604020202020204" pitchFamily="34" charset="0"/>
              </a:rPr>
              <a:t>В целом можно сказать, что в архитектурно-градостроительном отношении Центральная Азия разделяется на две параллельные группы – это постсоветская территория и все остальные государства, входящие в состав региона. Если постсоветские государства находятся в тесном взаимосвязи, то все остальные размещены разрозненно и привлекают внимание лишь с внешней стороны. Исторические различия этих двух территорий Центральной Азии обуславливает их относительно самостоятельное развитие.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200" dirty="0">
                <a:latin typeface="Arial" panose="020B0604020202020204" pitchFamily="34" charset="0"/>
              </a:rPr>
              <a:t>Охарактеризуем кратко общие и особые черты современной архитектуры и градостроительства стран, входящих ранее в постсоветское пространство, только в аспекте поиска национального своеобразия в архитектуре.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50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1CF5A-03C4-49CA-907C-275796BC1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65125"/>
            <a:ext cx="5865309" cy="251059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Жилище кочевников и земледельцев Средней Азии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E31DA-7A8D-4228-A5C4-809E65488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2" t="14927" b="17826"/>
          <a:stretch/>
        </p:blipFill>
        <p:spPr>
          <a:xfrm>
            <a:off x="5898537" y="3154017"/>
            <a:ext cx="5970008" cy="341236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D1633E8-7FF7-443D-804F-90ACFF4DD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691" y="193468"/>
            <a:ext cx="5668164" cy="39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85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4613F-3289-4073-B67A-13D24EEE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274"/>
            <a:ext cx="10515600" cy="8210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B0F0"/>
                </a:solidFill>
              </a:rPr>
              <a:t>Архитектура и градостроительство Казахстана</a:t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15C2F9-15C5-497C-BA23-8182F9802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27788"/>
            <a:ext cx="12027159" cy="592493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новых условиях развития архитектуры суверенного Казахстана, на первый план вышли задачи национального культурного возрождения, для решения которых необходимо обратиться к истокам и традициям казахского народа. Процесс развития и расцвета культуры нации теснейшим образом связан с изучением историко-культурного наследия народа. </a:t>
            </a:r>
          </a:p>
          <a:p>
            <a:r>
              <a:rPr lang="ru-RU" dirty="0"/>
              <a:t>Интерес к традициям определяется не только соображениями познавательного плана, он позволяет изучить культурное наследие для выявления ведущих творческих принципов с тем, чтобы освоить наиболее прогрессивные из них в современной архитектурно-строительной практике. Это, на сегодняшний день, одна из основных проблем, стоящих перед зодчими Казахстана. Сегодняшний подход к проблеме своеобразия немыслим без освоения передовых архитектурных традиций разных регионов Казахстана, ближнего и даль­него зарубежья. Появилась отчетливая потребность выразить в архитектуре ее принадлежность к опреде­ленной национальной культуре. Ценности прошлого должны стать активными участниками жизни настоя­щего. Преемственность культурных ценностей - их важнейшее свойство. Но традицию нельзя унаследовать - ее надо завоевать.</a:t>
            </a:r>
          </a:p>
          <a:p>
            <a:r>
              <a:rPr lang="ru-RU" dirty="0"/>
              <a:t>Архитектурное творчество, основанное на признании ценности пространственно-временных факто­ров места, должно неизбежно разрешить противоречия между старым и новым, превратить традицию в ос­нову новаторства и привести к созданию современной национальной формы. </a:t>
            </a:r>
          </a:p>
          <a:p>
            <a:r>
              <a:rPr lang="ru-RU" dirty="0"/>
              <a:t>Современная архитектура развивается всегда во взаимодействии с художественным наследием. Ху­дожественное наследие - все исторически непреходящее в культуре, созданной в предшествующие эпохи, художественные ценности прошлого, имеющие общенациональную или общечеловеческую значимость.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6102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3578</TotalTime>
  <Words>2196</Words>
  <Application>Microsoft Office PowerPoint</Application>
  <PresentationFormat>Широкоэкранный</PresentationFormat>
  <Paragraphs>85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                                     ЛЕКЦИЯ 10  ПО КУРСУ «ИСТОРИЯ АРХИТЕКТУРЫ ЦЕНТРАЛЬНОЙ АЗИИ»</vt:lpstr>
      <vt:lpstr>   СОДЕРЖАНИЕ КУРСА «ИСТОРИЯ АРХИТЕКТУРЫ ЦЕНТРАЛЬНОЙ АЗИИ» </vt:lpstr>
      <vt:lpstr>Содержание лекции № 10 на тему: «Архитектура Нового времени  (вторая половина XIX – весь XX век)</vt:lpstr>
      <vt:lpstr>Термины и понятия</vt:lpstr>
      <vt:lpstr>Карта современных государств Средней Азии</vt:lpstr>
      <vt:lpstr> Современная архитектура и градостроительство Центральной Азии и тенденции ее развития </vt:lpstr>
      <vt:lpstr>Жилище кочевников и земледельцев Средней Азии</vt:lpstr>
      <vt:lpstr>Архитектура и градостроительство Казахстана  </vt:lpstr>
      <vt:lpstr>  Здание Архитектурной фирмы «SA Architects» в г. Нур-Султане. Достопримечательности Астаны </vt:lpstr>
      <vt:lpstr>БАШНЯ БАЙТЕРЕК В АСТАНЕ</vt:lpstr>
      <vt:lpstr>Архитектура  Туркменистана </vt:lpstr>
      <vt:lpstr>Министерство здравоохране-ниря Туркменистана</vt:lpstr>
      <vt:lpstr>Дворец счастья в Ашхабаде</vt:lpstr>
      <vt:lpstr>Архитектура  Узбекистана</vt:lpstr>
      <vt:lpstr>НОВОСТРОЙКИ ТАШКЕНТА</vt:lpstr>
      <vt:lpstr>Ташкент. Арт-галерея</vt:lpstr>
      <vt:lpstr>Архитектура Таджикистана </vt:lpstr>
      <vt:lpstr>ДВОРЕЦ НАЦИИ ТАДЖИКИСТАНА</vt:lpstr>
      <vt:lpstr>МИНИСТЕРСТВО ИНОСТРАННЫХ ДЕЛ ТАДЖИКИСТАНА</vt:lpstr>
      <vt:lpstr>Архитектура Кыргызстана</vt:lpstr>
      <vt:lpstr>БИШКЕК. МЕРИЯ «АСКА-ТАШ»</vt:lpstr>
      <vt:lpstr>ДВОРЕЦ БРАКОСОЧЕТАНИЯ</vt:lpstr>
      <vt:lpstr>ПРОБЛЕМЫ</vt:lpstr>
      <vt:lpstr>Заключение (выводы и рекомендации)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 ПО КУРСУ «ПРОЕКТИРОВАНИЕ В УСЛОВИЯХ РЕКОНСТРУКЦИИ ЖИЛОЙ СРЕДЫ»</dc:title>
  <dc:creator>Rustam Mukimov</dc:creator>
  <cp:lastModifiedBy>Пользователь Windows</cp:lastModifiedBy>
  <cp:revision>217</cp:revision>
  <dcterms:created xsi:type="dcterms:W3CDTF">2021-12-23T14:10:01Z</dcterms:created>
  <dcterms:modified xsi:type="dcterms:W3CDTF">2022-07-29T08:33:04Z</dcterms:modified>
</cp:coreProperties>
</file>