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media/image42.jpg" ContentType="image/jpg"/>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869" r:id="rId2"/>
    <p:sldId id="870" r:id="rId3"/>
    <p:sldId id="871" r:id="rId4"/>
    <p:sldId id="872" r:id="rId5"/>
    <p:sldId id="873" r:id="rId6"/>
    <p:sldId id="874" r:id="rId7"/>
    <p:sldId id="875" r:id="rId8"/>
    <p:sldId id="876" r:id="rId9"/>
    <p:sldId id="877" r:id="rId10"/>
    <p:sldId id="878" r:id="rId11"/>
    <p:sldId id="879" r:id="rId12"/>
    <p:sldId id="919" r:id="rId13"/>
    <p:sldId id="880" r:id="rId14"/>
    <p:sldId id="881" r:id="rId15"/>
    <p:sldId id="882" r:id="rId16"/>
    <p:sldId id="883" r:id="rId17"/>
    <p:sldId id="884" r:id="rId18"/>
    <p:sldId id="885" r:id="rId19"/>
    <p:sldId id="886" r:id="rId20"/>
    <p:sldId id="887" r:id="rId21"/>
    <p:sldId id="888" r:id="rId22"/>
    <p:sldId id="889" r:id="rId23"/>
    <p:sldId id="890" r:id="rId24"/>
    <p:sldId id="891" r:id="rId25"/>
    <p:sldId id="892" r:id="rId26"/>
    <p:sldId id="893" r:id="rId27"/>
    <p:sldId id="894" r:id="rId28"/>
    <p:sldId id="895" r:id="rId29"/>
    <p:sldId id="896" r:id="rId30"/>
    <p:sldId id="897" r:id="rId31"/>
    <p:sldId id="898" r:id="rId32"/>
    <p:sldId id="899" r:id="rId33"/>
    <p:sldId id="900" r:id="rId34"/>
    <p:sldId id="901" r:id="rId35"/>
    <p:sldId id="902" r:id="rId36"/>
    <p:sldId id="903" r:id="rId37"/>
    <p:sldId id="904" r:id="rId38"/>
    <p:sldId id="917" r:id="rId39"/>
    <p:sldId id="905" r:id="rId40"/>
    <p:sldId id="906" r:id="rId41"/>
    <p:sldId id="907" r:id="rId42"/>
    <p:sldId id="908" r:id="rId43"/>
    <p:sldId id="909" r:id="rId44"/>
    <p:sldId id="910" r:id="rId45"/>
    <p:sldId id="911" r:id="rId46"/>
    <p:sldId id="912" r:id="rId47"/>
    <p:sldId id="913" r:id="rId48"/>
    <p:sldId id="914" r:id="rId49"/>
    <p:sldId id="915" r:id="rId50"/>
    <p:sldId id="916" r:id="rId51"/>
  </p:sldIdLst>
  <p:sldSz cx="9144000" cy="6858000" type="screen4x3"/>
  <p:notesSz cx="7104063" cy="10234613"/>
  <p:defaultTextStyle>
    <a:defPPr>
      <a:defRPr lang="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a:srgbClr val="DAEEF3"/>
    <a:srgbClr val="B4DAE5"/>
    <a:srgbClr val="92CDDB"/>
    <a:srgbClr val="92CDDC"/>
    <a:srgbClr val="0070C0"/>
    <a:srgbClr val="B6DDE8"/>
    <a:srgbClr val="E5B8B7"/>
    <a:srgbClr val="F2DBDB"/>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70" autoAdjust="0"/>
    <p:restoredTop sz="96045" autoAdjust="0"/>
  </p:normalViewPr>
  <p:slideViewPr>
    <p:cSldViewPr>
      <p:cViewPr varScale="1">
        <p:scale>
          <a:sx n="116" d="100"/>
          <a:sy n="116" d="100"/>
        </p:scale>
        <p:origin x="1266" y="114"/>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p:cViewPr varScale="1">
        <p:scale>
          <a:sx n="89" d="100"/>
          <a:sy n="89" d="100"/>
        </p:scale>
        <p:origin x="3732" y="108"/>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de-DE"/>
          </a:p>
        </p:txBody>
      </p:sp>
      <p:sp>
        <p:nvSpPr>
          <p:cNvPr id="3" name="Datumsplatzhalter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DB474FB9-A96A-4600-8D58-55BA234BC87B}" type="datetimeFigureOut">
              <a:rPr lang="de-DE" smtClean="0"/>
              <a:t>20.12.2022</a:t>
            </a:fld>
            <a:endParaRPr lang="de-DE"/>
          </a:p>
        </p:txBody>
      </p:sp>
      <p:sp>
        <p:nvSpPr>
          <p:cNvPr id="4" name="Folienbildplatzhalter 3"/>
          <p:cNvSpPr>
            <a:spLocks noGrp="1" noRot="1" noChangeAspect="1"/>
          </p:cNvSpPr>
          <p:nvPr>
            <p:ph type="sldImg" idx="2"/>
          </p:nvPr>
        </p:nvSpPr>
        <p:spPr>
          <a:xfrm>
            <a:off x="995363" y="768350"/>
            <a:ext cx="5113337" cy="3836988"/>
          </a:xfrm>
          <a:prstGeom prst="rect">
            <a:avLst/>
          </a:prstGeom>
          <a:noFill/>
          <a:ln w="12700">
            <a:solidFill>
              <a:prstClr val="black"/>
            </a:solidFill>
          </a:ln>
        </p:spPr>
        <p:txBody>
          <a:bodyPr vert="horz" lIns="99075" tIns="49538" rIns="99075" bIns="49538" rtlCol="0" anchor="ctr"/>
          <a:lstStyle/>
          <a:p>
            <a:endParaRPr lang="de-DE"/>
          </a:p>
        </p:txBody>
      </p:sp>
      <p:sp>
        <p:nvSpPr>
          <p:cNvPr id="5" name="Notizenplatzhalter 4"/>
          <p:cNvSpPr>
            <a:spLocks noGrp="1"/>
          </p:cNvSpPr>
          <p:nvPr>
            <p:ph type="body" sz="quarter" idx="3"/>
          </p:nvPr>
        </p:nvSpPr>
        <p:spPr>
          <a:xfrm>
            <a:off x="710407" y="4861441"/>
            <a:ext cx="5683250" cy="4605576"/>
          </a:xfrm>
          <a:prstGeom prst="rect">
            <a:avLst/>
          </a:prstGeom>
        </p:spPr>
        <p:txBody>
          <a:bodyPr vert="horz" lIns="99075" tIns="49538" rIns="99075" bIns="49538" rtlCol="0"/>
          <a:lstStyle/>
          <a:p>
            <a:pPr lvl="0"/>
            <a:r>
              <a:rPr lang="ru"/>
              <a:t>Изменить текстмастерформат</a:t>
            </a:r>
          </a:p>
          <a:p>
            <a:pPr lvl="1"/>
            <a:r>
              <a:rPr lang="ru"/>
              <a:t>Цвайте Эбене</a:t>
            </a:r>
          </a:p>
          <a:p>
            <a:pPr lvl="2"/>
            <a:r>
              <a:rPr lang="ru"/>
              <a:t>Дритте Эбене</a:t>
            </a:r>
          </a:p>
          <a:p>
            <a:pPr lvl="3"/>
            <a:r>
              <a:rPr lang="ru"/>
              <a:t>Виерт Эбене</a:t>
            </a:r>
          </a:p>
          <a:p>
            <a:pPr lvl="4"/>
            <a:r>
              <a:rPr lang="ru"/>
              <a:t>Фюнфте Эбене</a:t>
            </a:r>
          </a:p>
        </p:txBody>
      </p:sp>
      <p:sp>
        <p:nvSpPr>
          <p:cNvPr id="6" name="Fußzeilenplatzhalter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de-DE"/>
          </a:p>
        </p:txBody>
      </p:sp>
      <p:sp>
        <p:nvSpPr>
          <p:cNvPr id="7" name="Foliennummernplatzhalter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4D90C3B1-B4D2-487C-9635-D9B2543BFF5B}" type="slidenum">
              <a:rPr lang="de-DE" smtClean="0"/>
              <a:t>‹#›</a:t>
            </a:fld>
            <a:endParaRPr lang="de-DE"/>
          </a:p>
        </p:txBody>
      </p:sp>
    </p:spTree>
    <p:extLst>
      <p:ext uri="{BB962C8B-B14F-4D97-AF65-F5344CB8AC3E}">
        <p14:creationId xmlns:p14="http://schemas.microsoft.com/office/powerpoint/2010/main" val="2759345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4D90C3B1-B4D2-487C-9635-D9B2543BFF5B}" type="slidenum">
              <a:rPr lang="de-DE" smtClean="0"/>
              <a:t>42</a:t>
            </a:fld>
            <a:endParaRPr lang="de-DE"/>
          </a:p>
        </p:txBody>
      </p:sp>
    </p:spTree>
    <p:extLst>
      <p:ext uri="{BB962C8B-B14F-4D97-AF65-F5344CB8AC3E}">
        <p14:creationId xmlns:p14="http://schemas.microsoft.com/office/powerpoint/2010/main" val="161252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4D90C3B1-B4D2-487C-9635-D9B2543BFF5B}" type="slidenum">
              <a:rPr lang="de-DE" smtClean="0"/>
              <a:t>43</a:t>
            </a:fld>
            <a:endParaRPr lang="de-DE"/>
          </a:p>
        </p:txBody>
      </p:sp>
    </p:spTree>
    <p:extLst>
      <p:ext uri="{BB962C8B-B14F-4D97-AF65-F5344CB8AC3E}">
        <p14:creationId xmlns:p14="http://schemas.microsoft.com/office/powerpoint/2010/main" val="2757169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3242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 xmlns:a16="http://schemas.microsoft.com/office/drawing/2014/main" id="{2063810D-19D0-0D2F-F52A-0A75176AD7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434257"/>
            <a:ext cx="9144000" cy="451127"/>
          </a:xfrm>
          <a:prstGeom prst="rect">
            <a:avLst/>
          </a:prstGeom>
        </p:spPr>
      </p:pic>
    </p:spTree>
    <p:extLst>
      <p:ext uri="{BB962C8B-B14F-4D97-AF65-F5344CB8AC3E}">
        <p14:creationId xmlns:p14="http://schemas.microsoft.com/office/powerpoint/2010/main" val="642988711"/>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0.pn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52.png"/><Relationship Id="rId4" Type="http://schemas.openxmlformats.org/officeDocument/2006/relationships/image" Target="../media/image331.png"/></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70.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330.png"/><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320.png"/><Relationship Id="rId5" Type="http://schemas.openxmlformats.org/officeDocument/2006/relationships/image" Target="../media/image310.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391.png"/><Relationship Id="rId5" Type="http://schemas.openxmlformats.org/officeDocument/2006/relationships/image" Target="../media/image381.pn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image" Target="../media/image49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0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0.png"/><Relationship Id="rId7" Type="http://schemas.openxmlformats.org/officeDocument/2006/relationships/image" Target="../media/image37.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6.w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31.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0.png"/></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80.png"/><Relationship Id="rId7" Type="http://schemas.openxmlformats.org/officeDocument/2006/relationships/image" Target="../media/image67.png"/><Relationship Id="rId2" Type="http://schemas.openxmlformats.org/officeDocument/2006/relationships/image" Target="../media/image470.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0.png"/><Relationship Id="rId4" Type="http://schemas.openxmlformats.org/officeDocument/2006/relationships/image" Target="../media/image49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NULL"/><Relationship Id="rId11" Type="http://schemas.openxmlformats.org/officeDocument/2006/relationships/image" Target="../media/image73.png"/><Relationship Id="rId5" Type="http://schemas.openxmlformats.org/officeDocument/2006/relationships/image" Target="NULL"/><Relationship Id="rId10" Type="http://schemas.openxmlformats.org/officeDocument/2006/relationships/image" Target="../media/image72.png"/><Relationship Id="rId4" Type="http://schemas.openxmlformats.org/officeDocument/2006/relationships/image" Target="NULL"/><Relationship Id="rId9" Type="http://schemas.openxmlformats.org/officeDocument/2006/relationships/image" Target="NULL"/></Relationships>
</file>

<file path=ppt/slides/_rels/slide3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33.xml.rels><?xml version="1.0" encoding="UTF-8" standalone="yes"?>
<Relationships xmlns="http://schemas.openxmlformats.org/package/2006/relationships"><Relationship Id="rId2" Type="http://schemas.openxmlformats.org/officeDocument/2006/relationships/image" Target="../media/image56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82.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42.jp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12" Type="http://schemas.openxmlformats.org/officeDocument/2006/relationships/image" Target="../media/image720.pn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670.png"/><Relationship Id="rId5" Type="http://schemas.openxmlformats.org/officeDocument/2006/relationships/image" Target="../media/image53.png"/><Relationship Id="rId4" Type="http://schemas.openxmlformats.org/officeDocument/2006/relationships/image" Target="../media/image46.gif"/></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69.png"/><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55.jpeg"/><Relationship Id="rId5" Type="http://schemas.openxmlformats.org/officeDocument/2006/relationships/image" Target="../media/image66.pn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5.jpeg"/><Relationship Id="rId11" Type="http://schemas.openxmlformats.org/officeDocument/2006/relationships/image" Target="../media/image771.png"/><Relationship Id="rId5" Type="http://schemas.openxmlformats.org/officeDocument/2006/relationships/image" Target="../media/image64.png"/><Relationship Id="rId10" Type="http://schemas.openxmlformats.org/officeDocument/2006/relationships/image" Target="../media/image100.png"/><Relationship Id="rId4" Type="http://schemas.openxmlformats.org/officeDocument/2006/relationships/image" Target="../media/image58.png"/><Relationship Id="rId9" Type="http://schemas.openxmlformats.org/officeDocument/2006/relationships/image" Target="../media/image99.png"/></Relationships>
</file>

<file path=ppt/slides/_rels/slide4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66.emf"/><Relationship Id="rId7" Type="http://schemas.openxmlformats.org/officeDocument/2006/relationships/image" Target="../media/image67.jpe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07.png"/></Relationships>
</file>

<file path=ppt/slides/_rels/slide45.xml.rels><?xml version="1.0" encoding="UTF-8" standalone="yes"?>
<Relationships xmlns="http://schemas.openxmlformats.org/package/2006/relationships"><Relationship Id="rId8" Type="http://schemas.openxmlformats.org/officeDocument/2006/relationships/image" Target="../media/image770.png"/><Relationship Id="rId3" Type="http://schemas.openxmlformats.org/officeDocument/2006/relationships/image" Target="../media/image70.png"/><Relationship Id="rId7" Type="http://schemas.openxmlformats.org/officeDocument/2006/relationships/image" Target="../media/image740.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730.png"/><Relationship Id="rId5" Type="http://schemas.openxmlformats.org/officeDocument/2006/relationships/image" Target="../media/image110.png"/><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910.png"/><Relationship Id="rId1" Type="http://schemas.openxmlformats.org/officeDocument/2006/relationships/slideLayout" Target="../slideLayouts/slideLayout1.xml"/><Relationship Id="rId5" Type="http://schemas.openxmlformats.org/officeDocument/2006/relationships/image" Target="../media/image630.png"/><Relationship Id="rId4" Type="http://schemas.openxmlformats.org/officeDocument/2006/relationships/image" Target="../media/image580.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119.png"/><Relationship Id="rId4" Type="http://schemas.openxmlformats.org/officeDocument/2006/relationships/image" Target="../media/image118.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Grafik 38" descr="U:\Altes-Laufwerk-D\0A0-Lehre-Folien-Skripte\MSc-UIW-AngewandteHydrogeologie\AngewandteHydrogeologie-SS2017\Stroemungen-Neu\csm_Geotechnik_3b_1e9cd4326f.jpg"/>
          <p:cNvPicPr>
            <a:picLocks noChangeAspect="1" noChangeArrowheads="1"/>
          </p:cNvPicPr>
          <p:nvPr/>
        </p:nvPicPr>
        <p:blipFill>
          <a:blip r:embed="rId2">
            <a:grayscl/>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576000"/>
            <a:ext cx="9144000" cy="332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el 1"/>
          <p:cNvSpPr txBox="1">
            <a:spLocks/>
          </p:cNvSpPr>
          <p:nvPr/>
        </p:nvSpPr>
        <p:spPr>
          <a:xfrm>
            <a:off x="0" y="0"/>
            <a:ext cx="9144000" cy="576000"/>
          </a:xfrm>
          <a:prstGeom prst="rect">
            <a:avLst/>
          </a:prstGeom>
          <a:solidFill>
            <a:schemeClr val="bg1">
              <a:lumMod val="65000"/>
            </a:schemeClr>
          </a:solidFill>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de-DE" dirty="0"/>
          </a:p>
        </p:txBody>
      </p:sp>
      <p:sp>
        <p:nvSpPr>
          <p:cNvPr id="16" name="Titel 1"/>
          <p:cNvSpPr txBox="1">
            <a:spLocks/>
          </p:cNvSpPr>
          <p:nvPr/>
        </p:nvSpPr>
        <p:spPr>
          <a:xfrm>
            <a:off x="395536" y="548680"/>
            <a:ext cx="8352928" cy="1077218"/>
          </a:xfrm>
          <a:prstGeom prst="rect">
            <a:avLst/>
          </a:prstGeom>
          <a:effectLst>
            <a:glow rad="1016000">
              <a:schemeClr val="accent5">
                <a:lumMod val="60000"/>
                <a:lumOff val="40000"/>
              </a:schemeClr>
            </a:glow>
            <a:softEdge rad="0"/>
          </a:effectLst>
        </p:spPr>
        <p:txBody>
          <a:bodyP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 sz="3200" dirty="0" err="1">
                <a:solidFill>
                  <a:schemeClr val="bg1"/>
                </a:solidFill>
              </a:rPr>
              <a:t>Гидрогеология</a:t>
            </a:r>
            <a:endParaRPr lang="de-DE" sz="3200" dirty="0">
              <a:solidFill>
                <a:schemeClr val="bg1"/>
              </a:solidFill>
            </a:endParaRPr>
          </a:p>
          <a:p>
            <a:r>
              <a:rPr lang="ru" sz="3200" dirty="0" err="1">
                <a:solidFill>
                  <a:schemeClr val="bg1"/>
                </a:solidFill>
              </a:rPr>
              <a:t>Геогидравлика </a:t>
            </a:r>
            <a:r>
              <a:rPr lang="ru" sz="3200" dirty="0">
                <a:solidFill>
                  <a:schemeClr val="bg1"/>
                </a:solidFill>
              </a:rPr>
              <a:t>в почве</a:t>
            </a:r>
          </a:p>
        </p:txBody>
      </p:sp>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00" y="3970016"/>
            <a:ext cx="2447776" cy="2555328"/>
          </a:xfrm>
          <a:prstGeom prst="rect">
            <a:avLst/>
          </a:prstGeom>
        </p:spPr>
      </p:pic>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6743" y="3969344"/>
            <a:ext cx="2360420" cy="2556000"/>
          </a:xfrm>
          <a:prstGeom prst="rect">
            <a:avLst/>
          </a:prstGeom>
        </p:spPr>
      </p:pic>
      <p:sp>
        <p:nvSpPr>
          <p:cNvPr id="7" name="Прямоугольник 6"/>
          <p:cNvSpPr/>
          <p:nvPr/>
        </p:nvSpPr>
        <p:spPr>
          <a:xfrm>
            <a:off x="2771800" y="4797152"/>
            <a:ext cx="4379982" cy="615553"/>
          </a:xfrm>
          <a:prstGeom prst="rect">
            <a:avLst/>
          </a:prstGeom>
        </p:spPr>
        <p:txBody>
          <a:bodyPr wrap="none">
            <a:spAutoFit/>
          </a:bodyPr>
          <a:lstStyle>
            <a:defPPr>
              <a:defRPr lang="ru"/>
            </a:defPPr>
            <a:lvl1pPr algn="l" rtl="0" eaLnBrk="0" fontAlgn="base" hangingPunct="0">
              <a:spcBef>
                <a:spcPct val="0"/>
              </a:spcBef>
              <a:spcAft>
                <a:spcPct val="0"/>
              </a:spcAft>
              <a:defRPr sz="2000"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sz="2000"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sz="2000"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sz="2000"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sz="2000" kern="1200">
                <a:solidFill>
                  <a:schemeClr val="tx1"/>
                </a:solidFill>
                <a:latin typeface="Comic Sans MS" panose="030F0702030302020204" pitchFamily="66" charset="0"/>
                <a:ea typeface="+mn-ea"/>
                <a:cs typeface="+mn-cs"/>
              </a:defRPr>
            </a:lvl5pPr>
            <a:lvl6pPr marL="2286000" algn="l" defTabSz="914400" rtl="0" eaLnBrk="1" latinLnBrk="0" hangingPunct="1">
              <a:defRPr sz="2000" kern="1200">
                <a:solidFill>
                  <a:schemeClr val="tx1"/>
                </a:solidFill>
                <a:latin typeface="Comic Sans MS" panose="030F0702030302020204" pitchFamily="66" charset="0"/>
                <a:ea typeface="+mn-ea"/>
                <a:cs typeface="+mn-cs"/>
              </a:defRPr>
            </a:lvl6pPr>
            <a:lvl7pPr marL="2743200" algn="l" defTabSz="914400" rtl="0" eaLnBrk="1" latinLnBrk="0" hangingPunct="1">
              <a:defRPr sz="2000" kern="1200">
                <a:solidFill>
                  <a:schemeClr val="tx1"/>
                </a:solidFill>
                <a:latin typeface="Comic Sans MS" panose="030F0702030302020204" pitchFamily="66" charset="0"/>
                <a:ea typeface="+mn-ea"/>
                <a:cs typeface="+mn-cs"/>
              </a:defRPr>
            </a:lvl7pPr>
            <a:lvl8pPr marL="3200400" algn="l" defTabSz="914400" rtl="0" eaLnBrk="1" latinLnBrk="0" hangingPunct="1">
              <a:defRPr sz="2000" kern="1200">
                <a:solidFill>
                  <a:schemeClr val="tx1"/>
                </a:solidFill>
                <a:latin typeface="Comic Sans MS" panose="030F0702030302020204" pitchFamily="66" charset="0"/>
                <a:ea typeface="+mn-ea"/>
                <a:cs typeface="+mn-cs"/>
              </a:defRPr>
            </a:lvl8pPr>
            <a:lvl9pPr marL="3657600" algn="l" defTabSz="914400" rtl="0" eaLnBrk="1" latinLnBrk="0" hangingPunct="1">
              <a:defRPr sz="2000" kern="1200">
                <a:solidFill>
                  <a:schemeClr val="tx1"/>
                </a:solidFill>
                <a:latin typeface="Comic Sans MS" panose="030F0702030302020204" pitchFamily="66" charset="0"/>
                <a:ea typeface="+mn-ea"/>
                <a:cs typeface="+mn-cs"/>
              </a:defRPr>
            </a:lvl9pPr>
          </a:lstStyle>
          <a:p>
            <a:r>
              <a:rPr lang="ru-RU" dirty="0" err="1">
                <a:latin typeface="Arial" panose="020B0604020202020204" pitchFamily="34" charset="0"/>
                <a:cs typeface="Arial" panose="020B0604020202020204" pitchFamily="34" charset="0"/>
              </a:rPr>
              <a:t>Lecturer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Dr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Erkin</a:t>
            </a:r>
            <a:r>
              <a:rPr lang="ru-RU" dirty="0">
                <a:latin typeface="Arial" panose="020B0604020202020204" pitchFamily="34" charset="0"/>
                <a:cs typeface="Arial" panose="020B0604020202020204" pitchFamily="34" charset="0"/>
              </a:rPr>
              <a:t> </a:t>
            </a:r>
            <a:r>
              <a:rPr lang="ru-RU" dirty="0" smtClean="0">
                <a:latin typeface="Arial" panose="020B0604020202020204" pitchFamily="34" charset="0"/>
                <a:cs typeface="Arial" panose="020B0604020202020204" pitchFamily="34" charset="0"/>
              </a:rPr>
              <a:t>Khaltursunov</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e.khaltursunov@polito.uz</a:t>
            </a:r>
            <a:endParaRPr lang="ru-R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110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808000" y="244800"/>
            <a:ext cx="4320000" cy="307777"/>
          </a:xfrm>
          <a:prstGeom prst="rect">
            <a:avLst/>
          </a:prstGeom>
          <a:noFill/>
        </p:spPr>
        <p:txBody>
          <a:bodyPr wrap="square" lIns="90000" rtlCol="0">
            <a:spAutoFit/>
          </a:bodyPr>
          <a:lstStyle/>
          <a:p>
            <a:r>
              <a:rPr lang="ru" sz="1400" b="1" dirty="0"/>
              <a:t>Введение: основы</a:t>
            </a:r>
          </a:p>
        </p:txBody>
      </p:sp>
      <p:sp>
        <p:nvSpPr>
          <p:cNvPr id="5" name="Rechteck 4"/>
          <p:cNvSpPr/>
          <p:nvPr/>
        </p:nvSpPr>
        <p:spPr>
          <a:xfrm>
            <a:off x="0" y="6714000"/>
            <a:ext cx="144000" cy="144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grpSp>
        <p:nvGrpSpPr>
          <p:cNvPr id="6" name="Gruppo 5">
            <a:extLst>
              <a:ext uri="{FF2B5EF4-FFF2-40B4-BE49-F238E27FC236}">
                <a16:creationId xmlns="" xmlns:a16="http://schemas.microsoft.com/office/drawing/2014/main" id="{C9E597E4-D320-B1EF-6662-FBB3FEDACB8B}"/>
              </a:ext>
            </a:extLst>
          </p:cNvPr>
          <p:cNvGrpSpPr/>
          <p:nvPr/>
        </p:nvGrpSpPr>
        <p:grpSpPr>
          <a:xfrm>
            <a:off x="0" y="332656"/>
            <a:ext cx="9144001" cy="5772340"/>
            <a:chOff x="-1" y="258306"/>
            <a:chExt cx="9157729" cy="6458481"/>
          </a:xfrm>
        </p:grpSpPr>
        <p:sp>
          <p:nvSpPr>
            <p:cNvPr id="10" name="Rechteck 9"/>
            <p:cNvSpPr/>
            <p:nvPr/>
          </p:nvSpPr>
          <p:spPr>
            <a:xfrm>
              <a:off x="0" y="6084000"/>
              <a:ext cx="9144000" cy="632787"/>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0" y="3861048"/>
              <a:ext cx="9157728" cy="2160240"/>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0" y="2060848"/>
              <a:ext cx="9144000" cy="1728192"/>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p:cNvSpPr/>
            <p:nvPr/>
          </p:nvSpPr>
          <p:spPr>
            <a:xfrm>
              <a:off x="0" y="764704"/>
              <a:ext cx="9144000" cy="1224136"/>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7" name="Textfeld 6"/>
                <p:cNvSpPr txBox="1"/>
                <p:nvPr/>
              </p:nvSpPr>
              <p:spPr>
                <a:xfrm>
                  <a:off x="-1" y="258306"/>
                  <a:ext cx="9144000" cy="6150082"/>
                </a:xfrm>
                <a:prstGeom prst="rect">
                  <a:avLst/>
                </a:prstGeom>
                <a:noFill/>
              </p:spPr>
              <p:txBody>
                <a:bodyPr wrap="square" lIns="90000" rtlCol="0">
                  <a:spAutoFit/>
                </a:bodyPr>
                <a:lstStyle/>
                <a:p>
                  <a:pPr algn="just">
                    <a:lnSpc>
                      <a:spcPct val="150000"/>
                    </a:lnSpc>
                    <a:spcAft>
                      <a:spcPts val="0"/>
                    </a:spcAft>
                  </a:pPr>
                  <a:r>
                    <a:rPr lang="ru" sz="1400" b="1" dirty="0" err="1">
                      <a:solidFill>
                        <a:srgbClr val="000000"/>
                      </a:solidFill>
                      <a:ea typeface="Times New Roman" panose="02020603050405020304" pitchFamily="18" charset="0"/>
                    </a:rPr>
                    <a:t>Содержание </a:t>
                  </a:r>
                  <a:r>
                    <a:rPr lang="ru" sz="1400" b="1" dirty="0">
                      <a:solidFill>
                        <a:srgbClr val="000000"/>
                      </a:solidFill>
                      <a:ea typeface="Times New Roman" panose="02020603050405020304" pitchFamily="18" charset="0"/>
                    </a:rPr>
                    <a:t>воды :</a:t>
                  </a:r>
                  <a:r>
                    <a:rPr lang="ru" sz="1400" dirty="0">
                      <a:solidFill>
                        <a:srgbClr val="000000"/>
                      </a:solidFill>
                      <a:ea typeface="Times New Roman" panose="02020603050405020304" pitchFamily="18" charset="0"/>
                    </a:rPr>
                    <a:t>  </a:t>
                  </a:r>
                  <a14:m>
                    <m:oMath xmlns:m="http://schemas.openxmlformats.org/officeDocument/2006/math">
                      <m:r>
                        <a:rPr lang="de-DE" sz="1400" i="1"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𝑤</m:t>
                      </m:r>
                      <m:r>
                        <a:rPr lang="de-DE" sz="1400" i="1"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f>
                        <m:f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fPr>
                        <m:num>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𝑚</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𝑤</m:t>
                              </m:r>
                            </m:sub>
                          </m:sSub>
                        </m:num>
                        <m:den>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𝑚</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𝑑</m:t>
                              </m:r>
                            </m:sub>
                          </m:sSub>
                        </m:den>
                      </m:f>
                    </m:oMath>
                  </a14:m>
                  <a:r>
                    <a:rPr lang="ru" sz="1400" dirty="0">
                      <a:solidFill>
                        <a:srgbClr val="000000"/>
                      </a:solidFill>
                      <a:effectLst/>
                      <a:ea typeface="Times New Roman" panose="02020603050405020304" pitchFamily="18" charset="0"/>
                    </a:rPr>
                    <a:t>[-] ( </a:t>
                  </a:r>
                  <a:r>
                    <a:rPr lang="ru" sz="1400" dirty="0" err="1">
                      <a:solidFill>
                        <a:srgbClr val="000000"/>
                      </a:solidFill>
                      <a:effectLst/>
                      <a:ea typeface="Times New Roman" panose="02020603050405020304" pitchFamily="18" charset="0"/>
                    </a:rPr>
                    <a:t>уравнение </a:t>
                  </a:r>
                  <a:r>
                    <a:rPr lang="ru" sz="1400" dirty="0">
                      <a:solidFill>
                        <a:srgbClr val="000000"/>
                      </a:solidFill>
                      <a:effectLst/>
                      <a:ea typeface="Times New Roman" panose="02020603050405020304" pitchFamily="18" charset="0"/>
                    </a:rPr>
                    <a:t>P3.1)</a:t>
                  </a:r>
                  <a:endParaRPr lang="de-DE" sz="1400" dirty="0">
                    <a:effectLst/>
                    <a:ea typeface="Times New Roman" panose="02020603050405020304" pitchFamily="18" charset="0"/>
                  </a:endParaRPr>
                </a:p>
                <a:p>
                  <a:pPr algn="just">
                    <a:spcAft>
                      <a:spcPts val="0"/>
                    </a:spcAft>
                  </a:pPr>
                  <a:r>
                    <a:rPr lang="ru" sz="1400" dirty="0" err="1">
                      <a:solidFill>
                        <a:srgbClr val="000000"/>
                      </a:solidFill>
                      <a:effectLst/>
                      <a:ea typeface="Times New Roman" panose="02020603050405020304" pitchFamily="18" charset="0"/>
                    </a:rPr>
                    <a:t>с</a:t>
                  </a:r>
                  <a:endParaRPr lang="de-DE" sz="1400" dirty="0">
                    <a:effectLst/>
                    <a:ea typeface="Times New Roman" panose="02020603050405020304" pitchFamily="18" charset="0"/>
                  </a:endParaRPr>
                </a:p>
                <a:p>
                  <a:pPr algn="just">
                    <a:spcAft>
                      <a:spcPts val="0"/>
                    </a:spcAft>
                  </a:pPr>
                  <a14:m>
                    <m:oMath xmlns:m="http://schemas.openxmlformats.org/officeDocument/2006/math">
                      <m:r>
                        <a:rPr lang="de-DE" sz="1400" i="1">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𝑤</m:t>
                      </m:r>
                    </m:oMath>
                  </a14:m>
                  <a:r>
                    <a:rPr lang="ru" sz="1400" dirty="0">
                      <a:solidFill>
                        <a:srgbClr val="000000"/>
                      </a:solidFill>
                      <a:effectLst/>
                      <a:ea typeface="Times New Roman" panose="02020603050405020304" pitchFamily="18" charset="0"/>
                    </a:rPr>
                    <a:t>= </a:t>
                  </a:r>
                  <a:r>
                    <a:rPr lang="ru" sz="1400" dirty="0" err="1">
                      <a:solidFill>
                        <a:srgbClr val="000000"/>
                      </a:solidFill>
                      <a:effectLst/>
                      <a:ea typeface="Times New Roman" panose="02020603050405020304" pitchFamily="18" charset="0"/>
                    </a:rPr>
                    <a:t>вода</a:t>
                  </a:r>
                  <a:r>
                    <a:rPr lang="ru" sz="1400" dirty="0">
                      <a:solidFill>
                        <a:srgbClr val="000000"/>
                      </a:solidFill>
                      <a:effectLst/>
                      <a:ea typeface="Times New Roman" panose="02020603050405020304" pitchFamily="18" charset="0"/>
                    </a:rPr>
                    <a:t> </a:t>
                  </a:r>
                  <a:r>
                    <a:rPr lang="ru" sz="1400" dirty="0" err="1">
                      <a:solidFill>
                        <a:srgbClr val="000000"/>
                      </a:solidFill>
                      <a:effectLst/>
                      <a:ea typeface="Times New Roman" panose="02020603050405020304" pitchFamily="18" charset="0"/>
                    </a:rPr>
                    <a:t>содержание</a:t>
                  </a:r>
                  <a:r>
                    <a:rPr lang="ru" sz="1400" dirty="0">
                      <a:solidFill>
                        <a:srgbClr val="000000"/>
                      </a:solidFill>
                      <a:effectLst/>
                      <a:ea typeface="Times New Roman" panose="02020603050405020304" pitchFamily="18" charset="0"/>
                    </a:rPr>
                    <a:t> </a:t>
                  </a:r>
                  <a:r>
                    <a:rPr lang="ru" sz="1400" dirty="0" err="1">
                      <a:solidFill>
                        <a:srgbClr val="000000"/>
                      </a:solidFill>
                      <a:effectLst/>
                      <a:ea typeface="Times New Roman" panose="02020603050405020304" pitchFamily="18" charset="0"/>
                    </a:rPr>
                    <a:t>из</a:t>
                  </a:r>
                  <a:r>
                    <a:rPr lang="ru" sz="1400" dirty="0">
                      <a:solidFill>
                        <a:srgbClr val="000000"/>
                      </a:solidFill>
                      <a:effectLst/>
                      <a:ea typeface="Times New Roman" panose="02020603050405020304" pitchFamily="18" charset="0"/>
                    </a:rPr>
                    <a:t> почва [- </a:t>
                  </a:r>
                  <a:endParaRPr lang="de-DE" sz="1400" dirty="0">
                    <a:effectLst/>
                    <a:ea typeface="Times New Roman" panose="02020603050405020304" pitchFamily="18" charset="0"/>
                  </a:endParaRPr>
                </a:p>
                <a:p>
                  <a:pPr>
                    <a:spcAft>
                      <a:spcPts val="0"/>
                    </a:spcAft>
                  </a:pPr>
                  <a14:m>
                    <m:oMath xmlns:m="http://schemas.openxmlformats.org/officeDocument/2006/math">
                      <m:sSub>
                        <m:sSubPr>
                          <m:ctrlPr>
                            <a:rPr lang="de-DE" sz="1400" i="1">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effectLst/>
                              <a:latin typeface="Cambria Math" panose="02040503050406030204" pitchFamily="18" charset="0"/>
                              <a:ea typeface="Cambria Math" panose="02040503050406030204" pitchFamily="18" charset="0"/>
                              <a:cs typeface="Arial" panose="020B0604020202020204" pitchFamily="34" charset="0"/>
                            </a:rPr>
                            <m:t>𝑚</m:t>
                          </m:r>
                        </m:e>
                        <m:sub>
                          <m:r>
                            <a:rPr lang="de-DE" sz="1400" i="1">
                              <a:effectLst/>
                              <a:latin typeface="Cambria Math" panose="02040503050406030204" pitchFamily="18" charset="0"/>
                              <a:ea typeface="Cambria Math" panose="02040503050406030204" pitchFamily="18" charset="0"/>
                              <a:cs typeface="Arial" panose="020B0604020202020204" pitchFamily="34" charset="0"/>
                            </a:rPr>
                            <m:t>𝑤</m:t>
                          </m:r>
                        </m:sub>
                      </m:sSub>
                    </m:oMath>
                  </a14:m>
                  <a:r>
                    <a:rPr lang="ru" sz="1400" baseline="-25000" dirty="0">
                      <a:effectLst/>
                      <a:ea typeface="Times New Roman" panose="02020603050405020304" pitchFamily="18" charset="0"/>
                    </a:rPr>
                    <a:t> </a:t>
                  </a:r>
                  <a:r>
                    <a:rPr lang="ru" sz="1400" dirty="0">
                      <a:effectLst/>
                      <a:ea typeface="Times New Roman" panose="02020603050405020304" pitchFamily="18" charset="0"/>
                    </a:rPr>
                    <a:t>= </a:t>
                  </a:r>
                  <a:r>
                    <a:rPr lang="ru" sz="1400" dirty="0">
                      <a:ea typeface="Times New Roman" panose="02020603050405020304" pitchFamily="18" charset="0"/>
                    </a:rPr>
                    <a:t>масса воды соответственно поровой воды в почве </a:t>
                  </a:r>
                  <a:r>
                    <a:rPr lang="ru" sz="1400" dirty="0">
                      <a:effectLst/>
                      <a:ea typeface="Times New Roman" panose="02020603050405020304" pitchFamily="18" charset="0"/>
                    </a:rPr>
                    <a:t>[г]</a:t>
                  </a:r>
                </a:p>
                <a:p>
                  <a:pPr>
                    <a:spcAft>
                      <a:spcPts val="0"/>
                    </a:spcAft>
                  </a:pPr>
                  <a14:m>
                    <m:oMath xmlns:m="http://schemas.openxmlformats.org/officeDocument/2006/math">
                      <m:sSub>
                        <m:sSubPr>
                          <m:ctrlPr>
                            <a:rPr lang="de-DE" sz="1400" i="1">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effectLst/>
                              <a:latin typeface="Cambria Math" panose="02040503050406030204" pitchFamily="18" charset="0"/>
                              <a:ea typeface="Cambria Math" panose="02040503050406030204" pitchFamily="18" charset="0"/>
                              <a:cs typeface="Arial" panose="020B0604020202020204" pitchFamily="34" charset="0"/>
                            </a:rPr>
                            <m:t>𝑚</m:t>
                          </m:r>
                        </m:e>
                        <m:sub>
                          <m:r>
                            <a:rPr lang="de-DE" sz="1400" i="1">
                              <a:effectLst/>
                              <a:latin typeface="Cambria Math" panose="02040503050406030204" pitchFamily="18" charset="0"/>
                              <a:ea typeface="Cambria Math" panose="02040503050406030204" pitchFamily="18" charset="0"/>
                              <a:cs typeface="Arial" panose="020B0604020202020204" pitchFamily="34" charset="0"/>
                            </a:rPr>
                            <m:t>𝑑</m:t>
                          </m:r>
                        </m:sub>
                      </m:sSub>
                    </m:oMath>
                  </a14:m>
                  <a:r>
                    <a:rPr lang="ru" sz="1400" dirty="0">
                      <a:effectLst/>
                      <a:ea typeface="Times New Roman" panose="02020603050405020304" pitchFamily="18" charset="0"/>
                    </a:rPr>
                    <a:t>= </a:t>
                  </a:r>
                  <a:r>
                    <a:rPr lang="ru" sz="1400" dirty="0">
                      <a:ea typeface="Times New Roman" panose="02020603050405020304" pitchFamily="18" charset="0"/>
                    </a:rPr>
                    <a:t>масса сухого вещества в почве соответственно сухого вещества </a:t>
                  </a:r>
                  <a:r>
                    <a:rPr lang="ru" sz="1400" dirty="0">
                      <a:effectLst/>
                      <a:ea typeface="Times New Roman" panose="02020603050405020304" pitchFamily="18" charset="0"/>
                    </a:rPr>
                    <a:t>[грамм]</a:t>
                  </a:r>
                </a:p>
                <a:p>
                  <a:pPr algn="just">
                    <a:lnSpc>
                      <a:spcPct val="150000"/>
                    </a:lnSpc>
                    <a:spcAft>
                      <a:spcPts val="0"/>
                    </a:spcAft>
                  </a:pPr>
                  <a:r>
                    <a:rPr lang="ru" sz="1400" b="1" dirty="0" err="1">
                      <a:solidFill>
                        <a:srgbClr val="000000"/>
                      </a:solidFill>
                      <a:effectLst/>
                      <a:ea typeface="Times New Roman" panose="02020603050405020304" pitchFamily="18" charset="0"/>
                    </a:rPr>
                    <a:t>Пористость </a:t>
                  </a:r>
                  <a:r>
                    <a:rPr lang="ru" sz="1400" b="1" dirty="0">
                      <a:solidFill>
                        <a:srgbClr val="000000"/>
                      </a:solidFill>
                      <a:effectLst/>
                      <a:ea typeface="Times New Roman" panose="02020603050405020304" pitchFamily="18" charset="0"/>
                    </a:rPr>
                    <a:t>, пористость : </a:t>
                  </a:r>
                  <a:r>
                    <a:rPr lang="ru" sz="1400" b="1" dirty="0" err="1">
                      <a:solidFill>
                        <a:srgbClr val="000000"/>
                      </a:solidFill>
                      <a:effectLst/>
                      <a:ea typeface="Times New Roman" panose="02020603050405020304" pitchFamily="18" charset="0"/>
                    </a:rPr>
                    <a:t>_</a:t>
                  </a:r>
                  <a:r>
                    <a:rPr lang="ru" sz="1400" dirty="0">
                      <a:solidFill>
                        <a:srgbClr val="000000"/>
                      </a:solidFill>
                      <a:effectLst/>
                      <a:ea typeface="Times New Roman" panose="02020603050405020304" pitchFamily="18" charset="0"/>
                    </a:rPr>
                    <a:t>  </a:t>
                  </a:r>
                  <a14:m>
                    <m:oMath xmlns:m="http://schemas.openxmlformats.org/officeDocument/2006/math">
                      <m:r>
                        <a:rPr lang="de-DE" sz="1400" i="1"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𝑛</m:t>
                      </m:r>
                      <m:r>
                        <a:rPr lang="de-DE" sz="1400" i="1"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f>
                        <m:f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fPr>
                        <m:num>
                          <m:r>
                            <m:rPr>
                              <m:sty m:val="p"/>
                            </m:rPr>
                            <a:rPr lang="de-DE" sz="1400" b="0" i="0"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volume</m:t>
                          </m:r>
                          <m:r>
                            <a:rPr lang="de-DE" sz="1400" b="0" i="0"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 </m:t>
                          </m:r>
                          <m:r>
                            <m:rPr>
                              <m:sty m:val="p"/>
                            </m:rPr>
                            <a:rPr lang="de-DE" sz="1400" b="0" i="0"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of</m:t>
                          </m:r>
                          <m:r>
                            <a:rPr lang="de-DE" sz="1400" b="0" i="0"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 </m:t>
                          </m:r>
                          <m:r>
                            <m:rPr>
                              <m:sty m:val="p"/>
                            </m:rPr>
                            <a:rPr lang="de-DE" sz="1400" b="0" i="0"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pores</m:t>
                          </m:r>
                        </m:num>
                        <m:den>
                          <m:r>
                            <m:rPr>
                              <m:sty m:val="p"/>
                            </m:rPr>
                            <a:rPr lang="de-DE" sz="1400" b="0" i="0"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total</m:t>
                          </m:r>
                          <m:r>
                            <a:rPr lang="de-DE" sz="1400" b="0" i="0"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 </m:t>
                          </m:r>
                          <m:r>
                            <m:rPr>
                              <m:sty m:val="p"/>
                            </m:rPr>
                            <a:rPr lang="de-DE" sz="1400" b="0" i="0"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volume</m:t>
                          </m:r>
                        </m:den>
                      </m:f>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=1−</m:t>
                      </m:r>
                      <m:f>
                        <m:f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fPr>
                        <m:num>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𝜌</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𝑑</m:t>
                              </m:r>
                            </m:sub>
                          </m:sSub>
                        </m:num>
                        <m:den>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𝜌</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𝑠</m:t>
                              </m:r>
                            </m:sub>
                          </m:sSub>
                        </m:den>
                      </m:f>
                    </m:oMath>
                  </a14:m>
                  <a:r>
                    <a:rPr lang="ru" sz="1400" dirty="0">
                      <a:solidFill>
                        <a:srgbClr val="000000"/>
                      </a:solidFill>
                      <a:effectLst/>
                      <a:ea typeface="Times New Roman" panose="02020603050405020304" pitchFamily="18" charset="0"/>
                    </a:rPr>
                    <a:t>[-] ( </a:t>
                  </a:r>
                  <a:r>
                    <a:rPr lang="ru" sz="1400" dirty="0" err="1">
                      <a:solidFill>
                        <a:srgbClr val="000000"/>
                      </a:solidFill>
                      <a:effectLst/>
                      <a:ea typeface="Times New Roman" panose="02020603050405020304" pitchFamily="18" charset="0"/>
                    </a:rPr>
                    <a:t>уравнение </a:t>
                  </a:r>
                  <a:r>
                    <a:rPr lang="ru" sz="1400" dirty="0">
                      <a:solidFill>
                        <a:srgbClr val="000000"/>
                      </a:solidFill>
                      <a:effectLst/>
                      <a:ea typeface="Times New Roman" panose="02020603050405020304" pitchFamily="18" charset="0"/>
                    </a:rPr>
                    <a:t>P3.2)</a:t>
                  </a:r>
                  <a:endParaRPr lang="de-DE" sz="1400" dirty="0">
                    <a:effectLst/>
                    <a:ea typeface="Times New Roman" panose="02020603050405020304" pitchFamily="18" charset="0"/>
                  </a:endParaRPr>
                </a:p>
                <a:p>
                  <a:pPr algn="just">
                    <a:spcAft>
                      <a:spcPts val="0"/>
                    </a:spcAft>
                  </a:pPr>
                  <a:r>
                    <a:rPr lang="ru" sz="1400" dirty="0" err="1">
                      <a:solidFill>
                        <a:srgbClr val="000000"/>
                      </a:solidFill>
                      <a:effectLst/>
                      <a:ea typeface="Times New Roman" panose="02020603050405020304" pitchFamily="18" charset="0"/>
                    </a:rPr>
                    <a:t>с</a:t>
                  </a:r>
                  <a:endParaRPr lang="de-DE" sz="1400" dirty="0">
                    <a:effectLst/>
                    <a:ea typeface="Times New Roman" panose="02020603050405020304" pitchFamily="18" charset="0"/>
                  </a:endParaRPr>
                </a:p>
                <a:p>
                  <a:pPr algn="just">
                    <a:spcAft>
                      <a:spcPts val="0"/>
                    </a:spcAft>
                  </a:pPr>
                  <a14:m>
                    <m:oMath xmlns:m="http://schemas.openxmlformats.org/officeDocument/2006/math">
                      <m:r>
                        <a:rPr lang="de-DE" sz="1400" i="1">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𝑛</m:t>
                      </m:r>
                    </m:oMath>
                  </a14:m>
                  <a:r>
                    <a:rPr lang="ru" sz="1400" dirty="0">
                      <a:solidFill>
                        <a:srgbClr val="000000"/>
                      </a:solidFill>
                      <a:effectLst/>
                      <a:ea typeface="Times New Roman" panose="02020603050405020304" pitchFamily="18" charset="0"/>
                    </a:rPr>
                    <a:t>= </a:t>
                  </a:r>
                  <a:r>
                    <a:rPr lang="ru" sz="1400" dirty="0">
                      <a:solidFill>
                        <a:srgbClr val="000000"/>
                      </a:solidFill>
                      <a:ea typeface="Times New Roman" panose="02020603050405020304" pitchFamily="18" charset="0"/>
                    </a:rPr>
                    <a:t>( </a:t>
                  </a:r>
                  <a:r>
                    <a:rPr lang="ru" sz="1400" dirty="0">
                      <a:solidFill>
                        <a:srgbClr val="000000"/>
                      </a:solidFill>
                      <a:effectLst/>
                      <a:ea typeface="Times New Roman" panose="02020603050405020304" pitchFamily="18" charset="0"/>
                    </a:rPr>
                    <a:t>общая) пористость </a:t>
                  </a:r>
                  <a:r>
                    <a:rPr lang="ru" sz="1400" dirty="0" err="1">
                      <a:solidFill>
                        <a:srgbClr val="000000"/>
                      </a:solidFill>
                      <a:effectLst/>
                      <a:ea typeface="Times New Roman" panose="02020603050405020304" pitchFamily="18" charset="0"/>
                    </a:rPr>
                    <a:t>[ </a:t>
                  </a:r>
                  <a:r>
                    <a:rPr lang="ru" sz="1400" dirty="0">
                      <a:solidFill>
                        <a:srgbClr val="000000"/>
                      </a:solidFill>
                      <a:effectLst/>
                      <a:ea typeface="Times New Roman" panose="02020603050405020304" pitchFamily="18" charset="0"/>
                    </a:rPr>
                    <a:t>-]</a:t>
                  </a:r>
                  <a:endParaRPr lang="de-DE" sz="1400" dirty="0">
                    <a:effectLst/>
                    <a:ea typeface="Times New Roman" panose="02020603050405020304" pitchFamily="18" charset="0"/>
                  </a:endParaRPr>
                </a:p>
                <a:p>
                  <a:pPr algn="just">
                    <a:spcAft>
                      <a:spcPts val="0"/>
                    </a:spcAft>
                  </a:pPr>
                  <a14:m>
                    <m:oMath xmlns:m="http://schemas.openxmlformats.org/officeDocument/2006/math">
                      <m:sSub>
                        <m:sSubPr>
                          <m:ctrlPr>
                            <a:rPr lang="de-DE" sz="1400" i="1">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000000"/>
                              </a:solidFill>
                              <a:effectLst/>
                              <a:latin typeface="Cambria Math" panose="02040503050406030204" pitchFamily="18" charset="0"/>
                              <a:ea typeface="Cambria Math" panose="02040503050406030204" pitchFamily="18" charset="0"/>
                              <a:cs typeface="Arial" panose="020B0604020202020204" pitchFamily="34" charset="0"/>
                              <a:sym typeface="Symbol" panose="05050102010706020507" pitchFamily="18" charset="2"/>
                            </a:rPr>
                            <m:t></m:t>
                          </m:r>
                        </m:e>
                        <m:sub>
                          <m:r>
                            <a:rPr lang="de-DE" sz="1400" i="1">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𝑑</m:t>
                          </m:r>
                        </m:sub>
                      </m:sSub>
                    </m:oMath>
                  </a14:m>
                  <a:r>
                    <a:rPr lang="ru" sz="1400" baseline="-25000" dirty="0">
                      <a:solidFill>
                        <a:srgbClr val="000000"/>
                      </a:solidFill>
                      <a:effectLst/>
                      <a:ea typeface="Times New Roman" panose="02020603050405020304" pitchFamily="18" charset="0"/>
                    </a:rPr>
                    <a:t> </a:t>
                  </a:r>
                  <a:r>
                    <a:rPr lang="ru" sz="1400" dirty="0">
                      <a:solidFill>
                        <a:srgbClr val="000000"/>
                      </a:solidFill>
                      <a:effectLst/>
                      <a:ea typeface="Times New Roman" panose="02020603050405020304" pitchFamily="18" charset="0"/>
                    </a:rPr>
                    <a:t>= </a:t>
                  </a:r>
                  <a:r>
                    <a:rPr lang="ru" sz="1400" dirty="0">
                      <a:solidFill>
                        <a:srgbClr val="000000"/>
                      </a:solidFill>
                      <a:ea typeface="Times New Roman" panose="02020603050405020304" pitchFamily="18" charset="0"/>
                    </a:rPr>
                    <a:t>сухая плотность рыхлой породы/почвы </a:t>
                  </a:r>
                  <a:r>
                    <a:rPr lang="ru" sz="1400" dirty="0">
                      <a:solidFill>
                        <a:srgbClr val="000000"/>
                      </a:solidFill>
                      <a:effectLst/>
                      <a:ea typeface="Times New Roman" panose="02020603050405020304" pitchFamily="18" charset="0"/>
                    </a:rPr>
                    <a:t>[г/см </a:t>
                  </a:r>
                  <a:r>
                    <a:rPr lang="ru" sz="1400" baseline="30000" dirty="0">
                      <a:solidFill>
                        <a:srgbClr val="000000"/>
                      </a:solidFill>
                      <a:effectLst/>
                      <a:ea typeface="Times New Roman" panose="02020603050405020304" pitchFamily="18" charset="0"/>
                    </a:rPr>
                    <a:t>3 </a:t>
                  </a:r>
                  <a:r>
                    <a:rPr lang="ru" sz="1400" dirty="0">
                      <a:solidFill>
                        <a:srgbClr val="000000"/>
                      </a:solidFill>
                      <a:effectLst/>
                      <a:ea typeface="Times New Roman" panose="02020603050405020304" pitchFamily="18" charset="0"/>
                    </a:rPr>
                    <a:t>]</a:t>
                  </a:r>
                  <a:endParaRPr lang="de-DE" sz="1400" dirty="0">
                    <a:effectLst/>
                    <a:ea typeface="Times New Roman" panose="02020603050405020304" pitchFamily="18" charset="0"/>
                  </a:endParaRPr>
                </a:p>
                <a:p>
                  <a:pPr algn="just">
                    <a:spcAft>
                      <a:spcPts val="0"/>
                    </a:spcAft>
                  </a:pPr>
                  <a14:m>
                    <m:oMath xmlns:m="http://schemas.openxmlformats.org/officeDocument/2006/math">
                      <m:sSub>
                        <m:sSubPr>
                          <m:ctrlPr>
                            <a:rPr lang="de-DE" sz="1400" i="1">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000000"/>
                              </a:solidFill>
                              <a:effectLst/>
                              <a:latin typeface="Cambria Math" panose="02040503050406030204" pitchFamily="18" charset="0"/>
                              <a:ea typeface="Cambria Math" panose="02040503050406030204" pitchFamily="18" charset="0"/>
                              <a:cs typeface="Arial" panose="020B0604020202020204" pitchFamily="34" charset="0"/>
                              <a:sym typeface="Symbol" panose="05050102010706020507" pitchFamily="18" charset="2"/>
                            </a:rPr>
                            <m:t></m:t>
                          </m:r>
                        </m:e>
                        <m:sub>
                          <m:r>
                            <a:rPr lang="de-DE" sz="1400" i="1">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𝑠</m:t>
                          </m:r>
                        </m:sub>
                      </m:sSub>
                    </m:oMath>
                  </a14:m>
                  <a:r>
                    <a:rPr lang="ru" sz="1400" dirty="0">
                      <a:solidFill>
                        <a:srgbClr val="000000"/>
                      </a:solidFill>
                      <a:effectLst/>
                      <a:ea typeface="Times New Roman" panose="02020603050405020304" pitchFamily="18" charset="0"/>
                    </a:rPr>
                    <a:t>= </a:t>
                  </a:r>
                  <a:r>
                    <a:rPr lang="ru" sz="1400" dirty="0">
                      <a:solidFill>
                        <a:srgbClr val="000000"/>
                      </a:solidFill>
                      <a:ea typeface="Times New Roman" panose="02020603050405020304" pitchFamily="18" charset="0"/>
                    </a:rPr>
                    <a:t>плотность зерна или </a:t>
                  </a:r>
                  <a:r>
                    <a:rPr lang="ru" sz="1400" dirty="0" err="1">
                      <a:solidFill>
                        <a:srgbClr val="000000"/>
                      </a:solidFill>
                      <a:ea typeface="Times New Roman" panose="02020603050405020304" pitchFamily="18" charset="0"/>
                    </a:rPr>
                    <a:t>единица измерения</a:t>
                  </a:r>
                  <a:r>
                    <a:rPr lang="ru" sz="1400" dirty="0">
                      <a:solidFill>
                        <a:srgbClr val="000000"/>
                      </a:solidFill>
                      <a:ea typeface="Times New Roman" panose="02020603050405020304" pitchFamily="18" charset="0"/>
                    </a:rPr>
                    <a:t> </a:t>
                  </a:r>
                  <a:r>
                    <a:rPr lang="ru" sz="1400" dirty="0" err="1">
                      <a:solidFill>
                        <a:srgbClr val="000000"/>
                      </a:solidFill>
                      <a:ea typeface="Times New Roman" panose="02020603050405020304" pitchFamily="18" charset="0"/>
                    </a:rPr>
                    <a:t>масса</a:t>
                  </a:r>
                  <a:r>
                    <a:rPr lang="ru" sz="1400" dirty="0">
                      <a:solidFill>
                        <a:srgbClr val="000000"/>
                      </a:solidFill>
                      <a:ea typeface="Times New Roman" panose="02020603050405020304" pitchFamily="18" charset="0"/>
                    </a:rPr>
                    <a:t> </a:t>
                  </a:r>
                  <a:r>
                    <a:rPr lang="ru" sz="1400" dirty="0" err="1">
                      <a:solidFill>
                        <a:srgbClr val="000000"/>
                      </a:solidFill>
                      <a:ea typeface="Times New Roman" panose="02020603050405020304" pitchFamily="18" charset="0"/>
                    </a:rPr>
                    <a:t>из</a:t>
                  </a:r>
                  <a:r>
                    <a:rPr lang="ru" sz="1400" dirty="0">
                      <a:solidFill>
                        <a:srgbClr val="000000"/>
                      </a:solidFill>
                      <a:ea typeface="Times New Roman" panose="02020603050405020304" pitchFamily="18" charset="0"/>
                    </a:rPr>
                    <a:t> твердые </a:t>
                  </a:r>
                  <a:r>
                    <a:rPr lang="ru" sz="1400" dirty="0" err="1">
                      <a:solidFill>
                        <a:srgbClr val="000000"/>
                      </a:solidFill>
                      <a:ea typeface="Times New Roman" panose="02020603050405020304" pitchFamily="18" charset="0"/>
                    </a:rPr>
                    <a:t>составляющие </a:t>
                  </a:r>
                  <a:r>
                    <a:rPr lang="ru" sz="1400" dirty="0">
                      <a:solidFill>
                        <a:srgbClr val="000000"/>
                      </a:solidFill>
                      <a:effectLst/>
                      <a:ea typeface="Times New Roman" panose="02020603050405020304" pitchFamily="18" charset="0"/>
                    </a:rPr>
                    <a:t>[г/см </a:t>
                  </a:r>
                  <a:r>
                    <a:rPr lang="ru" sz="1400" baseline="30000" dirty="0">
                      <a:solidFill>
                        <a:srgbClr val="000000"/>
                      </a:solidFill>
                      <a:effectLst/>
                      <a:ea typeface="Times New Roman" panose="02020603050405020304" pitchFamily="18" charset="0"/>
                    </a:rPr>
                    <a:t>3 </a:t>
                  </a:r>
                  <a:r>
                    <a:rPr lang="ru" sz="1400" dirty="0">
                      <a:solidFill>
                        <a:srgbClr val="000000"/>
                      </a:solidFill>
                      <a:effectLst/>
                      <a:ea typeface="Times New Roman" panose="02020603050405020304" pitchFamily="18" charset="0"/>
                    </a:rPr>
                    <a:t>] </a:t>
                  </a:r>
                  <a:r>
                    <a:rPr lang="ru" sz="1050" dirty="0">
                      <a:solidFill>
                        <a:srgbClr val="C00000"/>
                      </a:solidFill>
                      <a:effectLst/>
                      <a:ea typeface="Times New Roman" panose="02020603050405020304" pitchFamily="18" charset="0"/>
                    </a:rPr>
                    <a:t>( </a:t>
                  </a:r>
                  <a:r>
                    <a:rPr lang="ru" sz="1400" dirty="0" err="1">
                      <a:solidFill>
                        <a:srgbClr val="000000"/>
                      </a:solidFill>
                      <a:ea typeface="Times New Roman" panose="02020603050405020304" pitchFamily="18" charset="0"/>
                    </a:rPr>
                    <a:t>в </a:t>
                  </a:r>
                  <a:r>
                    <a:rPr lang="ru" sz="1050" dirty="0" err="1">
                      <a:solidFill>
                        <a:srgbClr val="C00000"/>
                      </a:solidFill>
                      <a:effectLst/>
                      <a:ea typeface="Times New Roman" panose="02020603050405020304" pitchFamily="18" charset="0"/>
                    </a:rPr>
                    <a:t>основном</a:t>
                  </a:r>
                  <a:r>
                    <a:rPr lang="ru" sz="1050" dirty="0">
                      <a:solidFill>
                        <a:srgbClr val="C00000"/>
                      </a:solidFill>
                      <a:effectLst/>
                      <a:ea typeface="Times New Roman" panose="02020603050405020304" pitchFamily="18" charset="0"/>
                    </a:rPr>
                    <a:t> </a:t>
                  </a:r>
                  <a:r>
                    <a:rPr lang="ru" sz="1050" dirty="0">
                      <a:solidFill>
                        <a:srgbClr val="C00000"/>
                      </a:solidFill>
                      <a:effectLst/>
                      <a:ea typeface="Times New Roman" panose="02020603050405020304" pitchFamily="18" charset="0"/>
                      <a:cs typeface="Arial" panose="020B0604020202020204" pitchFamily="34" charset="0"/>
                      <a:sym typeface="Symbol" panose="05050102010706020507" pitchFamily="18" charset="2"/>
                    </a:rPr>
                    <a:t> </a:t>
                  </a:r>
                  <a:r>
                    <a:rPr lang="ru" sz="1050" baseline="-25000" dirty="0">
                      <a:solidFill>
                        <a:srgbClr val="C00000"/>
                      </a:solidFill>
                      <a:effectLst/>
                      <a:ea typeface="Times New Roman" panose="02020603050405020304" pitchFamily="18" charset="0"/>
                    </a:rPr>
                    <a:t>s </a:t>
                  </a:r>
                  <a:r>
                    <a:rPr lang="ru" sz="1050" dirty="0">
                      <a:solidFill>
                        <a:srgbClr val="C00000"/>
                      </a:solidFill>
                      <a:effectLst/>
                      <a:ea typeface="Times New Roman" panose="02020603050405020304" pitchFamily="18" charset="0"/>
                    </a:rPr>
                    <a:t>= 2,65 г/см </a:t>
                  </a:r>
                  <a:r>
                    <a:rPr lang="ru" sz="1050" baseline="30000" dirty="0">
                      <a:solidFill>
                        <a:srgbClr val="C00000"/>
                      </a:solidFill>
                      <a:effectLst/>
                      <a:ea typeface="Times New Roman" panose="02020603050405020304" pitchFamily="18" charset="0"/>
                    </a:rPr>
                    <a:t>3 </a:t>
                  </a:r>
                  <a:r>
                    <a:rPr lang="ru" sz="1050" dirty="0">
                      <a:solidFill>
                        <a:srgbClr val="C00000"/>
                      </a:solidFill>
                      <a:effectLst/>
                      <a:ea typeface="Times New Roman" panose="02020603050405020304" pitchFamily="18" charset="0"/>
                    </a:rPr>
                    <a:t>, </a:t>
                  </a:r>
                  <a:r>
                    <a:rPr lang="ru" sz="1050" dirty="0" err="1">
                      <a:solidFill>
                        <a:srgbClr val="C00000"/>
                      </a:solidFill>
                      <a:effectLst/>
                      <a:ea typeface="Times New Roman" panose="02020603050405020304" pitchFamily="18" charset="0"/>
                    </a:rPr>
                    <a:t>плотность</a:t>
                  </a:r>
                  <a:r>
                    <a:rPr lang="ru" sz="1050" dirty="0">
                      <a:solidFill>
                        <a:srgbClr val="C00000"/>
                      </a:solidFill>
                      <a:effectLst/>
                      <a:ea typeface="Times New Roman" panose="02020603050405020304" pitchFamily="18" charset="0"/>
                    </a:rPr>
                    <a:t> </a:t>
                  </a:r>
                  <a:r>
                    <a:rPr lang="ru" sz="1050" dirty="0" err="1">
                      <a:solidFill>
                        <a:srgbClr val="C00000"/>
                      </a:solidFill>
                      <a:effectLst/>
                      <a:ea typeface="Times New Roman" panose="02020603050405020304" pitchFamily="18" charset="0"/>
                    </a:rPr>
                    <a:t>из</a:t>
                  </a:r>
                  <a:r>
                    <a:rPr lang="ru" sz="1050" dirty="0">
                      <a:solidFill>
                        <a:srgbClr val="C00000"/>
                      </a:solidFill>
                      <a:effectLst/>
                      <a:ea typeface="Times New Roman" panose="02020603050405020304" pitchFamily="18" charset="0"/>
                    </a:rPr>
                    <a:t> </a:t>
                  </a:r>
                  <a:r>
                    <a:rPr lang="ru" sz="1050" dirty="0" err="1">
                      <a:solidFill>
                        <a:srgbClr val="C00000"/>
                      </a:solidFill>
                      <a:effectLst/>
                      <a:ea typeface="Times New Roman" panose="02020603050405020304" pitchFamily="18" charset="0"/>
                    </a:rPr>
                    <a:t>кварц </a:t>
                  </a:r>
                  <a:r>
                    <a:rPr lang="ru" sz="1050" dirty="0">
                      <a:solidFill>
                        <a:srgbClr val="C00000"/>
                      </a:solidFill>
                      <a:effectLst/>
                      <a:ea typeface="Times New Roman" panose="02020603050405020304" pitchFamily="18" charset="0"/>
                    </a:rPr>
                    <a:t>)</a:t>
                  </a:r>
                  <a:endParaRPr lang="de-DE" sz="1400" dirty="0">
                    <a:effectLst/>
                    <a:ea typeface="Times New Roman" panose="02020603050405020304" pitchFamily="18" charset="0"/>
                  </a:endParaRPr>
                </a:p>
                <a:p>
                  <a:pPr algn="just">
                    <a:spcAft>
                      <a:spcPts val="0"/>
                    </a:spcAft>
                  </a:pPr>
                  <a14:m>
                    <m:oMath xmlns:m="http://schemas.openxmlformats.org/officeDocument/2006/math">
                      <m:sSub>
                        <m:sSubPr>
                          <m:ctrlPr>
                            <a:rPr lang="de-DE" sz="1400" i="1">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000000"/>
                              </a:solidFill>
                              <a:effectLst/>
                              <a:latin typeface="Cambria Math" panose="02040503050406030204" pitchFamily="18" charset="0"/>
                              <a:ea typeface="Cambria Math" panose="02040503050406030204" pitchFamily="18" charset="0"/>
                              <a:cs typeface="Arial" panose="020B0604020202020204" pitchFamily="34" charset="0"/>
                              <a:sym typeface="Symbol" panose="05050102010706020507" pitchFamily="18" charset="2"/>
                            </a:rPr>
                            <m:t></m:t>
                          </m:r>
                        </m:e>
                        <m:sub>
                          <m:r>
                            <a:rPr lang="de-DE" sz="1400" i="1">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𝑤</m:t>
                          </m:r>
                        </m:sub>
                      </m:sSub>
                    </m:oMath>
                  </a14:m>
                  <a:r>
                    <a:rPr lang="ru" sz="1400" dirty="0">
                      <a:solidFill>
                        <a:srgbClr val="000000"/>
                      </a:solidFill>
                      <a:effectLst/>
                      <a:ea typeface="Times New Roman" panose="02020603050405020304" pitchFamily="18" charset="0"/>
                    </a:rPr>
                    <a:t>= </a:t>
                  </a:r>
                  <a:r>
                    <a:rPr lang="ru" sz="1400" dirty="0" err="1">
                      <a:solidFill>
                        <a:srgbClr val="000000"/>
                      </a:solidFill>
                      <a:effectLst/>
                      <a:ea typeface="Times New Roman" panose="02020603050405020304" pitchFamily="18" charset="0"/>
                    </a:rPr>
                    <a:t>плотность</a:t>
                  </a:r>
                  <a:r>
                    <a:rPr lang="ru" sz="1400" dirty="0">
                      <a:solidFill>
                        <a:srgbClr val="000000"/>
                      </a:solidFill>
                      <a:effectLst/>
                      <a:ea typeface="Times New Roman" panose="02020603050405020304" pitchFamily="18" charset="0"/>
                    </a:rPr>
                    <a:t> </a:t>
                  </a:r>
                  <a:r>
                    <a:rPr lang="ru" sz="1400" dirty="0" err="1">
                      <a:solidFill>
                        <a:srgbClr val="000000"/>
                      </a:solidFill>
                      <a:effectLst/>
                      <a:ea typeface="Times New Roman" panose="02020603050405020304" pitchFamily="18" charset="0"/>
                    </a:rPr>
                    <a:t>из</a:t>
                  </a:r>
                  <a:r>
                    <a:rPr lang="ru" sz="1400" dirty="0">
                      <a:solidFill>
                        <a:srgbClr val="000000"/>
                      </a:solidFill>
                      <a:effectLst/>
                      <a:ea typeface="Times New Roman" panose="02020603050405020304" pitchFamily="18" charset="0"/>
                    </a:rPr>
                    <a:t> вода [г/см </a:t>
                  </a:r>
                  <a:r>
                    <a:rPr lang="ru" sz="1400" baseline="30000" dirty="0">
                      <a:solidFill>
                        <a:srgbClr val="000000"/>
                      </a:solidFill>
                      <a:effectLst/>
                      <a:ea typeface="Times New Roman" panose="02020603050405020304" pitchFamily="18" charset="0"/>
                    </a:rPr>
                    <a:t>3 </a:t>
                  </a:r>
                  <a:r>
                    <a:rPr lang="ru" sz="1400" dirty="0">
                      <a:solidFill>
                        <a:srgbClr val="000000"/>
                      </a:solidFill>
                      <a:effectLst/>
                      <a:ea typeface="Times New Roman" panose="02020603050405020304" pitchFamily="18" charset="0"/>
                    </a:rPr>
                    <a:t>] </a:t>
                  </a:r>
                  <a:r>
                    <a:rPr lang="ru" sz="1050" dirty="0">
                      <a:solidFill>
                        <a:srgbClr val="C00000"/>
                      </a:solidFill>
                      <a:effectLst/>
                      <a:ea typeface="Times New Roman" panose="02020603050405020304" pitchFamily="18" charset="0"/>
                    </a:rPr>
                    <a:t>( </a:t>
                  </a:r>
                  <a:r>
                    <a:rPr lang="ru" sz="1050" dirty="0">
                      <a:solidFill>
                        <a:srgbClr val="C00000"/>
                      </a:solidFill>
                      <a:effectLst/>
                      <a:ea typeface="Times New Roman" panose="02020603050405020304" pitchFamily="18" charset="0"/>
                      <a:cs typeface="Arial" panose="020B0604020202020204" pitchFamily="34" charset="0"/>
                      <a:sym typeface="Symbol" panose="05050102010706020507" pitchFamily="18" charset="2"/>
                    </a:rPr>
                    <a:t> </a:t>
                  </a:r>
                  <a:r>
                    <a:rPr lang="ru" sz="1050" baseline="-25000" dirty="0">
                      <a:solidFill>
                        <a:srgbClr val="C00000"/>
                      </a:solidFill>
                      <a:effectLst/>
                      <a:ea typeface="Times New Roman" panose="02020603050405020304" pitchFamily="18" charset="0"/>
                    </a:rPr>
                    <a:t>w </a:t>
                  </a:r>
                  <a:r>
                    <a:rPr lang="ru" sz="1050" dirty="0">
                      <a:solidFill>
                        <a:srgbClr val="C00000"/>
                      </a:solidFill>
                      <a:effectLst/>
                      <a:ea typeface="Times New Roman" panose="02020603050405020304" pitchFamily="18" charset="0"/>
                    </a:rPr>
                    <a:t>= 1,00 г/см </a:t>
                  </a:r>
                  <a:r>
                    <a:rPr lang="ru" sz="1050" baseline="30000" dirty="0">
                      <a:solidFill>
                        <a:srgbClr val="C00000"/>
                      </a:solidFill>
                      <a:effectLst/>
                      <a:ea typeface="Times New Roman" panose="02020603050405020304" pitchFamily="18" charset="0"/>
                    </a:rPr>
                    <a:t>3 </a:t>
                  </a:r>
                  <a:r>
                    <a:rPr lang="ru" sz="1400" dirty="0" err="1">
                      <a:solidFill>
                        <a:srgbClr val="000000"/>
                      </a:solidFill>
                      <a:effectLst/>
                      <a:ea typeface="Times New Roman" panose="02020603050405020304" pitchFamily="18" charset="0"/>
                    </a:rPr>
                    <a:t>при </a:t>
                  </a:r>
                  <a:r>
                    <a:rPr lang="ru" sz="1050" dirty="0">
                      <a:solidFill>
                        <a:srgbClr val="C00000"/>
                      </a:solidFill>
                      <a:effectLst/>
                      <a:ea typeface="Times New Roman" panose="02020603050405020304" pitchFamily="18" charset="0"/>
                    </a:rPr>
                    <a:t>3,98 °C </a:t>
                  </a:r>
                  <a:r>
                    <a:rPr lang="ru" sz="1050" dirty="0">
                      <a:solidFill>
                        <a:srgbClr val="FF0000"/>
                      </a:solidFill>
                      <a:effectLst/>
                      <a:ea typeface="Times New Roman" panose="02020603050405020304" pitchFamily="18" charset="0"/>
                    </a:rPr>
                    <a:t>)</a:t>
                  </a:r>
                  <a:endParaRPr lang="de-DE" sz="1400" dirty="0">
                    <a:effectLst/>
                    <a:ea typeface="Times New Roman" panose="02020603050405020304" pitchFamily="18" charset="0"/>
                  </a:endParaRPr>
                </a:p>
                <a:p>
                  <a:pPr algn="just">
                    <a:spcAft>
                      <a:spcPts val="0"/>
                    </a:spcAft>
                  </a:pPr>
                  <a:r>
                    <a:rPr lang="ru" sz="1400" dirty="0">
                      <a:solidFill>
                        <a:srgbClr val="000000"/>
                      </a:solidFill>
                      <a:effectLst/>
                      <a:ea typeface="Times New Roman" panose="02020603050405020304" pitchFamily="18" charset="0"/>
                    </a:rPr>
                    <a:t>     </a:t>
                  </a:r>
                  <a:r>
                    <a:rPr lang="ru" sz="1400" dirty="0">
                      <a:solidFill>
                        <a:srgbClr val="000000"/>
                      </a:solidFill>
                      <a:ea typeface="Times New Roman" panose="02020603050405020304" pitchFamily="18" charset="0"/>
                    </a:rPr>
                    <a:t> </a:t>
                  </a:r>
                  <a:r>
                    <a:rPr lang="ru" sz="1400" dirty="0">
                      <a:solidFill>
                        <a:srgbClr val="000000"/>
                      </a:solidFill>
                      <a:effectLst/>
                      <a:ea typeface="Times New Roman" panose="02020603050405020304" pitchFamily="18" charset="0"/>
                    </a:rPr>
                    <a:t>  </a:t>
                  </a:r>
                  <a:r>
                    <a:rPr lang="ru" sz="1050" dirty="0">
                      <a:solidFill>
                        <a:srgbClr val="C00000"/>
                      </a:solidFill>
                      <a:effectLst/>
                      <a:ea typeface="Times New Roman" panose="02020603050405020304" pitchFamily="18" charset="0"/>
                    </a:rPr>
                    <a:t>(  </a:t>
                  </a:r>
                  <a:r>
                    <a:rPr lang="ru" sz="1050" baseline="-25000" dirty="0">
                      <a:solidFill>
                        <a:srgbClr val="C00000"/>
                      </a:solidFill>
                      <a:effectLst/>
                      <a:ea typeface="Times New Roman" panose="02020603050405020304" pitchFamily="18" charset="0"/>
                    </a:rPr>
                    <a:t>w = </a:t>
                  </a:r>
                  <a:r>
                    <a:rPr lang="ru" sz="1050" dirty="0">
                      <a:solidFill>
                        <a:srgbClr val="C00000"/>
                      </a:solidFill>
                      <a:effectLst/>
                      <a:ea typeface="Times New Roman" panose="02020603050405020304" pitchFamily="18" charset="0"/>
                      <a:cs typeface="Arial" panose="020B0604020202020204" pitchFamily="34" charset="0"/>
                      <a:sym typeface="Symbol" panose="05050102010706020507" pitchFamily="18" charset="2"/>
                    </a:rPr>
                    <a:t>0,998203 </a:t>
                  </a:r>
                  <a:r>
                    <a:rPr lang="ru" sz="1050" dirty="0">
                      <a:solidFill>
                        <a:srgbClr val="C00000"/>
                      </a:solidFill>
                      <a:effectLst/>
                      <a:ea typeface="Times New Roman" panose="02020603050405020304" pitchFamily="18" charset="0"/>
                    </a:rPr>
                    <a:t>г/см </a:t>
                  </a:r>
                  <a:r>
                    <a:rPr lang="ru" sz="1050" baseline="30000" dirty="0">
                      <a:solidFill>
                        <a:srgbClr val="C00000"/>
                      </a:solidFill>
                      <a:effectLst/>
                      <a:ea typeface="Times New Roman" panose="02020603050405020304" pitchFamily="18" charset="0"/>
                    </a:rPr>
                    <a:t>3 </a:t>
                  </a:r>
                  <a:r>
                    <a:rPr lang="ru" sz="1050" dirty="0">
                      <a:solidFill>
                        <a:srgbClr val="C00000"/>
                      </a:solidFill>
                      <a:effectLst/>
                      <a:ea typeface="Times New Roman" panose="02020603050405020304" pitchFamily="18" charset="0"/>
                    </a:rPr>
                    <a:t>при 20 °С).</a:t>
                  </a:r>
                  <a:endParaRPr lang="de-DE" sz="1400" dirty="0">
                    <a:effectLst/>
                    <a:ea typeface="Times New Roman" panose="02020603050405020304" pitchFamily="18" charset="0"/>
                  </a:endParaRPr>
                </a:p>
                <a:p>
                  <a:pPr algn="just">
                    <a:lnSpc>
                      <a:spcPct val="150000"/>
                    </a:lnSpc>
                    <a:spcAft>
                      <a:spcPts val="0"/>
                    </a:spcAft>
                    <a:tabLst>
                      <a:tab pos="1350645" algn="l"/>
                    </a:tabLst>
                  </a:pPr>
                  <a:r>
                    <a:rPr lang="ru" sz="1400" b="1" dirty="0" err="1">
                      <a:solidFill>
                        <a:srgbClr val="000000"/>
                      </a:solidFill>
                      <a:effectLst/>
                      <a:ea typeface="Times New Roman" panose="02020603050405020304" pitchFamily="18" charset="0"/>
                    </a:rPr>
                    <a:t>Степень</a:t>
                  </a:r>
                  <a:r>
                    <a:rPr lang="ru" sz="1400" b="1" dirty="0">
                      <a:solidFill>
                        <a:srgbClr val="000000"/>
                      </a:solidFill>
                      <a:effectLst/>
                      <a:ea typeface="Times New Roman" panose="02020603050405020304" pitchFamily="18" charset="0"/>
                    </a:rPr>
                    <a:t> </a:t>
                  </a:r>
                  <a:r>
                    <a:rPr lang="ru" sz="1400" b="1" dirty="0" err="1">
                      <a:solidFill>
                        <a:srgbClr val="000000"/>
                      </a:solidFill>
                      <a:effectLst/>
                      <a:ea typeface="Times New Roman" panose="02020603050405020304" pitchFamily="18" charset="0"/>
                    </a:rPr>
                    <a:t>из</a:t>
                  </a:r>
                  <a:r>
                    <a:rPr lang="ru" sz="1400" b="1" dirty="0">
                      <a:solidFill>
                        <a:srgbClr val="000000"/>
                      </a:solidFill>
                      <a:effectLst/>
                      <a:ea typeface="Times New Roman" panose="02020603050405020304" pitchFamily="18" charset="0"/>
                    </a:rPr>
                    <a:t> </a:t>
                  </a:r>
                  <a:r>
                    <a:rPr lang="ru" sz="1400" b="1" dirty="0" err="1">
                      <a:solidFill>
                        <a:srgbClr val="000000"/>
                      </a:solidFill>
                      <a:effectLst/>
                      <a:ea typeface="Times New Roman" panose="02020603050405020304" pitchFamily="18" charset="0"/>
                    </a:rPr>
                    <a:t>насыщенность </a:t>
                  </a:r>
                  <a:r>
                    <a:rPr lang="ru" sz="1400" b="1" dirty="0">
                      <a:solidFill>
                        <a:srgbClr val="000000"/>
                      </a:solidFill>
                      <a:effectLst/>
                      <a:ea typeface="Times New Roman" panose="02020603050405020304" pitchFamily="18" charset="0"/>
                    </a:rPr>
                    <a:t>:</a:t>
                  </a:r>
                  <a:r>
                    <a:rPr lang="ru" sz="1400" dirty="0">
                      <a:solidFill>
                        <a:srgbClr val="000000"/>
                      </a:solidFill>
                      <a:effectLst/>
                      <a:ea typeface="Times New Roman" panose="02020603050405020304" pitchFamily="18" charset="0"/>
                    </a:rPr>
                    <a:t>  </a:t>
                  </a:r>
                  <a14:m>
                    <m:oMath xmlns:m="http://schemas.openxmlformats.org/officeDocument/2006/math">
                      <m:sSub>
                        <m:sSubPr>
                          <m:ctrlPr>
                            <a:rPr lang="de-DE" sz="1400" i="1"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𝑆</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𝑟</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f>
                        <m:f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fPr>
                        <m:num>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𝑛</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𝑤</m:t>
                              </m:r>
                            </m:sub>
                          </m:sSub>
                        </m:num>
                        <m:den>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𝑛</m:t>
                          </m:r>
                        </m:den>
                      </m:f>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f>
                        <m:f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fPr>
                        <m:num>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𝑤</m:t>
                          </m:r>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𝜌</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𝑑</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𝜌</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𝑠</m:t>
                              </m:r>
                            </m:sub>
                          </m:sSub>
                        </m:num>
                        <m:den>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𝜌</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𝑤</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d>
                            <m:d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dPr>
                            <m:e>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𝜌</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𝑠</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𝜌</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𝑑</m:t>
                                  </m:r>
                                </m:sub>
                              </m:sSub>
                            </m:e>
                          </m:d>
                        </m:den>
                      </m:f>
                    </m:oMath>
                  </a14:m>
                  <a:r>
                    <a:rPr lang="ru" sz="1400" dirty="0">
                      <a:solidFill>
                        <a:srgbClr val="000000"/>
                      </a:solidFill>
                      <a:effectLst/>
                      <a:ea typeface="Times New Roman" panose="02020603050405020304" pitchFamily="18" charset="0"/>
                    </a:rPr>
                    <a:t>[-] ( </a:t>
                  </a:r>
                  <a:r>
                    <a:rPr lang="ru" sz="1400" dirty="0" err="1">
                      <a:solidFill>
                        <a:srgbClr val="000000"/>
                      </a:solidFill>
                      <a:effectLst/>
                      <a:ea typeface="Times New Roman" panose="02020603050405020304" pitchFamily="18" charset="0"/>
                    </a:rPr>
                    <a:t>уравнение </a:t>
                  </a:r>
                  <a:r>
                    <a:rPr lang="ru" sz="1400" dirty="0">
                      <a:solidFill>
                        <a:srgbClr val="000000"/>
                      </a:solidFill>
                      <a:effectLst/>
                      <a:ea typeface="Times New Roman" panose="02020603050405020304" pitchFamily="18" charset="0"/>
                    </a:rPr>
                    <a:t>P3.3)</a:t>
                  </a:r>
                  <a:endParaRPr lang="de-DE" sz="1400" dirty="0">
                    <a:effectLst/>
                    <a:ea typeface="Times New Roman" panose="02020603050405020304" pitchFamily="18" charset="0"/>
                  </a:endParaRPr>
                </a:p>
                <a:p>
                  <a:pPr algn="just">
                    <a:spcAft>
                      <a:spcPts val="0"/>
                    </a:spcAft>
                  </a:pPr>
                  <a:r>
                    <a:rPr lang="ru" sz="1400" dirty="0" err="1">
                      <a:solidFill>
                        <a:srgbClr val="000000"/>
                      </a:solidFill>
                      <a:effectLst/>
                      <a:ea typeface="Times New Roman" panose="02020603050405020304" pitchFamily="18" charset="0"/>
                    </a:rPr>
                    <a:t>с</a:t>
                  </a:r>
                  <a:endParaRPr lang="de-DE" sz="1400" dirty="0">
                    <a:effectLst/>
                    <a:ea typeface="Times New Roman" panose="02020603050405020304" pitchFamily="18" charset="0"/>
                  </a:endParaRPr>
                </a:p>
                <a:p>
                  <a:pPr algn="just">
                    <a:spcAft>
                      <a:spcPts val="0"/>
                    </a:spcAft>
                  </a:pPr>
                  <a14:m>
                    <m:oMath xmlns:m="http://schemas.openxmlformats.org/officeDocument/2006/math">
                      <m:sSub>
                        <m:sSubPr>
                          <m:ctrlPr>
                            <a:rPr lang="de-DE" sz="1400" i="1">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𝑆</m:t>
                          </m:r>
                        </m:e>
                        <m:sub>
                          <m:r>
                            <a:rPr lang="de-DE" sz="1400" i="1">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𝑟</m:t>
                          </m:r>
                        </m:sub>
                      </m:sSub>
                    </m:oMath>
                  </a14:m>
                  <a:r>
                    <a:rPr lang="ru" sz="1400" dirty="0">
                      <a:solidFill>
                        <a:srgbClr val="000000"/>
                      </a:solidFill>
                      <a:effectLst/>
                      <a:latin typeface="Cambria Math" panose="02040503050406030204" pitchFamily="18" charset="0"/>
                      <a:ea typeface="Cambria Math" panose="02040503050406030204" pitchFamily="18" charset="0"/>
                    </a:rPr>
                    <a:t> </a:t>
                  </a:r>
                  <a:r>
                    <a:rPr lang="ru" sz="1400" dirty="0">
                      <a:solidFill>
                        <a:srgbClr val="000000"/>
                      </a:solidFill>
                      <a:effectLst/>
                      <a:ea typeface="Times New Roman" panose="02020603050405020304" pitchFamily="18" charset="0"/>
                    </a:rPr>
                    <a:t>= </a:t>
                  </a:r>
                  <a:r>
                    <a:rPr lang="ru" sz="1400" dirty="0" err="1">
                      <a:solidFill>
                        <a:srgbClr val="000000"/>
                      </a:solidFill>
                      <a:effectLst/>
                      <a:ea typeface="Times New Roman" panose="02020603050405020304" pitchFamily="18" charset="0"/>
                    </a:rPr>
                    <a:t>степень</a:t>
                  </a:r>
                  <a:r>
                    <a:rPr lang="ru" sz="1400" dirty="0">
                      <a:solidFill>
                        <a:srgbClr val="000000"/>
                      </a:solidFill>
                      <a:effectLst/>
                      <a:ea typeface="Times New Roman" panose="02020603050405020304" pitchFamily="18" charset="0"/>
                    </a:rPr>
                    <a:t> </a:t>
                  </a:r>
                  <a:r>
                    <a:rPr lang="ru" sz="1400" dirty="0" err="1">
                      <a:solidFill>
                        <a:srgbClr val="000000"/>
                      </a:solidFill>
                      <a:effectLst/>
                      <a:ea typeface="Times New Roman" panose="02020603050405020304" pitchFamily="18" charset="0"/>
                    </a:rPr>
                    <a:t>из</a:t>
                  </a:r>
                  <a:r>
                    <a:rPr lang="ru" sz="1400" dirty="0">
                      <a:solidFill>
                        <a:srgbClr val="000000"/>
                      </a:solidFill>
                      <a:effectLst/>
                      <a:ea typeface="Times New Roman" panose="02020603050405020304" pitchFamily="18" charset="0"/>
                    </a:rPr>
                    <a:t> </a:t>
                  </a:r>
                  <a:r>
                    <a:rPr lang="ru" sz="1400" dirty="0" err="1">
                      <a:solidFill>
                        <a:srgbClr val="000000"/>
                      </a:solidFill>
                      <a:effectLst/>
                      <a:ea typeface="Times New Roman" panose="02020603050405020304" pitchFamily="18" charset="0"/>
                    </a:rPr>
                    <a:t>насыщенность </a:t>
                  </a:r>
                  <a:r>
                    <a:rPr lang="ru" sz="1400" dirty="0">
                      <a:solidFill>
                        <a:srgbClr val="000000"/>
                      </a:solidFill>
                      <a:effectLst/>
                      <a:ea typeface="Times New Roman" panose="02020603050405020304" pitchFamily="18" charset="0"/>
                    </a:rPr>
                    <a:t>[-]</a:t>
                  </a:r>
                  <a:endParaRPr lang="de-DE" sz="1400" dirty="0">
                    <a:effectLst/>
                    <a:ea typeface="Times New Roman" panose="02020603050405020304" pitchFamily="18" charset="0"/>
                  </a:endParaRPr>
                </a:p>
                <a:p>
                  <a:pPr>
                    <a:spcAft>
                      <a:spcPts val="0"/>
                    </a:spcAft>
                  </a:pPr>
                  <a14:m>
                    <m:oMath xmlns:m="http://schemas.openxmlformats.org/officeDocument/2006/math">
                      <m:sSub>
                        <m:sSubPr>
                          <m:ctrlPr>
                            <a:rPr lang="de-DE" sz="1400" i="1">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effectLst/>
                              <a:latin typeface="Cambria Math" panose="02040503050406030204" pitchFamily="18" charset="0"/>
                              <a:ea typeface="Cambria Math" panose="02040503050406030204" pitchFamily="18" charset="0"/>
                              <a:cs typeface="Arial" panose="020B0604020202020204" pitchFamily="34" charset="0"/>
                            </a:rPr>
                            <m:t>𝑛</m:t>
                          </m:r>
                        </m:e>
                        <m:sub>
                          <m:r>
                            <a:rPr lang="de-DE" sz="1400" i="1">
                              <a:effectLst/>
                              <a:latin typeface="Cambria Math" panose="02040503050406030204" pitchFamily="18" charset="0"/>
                              <a:ea typeface="Cambria Math" panose="02040503050406030204" pitchFamily="18" charset="0"/>
                              <a:cs typeface="Arial" panose="020B0604020202020204" pitchFamily="34" charset="0"/>
                            </a:rPr>
                            <m:t>𝑤</m:t>
                          </m:r>
                        </m:sub>
                      </m:sSub>
                    </m:oMath>
                  </a14:m>
                  <a:r>
                    <a:rPr lang="ru" sz="1400" baseline="-25000" dirty="0">
                      <a:effectLst/>
                      <a:ea typeface="Times New Roman" panose="02020603050405020304" pitchFamily="18" charset="0"/>
                    </a:rPr>
                    <a:t> </a:t>
                  </a:r>
                  <a:r>
                    <a:rPr lang="ru" sz="1400" dirty="0">
                      <a:effectLst/>
                      <a:ea typeface="Times New Roman" panose="02020603050405020304" pitchFamily="18" charset="0"/>
                    </a:rPr>
                    <a:t>= </a:t>
                  </a:r>
                  <a:r>
                    <a:rPr lang="ru" sz="1400" dirty="0" err="1">
                      <a:ea typeface="Times New Roman" panose="02020603050405020304" pitchFamily="18" charset="0"/>
                    </a:rPr>
                    <a:t>пропорция</a:t>
                  </a:r>
                  <a:r>
                    <a:rPr lang="ru" sz="1400" dirty="0">
                      <a:ea typeface="Times New Roman" panose="02020603050405020304" pitchFamily="18" charset="0"/>
                    </a:rPr>
                    <a:t> наполненный </a:t>
                  </a:r>
                  <a:r>
                    <a:rPr lang="ru" sz="1400" dirty="0" err="1">
                      <a:ea typeface="Times New Roman" panose="02020603050405020304" pitchFamily="18" charset="0"/>
                    </a:rPr>
                    <a:t>водой _</a:t>
                  </a:r>
                  <a:r>
                    <a:rPr lang="ru" sz="1400" dirty="0">
                      <a:ea typeface="Times New Roman" panose="02020603050405020304" pitchFamily="18" charset="0"/>
                    </a:rPr>
                    <a:t> </a:t>
                  </a:r>
                  <a:r>
                    <a:rPr lang="ru" sz="1400" dirty="0" err="1">
                      <a:ea typeface="Times New Roman" panose="02020603050405020304" pitchFamily="18" charset="0"/>
                    </a:rPr>
                    <a:t>поры </a:t>
                  </a:r>
                  <a:r>
                    <a:rPr lang="ru" sz="1400" dirty="0">
                      <a:effectLst/>
                      <a:ea typeface="Times New Roman" panose="02020603050405020304" pitchFamily="18" charset="0"/>
                    </a:rPr>
                    <a:t>[-]</a:t>
                  </a:r>
                </a:p>
                <a:p>
                  <a:pPr algn="just">
                    <a:spcAft>
                      <a:spcPts val="0"/>
                    </a:spcAft>
                  </a:pPr>
                  <a14:m>
                    <m:oMath xmlns:m="http://schemas.openxmlformats.org/officeDocument/2006/math">
                      <m:r>
                        <a:rPr lang="de-DE" sz="1400" i="1">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𝑛</m:t>
                      </m:r>
                    </m:oMath>
                  </a14:m>
                  <a:r>
                    <a:rPr lang="ru" sz="1400" dirty="0" err="1">
                      <a:solidFill>
                        <a:srgbClr val="000000"/>
                      </a:solidFill>
                      <a:effectLst/>
                      <a:ea typeface="Times New Roman" panose="02020603050405020304" pitchFamily="18" charset="0"/>
                    </a:rPr>
                    <a:t>содержание </a:t>
                  </a:r>
                  <a:r>
                    <a:rPr lang="ru" sz="1400" dirty="0">
                      <a:solidFill>
                        <a:srgbClr val="000000"/>
                      </a:solidFill>
                      <a:effectLst/>
                      <a:ea typeface="Times New Roman" panose="02020603050405020304" pitchFamily="18" charset="0"/>
                    </a:rPr>
                    <a:t>пор [-]</a:t>
                  </a:r>
                  <a:endParaRPr lang="de-DE" sz="1400" dirty="0">
                    <a:effectLst/>
                    <a:ea typeface="Times New Roman" panose="02020603050405020304" pitchFamily="18" charset="0"/>
                  </a:endParaRPr>
                </a:p>
                <a:p>
                  <a:pPr algn="just">
                    <a:spcAft>
                      <a:spcPts val="0"/>
                    </a:spcAft>
                  </a:pPr>
                  <a14:m>
                    <m:oMath xmlns:m="http://schemas.openxmlformats.org/officeDocument/2006/math">
                      <m:r>
                        <a:rPr lang="de-DE" sz="1400" i="1">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𝑤</m:t>
                      </m:r>
                    </m:oMath>
                  </a14:m>
                  <a:r>
                    <a:rPr lang="ru" sz="1400" dirty="0" err="1">
                      <a:solidFill>
                        <a:srgbClr val="000000"/>
                      </a:solidFill>
                      <a:effectLst/>
                      <a:ea typeface="Times New Roman" panose="02020603050405020304" pitchFamily="18" charset="0"/>
                    </a:rPr>
                    <a:t>содержание </a:t>
                  </a:r>
                  <a:r>
                    <a:rPr lang="ru" sz="1400" dirty="0">
                      <a:solidFill>
                        <a:srgbClr val="000000"/>
                      </a:solidFill>
                      <a:effectLst/>
                      <a:ea typeface="Times New Roman" panose="02020603050405020304" pitchFamily="18" charset="0"/>
                    </a:rPr>
                    <a:t>воды </a:t>
                  </a:r>
                  <a:r>
                    <a:rPr lang="ru" sz="1400" dirty="0" err="1">
                      <a:solidFill>
                        <a:srgbClr val="000000"/>
                      </a:solidFill>
                      <a:effectLst/>
                      <a:ea typeface="Times New Roman" panose="02020603050405020304" pitchFamily="18" charset="0"/>
                    </a:rPr>
                    <a:t>из</a:t>
                  </a:r>
                  <a:r>
                    <a:rPr lang="ru" sz="1400" dirty="0">
                      <a:solidFill>
                        <a:srgbClr val="000000"/>
                      </a:solidFill>
                      <a:effectLst/>
                      <a:ea typeface="Times New Roman" panose="02020603050405020304" pitchFamily="18" charset="0"/>
                    </a:rPr>
                    <a:t> почва [- </a:t>
                  </a:r>
                  <a:endParaRPr lang="de-DE" sz="1400" dirty="0">
                    <a:effectLst/>
                    <a:ea typeface="Times New Roman" panose="02020603050405020304" pitchFamily="18" charset="0"/>
                  </a:endParaRPr>
                </a:p>
                <a:p>
                  <a:pPr algn="just">
                    <a:spcAft>
                      <a:spcPts val="0"/>
                    </a:spcAft>
                  </a:pPr>
                  <a14:m>
                    <m:oMath xmlns:m="http://schemas.openxmlformats.org/officeDocument/2006/math">
                      <m:sSub>
                        <m:sSubPr>
                          <m:ctrlPr>
                            <a:rPr lang="de-DE" sz="1400" i="1">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000000"/>
                              </a:solidFill>
                              <a:effectLst/>
                              <a:latin typeface="Cambria Math" panose="02040503050406030204" pitchFamily="18" charset="0"/>
                              <a:ea typeface="Cambria Math" panose="02040503050406030204" pitchFamily="18" charset="0"/>
                              <a:cs typeface="Arial" panose="020B0604020202020204" pitchFamily="34" charset="0"/>
                              <a:sym typeface="Symbol" panose="05050102010706020507" pitchFamily="18" charset="2"/>
                            </a:rPr>
                            <m:t></m:t>
                          </m:r>
                        </m:e>
                        <m:sub>
                          <m:r>
                            <a:rPr lang="de-DE" sz="1400" i="1">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𝑑</m:t>
                          </m:r>
                        </m:sub>
                      </m:sSub>
                    </m:oMath>
                  </a14:m>
                  <a:r>
                    <a:rPr lang="ru" sz="1400" baseline="-25000" dirty="0">
                      <a:solidFill>
                        <a:srgbClr val="000000"/>
                      </a:solidFill>
                      <a:effectLst/>
                      <a:ea typeface="Times New Roman" panose="02020603050405020304" pitchFamily="18" charset="0"/>
                    </a:rPr>
                    <a:t> </a:t>
                  </a:r>
                  <a:r>
                    <a:rPr lang="ru" sz="1400" dirty="0">
                      <a:solidFill>
                        <a:srgbClr val="000000"/>
                      </a:solidFill>
                      <a:effectLst/>
                      <a:ea typeface="Times New Roman" panose="02020603050405020304" pitchFamily="18" charset="0"/>
                    </a:rPr>
                    <a:t>= </a:t>
                  </a:r>
                  <a:r>
                    <a:rPr lang="ru" sz="1400" dirty="0">
                      <a:solidFill>
                        <a:srgbClr val="000000"/>
                      </a:solidFill>
                      <a:ea typeface="Times New Roman" panose="02020603050405020304" pitchFamily="18" charset="0"/>
                    </a:rPr>
                    <a:t>сухая плотность рыхлой породы/почвы </a:t>
                  </a:r>
                  <a:r>
                    <a:rPr lang="ru" sz="1400" dirty="0">
                      <a:solidFill>
                        <a:srgbClr val="000000"/>
                      </a:solidFill>
                      <a:effectLst/>
                      <a:ea typeface="Times New Roman" panose="02020603050405020304" pitchFamily="18" charset="0"/>
                    </a:rPr>
                    <a:t>[г/см </a:t>
                  </a:r>
                  <a:r>
                    <a:rPr lang="ru" sz="1400" baseline="30000" dirty="0">
                      <a:solidFill>
                        <a:srgbClr val="000000"/>
                      </a:solidFill>
                      <a:effectLst/>
                      <a:ea typeface="Times New Roman" panose="02020603050405020304" pitchFamily="18" charset="0"/>
                    </a:rPr>
                    <a:t>3 </a:t>
                  </a:r>
                  <a:r>
                    <a:rPr lang="ru" sz="1400" dirty="0">
                      <a:solidFill>
                        <a:srgbClr val="000000"/>
                      </a:solidFill>
                      <a:effectLst/>
                      <a:ea typeface="Times New Roman" panose="02020603050405020304" pitchFamily="18" charset="0"/>
                    </a:rPr>
                    <a:t>]</a:t>
                  </a:r>
                  <a:endParaRPr lang="de-DE" sz="1400" dirty="0">
                    <a:effectLst/>
                    <a:ea typeface="Times New Roman" panose="02020603050405020304" pitchFamily="18" charset="0"/>
                  </a:endParaRPr>
                </a:p>
                <a:p>
                  <a:pPr algn="just">
                    <a:spcAft>
                      <a:spcPts val="0"/>
                    </a:spcAft>
                  </a:pPr>
                  <a14:m>
                    <m:oMath xmlns:m="http://schemas.openxmlformats.org/officeDocument/2006/math">
                      <m:sSub>
                        <m:sSubPr>
                          <m:ctrlPr>
                            <a:rPr lang="de-DE" sz="1400" i="1">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000000"/>
                              </a:solidFill>
                              <a:effectLst/>
                              <a:latin typeface="Cambria Math" panose="02040503050406030204" pitchFamily="18" charset="0"/>
                              <a:ea typeface="Cambria Math" panose="02040503050406030204" pitchFamily="18" charset="0"/>
                              <a:cs typeface="Arial" panose="020B0604020202020204" pitchFamily="34" charset="0"/>
                              <a:sym typeface="Symbol" panose="05050102010706020507" pitchFamily="18" charset="2"/>
                            </a:rPr>
                            <m:t></m:t>
                          </m:r>
                        </m:e>
                        <m:sub>
                          <m:r>
                            <a:rPr lang="de-DE" sz="1400" i="1">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𝑠</m:t>
                          </m:r>
                        </m:sub>
                      </m:sSub>
                    </m:oMath>
                  </a14:m>
                  <a:r>
                    <a:rPr lang="ru" sz="1400" dirty="0">
                      <a:solidFill>
                        <a:srgbClr val="000000"/>
                      </a:solidFill>
                      <a:effectLst/>
                      <a:ea typeface="Times New Roman" panose="02020603050405020304" pitchFamily="18" charset="0"/>
                    </a:rPr>
                    <a:t>= </a:t>
                  </a:r>
                  <a:r>
                    <a:rPr lang="ru" sz="1400" dirty="0">
                      <a:solidFill>
                        <a:srgbClr val="000000"/>
                      </a:solidFill>
                      <a:ea typeface="Times New Roman" panose="02020603050405020304" pitchFamily="18" charset="0"/>
                    </a:rPr>
                    <a:t>плотность зерна или </a:t>
                  </a:r>
                  <a:r>
                    <a:rPr lang="ru" sz="1400" dirty="0" err="1">
                      <a:solidFill>
                        <a:srgbClr val="000000"/>
                      </a:solidFill>
                      <a:ea typeface="Times New Roman" panose="02020603050405020304" pitchFamily="18" charset="0"/>
                    </a:rPr>
                    <a:t>единица измерения</a:t>
                  </a:r>
                  <a:r>
                    <a:rPr lang="ru" sz="1400" dirty="0">
                      <a:solidFill>
                        <a:srgbClr val="000000"/>
                      </a:solidFill>
                      <a:ea typeface="Times New Roman" panose="02020603050405020304" pitchFamily="18" charset="0"/>
                    </a:rPr>
                    <a:t> </a:t>
                  </a:r>
                  <a:r>
                    <a:rPr lang="ru" sz="1400" dirty="0" err="1">
                      <a:solidFill>
                        <a:srgbClr val="000000"/>
                      </a:solidFill>
                      <a:ea typeface="Times New Roman" panose="02020603050405020304" pitchFamily="18" charset="0"/>
                    </a:rPr>
                    <a:t>масса</a:t>
                  </a:r>
                  <a:r>
                    <a:rPr lang="ru" sz="1400" dirty="0">
                      <a:solidFill>
                        <a:srgbClr val="000000"/>
                      </a:solidFill>
                      <a:ea typeface="Times New Roman" panose="02020603050405020304" pitchFamily="18" charset="0"/>
                    </a:rPr>
                    <a:t> </a:t>
                  </a:r>
                  <a:r>
                    <a:rPr lang="ru" sz="1400" dirty="0" err="1">
                      <a:solidFill>
                        <a:srgbClr val="000000"/>
                      </a:solidFill>
                      <a:ea typeface="Times New Roman" panose="02020603050405020304" pitchFamily="18" charset="0"/>
                    </a:rPr>
                    <a:t>из</a:t>
                  </a:r>
                  <a:r>
                    <a:rPr lang="ru" sz="1400" dirty="0">
                      <a:solidFill>
                        <a:srgbClr val="000000"/>
                      </a:solidFill>
                      <a:ea typeface="Times New Roman" panose="02020603050405020304" pitchFamily="18" charset="0"/>
                    </a:rPr>
                    <a:t> твердые </a:t>
                  </a:r>
                  <a:r>
                    <a:rPr lang="ru" sz="1400" dirty="0" err="1">
                      <a:solidFill>
                        <a:srgbClr val="000000"/>
                      </a:solidFill>
                      <a:ea typeface="Times New Roman" panose="02020603050405020304" pitchFamily="18" charset="0"/>
                    </a:rPr>
                    <a:t>составляющие _</a:t>
                  </a:r>
                  <a:r>
                    <a:rPr lang="ru" sz="1400" dirty="0">
                      <a:solidFill>
                        <a:srgbClr val="000000"/>
                      </a:solidFill>
                      <a:ea typeface="Times New Roman" panose="02020603050405020304" pitchFamily="18" charset="0"/>
                    </a:rPr>
                    <a:t> </a:t>
                  </a:r>
                  <a:r>
                    <a:rPr lang="ru" sz="1400" dirty="0">
                      <a:solidFill>
                        <a:srgbClr val="000000"/>
                      </a:solidFill>
                      <a:effectLst/>
                      <a:ea typeface="Times New Roman" panose="02020603050405020304" pitchFamily="18" charset="0"/>
                    </a:rPr>
                    <a:t>[г/см </a:t>
                  </a:r>
                  <a:r>
                    <a:rPr lang="ru" sz="1400" baseline="30000" dirty="0">
                      <a:solidFill>
                        <a:srgbClr val="000000"/>
                      </a:solidFill>
                      <a:effectLst/>
                      <a:ea typeface="Times New Roman" panose="02020603050405020304" pitchFamily="18" charset="0"/>
                    </a:rPr>
                    <a:t>3 </a:t>
                  </a:r>
                  <a:r>
                    <a:rPr lang="ru" sz="1400" dirty="0">
                      <a:solidFill>
                        <a:srgbClr val="000000"/>
                      </a:solidFill>
                      <a:effectLst/>
                      <a:ea typeface="Times New Roman" panose="02020603050405020304" pitchFamily="18" charset="0"/>
                    </a:rPr>
                    <a:t>]</a:t>
                  </a:r>
                  <a:endParaRPr lang="de-DE" sz="1400" dirty="0">
                    <a:effectLst/>
                    <a:ea typeface="Times New Roman" panose="02020603050405020304" pitchFamily="18" charset="0"/>
                  </a:endParaRPr>
                </a:p>
                <a:p>
                  <a:pPr algn="just">
                    <a:spcAft>
                      <a:spcPts val="0"/>
                    </a:spcAft>
                  </a:pPr>
                  <a14:m>
                    <m:oMath xmlns:m="http://schemas.openxmlformats.org/officeDocument/2006/math">
                      <m:sSub>
                        <m:sSubPr>
                          <m:ctrlPr>
                            <a:rPr lang="de-DE" sz="1400" i="1">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000000"/>
                              </a:solidFill>
                              <a:effectLst/>
                              <a:latin typeface="Cambria Math" panose="02040503050406030204" pitchFamily="18" charset="0"/>
                              <a:ea typeface="Cambria Math" panose="02040503050406030204" pitchFamily="18" charset="0"/>
                              <a:cs typeface="Arial" panose="020B0604020202020204" pitchFamily="34" charset="0"/>
                              <a:sym typeface="Symbol" panose="05050102010706020507" pitchFamily="18" charset="2"/>
                            </a:rPr>
                            <m:t></m:t>
                          </m:r>
                        </m:e>
                        <m:sub>
                          <m:r>
                            <a:rPr lang="de-DE" sz="1400" i="1">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𝑤</m:t>
                          </m:r>
                        </m:sub>
                      </m:sSub>
                    </m:oMath>
                  </a14:m>
                  <a:r>
                    <a:rPr lang="ru" sz="1400" dirty="0">
                      <a:solidFill>
                        <a:srgbClr val="000000"/>
                      </a:solidFill>
                      <a:effectLst/>
                      <a:ea typeface="Times New Roman" panose="02020603050405020304" pitchFamily="18" charset="0"/>
                    </a:rPr>
                    <a:t>= </a:t>
                  </a:r>
                  <a:r>
                    <a:rPr lang="ru" sz="1400" dirty="0" err="1">
                      <a:solidFill>
                        <a:srgbClr val="000000"/>
                      </a:solidFill>
                      <a:effectLst/>
                      <a:ea typeface="Times New Roman" panose="02020603050405020304" pitchFamily="18" charset="0"/>
                    </a:rPr>
                    <a:t>плотность</a:t>
                  </a:r>
                  <a:r>
                    <a:rPr lang="ru" sz="1400" dirty="0">
                      <a:solidFill>
                        <a:srgbClr val="000000"/>
                      </a:solidFill>
                      <a:effectLst/>
                      <a:ea typeface="Times New Roman" panose="02020603050405020304" pitchFamily="18" charset="0"/>
                    </a:rPr>
                    <a:t> </a:t>
                  </a:r>
                  <a:r>
                    <a:rPr lang="ru" sz="1400" dirty="0" err="1">
                      <a:solidFill>
                        <a:srgbClr val="000000"/>
                      </a:solidFill>
                      <a:effectLst/>
                      <a:ea typeface="Times New Roman" panose="02020603050405020304" pitchFamily="18" charset="0"/>
                    </a:rPr>
                    <a:t>из</a:t>
                  </a:r>
                  <a:r>
                    <a:rPr lang="ru" sz="1400" dirty="0">
                      <a:solidFill>
                        <a:srgbClr val="000000"/>
                      </a:solidFill>
                      <a:effectLst/>
                      <a:ea typeface="Times New Roman" panose="02020603050405020304" pitchFamily="18" charset="0"/>
                    </a:rPr>
                    <a:t> </a:t>
                  </a:r>
                  <a:r>
                    <a:rPr lang="ru" sz="1400" dirty="0" err="1">
                      <a:solidFill>
                        <a:srgbClr val="000000"/>
                      </a:solidFill>
                      <a:effectLst/>
                      <a:ea typeface="Times New Roman" panose="02020603050405020304" pitchFamily="18" charset="0"/>
                    </a:rPr>
                    <a:t>вода </a:t>
                  </a:r>
                  <a:r>
                    <a:rPr lang="ru" sz="1400" dirty="0">
                      <a:solidFill>
                        <a:srgbClr val="000000"/>
                      </a:solidFill>
                      <a:effectLst/>
                      <a:ea typeface="Times New Roman" panose="02020603050405020304" pitchFamily="18" charset="0"/>
                    </a:rPr>
                    <a:t>[г/см </a:t>
                  </a:r>
                  <a:r>
                    <a:rPr lang="ru" sz="1400" baseline="30000" dirty="0">
                      <a:solidFill>
                        <a:srgbClr val="000000"/>
                      </a:solidFill>
                      <a:effectLst/>
                      <a:ea typeface="Times New Roman" panose="02020603050405020304" pitchFamily="18" charset="0"/>
                    </a:rPr>
                    <a:t>3 </a:t>
                  </a:r>
                  <a:r>
                    <a:rPr lang="ru" sz="1400" dirty="0">
                      <a:solidFill>
                        <a:srgbClr val="000000"/>
                      </a:solidFill>
                      <a:effectLst/>
                      <a:ea typeface="Times New Roman" panose="02020603050405020304" pitchFamily="18" charset="0"/>
                    </a:rPr>
                    <a:t>]</a:t>
                  </a:r>
                </a:p>
                <a:p>
                  <a:pPr algn="just">
                    <a:spcAft>
                      <a:spcPts val="0"/>
                    </a:spcAft>
                  </a:pPr>
                  <a:endParaRPr lang="de-DE" sz="1400" dirty="0">
                    <a:solidFill>
                      <a:srgbClr val="000000"/>
                    </a:solidFill>
                    <a:ea typeface="Times New Roman" panose="02020603050405020304" pitchFamily="18" charset="0"/>
                  </a:endParaRPr>
                </a:p>
                <a:p>
                  <a:r>
                    <a:rPr lang="ru" sz="1400" b="1" spc="-20" dirty="0"/>
                    <a:t>Dichte des feuchten Bodens:</a:t>
                  </a:r>
                  <a:r>
                    <a:rPr lang="ru" sz="1400" spc="-20" dirty="0"/>
                    <a:t> </a:t>
                  </a:r>
                  <a14:m>
                    <m:oMath xmlns:m="http://schemas.openxmlformats.org/officeDocument/2006/math">
                      <m:r>
                        <a:rPr lang="de-DE" sz="1400" i="1" spc="-20" smtClean="0">
                          <a:solidFill>
                            <a:srgbClr val="C00000"/>
                          </a:solidFill>
                          <a:latin typeface="Cambria Math"/>
                          <a:ea typeface="Cambria Math"/>
                        </a:rPr>
                        <m:t>𝜌</m:t>
                      </m:r>
                      <m:r>
                        <a:rPr lang="de-DE" sz="1400" i="1" spc="-20" smtClean="0">
                          <a:solidFill>
                            <a:srgbClr val="C00000"/>
                          </a:solidFill>
                          <a:latin typeface="Cambria Math"/>
                          <a:ea typeface="Cambria Math"/>
                        </a:rPr>
                        <m:t>=</m:t>
                      </m:r>
                      <m:f>
                        <m:fPr>
                          <m:ctrlPr>
                            <a:rPr lang="de-DE" sz="1400" i="1" spc="-20">
                              <a:solidFill>
                                <a:srgbClr val="C00000"/>
                              </a:solidFill>
                              <a:latin typeface="Cambria Math" panose="02040503050406030204" pitchFamily="18" charset="0"/>
                              <a:ea typeface="Cambria Math"/>
                            </a:rPr>
                          </m:ctrlPr>
                        </m:fPr>
                        <m:num>
                          <m:r>
                            <a:rPr lang="de-DE" sz="1400" i="1" spc="-20">
                              <a:solidFill>
                                <a:srgbClr val="C00000"/>
                              </a:solidFill>
                              <a:latin typeface="Cambria Math"/>
                              <a:ea typeface="Cambria Math"/>
                            </a:rPr>
                            <m:t>𝑚</m:t>
                          </m:r>
                        </m:num>
                        <m:den>
                          <m:r>
                            <a:rPr lang="de-DE" sz="1400" b="0" i="1" spc="-20" smtClean="0">
                              <a:solidFill>
                                <a:srgbClr val="C00000"/>
                              </a:solidFill>
                              <a:latin typeface="Cambria Math" panose="02040503050406030204" pitchFamily="18" charset="0"/>
                              <a:ea typeface="Cambria Math"/>
                            </a:rPr>
                            <m:t>𝑉</m:t>
                          </m:r>
                        </m:den>
                      </m:f>
                      <m:r>
                        <a:rPr lang="de-DE" sz="1400" i="1" spc="-20">
                          <a:solidFill>
                            <a:srgbClr val="C00000"/>
                          </a:solidFill>
                          <a:latin typeface="Cambria Math"/>
                          <a:ea typeface="Cambria Math"/>
                        </a:rPr>
                        <m:t>=</m:t>
                      </m:r>
                      <m:sSub>
                        <m:sSubPr>
                          <m:ctrlPr>
                            <a:rPr lang="de-DE" sz="1400" i="1" spc="-20">
                              <a:solidFill>
                                <a:srgbClr val="C00000"/>
                              </a:solidFill>
                              <a:latin typeface="Cambria Math" panose="02040503050406030204" pitchFamily="18" charset="0"/>
                              <a:ea typeface="Cambria Math"/>
                            </a:rPr>
                          </m:ctrlPr>
                        </m:sSubPr>
                        <m:e>
                          <m:r>
                            <a:rPr lang="de-DE" sz="1400" i="1" spc="-20">
                              <a:solidFill>
                                <a:srgbClr val="C00000"/>
                              </a:solidFill>
                              <a:latin typeface="Cambria Math"/>
                              <a:ea typeface="Cambria Math"/>
                            </a:rPr>
                            <m:t>𝜌</m:t>
                          </m:r>
                        </m:e>
                        <m:sub>
                          <m:r>
                            <a:rPr lang="de-DE" sz="1400" i="1" spc="-20">
                              <a:solidFill>
                                <a:srgbClr val="C00000"/>
                              </a:solidFill>
                              <a:latin typeface="Cambria Math"/>
                              <a:ea typeface="Cambria Math"/>
                            </a:rPr>
                            <m:t>𝑑</m:t>
                          </m:r>
                        </m:sub>
                      </m:sSub>
                      <m:r>
                        <a:rPr lang="de-DE" sz="1400" i="1" spc="-20">
                          <a:solidFill>
                            <a:srgbClr val="C00000"/>
                          </a:solidFill>
                          <a:latin typeface="Cambria Math"/>
                          <a:ea typeface="Cambria Math"/>
                        </a:rPr>
                        <m:t>∙</m:t>
                      </m:r>
                      <m:d>
                        <m:dPr>
                          <m:ctrlPr>
                            <a:rPr lang="de-DE" sz="1400" i="1" spc="-20">
                              <a:solidFill>
                                <a:srgbClr val="C00000"/>
                              </a:solidFill>
                              <a:latin typeface="Cambria Math" panose="02040503050406030204" pitchFamily="18" charset="0"/>
                              <a:ea typeface="Cambria Math"/>
                            </a:rPr>
                          </m:ctrlPr>
                        </m:dPr>
                        <m:e>
                          <m:r>
                            <a:rPr lang="de-DE" sz="1400" i="1" spc="-20">
                              <a:solidFill>
                                <a:srgbClr val="C00000"/>
                              </a:solidFill>
                              <a:latin typeface="Cambria Math"/>
                              <a:ea typeface="Cambria Math"/>
                            </a:rPr>
                            <m:t>1+</m:t>
                          </m:r>
                          <m:r>
                            <a:rPr lang="de-DE" sz="1400" i="1" spc="-20">
                              <a:solidFill>
                                <a:srgbClr val="C00000"/>
                              </a:solidFill>
                              <a:latin typeface="Cambria Math"/>
                              <a:ea typeface="Cambria Math"/>
                            </a:rPr>
                            <m:t>𝑤</m:t>
                          </m:r>
                        </m:e>
                      </m:d>
                    </m:oMath>
                  </a14:m>
                  <a:r>
                    <a:rPr lang="ru" sz="1400" spc="-20" dirty="0">
                      <a:ea typeface="Cambria Math"/>
                    </a:rPr>
                    <a:t>  </a:t>
                  </a:r>
                  <a:r>
                    <a:rPr lang="ru" sz="1400" dirty="0">
                      <a:solidFill>
                        <a:srgbClr val="000000"/>
                      </a:solidFill>
                      <a:ea typeface="Times New Roman" panose="02020603050405020304" pitchFamily="18" charset="0"/>
                    </a:rPr>
                    <a:t>[г/см </a:t>
                  </a:r>
                  <a:r>
                    <a:rPr lang="ru" sz="1400" baseline="30000" dirty="0">
                      <a:solidFill>
                        <a:srgbClr val="000000"/>
                      </a:solidFill>
                      <a:ea typeface="Times New Roman" panose="02020603050405020304" pitchFamily="18" charset="0"/>
                    </a:rPr>
                    <a:t>3 </a:t>
                  </a:r>
                  <a:r>
                    <a:rPr lang="ru" sz="1400" dirty="0">
                      <a:solidFill>
                        <a:srgbClr val="000000"/>
                      </a:solidFill>
                      <a:ea typeface="Times New Roman" panose="02020603050405020304" pitchFamily="18" charset="0"/>
                    </a:rPr>
                    <a:t>]</a:t>
                  </a:r>
                  <a:endParaRPr lang="de-DE" sz="1400" spc="-20" dirty="0">
                    <a:ea typeface="Cambria Math"/>
                  </a:endParaRPr>
                </a:p>
                <a:p>
                  <a:r>
                    <a:rPr lang="ru" sz="1400" b="1" spc="-20" dirty="0"/>
                    <a:t>Трокендихте:</a:t>
                  </a:r>
                  <a:r>
                    <a:rPr lang="ru" sz="1400" spc="-20" dirty="0"/>
                    <a:t>  </a:t>
                  </a:r>
                  <a14:m>
                    <m:oMath xmlns:m="http://schemas.openxmlformats.org/officeDocument/2006/math">
                      <m:sSub>
                        <m:sSubPr>
                          <m:ctrlPr>
                            <a:rPr lang="de-DE" sz="1400" i="1" spc="-20" smtClean="0">
                              <a:solidFill>
                                <a:srgbClr val="C00000"/>
                              </a:solidFill>
                              <a:latin typeface="Cambria Math" panose="02040503050406030204" pitchFamily="18" charset="0"/>
                            </a:rPr>
                          </m:ctrlPr>
                        </m:sSubPr>
                        <m:e>
                          <m:r>
                            <a:rPr lang="de-DE" sz="1400" i="1" spc="-20">
                              <a:solidFill>
                                <a:srgbClr val="C00000"/>
                              </a:solidFill>
                              <a:latin typeface="Cambria Math"/>
                              <a:ea typeface="Cambria Math"/>
                            </a:rPr>
                            <m:t>𝜌</m:t>
                          </m:r>
                        </m:e>
                        <m:sub>
                          <m:r>
                            <a:rPr lang="de-DE" sz="1400" i="1" spc="-20">
                              <a:solidFill>
                                <a:srgbClr val="C00000"/>
                              </a:solidFill>
                              <a:latin typeface="Cambria Math"/>
                            </a:rPr>
                            <m:t>𝑑</m:t>
                          </m:r>
                        </m:sub>
                      </m:sSub>
                      <m:r>
                        <a:rPr lang="de-DE" sz="1400" i="1" spc="-20">
                          <a:solidFill>
                            <a:srgbClr val="C00000"/>
                          </a:solidFill>
                          <a:latin typeface="Cambria Math"/>
                        </a:rPr>
                        <m:t>=</m:t>
                      </m:r>
                      <m:d>
                        <m:dPr>
                          <m:ctrlPr>
                            <a:rPr lang="de-DE" sz="1400" i="1" spc="-20">
                              <a:solidFill>
                                <a:srgbClr val="C00000"/>
                              </a:solidFill>
                              <a:latin typeface="Cambria Math" panose="02040503050406030204" pitchFamily="18" charset="0"/>
                            </a:rPr>
                          </m:ctrlPr>
                        </m:dPr>
                        <m:e>
                          <m:r>
                            <a:rPr lang="de-DE" sz="1400" i="1" spc="-20">
                              <a:solidFill>
                                <a:srgbClr val="C00000"/>
                              </a:solidFill>
                              <a:latin typeface="Cambria Math"/>
                            </a:rPr>
                            <m:t>1−</m:t>
                          </m:r>
                          <m:r>
                            <a:rPr lang="de-DE" sz="1400" i="1" spc="-20">
                              <a:solidFill>
                                <a:srgbClr val="C00000"/>
                              </a:solidFill>
                              <a:latin typeface="Cambria Math"/>
                            </a:rPr>
                            <m:t>𝑛</m:t>
                          </m:r>
                        </m:e>
                      </m:d>
                      <m:r>
                        <a:rPr lang="de-DE" sz="1400" i="1" spc="-20">
                          <a:solidFill>
                            <a:srgbClr val="C00000"/>
                          </a:solidFill>
                          <a:latin typeface="Cambria Math"/>
                          <a:ea typeface="Cambria Math"/>
                        </a:rPr>
                        <m:t>∙</m:t>
                      </m:r>
                      <m:sSub>
                        <m:sSubPr>
                          <m:ctrlPr>
                            <a:rPr lang="de-DE" sz="1400" i="1" spc="-20">
                              <a:solidFill>
                                <a:srgbClr val="C00000"/>
                              </a:solidFill>
                              <a:latin typeface="Cambria Math" panose="02040503050406030204" pitchFamily="18" charset="0"/>
                              <a:ea typeface="Cambria Math"/>
                            </a:rPr>
                          </m:ctrlPr>
                        </m:sSubPr>
                        <m:e>
                          <m:r>
                            <a:rPr lang="de-DE" sz="1400" i="1" spc="-20">
                              <a:solidFill>
                                <a:srgbClr val="C00000"/>
                              </a:solidFill>
                              <a:latin typeface="Cambria Math"/>
                              <a:ea typeface="Cambria Math"/>
                            </a:rPr>
                            <m:t>𝜌</m:t>
                          </m:r>
                        </m:e>
                        <m:sub>
                          <m:r>
                            <a:rPr lang="de-DE" sz="1400" i="1" spc="-20">
                              <a:solidFill>
                                <a:srgbClr val="C00000"/>
                              </a:solidFill>
                              <a:latin typeface="Cambria Math"/>
                              <a:ea typeface="Cambria Math"/>
                            </a:rPr>
                            <m:t>𝑠</m:t>
                          </m:r>
                        </m:sub>
                      </m:sSub>
                    </m:oMath>
                  </a14:m>
                  <a:r>
                    <a:rPr lang="ru" sz="1400" dirty="0">
                      <a:solidFill>
                        <a:srgbClr val="000000"/>
                      </a:solidFill>
                      <a:ea typeface="Times New Roman" panose="02020603050405020304" pitchFamily="18" charset="0"/>
                    </a:rPr>
                    <a:t>[г/см </a:t>
                  </a:r>
                  <a:r>
                    <a:rPr lang="ru" sz="1400" baseline="30000" dirty="0">
                      <a:solidFill>
                        <a:srgbClr val="000000"/>
                      </a:solidFill>
                      <a:ea typeface="Times New Roman" panose="02020603050405020304" pitchFamily="18" charset="0"/>
                    </a:rPr>
                    <a:t>3 </a:t>
                  </a:r>
                  <a:r>
                    <a:rPr lang="ru" sz="1400" dirty="0">
                      <a:solidFill>
                        <a:srgbClr val="000000"/>
                      </a:solidFill>
                      <a:ea typeface="Times New Roman" panose="02020603050405020304" pitchFamily="18" charset="0"/>
                    </a:rPr>
                    <a:t>]</a:t>
                  </a:r>
                  <a:r>
                    <a:rPr lang="ru" sz="1400" dirty="0"/>
                    <a:t> </a:t>
                  </a:r>
                </a:p>
              </p:txBody>
            </p:sp>
          </mc:Choice>
          <mc:Fallback xmlns="">
            <p:sp>
              <p:nvSpPr>
                <p:cNvPr id="7" name="Textfeld 6"/>
                <p:cNvSpPr txBox="1">
                  <a:spLocks noRot="1" noChangeAspect="1" noMove="1" noResize="1" noEditPoints="1" noAdjustHandles="1" noChangeArrowheads="1" noChangeShapeType="1" noTextEdit="1"/>
                </p:cNvSpPr>
                <p:nvPr/>
              </p:nvSpPr>
              <p:spPr>
                <a:xfrm>
                  <a:off x="-1" y="258306"/>
                  <a:ext cx="9144000" cy="6150082"/>
                </a:xfrm>
                <a:prstGeom prst="rect">
                  <a:avLst/>
                </a:prstGeom>
                <a:blipFill>
                  <a:blip r:embed="rId2"/>
                  <a:stretch>
                    <a:fillRect l="-200" b="-12098"/>
                  </a:stretch>
                </a:blipFill>
              </p:spPr>
              <p:txBody>
                <a:bodyPr/>
                <a:lstStyle/>
                <a:p>
                  <a:r xmlns:a="http://schemas.openxmlformats.org/drawingml/2006/main">
                    <a:rPr lang="ru">
                      <a:noFill/>
                    </a:rPr>
                    <a:t> </a:t>
                  </a:r>
                </a:p>
              </p:txBody>
            </p:sp>
          </mc:Fallback>
        </mc:AlternateContent>
      </p:grpSp>
    </p:spTree>
    <p:extLst>
      <p:ext uri="{BB962C8B-B14F-4D97-AF65-F5344CB8AC3E}">
        <p14:creationId xmlns:p14="http://schemas.microsoft.com/office/powerpoint/2010/main" val="241593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692432" y="-12576"/>
            <a:ext cx="4320000" cy="307777"/>
          </a:xfrm>
          <a:prstGeom prst="rect">
            <a:avLst/>
          </a:prstGeom>
          <a:noFill/>
        </p:spPr>
        <p:txBody>
          <a:bodyPr wrap="square" lIns="90000" rtlCol="0">
            <a:spAutoFit/>
          </a:bodyPr>
          <a:lstStyle/>
          <a:p>
            <a:r>
              <a:rPr lang="ru" sz="1400" b="1" dirty="0"/>
              <a:t>Введение: водопоглощающая </a:t>
            </a:r>
            <a:r>
              <a:rPr lang="ru" sz="1400" b="1" dirty="0" err="1"/>
              <a:t>способность</a:t>
            </a:r>
            <a:endParaRPr lang="de-DE" sz="1400" b="1"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6" name="Textfeld 5"/>
          <p:cNvSpPr txBox="1"/>
          <p:nvPr/>
        </p:nvSpPr>
        <p:spPr>
          <a:xfrm>
            <a:off x="-62208" y="4501006"/>
            <a:ext cx="1475656" cy="1384995"/>
          </a:xfrm>
          <a:prstGeom prst="rect">
            <a:avLst/>
          </a:prstGeom>
          <a:noFill/>
        </p:spPr>
        <p:txBody>
          <a:bodyPr wrap="square" lIns="90000" rtlCol="0">
            <a:spAutoFit/>
          </a:bodyPr>
          <a:lstStyle/>
          <a:p>
            <a:r>
              <a:rPr lang="ru" sz="1200" b="1" dirty="0"/>
              <a:t>Рис. P3-7: </a:t>
            </a:r>
            <a:r>
              <a:rPr lang="ru" sz="1200" dirty="0" err="1"/>
              <a:t>соотношение массы и </a:t>
            </a:r>
            <a:r>
              <a:rPr lang="ru" sz="1200" dirty="0"/>
              <a:t>объема , </a:t>
            </a:r>
            <a:r>
              <a:rPr lang="ru" sz="1200" b="1" dirty="0"/>
              <a:t>водопоглощающая </a:t>
            </a:r>
            <a:r>
              <a:rPr lang="ru" sz="1200" b="1" dirty="0" err="1"/>
              <a:t>способность </a:t>
            </a:r>
            <a:r>
              <a:rPr lang="ru" sz="1200" dirty="0"/>
              <a:t>(источник: </a:t>
            </a:r>
            <a:r>
              <a:rPr lang="ru" sz="1200" cap="small" dirty="0" err="1"/>
              <a:t>Rütz</a:t>
            </a:r>
            <a:r>
              <a:rPr lang="ru" sz="1200" cap="small" dirty="0"/>
              <a:t> </a:t>
            </a:r>
            <a:r>
              <a:rPr lang="ru" sz="1200" dirty="0"/>
              <a:t>и другие. , Wissensspeicher </a:t>
            </a:r>
            <a:r>
              <a:rPr lang="ru" sz="1200" spc="-50" dirty="0"/>
              <a:t>Geotechnik, 2019: 33) </a:t>
            </a:r>
            <a:r>
              <a:rPr lang="ru" sz="1200" dirty="0"/>
              <a:t>.</a:t>
            </a:r>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3767" y="360000"/>
            <a:ext cx="7770070" cy="6138000"/>
          </a:xfrm>
          <a:prstGeom prst="rect">
            <a:avLst/>
          </a:prstGeom>
        </p:spPr>
      </p:pic>
      <mc:AlternateContent xmlns:mc="http://schemas.openxmlformats.org/markup-compatibility/2006" xmlns:a14="http://schemas.microsoft.com/office/drawing/2010/main">
        <mc:Choice Requires="a14">
          <p:sp>
            <p:nvSpPr>
              <p:cNvPr id="8" name="Textfeld 7"/>
              <p:cNvSpPr txBox="1"/>
              <p:nvPr/>
            </p:nvSpPr>
            <p:spPr>
              <a:xfrm>
                <a:off x="24567" y="2690931"/>
                <a:ext cx="1440000" cy="1169551"/>
              </a:xfrm>
              <a:prstGeom prst="rect">
                <a:avLst/>
              </a:prstGeom>
              <a:noFill/>
            </p:spPr>
            <p:txBody>
              <a:bodyPr wrap="square" lIns="90000" rtlCol="0">
                <a:spAutoFit/>
              </a:bodyPr>
              <a:lstStyle/>
              <a:p>
                <a:r>
                  <a:rPr lang="ru" sz="1400" u="sng" dirty="0">
                    <a:solidFill>
                      <a:srgbClr val="0070C0"/>
                    </a:solidFill>
                  </a:rPr>
                  <a:t>Примечание </a:t>
                </a:r>
                <a:r>
                  <a:rPr lang="ru" sz="1400" dirty="0">
                    <a:solidFill>
                      <a:srgbClr val="0070C0"/>
                    </a:solidFill>
                  </a:rPr>
                  <a:t>:</a:t>
                </a:r>
              </a:p>
              <a:p>
                <a14:m>
                  <m:oMath xmlns:m="http://schemas.openxmlformats.org/officeDocument/2006/math">
                    <m:sSub>
                      <m:sSubPr>
                        <m:ctrlPr>
                          <a:rPr lang="de-DE" sz="1400" b="1" i="1" dirty="0" smtClean="0">
                            <a:solidFill>
                              <a:srgbClr val="0070C0"/>
                            </a:solidFill>
                            <a:latin typeface="Cambria Math" panose="02040503050406030204" pitchFamily="18" charset="0"/>
                          </a:rPr>
                        </m:ctrlPr>
                      </m:sSubPr>
                      <m:e>
                        <m:r>
                          <a:rPr lang="de-DE" sz="1400" b="1" i="1" dirty="0" smtClean="0">
                            <a:solidFill>
                              <a:srgbClr val="0070C0"/>
                            </a:solidFill>
                            <a:latin typeface="Cambria Math" panose="02040503050406030204" pitchFamily="18" charset="0"/>
                          </a:rPr>
                          <m:t>𝒘</m:t>
                        </m:r>
                      </m:e>
                      <m:sub>
                        <m:r>
                          <a:rPr lang="de-DE" sz="1400" b="1" i="1" dirty="0" smtClean="0">
                            <a:solidFill>
                              <a:srgbClr val="0070C0"/>
                            </a:solidFill>
                            <a:latin typeface="Cambria Math" panose="02040503050406030204" pitchFamily="18" charset="0"/>
                          </a:rPr>
                          <m:t>𝑳</m:t>
                        </m:r>
                      </m:sub>
                    </m:sSub>
                  </m:oMath>
                </a14:m>
                <a:r>
                  <a:rPr lang="ru" sz="1400" dirty="0" err="1">
                    <a:solidFill>
                      <a:srgbClr val="0070C0"/>
                    </a:solidFill>
                  </a:rPr>
                  <a:t>предел </a:t>
                </a:r>
                <a:r>
                  <a:rPr lang="ru" sz="1400" dirty="0">
                    <a:solidFill>
                      <a:srgbClr val="0070C0"/>
                    </a:solidFill>
                  </a:rPr>
                  <a:t>жидкости ,</a:t>
                </a:r>
              </a:p>
              <a:p>
                <a14:m>
                  <m:oMath xmlns:m="http://schemas.openxmlformats.org/officeDocument/2006/math">
                    <m:sSub>
                      <m:sSubPr>
                        <m:ctrlPr>
                          <a:rPr lang="de-DE" sz="1400" b="1" i="1" dirty="0" smtClean="0">
                            <a:solidFill>
                              <a:srgbClr val="0070C0"/>
                            </a:solidFill>
                            <a:latin typeface="Cambria Math" panose="02040503050406030204" pitchFamily="18" charset="0"/>
                          </a:rPr>
                        </m:ctrlPr>
                      </m:sSubPr>
                      <m:e>
                        <m:r>
                          <a:rPr lang="de-DE" sz="1400" b="1" i="1" dirty="0" smtClean="0">
                            <a:solidFill>
                              <a:srgbClr val="0070C0"/>
                            </a:solidFill>
                            <a:latin typeface="Cambria Math" panose="02040503050406030204" pitchFamily="18" charset="0"/>
                          </a:rPr>
                          <m:t>𝑰</m:t>
                        </m:r>
                      </m:e>
                      <m:sub>
                        <m:r>
                          <a:rPr lang="de-DE" sz="1400" b="1" i="1" dirty="0" smtClean="0">
                            <a:solidFill>
                              <a:srgbClr val="0070C0"/>
                            </a:solidFill>
                            <a:latin typeface="Cambria Math" panose="02040503050406030204" pitchFamily="18" charset="0"/>
                          </a:rPr>
                          <m:t>𝑨</m:t>
                        </m:r>
                      </m:sub>
                    </m:sSub>
                  </m:oMath>
                </a14:m>
                <a:r>
                  <a:rPr lang="ru" sz="1400" dirty="0">
                    <a:solidFill>
                      <a:srgbClr val="0070C0"/>
                    </a:solidFill>
                  </a:rPr>
                  <a:t>= </a:t>
                </a:r>
                <a:r>
                  <a:rPr lang="ru" sz="1400" dirty="0" err="1">
                    <a:solidFill>
                      <a:srgbClr val="0070C0"/>
                    </a:solidFill>
                  </a:rPr>
                  <a:t>активность</a:t>
                </a:r>
                <a:r>
                  <a:rPr lang="ru" sz="1400" dirty="0">
                    <a:solidFill>
                      <a:srgbClr val="0070C0"/>
                    </a:solidFill>
                  </a:rPr>
                  <a:t> </a:t>
                </a:r>
                <a:r>
                  <a:rPr lang="ru" sz="1400" dirty="0" err="1">
                    <a:solidFill>
                      <a:srgbClr val="0070C0"/>
                    </a:solidFill>
                  </a:rPr>
                  <a:t>количество</a:t>
                </a:r>
                <a:r>
                  <a:rPr lang="ru" sz="1400" dirty="0">
                    <a:solidFill>
                      <a:srgbClr val="0070C0"/>
                    </a:solidFill>
                  </a:rPr>
                  <a:t> </a:t>
                </a:r>
                <a:r>
                  <a:rPr lang="ru" sz="1400" dirty="0" err="1">
                    <a:solidFill>
                      <a:srgbClr val="0070C0"/>
                    </a:solidFill>
                  </a:rPr>
                  <a:t>по</a:t>
                </a:r>
                <a:r>
                  <a:rPr lang="ru" sz="1400" dirty="0">
                    <a:solidFill>
                      <a:srgbClr val="0070C0"/>
                    </a:solidFill>
                  </a:rPr>
                  <a:t> </a:t>
                </a:r>
                <a:r>
                  <a:rPr lang="ru" sz="1400" cap="small" dirty="0" err="1">
                    <a:solidFill>
                      <a:srgbClr val="0070C0"/>
                    </a:solidFill>
                  </a:rPr>
                  <a:t>Скемптон </a:t>
                </a:r>
                <a:r>
                  <a:rPr lang="ru" sz="1400" dirty="0">
                    <a:solidFill>
                      <a:srgbClr val="0070C0"/>
                    </a:solidFill>
                  </a:rPr>
                  <a:t>.</a:t>
                </a:r>
              </a:p>
            </p:txBody>
          </p:sp>
        </mc:Choice>
        <mc:Fallback xmlns="">
          <p:sp>
            <p:nvSpPr>
              <p:cNvPr id="8" name="Textfeld 7"/>
              <p:cNvSpPr txBox="1">
                <a:spLocks noRot="1" noChangeAspect="1" noMove="1" noResize="1" noEditPoints="1" noAdjustHandles="1" noChangeArrowheads="1" noChangeShapeType="1" noTextEdit="1"/>
              </p:cNvSpPr>
              <p:nvPr/>
            </p:nvSpPr>
            <p:spPr>
              <a:xfrm>
                <a:off x="24567" y="2690931"/>
                <a:ext cx="1440000" cy="1169551"/>
              </a:xfrm>
              <a:prstGeom prst="rect">
                <a:avLst/>
              </a:prstGeom>
              <a:blipFill>
                <a:blip r:embed="rId3"/>
                <a:stretch>
                  <a:fillRect l="-1271" t="-521" b="-4688"/>
                </a:stretch>
              </a:blipFill>
            </p:spPr>
            <p:txBody>
              <a:bodyPr/>
              <a:lstStyle/>
              <a:p>
                <a:r xmlns:a="http://schemas.openxmlformats.org/drawingml/2006/main">
                  <a:rPr lang="ru">
                    <a:noFill/>
                  </a:rPr>
                  <a:t> </a:t>
                </a:r>
              </a:p>
            </p:txBody>
          </p:sp>
        </mc:Fallback>
      </mc:AlternateContent>
      <p:sp>
        <p:nvSpPr>
          <p:cNvPr id="2" name="Textfeld 1"/>
          <p:cNvSpPr txBox="1"/>
          <p:nvPr/>
        </p:nvSpPr>
        <p:spPr>
          <a:xfrm>
            <a:off x="1428567" y="369402"/>
            <a:ext cx="4932000" cy="307777"/>
          </a:xfrm>
          <a:prstGeom prst="rect">
            <a:avLst/>
          </a:prstGeom>
          <a:solidFill>
            <a:schemeClr val="bg1"/>
          </a:solidFill>
        </p:spPr>
        <p:txBody>
          <a:bodyPr wrap="square" rtlCol="0">
            <a:spAutoFit/>
          </a:bodyPr>
          <a:lstStyle/>
          <a:p>
            <a:r>
              <a:rPr lang="ru" sz="1400" dirty="0">
                <a:sym typeface="Wingdings" panose="05000000000000000000" pitchFamily="2" charset="2"/>
              </a:rPr>
              <a:t> </a:t>
            </a:r>
            <a:r>
              <a:rPr lang="ru" sz="1400" b="1" dirty="0">
                <a:sym typeface="Wingdings" panose="05000000000000000000" pitchFamily="2" charset="2"/>
              </a:rPr>
              <a:t>Водопоглощающая </a:t>
            </a:r>
            <a:r>
              <a:rPr lang="ru" sz="1400" b="1" dirty="0" err="1">
                <a:sym typeface="Wingdings" panose="05000000000000000000" pitchFamily="2" charset="2"/>
              </a:rPr>
              <a:t>способность </a:t>
            </a:r>
            <a:r>
              <a:rPr lang="ru" sz="1400" dirty="0">
                <a:sym typeface="Wingdings" panose="05000000000000000000" pitchFamily="2" charset="2"/>
              </a:rPr>
              <a:t>по DIN 18132 ( </a:t>
            </a:r>
            <a:r>
              <a:rPr lang="ru" sz="1400" dirty="0" err="1">
                <a:sym typeface="Wingdings" panose="05000000000000000000" pitchFamily="2" charset="2"/>
              </a:rPr>
              <a:t>Enslin </a:t>
            </a:r>
            <a:r>
              <a:rPr lang="ru" sz="1400" dirty="0">
                <a:sym typeface="Wingdings" panose="05000000000000000000" pitchFamily="2" charset="2"/>
              </a:rPr>
              <a:t>-Neff)</a:t>
            </a:r>
            <a:endParaRPr lang="de-DE" sz="1400" dirty="0"/>
          </a:p>
        </p:txBody>
      </p:sp>
      <p:sp>
        <p:nvSpPr>
          <p:cNvPr id="9" name="Textfeld 8"/>
          <p:cNvSpPr txBox="1"/>
          <p:nvPr/>
        </p:nvSpPr>
        <p:spPr>
          <a:xfrm>
            <a:off x="1428567" y="677179"/>
            <a:ext cx="7704000" cy="646331"/>
          </a:xfrm>
          <a:prstGeom prst="rect">
            <a:avLst/>
          </a:prstGeom>
          <a:solidFill>
            <a:schemeClr val="bg1"/>
          </a:solidFill>
        </p:spPr>
        <p:txBody>
          <a:bodyPr wrap="square" lIns="198000" rtlCol="0">
            <a:spAutoFit/>
          </a:bodyPr>
          <a:lstStyle/>
          <a:p>
            <a:r>
              <a:rPr lang="ru" sz="1200" dirty="0">
                <a:sym typeface="Wingdings" panose="05000000000000000000" pitchFamily="2" charset="2"/>
              </a:rPr>
              <a:t>Водопоглощающая способность мелких компонентов измеряется &lt;0,4 мм в устройстве по </a:t>
            </a:r>
            <a:r>
              <a:rPr lang="ru" sz="1200" cap="small" dirty="0" err="1">
                <a:sym typeface="Wingdings" panose="05000000000000000000" pitchFamily="2" charset="2"/>
              </a:rPr>
              <a:t>Энслину </a:t>
            </a:r>
            <a:r>
              <a:rPr lang="ru" sz="1200" cap="small" dirty="0">
                <a:sym typeface="Wingdings" panose="05000000000000000000" pitchFamily="2" charset="2"/>
              </a:rPr>
              <a:t>/Неффу </a:t>
            </a:r>
            <a:r>
              <a:rPr lang="ru" sz="1200" dirty="0">
                <a:sym typeface="Wingdings" panose="05000000000000000000" pitchFamily="2" charset="2"/>
              </a:rPr>
              <a:t>. Это дает представление о типе глинистых минералов и позволяет сделать выводы о структурных свойствах почвы, в частности о способности к набуханию.</a:t>
            </a:r>
            <a:endParaRPr lang="de-DE" sz="1200" dirty="0"/>
          </a:p>
        </p:txBody>
      </p:sp>
      <p:sp>
        <p:nvSpPr>
          <p:cNvPr id="10" name="Textfeld 9"/>
          <p:cNvSpPr txBox="1"/>
          <p:nvPr/>
        </p:nvSpPr>
        <p:spPr>
          <a:xfrm>
            <a:off x="1428567" y="1494001"/>
            <a:ext cx="1440000" cy="418063"/>
          </a:xfrm>
          <a:prstGeom prst="rect">
            <a:avLst/>
          </a:prstGeom>
          <a:solidFill>
            <a:schemeClr val="bg1"/>
          </a:solidFill>
        </p:spPr>
        <p:txBody>
          <a:bodyPr wrap="square" lIns="198000" rtlCol="0">
            <a:spAutoFit/>
          </a:bodyPr>
          <a:lstStyle/>
          <a:p>
            <a:r>
              <a:rPr lang="ru" sz="1200" b="1" dirty="0">
                <a:sym typeface="Wingdings" panose="05000000000000000000" pitchFamily="2" charset="2"/>
              </a:rPr>
              <a:t>водопоглощающий</a:t>
            </a:r>
          </a:p>
          <a:p>
            <a:pPr>
              <a:lnSpc>
                <a:spcPts val="1100"/>
              </a:lnSpc>
            </a:pPr>
            <a:r>
              <a:rPr lang="ru" sz="1200" b="1" dirty="0">
                <a:sym typeface="Wingdings" panose="05000000000000000000" pitchFamily="2" charset="2"/>
              </a:rPr>
              <a:t>вместимость</a:t>
            </a:r>
            <a:endParaRPr lang="de-DE" sz="1200" b="1" dirty="0"/>
          </a:p>
        </p:txBody>
      </p:sp>
      <p:sp>
        <p:nvSpPr>
          <p:cNvPr id="11" name="Textfeld 10"/>
          <p:cNvSpPr txBox="1"/>
          <p:nvPr/>
        </p:nvSpPr>
        <p:spPr>
          <a:xfrm>
            <a:off x="4020567" y="1518366"/>
            <a:ext cx="1836000" cy="184666"/>
          </a:xfrm>
          <a:prstGeom prst="rect">
            <a:avLst/>
          </a:prstGeom>
          <a:solidFill>
            <a:srgbClr val="92CDDC"/>
          </a:solidFill>
        </p:spPr>
        <p:txBody>
          <a:bodyPr wrap="square" lIns="90000" tIns="0" bIns="0" rtlCol="0">
            <a:spAutoFit/>
          </a:bodyPr>
          <a:lstStyle/>
          <a:p>
            <a:r>
              <a:rPr lang="ru" sz="1200" dirty="0">
                <a:sym typeface="Wingdings" panose="05000000000000000000" pitchFamily="2" charset="2"/>
              </a:rPr>
              <a:t>количество поглощенной воды</a:t>
            </a:r>
            <a:endParaRPr lang="de-DE" sz="1200" dirty="0"/>
          </a:p>
        </p:txBody>
      </p:sp>
      <p:sp>
        <p:nvSpPr>
          <p:cNvPr id="12" name="Textfeld 11"/>
          <p:cNvSpPr txBox="1"/>
          <p:nvPr/>
        </p:nvSpPr>
        <p:spPr>
          <a:xfrm>
            <a:off x="4241175" y="1747696"/>
            <a:ext cx="1368000" cy="184666"/>
          </a:xfrm>
          <a:prstGeom prst="rect">
            <a:avLst/>
          </a:prstGeom>
          <a:solidFill>
            <a:srgbClr val="92CDDC"/>
          </a:solidFill>
        </p:spPr>
        <p:txBody>
          <a:bodyPr wrap="square" lIns="90000" tIns="0" bIns="0" rtlCol="0">
            <a:spAutoFit/>
          </a:bodyPr>
          <a:lstStyle/>
          <a:p>
            <a:r>
              <a:rPr lang="ru" sz="1200" dirty="0">
                <a:sym typeface="Wingdings" panose="05000000000000000000" pitchFamily="2" charset="2"/>
              </a:rPr>
              <a:t>сухой вес/вещество</a:t>
            </a:r>
            <a:endParaRPr lang="de-DE" sz="1200" dirty="0"/>
          </a:p>
        </p:txBody>
      </p:sp>
      <p:grpSp>
        <p:nvGrpSpPr>
          <p:cNvPr id="19" name="Gruppo 18">
            <a:extLst>
              <a:ext uri="{FF2B5EF4-FFF2-40B4-BE49-F238E27FC236}">
                <a16:creationId xmlns="" xmlns:a16="http://schemas.microsoft.com/office/drawing/2014/main" id="{CAD1DB1A-F163-9028-B14B-333680781231}"/>
              </a:ext>
            </a:extLst>
          </p:cNvPr>
          <p:cNvGrpSpPr/>
          <p:nvPr/>
        </p:nvGrpSpPr>
        <p:grpSpPr>
          <a:xfrm>
            <a:off x="1463129" y="2088218"/>
            <a:ext cx="7549712" cy="4241649"/>
            <a:chOff x="1474562" y="2304217"/>
            <a:chExt cx="7549712" cy="4241649"/>
          </a:xfrm>
        </p:grpSpPr>
        <p:sp>
          <p:nvSpPr>
            <p:cNvPr id="13" name="Textfeld 12"/>
            <p:cNvSpPr txBox="1"/>
            <p:nvPr/>
          </p:nvSpPr>
          <p:spPr>
            <a:xfrm>
              <a:off x="1620000" y="5328000"/>
              <a:ext cx="1116000" cy="184666"/>
            </a:xfrm>
            <a:prstGeom prst="rect">
              <a:avLst/>
            </a:prstGeom>
            <a:solidFill>
              <a:srgbClr val="B6DDE8"/>
            </a:solidFill>
          </p:spPr>
          <p:txBody>
            <a:bodyPr wrap="square" lIns="90000" tIns="0" bIns="0" rtlCol="0">
              <a:spAutoFit/>
            </a:bodyPr>
            <a:lstStyle/>
            <a:p>
              <a:r>
                <a:rPr lang="ru" sz="1200" dirty="0">
                  <a:sym typeface="Wingdings" panose="05000000000000000000" pitchFamily="2" charset="2"/>
                </a:rPr>
                <a:t>кварцевый порошок</a:t>
              </a:r>
              <a:endParaRPr lang="de-DE" sz="1200" dirty="0"/>
            </a:p>
          </p:txBody>
        </p:sp>
        <p:sp>
          <p:nvSpPr>
            <p:cNvPr id="14" name="Textfeld 13"/>
            <p:cNvSpPr txBox="1"/>
            <p:nvPr/>
          </p:nvSpPr>
          <p:spPr>
            <a:xfrm>
              <a:off x="1620000" y="5580000"/>
              <a:ext cx="1188000" cy="184666"/>
            </a:xfrm>
            <a:prstGeom prst="rect">
              <a:avLst/>
            </a:prstGeom>
            <a:solidFill>
              <a:srgbClr val="B6DDE8"/>
            </a:solidFill>
          </p:spPr>
          <p:txBody>
            <a:bodyPr wrap="square" lIns="90000" tIns="0" bIns="0" rtlCol="0">
              <a:spAutoFit/>
            </a:bodyPr>
            <a:lstStyle/>
            <a:p>
              <a:r>
                <a:rPr lang="ru" sz="1200" dirty="0">
                  <a:sym typeface="Wingdings" panose="05000000000000000000" pitchFamily="2" charset="2"/>
                </a:rPr>
                <a:t>каолин / каолинит</a:t>
              </a:r>
              <a:endParaRPr lang="de-DE" sz="1200" dirty="0"/>
            </a:p>
          </p:txBody>
        </p:sp>
        <p:sp>
          <p:nvSpPr>
            <p:cNvPr id="15" name="Textfeld 14"/>
            <p:cNvSpPr txBox="1"/>
            <p:nvPr/>
          </p:nvSpPr>
          <p:spPr>
            <a:xfrm>
              <a:off x="1620000" y="5850000"/>
              <a:ext cx="468000" cy="184666"/>
            </a:xfrm>
            <a:prstGeom prst="rect">
              <a:avLst/>
            </a:prstGeom>
            <a:solidFill>
              <a:srgbClr val="B6DDE8"/>
            </a:solidFill>
          </p:spPr>
          <p:txBody>
            <a:bodyPr wrap="square" lIns="90000" tIns="0" bIns="0" rtlCol="0">
              <a:spAutoFit/>
            </a:bodyPr>
            <a:lstStyle/>
            <a:p>
              <a:r>
                <a:rPr lang="ru" sz="1200" dirty="0" err="1">
                  <a:sym typeface="Wingdings" panose="05000000000000000000" pitchFamily="2" charset="2"/>
                </a:rPr>
                <a:t>иллит</a:t>
              </a:r>
              <a:endParaRPr lang="de-DE" sz="1200" dirty="0"/>
            </a:p>
          </p:txBody>
        </p:sp>
        <p:sp>
          <p:nvSpPr>
            <p:cNvPr id="16" name="Textfeld 15"/>
            <p:cNvSpPr txBox="1"/>
            <p:nvPr/>
          </p:nvSpPr>
          <p:spPr>
            <a:xfrm>
              <a:off x="1620000" y="6102000"/>
              <a:ext cx="1440000" cy="184666"/>
            </a:xfrm>
            <a:prstGeom prst="rect">
              <a:avLst/>
            </a:prstGeom>
            <a:solidFill>
              <a:srgbClr val="B6DDE8"/>
            </a:solidFill>
          </p:spPr>
          <p:txBody>
            <a:bodyPr wrap="square" lIns="90000" tIns="0" bIns="0" rtlCol="0">
              <a:spAutoFit/>
            </a:bodyPr>
            <a:lstStyle/>
            <a:p>
              <a:r>
                <a:rPr lang="ru" sz="1200" dirty="0">
                  <a:sym typeface="Wingdings" panose="05000000000000000000" pitchFamily="2" charset="2"/>
                </a:rPr>
                <a:t>Ca-монтмориллонит</a:t>
              </a:r>
              <a:endParaRPr lang="de-DE" sz="1200" dirty="0"/>
            </a:p>
          </p:txBody>
        </p:sp>
        <p:sp>
          <p:nvSpPr>
            <p:cNvPr id="17" name="Textfeld 16"/>
            <p:cNvSpPr txBox="1"/>
            <p:nvPr/>
          </p:nvSpPr>
          <p:spPr>
            <a:xfrm>
              <a:off x="1620000" y="6361200"/>
              <a:ext cx="1440000" cy="184666"/>
            </a:xfrm>
            <a:prstGeom prst="rect">
              <a:avLst/>
            </a:prstGeom>
            <a:solidFill>
              <a:srgbClr val="B6DDE8"/>
            </a:solidFill>
          </p:spPr>
          <p:txBody>
            <a:bodyPr wrap="square" lIns="90000" tIns="0" bIns="0" rtlCol="0">
              <a:spAutoFit/>
            </a:bodyPr>
            <a:lstStyle/>
            <a:p>
              <a:r>
                <a:rPr lang="ru" sz="1200" dirty="0">
                  <a:sym typeface="Wingdings" panose="05000000000000000000" pitchFamily="2" charset="2"/>
                </a:rPr>
                <a:t>Na-монтмориллонит</a:t>
              </a:r>
              <a:endParaRPr lang="de-DE" sz="1200" dirty="0"/>
            </a:p>
          </p:txBody>
        </p:sp>
        <p:sp>
          <p:nvSpPr>
            <p:cNvPr id="18" name="Textfeld 17"/>
            <p:cNvSpPr txBox="1"/>
            <p:nvPr/>
          </p:nvSpPr>
          <p:spPr>
            <a:xfrm>
              <a:off x="1620000" y="5076000"/>
              <a:ext cx="1188000" cy="184666"/>
            </a:xfrm>
            <a:prstGeom prst="rect">
              <a:avLst/>
            </a:prstGeom>
            <a:solidFill>
              <a:srgbClr val="92CDDC"/>
            </a:solidFill>
          </p:spPr>
          <p:txBody>
            <a:bodyPr wrap="square" lIns="90000" tIns="0" bIns="0" rtlCol="0">
              <a:spAutoFit/>
            </a:bodyPr>
            <a:lstStyle/>
            <a:p>
              <a:r>
                <a:rPr lang="ru" sz="1200" b="1" dirty="0">
                  <a:sym typeface="Wingdings" panose="05000000000000000000" pitchFamily="2" charset="2"/>
                </a:rPr>
                <a:t>тип минерала</a:t>
              </a:r>
              <a:endParaRPr lang="de-DE" sz="1200" b="1" dirty="0"/>
            </a:p>
          </p:txBody>
        </p:sp>
        <p:sp>
          <p:nvSpPr>
            <p:cNvPr id="20" name="Textfeld 19"/>
            <p:cNvSpPr txBox="1"/>
            <p:nvPr/>
          </p:nvSpPr>
          <p:spPr>
            <a:xfrm>
              <a:off x="1620000" y="3052357"/>
              <a:ext cx="756000" cy="184666"/>
            </a:xfrm>
            <a:prstGeom prst="rect">
              <a:avLst/>
            </a:prstGeom>
            <a:solidFill>
              <a:srgbClr val="B6DDE8"/>
            </a:solidFill>
          </p:spPr>
          <p:txBody>
            <a:bodyPr wrap="square" lIns="90000" tIns="0" bIns="0" rtlCol="0">
              <a:spAutoFit/>
            </a:bodyPr>
            <a:lstStyle/>
            <a:p>
              <a:r>
                <a:rPr lang="ru" sz="1200" dirty="0">
                  <a:sym typeface="Wingdings" panose="05000000000000000000" pitchFamily="2" charset="2"/>
                </a:rPr>
                <a:t>очень низкий</a:t>
              </a:r>
              <a:endParaRPr lang="de-DE" sz="1200" dirty="0"/>
            </a:p>
          </p:txBody>
        </p:sp>
        <p:sp>
          <p:nvSpPr>
            <p:cNvPr id="21" name="Textfeld 20"/>
            <p:cNvSpPr txBox="1"/>
            <p:nvPr/>
          </p:nvSpPr>
          <p:spPr>
            <a:xfrm>
              <a:off x="1620000" y="3420000"/>
              <a:ext cx="432000" cy="184666"/>
            </a:xfrm>
            <a:prstGeom prst="rect">
              <a:avLst/>
            </a:prstGeom>
            <a:solidFill>
              <a:srgbClr val="B6DDE8"/>
            </a:solidFill>
          </p:spPr>
          <p:txBody>
            <a:bodyPr wrap="square" lIns="90000" tIns="0" bIns="0" rtlCol="0">
              <a:spAutoFit/>
            </a:bodyPr>
            <a:lstStyle/>
            <a:p>
              <a:r>
                <a:rPr lang="ru" sz="1200" dirty="0">
                  <a:sym typeface="Wingdings" panose="05000000000000000000" pitchFamily="2" charset="2"/>
                </a:rPr>
                <a:t>низкий</a:t>
              </a:r>
              <a:endParaRPr lang="de-DE" sz="1200" dirty="0"/>
            </a:p>
          </p:txBody>
        </p:sp>
        <p:sp>
          <p:nvSpPr>
            <p:cNvPr id="22" name="Textfeld 21"/>
            <p:cNvSpPr txBox="1"/>
            <p:nvPr/>
          </p:nvSpPr>
          <p:spPr>
            <a:xfrm>
              <a:off x="1620000" y="3746348"/>
              <a:ext cx="720000" cy="184666"/>
            </a:xfrm>
            <a:prstGeom prst="rect">
              <a:avLst/>
            </a:prstGeom>
            <a:solidFill>
              <a:srgbClr val="B6DDE8"/>
            </a:solidFill>
          </p:spPr>
          <p:txBody>
            <a:bodyPr wrap="square" lIns="90000" tIns="0" bIns="0" rtlCol="0">
              <a:spAutoFit/>
            </a:bodyPr>
            <a:lstStyle/>
            <a:p>
              <a:r>
                <a:rPr lang="ru" sz="1200" dirty="0">
                  <a:sym typeface="Wingdings" panose="05000000000000000000" pitchFamily="2" charset="2"/>
                </a:rPr>
                <a:t>средний</a:t>
              </a:r>
              <a:endParaRPr lang="de-DE" sz="1200" dirty="0"/>
            </a:p>
          </p:txBody>
        </p:sp>
        <p:sp>
          <p:nvSpPr>
            <p:cNvPr id="23" name="Textfeld 22"/>
            <p:cNvSpPr txBox="1"/>
            <p:nvPr/>
          </p:nvSpPr>
          <p:spPr>
            <a:xfrm>
              <a:off x="1620000" y="4104000"/>
              <a:ext cx="468000" cy="184666"/>
            </a:xfrm>
            <a:prstGeom prst="rect">
              <a:avLst/>
            </a:prstGeom>
            <a:solidFill>
              <a:srgbClr val="B6DDE8"/>
            </a:solidFill>
          </p:spPr>
          <p:txBody>
            <a:bodyPr wrap="square" lIns="90000" tIns="0" bIns="0" rtlCol="0">
              <a:spAutoFit/>
            </a:bodyPr>
            <a:lstStyle/>
            <a:p>
              <a:r>
                <a:rPr lang="ru" sz="1200" dirty="0">
                  <a:sym typeface="Wingdings" panose="05000000000000000000" pitchFamily="2" charset="2"/>
                </a:rPr>
                <a:t>высокая</a:t>
              </a:r>
              <a:endParaRPr lang="de-DE" sz="1200" dirty="0"/>
            </a:p>
          </p:txBody>
        </p:sp>
        <p:sp>
          <p:nvSpPr>
            <p:cNvPr id="24" name="Textfeld 23"/>
            <p:cNvSpPr txBox="1"/>
            <p:nvPr/>
          </p:nvSpPr>
          <p:spPr>
            <a:xfrm>
              <a:off x="1620000" y="4428000"/>
              <a:ext cx="756000" cy="184666"/>
            </a:xfrm>
            <a:prstGeom prst="rect">
              <a:avLst/>
            </a:prstGeom>
            <a:solidFill>
              <a:srgbClr val="B6DDE8"/>
            </a:solidFill>
          </p:spPr>
          <p:txBody>
            <a:bodyPr wrap="square" lIns="90000" tIns="0" bIns="0" rtlCol="0">
              <a:spAutoFit/>
            </a:bodyPr>
            <a:lstStyle/>
            <a:p>
              <a:r>
                <a:rPr lang="ru" sz="1200" dirty="0">
                  <a:sym typeface="Wingdings" panose="05000000000000000000" pitchFamily="2" charset="2"/>
                </a:rPr>
                <a:t>очень высоко</a:t>
              </a:r>
              <a:endParaRPr lang="de-DE" sz="1200" dirty="0"/>
            </a:p>
          </p:txBody>
        </p:sp>
        <p:sp>
          <p:nvSpPr>
            <p:cNvPr id="25" name="Textfeld 24"/>
            <p:cNvSpPr txBox="1"/>
            <p:nvPr/>
          </p:nvSpPr>
          <p:spPr>
            <a:xfrm>
              <a:off x="1620000" y="2599200"/>
              <a:ext cx="792000" cy="184666"/>
            </a:xfrm>
            <a:prstGeom prst="rect">
              <a:avLst/>
            </a:prstGeom>
            <a:solidFill>
              <a:srgbClr val="92CDDC"/>
            </a:solidFill>
          </p:spPr>
          <p:txBody>
            <a:bodyPr wrap="square" lIns="90000" tIns="0" bIns="0" rtlCol="0">
              <a:spAutoFit/>
            </a:bodyPr>
            <a:lstStyle/>
            <a:p>
              <a:r>
                <a:rPr lang="ru" sz="1200" b="1" dirty="0">
                  <a:sym typeface="Wingdings" panose="05000000000000000000" pitchFamily="2" charset="2"/>
                </a:rPr>
                <a:t>диапазоны</a:t>
              </a:r>
              <a:endParaRPr lang="de-DE" sz="1200" b="1" dirty="0"/>
            </a:p>
          </p:txBody>
        </p:sp>
        <p:sp>
          <p:nvSpPr>
            <p:cNvPr id="26" name="Textfeld 25"/>
            <p:cNvSpPr txBox="1"/>
            <p:nvPr/>
          </p:nvSpPr>
          <p:spPr>
            <a:xfrm>
              <a:off x="3996000" y="2599200"/>
              <a:ext cx="1368000" cy="184666"/>
            </a:xfrm>
            <a:prstGeom prst="rect">
              <a:avLst/>
            </a:prstGeom>
            <a:solidFill>
              <a:srgbClr val="92CDDC"/>
            </a:solidFill>
          </p:spPr>
          <p:txBody>
            <a:bodyPr wrap="square" lIns="90000" tIns="0" bIns="0" rtlCol="0">
              <a:spAutoFit/>
            </a:bodyPr>
            <a:lstStyle/>
            <a:p>
              <a:r>
                <a:rPr lang="ru" sz="1200" b="1" dirty="0">
                  <a:sym typeface="Wingdings" panose="05000000000000000000" pitchFamily="2" charset="2"/>
                </a:rPr>
                <a:t>(уровень) пластичности</a:t>
              </a:r>
              <a:endParaRPr lang="de-DE" sz="1200" b="1" dirty="0"/>
            </a:p>
          </p:txBody>
        </p:sp>
        <p:sp>
          <p:nvSpPr>
            <p:cNvPr id="27" name="Textfeld 26"/>
            <p:cNvSpPr txBox="1"/>
            <p:nvPr/>
          </p:nvSpPr>
          <p:spPr>
            <a:xfrm>
              <a:off x="6012000" y="2599200"/>
              <a:ext cx="936000" cy="184666"/>
            </a:xfrm>
            <a:prstGeom prst="rect">
              <a:avLst/>
            </a:prstGeom>
            <a:solidFill>
              <a:srgbClr val="92CDDC"/>
            </a:solidFill>
          </p:spPr>
          <p:txBody>
            <a:bodyPr wrap="square" lIns="90000" tIns="0" bIns="0" rtlCol="0">
              <a:spAutoFit/>
            </a:bodyPr>
            <a:lstStyle/>
            <a:p>
              <a:pPr algn="ctr"/>
              <a:r>
                <a:rPr lang="ru" sz="1200" b="1" dirty="0">
                  <a:sym typeface="Wingdings" panose="05000000000000000000" pitchFamily="2" charset="2"/>
                </a:rPr>
                <a:t>группа почвы</a:t>
              </a:r>
              <a:endParaRPr lang="de-DE" sz="1200" b="1" dirty="0"/>
            </a:p>
          </p:txBody>
        </p:sp>
        <p:sp>
          <p:nvSpPr>
            <p:cNvPr id="28" name="Textfeld 27"/>
            <p:cNvSpPr txBox="1"/>
            <p:nvPr/>
          </p:nvSpPr>
          <p:spPr>
            <a:xfrm>
              <a:off x="7254000" y="2599200"/>
              <a:ext cx="1770274" cy="331116"/>
            </a:xfrm>
            <a:prstGeom prst="rect">
              <a:avLst/>
            </a:prstGeom>
            <a:solidFill>
              <a:srgbClr val="92CDDC"/>
            </a:solidFill>
          </p:spPr>
          <p:txBody>
            <a:bodyPr wrap="square" lIns="90000" tIns="0" bIns="0" rtlCol="0">
              <a:spAutoFit/>
            </a:bodyPr>
            <a:lstStyle/>
            <a:p>
              <a:r>
                <a:rPr lang="ru" sz="1200" b="1" dirty="0">
                  <a:sym typeface="Wingdings" panose="05000000000000000000" pitchFamily="2" charset="2"/>
                </a:rPr>
                <a:t>примеры для</a:t>
              </a:r>
            </a:p>
            <a:p>
              <a:pPr>
                <a:lnSpc>
                  <a:spcPts val="1100"/>
                </a:lnSpc>
              </a:pPr>
              <a:r>
                <a:rPr lang="ru" sz="1200" b="1" dirty="0">
                  <a:sym typeface="Wingdings" panose="05000000000000000000" pitchFamily="2" charset="2"/>
                </a:rPr>
                <a:t>строительные материалы</a:t>
              </a:r>
              <a:endParaRPr lang="de-DE" sz="1200" b="1" dirty="0"/>
            </a:p>
          </p:txBody>
        </p:sp>
        <p:sp>
          <p:nvSpPr>
            <p:cNvPr id="29" name="Textfeld 28"/>
            <p:cNvSpPr txBox="1"/>
            <p:nvPr/>
          </p:nvSpPr>
          <p:spPr>
            <a:xfrm>
              <a:off x="7254000" y="3053424"/>
              <a:ext cx="1368000" cy="184666"/>
            </a:xfrm>
            <a:prstGeom prst="rect">
              <a:avLst/>
            </a:prstGeom>
            <a:solidFill>
              <a:srgbClr val="DAEEF3"/>
            </a:solidFill>
          </p:spPr>
          <p:txBody>
            <a:bodyPr wrap="square" lIns="90000" tIns="0" bIns="0" rtlCol="0">
              <a:spAutoFit/>
            </a:bodyPr>
            <a:lstStyle/>
            <a:p>
              <a:r>
                <a:rPr lang="ru" sz="1200" dirty="0">
                  <a:sym typeface="Wingdings" panose="05000000000000000000" pitchFamily="2" charset="2"/>
                </a:rPr>
                <a:t>каменная мука / порошок</a:t>
              </a:r>
              <a:endParaRPr lang="de-DE" sz="1200" dirty="0"/>
            </a:p>
          </p:txBody>
        </p:sp>
        <p:sp>
          <p:nvSpPr>
            <p:cNvPr id="30" name="Textfeld 29"/>
            <p:cNvSpPr txBox="1"/>
            <p:nvPr/>
          </p:nvSpPr>
          <p:spPr>
            <a:xfrm>
              <a:off x="7254000" y="3348000"/>
              <a:ext cx="1296000" cy="325730"/>
            </a:xfrm>
            <a:prstGeom prst="rect">
              <a:avLst/>
            </a:prstGeom>
            <a:solidFill>
              <a:srgbClr val="DAEEF3"/>
            </a:solidFill>
          </p:spPr>
          <p:txBody>
            <a:bodyPr wrap="square" lIns="90000" tIns="0" bIns="0" rtlCol="0">
              <a:spAutoFit/>
            </a:bodyPr>
            <a:lstStyle/>
            <a:p>
              <a:r>
                <a:rPr lang="ru" sz="1200" dirty="0">
                  <a:sym typeface="Wingdings" panose="05000000000000000000" pitchFamily="2" charset="2"/>
                </a:rPr>
                <a:t>Ил кондиционированный</a:t>
              </a:r>
            </a:p>
            <a:p>
              <a:pPr>
                <a:lnSpc>
                  <a:spcPts val="1100"/>
                </a:lnSpc>
              </a:pPr>
              <a:r>
                <a:rPr lang="ru" sz="1200" dirty="0">
                  <a:sym typeface="Wingdings" panose="05000000000000000000" pitchFamily="2" charset="2"/>
                </a:rPr>
                <a:t>с бентонитом</a:t>
              </a:r>
              <a:endParaRPr lang="de-DE" sz="1200" dirty="0"/>
            </a:p>
          </p:txBody>
        </p:sp>
        <p:sp>
          <p:nvSpPr>
            <p:cNvPr id="32" name="Textfeld 31"/>
            <p:cNvSpPr txBox="1"/>
            <p:nvPr/>
          </p:nvSpPr>
          <p:spPr>
            <a:xfrm>
              <a:off x="7254000" y="3746348"/>
              <a:ext cx="1116000" cy="184666"/>
            </a:xfrm>
            <a:prstGeom prst="rect">
              <a:avLst/>
            </a:prstGeom>
            <a:solidFill>
              <a:srgbClr val="DAEEF3"/>
            </a:solidFill>
          </p:spPr>
          <p:txBody>
            <a:bodyPr wrap="square" lIns="90000" tIns="0" bIns="0" rtlCol="0">
              <a:spAutoFit/>
            </a:bodyPr>
            <a:lstStyle/>
            <a:p>
              <a:r>
                <a:rPr lang="ru" sz="1200" dirty="0">
                  <a:sym typeface="Wingdings" panose="05000000000000000000" pitchFamily="2" charset="2"/>
                </a:rPr>
                <a:t>порошкообразная глина</a:t>
              </a:r>
              <a:endParaRPr lang="de-DE" sz="1200" dirty="0"/>
            </a:p>
          </p:txBody>
        </p:sp>
        <p:sp>
          <p:nvSpPr>
            <p:cNvPr id="33" name="Textfeld 32"/>
            <p:cNvSpPr txBox="1"/>
            <p:nvPr/>
          </p:nvSpPr>
          <p:spPr>
            <a:xfrm>
              <a:off x="7254001" y="4050000"/>
              <a:ext cx="1764000" cy="325730"/>
            </a:xfrm>
            <a:prstGeom prst="rect">
              <a:avLst/>
            </a:prstGeom>
            <a:solidFill>
              <a:srgbClr val="DAEEF3"/>
            </a:solidFill>
          </p:spPr>
          <p:txBody>
            <a:bodyPr wrap="square" lIns="90000" tIns="0" bIns="0" rtlCol="0">
              <a:spAutoFit/>
            </a:bodyPr>
            <a:lstStyle/>
            <a:p>
              <a:r>
                <a:rPr lang="ru" sz="1200" dirty="0">
                  <a:sym typeface="Wingdings" panose="05000000000000000000" pitchFamily="2" charset="2"/>
                </a:rPr>
                <a:t>глина для</a:t>
              </a:r>
            </a:p>
            <a:p>
              <a:pPr>
                <a:lnSpc>
                  <a:spcPts val="1100"/>
                </a:lnSpc>
              </a:pPr>
              <a:r>
                <a:rPr lang="ru" sz="1200" dirty="0">
                  <a:sym typeface="Wingdings" panose="05000000000000000000" pitchFamily="2" charset="2"/>
                </a:rPr>
                <a:t>минеральные уплотнения/ вкладыши</a:t>
              </a:r>
            </a:p>
          </p:txBody>
        </p:sp>
        <p:sp>
          <p:nvSpPr>
            <p:cNvPr id="34" name="Textfeld 33"/>
            <p:cNvSpPr txBox="1"/>
            <p:nvPr/>
          </p:nvSpPr>
          <p:spPr>
            <a:xfrm>
              <a:off x="7254000" y="4423312"/>
              <a:ext cx="864000" cy="184666"/>
            </a:xfrm>
            <a:prstGeom prst="rect">
              <a:avLst/>
            </a:prstGeom>
            <a:solidFill>
              <a:srgbClr val="DAEEF3"/>
            </a:solidFill>
          </p:spPr>
          <p:txBody>
            <a:bodyPr wrap="square" lIns="90000" tIns="0" bIns="0" rtlCol="0">
              <a:spAutoFit/>
            </a:bodyPr>
            <a:lstStyle/>
            <a:p>
              <a:r>
                <a:rPr lang="ru" sz="1200" dirty="0">
                  <a:sym typeface="Wingdings" panose="05000000000000000000" pitchFamily="2" charset="2"/>
                </a:rPr>
                <a:t>бентониты</a:t>
              </a:r>
              <a:endParaRPr lang="de-DE" sz="1200" dirty="0"/>
            </a:p>
          </p:txBody>
        </p:sp>
        <p:sp>
          <p:nvSpPr>
            <p:cNvPr id="35" name="Textfeld 34"/>
            <p:cNvSpPr txBox="1"/>
            <p:nvPr/>
          </p:nvSpPr>
          <p:spPr>
            <a:xfrm>
              <a:off x="3654000" y="3058735"/>
              <a:ext cx="2016000" cy="184666"/>
            </a:xfrm>
            <a:prstGeom prst="rect">
              <a:avLst/>
            </a:prstGeom>
            <a:solidFill>
              <a:srgbClr val="DAEEF3"/>
            </a:solidFill>
          </p:spPr>
          <p:txBody>
            <a:bodyPr wrap="square" lIns="90000" tIns="0" bIns="0" rtlCol="0">
              <a:spAutoFit/>
            </a:bodyPr>
            <a:lstStyle/>
            <a:p>
              <a:pPr algn="ctr"/>
              <a:r>
                <a:rPr lang="ru" sz="1200" dirty="0">
                  <a:sym typeface="Wingdings" panose="05000000000000000000" pitchFamily="2" charset="2"/>
                </a:rPr>
                <a:t>нет или очень низкий уровень пластика</a:t>
              </a:r>
              <a:endParaRPr lang="de-DE" sz="1200" dirty="0"/>
            </a:p>
          </p:txBody>
        </p:sp>
        <p:sp>
          <p:nvSpPr>
            <p:cNvPr id="36" name="Textfeld 35"/>
            <p:cNvSpPr txBox="1"/>
            <p:nvPr/>
          </p:nvSpPr>
          <p:spPr>
            <a:xfrm>
              <a:off x="3654000" y="3424208"/>
              <a:ext cx="2016000" cy="184666"/>
            </a:xfrm>
            <a:prstGeom prst="rect">
              <a:avLst/>
            </a:prstGeom>
            <a:solidFill>
              <a:srgbClr val="DAEEF3"/>
            </a:solidFill>
          </p:spPr>
          <p:txBody>
            <a:bodyPr wrap="square" lIns="90000" tIns="0" bIns="0" rtlCol="0">
              <a:spAutoFit/>
            </a:bodyPr>
            <a:lstStyle/>
            <a:p>
              <a:pPr algn="ctr"/>
              <a:r>
                <a:rPr lang="ru" sz="1200" dirty="0">
                  <a:sym typeface="Wingdings" panose="05000000000000000000" pitchFamily="2" charset="2"/>
                </a:rPr>
                <a:t>низкий пластик</a:t>
              </a:r>
              <a:endParaRPr lang="de-DE" sz="1200" dirty="0"/>
            </a:p>
          </p:txBody>
        </p:sp>
        <p:sp>
          <p:nvSpPr>
            <p:cNvPr id="37" name="Textfeld 36"/>
            <p:cNvSpPr txBox="1"/>
            <p:nvPr/>
          </p:nvSpPr>
          <p:spPr>
            <a:xfrm>
              <a:off x="3654000" y="3765688"/>
              <a:ext cx="2016000" cy="184666"/>
            </a:xfrm>
            <a:prstGeom prst="rect">
              <a:avLst/>
            </a:prstGeom>
            <a:solidFill>
              <a:srgbClr val="DAEEF3"/>
            </a:solidFill>
          </p:spPr>
          <p:txBody>
            <a:bodyPr wrap="square" lIns="90000" tIns="0" bIns="0" rtlCol="0">
              <a:spAutoFit/>
            </a:bodyPr>
            <a:lstStyle/>
            <a:p>
              <a:r>
                <a:rPr lang="ru" sz="1200" dirty="0">
                  <a:sym typeface="Wingdings" panose="05000000000000000000" pitchFamily="2" charset="2"/>
                </a:rPr>
                <a:t>средний, средний пластик</a:t>
              </a:r>
              <a:endParaRPr lang="de-DE" sz="1200" dirty="0"/>
            </a:p>
          </p:txBody>
        </p:sp>
        <p:sp>
          <p:nvSpPr>
            <p:cNvPr id="38" name="Textfeld 37"/>
            <p:cNvSpPr txBox="1"/>
            <p:nvPr/>
          </p:nvSpPr>
          <p:spPr>
            <a:xfrm>
              <a:off x="3654000" y="4238646"/>
              <a:ext cx="2016000" cy="184666"/>
            </a:xfrm>
            <a:prstGeom prst="rect">
              <a:avLst/>
            </a:prstGeom>
            <a:solidFill>
              <a:srgbClr val="DAEEF3"/>
            </a:solidFill>
          </p:spPr>
          <p:txBody>
            <a:bodyPr wrap="square" lIns="90000" tIns="0" bIns="0" rtlCol="0">
              <a:spAutoFit/>
            </a:bodyPr>
            <a:lstStyle/>
            <a:p>
              <a:r>
                <a:rPr lang="ru" sz="1200" dirty="0">
                  <a:sym typeface="Wingdings" panose="05000000000000000000" pitchFamily="2" charset="2"/>
                </a:rPr>
                <a:t>пластик от высокого до очень высокого</a:t>
              </a:r>
            </a:p>
          </p:txBody>
        </p:sp>
        <p:sp>
          <p:nvSpPr>
            <p:cNvPr id="39" name="Textfeld 38"/>
            <p:cNvSpPr txBox="1"/>
            <p:nvPr/>
          </p:nvSpPr>
          <p:spPr>
            <a:xfrm>
              <a:off x="1474562" y="2304217"/>
              <a:ext cx="3240000" cy="184666"/>
            </a:xfrm>
            <a:prstGeom prst="rect">
              <a:avLst/>
            </a:prstGeom>
            <a:solidFill>
              <a:schemeClr val="bg1"/>
            </a:solidFill>
          </p:spPr>
          <p:txBody>
            <a:bodyPr wrap="square" lIns="90000" tIns="0" bIns="0" rtlCol="0">
              <a:spAutoFit/>
            </a:bodyPr>
            <a:lstStyle/>
            <a:p>
              <a:r>
                <a:rPr lang="ru" sz="1200" b="1" dirty="0">
                  <a:sym typeface="Wingdings" panose="05000000000000000000" pitchFamily="2" charset="2"/>
                </a:rPr>
                <a:t>Оценка водопоглощающей способности:</a:t>
              </a:r>
            </a:p>
          </p:txBody>
        </p:sp>
        <p:sp>
          <p:nvSpPr>
            <p:cNvPr id="40" name="Textfeld 39"/>
            <p:cNvSpPr txBox="1"/>
            <p:nvPr/>
          </p:nvSpPr>
          <p:spPr>
            <a:xfrm>
              <a:off x="1474562" y="4806000"/>
              <a:ext cx="5098369" cy="184666"/>
            </a:xfrm>
            <a:prstGeom prst="rect">
              <a:avLst/>
            </a:prstGeom>
            <a:solidFill>
              <a:schemeClr val="bg1"/>
            </a:solidFill>
          </p:spPr>
          <p:txBody>
            <a:bodyPr wrap="square" lIns="90000" tIns="0" bIns="0" rtlCol="0">
              <a:spAutoFit/>
            </a:bodyPr>
            <a:lstStyle/>
            <a:p>
              <a:r>
                <a:rPr lang="ru" sz="1200" b="1" dirty="0">
                  <a:sym typeface="Wingdings" panose="05000000000000000000" pitchFamily="2" charset="2"/>
                </a:rPr>
                <a:t>Средние значения некоторых глинистых минералов </a:t>
              </a:r>
              <a:r>
                <a:rPr lang="ru" sz="1200" dirty="0">
                  <a:sym typeface="Wingdings" panose="05000000000000000000" pitchFamily="2" charset="2"/>
                </a:rPr>
                <a:t>по </a:t>
              </a:r>
              <a:r>
                <a:rPr lang="ru" sz="1200" cap="small" dirty="0">
                  <a:sym typeface="Wingdings" panose="05000000000000000000" pitchFamily="2" charset="2"/>
                </a:rPr>
                <a:t>фон </a:t>
              </a:r>
              <a:r>
                <a:rPr lang="ru" sz="1200" cap="small" dirty="0" err="1">
                  <a:sym typeface="Wingdings" panose="05000000000000000000" pitchFamily="2" charset="2"/>
                </a:rPr>
                <a:t>Соосу</a:t>
              </a:r>
              <a:r>
                <a:rPr lang="ru" sz="1200" cap="small" dirty="0">
                  <a:sym typeface="Wingdings" panose="05000000000000000000" pitchFamily="2" charset="2"/>
                </a:rPr>
                <a:t> </a:t>
              </a:r>
              <a:r>
                <a:rPr lang="ru" sz="1200" dirty="0">
                  <a:sym typeface="Wingdings" panose="05000000000000000000" pitchFamily="2" charset="2"/>
                </a:rPr>
                <a:t>ГБТ, Т.1 [47]:</a:t>
              </a:r>
            </a:p>
          </p:txBody>
        </p:sp>
      </p:grpSp>
    </p:spTree>
    <p:extLst>
      <p:ext uri="{BB962C8B-B14F-4D97-AF65-F5344CB8AC3E}">
        <p14:creationId xmlns:p14="http://schemas.microsoft.com/office/powerpoint/2010/main" val="206936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20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20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4" dur="20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20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 y="670713"/>
            <a:ext cx="9144000" cy="3250605"/>
          </a:xfrm>
          <a:prstGeom prst="rect">
            <a:avLst/>
          </a:prstGeom>
          <a:solidFill>
            <a:srgbClr val="F2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p:cNvSpPr/>
          <p:nvPr/>
        </p:nvSpPr>
        <p:spPr>
          <a:xfrm>
            <a:off x="-1" y="348633"/>
            <a:ext cx="9144000" cy="324000"/>
          </a:xfrm>
          <a:prstGeom prst="rect">
            <a:avLst/>
          </a:prstGeom>
          <a:solidFill>
            <a:srgbClr val="E5B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2826072" y="53033"/>
            <a:ext cx="4320000" cy="307777"/>
          </a:xfrm>
          <a:prstGeom prst="rect">
            <a:avLst/>
          </a:prstGeom>
          <a:noFill/>
        </p:spPr>
        <p:txBody>
          <a:bodyPr wrap="square" lIns="90000" rtlCol="0">
            <a:spAutoFit/>
          </a:bodyPr>
          <a:lstStyle/>
          <a:p>
            <a:r>
              <a:rPr lang="ru" sz="1400" b="1" spc="-60" dirty="0"/>
              <a:t>Введение: </a:t>
            </a:r>
            <a:r>
              <a:rPr lang="ru" sz="1400" b="1" spc="-60" dirty="0" err="1"/>
              <a:t>Практическое</a:t>
            </a:r>
            <a:r>
              <a:rPr lang="ru" sz="1400" b="1" spc="-60" dirty="0"/>
              <a:t> </a:t>
            </a:r>
            <a:r>
              <a:rPr lang="ru" sz="1400" b="1" spc="-60" dirty="0" err="1"/>
              <a:t>пример</a:t>
            </a:r>
            <a:r>
              <a:rPr lang="ru" sz="1400" b="1" spc="-60" dirty="0"/>
              <a:t> </a:t>
            </a:r>
            <a:r>
              <a:rPr lang="ru" sz="1400" b="1" spc="-60" dirty="0" err="1"/>
              <a:t>на </a:t>
            </a:r>
            <a:r>
              <a:rPr lang="ru" sz="1400" b="1" spc="-60" dirty="0"/>
              <a:t>водопоглощающую </a:t>
            </a:r>
            <a:r>
              <a:rPr lang="ru" sz="1400" b="1" spc="-60" dirty="0" err="1"/>
              <a:t>способность</a:t>
            </a:r>
            <a:endParaRPr lang="de-DE" sz="1400" b="1" spc="-60"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mc:AlternateContent xmlns:mc="http://schemas.openxmlformats.org/markup-compatibility/2006" xmlns:a14="http://schemas.microsoft.com/office/drawing/2010/main">
        <mc:Choice Requires="a14">
          <p:sp>
            <p:nvSpPr>
              <p:cNvPr id="9" name="Textfeld 8"/>
              <p:cNvSpPr txBox="1"/>
              <p:nvPr/>
            </p:nvSpPr>
            <p:spPr>
              <a:xfrm>
                <a:off x="-1" y="348633"/>
                <a:ext cx="9144000" cy="4401205"/>
              </a:xfrm>
              <a:prstGeom prst="rect">
                <a:avLst/>
              </a:prstGeom>
              <a:noFill/>
            </p:spPr>
            <p:txBody>
              <a:bodyPr wrap="square" lIns="198000" rtlCol="0">
                <a:spAutoFit/>
              </a:bodyPr>
              <a:lstStyle/>
              <a:p>
                <a:r>
                  <a:rPr lang="ru" sz="1400" b="1" spc="-10" dirty="0" err="1"/>
                  <a:t>Адсорбция </a:t>
                </a:r>
                <a:r>
                  <a:rPr lang="ru" sz="1400" b="1" spc="-10" dirty="0"/>
                  <a:t>воды </a:t>
                </a:r>
                <a:r>
                  <a:rPr lang="ru" sz="1400" spc="-10" dirty="0"/>
                  <a:t>согласно </a:t>
                </a:r>
                <a:r>
                  <a:rPr lang="ru" sz="1400" spc="-10" dirty="0" err="1"/>
                  <a:t>_</a:t>
                </a:r>
                <a:r>
                  <a:rPr lang="ru" sz="1400" spc="-10" dirty="0"/>
                  <a:t> </a:t>
                </a:r>
                <a:r>
                  <a:rPr lang="ru" sz="1400" b="1" cap="small" spc="-10" dirty="0" err="1"/>
                  <a:t>Энслин </a:t>
                </a:r>
                <a:r>
                  <a:rPr lang="ru" sz="1400" b="1" cap="small" spc="-10" dirty="0"/>
                  <a:t>/ Нефф</a:t>
                </a:r>
                <a:r>
                  <a:rPr lang="ru" sz="1400" cap="small" spc="-10" dirty="0"/>
                  <a:t> </a:t>
                </a:r>
                <a:r>
                  <a:rPr lang="ru" sz="1400" spc="-10" dirty="0" err="1"/>
                  <a:t>согласно </a:t>
                </a:r>
                <a:r>
                  <a:rPr lang="ru" sz="1400" spc="-10" dirty="0"/>
                  <a:t>DIN </a:t>
                </a:r>
                <a:r>
                  <a:rPr lang="ru" sz="1400" b="1" spc="-10" dirty="0"/>
                  <a:t>18132 ( </a:t>
                </a:r>
                <a:r>
                  <a:rPr lang="ru" sz="1400" spc="-10" dirty="0" err="1"/>
                  <a:t>источник </a:t>
                </a:r>
                <a:r>
                  <a:rPr lang="ru" sz="1400" spc="-10" dirty="0"/>
                  <a:t>: экспертиза </a:t>
                </a:r>
                <a:r>
                  <a:rPr lang="ru" sz="1400" spc="-10" dirty="0" err="1"/>
                  <a:t>Витт </a:t>
                </a:r>
                <a:r>
                  <a:rPr lang="ru" sz="1400" spc="-10" dirty="0"/>
                  <a:t>и </a:t>
                </a:r>
                <a:r>
                  <a:rPr lang="ru" sz="1400" spc="-10" dirty="0" err="1"/>
                  <a:t>партнер</a:t>
                </a:r>
                <a:r>
                  <a:rPr lang="ru" sz="1400" spc="-10" dirty="0"/>
                  <a:t> </a:t>
                </a:r>
                <a:r>
                  <a:rPr lang="ru" sz="1400" spc="-10" dirty="0" err="1"/>
                  <a:t>геопроект </a:t>
                </a:r>
                <a:r>
                  <a:rPr lang="ru" sz="1400" spc="-10" dirty="0"/>
                  <a:t>ГмбХ, 2014).</a:t>
                </a:r>
              </a:p>
              <a:p>
                <a:endParaRPr lang="de-DE" sz="1000" dirty="0"/>
              </a:p>
              <a:p>
                <a:r>
                  <a:rPr lang="ru" sz="1000" dirty="0"/>
                  <a:t>Устройство водопоглощения по </a:t>
                </a:r>
                <a:r>
                  <a:rPr lang="ru" sz="1000" cap="small" dirty="0" err="1"/>
                  <a:t>Энслину </a:t>
                </a:r>
                <a:r>
                  <a:rPr lang="ru" sz="1000" cap="small" dirty="0"/>
                  <a:t>/Неффу </a:t>
                </a:r>
                <a:r>
                  <a:rPr lang="ru" sz="1000" dirty="0"/>
                  <a:t>(см. рис. </a:t>
                </a:r>
                <a:r>
                  <a:rPr lang="ru" sz="1000" b="1" dirty="0"/>
                  <a:t>P3-7b </a:t>
                </a:r>
                <a:r>
                  <a:rPr lang="ru" sz="1000" dirty="0"/>
                  <a:t>) используется для определения водопоглощения и водосвязывающей способности. Устройство должно быть точно выровнено по ватерпасу по горизонтали. Сама проба должна быть приготовлена и просеяна через сито с размером ячеек 0,4 мм. Один грамм высушенного образца наносят на стеклянную фильтровальную пластину (фритту) через загрузочную воронку через бумагу, сложенную в соответствии со стандартом (DIN 18132). На фритте он должен принять форму конуса. Этот процесс должен происходить как можно быстрее, потому что вода сразу же всасывается через ранее заполненную мерную пипетку. Время должно отсчитываться от момента ввода. Гидравлическое напряжение фритты уравновешивается перепадом высот более высокого образца, так что гидравлическое напряжение равно нулю. Если эксперимент длится более 30 минут, необходимо применить защиту от испарения; в противном случае уже всосанная вода может испариться и исказить результат. Оценка проводится в соответствии с DIN 18132.</a:t>
                </a:r>
              </a:p>
              <a:p>
                <a:endParaRPr lang="de-DE" sz="1000" dirty="0"/>
              </a:p>
              <a:p>
                <a:r>
                  <a:rPr lang="ru" sz="1000" dirty="0"/>
                  <a:t>Смешанный </a:t>
                </a:r>
                <a:r>
                  <a:rPr lang="ru" sz="1000" b="1" dirty="0"/>
                  <a:t>образец </a:t>
                </a:r>
                <a:r>
                  <a:rPr lang="ru" sz="1000" dirty="0"/>
                  <a:t>был высушен до массовой консистенции в соответствии с DIN 18132 «Грунты, испытания и экспериментальное оборудование. Определение водопоглощающей способности» и измельчен ручным раствором. Затем определяли водопоглощение в приборе </a:t>
                </a:r>
                <a:r>
                  <a:rPr lang="ru" sz="1000" cap="small" dirty="0" err="1"/>
                  <a:t>Энслина - </a:t>
                </a:r>
                <a:r>
                  <a:rPr lang="ru" sz="1000" cap="small" dirty="0"/>
                  <a:t>Неффа </a:t>
                </a:r>
                <a:r>
                  <a:rPr lang="ru" sz="1000" dirty="0"/>
                  <a:t>в течение 24 часов. Результат можно увидеть в следующей таблице и графическом представлении.</a:t>
                </a:r>
                <a:endParaRPr lang="de-DE" sz="1000" dirty="0"/>
              </a:p>
              <a:p>
                <a:endParaRPr lang="de-DE" sz="1000" dirty="0"/>
              </a:p>
              <a:p>
                <a:r>
                  <a:rPr lang="ru" sz="1000" spc="-10" dirty="0"/>
                  <a:t>Определение водопоглощающей способности </a:t>
                </a:r>
                <a14:m>
                  <m:oMath xmlns:m="http://schemas.openxmlformats.org/officeDocument/2006/math">
                    <m:sSub>
                      <m:sSubPr>
                        <m:ctrlPr>
                          <a:rPr lang="en-US" sz="1000" i="1" spc="-10" dirty="0" smtClean="0">
                            <a:latin typeface="Cambria Math" panose="02040503050406030204" pitchFamily="18" charset="0"/>
                          </a:rPr>
                        </m:ctrlPr>
                      </m:sSubPr>
                      <m:e>
                        <m:r>
                          <a:rPr lang="de-DE" sz="1000" b="0" i="1" spc="-10" dirty="0" smtClean="0">
                            <a:latin typeface="Cambria Math" panose="02040503050406030204" pitchFamily="18" charset="0"/>
                          </a:rPr>
                          <m:t>𝑤</m:t>
                        </m:r>
                      </m:e>
                      <m:sub>
                        <m:r>
                          <a:rPr lang="de-DE" sz="1000" b="0" i="1" spc="-10" dirty="0" smtClean="0">
                            <a:latin typeface="Cambria Math" panose="02040503050406030204" pitchFamily="18" charset="0"/>
                          </a:rPr>
                          <m:t>𝑎</m:t>
                        </m:r>
                      </m:sub>
                    </m:sSub>
                  </m:oMath>
                </a14:m>
                <a:r>
                  <a:rPr lang="ru" sz="1000" spc="-10" dirty="0"/>
                  <a:t>представляет собой простой экспресс-тест для геотехнического применения при земляных работах и строительстве фундаментов для оценки </a:t>
                </a:r>
                <a:r>
                  <a:rPr lang="ru" sz="1000" spc="-20" dirty="0"/>
                  <a:t>физических свойств мелкодисперсных компонентов (глины, бентонита, ила и т. д.) грунтов с точки зрения их структурной пригодности. Масса поглощенной воды делится на сухое вещество.</a:t>
                </a:r>
              </a:p>
              <a:p>
                <a:endParaRPr lang="en-US" sz="1000" dirty="0"/>
              </a:p>
              <a:p>
                <a:r>
                  <a:rPr lang="ru" sz="1000" dirty="0"/>
                  <a:t>Определенная водопоглощающая способность </a:t>
                </a:r>
                <a14:m>
                  <m:oMath xmlns:m="http://schemas.openxmlformats.org/officeDocument/2006/math">
                    <m:sSub>
                      <m:sSubPr>
                        <m:ctrlPr>
                          <a:rPr lang="en-US" sz="1000" i="1" dirty="0" smtClean="0">
                            <a:latin typeface="Cambria Math" panose="02040503050406030204" pitchFamily="18" charset="0"/>
                          </a:rPr>
                        </m:ctrlPr>
                      </m:sSubPr>
                      <m:e>
                        <m:r>
                          <a:rPr lang="de-DE" sz="1000" b="0" i="1" dirty="0" smtClean="0">
                            <a:latin typeface="Cambria Math" panose="02040503050406030204" pitchFamily="18" charset="0"/>
                          </a:rPr>
                          <m:t>𝑤</m:t>
                        </m:r>
                      </m:e>
                      <m:sub>
                        <m:r>
                          <a:rPr lang="de-DE" sz="1000" b="0" i="1" dirty="0" smtClean="0">
                            <a:latin typeface="Cambria Math" panose="02040503050406030204" pitchFamily="18" charset="0"/>
                          </a:rPr>
                          <m:t>𝑎</m:t>
                        </m:r>
                      </m:sub>
                    </m:sSub>
                  </m:oMath>
                </a14:m>
                <a:r>
                  <a:rPr lang="ru" sz="1000" dirty="0"/>
                  <a:t>60% соответствует DIN 18132 (таблица 1: 5) на </a:t>
                </a:r>
                <a:r>
                  <a:rPr lang="ru" sz="1000" b="1" dirty="0"/>
                  <a:t>границе между низким и средним значением </a:t>
                </a:r>
                <a:r>
                  <a:rPr lang="ru" sz="1000" dirty="0"/>
                  <a:t>. Согласно DIN 18132 (Таблица 2: 5), такую водопоглощающую способность можно ожидать при использовании глинистого </a:t>
                </a:r>
                <a:r>
                  <a:rPr lang="ru" sz="1000" b="1" dirty="0"/>
                  <a:t>ила </a:t>
                </a:r>
                <a:r>
                  <a:rPr lang="ru" sz="1000" dirty="0"/>
                  <a:t>с </a:t>
                </a:r>
                <a:r>
                  <a:rPr lang="ru" sz="1000" b="1" dirty="0"/>
                  <a:t>низкой и средней пластичностью и глины с низкой и средней пластичностью </a:t>
                </a:r>
                <a:r>
                  <a:rPr lang="ru" sz="1000" dirty="0"/>
                  <a:t>.</a:t>
                </a:r>
              </a:p>
              <a:p>
                <a:endParaRPr lang="de-DE" sz="1000" dirty="0"/>
              </a:p>
              <a:p>
                <a:r>
                  <a:rPr lang="ru" sz="1000" dirty="0"/>
                  <a:t>По словам </a:t>
                </a:r>
                <a:r>
                  <a:rPr lang="ru" sz="1000" cap="small" dirty="0" err="1"/>
                  <a:t>Сооса</a:t>
                </a:r>
                <a:r>
                  <a:rPr lang="ru" sz="1000" cap="small" dirty="0"/>
                  <a:t> </a:t>
                </a:r>
                <a:r>
                  <a:rPr lang="ru" sz="1000" dirty="0"/>
                  <a:t>(источник: </a:t>
                </a:r>
                <a:r>
                  <a:rPr lang="ru" sz="1000" dirty="0" err="1"/>
                  <a:t>Grundbau-Taschenbuch </a:t>
                </a:r>
                <a:r>
                  <a:rPr lang="ru" sz="1000" dirty="0"/>
                  <a:t>, часть 1: </a:t>
                </a:r>
                <a:r>
                  <a:rPr lang="ru" sz="1000" dirty="0" err="1"/>
                  <a:t>Geotechnische</a:t>
                </a:r>
                <a:r>
                  <a:rPr lang="ru" sz="1000" dirty="0"/>
                  <a:t> </a:t>
                </a:r>
                <a:r>
                  <a:rPr lang="ru" sz="1000" dirty="0" err="1"/>
                  <a:t>Грундлаген </a:t>
                </a:r>
                <a:r>
                  <a:rPr lang="ru" sz="1000" dirty="0"/>
                  <a:t>, 7-е изд., изд. </a:t>
                </a:r>
                <a:r>
                  <a:rPr lang="ru" sz="1000" cap="small" dirty="0"/>
                  <a:t>Witt </a:t>
                </a:r>
                <a:r>
                  <a:rPr lang="ru" sz="1000" dirty="0"/>
                  <a:t>2008), </a:t>
                </a:r>
                <a:r>
                  <a:rPr lang="ru" sz="1000" b="1" dirty="0"/>
                  <a:t>кварцевая мука </a:t>
                </a:r>
                <a:r>
                  <a:rPr lang="ru" sz="1000" dirty="0"/>
                  <a:t>имеет водопоглощающую способность 30%, </a:t>
                </a:r>
                <a:r>
                  <a:rPr lang="ru" sz="1000" b="1" dirty="0"/>
                  <a:t>каолин( </a:t>
                </a:r>
                <a:r>
                  <a:rPr lang="ru" sz="1000" b="1" dirty="0" err="1"/>
                  <a:t>ит </a:t>
                </a:r>
                <a:r>
                  <a:rPr lang="ru" sz="1000" b="1" dirty="0"/>
                  <a:t>) </a:t>
                </a:r>
                <a:r>
                  <a:rPr lang="ru" sz="1000" dirty="0"/>
                  <a:t>80%, </a:t>
                </a:r>
                <a:r>
                  <a:rPr lang="ru" sz="1000" b="1" dirty="0"/>
                  <a:t>Ca-монтмориллонит </a:t>
                </a:r>
                <a:r>
                  <a:rPr lang="ru" sz="1000" dirty="0"/>
                  <a:t>300% и </a:t>
                </a:r>
                <a:r>
                  <a:rPr lang="ru" sz="1000" b="1" dirty="0"/>
                  <a:t>Na-монтмориллонит </a:t>
                </a:r>
                <a:r>
                  <a:rPr lang="ru" sz="1000" dirty="0"/>
                  <a:t>700%; к сожалению, для </a:t>
                </a:r>
                <a:r>
                  <a:rPr lang="ru" sz="1000" b="1" dirty="0" err="1"/>
                  <a:t>иллита </a:t>
                </a:r>
                <a:r>
                  <a:rPr lang="ru" sz="1000" dirty="0"/>
                  <a:t>нет ценности . </a:t>
                </a:r>
                <a:r>
                  <a:rPr lang="ru" sz="1000" u="sng" dirty="0"/>
                  <a:t>В данной минеральной смеси преобладает кварц, а </a:t>
                </a:r>
                <a:r>
                  <a:rPr lang="ru" sz="1000" u="sng" dirty="0" err="1"/>
                  <a:t>набухающие </a:t>
                </a:r>
                <a:r>
                  <a:rPr lang="ru" sz="1000" u="sng" dirty="0"/>
                  <a:t>глинистые минералы представлены лишь в качестве второстепенных компонентов, так что измеренная водопоглощающая способность является реалистичной.</a:t>
                </a:r>
              </a:p>
              <a:p>
                <a:endParaRPr lang="en-US" sz="1000" u="sng" dirty="0"/>
              </a:p>
              <a:p>
                <a:r>
                  <a:rPr lang="ru" sz="1200" b="1" dirty="0"/>
                  <a:t>Таб. P3-1a:</a:t>
                </a:r>
                <a:r>
                  <a:rPr lang="ru" sz="1200" dirty="0"/>
                  <a:t> </a:t>
                </a:r>
                <a:r>
                  <a:rPr lang="ru" sz="1200" b="1" dirty="0"/>
                  <a:t>водопоглощающая способность смешанного образца</a:t>
                </a:r>
              </a:p>
              <a:p>
                <a:r>
                  <a:rPr lang="ru" sz="1200" dirty="0"/>
                  <a:t>упоминается в тексте (источник: экспертиза/ </a:t>
                </a:r>
                <a:r>
                  <a:rPr lang="ru" sz="1200" dirty="0" err="1"/>
                  <a:t>тест</a:t>
                </a:r>
                <a:r>
                  <a:rPr lang="ru" sz="1200" dirty="0"/>
                  <a:t> </a:t>
                </a:r>
                <a:r>
                  <a:rPr lang="ru" sz="1200" dirty="0" err="1"/>
                  <a:t>записывать</a:t>
                </a:r>
                <a:r>
                  <a:rPr lang="ru" sz="1200" dirty="0"/>
                  <a:t> </a:t>
                </a:r>
                <a:r>
                  <a:rPr lang="ru" sz="1200" dirty="0" err="1"/>
                  <a:t>за</a:t>
                </a:r>
                <a:endParaRPr lang="de-DE" sz="1200" dirty="0"/>
              </a:p>
              <a:p>
                <a:r>
                  <a:rPr lang="ru" sz="1200" dirty="0"/>
                  <a:t> </a:t>
                </a:r>
                <a:r>
                  <a:rPr lang="ru" sz="1200" dirty="0" err="1"/>
                  <a:t>Витт </a:t>
                </a:r>
                <a:r>
                  <a:rPr lang="ru" sz="1200" dirty="0"/>
                  <a:t>и </a:t>
                </a:r>
                <a:r>
                  <a:rPr lang="ru" sz="1200" dirty="0" err="1"/>
                  <a:t>партнер</a:t>
                </a:r>
                <a:r>
                  <a:rPr lang="ru" sz="1200" dirty="0"/>
                  <a:t> </a:t>
                </a:r>
                <a:r>
                  <a:rPr lang="ru" sz="1200" dirty="0" err="1"/>
                  <a:t>геопроект </a:t>
                </a:r>
                <a:r>
                  <a:rPr lang="ru" sz="1200" dirty="0"/>
                  <a:t>ГмбХ, 2014).</a:t>
                </a:r>
                <a:endParaRPr lang="de-DE" sz="1000" dirty="0"/>
              </a:p>
            </p:txBody>
          </p:sp>
        </mc:Choice>
        <mc:Fallback xmlns="">
          <p:sp>
            <p:nvSpPr>
              <p:cNvPr id="9" name="Textfeld 8"/>
              <p:cNvSpPr txBox="1">
                <a:spLocks noRot="1" noChangeAspect="1" noMove="1" noResize="1" noEditPoints="1" noAdjustHandles="1" noChangeArrowheads="1" noChangeShapeType="1" noTextEdit="1"/>
              </p:cNvSpPr>
              <p:nvPr/>
            </p:nvSpPr>
            <p:spPr>
              <a:xfrm>
                <a:off x="-1" y="348633"/>
                <a:ext cx="9144000" cy="4401205"/>
              </a:xfrm>
              <a:prstGeom prst="rect">
                <a:avLst/>
              </a:prstGeom>
              <a:blipFill>
                <a:blip r:embed="rId2"/>
                <a:stretch>
                  <a:fillRect t="-277"/>
                </a:stretch>
              </a:blipFill>
            </p:spPr>
            <p:txBody>
              <a:bodyPr/>
              <a:lstStyle/>
              <a:p>
                <a:r xmlns:a="http://schemas.openxmlformats.org/drawingml/2006/main">
                  <a:rPr lang="ru">
                    <a:noFill/>
                  </a:rPr>
                  <a:t> </a:t>
                </a:r>
              </a:p>
            </p:txBody>
          </p:sp>
        </mc:Fallback>
      </mc:AlternateContent>
      <p:sp>
        <p:nvSpPr>
          <p:cNvPr id="19" name="Rectangle 2"/>
          <p:cNvSpPr>
            <a:spLocks noChangeArrowheads="1"/>
          </p:cNvSpPr>
          <p:nvPr/>
        </p:nvSpPr>
        <p:spPr bwMode="auto">
          <a:xfrm flipV="1">
            <a:off x="35953" y="4146263"/>
            <a:ext cx="714987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20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5038" y="4570147"/>
            <a:ext cx="2142067" cy="1512168"/>
          </a:xfrm>
          <a:prstGeom prst="rect">
            <a:avLst/>
          </a:prstGeom>
          <a:noFill/>
          <a:extLst>
            <a:ext uri="{909E8E84-426E-40DD-AFC4-6F175D3DCCD1}">
              <a14:hiddenFill xmlns:a14="http://schemas.microsoft.com/office/drawing/2010/main">
                <a:solidFill>
                  <a:srgbClr val="FFFFFF"/>
                </a:solidFill>
              </a14:hiddenFill>
            </a:ext>
          </a:extLst>
        </p:spPr>
      </p:pic>
      <p:pic>
        <p:nvPicPr>
          <p:cNvPr id="2051" name="Grafik 1" descr="Bild-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9500" y="3998639"/>
            <a:ext cx="3024500" cy="2489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1" y="5836466"/>
            <a:ext cx="6119500" cy="646331"/>
          </a:xfrm>
          <a:prstGeom prst="rect">
            <a:avLst/>
          </a:prstGeom>
          <a:noFill/>
        </p:spPr>
        <p:txBody>
          <a:bodyPr wrap="square" lIns="198000" rtlCol="0">
            <a:spAutoFit/>
          </a:bodyPr>
          <a:lstStyle/>
          <a:p>
            <a:r>
              <a:rPr lang="ru" sz="1200" b="1" dirty="0"/>
              <a:t>Рис. P3-7b:</a:t>
            </a:r>
            <a:r>
              <a:rPr lang="ru" sz="1200" dirty="0"/>
              <a:t> </a:t>
            </a:r>
            <a:r>
              <a:rPr lang="ru" sz="1200" dirty="0" err="1"/>
              <a:t>оставил</a:t>
            </a:r>
            <a:r>
              <a:rPr lang="ru" sz="1200" dirty="0"/>
              <a:t> </a:t>
            </a:r>
            <a:r>
              <a:rPr lang="ru" sz="1200" b="1" dirty="0" err="1"/>
              <a:t>стеклянный </a:t>
            </a:r>
            <a:r>
              <a:rPr lang="ru" sz="1200" b="1" dirty="0"/>
              <a:t>экспериментальный </a:t>
            </a:r>
            <a:r>
              <a:rPr lang="ru" sz="1200" b="1" dirty="0" err="1"/>
              <a:t>аппарат </a:t>
            </a:r>
            <a:r>
              <a:rPr lang="ru" sz="1200" dirty="0"/>
              <a:t>по </a:t>
            </a:r>
            <a:r>
              <a:rPr lang="ru" sz="1200" dirty="0" err="1"/>
              <a:t>_</a:t>
            </a:r>
            <a:r>
              <a:rPr lang="ru" sz="1200" dirty="0"/>
              <a:t> </a:t>
            </a:r>
            <a:r>
              <a:rPr lang="ru" sz="1200" cap="small" dirty="0" err="1"/>
              <a:t>Энслин </a:t>
            </a:r>
            <a:r>
              <a:rPr lang="ru" sz="1200" cap="small" dirty="0"/>
              <a:t>/Нефф </a:t>
            </a:r>
            <a:r>
              <a:rPr lang="ru" sz="1200" dirty="0"/>
              <a:t>; </a:t>
            </a:r>
            <a:r>
              <a:rPr lang="ru" sz="1200" dirty="0" err="1"/>
              <a:t>Правильно</a:t>
            </a:r>
            <a:r>
              <a:rPr lang="ru" sz="1200" dirty="0"/>
              <a:t> </a:t>
            </a:r>
            <a:r>
              <a:rPr lang="ru" sz="1200" b="1" dirty="0"/>
              <a:t>водопоглощающая </a:t>
            </a:r>
            <a:r>
              <a:rPr lang="ru" sz="1200" b="1" dirty="0" err="1"/>
              <a:t>способность</a:t>
            </a:r>
            <a:r>
              <a:rPr lang="ru" sz="1200" b="1" dirty="0"/>
              <a:t> </a:t>
            </a:r>
            <a:r>
              <a:rPr lang="ru" sz="1200" b="1" dirty="0" err="1"/>
              <a:t>диаграмма</a:t>
            </a:r>
            <a:r>
              <a:rPr lang="ru" sz="1200" b="1" dirty="0"/>
              <a:t> </a:t>
            </a:r>
            <a:r>
              <a:rPr lang="ru" sz="1200" b="1" dirty="0" err="1"/>
              <a:t>из</a:t>
            </a:r>
            <a:r>
              <a:rPr lang="ru" sz="1200" b="1" dirty="0"/>
              <a:t> </a:t>
            </a:r>
            <a:r>
              <a:rPr lang="ru" sz="1200" b="1" dirty="0" err="1"/>
              <a:t>в</a:t>
            </a:r>
            <a:r>
              <a:rPr lang="ru" sz="1200" b="1" dirty="0"/>
              <a:t> </a:t>
            </a:r>
            <a:r>
              <a:rPr lang="ru" sz="1200" b="1" dirty="0" err="1"/>
              <a:t>смешанный </a:t>
            </a:r>
            <a:r>
              <a:rPr lang="ru" sz="1200" b="1" dirty="0"/>
              <a:t>образец </a:t>
            </a:r>
            <a:r>
              <a:rPr lang="ru" sz="1200" dirty="0"/>
              <a:t>, </a:t>
            </a:r>
            <a:r>
              <a:rPr lang="ru" sz="1200" dirty="0" err="1"/>
              <a:t>показывающий </a:t>
            </a:r>
            <a:r>
              <a:rPr lang="ru" sz="1200" dirty="0"/>
              <a:t>постепенную </a:t>
            </a:r>
            <a:r>
              <a:rPr lang="ru" sz="1200" dirty="0" err="1"/>
              <a:t>абсорбцию воды </a:t>
            </a:r>
            <a:r>
              <a:rPr lang="ru" sz="1200" dirty="0"/>
              <a:t>в течение 24 часов (источник: экспертиза/ </a:t>
            </a:r>
            <a:r>
              <a:rPr lang="ru" sz="1200" dirty="0" err="1"/>
              <a:t>испытание</a:t>
            </a:r>
            <a:r>
              <a:rPr lang="ru" sz="1200" dirty="0"/>
              <a:t> </a:t>
            </a:r>
            <a:r>
              <a:rPr lang="ru" sz="1200" dirty="0" err="1"/>
              <a:t>записывать</a:t>
            </a:r>
            <a:r>
              <a:rPr lang="ru" sz="1200" dirty="0"/>
              <a:t> </a:t>
            </a:r>
            <a:r>
              <a:rPr lang="ru" sz="1200" dirty="0" err="1"/>
              <a:t>за</a:t>
            </a:r>
            <a:r>
              <a:rPr lang="ru" sz="1200" dirty="0"/>
              <a:t> </a:t>
            </a:r>
            <a:r>
              <a:rPr lang="ru" sz="1200" dirty="0" err="1"/>
              <a:t>Витт </a:t>
            </a:r>
            <a:r>
              <a:rPr lang="ru" sz="1200" dirty="0"/>
              <a:t>и </a:t>
            </a:r>
            <a:r>
              <a:rPr lang="ru" sz="1200" dirty="0" err="1"/>
              <a:t>партнер</a:t>
            </a:r>
            <a:r>
              <a:rPr lang="ru" sz="1200" dirty="0"/>
              <a:t> </a:t>
            </a:r>
            <a:r>
              <a:rPr lang="ru" sz="1200" dirty="0" err="1"/>
              <a:t>геопроект </a:t>
            </a:r>
            <a:r>
              <a:rPr lang="ru" sz="1200" dirty="0"/>
              <a:t>ГмбХ, 2014).</a:t>
            </a:r>
          </a:p>
        </p:txBody>
      </p:sp>
      <p:graphicFrame>
        <p:nvGraphicFramePr>
          <p:cNvPr id="31" name="Tabelle 30"/>
          <p:cNvGraphicFramePr>
            <a:graphicFrameLocks noGrp="1"/>
          </p:cNvGraphicFramePr>
          <p:nvPr>
            <p:extLst>
              <p:ext uri="{D42A27DB-BD31-4B8C-83A1-F6EECF244321}">
                <p14:modId xmlns:p14="http://schemas.microsoft.com/office/powerpoint/2010/main" val="3248986810"/>
              </p:ext>
            </p:extLst>
          </p:nvPr>
        </p:nvGraphicFramePr>
        <p:xfrm>
          <a:off x="215998" y="4570147"/>
          <a:ext cx="3636645" cy="1772580"/>
        </p:xfrm>
        <a:graphic>
          <a:graphicData uri="http://schemas.openxmlformats.org/drawingml/2006/table">
            <a:tbl>
              <a:tblPr firstRow="1" firstCol="1" lastRow="1" lastCol="1" bandRow="1" bandCol="1"/>
              <a:tblGrid>
                <a:gridCol w="2052320">
                  <a:extLst>
                    <a:ext uri="{9D8B030D-6E8A-4147-A177-3AD203B41FA5}">
                      <a16:colId xmlns="" xmlns:a16="http://schemas.microsoft.com/office/drawing/2014/main" val="249269389"/>
                    </a:ext>
                  </a:extLst>
                </a:gridCol>
                <a:gridCol w="396240">
                  <a:extLst>
                    <a:ext uri="{9D8B030D-6E8A-4147-A177-3AD203B41FA5}">
                      <a16:colId xmlns="" xmlns:a16="http://schemas.microsoft.com/office/drawing/2014/main" val="1646875045"/>
                    </a:ext>
                  </a:extLst>
                </a:gridCol>
                <a:gridCol w="1188085">
                  <a:extLst>
                    <a:ext uri="{9D8B030D-6E8A-4147-A177-3AD203B41FA5}">
                      <a16:colId xmlns="" xmlns:a16="http://schemas.microsoft.com/office/drawing/2014/main" val="3806463347"/>
                    </a:ext>
                  </a:extLst>
                </a:gridCol>
              </a:tblGrid>
              <a:tr h="0">
                <a:tc gridSpan="2">
                  <a:txBody>
                    <a:bodyPr/>
                    <a:lstStyle/>
                    <a:p>
                      <a:pPr algn="just">
                        <a:lnSpc>
                          <a:spcPct val="125000"/>
                        </a:lnSpc>
                        <a:spcBef>
                          <a:spcPts val="300"/>
                        </a:spcBef>
                        <a:spcAft>
                          <a:spcPts val="300"/>
                        </a:spcAft>
                      </a:pPr>
                      <a:r>
                        <a:rPr lang="ru" sz="1100" b="1" dirty="0">
                          <a:effectLst/>
                          <a:latin typeface="LTSyntax Regular" panose="02000503040000020004" pitchFamily="2" charset="0"/>
                          <a:ea typeface="Arial" panose="020B0604020202020204" pitchFamily="34" charset="0"/>
                          <a:cs typeface="Arial" panose="020B0604020202020204" pitchFamily="34" charset="0"/>
                        </a:rPr>
                        <a:t>Номер образца МФПА</a:t>
                      </a:r>
                      <a:endParaRPr lang="de-DE" sz="1200" dirty="0">
                        <a:effectLst/>
                        <a:latin typeface="Times New Roman" panose="02020603050405020304" pitchFamily="18" charset="0"/>
                        <a:ea typeface="Times New Roman" panose="02020603050405020304" pitchFamily="18" charset="0"/>
                      </a:endParaRPr>
                    </a:p>
                  </a:txBody>
                  <a:tcPr marL="68580" marR="68580" marT="18000" marB="1800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5B8B7"/>
                    </a:solidFill>
                  </a:tcPr>
                </a:tc>
                <a:tc hMerge="1">
                  <a:txBody>
                    <a:bodyPr/>
                    <a:lstStyle/>
                    <a:p>
                      <a:endParaRPr lang="de-DE"/>
                    </a:p>
                  </a:txBody>
                  <a:tcPr/>
                </a:tc>
                <a:tc>
                  <a:txBody>
                    <a:bodyPr/>
                    <a:lstStyle/>
                    <a:p>
                      <a:pPr algn="ctr">
                        <a:lnSpc>
                          <a:spcPct val="125000"/>
                        </a:lnSpc>
                        <a:spcBef>
                          <a:spcPts val="300"/>
                        </a:spcBef>
                        <a:spcAft>
                          <a:spcPts val="0"/>
                        </a:spcAft>
                      </a:pPr>
                      <a:r>
                        <a:rPr lang="ru" sz="1100" b="1" dirty="0">
                          <a:effectLst/>
                          <a:latin typeface="LTSyntax Regular" panose="02000503040000020004" pitchFamily="2" charset="0"/>
                          <a:ea typeface="Arial" panose="020B0604020202020204" pitchFamily="34" charset="0"/>
                          <a:cs typeface="Arial" panose="020B0604020202020204" pitchFamily="34" charset="0"/>
                        </a:rPr>
                        <a:t>смешанная выборка</a:t>
                      </a:r>
                      <a:endParaRPr lang="de-DE" sz="1200" dirty="0">
                        <a:effectLst/>
                        <a:latin typeface="Times New Roman" panose="02020603050405020304" pitchFamily="18" charset="0"/>
                        <a:ea typeface="Times New Roman" panose="02020603050405020304" pitchFamily="18" charset="0"/>
                      </a:endParaRPr>
                    </a:p>
                  </a:txBody>
                  <a:tcPr marL="68580" marR="68580" marT="18000" marB="1800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5B8B7"/>
                    </a:solidFill>
                  </a:tcPr>
                </a:tc>
                <a:extLst>
                  <a:ext uri="{0D108BD9-81ED-4DB2-BD59-A6C34878D82A}">
                    <a16:rowId xmlns="" xmlns:a16="http://schemas.microsoft.com/office/drawing/2014/main" val="1071959248"/>
                  </a:ext>
                </a:extLst>
              </a:tr>
              <a:tr h="0">
                <a:tc>
                  <a:txBody>
                    <a:bodyPr/>
                    <a:lstStyle/>
                    <a:p>
                      <a:pPr algn="just">
                        <a:lnSpc>
                          <a:spcPct val="125000"/>
                        </a:lnSpc>
                        <a:spcBef>
                          <a:spcPts val="300"/>
                        </a:spcBef>
                        <a:spcAft>
                          <a:spcPts val="300"/>
                        </a:spcAft>
                      </a:pPr>
                      <a:r>
                        <a:rPr lang="ru" sz="1100" dirty="0">
                          <a:effectLst/>
                          <a:latin typeface="LTSyntax Regular" panose="02000503040000020004" pitchFamily="2" charset="0"/>
                          <a:ea typeface="Arial" panose="020B0604020202020204" pitchFamily="34" charset="0"/>
                          <a:cs typeface="Arial" panose="020B0604020202020204" pitchFamily="34" charset="0"/>
                        </a:rPr>
                        <a:t>сухой вес</a:t>
                      </a:r>
                      <a:endParaRPr lang="de-DE" sz="1200" dirty="0">
                        <a:effectLst/>
                        <a:latin typeface="Times New Roman" panose="02020603050405020304" pitchFamily="18" charset="0"/>
                        <a:ea typeface="Times New Roman" panose="02020603050405020304" pitchFamily="18" charset="0"/>
                      </a:endParaRPr>
                    </a:p>
                  </a:txBody>
                  <a:tcPr marL="68580" marR="68580" marT="18000" marB="1800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DBDB"/>
                    </a:solidFill>
                  </a:tcPr>
                </a:tc>
                <a:tc>
                  <a:txBody>
                    <a:bodyPr/>
                    <a:lstStyle/>
                    <a:p>
                      <a:pPr algn="just">
                        <a:lnSpc>
                          <a:spcPct val="125000"/>
                        </a:lnSpc>
                        <a:spcBef>
                          <a:spcPts val="300"/>
                        </a:spcBef>
                        <a:spcAft>
                          <a:spcPts val="300"/>
                        </a:spcAft>
                      </a:pPr>
                      <a:r>
                        <a:rPr lang="ru" sz="1100" dirty="0">
                          <a:effectLst/>
                          <a:latin typeface="LTSyntax Regular" panose="02000503040000020004" pitchFamily="2" charset="0"/>
                          <a:ea typeface="Arial" panose="020B0604020202020204" pitchFamily="34" charset="0"/>
                          <a:cs typeface="Arial" panose="020B0604020202020204" pitchFamily="34" charset="0"/>
                        </a:rPr>
                        <a:t>[грамм]</a:t>
                      </a:r>
                      <a:endParaRPr lang="de-DE" sz="1200" dirty="0">
                        <a:effectLst/>
                        <a:latin typeface="Times New Roman" panose="02020603050405020304" pitchFamily="18" charset="0"/>
                        <a:ea typeface="Times New Roman" panose="02020603050405020304" pitchFamily="18" charset="0"/>
                      </a:endParaRPr>
                    </a:p>
                  </a:txBody>
                  <a:tcPr marL="68580" marR="6858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DBDB"/>
                    </a:solidFill>
                  </a:tcPr>
                </a:tc>
                <a:tc>
                  <a:txBody>
                    <a:bodyPr/>
                    <a:lstStyle/>
                    <a:p>
                      <a:pPr algn="ctr">
                        <a:lnSpc>
                          <a:spcPct val="125000"/>
                        </a:lnSpc>
                        <a:spcBef>
                          <a:spcPts val="300"/>
                        </a:spcBef>
                        <a:spcAft>
                          <a:spcPts val="300"/>
                        </a:spcAft>
                      </a:pPr>
                      <a:r>
                        <a:rPr lang="ru" sz="1100" dirty="0">
                          <a:effectLst/>
                          <a:latin typeface="LTSyntax Regular" panose="02000503040000020004" pitchFamily="2" charset="0"/>
                          <a:ea typeface="Arial" panose="020B0604020202020204" pitchFamily="34" charset="0"/>
                          <a:cs typeface="Arial" panose="020B0604020202020204" pitchFamily="34" charset="0"/>
                        </a:rPr>
                        <a:t>1000</a:t>
                      </a:r>
                      <a:endParaRPr lang="de-DE" sz="1200" dirty="0">
                        <a:effectLst/>
                        <a:latin typeface="Times New Roman" panose="02020603050405020304" pitchFamily="18" charset="0"/>
                        <a:ea typeface="Times New Roman" panose="02020603050405020304" pitchFamily="18" charset="0"/>
                      </a:endParaRPr>
                    </a:p>
                  </a:txBody>
                  <a:tcPr marL="68580" marR="68580" marT="18000" marB="1800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DBDB"/>
                    </a:solidFill>
                  </a:tcPr>
                </a:tc>
                <a:extLst>
                  <a:ext uri="{0D108BD9-81ED-4DB2-BD59-A6C34878D82A}">
                    <a16:rowId xmlns="" xmlns:a16="http://schemas.microsoft.com/office/drawing/2014/main" val="1592643528"/>
                  </a:ext>
                </a:extLst>
              </a:tr>
              <a:tr h="0">
                <a:tc>
                  <a:txBody>
                    <a:bodyPr/>
                    <a:lstStyle/>
                    <a:p>
                      <a:pPr algn="just">
                        <a:lnSpc>
                          <a:spcPct val="125000"/>
                        </a:lnSpc>
                        <a:spcBef>
                          <a:spcPts val="300"/>
                        </a:spcBef>
                        <a:spcAft>
                          <a:spcPts val="300"/>
                        </a:spcAft>
                      </a:pPr>
                      <a:r>
                        <a:rPr lang="ru" sz="1100" dirty="0">
                          <a:effectLst/>
                          <a:latin typeface="LTSyntax Regular" panose="02000503040000020004" pitchFamily="2" charset="0"/>
                          <a:ea typeface="Arial" panose="020B0604020202020204" pitchFamily="34" charset="0"/>
                          <a:cs typeface="Arial" panose="020B0604020202020204" pitchFamily="34" charset="0"/>
                        </a:rPr>
                        <a:t>комнатная температура</a:t>
                      </a:r>
                      <a:endParaRPr lang="de-DE" sz="1200" dirty="0">
                        <a:effectLst/>
                        <a:latin typeface="Times New Roman" panose="02020603050405020304" pitchFamily="18" charset="0"/>
                        <a:ea typeface="Times New Roman" panose="02020603050405020304" pitchFamily="18" charset="0"/>
                      </a:endParaRPr>
                    </a:p>
                  </a:txBody>
                  <a:tcPr marL="68580" marR="68580" marT="18000" marB="1800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DBDB"/>
                    </a:solidFill>
                  </a:tcPr>
                </a:tc>
                <a:tc>
                  <a:txBody>
                    <a:bodyPr/>
                    <a:lstStyle/>
                    <a:p>
                      <a:pPr algn="just">
                        <a:lnSpc>
                          <a:spcPct val="125000"/>
                        </a:lnSpc>
                        <a:spcBef>
                          <a:spcPts val="300"/>
                        </a:spcBef>
                        <a:spcAft>
                          <a:spcPts val="300"/>
                        </a:spcAft>
                      </a:pPr>
                      <a:r>
                        <a:rPr lang="ru" sz="1100" dirty="0">
                          <a:effectLst/>
                          <a:latin typeface="LTSyntax Regular" panose="02000503040000020004" pitchFamily="2" charset="0"/>
                          <a:ea typeface="Arial" panose="020B0604020202020204" pitchFamily="34" charset="0"/>
                          <a:cs typeface="Arial" panose="020B0604020202020204" pitchFamily="34" charset="0"/>
                        </a:rPr>
                        <a:t>[°С]</a:t>
                      </a:r>
                      <a:endParaRPr lang="de-DE" sz="1200" dirty="0">
                        <a:effectLst/>
                        <a:latin typeface="Times New Roman" panose="02020603050405020304" pitchFamily="18" charset="0"/>
                        <a:ea typeface="Times New Roman" panose="02020603050405020304" pitchFamily="18" charset="0"/>
                      </a:endParaRPr>
                    </a:p>
                  </a:txBody>
                  <a:tcPr marL="68580" marR="6858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DBDB"/>
                    </a:solidFill>
                  </a:tcPr>
                </a:tc>
                <a:tc>
                  <a:txBody>
                    <a:bodyPr/>
                    <a:lstStyle/>
                    <a:p>
                      <a:pPr algn="ctr">
                        <a:lnSpc>
                          <a:spcPct val="125000"/>
                        </a:lnSpc>
                        <a:spcBef>
                          <a:spcPts val="300"/>
                        </a:spcBef>
                        <a:spcAft>
                          <a:spcPts val="300"/>
                        </a:spcAft>
                      </a:pPr>
                      <a:r>
                        <a:rPr lang="ru" sz="1100" dirty="0">
                          <a:effectLst/>
                          <a:latin typeface="LTSyntax Regular" panose="02000503040000020004" pitchFamily="2" charset="0"/>
                          <a:ea typeface="Arial" panose="020B0604020202020204" pitchFamily="34" charset="0"/>
                          <a:cs typeface="Arial" panose="020B0604020202020204" pitchFamily="34" charset="0"/>
                        </a:rPr>
                        <a:t>21,89</a:t>
                      </a:r>
                      <a:endParaRPr lang="de-DE" sz="1200" dirty="0">
                        <a:effectLst/>
                        <a:latin typeface="Times New Roman" panose="02020603050405020304" pitchFamily="18" charset="0"/>
                        <a:ea typeface="Times New Roman" panose="02020603050405020304" pitchFamily="18" charset="0"/>
                      </a:endParaRPr>
                    </a:p>
                  </a:txBody>
                  <a:tcPr marL="68580" marR="68580" marT="18000" marB="1800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DBDB"/>
                    </a:solidFill>
                  </a:tcPr>
                </a:tc>
                <a:extLst>
                  <a:ext uri="{0D108BD9-81ED-4DB2-BD59-A6C34878D82A}">
                    <a16:rowId xmlns="" xmlns:a16="http://schemas.microsoft.com/office/drawing/2014/main" val="4265036001"/>
                  </a:ext>
                </a:extLst>
              </a:tr>
              <a:tr h="0">
                <a:tc>
                  <a:txBody>
                    <a:bodyPr/>
                    <a:lstStyle/>
                    <a:p>
                      <a:pPr algn="just">
                        <a:lnSpc>
                          <a:spcPct val="125000"/>
                        </a:lnSpc>
                        <a:spcBef>
                          <a:spcPts val="300"/>
                        </a:spcBef>
                        <a:spcAft>
                          <a:spcPts val="300"/>
                        </a:spcAft>
                      </a:pPr>
                      <a:r>
                        <a:rPr lang="ru" sz="1100" dirty="0">
                          <a:effectLst/>
                          <a:latin typeface="LTSyntax Regular" panose="02000503040000020004" pitchFamily="2" charset="0"/>
                          <a:ea typeface="Arial" panose="020B0604020202020204" pitchFamily="34" charset="0"/>
                          <a:cs typeface="Arial" panose="020B0604020202020204" pitchFamily="34" charset="0"/>
                        </a:rPr>
                        <a:t>доля зерен &lt; 0,4 мм</a:t>
                      </a:r>
                      <a:endParaRPr lang="de-DE" sz="1200" dirty="0">
                        <a:effectLst/>
                        <a:latin typeface="Times New Roman" panose="02020603050405020304" pitchFamily="18" charset="0"/>
                        <a:ea typeface="Times New Roman" panose="02020603050405020304" pitchFamily="18" charset="0"/>
                      </a:endParaRPr>
                    </a:p>
                  </a:txBody>
                  <a:tcPr marL="68580" marR="68580" marT="18000" marB="1800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DBDB"/>
                    </a:solidFill>
                  </a:tcPr>
                </a:tc>
                <a:tc>
                  <a:txBody>
                    <a:bodyPr/>
                    <a:lstStyle/>
                    <a:p>
                      <a:pPr algn="just">
                        <a:lnSpc>
                          <a:spcPct val="125000"/>
                        </a:lnSpc>
                        <a:spcBef>
                          <a:spcPts val="300"/>
                        </a:spcBef>
                        <a:spcAft>
                          <a:spcPts val="300"/>
                        </a:spcAft>
                      </a:pPr>
                      <a:r>
                        <a:rPr lang="ru" sz="1100" dirty="0">
                          <a:effectLst/>
                          <a:latin typeface="LTSyntax Regular" panose="02000503040000020004" pitchFamily="2" charset="0"/>
                          <a:ea typeface="Arial" panose="020B0604020202020204" pitchFamily="34" charset="0"/>
                          <a:cs typeface="Arial" panose="020B0604020202020204" pitchFamily="34" charset="0"/>
                        </a:rPr>
                        <a:t>[%]</a:t>
                      </a:r>
                      <a:endParaRPr lang="de-DE" sz="1200" dirty="0">
                        <a:effectLst/>
                        <a:latin typeface="Times New Roman" panose="02020603050405020304" pitchFamily="18" charset="0"/>
                        <a:ea typeface="Times New Roman" panose="02020603050405020304" pitchFamily="18" charset="0"/>
                      </a:endParaRPr>
                    </a:p>
                  </a:txBody>
                  <a:tcPr marL="68580" marR="6858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DBDB"/>
                    </a:solidFill>
                  </a:tcPr>
                </a:tc>
                <a:tc>
                  <a:txBody>
                    <a:bodyPr/>
                    <a:lstStyle/>
                    <a:p>
                      <a:pPr algn="ctr">
                        <a:lnSpc>
                          <a:spcPct val="125000"/>
                        </a:lnSpc>
                        <a:spcBef>
                          <a:spcPts val="300"/>
                        </a:spcBef>
                        <a:spcAft>
                          <a:spcPts val="300"/>
                        </a:spcAft>
                      </a:pPr>
                      <a:r>
                        <a:rPr lang="ru" sz="1100" dirty="0">
                          <a:effectLst/>
                          <a:latin typeface="LTSyntax Regular" panose="02000503040000020004" pitchFamily="2" charset="0"/>
                          <a:ea typeface="Arial" panose="020B0604020202020204" pitchFamily="34" charset="0"/>
                          <a:cs typeface="Arial" panose="020B0604020202020204" pitchFamily="34" charset="0"/>
                        </a:rPr>
                        <a:t>100</a:t>
                      </a:r>
                      <a:endParaRPr lang="de-DE" sz="1200" dirty="0">
                        <a:effectLst/>
                        <a:latin typeface="Times New Roman" panose="02020603050405020304" pitchFamily="18" charset="0"/>
                        <a:ea typeface="Times New Roman" panose="02020603050405020304" pitchFamily="18" charset="0"/>
                      </a:endParaRPr>
                    </a:p>
                  </a:txBody>
                  <a:tcPr marL="68580" marR="68580" marT="18000" marB="1800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DBDB"/>
                    </a:solidFill>
                  </a:tcPr>
                </a:tc>
                <a:extLst>
                  <a:ext uri="{0D108BD9-81ED-4DB2-BD59-A6C34878D82A}">
                    <a16:rowId xmlns="" xmlns:a16="http://schemas.microsoft.com/office/drawing/2014/main" val="2713372031"/>
                  </a:ext>
                </a:extLst>
              </a:tr>
              <a:tr h="0">
                <a:tc>
                  <a:txBody>
                    <a:bodyPr/>
                    <a:lstStyle/>
                    <a:p>
                      <a:pPr algn="just">
                        <a:spcAft>
                          <a:spcPts val="0"/>
                        </a:spcAft>
                      </a:pPr>
                      <a:r>
                        <a:rPr lang="ru" sz="1100" dirty="0">
                          <a:effectLst/>
                          <a:latin typeface="LTSyntax Regular" panose="02000503040000020004" pitchFamily="2" charset="0"/>
                          <a:ea typeface="Arial" panose="020B0604020202020204" pitchFamily="34" charset="0"/>
                          <a:cs typeface="Arial" panose="020B0604020202020204" pitchFamily="34" charset="0"/>
                        </a:rPr>
                        <a:t>водопоглощающая способность </a:t>
                      </a:r>
                      <a:r>
                        <a:rPr lang="ru" sz="1100" dirty="0" err="1">
                          <a:effectLst/>
                          <a:latin typeface="LTSyntax Regular" panose="02000503040000020004" pitchFamily="2" charset="0"/>
                          <a:ea typeface="Arial" panose="020B0604020202020204" pitchFamily="34" charset="0"/>
                          <a:cs typeface="Arial" panose="020B0604020202020204" pitchFamily="34" charset="0"/>
                        </a:rPr>
                        <a:t>w </a:t>
                      </a:r>
                      <a:r>
                        <a:rPr lang="ru" sz="1100" baseline="-25000" dirty="0" err="1">
                          <a:effectLst/>
                          <a:latin typeface="LTSyntax Regular" panose="02000503040000020004" pitchFamily="2" charset="0"/>
                          <a:ea typeface="Arial" panose="020B0604020202020204" pitchFamily="34" charset="0"/>
                          <a:cs typeface="Arial" panose="020B0604020202020204" pitchFamily="34" charset="0"/>
                        </a:rPr>
                        <a:t>a</a:t>
                      </a:r>
                      <a:endParaRPr lang="de-DE" sz="1200" dirty="0">
                        <a:effectLst/>
                        <a:latin typeface="Times New Roman" panose="02020603050405020304" pitchFamily="18" charset="0"/>
                        <a:ea typeface="Times New Roman" panose="02020603050405020304" pitchFamily="18" charset="0"/>
                      </a:endParaRPr>
                    </a:p>
                  </a:txBody>
                  <a:tcPr marL="68580" marR="68580" marT="18000" marB="1800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just">
                        <a:spcAft>
                          <a:spcPts val="0"/>
                        </a:spcAft>
                      </a:pPr>
                      <a:r>
                        <a:rPr lang="ru" sz="1100" dirty="0">
                          <a:effectLst/>
                          <a:latin typeface="LTSyntax Regular" panose="02000503040000020004" pitchFamily="2" charset="0"/>
                          <a:ea typeface="Arial" panose="020B0604020202020204" pitchFamily="34" charset="0"/>
                          <a:cs typeface="Arial" panose="020B0604020202020204" pitchFamily="34" charset="0"/>
                        </a:rPr>
                        <a:t>[%]</a:t>
                      </a:r>
                      <a:endParaRPr lang="de-DE" sz="1200" dirty="0">
                        <a:effectLst/>
                        <a:latin typeface="Times New Roman" panose="02020603050405020304" pitchFamily="18" charset="0"/>
                        <a:ea typeface="Times New Roman" panose="02020603050405020304" pitchFamily="18" charset="0"/>
                      </a:endParaRPr>
                    </a:p>
                  </a:txBody>
                  <a:tcPr marL="68580" marR="6858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r>
                        <a:rPr lang="ru" sz="1100" dirty="0">
                          <a:effectLst/>
                          <a:latin typeface="LTSyntax Regular" panose="02000503040000020004" pitchFamily="2" charset="0"/>
                          <a:ea typeface="Arial" panose="020B0604020202020204" pitchFamily="34" charset="0"/>
                          <a:cs typeface="Arial" panose="020B0604020202020204" pitchFamily="34" charset="0"/>
                        </a:rPr>
                        <a:t>60,0</a:t>
                      </a:r>
                      <a:endParaRPr lang="de-DE" sz="1200" dirty="0">
                        <a:effectLst/>
                        <a:latin typeface="Times New Roman" panose="02020603050405020304" pitchFamily="18" charset="0"/>
                        <a:ea typeface="Times New Roman" panose="02020603050405020304" pitchFamily="18" charset="0"/>
                      </a:endParaRPr>
                    </a:p>
                  </a:txBody>
                  <a:tcPr marL="68580" marR="68580" marT="18000" marB="1800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extLst>
                  <a:ext uri="{0D108BD9-81ED-4DB2-BD59-A6C34878D82A}">
                    <a16:rowId xmlns="" xmlns:a16="http://schemas.microsoft.com/office/drawing/2014/main" val="538278377"/>
                  </a:ext>
                </a:extLst>
              </a:tr>
            </a:tbl>
          </a:graphicData>
        </a:graphic>
      </p:graphicFrame>
      <mc:AlternateContent xmlns:mc="http://schemas.openxmlformats.org/markup-compatibility/2006" xmlns:a14="http://schemas.microsoft.com/office/drawing/2010/main">
        <mc:Choice Requires="a14">
          <p:sp>
            <p:nvSpPr>
              <p:cNvPr id="11" name="Textfeld 10"/>
              <p:cNvSpPr txBox="1"/>
              <p:nvPr/>
            </p:nvSpPr>
            <p:spPr>
              <a:xfrm>
                <a:off x="4701554" y="4128239"/>
                <a:ext cx="1417945" cy="1200329"/>
              </a:xfrm>
              <a:prstGeom prst="rect">
                <a:avLst/>
              </a:prstGeom>
              <a:solidFill>
                <a:schemeClr val="bg1"/>
              </a:solidFill>
            </p:spPr>
            <p:txBody>
              <a:bodyPr wrap="square" lIns="54000" rIns="54000" rtlCol="0">
                <a:spAutoFit/>
              </a:bodyPr>
              <a:lstStyle/>
              <a:p>
                <a:pPr marL="228600" indent="-228600">
                  <a:buFont typeface="+mj-lt"/>
                  <a:buAutoNum type="arabicPeriod"/>
                </a:pPr>
                <a:r>
                  <a:rPr lang="ru" sz="900" dirty="0" err="1"/>
                  <a:t>подключение</a:t>
                </a:r>
                <a:r>
                  <a:rPr lang="ru" sz="900" dirty="0"/>
                  <a:t> </a:t>
                </a:r>
                <a:r>
                  <a:rPr lang="ru" sz="900" dirty="0" err="1"/>
                  <a:t>трубка</a:t>
                </a:r>
                <a:endParaRPr lang="de-DE" sz="900" dirty="0"/>
              </a:p>
              <a:p>
                <a:pPr marL="228600" indent="-228600">
                  <a:buFont typeface="+mj-lt"/>
                  <a:buAutoNum type="arabicPeriod"/>
                </a:pPr>
                <a:r>
                  <a:rPr lang="ru" sz="900" dirty="0" err="1"/>
                  <a:t>закончил</a:t>
                </a:r>
                <a:r>
                  <a:rPr lang="ru" sz="900" dirty="0"/>
                  <a:t> </a:t>
                </a:r>
                <a:r>
                  <a:rPr lang="ru" sz="900" dirty="0" err="1"/>
                  <a:t>пипетка </a:t>
                </a:r>
                <a:r>
                  <a:rPr lang="ru" sz="900" dirty="0"/>
                  <a:t>1 см </a:t>
                </a:r>
                <a:r>
                  <a:rPr lang="ru" sz="900" baseline="30000" dirty="0"/>
                  <a:t>3</a:t>
                </a:r>
                <a:r>
                  <a:rPr lang="ru" sz="900" dirty="0"/>
                  <a:t> </a:t>
                </a:r>
                <a:r>
                  <a:rPr lang="ru" sz="900" dirty="0" err="1"/>
                  <a:t>или </a:t>
                </a:r>
                <a:r>
                  <a:rPr lang="ru" sz="900" dirty="0"/>
                  <a:t>2 см </a:t>
                </a:r>
                <a:r>
                  <a:rPr lang="ru" sz="900" baseline="30000" dirty="0"/>
                  <a:t>3</a:t>
                </a:r>
              </a:p>
              <a:p>
                <a:pPr marL="228600" indent="-228600">
                  <a:buFont typeface="+mj-lt"/>
                  <a:buAutoNum type="arabicPeriod"/>
                </a:pPr>
                <a:r>
                  <a:rPr lang="ru" sz="900" dirty="0" err="1"/>
                  <a:t>воронка</a:t>
                </a:r>
                <a:r>
                  <a:rPr lang="ru" sz="900" dirty="0"/>
                  <a:t> </a:t>
                </a:r>
                <a:r>
                  <a:rPr lang="ru" sz="900" dirty="0" err="1"/>
                  <a:t>с</a:t>
                </a:r>
                <a:r>
                  <a:rPr lang="ru" sz="900" dirty="0"/>
                  <a:t> </a:t>
                </a:r>
                <a:r>
                  <a:rPr lang="ru" sz="900" dirty="0" err="1"/>
                  <a:t>стакан</a:t>
                </a:r>
                <a:r>
                  <a:rPr lang="ru" sz="900" dirty="0"/>
                  <a:t> </a:t>
                </a:r>
                <a:r>
                  <a:rPr lang="ru" sz="900" dirty="0" err="1"/>
                  <a:t>фильтр</a:t>
                </a:r>
                <a:r>
                  <a:rPr lang="ru" sz="900" dirty="0"/>
                  <a:t> </a:t>
                </a:r>
                <a:r>
                  <a:rPr lang="ru" sz="900" dirty="0" err="1"/>
                  <a:t>плита </a:t>
                </a:r>
                <a:r>
                  <a:rPr lang="ru" sz="900" dirty="0"/>
                  <a:t>( </a:t>
                </a:r>
                <a:r>
                  <a:rPr lang="ru" sz="900" dirty="0" err="1"/>
                  <a:t>пористость </a:t>
                </a:r>
                <a:r>
                  <a:rPr lang="ru" sz="900" dirty="0"/>
                  <a:t>G2)</a:t>
                </a:r>
              </a:p>
              <a:p>
                <a:pPr marL="228600" indent="-228600">
                  <a:buFont typeface="+mj-lt"/>
                  <a:buAutoNum type="arabicPeriod"/>
                </a:pPr>
                <a:r>
                  <a:rPr lang="ru" sz="900" dirty="0" err="1"/>
                  <a:t>подача</a:t>
                </a:r>
                <a:r>
                  <a:rPr lang="ru" sz="900" dirty="0"/>
                  <a:t> </a:t>
                </a:r>
                <a:r>
                  <a:rPr lang="ru" sz="900" dirty="0" err="1"/>
                  <a:t>бункер</a:t>
                </a:r>
                <a:endParaRPr lang="de-DE" sz="900" dirty="0"/>
              </a:p>
              <a:p>
                <a:pPr marL="228600" indent="-228600">
                  <a:buFont typeface="+mj-lt"/>
                  <a:buAutoNum type="arabicPeriod"/>
                </a:pPr>
                <a:r>
                  <a:rPr lang="ru" sz="900" dirty="0" err="1"/>
                  <a:t>испарение</a:t>
                </a:r>
                <a:r>
                  <a:rPr lang="ru" sz="900" dirty="0"/>
                  <a:t> </a:t>
                </a:r>
                <a:r>
                  <a:rPr lang="ru" sz="900" dirty="0" err="1"/>
                  <a:t>защита</a:t>
                </a:r>
                <a:r>
                  <a:rPr lang="ru" sz="900" dirty="0"/>
                  <a:t> </a:t>
                </a:r>
                <a:r>
                  <a:rPr lang="ru" sz="900" dirty="0" err="1"/>
                  <a:t>за</a:t>
                </a:r>
                <a:r>
                  <a:rPr lang="ru" sz="900" dirty="0"/>
                  <a:t> </a:t>
                </a:r>
                <a14:m>
                  <m:oMath xmlns:m="http://schemas.openxmlformats.org/officeDocument/2006/math">
                    <m:r>
                      <a:rPr lang="de-DE" sz="900" i="1" dirty="0" smtClean="0">
                        <a:latin typeface="Cambria Math" panose="02040503050406030204" pitchFamily="18" charset="0"/>
                      </a:rPr>
                      <m:t>𝑡</m:t>
                    </m:r>
                    <m:r>
                      <a:rPr lang="de-DE" sz="900" i="1" dirty="0" smtClean="0">
                        <a:latin typeface="Cambria Math" panose="02040503050406030204" pitchFamily="18" charset="0"/>
                      </a:rPr>
                      <m:t>&lt; </m:t>
                    </m:r>
                  </m:oMath>
                </a14:m>
                <a:r>
                  <a:rPr lang="ru" sz="900" dirty="0"/>
                  <a:t>30 минут</a:t>
                </a:r>
              </a:p>
            </p:txBody>
          </p:sp>
        </mc:Choice>
        <mc:Fallback xmlns="">
          <p:sp>
            <p:nvSpPr>
              <p:cNvPr id="11" name="Textfeld 10"/>
              <p:cNvSpPr txBox="1">
                <a:spLocks noRot="1" noChangeAspect="1" noMove="1" noResize="1" noEditPoints="1" noAdjustHandles="1" noChangeArrowheads="1" noChangeShapeType="1" noTextEdit="1"/>
              </p:cNvSpPr>
              <p:nvPr/>
            </p:nvSpPr>
            <p:spPr>
              <a:xfrm>
                <a:off x="4701554" y="4128239"/>
                <a:ext cx="1417945" cy="1200329"/>
              </a:xfrm>
              <a:prstGeom prst="rect">
                <a:avLst/>
              </a:prstGeom>
              <a:blipFill>
                <a:blip r:embed="rId5"/>
                <a:stretch>
                  <a:fillRect l="-1288" r="-1288" b="-1523"/>
                </a:stretch>
              </a:blipFill>
            </p:spPr>
            <p:txBody>
              <a:bodyPr/>
              <a:lstStyle/>
              <a:p>
                <a:r xmlns:a="http://schemas.openxmlformats.org/drawingml/2006/main">
                  <a:rPr lang="ru">
                    <a:noFill/>
                  </a:rPr>
                  <a:t> </a:t>
                </a:r>
              </a:p>
            </p:txBody>
          </p:sp>
        </mc:Fallback>
      </mc:AlternateContent>
    </p:spTree>
    <p:extLst>
      <p:ext uri="{BB962C8B-B14F-4D97-AF65-F5344CB8AC3E}">
        <p14:creationId xmlns:p14="http://schemas.microsoft.com/office/powerpoint/2010/main" val="121644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885909" y="0"/>
            <a:ext cx="4320000" cy="307777"/>
          </a:xfrm>
          <a:prstGeom prst="rect">
            <a:avLst/>
          </a:prstGeom>
          <a:noFill/>
        </p:spPr>
        <p:txBody>
          <a:bodyPr wrap="square" lIns="90000" rtlCol="0">
            <a:spAutoFit/>
          </a:bodyPr>
          <a:lstStyle/>
          <a:p>
            <a:r>
              <a:rPr lang="ru" sz="1400" b="1" dirty="0"/>
              <a:t>Введение: основы</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6" name="Textfeld 5"/>
          <p:cNvSpPr txBox="1"/>
          <p:nvPr/>
        </p:nvSpPr>
        <p:spPr>
          <a:xfrm>
            <a:off x="95483" y="4765329"/>
            <a:ext cx="2917589" cy="1200329"/>
          </a:xfrm>
          <a:prstGeom prst="rect">
            <a:avLst/>
          </a:prstGeom>
          <a:noFill/>
        </p:spPr>
        <p:txBody>
          <a:bodyPr wrap="square" lIns="90000" rtlCol="0">
            <a:spAutoFit/>
          </a:bodyPr>
          <a:lstStyle/>
          <a:p>
            <a:r>
              <a:rPr lang="ru" sz="1200" b="1" dirty="0"/>
              <a:t>P3-1b </a:t>
            </a:r>
            <a:r>
              <a:rPr lang="ru" sz="1200" dirty="0"/>
              <a:t>: Перечень 1 </a:t>
            </a:r>
            <a:r>
              <a:rPr lang="ru" sz="1200" b="1" dirty="0"/>
              <a:t>характеристик соответственно </a:t>
            </a:r>
            <a:r>
              <a:rPr lang="ru" sz="1200" dirty="0"/>
              <a:t>важных для подземных вод параметров: объем, масса, водосодержание, плотность, удельный вес, поровые свойства и степень насыщения (источник: </a:t>
            </a:r>
            <a:r>
              <a:rPr lang="ru" sz="1200" cap="small" dirty="0" err="1"/>
              <a:t>Семар </a:t>
            </a:r>
            <a:r>
              <a:rPr lang="ru" sz="1200" dirty="0"/>
              <a:t>, лекция «Вода в почве», 2009 г., г. не опубликовано).</a:t>
            </a:r>
            <a:endParaRPr lang="de-DE" sz="1200" dirty="0"/>
          </a:p>
        </p:txBody>
      </p:sp>
      <p:sp>
        <p:nvSpPr>
          <p:cNvPr id="7" name="Textfeld 6"/>
          <p:cNvSpPr txBox="1"/>
          <p:nvPr/>
        </p:nvSpPr>
        <p:spPr>
          <a:xfrm>
            <a:off x="0" y="576000"/>
            <a:ext cx="2915816" cy="523220"/>
          </a:xfrm>
          <a:prstGeom prst="rect">
            <a:avLst/>
          </a:prstGeom>
          <a:noFill/>
        </p:spPr>
        <p:txBody>
          <a:bodyPr wrap="square" lIns="90000" rtlCol="0">
            <a:spAutoFit/>
          </a:bodyPr>
          <a:lstStyle/>
          <a:p>
            <a:r>
              <a:rPr lang="ru" sz="1400" b="1" dirty="0"/>
              <a:t>P3-1.4 Объем, содержание воды, плотность и поровое пространство</a:t>
            </a:r>
            <a:r>
              <a:rPr lang="ru" sz="1400" dirty="0"/>
              <a:t> </a:t>
            </a:r>
          </a:p>
        </p:txBody>
      </p:sp>
      <mc:AlternateContent xmlns:mc="http://schemas.openxmlformats.org/markup-compatibility/2006" xmlns:a14="http://schemas.microsoft.com/office/drawing/2010/main">
        <mc:Choice Requires="a14">
          <p:graphicFrame>
            <p:nvGraphicFramePr>
              <p:cNvPr id="2" name="Tabelle 1"/>
              <p:cNvGraphicFramePr>
                <a:graphicFrameLocks noGrp="1"/>
              </p:cNvGraphicFramePr>
              <p:nvPr>
                <p:extLst>
                  <p:ext uri="{D42A27DB-BD31-4B8C-83A1-F6EECF244321}">
                    <p14:modId xmlns:p14="http://schemas.microsoft.com/office/powerpoint/2010/main" val="3132630256"/>
                  </p:ext>
                </p:extLst>
              </p:nvPr>
            </p:nvGraphicFramePr>
            <p:xfrm>
              <a:off x="3079352" y="350880"/>
              <a:ext cx="5508105" cy="6045634"/>
            </p:xfrm>
            <a:graphic>
              <a:graphicData uri="http://schemas.openxmlformats.org/drawingml/2006/table">
                <a:tbl>
                  <a:tblPr/>
                  <a:tblGrid>
                    <a:gridCol w="739561">
                      <a:extLst>
                        <a:ext uri="{9D8B030D-6E8A-4147-A177-3AD203B41FA5}">
                          <a16:colId xmlns="" xmlns:a16="http://schemas.microsoft.com/office/drawing/2014/main" val="1603677711"/>
                        </a:ext>
                      </a:extLst>
                    </a:gridCol>
                    <a:gridCol w="739561">
                      <a:extLst>
                        <a:ext uri="{9D8B030D-6E8A-4147-A177-3AD203B41FA5}">
                          <a16:colId xmlns="" xmlns:a16="http://schemas.microsoft.com/office/drawing/2014/main" val="1105228646"/>
                        </a:ext>
                      </a:extLst>
                    </a:gridCol>
                    <a:gridCol w="2018403">
                      <a:extLst>
                        <a:ext uri="{9D8B030D-6E8A-4147-A177-3AD203B41FA5}">
                          <a16:colId xmlns="" xmlns:a16="http://schemas.microsoft.com/office/drawing/2014/main" val="677592711"/>
                        </a:ext>
                      </a:extLst>
                    </a:gridCol>
                    <a:gridCol w="2010580">
                      <a:extLst>
                        <a:ext uri="{9D8B030D-6E8A-4147-A177-3AD203B41FA5}">
                          <a16:colId xmlns="" xmlns:a16="http://schemas.microsoft.com/office/drawing/2014/main" val="1107827767"/>
                        </a:ext>
                      </a:extLst>
                    </a:gridCol>
                  </a:tblGrid>
                  <a:tr h="155273">
                    <a:tc>
                      <a:txBody>
                        <a:bodyPr/>
                        <a:lstStyle/>
                        <a:p>
                          <a:pPr algn="ctr">
                            <a:spcBef>
                              <a:spcPts val="300"/>
                            </a:spcBef>
                            <a:spcAft>
                              <a:spcPts val="300"/>
                            </a:spcAft>
                          </a:pPr>
                          <a:r>
                            <a:rPr lang="ru" sz="1000" b="1" dirty="0" err="1">
                              <a:effectLst/>
                              <a:latin typeface="Calibri" panose="020F0502020204030204" pitchFamily="34" charset="0"/>
                              <a:ea typeface="Times New Roman" panose="02020603050405020304" pitchFamily="18" charset="0"/>
                              <a:cs typeface="Calibri" panose="020F0502020204030204" pitchFamily="34" charset="0"/>
                            </a:rPr>
                            <a:t>символ</a:t>
                          </a:r>
                          <a:endParaRPr lang="de-DE" sz="1000" b="1" dirty="0">
                            <a:effectLst/>
                            <a:latin typeface="Calibri" panose="020F0502020204030204" pitchFamily="34" charset="0"/>
                            <a:ea typeface="Times New Roman" panose="02020603050405020304" pitchFamily="18" charset="0"/>
                            <a:cs typeface="Calibri" panose="020F0502020204030204" pitchFamily="34" charset="0"/>
                          </a:endParaRPr>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tc>
                      <a:txBody>
                        <a:bodyPr/>
                        <a:lstStyle/>
                        <a:p>
                          <a:pPr algn="ctr">
                            <a:spcBef>
                              <a:spcPts val="300"/>
                            </a:spcBef>
                            <a:spcAft>
                              <a:spcPts val="300"/>
                            </a:spcAft>
                          </a:pPr>
                          <a:r>
                            <a:rPr lang="ru" sz="1000" b="1" dirty="0" err="1">
                              <a:effectLst/>
                              <a:latin typeface="Calibri" panose="020F0502020204030204" pitchFamily="34" charset="0"/>
                              <a:ea typeface="Times New Roman" panose="02020603050405020304" pitchFamily="18" charset="0"/>
                              <a:cs typeface="Calibri" panose="020F0502020204030204" pitchFamily="34" charset="0"/>
                            </a:rPr>
                            <a:t>измерение</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tc>
                      <a:txBody>
                        <a:bodyPr/>
                        <a:lstStyle/>
                        <a:p>
                          <a:pPr marR="45720">
                            <a:spcBef>
                              <a:spcPts val="300"/>
                            </a:spcBef>
                            <a:spcAft>
                              <a:spcPts val="300"/>
                            </a:spcAft>
                          </a:pPr>
                          <a:r>
                            <a:rPr lang="ru" sz="1000" b="1" dirty="0" err="1">
                              <a:effectLst/>
                              <a:latin typeface="Calibri" panose="020F0502020204030204" pitchFamily="34" charset="0"/>
                              <a:ea typeface="Times New Roman" panose="02020603050405020304" pitchFamily="18" charset="0"/>
                              <a:cs typeface="Calibri" panose="020F0502020204030204" pitchFamily="34" charset="0"/>
                            </a:rPr>
                            <a:t>значение</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tc>
                      <a:txBody>
                        <a:bodyPr/>
                        <a:lstStyle/>
                        <a:p>
                          <a:pPr indent="134620">
                            <a:spcBef>
                              <a:spcPts val="300"/>
                            </a:spcBef>
                            <a:spcAft>
                              <a:spcPts val="300"/>
                            </a:spcAft>
                          </a:pPr>
                          <a:r>
                            <a:rPr lang="ru" sz="1000" b="1" dirty="0" err="1">
                              <a:effectLst/>
                              <a:latin typeface="Calibri" panose="020F0502020204030204" pitchFamily="34" charset="0"/>
                              <a:ea typeface="Times New Roman" panose="02020603050405020304" pitchFamily="18" charset="0"/>
                              <a:cs typeface="Calibri" panose="020F0502020204030204" pitchFamily="34" charset="0"/>
                            </a:rPr>
                            <a:t>уравнение</a:t>
                          </a:r>
                          <a:r>
                            <a:rPr lang="ru" sz="1000" b="1" dirty="0">
                              <a:effectLst/>
                              <a:latin typeface="Calibri" panose="020F0502020204030204" pitchFamily="34" charset="0"/>
                              <a:ea typeface="Times New Roman" panose="02020603050405020304" pitchFamily="18" charset="0"/>
                              <a:cs typeface="Calibri" panose="020F0502020204030204" pitchFamily="34" charset="0"/>
                            </a:rPr>
                            <a:t> </a:t>
                          </a:r>
                          <a:r>
                            <a:rPr lang="ru" sz="1000" b="1" dirty="0" err="1">
                              <a:effectLst/>
                              <a:latin typeface="Calibri" panose="020F0502020204030204" pitchFamily="34" charset="0"/>
                              <a:ea typeface="Times New Roman" panose="02020603050405020304" pitchFamily="18" charset="0"/>
                              <a:cs typeface="Calibri" panose="020F0502020204030204" pitchFamily="34" charset="0"/>
                            </a:rPr>
                            <a:t>или же</a:t>
                          </a:r>
                          <a:r>
                            <a:rPr lang="ru" sz="1000" b="1" dirty="0">
                              <a:effectLst/>
                              <a:latin typeface="Calibri" panose="020F0502020204030204" pitchFamily="34" charset="0"/>
                              <a:ea typeface="Times New Roman" panose="02020603050405020304" pitchFamily="18" charset="0"/>
                              <a:cs typeface="Calibri" panose="020F0502020204030204" pitchFamily="34" charset="0"/>
                            </a:rPr>
                            <a:t> </a:t>
                          </a:r>
                          <a:r>
                            <a:rPr lang="ru" sz="1000" b="1" dirty="0" err="1">
                              <a:effectLst/>
                              <a:latin typeface="Calibri" panose="020F0502020204030204" pitchFamily="34" charset="0"/>
                              <a:ea typeface="Times New Roman" panose="02020603050405020304" pitchFamily="18" charset="0"/>
                              <a:cs typeface="Calibri" panose="020F0502020204030204" pitchFamily="34" charset="0"/>
                            </a:rPr>
                            <a:t>замечание</a:t>
                          </a:r>
                          <a:endParaRPr lang="de-DE" sz="1000" b="1" dirty="0">
                            <a:effectLst/>
                            <a:latin typeface="Calibri" panose="020F0502020204030204" pitchFamily="34" charset="0"/>
                            <a:ea typeface="Times New Roman" panose="02020603050405020304" pitchFamily="18" charset="0"/>
                            <a:cs typeface="Calibri" panose="020F0502020204030204" pitchFamily="34" charset="0"/>
                          </a:endParaRPr>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extLst>
                      <a:ext uri="{0D108BD9-81ED-4DB2-BD59-A6C34878D82A}">
                        <a16:rowId xmlns="" xmlns:a16="http://schemas.microsoft.com/office/drawing/2014/main" val="299379117"/>
                      </a:ext>
                    </a:extLst>
                  </a:tr>
                  <a:tr h="310546">
                    <a:tc>
                      <a:txBody>
                        <a:bodyPr/>
                        <a:lstStyle/>
                        <a:p>
                          <a:pPr>
                            <a:spcBef>
                              <a:spcPts val="300"/>
                            </a:spcBef>
                            <a:spcAft>
                              <a:spcPts val="300"/>
                            </a:spcAft>
                          </a:pPr>
                          <a14:m>
                            <m:oMathPara xmlns:m="http://schemas.openxmlformats.org/officeDocument/2006/math">
                              <m:oMathParaPr>
                                <m:jc m:val="centerGroup"/>
                              </m:oMathParaPr>
                              <m:oMath xmlns:m="http://schemas.openxmlformats.org/officeDocument/2006/math">
                                <m:r>
                                  <a:rPr lang="de-DE" sz="1000" i="1" smtClean="0">
                                    <a:effectLst/>
                                    <a:latin typeface="Cambria Math" panose="02040503050406030204" pitchFamily="18" charset="0"/>
                                    <a:ea typeface="Times New Roman" panose="02020603050405020304" pitchFamily="18" charset="0"/>
                                    <a:cs typeface="Calibri" panose="020F0502020204030204" pitchFamily="34" charset="0"/>
                                  </a:rPr>
                                  <m:t>𝑉</m:t>
                                </m:r>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ctr">
                            <a:spcBef>
                              <a:spcPts val="300"/>
                            </a:spcBef>
                            <a:spcAft>
                              <a:spcPts val="300"/>
                            </a:spcAft>
                          </a:pPr>
                          <a:r>
                            <a:rPr lang="ru" sz="1000" dirty="0">
                              <a:effectLst/>
                              <a:latin typeface="Calibri" panose="020F0502020204030204" pitchFamily="34" charset="0"/>
                              <a:ea typeface="Times New Roman" panose="02020603050405020304" pitchFamily="18" charset="0"/>
                              <a:cs typeface="Calibri" panose="020F0502020204030204" pitchFamily="34" charset="0"/>
                            </a:rPr>
                            <a:t>[см </a:t>
                          </a:r>
                          <a:r>
                            <a:rPr lang="ru" sz="1000" baseline="30000" dirty="0">
                              <a:effectLst/>
                              <a:latin typeface="Calibri" panose="020F0502020204030204" pitchFamily="34" charset="0"/>
                              <a:ea typeface="Times New Roman" panose="02020603050405020304" pitchFamily="18" charset="0"/>
                              <a:cs typeface="Calibri" panose="020F0502020204030204" pitchFamily="34" charset="0"/>
                            </a:rPr>
                            <a:t>3 </a:t>
                          </a:r>
                          <a:r>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spcBef>
                              <a:spcPts val="300"/>
                            </a:spcBef>
                            <a:spcAft>
                              <a:spcPts val="300"/>
                            </a:spcAft>
                          </a:pPr>
                          <a:r>
                            <a:rPr lang="ru" sz="1000" dirty="0">
                              <a:effectLst/>
                              <a:latin typeface="Calibri" panose="020F0502020204030204" pitchFamily="34" charset="0"/>
                              <a:ea typeface="Times New Roman" panose="02020603050405020304" pitchFamily="18" charset="0"/>
                              <a:cs typeface="Calibri" panose="020F0502020204030204" pitchFamily="34" charset="0"/>
                            </a:rPr>
                            <a:t>объем влажных </a:t>
                          </a:r>
                          <a:r>
                            <a:rPr lang="ru" sz="1000" i="1" dirty="0">
                              <a:effectLst/>
                              <a:latin typeface="Calibri" panose="020F0502020204030204" pitchFamily="34" charset="0"/>
                              <a:ea typeface="Times New Roman" panose="02020603050405020304" pitchFamily="18" charset="0"/>
                              <a:cs typeface="Calibri" panose="020F0502020204030204" pitchFamily="34" charset="0"/>
                            </a:rPr>
                            <a:t>и </a:t>
                          </a:r>
                          <a:r>
                            <a:rPr lang="ru" sz="1000" dirty="0">
                              <a:effectLst/>
                              <a:latin typeface="Calibri" panose="020F0502020204030204" pitchFamily="34" charset="0"/>
                              <a:ea typeface="Times New Roman" panose="02020603050405020304" pitchFamily="18" charset="0"/>
                              <a:cs typeface="Calibri" panose="020F0502020204030204" pitchFamily="34" charset="0"/>
                            </a:rPr>
                            <a:t>сухих образцов</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spcBef>
                              <a:spcPts val="300"/>
                            </a:spcBef>
                            <a:spcAft>
                              <a:spcPts val="300"/>
                            </a:spcAft>
                          </a:pPr>
                          <a:r>
                            <a:rPr lang="ru" sz="1000" dirty="0" err="1">
                              <a:effectLst/>
                              <a:latin typeface="Calibri" panose="020F0502020204030204" pitchFamily="34" charset="0"/>
                              <a:ea typeface="Times New Roman" panose="02020603050405020304" pitchFamily="18" charset="0"/>
                              <a:cs typeface="Calibri" panose="020F0502020204030204" pitchFamily="34" charset="0"/>
                            </a:rPr>
                            <a:t>измеряемая </a:t>
                          </a:r>
                          <a:r>
                            <a:rPr lang="ru" sz="1000" dirty="0">
                              <a:effectLst/>
                              <a:latin typeface="Calibri" panose="020F0502020204030204" pitchFamily="34" charset="0"/>
                              <a:ea typeface="Times New Roman" panose="02020603050405020304" pitchFamily="18" charset="0"/>
                              <a:cs typeface="Calibri" panose="020F0502020204030204" pitchFamily="34" charset="0"/>
                            </a:rPr>
                            <a:t>переменная</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extLst>
                      <a:ext uri="{0D108BD9-81ED-4DB2-BD59-A6C34878D82A}">
                        <a16:rowId xmlns="" xmlns:a16="http://schemas.microsoft.com/office/drawing/2014/main" val="546398209"/>
                      </a:ext>
                    </a:extLst>
                  </a:tr>
                  <a:tr h="203795">
                    <a:tc>
                      <a:txBody>
                        <a:bodyPr/>
                        <a:lstStyle/>
                        <a:p>
                          <a:pPr>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de-DE" sz="1000" i="1">
                                        <a:effectLst/>
                                        <a:latin typeface="Cambria Math" panose="02040503050406030204" pitchFamily="18" charset="0"/>
                                        <a:ea typeface="Times New Roman" panose="02020603050405020304" pitchFamily="18" charset="0"/>
                                        <a:cs typeface="Calibri" panose="020F0502020204030204" pitchFamily="34" charset="0"/>
                                      </a:rPr>
                                    </m:ctrlPr>
                                  </m:sSubPr>
                                  <m:e>
                                    <m:r>
                                      <a:rPr lang="de-DE" sz="1000" i="1">
                                        <a:effectLst/>
                                        <a:latin typeface="Cambria Math" panose="02040503050406030204" pitchFamily="18" charset="0"/>
                                        <a:ea typeface="Times New Roman" panose="02020603050405020304" pitchFamily="18" charset="0"/>
                                        <a:cs typeface="Calibri" panose="020F0502020204030204" pitchFamily="34" charset="0"/>
                                      </a:rPr>
                                      <m:t>𝑉</m:t>
                                    </m:r>
                                  </m:e>
                                  <m:sub>
                                    <m:r>
                                      <a:rPr lang="de-DE" sz="1000" i="1">
                                        <a:effectLst/>
                                        <a:latin typeface="Cambria Math" panose="02040503050406030204" pitchFamily="18" charset="0"/>
                                        <a:ea typeface="Times New Roman" panose="02020603050405020304" pitchFamily="18" charset="0"/>
                                        <a:cs typeface="Calibri" panose="020F0502020204030204" pitchFamily="34" charset="0"/>
                                      </a:rPr>
                                      <m:t>𝑘</m:t>
                                    </m:r>
                                  </m:sub>
                                </m:sSub>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ctr">
                            <a:spcBef>
                              <a:spcPts val="300"/>
                            </a:spcBef>
                            <a:spcAft>
                              <a:spcPts val="300"/>
                            </a:spcAft>
                          </a:pPr>
                          <a:r>
                            <a:rPr lang="ru" sz="1000" dirty="0">
                              <a:effectLst/>
                              <a:latin typeface="Calibri" panose="020F0502020204030204" pitchFamily="34" charset="0"/>
                              <a:ea typeface="Times New Roman" panose="02020603050405020304" pitchFamily="18" charset="0"/>
                              <a:cs typeface="Calibri" panose="020F0502020204030204" pitchFamily="34" charset="0"/>
                            </a:rPr>
                            <a:t>[см </a:t>
                          </a:r>
                          <a:r>
                            <a:rPr lang="ru" sz="1000" baseline="30000" dirty="0">
                              <a:effectLst/>
                              <a:latin typeface="Calibri" panose="020F0502020204030204" pitchFamily="34" charset="0"/>
                              <a:ea typeface="Times New Roman" panose="02020603050405020304" pitchFamily="18" charset="0"/>
                              <a:cs typeface="Calibri" panose="020F0502020204030204" pitchFamily="34" charset="0"/>
                            </a:rPr>
                            <a:t>3 </a:t>
                          </a:r>
                          <a:r>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spcBef>
                              <a:spcPts val="300"/>
                            </a:spcBef>
                            <a:spcAft>
                              <a:spcPts val="300"/>
                            </a:spcAft>
                          </a:pPr>
                          <a:r>
                            <a:rPr lang="ru" sz="1000" dirty="0" err="1">
                              <a:effectLst/>
                              <a:latin typeface="Calibri" panose="020F0502020204030204" pitchFamily="34" charset="0"/>
                              <a:ea typeface="Times New Roman" panose="02020603050405020304" pitchFamily="18" charset="0"/>
                              <a:cs typeface="Calibri" panose="020F0502020204030204" pitchFamily="34" charset="0"/>
                            </a:rPr>
                            <a:t>объем</a:t>
                          </a:r>
                          <a:r>
                            <a:rPr lang="ru" sz="1000" dirty="0">
                              <a:effectLst/>
                              <a:latin typeface="Calibri" panose="020F0502020204030204" pitchFamily="34" charset="0"/>
                              <a:ea typeface="Times New Roman" panose="02020603050405020304" pitchFamily="18" charset="0"/>
                              <a:cs typeface="Calibri" panose="020F0502020204030204" pitchFamily="34" charset="0"/>
                            </a:rPr>
                            <a:t> </a:t>
                          </a:r>
                          <a:r>
                            <a:rPr lang="ru" sz="1000" dirty="0" err="1">
                              <a:effectLst/>
                              <a:latin typeface="Calibri" panose="020F0502020204030204" pitchFamily="34" charset="0"/>
                              <a:ea typeface="Times New Roman" panose="02020603050405020304" pitchFamily="18" charset="0"/>
                              <a:cs typeface="Calibri" panose="020F0502020204030204" pitchFamily="34" charset="0"/>
                            </a:rPr>
                            <a:t>из</a:t>
                          </a:r>
                          <a:r>
                            <a:rPr lang="ru" sz="1000" dirty="0">
                              <a:effectLst/>
                              <a:latin typeface="Calibri" panose="020F0502020204030204" pitchFamily="34" charset="0"/>
                              <a:ea typeface="Times New Roman" panose="02020603050405020304" pitchFamily="18" charset="0"/>
                              <a:cs typeface="Calibri" panose="020F0502020204030204" pitchFamily="34" charset="0"/>
                            </a:rPr>
                            <a:t> </a:t>
                          </a:r>
                          <a:r>
                            <a:rPr lang="ru" sz="1000" dirty="0" err="1">
                              <a:effectLst/>
                              <a:latin typeface="Calibri" panose="020F0502020204030204" pitchFamily="34" charset="0"/>
                              <a:ea typeface="Times New Roman" panose="02020603050405020304" pitchFamily="18" charset="0"/>
                              <a:cs typeface="Calibri" panose="020F0502020204030204" pitchFamily="34" charset="0"/>
                            </a:rPr>
                            <a:t>твердые вещества</a:t>
                          </a:r>
                          <a:endParaRPr lang="de-DE"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spcBef>
                              <a:spcPts val="300"/>
                            </a:spcBef>
                            <a:spcAft>
                              <a:spcPts val="300"/>
                            </a:spcAft>
                          </a:pPr>
                          <a:r>
                            <a:rPr lang="ru" sz="1000" dirty="0" err="1">
                              <a:effectLst/>
                              <a:latin typeface="Calibri" panose="020F0502020204030204" pitchFamily="34" charset="0"/>
                              <a:ea typeface="Times New Roman" panose="02020603050405020304" pitchFamily="18" charset="0"/>
                              <a:cs typeface="Calibri" panose="020F0502020204030204" pitchFamily="34" charset="0"/>
                            </a:rPr>
                            <a:t>измеряемая </a:t>
                          </a:r>
                          <a:r>
                            <a:rPr lang="ru" sz="1000" dirty="0">
                              <a:effectLst/>
                              <a:latin typeface="Calibri" panose="020F0502020204030204" pitchFamily="34" charset="0"/>
                              <a:ea typeface="Times New Roman" panose="02020603050405020304" pitchFamily="18" charset="0"/>
                              <a:cs typeface="Calibri" panose="020F0502020204030204" pitchFamily="34" charset="0"/>
                            </a:rPr>
                            <a:t>переменная</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extLst>
                      <a:ext uri="{0D108BD9-81ED-4DB2-BD59-A6C34878D82A}">
                        <a16:rowId xmlns="" xmlns:a16="http://schemas.microsoft.com/office/drawing/2014/main" val="3832743671"/>
                      </a:ext>
                    </a:extLst>
                  </a:tr>
                  <a:tr h="203795">
                    <a:tc>
                      <a:txBody>
                        <a:bodyPr/>
                        <a:lstStyle/>
                        <a:p>
                          <a:pPr>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de-DE" sz="1000" i="1">
                                        <a:effectLst/>
                                        <a:latin typeface="Cambria Math" panose="02040503050406030204" pitchFamily="18" charset="0"/>
                                        <a:ea typeface="Times New Roman" panose="02020603050405020304" pitchFamily="18" charset="0"/>
                                        <a:cs typeface="Calibri" panose="020F0502020204030204" pitchFamily="34" charset="0"/>
                                      </a:rPr>
                                    </m:ctrlPr>
                                  </m:sSubPr>
                                  <m:e>
                                    <m:r>
                                      <a:rPr lang="de-DE" sz="1000" i="1">
                                        <a:effectLst/>
                                        <a:latin typeface="Cambria Math" panose="02040503050406030204" pitchFamily="18" charset="0"/>
                                        <a:ea typeface="Times New Roman" panose="02020603050405020304" pitchFamily="18" charset="0"/>
                                        <a:cs typeface="Calibri" panose="020F0502020204030204" pitchFamily="34" charset="0"/>
                                      </a:rPr>
                                      <m:t>𝑉</m:t>
                                    </m:r>
                                  </m:e>
                                  <m:sub>
                                    <m:r>
                                      <a:rPr lang="de-DE" sz="1000" i="1">
                                        <a:effectLst/>
                                        <a:latin typeface="Cambria Math" panose="02040503050406030204" pitchFamily="18" charset="0"/>
                                        <a:ea typeface="Times New Roman" panose="02020603050405020304" pitchFamily="18" charset="0"/>
                                        <a:cs typeface="Calibri" panose="020F0502020204030204" pitchFamily="34" charset="0"/>
                                      </a:rPr>
                                      <m:t>𝑑</m:t>
                                    </m:r>
                                  </m:sub>
                                </m:sSub>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ctr">
                            <a:spcBef>
                              <a:spcPts val="300"/>
                            </a:spcBef>
                            <a:spcAft>
                              <a:spcPts val="300"/>
                            </a:spcAft>
                          </a:pPr>
                          <a:r>
                            <a:rPr lang="ru" sz="1000" dirty="0">
                              <a:effectLst/>
                              <a:latin typeface="Calibri" panose="020F0502020204030204" pitchFamily="34" charset="0"/>
                              <a:ea typeface="Times New Roman" panose="02020603050405020304" pitchFamily="18" charset="0"/>
                              <a:cs typeface="Calibri" panose="020F0502020204030204" pitchFamily="34" charset="0"/>
                            </a:rPr>
                            <a:t>[см </a:t>
                          </a:r>
                          <a:r>
                            <a:rPr lang="ru" sz="1000" baseline="30000" dirty="0">
                              <a:effectLst/>
                              <a:latin typeface="Calibri" panose="020F0502020204030204" pitchFamily="34" charset="0"/>
                              <a:ea typeface="Times New Roman" panose="02020603050405020304" pitchFamily="18" charset="0"/>
                              <a:cs typeface="Calibri" panose="020F0502020204030204" pitchFamily="34" charset="0"/>
                            </a:rPr>
                            <a:t>3 </a:t>
                          </a:r>
                          <a:r>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spcBef>
                              <a:spcPts val="300"/>
                            </a:spcBef>
                            <a:spcAft>
                              <a:spcPts val="300"/>
                            </a:spcAft>
                          </a:pPr>
                          <a:r>
                            <a:rPr lang="ru" sz="1000" dirty="0" err="1">
                              <a:effectLst/>
                              <a:latin typeface="Calibri" panose="020F0502020204030204" pitchFamily="34" charset="0"/>
                              <a:ea typeface="Times New Roman" panose="02020603050405020304" pitchFamily="18" charset="0"/>
                              <a:cs typeface="Calibri" panose="020F0502020204030204" pitchFamily="34" charset="0"/>
                            </a:rPr>
                            <a:t>объем</a:t>
                          </a:r>
                          <a:r>
                            <a:rPr lang="ru" sz="1000" dirty="0">
                              <a:effectLst/>
                              <a:latin typeface="Calibri" panose="020F0502020204030204" pitchFamily="34" charset="0"/>
                              <a:ea typeface="Times New Roman" panose="02020603050405020304" pitchFamily="18" charset="0"/>
                              <a:cs typeface="Calibri" panose="020F0502020204030204" pitchFamily="34" charset="0"/>
                            </a:rPr>
                            <a:t> сухой </a:t>
                          </a:r>
                          <a:r>
                            <a:rPr lang="ru" sz="1000" dirty="0" err="1">
                              <a:effectLst/>
                              <a:latin typeface="Calibri" panose="020F0502020204030204" pitchFamily="34" charset="0"/>
                              <a:ea typeface="Times New Roman" panose="02020603050405020304" pitchFamily="18" charset="0"/>
                              <a:cs typeface="Calibri" panose="020F0502020204030204" pitchFamily="34" charset="0"/>
                            </a:rPr>
                            <a:t>почвы</a:t>
                          </a: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spcBef>
                              <a:spcPts val="300"/>
                            </a:spcBef>
                            <a:spcAft>
                              <a:spcPts val="300"/>
                            </a:spcAft>
                          </a:pPr>
                          <a:r>
                            <a:rPr lang="ru" sz="1000" dirty="0" err="1">
                              <a:effectLst/>
                              <a:latin typeface="Calibri" panose="020F0502020204030204" pitchFamily="34" charset="0"/>
                              <a:ea typeface="Times New Roman" panose="02020603050405020304" pitchFamily="18" charset="0"/>
                              <a:cs typeface="Calibri" panose="020F0502020204030204" pitchFamily="34" charset="0"/>
                            </a:rPr>
                            <a:t>измеряемая </a:t>
                          </a:r>
                          <a:r>
                            <a:rPr lang="ru" sz="1000" dirty="0">
                              <a:effectLst/>
                              <a:latin typeface="Calibri" panose="020F0502020204030204" pitchFamily="34" charset="0"/>
                              <a:ea typeface="Times New Roman" panose="02020603050405020304" pitchFamily="18" charset="0"/>
                              <a:cs typeface="Calibri" panose="020F0502020204030204" pitchFamily="34" charset="0"/>
                            </a:rPr>
                            <a:t>переменная</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extLst>
                      <a:ext uri="{0D108BD9-81ED-4DB2-BD59-A6C34878D82A}">
                        <a16:rowId xmlns="" xmlns:a16="http://schemas.microsoft.com/office/drawing/2014/main" val="3076607147"/>
                      </a:ext>
                    </a:extLst>
                  </a:tr>
                  <a:tr h="222666">
                    <a:tc>
                      <a:txBody>
                        <a:bodyPr/>
                        <a:lstStyle/>
                        <a:p>
                          <a:pPr>
                            <a:spcBef>
                              <a:spcPts val="300"/>
                            </a:spcBef>
                            <a:spcAft>
                              <a:spcPts val="300"/>
                            </a:spcAft>
                          </a:pPr>
                          <a14:m>
                            <m:oMathPara xmlns:m="http://schemas.openxmlformats.org/officeDocument/2006/math">
                              <m:oMathParaPr>
                                <m:jc m:val="centerGroup"/>
                              </m:oMathParaPr>
                              <m:oMath xmlns:m="http://schemas.openxmlformats.org/officeDocument/2006/math">
                                <m:r>
                                  <a:rPr lang="de-DE" sz="1000" i="1">
                                    <a:effectLst/>
                                    <a:latin typeface="Cambria Math" panose="02040503050406030204" pitchFamily="18" charset="0"/>
                                    <a:ea typeface="Times New Roman" panose="02020603050405020304" pitchFamily="18" charset="0"/>
                                    <a:cs typeface="Calibri" panose="020F0502020204030204" pitchFamily="34" charset="0"/>
                                  </a:rPr>
                                  <m:t>𝑚</m:t>
                                </m:r>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ctr">
                            <a:spcBef>
                              <a:spcPts val="300"/>
                            </a:spcBef>
                            <a:spcAft>
                              <a:spcPts val="300"/>
                            </a:spcAft>
                          </a:pPr>
                          <a:r>
                            <a:rPr lang="ru" sz="1000" dirty="0">
                              <a:effectLst/>
                              <a:latin typeface="Calibri" panose="020F0502020204030204" pitchFamily="34" charset="0"/>
                              <a:ea typeface="Times New Roman" panose="02020603050405020304" pitchFamily="18" charset="0"/>
                              <a:cs typeface="Calibri" panose="020F0502020204030204" pitchFamily="34" charset="0"/>
                            </a:rPr>
                            <a:t>[грамм]</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spcBef>
                              <a:spcPts val="300"/>
                            </a:spcBef>
                            <a:spcAft>
                              <a:spcPts val="300"/>
                            </a:spcAft>
                            <a:tabLst>
                              <a:tab pos="3060065" algn="ctr"/>
                              <a:tab pos="5760085" algn="r"/>
                            </a:tabLst>
                          </a:pPr>
                          <a:r>
                            <a:rPr lang="ru" sz="1000" dirty="0" err="1">
                              <a:effectLst/>
                              <a:latin typeface="Calibri" panose="020F0502020204030204" pitchFamily="34" charset="0"/>
                              <a:ea typeface="Times New Roman" panose="02020603050405020304" pitchFamily="18" charset="0"/>
                              <a:cs typeface="Calibri" panose="020F0502020204030204" pitchFamily="34" charset="0"/>
                            </a:rPr>
                            <a:t>масса </a:t>
                          </a:r>
                          <a:r>
                            <a:rPr lang="ru" sz="1000" dirty="0">
                              <a:effectLst/>
                              <a:latin typeface="Calibri" panose="020F0502020204030204" pitchFamily="34" charset="0"/>
                              <a:ea typeface="Times New Roman" panose="02020603050405020304" pitchFamily="18" charset="0"/>
                              <a:cs typeface="Calibri" panose="020F0502020204030204" pitchFamily="34" charset="0"/>
                            </a:rPr>
                            <a:t>( </a:t>
                          </a:r>
                          <a:r>
                            <a:rPr lang="ru" sz="1000" dirty="0" err="1">
                              <a:effectLst/>
                              <a:latin typeface="Calibri" panose="020F0502020204030204" pitchFamily="34" charset="0"/>
                              <a:ea typeface="Times New Roman" panose="02020603050405020304" pitchFamily="18" charset="0"/>
                              <a:cs typeface="Calibri" panose="020F0502020204030204" pitchFamily="34" charset="0"/>
                            </a:rPr>
                            <a:t>из</a:t>
                          </a:r>
                          <a:r>
                            <a:rPr lang="ru" sz="1000" dirty="0">
                              <a:effectLst/>
                              <a:latin typeface="Calibri" panose="020F0502020204030204" pitchFamily="34" charset="0"/>
                              <a:ea typeface="Times New Roman" panose="02020603050405020304" pitchFamily="18" charset="0"/>
                              <a:cs typeface="Calibri" panose="020F0502020204030204" pitchFamily="34" charset="0"/>
                            </a:rPr>
                            <a:t> </a:t>
                          </a:r>
                          <a:r>
                            <a:rPr lang="ru" sz="1000" dirty="0" err="1">
                              <a:effectLst/>
                              <a:latin typeface="Calibri" panose="020F0502020204030204" pitchFamily="34" charset="0"/>
                              <a:ea typeface="Times New Roman" panose="02020603050405020304" pitchFamily="18" charset="0"/>
                              <a:cs typeface="Calibri" panose="020F0502020204030204" pitchFamily="34" charset="0"/>
                            </a:rPr>
                            <a:t>в</a:t>
                          </a:r>
                          <a:r>
                            <a:rPr lang="ru" sz="1000" dirty="0">
                              <a:effectLst/>
                              <a:latin typeface="Calibri" panose="020F0502020204030204" pitchFamily="34" charset="0"/>
                              <a:ea typeface="Times New Roman" panose="02020603050405020304" pitchFamily="18" charset="0"/>
                              <a:cs typeface="Calibri" panose="020F0502020204030204" pitchFamily="34" charset="0"/>
                            </a:rPr>
                            <a:t> </a:t>
                          </a:r>
                          <a:r>
                            <a:rPr lang="ru" sz="1000" dirty="0" err="1">
                              <a:effectLst/>
                              <a:latin typeface="Calibri" panose="020F0502020204030204" pitchFamily="34" charset="0"/>
                              <a:ea typeface="Times New Roman" panose="02020603050405020304" pitchFamily="18" charset="0"/>
                              <a:cs typeface="Calibri" panose="020F0502020204030204" pitchFamily="34" charset="0"/>
                            </a:rPr>
                            <a:t>влажная </a:t>
                          </a:r>
                          <a:r>
                            <a:rPr lang="ru" sz="1000" dirty="0">
                              <a:effectLst/>
                              <a:latin typeface="Calibri" panose="020F0502020204030204" pitchFamily="34" charset="0"/>
                              <a:ea typeface="Times New Roman" panose="02020603050405020304" pitchFamily="18" charset="0"/>
                              <a:cs typeface="Calibri" panose="020F0502020204030204" pitchFamily="34" charset="0"/>
                            </a:rPr>
                            <a:t>почва)</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spcBef>
                              <a:spcPts val="300"/>
                            </a:spcBef>
                            <a:spcAft>
                              <a:spcPts val="300"/>
                            </a:spcAft>
                          </a:pPr>
                          <a:r>
                            <a:rPr lang="ru" sz="1000" dirty="0" err="1">
                              <a:effectLst/>
                              <a:latin typeface="Calibri" panose="020F0502020204030204" pitchFamily="34" charset="0"/>
                              <a:ea typeface="Times New Roman" panose="02020603050405020304" pitchFamily="18" charset="0"/>
                              <a:cs typeface="Calibri" panose="020F0502020204030204" pitchFamily="34" charset="0"/>
                            </a:rPr>
                            <a:t>измеряемая </a:t>
                          </a:r>
                          <a:r>
                            <a:rPr lang="ru" sz="1000" dirty="0">
                              <a:effectLst/>
                              <a:latin typeface="Calibri" panose="020F0502020204030204" pitchFamily="34" charset="0"/>
                              <a:ea typeface="Times New Roman" panose="02020603050405020304" pitchFamily="18" charset="0"/>
                              <a:cs typeface="Calibri" panose="020F0502020204030204" pitchFamily="34" charset="0"/>
                            </a:rPr>
                            <a:t>переменная</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extLst>
                      <a:ext uri="{0D108BD9-81ED-4DB2-BD59-A6C34878D82A}">
                        <a16:rowId xmlns="" xmlns:a16="http://schemas.microsoft.com/office/drawing/2014/main" val="2229617308"/>
                      </a:ext>
                    </a:extLst>
                  </a:tr>
                  <a:tr h="201699">
                    <a:tc>
                      <a:txBody>
                        <a:bodyPr/>
                        <a:lstStyle/>
                        <a:p>
                          <a:pPr>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de-DE" sz="1000" i="1">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effectLst/>
                                        <a:latin typeface="Cambria Math" panose="02040503050406030204" pitchFamily="18" charset="0"/>
                                        <a:ea typeface="Times New Roman" panose="02020603050405020304" pitchFamily="18" charset="0"/>
                                        <a:cs typeface="Arial" panose="020B0604020202020204" pitchFamily="34" charset="0"/>
                                      </a:rPr>
                                      <m:t>𝑚</m:t>
                                    </m:r>
                                  </m:e>
                                  <m:sub>
                                    <m:r>
                                      <a:rPr lang="de-DE" sz="1000" i="1">
                                        <a:effectLst/>
                                        <a:latin typeface="Cambria Math" panose="02040503050406030204" pitchFamily="18" charset="0"/>
                                        <a:ea typeface="Times New Roman" panose="02020603050405020304" pitchFamily="18" charset="0"/>
                                        <a:cs typeface="Arial" panose="020B0604020202020204" pitchFamily="34" charset="0"/>
                                      </a:rPr>
                                      <m:t>𝑑</m:t>
                                    </m:r>
                                  </m:sub>
                                </m:sSub>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ctr">
                            <a:spcBef>
                              <a:spcPts val="300"/>
                            </a:spcBef>
                            <a:spcAft>
                              <a:spcPts val="300"/>
                            </a:spcAft>
                          </a:pPr>
                          <a:r>
                            <a:rPr lang="ru" sz="1000" dirty="0">
                              <a:effectLst/>
                              <a:latin typeface="Calibri" panose="020F0502020204030204" pitchFamily="34" charset="0"/>
                              <a:ea typeface="Times New Roman" panose="02020603050405020304" pitchFamily="18" charset="0"/>
                              <a:cs typeface="Calibri" panose="020F0502020204030204" pitchFamily="34" charset="0"/>
                            </a:rPr>
                            <a:t>[грамм]</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spcBef>
                              <a:spcPts val="300"/>
                            </a:spcBef>
                            <a:spcAft>
                              <a:spcPts val="300"/>
                            </a:spcAft>
                          </a:pPr>
                          <a:r>
                            <a:rPr lang="ru" sz="1000" dirty="0" err="1">
                              <a:effectLst/>
                              <a:latin typeface="Calibri" panose="020F0502020204030204" pitchFamily="34" charset="0"/>
                              <a:ea typeface="Times New Roman" panose="02020603050405020304" pitchFamily="18" charset="0"/>
                              <a:cs typeface="Calibri" panose="020F0502020204030204" pitchFamily="34" charset="0"/>
                            </a:rPr>
                            <a:t>масса</a:t>
                          </a:r>
                          <a:r>
                            <a:rPr lang="ru" sz="1000" dirty="0">
                              <a:effectLst/>
                              <a:latin typeface="Calibri" panose="020F0502020204030204" pitchFamily="34" charset="0"/>
                              <a:ea typeface="Times New Roman" panose="02020603050405020304" pitchFamily="18" charset="0"/>
                              <a:cs typeface="Calibri" panose="020F0502020204030204" pitchFamily="34" charset="0"/>
                            </a:rPr>
                            <a:t> </a:t>
                          </a:r>
                          <a:r>
                            <a:rPr lang="ru" sz="1000" dirty="0" err="1">
                              <a:effectLst/>
                              <a:latin typeface="Calibri" panose="020F0502020204030204" pitchFamily="34" charset="0"/>
                              <a:ea typeface="Times New Roman" panose="02020603050405020304" pitchFamily="18" charset="0"/>
                              <a:cs typeface="Calibri" panose="020F0502020204030204" pitchFamily="34" charset="0"/>
                            </a:rPr>
                            <a:t>из</a:t>
                          </a:r>
                          <a:r>
                            <a:rPr lang="ru" sz="1000" dirty="0">
                              <a:effectLst/>
                              <a:latin typeface="Calibri" panose="020F0502020204030204" pitchFamily="34" charset="0"/>
                              <a:ea typeface="Times New Roman" panose="02020603050405020304" pitchFamily="18" charset="0"/>
                              <a:cs typeface="Calibri" panose="020F0502020204030204" pitchFamily="34" charset="0"/>
                            </a:rPr>
                            <a:t> сухой </a:t>
                          </a:r>
                          <a:r>
                            <a:rPr lang="ru" sz="1000" dirty="0" err="1">
                              <a:effectLst/>
                              <a:latin typeface="Calibri" panose="020F0502020204030204" pitchFamily="34" charset="0"/>
                              <a:ea typeface="Times New Roman" panose="02020603050405020304" pitchFamily="18" charset="0"/>
                              <a:cs typeface="Calibri" panose="020F0502020204030204" pitchFamily="34" charset="0"/>
                            </a:rPr>
                            <a:t>или _</a:t>
                          </a:r>
                          <a:r>
                            <a:rPr lang="ru" sz="1000" dirty="0">
                              <a:effectLst/>
                              <a:latin typeface="Calibri" panose="020F0502020204030204" pitchFamily="34" charset="0"/>
                              <a:ea typeface="Times New Roman" panose="02020603050405020304" pitchFamily="18" charset="0"/>
                              <a:cs typeface="Calibri" panose="020F0502020204030204" pitchFamily="34" charset="0"/>
                            </a:rPr>
                            <a:t> </a:t>
                          </a:r>
                          <a:r>
                            <a:rPr lang="ru" sz="1000" dirty="0" err="1">
                              <a:effectLst/>
                              <a:latin typeface="Calibri" panose="020F0502020204030204" pitchFamily="34" charset="0"/>
                              <a:ea typeface="Times New Roman" panose="02020603050405020304" pitchFamily="18" charset="0"/>
                              <a:cs typeface="Calibri" panose="020F0502020204030204" pitchFamily="34" charset="0"/>
                            </a:rPr>
                            <a:t>высохшая </a:t>
                          </a:r>
                          <a:r>
                            <a:rPr lang="ru" sz="1000" baseline="0" dirty="0">
                              <a:effectLst/>
                              <a:latin typeface="Calibri" panose="020F0502020204030204" pitchFamily="34" charset="0"/>
                              <a:ea typeface="Times New Roman" panose="02020603050405020304" pitchFamily="18" charset="0"/>
                              <a:cs typeface="Calibri" panose="020F0502020204030204" pitchFamily="34" charset="0"/>
                            </a:rPr>
                            <a:t>почва</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spcBef>
                              <a:spcPts val="300"/>
                            </a:spcBef>
                            <a:spcAft>
                              <a:spcPts val="300"/>
                            </a:spcAft>
                          </a:pPr>
                          <a:r>
                            <a:rPr lang="ru" sz="1000" dirty="0">
                              <a:effectLst/>
                              <a:latin typeface="Calibri" panose="020F0502020204030204" pitchFamily="34" charset="0"/>
                              <a:ea typeface="Times New Roman" panose="02020603050405020304" pitchFamily="18" charset="0"/>
                              <a:cs typeface="Calibri" panose="020F0502020204030204" pitchFamily="34" charset="0"/>
                            </a:rPr>
                            <a:t>измеряемая величина (высушенный при 105° C)</a:t>
                          </a:r>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extLst>
                      <a:ext uri="{0D108BD9-81ED-4DB2-BD59-A6C34878D82A}">
                        <a16:rowId xmlns="" xmlns:a16="http://schemas.microsoft.com/office/drawing/2014/main" val="877088191"/>
                      </a:ext>
                    </a:extLst>
                  </a:tr>
                  <a:tr h="239379">
                    <a:tc>
                      <a:txBody>
                        <a:bodyPr/>
                        <a:lstStyle/>
                        <a:p>
                          <a:pPr>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de-DE" sz="1000" i="1">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effectLst/>
                                        <a:latin typeface="Cambria Math" panose="02040503050406030204" pitchFamily="18" charset="0"/>
                                        <a:ea typeface="Times New Roman" panose="02020603050405020304" pitchFamily="18" charset="0"/>
                                        <a:cs typeface="Arial" panose="020B0604020202020204" pitchFamily="34" charset="0"/>
                                      </a:rPr>
                                      <m:t>𝑚</m:t>
                                    </m:r>
                                  </m:e>
                                  <m:sub>
                                    <m:r>
                                      <a:rPr lang="de-DE" sz="1000" i="1">
                                        <a:effectLst/>
                                        <a:latin typeface="Cambria Math" panose="02040503050406030204" pitchFamily="18" charset="0"/>
                                        <a:ea typeface="Times New Roman" panose="02020603050405020304" pitchFamily="18" charset="0"/>
                                        <a:cs typeface="Arial" panose="020B0604020202020204" pitchFamily="34" charset="0"/>
                                      </a:rPr>
                                      <m:t>𝑤</m:t>
                                    </m:r>
                                  </m:sub>
                                </m:sSub>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ctr">
                            <a:spcBef>
                              <a:spcPts val="300"/>
                            </a:spcBef>
                            <a:spcAft>
                              <a:spcPts val="300"/>
                            </a:spcAft>
                          </a:pPr>
                          <a:r>
                            <a:rPr lang="ru" sz="1000" dirty="0">
                              <a:effectLst/>
                              <a:latin typeface="Calibri" panose="020F0502020204030204" pitchFamily="34" charset="0"/>
                              <a:ea typeface="Times New Roman" panose="02020603050405020304" pitchFamily="18" charset="0"/>
                              <a:cs typeface="Calibri" panose="020F0502020204030204" pitchFamily="34" charset="0"/>
                            </a:rPr>
                            <a:t>[грамм]</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spcBef>
                              <a:spcPts val="300"/>
                            </a:spcBef>
                            <a:spcAft>
                              <a:spcPts val="300"/>
                            </a:spcAft>
                          </a:pPr>
                          <a:r>
                            <a:rPr lang="ru" sz="1000" dirty="0" err="1">
                              <a:effectLst/>
                              <a:latin typeface="Calibri" panose="020F0502020204030204" pitchFamily="34" charset="0"/>
                              <a:ea typeface="Times New Roman" panose="02020603050405020304" pitchFamily="18" charset="0"/>
                              <a:cs typeface="Calibri" panose="020F0502020204030204" pitchFamily="34" charset="0"/>
                            </a:rPr>
                            <a:t>масса</a:t>
                          </a:r>
                          <a:r>
                            <a:rPr lang="ru" sz="1000" dirty="0">
                              <a:effectLst/>
                              <a:latin typeface="Calibri" panose="020F0502020204030204" pitchFamily="34" charset="0"/>
                              <a:ea typeface="Times New Roman" panose="02020603050405020304" pitchFamily="18" charset="0"/>
                              <a:cs typeface="Calibri" panose="020F0502020204030204" pitchFamily="34" charset="0"/>
                            </a:rPr>
                            <a:t> </a:t>
                          </a:r>
                          <a:r>
                            <a:rPr lang="ru" sz="1000" dirty="0" err="1">
                              <a:effectLst/>
                              <a:latin typeface="Calibri" panose="020F0502020204030204" pitchFamily="34" charset="0"/>
                              <a:ea typeface="Times New Roman" panose="02020603050405020304" pitchFamily="18" charset="0"/>
                              <a:cs typeface="Calibri" panose="020F0502020204030204" pitchFamily="34" charset="0"/>
                            </a:rPr>
                            <a:t>из</a:t>
                          </a:r>
                          <a:r>
                            <a:rPr lang="ru" sz="1000" dirty="0">
                              <a:effectLst/>
                              <a:latin typeface="Calibri" panose="020F0502020204030204" pitchFamily="34" charset="0"/>
                              <a:ea typeface="Times New Roman" panose="02020603050405020304" pitchFamily="18" charset="0"/>
                              <a:cs typeface="Calibri" panose="020F0502020204030204" pitchFamily="34" charset="0"/>
                            </a:rPr>
                            <a:t> вода </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l">
                            <a:spcBef>
                              <a:spcPts val="300"/>
                            </a:spcBef>
                            <a:spcAft>
                              <a:spcPts val="300"/>
                            </a:spcAft>
                          </a:pPr>
                          <a14:m>
                            <m:oMathPara xmlns:m="http://schemas.openxmlformats.org/officeDocument/2006/math">
                              <m:oMathParaPr>
                                <m:jc m:val="left"/>
                              </m:oMathParaPr>
                              <m:oMath xmlns:m="http://schemas.openxmlformats.org/officeDocument/2006/math">
                                <m:sSub>
                                  <m:sSubPr>
                                    <m:ctrlPr>
                                      <a:rPr lang="de-DE" sz="10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𝑚</m:t>
                                    </m:r>
                                  </m:e>
                                  <m:sub>
                                    <m:r>
                                      <a:rPr lang="de-DE" sz="10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𝑤</m:t>
                                    </m:r>
                                  </m:sub>
                                </m:sSub>
                                <m:r>
                                  <a:rPr lang="de-DE" sz="10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m:t>
                                </m:r>
                                <m:r>
                                  <a:rPr lang="de-DE" sz="10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𝑚</m:t>
                                </m:r>
                                <m:r>
                                  <a:rPr lang="de-DE" sz="10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m:t>
                                </m:r>
                                <m:sSub>
                                  <m:sSubPr>
                                    <m:ctrlPr>
                                      <a:rPr lang="de-DE" sz="10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𝑚</m:t>
                                    </m:r>
                                  </m:e>
                                  <m:sub>
                                    <m:r>
                                      <a:rPr lang="de-DE" sz="10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𝑑</m:t>
                                    </m:r>
                                  </m:sub>
                                </m:sSub>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extLst>
                      <a:ext uri="{0D108BD9-81ED-4DB2-BD59-A6C34878D82A}">
                        <a16:rowId xmlns="" xmlns:a16="http://schemas.microsoft.com/office/drawing/2014/main" val="2984713627"/>
                      </a:ext>
                    </a:extLst>
                  </a:tr>
                  <a:tr h="201699">
                    <a:tc>
                      <a:txBody>
                        <a:bodyPr/>
                        <a:lstStyle/>
                        <a:p>
                          <a:pPr>
                            <a:spcBef>
                              <a:spcPts val="300"/>
                            </a:spcBef>
                            <a:spcAft>
                              <a:spcPts val="300"/>
                            </a:spcAft>
                          </a:pPr>
                          <a14:m>
                            <m:oMathPara xmlns:m="http://schemas.openxmlformats.org/officeDocument/2006/math">
                              <m:oMathParaPr>
                                <m:jc m:val="centerGroup"/>
                              </m:oMathParaPr>
                              <m:oMath xmlns:m="http://schemas.openxmlformats.org/officeDocument/2006/math">
                                <m:r>
                                  <a:rPr lang="de-DE" sz="1000" i="1">
                                    <a:effectLst/>
                                    <a:latin typeface="Cambria Math" panose="02040503050406030204" pitchFamily="18" charset="0"/>
                                    <a:ea typeface="Times New Roman" panose="02020603050405020304" pitchFamily="18" charset="0"/>
                                    <a:cs typeface="Arial" panose="020B0604020202020204" pitchFamily="34" charset="0"/>
                                  </a:rPr>
                                  <m:t>𝑤</m:t>
                                </m:r>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ctr">
                            <a:spcBef>
                              <a:spcPts val="300"/>
                            </a:spcBef>
                            <a:spcAft>
                              <a:spcPts val="300"/>
                            </a:spcAft>
                          </a:pPr>
                          <a:r>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spcBef>
                              <a:spcPts val="300"/>
                            </a:spcBef>
                            <a:spcAft>
                              <a:spcPts val="300"/>
                            </a:spcAft>
                          </a:pPr>
                          <a:r>
                            <a:rPr lang="ru" sz="1000" dirty="0" err="1">
                              <a:effectLst/>
                              <a:latin typeface="Calibri" panose="020F0502020204030204" pitchFamily="34" charset="0"/>
                              <a:ea typeface="Times New Roman" panose="02020603050405020304" pitchFamily="18" charset="0"/>
                              <a:cs typeface="Calibri" panose="020F0502020204030204" pitchFamily="34" charset="0"/>
                            </a:rPr>
                            <a:t>содержание </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l">
                            <a:spcBef>
                              <a:spcPts val="300"/>
                            </a:spcBef>
                            <a:spcAft>
                              <a:spcPts val="300"/>
                            </a:spcAft>
                          </a:pPr>
                          <a14:m>
                            <m:oMathPara xmlns:m="http://schemas.openxmlformats.org/officeDocument/2006/math">
                              <m:oMathParaPr>
                                <m:jc m:val="left"/>
                              </m:oMathParaPr>
                              <m:oMath xmlns:m="http://schemas.openxmlformats.org/officeDocument/2006/math">
                                <m:r>
                                  <a:rPr lang="de-DE" sz="10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𝑤</m:t>
                                </m:r>
                                <m:r>
                                  <a:rPr lang="de-DE" sz="10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m:t>
                                </m:r>
                                <m:f>
                                  <m:fPr>
                                    <m:type m:val="lin"/>
                                    <m:ctrlPr>
                                      <a:rPr lang="de-DE" sz="10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ctrlPr>
                                  </m:fPr>
                                  <m:num>
                                    <m:sSub>
                                      <m:sSubPr>
                                        <m:ctrlPr>
                                          <a:rPr lang="de-DE" sz="10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𝑚</m:t>
                                        </m:r>
                                      </m:e>
                                      <m:sub>
                                        <m:r>
                                          <a:rPr lang="de-DE" sz="10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𝑤</m:t>
                                        </m:r>
                                      </m:sub>
                                    </m:sSub>
                                  </m:num>
                                  <m:den>
                                    <m:sSub>
                                      <m:sSubPr>
                                        <m:ctrlPr>
                                          <a:rPr lang="de-DE" sz="10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𝑚</m:t>
                                        </m:r>
                                      </m:e>
                                      <m:sub>
                                        <m:r>
                                          <a:rPr lang="de-DE" sz="10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𝑑</m:t>
                                        </m:r>
                                      </m:sub>
                                    </m:sSub>
                                  </m:den>
                                </m:f>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extLst>
                      <a:ext uri="{0D108BD9-81ED-4DB2-BD59-A6C34878D82A}">
                        <a16:rowId xmlns="" xmlns:a16="http://schemas.microsoft.com/office/drawing/2014/main" val="944726837"/>
                      </a:ext>
                    </a:extLst>
                  </a:tr>
                  <a:tr h="311192">
                    <a:tc>
                      <a:txBody>
                        <a:bodyPr/>
                        <a:lstStyle/>
                        <a:p>
                          <a:pPr>
                            <a:spcBef>
                              <a:spcPts val="300"/>
                            </a:spcBef>
                            <a:spcAft>
                              <a:spcPts val="300"/>
                            </a:spcAft>
                          </a:pPr>
                          <a14:m>
                            <m:oMathPara xmlns:m="http://schemas.openxmlformats.org/officeDocument/2006/math">
                              <m:oMathParaPr>
                                <m:jc m:val="centerGroup"/>
                              </m:oMathParaPr>
                              <m:oMath xmlns:m="http://schemas.openxmlformats.org/officeDocument/2006/math">
                                <m:r>
                                  <a:rPr lang="de-DE" sz="1000" i="1">
                                    <a:effectLst/>
                                    <a:latin typeface="Cambria Math" panose="02040503050406030204" pitchFamily="18" charset="0"/>
                                    <a:ea typeface="Times New Roman" panose="02020603050405020304" pitchFamily="18" charset="0"/>
                                    <a:cs typeface="Arial" panose="020B0604020202020204" pitchFamily="34" charset="0"/>
                                  </a:rPr>
                                  <m:t>𝜌</m:t>
                                </m:r>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ctr">
                            <a:spcBef>
                              <a:spcPts val="300"/>
                            </a:spcBef>
                            <a:spcAft>
                              <a:spcPts val="300"/>
                            </a:spcAft>
                          </a:pPr>
                          <a:r>
                            <a:rPr lang="ru" sz="1000" dirty="0">
                              <a:effectLst/>
                              <a:latin typeface="Calibri" panose="020F0502020204030204" pitchFamily="34" charset="0"/>
                              <a:ea typeface="Times New Roman" panose="02020603050405020304" pitchFamily="18" charset="0"/>
                              <a:cs typeface="Calibri" panose="020F0502020204030204" pitchFamily="34" charset="0"/>
                            </a:rPr>
                            <a:t>[г/см </a:t>
                          </a:r>
                          <a:r>
                            <a:rPr lang="ru" sz="1000" baseline="30000" dirty="0">
                              <a:effectLst/>
                              <a:latin typeface="Calibri" panose="020F0502020204030204" pitchFamily="34" charset="0"/>
                              <a:ea typeface="Times New Roman" panose="02020603050405020304" pitchFamily="18" charset="0"/>
                              <a:cs typeface="Calibri" panose="020F0502020204030204" pitchFamily="34" charset="0"/>
                            </a:rPr>
                            <a:t>3 </a:t>
                          </a:r>
                          <a:r>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spcBef>
                              <a:spcPts val="300"/>
                            </a:spcBef>
                            <a:spcAft>
                              <a:spcPts val="300"/>
                            </a:spcAft>
                            <a:tabLst>
                              <a:tab pos="3060065" algn="ctr"/>
                              <a:tab pos="5760085" algn="r"/>
                            </a:tabLst>
                          </a:pPr>
                          <a:r>
                            <a:rPr lang="ru" sz="1000" dirty="0" err="1">
                              <a:effectLst/>
                              <a:latin typeface="Calibri" panose="020F0502020204030204" pitchFamily="34" charset="0"/>
                              <a:ea typeface="Times New Roman" panose="02020603050405020304" pitchFamily="18" charset="0"/>
                              <a:cs typeface="Calibri" panose="020F0502020204030204" pitchFamily="34" charset="0"/>
                            </a:rPr>
                            <a:t>плотность </a:t>
                          </a:r>
                          <a:r>
                            <a:rPr lang="ru" sz="1000" dirty="0">
                              <a:effectLst/>
                              <a:latin typeface="Calibri" panose="020F0502020204030204" pitchFamily="34" charset="0"/>
                              <a:ea typeface="Times New Roman" panose="02020603050405020304" pitchFamily="18" charset="0"/>
                              <a:cs typeface="Calibri" panose="020F0502020204030204" pitchFamily="34" charset="0"/>
                            </a:rPr>
                            <a:t>( </a:t>
                          </a:r>
                          <a:r>
                            <a:rPr lang="ru" sz="1000" dirty="0" err="1">
                              <a:effectLst/>
                              <a:latin typeface="Calibri" panose="020F0502020204030204" pitchFamily="34" charset="0"/>
                              <a:ea typeface="Times New Roman" panose="02020603050405020304" pitchFamily="18" charset="0"/>
                              <a:cs typeface="Calibri" panose="020F0502020204030204" pitchFamily="34" charset="0"/>
                            </a:rPr>
                            <a:t>от</a:t>
                          </a:r>
                          <a:r>
                            <a:rPr lang="ru" sz="1000" dirty="0">
                              <a:effectLst/>
                              <a:latin typeface="Calibri" panose="020F0502020204030204" pitchFamily="34" charset="0"/>
                              <a:ea typeface="Times New Roman" panose="02020603050405020304" pitchFamily="18" charset="0"/>
                              <a:cs typeface="Calibri" panose="020F0502020204030204" pitchFamily="34" charset="0"/>
                            </a:rPr>
                            <a:t> </a:t>
                          </a:r>
                          <a:r>
                            <a:rPr lang="ru" sz="1000" dirty="0" err="1">
                              <a:effectLst/>
                              <a:latin typeface="Calibri" panose="020F0502020204030204" pitchFamily="34" charset="0"/>
                              <a:ea typeface="Times New Roman" panose="02020603050405020304" pitchFamily="18" charset="0"/>
                              <a:cs typeface="Calibri" panose="020F0502020204030204" pitchFamily="34" charset="0"/>
                            </a:rPr>
                            <a:t>в</a:t>
                          </a:r>
                          <a:r>
                            <a:rPr lang="ru" sz="1000" dirty="0">
                              <a:effectLst/>
                              <a:latin typeface="Calibri" panose="020F0502020204030204" pitchFamily="34" charset="0"/>
                              <a:ea typeface="Times New Roman" panose="02020603050405020304" pitchFamily="18" charset="0"/>
                              <a:cs typeface="Calibri" panose="020F0502020204030204" pitchFamily="34" charset="0"/>
                            </a:rPr>
                            <a:t> </a:t>
                          </a:r>
                          <a:r>
                            <a:rPr lang="ru" sz="1000" dirty="0" err="1">
                              <a:effectLst/>
                              <a:latin typeface="Calibri" panose="020F0502020204030204" pitchFamily="34" charset="0"/>
                              <a:ea typeface="Times New Roman" panose="02020603050405020304" pitchFamily="18" charset="0"/>
                              <a:cs typeface="Calibri" panose="020F0502020204030204" pitchFamily="34" charset="0"/>
                            </a:rPr>
                            <a:t>влажная </a:t>
                          </a:r>
                          <a:r>
                            <a:rPr lang="ru" sz="1000" dirty="0">
                              <a:effectLst/>
                              <a:latin typeface="Calibri" panose="020F0502020204030204" pitchFamily="34" charset="0"/>
                              <a:ea typeface="Times New Roman" panose="02020603050405020304" pitchFamily="18" charset="0"/>
                              <a:cs typeface="Calibri" panose="020F0502020204030204" pitchFamily="34" charset="0"/>
                            </a:rPr>
                            <a:t>почва)</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l">
                            <a:spcBef>
                              <a:spcPts val="300"/>
                            </a:spcBef>
                            <a:spcAft>
                              <a:spcPts val="300"/>
                            </a:spcAft>
                          </a:pPr>
                          <a14:m>
                            <m:oMathPara xmlns:m="http://schemas.openxmlformats.org/officeDocument/2006/math">
                              <m:oMathParaPr>
                                <m:jc m:val="left"/>
                              </m:oMathParaPr>
                              <m:oMath xmlns:m="http://schemas.openxmlformats.org/officeDocument/2006/math">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𝑚</m:t>
                                    </m:r>
                                  </m:num>
                                  <m:den>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𝑉</m:t>
                                    </m:r>
                                  </m:den>
                                </m:f>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𝑑</m:t>
                                    </m:r>
                                  </m:sub>
                                </m:s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d>
                                  <m:d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1+</m:t>
                                    </m:r>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𝑤</m:t>
                                    </m:r>
                                  </m:e>
                                </m:d>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extLst>
                      <a:ext uri="{0D108BD9-81ED-4DB2-BD59-A6C34878D82A}">
                        <a16:rowId xmlns="" xmlns:a16="http://schemas.microsoft.com/office/drawing/2014/main" val="1068992899"/>
                      </a:ext>
                    </a:extLst>
                  </a:tr>
                  <a:tr h="313753">
                    <a:tc>
                      <a:txBody>
                        <a:bodyPr/>
                        <a:lstStyle/>
                        <a:p>
                          <a:pPr>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de-DE" sz="1000" i="1">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effectLst/>
                                        <a:latin typeface="Cambria Math" panose="02040503050406030204" pitchFamily="18" charset="0"/>
                                        <a:ea typeface="Times New Roman" panose="02020603050405020304" pitchFamily="18" charset="0"/>
                                        <a:cs typeface="Arial" panose="020B0604020202020204" pitchFamily="34" charset="0"/>
                                      </a:rPr>
                                      <m:t>𝑑</m:t>
                                    </m:r>
                                  </m:sub>
                                </m:sSub>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ctr">
                            <a:spcBef>
                              <a:spcPts val="300"/>
                            </a:spcBef>
                            <a:spcAft>
                              <a:spcPts val="300"/>
                            </a:spcAft>
                          </a:pPr>
                          <a:r>
                            <a:rPr lang="ru" sz="1000" dirty="0">
                              <a:effectLst/>
                              <a:latin typeface="Calibri" panose="020F0502020204030204" pitchFamily="34" charset="0"/>
                              <a:ea typeface="Times New Roman" panose="02020603050405020304" pitchFamily="18" charset="0"/>
                              <a:cs typeface="Calibri" panose="020F0502020204030204" pitchFamily="34" charset="0"/>
                            </a:rPr>
                            <a:t>[г/см </a:t>
                          </a:r>
                          <a:r>
                            <a:rPr lang="ru" sz="1000" baseline="30000" dirty="0">
                              <a:effectLst/>
                              <a:latin typeface="Calibri" panose="020F0502020204030204" pitchFamily="34" charset="0"/>
                              <a:ea typeface="Times New Roman" panose="02020603050405020304" pitchFamily="18" charset="0"/>
                              <a:cs typeface="Calibri" panose="020F0502020204030204" pitchFamily="34" charset="0"/>
                            </a:rPr>
                            <a:t>3 </a:t>
                          </a:r>
                          <a:r>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spcBef>
                              <a:spcPts val="300"/>
                            </a:spcBef>
                            <a:spcAft>
                              <a:spcPts val="300"/>
                            </a:spcAft>
                          </a:pPr>
                          <a:r>
                            <a:rPr lang="ru" sz="1000" dirty="0">
                              <a:effectLst/>
                              <a:latin typeface="Calibri" panose="020F0502020204030204" pitchFamily="34" charset="0"/>
                              <a:ea typeface="Times New Roman" panose="02020603050405020304" pitchFamily="18" charset="0"/>
                              <a:cs typeface="Calibri" panose="020F0502020204030204" pitchFamily="34" charset="0"/>
                            </a:rPr>
                            <a:t>сухая </a:t>
                          </a:r>
                          <a:r>
                            <a:rPr lang="ru" sz="1000" dirty="0" err="1">
                              <a:effectLst/>
                              <a:latin typeface="Calibri" panose="020F0502020204030204" pitchFamily="34" charset="0"/>
                              <a:ea typeface="Times New Roman" panose="02020603050405020304" pitchFamily="18" charset="0"/>
                              <a:cs typeface="Calibri" panose="020F0502020204030204" pitchFamily="34" charset="0"/>
                            </a:rPr>
                            <a:t>плотность</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l">
                            <a:spcBef>
                              <a:spcPts val="300"/>
                            </a:spcBef>
                            <a:spcAft>
                              <a:spcPts val="300"/>
                            </a:spcAft>
                          </a:pPr>
                          <a14:m>
                            <m:oMathPara xmlns:m="http://schemas.openxmlformats.org/officeDocument/2006/math">
                              <m:oMathParaPr>
                                <m:jc m:val="left"/>
                              </m:oMathParaPr>
                              <m:oMath xmlns:m="http://schemas.openxmlformats.org/officeDocument/2006/math">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𝑑</m:t>
                                    </m:r>
                                  </m:sub>
                                </m:s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𝑚</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𝑑</m:t>
                                        </m:r>
                                      </m:sub>
                                    </m:sSub>
                                  </m:num>
                                  <m:den>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𝑉</m:t>
                                    </m:r>
                                  </m:den>
                                </m:f>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num>
                                  <m:den>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1+</m:t>
                                    </m:r>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𝑤</m:t>
                                    </m:r>
                                  </m:den>
                                </m:f>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d>
                                  <m:d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1−</m:t>
                                    </m:r>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𝑛</m:t>
                                    </m:r>
                                  </m:e>
                                </m:d>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𝑠</m:t>
                                    </m:r>
                                  </m:sub>
                                </m:sSub>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extLst>
                      <a:ext uri="{0D108BD9-81ED-4DB2-BD59-A6C34878D82A}">
                        <a16:rowId xmlns="" xmlns:a16="http://schemas.microsoft.com/office/drawing/2014/main" val="1289504477"/>
                      </a:ext>
                    </a:extLst>
                  </a:tr>
                  <a:tr h="337206">
                    <a:tc>
                      <a:txBody>
                        <a:bodyPr/>
                        <a:lstStyle/>
                        <a:p>
                          <a:pPr>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de-DE" sz="1000" i="1">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effectLst/>
                                        <a:latin typeface="Cambria Math" panose="02040503050406030204" pitchFamily="18" charset="0"/>
                                        <a:ea typeface="Times New Roman" panose="02020603050405020304" pitchFamily="18" charset="0"/>
                                        <a:cs typeface="Arial" panose="020B0604020202020204" pitchFamily="34" charset="0"/>
                                      </a:rPr>
                                      <m:t>𝑠</m:t>
                                    </m:r>
                                  </m:sub>
                                </m:sSub>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ctr">
                            <a:spcBef>
                              <a:spcPts val="300"/>
                            </a:spcBef>
                            <a:spcAft>
                              <a:spcPts val="300"/>
                            </a:spcAft>
                          </a:pPr>
                          <a:r>
                            <a:rPr lang="ru" sz="1000" dirty="0">
                              <a:effectLst/>
                              <a:latin typeface="Calibri" panose="020F0502020204030204" pitchFamily="34" charset="0"/>
                              <a:ea typeface="Times New Roman" panose="02020603050405020304" pitchFamily="18" charset="0"/>
                              <a:cs typeface="Calibri" panose="020F0502020204030204" pitchFamily="34" charset="0"/>
                            </a:rPr>
                            <a:t>[г/см </a:t>
                          </a:r>
                          <a:r>
                            <a:rPr lang="ru" sz="1000" baseline="30000" dirty="0">
                              <a:effectLst/>
                              <a:latin typeface="Calibri" panose="020F0502020204030204" pitchFamily="34" charset="0"/>
                              <a:ea typeface="Times New Roman" panose="02020603050405020304" pitchFamily="18" charset="0"/>
                              <a:cs typeface="Calibri" panose="020F0502020204030204" pitchFamily="34" charset="0"/>
                            </a:rPr>
                            <a:t>3 </a:t>
                          </a:r>
                          <a:r>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spcBef>
                              <a:spcPts val="300"/>
                            </a:spcBef>
                            <a:spcAft>
                              <a:spcPts val="300"/>
                            </a:spcAft>
                          </a:pPr>
                          <a:r>
                            <a:rPr lang="ru" sz="1000" dirty="0">
                              <a:effectLst/>
                              <a:latin typeface="Calibri" panose="020F0502020204030204" pitchFamily="34" charset="0"/>
                              <a:ea typeface="Times New Roman" panose="02020603050405020304" pitchFamily="18" charset="0"/>
                              <a:cs typeface="Calibri" panose="020F0502020204030204" pitchFamily="34" charset="0"/>
                            </a:rPr>
                            <a:t>плотность зерна ( </a:t>
                          </a:r>
                          <a:r>
                            <a:rPr lang="ru" sz="1000" u="sng" dirty="0">
                              <a:effectLst/>
                              <a:latin typeface="Calibri" panose="020F0502020204030204" pitchFamily="34" charset="0"/>
                              <a:ea typeface="Times New Roman" panose="02020603050405020304" pitchFamily="18" charset="0"/>
                              <a:cs typeface="Calibri" panose="020F0502020204030204" pitchFamily="34" charset="0"/>
                            </a:rPr>
                            <a:t>Примечание: </a:t>
                          </a:r>
                          <a:r>
                            <a:rPr lang="ru" sz="1000" dirty="0">
                              <a:effectLst/>
                              <a:latin typeface="Calibri" panose="020F0502020204030204" pitchFamily="34" charset="0"/>
                              <a:ea typeface="Times New Roman" panose="02020603050405020304" pitchFamily="18" charset="0"/>
                              <a:cs typeface="Calibri" panose="020F0502020204030204" pitchFamily="34" charset="0"/>
                            </a:rPr>
                            <a:t>чистая плотность в строительном материаловедении)</a:t>
                          </a: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l">
                            <a:spcBef>
                              <a:spcPts val="300"/>
                            </a:spcBef>
                            <a:spcAft>
                              <a:spcPts val="300"/>
                            </a:spcAft>
                          </a:pPr>
                          <a14:m>
                            <m:oMathPara xmlns:m="http://schemas.openxmlformats.org/officeDocument/2006/math">
                              <m:oMathParaPr>
                                <m:jc m:val="left"/>
                              </m:oMathParaPr>
                              <m:oMath xmlns:m="http://schemas.openxmlformats.org/officeDocument/2006/math">
                                <m:sSub>
                                  <m:sSubPr>
                                    <m:ctrlPr>
                                      <a:rPr lang="de-DE" sz="1000" i="1" smtClean="0">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𝑠</m:t>
                                    </m:r>
                                  </m:sub>
                                </m:s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𝑚</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𝑑</m:t>
                                        </m:r>
                                      </m:sub>
                                    </m:sSub>
                                  </m:num>
                                  <m:den>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𝑉</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𝑘</m:t>
                                        </m:r>
                                      </m:sub>
                                    </m:sSub>
                                  </m:den>
                                </m:f>
                                <m:r>
                                  <a:rPr lang="de-DE" sz="1000" i="1" smtClean="0">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d>
                                  <m:dPr>
                                    <m:ctrlPr>
                                      <a:rPr lang="de-DE" sz="1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dPr>
                                  <m:e>
                                    <m:r>
                                      <m:rPr>
                                        <m:sty m:val="p"/>
                                      </m:rPr>
                                      <a:rPr lang="de-DE" sz="1000">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oft</m:t>
                                    </m:r>
                                    <m:r>
                                      <m:rPr>
                                        <m:sty m:val="p"/>
                                      </m:rPr>
                                      <a:rPr lang="de-DE" sz="1000" b="0" i="0" smtClean="0">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en</m:t>
                                    </m:r>
                                    <m:r>
                                      <a:rPr lang="de-DE" sz="1000">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2</m:t>
                                    </m:r>
                                    <m:r>
                                      <a:rPr lang="de-DE" sz="1000" b="0" i="0" smtClean="0">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r>
                                      <a:rPr lang="de-DE" sz="1000">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65</m:t>
                                    </m:r>
                                  </m:e>
                                </m:d>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extLst>
                      <a:ext uri="{0D108BD9-81ED-4DB2-BD59-A6C34878D82A}">
                        <a16:rowId xmlns="" xmlns:a16="http://schemas.microsoft.com/office/drawing/2014/main" val="938060800"/>
                      </a:ext>
                    </a:extLst>
                  </a:tr>
                  <a:tr h="215118">
                    <a:tc>
                      <a:txBody>
                        <a:bodyPr/>
                        <a:lstStyle/>
                        <a:p>
                          <a:pPr>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de-DE" sz="1000" i="1">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effectLst/>
                                        <a:latin typeface="Cambria Math" panose="02040503050406030204" pitchFamily="18" charset="0"/>
                                        <a:ea typeface="Times New Roman" panose="02020603050405020304" pitchFamily="18" charset="0"/>
                                        <a:cs typeface="Arial" panose="020B0604020202020204" pitchFamily="34" charset="0"/>
                                      </a:rPr>
                                      <m:t>𝑤</m:t>
                                    </m:r>
                                  </m:sub>
                                </m:sSub>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ctr">
                            <a:spcBef>
                              <a:spcPts val="300"/>
                            </a:spcBef>
                            <a:spcAft>
                              <a:spcPts val="300"/>
                            </a:spcAft>
                          </a:pPr>
                          <a:r>
                            <a:rPr lang="ru" sz="1000" dirty="0">
                              <a:effectLst/>
                              <a:latin typeface="Calibri" panose="020F0502020204030204" pitchFamily="34" charset="0"/>
                              <a:ea typeface="Times New Roman" panose="02020603050405020304" pitchFamily="18" charset="0"/>
                              <a:cs typeface="Calibri" panose="020F0502020204030204" pitchFamily="34" charset="0"/>
                            </a:rPr>
                            <a:t>[г/см </a:t>
                          </a:r>
                          <a:r>
                            <a:rPr lang="ru" sz="1000" baseline="30000" dirty="0">
                              <a:effectLst/>
                              <a:latin typeface="Calibri" panose="020F0502020204030204" pitchFamily="34" charset="0"/>
                              <a:ea typeface="Times New Roman" panose="02020603050405020304" pitchFamily="18" charset="0"/>
                              <a:cs typeface="Calibri" panose="020F0502020204030204" pitchFamily="34" charset="0"/>
                            </a:rPr>
                            <a:t>3 </a:t>
                          </a:r>
                          <a:r>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spcBef>
                              <a:spcPts val="300"/>
                            </a:spcBef>
                            <a:spcAft>
                              <a:spcPts val="300"/>
                            </a:spcAft>
                          </a:pPr>
                          <a:r>
                            <a:rPr lang="ru" sz="1000" dirty="0" err="1">
                              <a:effectLst/>
                              <a:latin typeface="Calibri" panose="020F0502020204030204" pitchFamily="34" charset="0"/>
                              <a:ea typeface="Times New Roman" panose="02020603050405020304" pitchFamily="18" charset="0"/>
                              <a:cs typeface="Calibri" panose="020F0502020204030204" pitchFamily="34" charset="0"/>
                            </a:rPr>
                            <a:t>плотность</a:t>
                          </a:r>
                          <a:r>
                            <a:rPr lang="ru" sz="1000" dirty="0">
                              <a:effectLst/>
                              <a:latin typeface="Calibri" panose="020F0502020204030204" pitchFamily="34" charset="0"/>
                              <a:ea typeface="Times New Roman" panose="02020603050405020304" pitchFamily="18" charset="0"/>
                              <a:cs typeface="Calibri" panose="020F0502020204030204" pitchFamily="34" charset="0"/>
                            </a:rPr>
                            <a:t> </a:t>
                          </a:r>
                          <a:r>
                            <a:rPr lang="ru" sz="1000" dirty="0" err="1">
                              <a:effectLst/>
                              <a:latin typeface="Calibri" panose="020F0502020204030204" pitchFamily="34" charset="0"/>
                              <a:ea typeface="Times New Roman" panose="02020603050405020304" pitchFamily="18" charset="0"/>
                              <a:cs typeface="Calibri" panose="020F0502020204030204" pitchFamily="34" charset="0"/>
                            </a:rPr>
                            <a:t>из</a:t>
                          </a:r>
                          <a:r>
                            <a:rPr lang="ru" sz="1000" dirty="0">
                              <a:effectLst/>
                              <a:latin typeface="Calibri" panose="020F0502020204030204" pitchFamily="34" charset="0"/>
                              <a:ea typeface="Times New Roman" panose="02020603050405020304" pitchFamily="18" charset="0"/>
                              <a:cs typeface="Calibri" panose="020F0502020204030204" pitchFamily="34" charset="0"/>
                            </a:rPr>
                            <a:t> вода </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l">
                            <a:spcBef>
                              <a:spcPts val="300"/>
                            </a:spcBef>
                            <a:spcAft>
                              <a:spcPts val="300"/>
                            </a:spcAft>
                          </a:pPr>
                          <a14:m>
                            <m:oMath xmlns:m="http://schemas.openxmlformats.org/officeDocument/2006/math">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𝑤</m:t>
                                  </m:r>
                                </m:sub>
                              </m:s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=1,0</m:t>
                              </m:r>
                            </m:oMath>
                          </a14:m>
                          <a:r>
                            <a:rPr lang="ru" sz="1000" dirty="0">
                              <a:effectLst/>
                              <a:latin typeface="Calibri" panose="020F0502020204030204" pitchFamily="34" charset="0"/>
                              <a:ea typeface="Times New Roman" panose="02020603050405020304" pitchFamily="18" charset="0"/>
                              <a:cs typeface="Arial" panose="020B0604020202020204" pitchFamily="34" charset="0"/>
                            </a:rPr>
                            <a:t>при 4°С</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extLst>
                      <a:ext uri="{0D108BD9-81ED-4DB2-BD59-A6C34878D82A}">
                        <a16:rowId xmlns="" xmlns:a16="http://schemas.microsoft.com/office/drawing/2014/main" val="1037244275"/>
                      </a:ext>
                    </a:extLst>
                  </a:tr>
                  <a:tr h="351852">
                    <a:tc>
                      <a:txBody>
                        <a:bodyPr/>
                        <a:lstStyle/>
                        <a:p>
                          <a:pPr>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de-DE" sz="1000" i="1">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effectLst/>
                                        <a:latin typeface="Cambria Math" panose="02040503050406030204" pitchFamily="18" charset="0"/>
                                        <a:ea typeface="Times New Roman" panose="02020603050405020304" pitchFamily="18" charset="0"/>
                                        <a:cs typeface="Arial" panose="020B0604020202020204" pitchFamily="34" charset="0"/>
                                      </a:rPr>
                                      <m:t>𝑟</m:t>
                                    </m:r>
                                  </m:sub>
                                </m:sSub>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ctr">
                            <a:spcBef>
                              <a:spcPts val="300"/>
                            </a:spcBef>
                            <a:spcAft>
                              <a:spcPts val="300"/>
                            </a:spcAft>
                          </a:pPr>
                          <a:r>
                            <a:rPr lang="ru" sz="1000" dirty="0">
                              <a:effectLst/>
                              <a:latin typeface="Calibri" panose="020F0502020204030204" pitchFamily="34" charset="0"/>
                              <a:ea typeface="Times New Roman" panose="02020603050405020304" pitchFamily="18" charset="0"/>
                              <a:cs typeface="Calibri" panose="020F0502020204030204" pitchFamily="34" charset="0"/>
                            </a:rPr>
                            <a:t>[г/см </a:t>
                          </a:r>
                          <a:r>
                            <a:rPr lang="ru" sz="1000" baseline="30000" dirty="0">
                              <a:effectLst/>
                              <a:latin typeface="Calibri" panose="020F0502020204030204" pitchFamily="34" charset="0"/>
                              <a:ea typeface="Times New Roman" panose="02020603050405020304" pitchFamily="18" charset="0"/>
                              <a:cs typeface="Calibri" panose="020F0502020204030204" pitchFamily="34" charset="0"/>
                            </a:rPr>
                            <a:t>3 </a:t>
                          </a:r>
                          <a:r>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spcBef>
                              <a:spcPts val="300"/>
                            </a:spcBef>
                            <a:spcAft>
                              <a:spcPts val="300"/>
                            </a:spcAft>
                            <a:tabLst>
                              <a:tab pos="3060065" algn="ctr"/>
                              <a:tab pos="5760085" algn="r"/>
                            </a:tabLst>
                          </a:pPr>
                          <a:r>
                            <a:rPr lang="ru" sz="1000" dirty="0" err="1">
                              <a:effectLst/>
                              <a:latin typeface="Calibri" panose="020F0502020204030204" pitchFamily="34" charset="0"/>
                              <a:ea typeface="Times New Roman" panose="02020603050405020304" pitchFamily="18" charset="0"/>
                              <a:cs typeface="Calibri" panose="020F0502020204030204" pitchFamily="34" charset="0"/>
                            </a:rPr>
                            <a:t>плотность</a:t>
                          </a:r>
                          <a:r>
                            <a:rPr lang="ru" sz="1000" dirty="0">
                              <a:effectLst/>
                              <a:latin typeface="Calibri" panose="020F0502020204030204" pitchFamily="34" charset="0"/>
                              <a:ea typeface="Times New Roman" panose="02020603050405020304" pitchFamily="18" charset="0"/>
                              <a:cs typeface="Calibri" panose="020F0502020204030204" pitchFamily="34" charset="0"/>
                            </a:rPr>
                            <a:t> </a:t>
                          </a:r>
                          <a:r>
                            <a:rPr lang="ru" sz="1000" dirty="0" err="1">
                              <a:effectLst/>
                              <a:latin typeface="Calibri" panose="020F0502020204030204" pitchFamily="34" charset="0"/>
                              <a:ea typeface="Times New Roman" panose="02020603050405020304" pitchFamily="18" charset="0"/>
                              <a:cs typeface="Calibri" panose="020F0502020204030204" pitchFamily="34" charset="0"/>
                            </a:rPr>
                            <a:t>из</a:t>
                          </a:r>
                          <a:r>
                            <a:rPr lang="ru" sz="1000" dirty="0">
                              <a:effectLst/>
                              <a:latin typeface="Calibri" panose="020F0502020204030204" pitchFamily="34" charset="0"/>
                              <a:ea typeface="Times New Roman" panose="02020603050405020304" pitchFamily="18" charset="0"/>
                              <a:cs typeface="Calibri" panose="020F0502020204030204" pitchFamily="34" charset="0"/>
                            </a:rPr>
                            <a:t> водонасыщенная </a:t>
                          </a:r>
                          <a:r>
                            <a:rPr lang="ru" sz="1000" baseline="0" dirty="0">
                              <a:effectLst/>
                              <a:latin typeface="Calibri" panose="020F0502020204030204" pitchFamily="34" charset="0"/>
                              <a:ea typeface="Times New Roman" panose="02020603050405020304" pitchFamily="18" charset="0"/>
                              <a:cs typeface="Calibri" panose="020F0502020204030204" pitchFamily="34" charset="0"/>
                            </a:rPr>
                            <a:t>почва </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l">
                            <a:spcBef>
                              <a:spcPts val="300"/>
                            </a:spcBef>
                            <a:spcAft>
                              <a:spcPts val="300"/>
                            </a:spcAft>
                          </a:pPr>
                          <a14:m>
                            <m:oMathPara xmlns:m="http://schemas.openxmlformats.org/officeDocument/2006/math">
                              <m:oMathParaPr>
                                <m:jc m:val="left"/>
                              </m:oMathParaPr>
                              <m:oMath xmlns:m="http://schemas.openxmlformats.org/officeDocument/2006/math">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𝑟</m:t>
                                    </m:r>
                                  </m:sub>
                                </m:s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𝑑</m:t>
                                    </m:r>
                                  </m:sub>
                                </m:s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𝑤</m:t>
                                    </m:r>
                                  </m:sub>
                                </m:s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𝑛</m:t>
                                </m:r>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d>
                                  <m:d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1−</m:t>
                                    </m:r>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𝑛</m:t>
                                    </m:r>
                                  </m:e>
                                </m:d>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𝑠</m:t>
                                    </m:r>
                                  </m:sub>
                                </m:s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𝑛</m:t>
                                </m:r>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𝑤</m:t>
                                    </m:r>
                                  </m:sub>
                                </m:sSub>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extLst>
                      <a:ext uri="{0D108BD9-81ED-4DB2-BD59-A6C34878D82A}">
                        <a16:rowId xmlns="" xmlns:a16="http://schemas.microsoft.com/office/drawing/2014/main" val="2333966242"/>
                      </a:ext>
                    </a:extLst>
                  </a:tr>
                  <a:tr h="443823">
                    <a:tc>
                      <a:txBody>
                        <a:bodyPr/>
                        <a:lstStyle/>
                        <a:p>
                          <a:pPr>
                            <a:spcBef>
                              <a:spcPts val="300"/>
                            </a:spcBef>
                            <a:spcAft>
                              <a:spcPts val="300"/>
                            </a:spcAft>
                          </a:pPr>
                          <a14:m>
                            <m:oMathPara xmlns:m="http://schemas.openxmlformats.org/officeDocument/2006/math">
                              <m:oMathParaPr>
                                <m:jc m:val="centerGroup"/>
                              </m:oMathParaPr>
                              <m:oMath xmlns:m="http://schemas.openxmlformats.org/officeDocument/2006/math">
                                <m:r>
                                  <a:rPr lang="de-DE" sz="1000" i="1">
                                    <a:effectLst/>
                                    <a:latin typeface="Cambria Math" panose="02040503050406030204" pitchFamily="18" charset="0"/>
                                    <a:ea typeface="Times New Roman" panose="02020603050405020304" pitchFamily="18" charset="0"/>
                                    <a:cs typeface="Arial" panose="020B0604020202020204" pitchFamily="34" charset="0"/>
                                  </a:rPr>
                                  <m:t>𝜌</m:t>
                                </m:r>
                                <m:r>
                                  <a:rPr lang="de-DE" sz="10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ctr">
                            <a:spcBef>
                              <a:spcPts val="300"/>
                            </a:spcBef>
                            <a:spcAft>
                              <a:spcPts val="300"/>
                            </a:spcAft>
                          </a:pPr>
                          <a:r>
                            <a:rPr lang="ru" sz="1000" dirty="0">
                              <a:effectLst/>
                              <a:latin typeface="Calibri" panose="020F0502020204030204" pitchFamily="34" charset="0"/>
                              <a:ea typeface="Times New Roman" panose="02020603050405020304" pitchFamily="18" charset="0"/>
                              <a:cs typeface="Calibri" panose="020F0502020204030204" pitchFamily="34" charset="0"/>
                            </a:rPr>
                            <a:t>[г/см </a:t>
                          </a:r>
                          <a:r>
                            <a:rPr lang="ru" sz="1000" baseline="30000" dirty="0">
                              <a:effectLst/>
                              <a:latin typeface="Calibri" panose="020F0502020204030204" pitchFamily="34" charset="0"/>
                              <a:ea typeface="Times New Roman" panose="02020603050405020304" pitchFamily="18" charset="0"/>
                              <a:cs typeface="Calibri" panose="020F0502020204030204" pitchFamily="34" charset="0"/>
                            </a:rPr>
                            <a:t>3 </a:t>
                          </a:r>
                          <a:r>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spcBef>
                              <a:spcPts val="300"/>
                            </a:spcBef>
                            <a:spcAft>
                              <a:spcPts val="300"/>
                            </a:spcAft>
                          </a:pPr>
                          <a:r>
                            <a:rPr lang="ru" sz="1000" dirty="0">
                              <a:effectLst/>
                              <a:latin typeface="Calibri" panose="020F0502020204030204" pitchFamily="34" charset="0"/>
                              <a:ea typeface="Times New Roman" panose="02020603050405020304" pitchFamily="18" charset="0"/>
                              <a:cs typeface="Calibri" panose="020F0502020204030204" pitchFamily="34" charset="0"/>
                            </a:rPr>
                            <a:t>плотность грунта под действием плавучести</a:t>
                          </a: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l">
                            <a:spcBef>
                              <a:spcPts val="300"/>
                            </a:spcBef>
                            <a:spcAft>
                              <a:spcPts val="300"/>
                            </a:spcAft>
                          </a:pPr>
                          <a14:m>
                            <m:oMathPara xmlns:m="http://schemas.openxmlformats.org/officeDocument/2006/math">
                              <m:oMathParaPr>
                                <m:jc m:val="left"/>
                              </m:oMathParaPr>
                              <m:oMath xmlns:m="http://schemas.openxmlformats.org/officeDocument/2006/math">
                                <m:sSup>
                                  <m:sSup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p>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up>
                                </m:sSup>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𝑟</m:t>
                                    </m:r>
                                  </m:sub>
                                </m:s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𝑤</m:t>
                                    </m:r>
                                  </m:sub>
                                </m:s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d>
                                  <m:d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dPr>
                                  <m:e>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𝑠</m:t>
                                        </m:r>
                                      </m:sub>
                                    </m:s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𝑤</m:t>
                                        </m:r>
                                      </m:sub>
                                    </m:sSub>
                                  </m:e>
                                </m:d>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d>
                                  <m:d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1−</m:t>
                                    </m:r>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𝑛</m:t>
                                    </m:r>
                                  </m:e>
                                </m:d>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d>
                                  <m:d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dPr>
                                  <m:e>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𝑠</m:t>
                                        </m:r>
                                      </m:sub>
                                    </m:s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𝑤</m:t>
                                        </m:r>
                                      </m:sub>
                                    </m:sSub>
                                  </m:e>
                                </m:d>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𝑑</m:t>
                                        </m:r>
                                      </m:sub>
                                    </m:sSub>
                                  </m:num>
                                  <m:den>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𝑠</m:t>
                                        </m:r>
                                      </m:sub>
                                    </m:sSub>
                                  </m:den>
                                </m:f>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extLst>
                      <a:ext uri="{0D108BD9-81ED-4DB2-BD59-A6C34878D82A}">
                        <a16:rowId xmlns="" xmlns:a16="http://schemas.microsoft.com/office/drawing/2014/main" val="3712599326"/>
                      </a:ext>
                    </a:extLst>
                  </a:tr>
                  <a:tr h="310546">
                    <a:tc>
                      <a:txBody>
                        <a:bodyPr/>
                        <a:lstStyle/>
                        <a:p>
                          <a:pPr>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de-DE" sz="1000" i="1">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effectLst/>
                                        <a:latin typeface="Cambria Math" panose="02040503050406030204" pitchFamily="18" charset="0"/>
                                        <a:ea typeface="Times New Roman" panose="02020603050405020304" pitchFamily="18" charset="0"/>
                                        <a:cs typeface="Arial" panose="020B0604020202020204" pitchFamily="34" charset="0"/>
                                      </a:rPr>
                                      <m:t>𝛾</m:t>
                                    </m:r>
                                  </m:e>
                                  <m:sub>
                                    <m:d>
                                      <m:dPr>
                                        <m:begChr m:val="["/>
                                        <m:endChr m:val="]"/>
                                        <m:ctrlPr>
                                          <a:rPr lang="de-DE" sz="1000" i="1">
                                            <a:effectLst/>
                                            <a:latin typeface="Cambria Math" panose="02040503050406030204" pitchFamily="18" charset="0"/>
                                            <a:ea typeface="Times New Roman" panose="02020603050405020304" pitchFamily="18" charset="0"/>
                                            <a:cs typeface="Arial" panose="020B0604020202020204" pitchFamily="34" charset="0"/>
                                          </a:rPr>
                                        </m:ctrlPr>
                                      </m:dPr>
                                      <m:e>
                                        <m:r>
                                          <m:rPr>
                                            <m:sty m:val="p"/>
                                          </m:rPr>
                                          <a:rPr lang="de-DE" sz="1000">
                                            <a:effectLst/>
                                            <a:latin typeface="Cambria Math" panose="02040503050406030204" pitchFamily="18" charset="0"/>
                                            <a:ea typeface="Times New Roman" panose="02020603050405020304" pitchFamily="18" charset="0"/>
                                            <a:cs typeface="Arial" panose="020B0604020202020204" pitchFamily="34" charset="0"/>
                                          </a:rPr>
                                          <m:t>Index</m:t>
                                        </m:r>
                                      </m:e>
                                    </m:d>
                                  </m:sub>
                                </m:sSub>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ctr">
                            <a:spcBef>
                              <a:spcPts val="300"/>
                            </a:spcBef>
                            <a:spcAft>
                              <a:spcPts val="300"/>
                            </a:spcAft>
                          </a:pPr>
                          <a:r>
                            <a:rPr lang="ru" sz="1000" dirty="0">
                              <a:effectLst/>
                              <a:latin typeface="Calibri" panose="020F0502020204030204" pitchFamily="34" charset="0"/>
                              <a:ea typeface="Times New Roman" panose="02020603050405020304" pitchFamily="18" charset="0"/>
                              <a:cs typeface="Calibri" panose="020F0502020204030204" pitchFamily="34" charset="0"/>
                            </a:rPr>
                            <a:t>[кН/м </a:t>
                          </a:r>
                          <a:r>
                            <a:rPr lang="ru" sz="1000" baseline="30000" dirty="0">
                              <a:effectLst/>
                              <a:latin typeface="Calibri" panose="020F0502020204030204" pitchFamily="34" charset="0"/>
                              <a:ea typeface="Times New Roman" panose="02020603050405020304" pitchFamily="18" charset="0"/>
                              <a:cs typeface="Calibri" panose="020F0502020204030204" pitchFamily="34" charset="0"/>
                            </a:rPr>
                            <a:t>3 </a:t>
                          </a:r>
                          <a:r>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spcBef>
                              <a:spcPts val="300"/>
                            </a:spcBef>
                            <a:spcAft>
                              <a:spcPts val="300"/>
                            </a:spcAft>
                          </a:pPr>
                          <a:r>
                            <a:rPr lang="ru" sz="1000" dirty="0" err="1">
                              <a:effectLst/>
                              <a:latin typeface="Calibri" panose="020F0502020204030204" pitchFamily="34" charset="0"/>
                              <a:ea typeface="Times New Roman" panose="02020603050405020304" pitchFamily="18" charset="0"/>
                              <a:cs typeface="Calibri" panose="020F0502020204030204" pitchFamily="34" charset="0"/>
                            </a:rPr>
                            <a:t>Ед. изм</a:t>
                          </a:r>
                          <a:r>
                            <a:rPr lang="ru" sz="1000" dirty="0">
                              <a:effectLst/>
                              <a:latin typeface="Calibri" panose="020F0502020204030204" pitchFamily="34" charset="0"/>
                              <a:ea typeface="Times New Roman" panose="02020603050405020304" pitchFamily="18" charset="0"/>
                              <a:cs typeface="Calibri" panose="020F0502020204030204" pitchFamily="34" charset="0"/>
                            </a:rPr>
                            <a:t> </a:t>
                          </a:r>
                          <a:r>
                            <a:rPr lang="ru" sz="1000" dirty="0" err="1">
                              <a:effectLst/>
                              <a:latin typeface="Calibri" panose="020F0502020204030204" pitchFamily="34" charset="0"/>
                              <a:ea typeface="Times New Roman" panose="02020603050405020304" pitchFamily="18" charset="0"/>
                              <a:cs typeface="Calibri" panose="020F0502020204030204" pitchFamily="34" charset="0"/>
                            </a:rPr>
                            <a:t>веса</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l">
                            <a:spcBef>
                              <a:spcPts val="300"/>
                            </a:spcBef>
                            <a:spcAft>
                              <a:spcPts val="0"/>
                            </a:spcAft>
                          </a:pPr>
                          <a14:m>
                            <m:oMath xmlns:m="http://schemas.openxmlformats.org/officeDocument/2006/math">
                              <m:r>
                                <a:rPr lang="de-DE" sz="1000" b="0" i="1" smtClean="0">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𝑑𝑒𝑛𝑠𝑖𝑡𝑖𝑒𝑠</m:t>
                              </m:r>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∙10</m:t>
                              </m:r>
                            </m:oMath>
                          </a14:m>
                          <a:r>
                            <a:rPr lang="ru" sz="1000" dirty="0">
                              <a:effectLst/>
                              <a:latin typeface="Calibri" panose="020F0502020204030204" pitchFamily="34" charset="0"/>
                              <a:ea typeface="Times New Roman" panose="02020603050405020304" pitchFamily="18" charset="0"/>
                              <a:cs typeface="Arial" panose="020B0604020202020204" pitchFamily="34" charset="0"/>
                            </a:rPr>
                            <a:t>( с выбранными размерами или единицами измерения )</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extLst>
                      <a:ext uri="{0D108BD9-81ED-4DB2-BD59-A6C34878D82A}">
                        <a16:rowId xmlns="" xmlns:a16="http://schemas.microsoft.com/office/drawing/2014/main" val="924350016"/>
                      </a:ext>
                    </a:extLst>
                  </a:tr>
                  <a:tr h="337206">
                    <a:tc>
                      <a:txBody>
                        <a:bodyPr/>
                        <a:lstStyle/>
                        <a:p>
                          <a:pPr>
                            <a:spcBef>
                              <a:spcPts val="300"/>
                            </a:spcBef>
                            <a:spcAft>
                              <a:spcPts val="300"/>
                            </a:spcAft>
                          </a:pPr>
                          <a14:m>
                            <m:oMathPara xmlns:m="http://schemas.openxmlformats.org/officeDocument/2006/math">
                              <m:oMathParaPr>
                                <m:jc m:val="centerGroup"/>
                              </m:oMathParaPr>
                              <m:oMath xmlns:m="http://schemas.openxmlformats.org/officeDocument/2006/math">
                                <m:r>
                                  <a:rPr lang="de-DE" sz="1000" i="1">
                                    <a:effectLst/>
                                    <a:latin typeface="Cambria Math" panose="02040503050406030204" pitchFamily="18" charset="0"/>
                                    <a:ea typeface="Times New Roman" panose="02020603050405020304" pitchFamily="18" charset="0"/>
                                    <a:cs typeface="Arial" panose="020B0604020202020204" pitchFamily="34" charset="0"/>
                                  </a:rPr>
                                  <m:t>𝑛</m:t>
                                </m:r>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ctr">
                            <a:spcBef>
                              <a:spcPts val="300"/>
                            </a:spcBef>
                            <a:spcAft>
                              <a:spcPts val="300"/>
                            </a:spcAft>
                          </a:pPr>
                          <a:r>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spcBef>
                              <a:spcPts val="300"/>
                            </a:spcBef>
                            <a:spcAft>
                              <a:spcPts val="300"/>
                            </a:spcAft>
                          </a:pPr>
                          <a:r>
                            <a:rPr lang="ru" sz="1000" dirty="0">
                              <a:effectLst/>
                              <a:latin typeface="Calibri" panose="020F0502020204030204" pitchFamily="34" charset="0"/>
                              <a:ea typeface="Times New Roman" panose="02020603050405020304" pitchFamily="18" charset="0"/>
                              <a:cs typeface="Calibri" panose="020F0502020204030204" pitchFamily="34" charset="0"/>
                            </a:rPr>
                            <a:t>пора</a:t>
                          </a:r>
                          <a:r>
                            <a:rPr lang="ru" sz="1000" baseline="0" dirty="0">
                              <a:effectLst/>
                              <a:latin typeface="Calibri" panose="020F0502020204030204" pitchFamily="34" charset="0"/>
                              <a:ea typeface="Times New Roman" panose="02020603050405020304" pitchFamily="18" charset="0"/>
                              <a:cs typeface="Calibri" panose="020F0502020204030204" pitchFamily="34" charset="0"/>
                            </a:rPr>
                            <a:t> </a:t>
                          </a:r>
                          <a:r>
                            <a:rPr lang="ru" sz="1000" baseline="0" dirty="0" err="1">
                              <a:effectLst/>
                              <a:latin typeface="Calibri" panose="020F0502020204030204" pitchFamily="34" charset="0"/>
                              <a:ea typeface="Times New Roman" panose="02020603050405020304" pitchFamily="18" charset="0"/>
                              <a:cs typeface="Calibri" panose="020F0502020204030204" pitchFamily="34" charset="0"/>
                            </a:rPr>
                            <a:t>содержание</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l">
                            <a:spcBef>
                              <a:spcPts val="300"/>
                            </a:spcBef>
                            <a:spcAft>
                              <a:spcPts val="300"/>
                            </a:spcAft>
                          </a:pPr>
                          <a14:m>
                            <m:oMathPara xmlns:m="http://schemas.openxmlformats.org/officeDocument/2006/math">
                              <m:oMathParaPr>
                                <m:jc m:val="left"/>
                              </m:oMathParaPr>
                              <m:oMath xmlns:m="http://schemas.openxmlformats.org/officeDocument/2006/math">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𝑛</m:t>
                                </m:r>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=1−</m:t>
                                </m:r>
                                <m:f>
                                  <m:f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𝑑</m:t>
                                        </m:r>
                                      </m:sub>
                                    </m:sSub>
                                  </m:num>
                                  <m:den>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𝑠</m:t>
                                        </m:r>
                                      </m:sub>
                                    </m:sSub>
                                  </m:den>
                                </m:f>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𝑒</m:t>
                                    </m:r>
                                  </m:num>
                                  <m:den>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1+</m:t>
                                    </m:r>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𝑒</m:t>
                                    </m:r>
                                  </m:den>
                                </m:f>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𝑤</m:t>
                                    </m:r>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𝑑</m:t>
                                        </m:r>
                                      </m:sub>
                                    </m:sSub>
                                  </m:num>
                                  <m:den>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𝑆</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𝑟</m:t>
                                        </m:r>
                                      </m:sub>
                                    </m:s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𝑤</m:t>
                                        </m:r>
                                      </m:sub>
                                    </m:sSub>
                                  </m:den>
                                </m:f>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extLst>
                      <a:ext uri="{0D108BD9-81ED-4DB2-BD59-A6C34878D82A}">
                        <a16:rowId xmlns="" xmlns:a16="http://schemas.microsoft.com/office/drawing/2014/main" val="3840979023"/>
                      </a:ext>
                    </a:extLst>
                  </a:tr>
                  <a:tr h="337125">
                    <a:tc>
                      <a:txBody>
                        <a:bodyPr/>
                        <a:lstStyle/>
                        <a:p>
                          <a:pPr>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de-DE" sz="1000" i="1">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effectLst/>
                                        <a:latin typeface="Cambria Math" panose="02040503050406030204" pitchFamily="18" charset="0"/>
                                        <a:ea typeface="Times New Roman" panose="02020603050405020304" pitchFamily="18" charset="0"/>
                                        <a:cs typeface="Arial" panose="020B0604020202020204" pitchFamily="34" charset="0"/>
                                      </a:rPr>
                                      <m:t>𝑛</m:t>
                                    </m:r>
                                  </m:e>
                                  <m:sub>
                                    <m:r>
                                      <a:rPr lang="de-DE" sz="1000" i="1">
                                        <a:effectLst/>
                                        <a:latin typeface="Cambria Math" panose="02040503050406030204" pitchFamily="18" charset="0"/>
                                        <a:ea typeface="Times New Roman" panose="02020603050405020304" pitchFamily="18" charset="0"/>
                                        <a:cs typeface="Arial" panose="020B0604020202020204" pitchFamily="34" charset="0"/>
                                      </a:rPr>
                                      <m:t>𝑤</m:t>
                                    </m:r>
                                  </m:sub>
                                </m:sSub>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ctr">
                            <a:spcBef>
                              <a:spcPts val="300"/>
                            </a:spcBef>
                            <a:spcAft>
                              <a:spcPts val="300"/>
                            </a:spcAft>
                          </a:pPr>
                          <a:r>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spcBef>
                              <a:spcPts val="300"/>
                            </a:spcBef>
                            <a:spcAft>
                              <a:spcPts val="300"/>
                            </a:spcAft>
                          </a:pPr>
                          <a:r>
                            <a:rPr lang="ru" sz="1000" dirty="0" err="1">
                              <a:effectLst/>
                              <a:latin typeface="Calibri" panose="020F0502020204030204" pitchFamily="34" charset="0"/>
                              <a:ea typeface="Times New Roman" panose="02020603050405020304" pitchFamily="18" charset="0"/>
                              <a:cs typeface="Calibri" panose="020F0502020204030204" pitchFamily="34" charset="0"/>
                            </a:rPr>
                            <a:t>пропорция</a:t>
                          </a:r>
                          <a:r>
                            <a:rPr lang="ru" sz="1000" dirty="0">
                              <a:effectLst/>
                              <a:latin typeface="Calibri" panose="020F0502020204030204" pitchFamily="34" charset="0"/>
                              <a:ea typeface="Times New Roman" panose="02020603050405020304" pitchFamily="18" charset="0"/>
                              <a:cs typeface="Calibri" panose="020F0502020204030204" pitchFamily="34" charset="0"/>
                            </a:rPr>
                            <a:t> наполненный </a:t>
                          </a:r>
                          <a:r>
                            <a:rPr lang="ru" sz="1000" dirty="0" err="1">
                              <a:effectLst/>
                              <a:latin typeface="Calibri" panose="020F0502020204030204" pitchFamily="34" charset="0"/>
                              <a:ea typeface="Times New Roman" panose="02020603050405020304" pitchFamily="18" charset="0"/>
                              <a:cs typeface="Calibri" panose="020F0502020204030204" pitchFamily="34" charset="0"/>
                            </a:rPr>
                            <a:t>водой _</a:t>
                          </a:r>
                          <a:r>
                            <a:rPr lang="ru" sz="1000" dirty="0">
                              <a:effectLst/>
                              <a:latin typeface="Calibri" panose="020F0502020204030204" pitchFamily="34" charset="0"/>
                              <a:ea typeface="Times New Roman" panose="02020603050405020304" pitchFamily="18" charset="0"/>
                              <a:cs typeface="Calibri" panose="020F0502020204030204" pitchFamily="34" charset="0"/>
                            </a:rPr>
                            <a:t> </a:t>
                          </a:r>
                          <a:r>
                            <a:rPr lang="ru" sz="1000" dirty="0" err="1">
                              <a:effectLst/>
                              <a:latin typeface="Calibri" panose="020F0502020204030204" pitchFamily="34" charset="0"/>
                              <a:ea typeface="Times New Roman" panose="02020603050405020304" pitchFamily="18" charset="0"/>
                              <a:cs typeface="Calibri" panose="020F0502020204030204" pitchFamily="34" charset="0"/>
                            </a:rPr>
                            <a:t>поры</a:t>
                          </a:r>
                          <a:endParaRPr lang="de-DE"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l">
                            <a:spcBef>
                              <a:spcPts val="300"/>
                            </a:spcBef>
                            <a:spcAft>
                              <a:spcPts val="300"/>
                            </a:spcAft>
                          </a:pPr>
                          <a14:m>
                            <m:oMathPara xmlns:m="http://schemas.openxmlformats.org/officeDocument/2006/math">
                              <m:oMathParaPr>
                                <m:jc m:val="left"/>
                              </m:oMathParaPr>
                              <m:oMath xmlns:m="http://schemas.openxmlformats.org/officeDocument/2006/math">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𝑤</m:t>
                                    </m:r>
                                  </m:sub>
                                </m:s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𝑑</m:t>
                                        </m:r>
                                      </m:sub>
                                    </m:sSub>
                                  </m:num>
                                  <m:den>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𝑤</m:t>
                                        </m:r>
                                      </m:sub>
                                    </m:sSub>
                                  </m:den>
                                </m:f>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𝑤</m:t>
                                </m:r>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extLst>
                      <a:ext uri="{0D108BD9-81ED-4DB2-BD59-A6C34878D82A}">
                        <a16:rowId xmlns="" xmlns:a16="http://schemas.microsoft.com/office/drawing/2014/main" val="1206405863"/>
                      </a:ext>
                    </a:extLst>
                  </a:tr>
                  <a:tr h="243693">
                    <a:tc>
                      <a:txBody>
                        <a:bodyPr/>
                        <a:lstStyle/>
                        <a:p>
                          <a:pPr>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de-DE" sz="1000" i="1">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effectLst/>
                                        <a:latin typeface="Cambria Math" panose="02040503050406030204" pitchFamily="18" charset="0"/>
                                        <a:ea typeface="Times New Roman" panose="02020603050405020304" pitchFamily="18" charset="0"/>
                                        <a:cs typeface="Arial" panose="020B0604020202020204" pitchFamily="34" charset="0"/>
                                      </a:rPr>
                                      <m:t>𝑛</m:t>
                                    </m:r>
                                  </m:e>
                                  <m:sub>
                                    <m:r>
                                      <a:rPr lang="de-DE" sz="1000" i="1">
                                        <a:effectLst/>
                                        <a:latin typeface="Cambria Math" panose="02040503050406030204" pitchFamily="18" charset="0"/>
                                        <a:ea typeface="Times New Roman" panose="02020603050405020304" pitchFamily="18" charset="0"/>
                                        <a:cs typeface="Arial" panose="020B0604020202020204" pitchFamily="34" charset="0"/>
                                      </a:rPr>
                                      <m:t>𝑎</m:t>
                                    </m:r>
                                  </m:sub>
                                </m:sSub>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ctr">
                            <a:spcBef>
                              <a:spcPts val="300"/>
                            </a:spcBef>
                            <a:spcAft>
                              <a:spcPts val="300"/>
                            </a:spcAft>
                          </a:pPr>
                          <a:r>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spcBef>
                              <a:spcPts val="300"/>
                            </a:spcBef>
                            <a:spcAft>
                              <a:spcPts val="300"/>
                            </a:spcAft>
                          </a:pPr>
                          <a:r>
                            <a:rPr lang="ru" sz="1000" dirty="0" err="1">
                              <a:effectLst/>
                              <a:latin typeface="Calibri" panose="020F0502020204030204" pitchFamily="34" charset="0"/>
                              <a:ea typeface="Times New Roman" panose="02020603050405020304" pitchFamily="18" charset="0"/>
                              <a:cs typeface="Calibri" panose="020F0502020204030204" pitchFamily="34" charset="0"/>
                            </a:rPr>
                            <a:t>пропорция</a:t>
                          </a:r>
                          <a:r>
                            <a:rPr lang="ru" sz="1000" dirty="0">
                              <a:effectLst/>
                              <a:latin typeface="Calibri" panose="020F0502020204030204" pitchFamily="34" charset="0"/>
                              <a:ea typeface="Times New Roman" panose="02020603050405020304" pitchFamily="18" charset="0"/>
                              <a:cs typeface="Calibri" panose="020F0502020204030204" pitchFamily="34" charset="0"/>
                            </a:rPr>
                            <a:t> </a:t>
                          </a:r>
                          <a:r>
                            <a:rPr lang="ru" sz="1000" dirty="0" err="1">
                              <a:effectLst/>
                              <a:latin typeface="Calibri" panose="020F0502020204030204" pitchFamily="34" charset="0"/>
                              <a:ea typeface="Times New Roman" panose="02020603050405020304" pitchFamily="18" charset="0"/>
                              <a:cs typeface="Calibri" panose="020F0502020204030204" pitchFamily="34" charset="0"/>
                            </a:rPr>
                            <a:t>из</a:t>
                          </a:r>
                          <a:r>
                            <a:rPr lang="ru" sz="1000" dirty="0">
                              <a:effectLst/>
                              <a:latin typeface="Calibri" panose="020F0502020204030204" pitchFamily="34" charset="0"/>
                              <a:ea typeface="Times New Roman" panose="02020603050405020304" pitchFamily="18" charset="0"/>
                              <a:cs typeface="Calibri" panose="020F0502020204030204" pitchFamily="34" charset="0"/>
                            </a:rPr>
                            <a:t> </a:t>
                          </a:r>
                          <a:r>
                            <a:rPr lang="ru" sz="1000" dirty="0" err="1">
                              <a:effectLst/>
                              <a:latin typeface="Calibri" panose="020F0502020204030204" pitchFamily="34" charset="0"/>
                              <a:ea typeface="Times New Roman" panose="02020603050405020304" pitchFamily="18" charset="0"/>
                              <a:cs typeface="Calibri" panose="020F0502020204030204" pitchFamily="34" charset="0"/>
                            </a:rPr>
                            <a:t>наполненный воздухом</a:t>
                          </a:r>
                          <a:r>
                            <a:rPr lang="ru" sz="1000" dirty="0">
                              <a:effectLst/>
                              <a:latin typeface="Calibri" panose="020F0502020204030204" pitchFamily="34" charset="0"/>
                              <a:ea typeface="Times New Roman" panose="02020603050405020304" pitchFamily="18" charset="0"/>
                              <a:cs typeface="Calibri" panose="020F0502020204030204" pitchFamily="34" charset="0"/>
                            </a:rPr>
                            <a:t> </a:t>
                          </a:r>
                          <a:r>
                            <a:rPr lang="ru" sz="1000" dirty="0" err="1">
                              <a:effectLst/>
                              <a:latin typeface="Calibri" panose="020F0502020204030204" pitchFamily="34" charset="0"/>
                              <a:ea typeface="Times New Roman" panose="02020603050405020304" pitchFamily="18" charset="0"/>
                              <a:cs typeface="Calibri" panose="020F0502020204030204" pitchFamily="34" charset="0"/>
                            </a:rPr>
                            <a:t>поры</a:t>
                          </a:r>
                          <a:endParaRPr lang="de-DE"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l">
                            <a:spcBef>
                              <a:spcPts val="300"/>
                            </a:spcBef>
                            <a:spcAft>
                              <a:spcPts val="300"/>
                            </a:spcAft>
                          </a:pPr>
                          <a14:m>
                            <m:oMathPara xmlns:m="http://schemas.openxmlformats.org/officeDocument/2006/math">
                              <m:oMathParaPr>
                                <m:jc m:val="left"/>
                              </m:oMathParaPr>
                              <m:oMath xmlns:m="http://schemas.openxmlformats.org/officeDocument/2006/math">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𝑎</m:t>
                                    </m:r>
                                  </m:sub>
                                </m:s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𝑛</m:t>
                                </m:r>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𝑤</m:t>
                                    </m:r>
                                  </m:sub>
                                </m:sSub>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extLst>
                      <a:ext uri="{0D108BD9-81ED-4DB2-BD59-A6C34878D82A}">
                        <a16:rowId xmlns="" xmlns:a16="http://schemas.microsoft.com/office/drawing/2014/main" val="1977232213"/>
                      </a:ext>
                    </a:extLst>
                  </a:tr>
                  <a:tr h="337206">
                    <a:tc>
                      <a:txBody>
                        <a:bodyPr/>
                        <a:lstStyle/>
                        <a:p>
                          <a:pPr>
                            <a:spcBef>
                              <a:spcPts val="300"/>
                            </a:spcBef>
                            <a:spcAft>
                              <a:spcPts val="300"/>
                            </a:spcAft>
                          </a:pPr>
                          <a14:m>
                            <m:oMathPara xmlns:m="http://schemas.openxmlformats.org/officeDocument/2006/math">
                              <m:oMathParaPr>
                                <m:jc m:val="centerGroup"/>
                              </m:oMathParaPr>
                              <m:oMath xmlns:m="http://schemas.openxmlformats.org/officeDocument/2006/math">
                                <m:r>
                                  <a:rPr lang="de-DE" sz="1000" i="1">
                                    <a:effectLst/>
                                    <a:latin typeface="Cambria Math" panose="02040503050406030204" pitchFamily="18" charset="0"/>
                                    <a:ea typeface="Times New Roman" panose="02020603050405020304" pitchFamily="18" charset="0"/>
                                    <a:cs typeface="Arial" panose="020B0604020202020204" pitchFamily="34" charset="0"/>
                                  </a:rPr>
                                  <m:t>𝑒</m:t>
                                </m:r>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ctr">
                            <a:spcBef>
                              <a:spcPts val="300"/>
                            </a:spcBef>
                            <a:spcAft>
                              <a:spcPts val="300"/>
                            </a:spcAft>
                          </a:pPr>
                          <a:r>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spcBef>
                              <a:spcPts val="300"/>
                            </a:spcBef>
                            <a:spcAft>
                              <a:spcPts val="300"/>
                            </a:spcAft>
                          </a:pPr>
                          <a:r>
                            <a:rPr lang="ru" sz="1000" dirty="0" err="1">
                              <a:effectLst/>
                              <a:latin typeface="Calibri" panose="020F0502020204030204" pitchFamily="34" charset="0"/>
                              <a:ea typeface="Times New Roman" panose="02020603050405020304" pitchFamily="18" charset="0"/>
                              <a:cs typeface="Calibri" panose="020F0502020204030204" pitchFamily="34" charset="0"/>
                            </a:rPr>
                            <a:t>пустота</a:t>
                          </a:r>
                          <a:r>
                            <a:rPr lang="ru" sz="1000" dirty="0">
                              <a:effectLst/>
                              <a:latin typeface="Calibri" panose="020F0502020204030204" pitchFamily="34" charset="0"/>
                              <a:ea typeface="Times New Roman" panose="02020603050405020304" pitchFamily="18" charset="0"/>
                              <a:cs typeface="Calibri" panose="020F0502020204030204" pitchFamily="34" charset="0"/>
                            </a:rPr>
                            <a:t> </a:t>
                          </a:r>
                          <a:r>
                            <a:rPr lang="ru" sz="1000" dirty="0" err="1">
                              <a:effectLst/>
                              <a:latin typeface="Calibri" panose="020F0502020204030204" pitchFamily="34" charset="0"/>
                              <a:ea typeface="Times New Roman" panose="02020603050405020304" pitchFamily="18" charset="0"/>
                              <a:cs typeface="Calibri" panose="020F0502020204030204" pitchFamily="34" charset="0"/>
                            </a:rPr>
                            <a:t>соотношение</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algn="l">
                            <a:spcBef>
                              <a:spcPts val="300"/>
                            </a:spcBef>
                            <a:spcAft>
                              <a:spcPts val="300"/>
                            </a:spcAft>
                          </a:pPr>
                          <a14:m>
                            <m:oMathPara xmlns:m="http://schemas.openxmlformats.org/officeDocument/2006/math">
                              <m:oMathParaPr>
                                <m:jc m:val="left"/>
                              </m:oMathParaPr>
                              <m:oMath xmlns:m="http://schemas.openxmlformats.org/officeDocument/2006/math">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𝑒</m:t>
                                </m:r>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𝑠</m:t>
                                        </m:r>
                                      </m:sub>
                                    </m:s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𝑑</m:t>
                                        </m:r>
                                      </m:sub>
                                    </m:sSub>
                                  </m:num>
                                  <m:den>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𝑑</m:t>
                                        </m:r>
                                      </m:sub>
                                    </m:sSub>
                                  </m:den>
                                </m:f>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𝑛</m:t>
                                    </m:r>
                                  </m:num>
                                  <m:den>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1−</m:t>
                                    </m:r>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𝑛</m:t>
                                    </m:r>
                                  </m:den>
                                </m:f>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extLst>
                      <a:ext uri="{0D108BD9-81ED-4DB2-BD59-A6C34878D82A}">
                        <a16:rowId xmlns="" xmlns:a16="http://schemas.microsoft.com/office/drawing/2014/main" val="628945432"/>
                      </a:ext>
                    </a:extLst>
                  </a:tr>
                  <a:tr h="337206">
                    <a:tc>
                      <a:txBody>
                        <a:bodyPr/>
                        <a:lstStyle/>
                        <a:p>
                          <a:pPr>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de-DE" sz="1000" i="1">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effectLst/>
                                        <a:latin typeface="Cambria Math" panose="02040503050406030204" pitchFamily="18" charset="0"/>
                                        <a:ea typeface="Times New Roman" panose="02020603050405020304" pitchFamily="18" charset="0"/>
                                        <a:cs typeface="Arial" panose="020B0604020202020204" pitchFamily="34" charset="0"/>
                                      </a:rPr>
                                      <m:t>𝑆</m:t>
                                    </m:r>
                                  </m:e>
                                  <m:sub>
                                    <m:r>
                                      <a:rPr lang="de-DE" sz="1000" i="1">
                                        <a:effectLst/>
                                        <a:latin typeface="Cambria Math" panose="02040503050406030204" pitchFamily="18" charset="0"/>
                                        <a:ea typeface="Times New Roman" panose="02020603050405020304" pitchFamily="18" charset="0"/>
                                        <a:cs typeface="Arial" panose="020B0604020202020204" pitchFamily="34" charset="0"/>
                                      </a:rPr>
                                      <m:t>𝑟</m:t>
                                    </m:r>
                                  </m:sub>
                                </m:sSub>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spcBef>
                              <a:spcPts val="300"/>
                            </a:spcBef>
                            <a:spcAft>
                              <a:spcPts val="300"/>
                            </a:spcAft>
                          </a:pPr>
                          <a:r>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Bef>
                              <a:spcPts val="300"/>
                            </a:spcBef>
                            <a:spcAft>
                              <a:spcPts val="300"/>
                            </a:spcAft>
                          </a:pPr>
                          <a:r>
                            <a:rPr lang="ru" sz="1000" dirty="0" err="1">
                              <a:effectLst/>
                              <a:latin typeface="Calibri" panose="020F0502020204030204" pitchFamily="34" charset="0"/>
                              <a:ea typeface="Times New Roman" panose="02020603050405020304" pitchFamily="18" charset="0"/>
                              <a:cs typeface="Calibri" panose="020F0502020204030204" pitchFamily="34" charset="0"/>
                            </a:rPr>
                            <a:t>степень</a:t>
                          </a:r>
                          <a:r>
                            <a:rPr lang="ru" sz="1000" dirty="0">
                              <a:effectLst/>
                              <a:latin typeface="Calibri" panose="020F0502020204030204" pitchFamily="34" charset="0"/>
                              <a:ea typeface="Times New Roman" panose="02020603050405020304" pitchFamily="18" charset="0"/>
                              <a:cs typeface="Calibri" panose="020F0502020204030204" pitchFamily="34" charset="0"/>
                            </a:rPr>
                            <a:t> </a:t>
                          </a:r>
                          <a:r>
                            <a:rPr lang="ru" sz="1000" dirty="0" err="1">
                              <a:effectLst/>
                              <a:latin typeface="Calibri" panose="020F0502020204030204" pitchFamily="34" charset="0"/>
                              <a:ea typeface="Times New Roman" panose="02020603050405020304" pitchFamily="18" charset="0"/>
                              <a:cs typeface="Calibri" panose="020F0502020204030204" pitchFamily="34" charset="0"/>
                            </a:rPr>
                            <a:t>из</a:t>
                          </a:r>
                          <a:r>
                            <a:rPr lang="ru" sz="1000" dirty="0">
                              <a:effectLst/>
                              <a:latin typeface="Calibri" panose="020F0502020204030204" pitchFamily="34" charset="0"/>
                              <a:ea typeface="Times New Roman" panose="02020603050405020304" pitchFamily="18" charset="0"/>
                              <a:cs typeface="Calibri" panose="020F0502020204030204" pitchFamily="34" charset="0"/>
                            </a:rPr>
                            <a:t> </a:t>
                          </a:r>
                          <a:r>
                            <a:rPr lang="ru" sz="1000" dirty="0" err="1">
                              <a:effectLst/>
                              <a:latin typeface="Calibri" panose="020F0502020204030204" pitchFamily="34" charset="0"/>
                              <a:ea typeface="Times New Roman" panose="02020603050405020304" pitchFamily="18" charset="0"/>
                              <a:cs typeface="Calibri" panose="020F0502020204030204" pitchFamily="34" charset="0"/>
                            </a:rPr>
                            <a:t>насыщенность</a:t>
                          </a:r>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l">
                            <a:spcBef>
                              <a:spcPts val="300"/>
                            </a:spcBef>
                            <a:spcAft>
                              <a:spcPts val="300"/>
                            </a:spcAft>
                          </a:pPr>
                          <a14:m>
                            <m:oMathPara xmlns:m="http://schemas.openxmlformats.org/officeDocument/2006/math">
                              <m:oMathParaPr>
                                <m:jc m:val="left"/>
                              </m:oMathParaPr>
                              <m:oMath xmlns:m="http://schemas.openxmlformats.org/officeDocument/2006/math">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𝑆</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𝑟</m:t>
                                    </m:r>
                                  </m:sub>
                                </m:s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𝑤</m:t>
                                        </m:r>
                                      </m:sub>
                                    </m:sSub>
                                  </m:num>
                                  <m:den>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𝑛</m:t>
                                    </m:r>
                                  </m:den>
                                </m:f>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𝑤</m:t>
                                    </m:r>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𝑑</m:t>
                                        </m:r>
                                      </m:sub>
                                    </m:sSub>
                                  </m:num>
                                  <m:den>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𝑛</m:t>
                                    </m:r>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𝑤</m:t>
                                        </m:r>
                                      </m:sub>
                                    </m:sSub>
                                  </m:den>
                                </m:f>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𝑒</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𝑤</m:t>
                                        </m:r>
                                      </m:sub>
                                    </m:sSub>
                                  </m:num>
                                  <m:den>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𝑒</m:t>
                                    </m:r>
                                  </m:den>
                                </m:f>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𝑤</m:t>
                                    </m:r>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𝑠</m:t>
                                        </m:r>
                                      </m:sub>
                                    </m:sSub>
                                  </m:num>
                                  <m:den>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𝑒</m:t>
                                    </m:r>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𝜌</m:t>
                                        </m:r>
                                      </m:e>
                                      <m:sub>
                                        <m:r>
                                          <a:rPr lang="de-DE" sz="10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𝑤</m:t>
                                        </m:r>
                                      </m:sub>
                                    </m:sSub>
                                  </m:den>
                                </m:f>
                              </m:oMath>
                            </m:oMathPara>
                          </a14:m>
                          <a:endParaRPr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 xmlns:a16="http://schemas.microsoft.com/office/drawing/2014/main" val="2018517881"/>
                      </a:ext>
                    </a:extLst>
                  </a:tr>
                </a:tbl>
              </a:graphicData>
            </a:graphic>
          </p:graphicFrame>
        </mc:Choice>
        <mc:Fallback xmlns="">
          <p:graphicFrame>
            <p:nvGraphicFramePr>
              <p:cNvPr id="2" name="Tabelle 1"/>
              <p:cNvGraphicFramePr>
                <a:graphicFrameLocks noGrp="1"/>
              </p:cNvGraphicFramePr>
              <p:nvPr>
                <p:extLst>
                  <p:ext uri="{D42A27DB-BD31-4B8C-83A1-F6EECF244321}">
                    <p14:modId xmlns:p14="http://schemas.microsoft.com/office/powerpoint/2010/main" val="3132630256"/>
                  </p:ext>
                </p:extLst>
              </p:nvPr>
            </p:nvGraphicFramePr>
            <p:xfrm>
              <a:off x="3079352" y="350880"/>
              <a:ext cx="5508105" cy="5614778"/>
            </p:xfrm>
            <a:graphic>
              <a:graphicData uri="http://schemas.openxmlformats.org/drawingml/2006/table">
                <a:tbl>
                  <a:tblPr/>
                  <a:tblGrid>
                    <a:gridCol w="739561">
                      <a:extLst>
                        <a:ext uri="{9D8B030D-6E8A-4147-A177-3AD203B41FA5}">
                          <a16:colId xmlns:a16="http://schemas.microsoft.com/office/drawing/2014/main" val="1603677711"/>
                        </a:ext>
                      </a:extLst>
                    </a:gridCol>
                    <a:gridCol w="739561">
                      <a:extLst>
                        <a:ext uri="{9D8B030D-6E8A-4147-A177-3AD203B41FA5}">
                          <a16:colId xmlns:a16="http://schemas.microsoft.com/office/drawing/2014/main" val="1105228646"/>
                        </a:ext>
                      </a:extLst>
                    </a:gridCol>
                    <a:gridCol w="2018403">
                      <a:extLst>
                        <a:ext uri="{9D8B030D-6E8A-4147-A177-3AD203B41FA5}">
                          <a16:colId xmlns:a16="http://schemas.microsoft.com/office/drawing/2014/main" val="677592711"/>
                        </a:ext>
                      </a:extLst>
                    </a:gridCol>
                    <a:gridCol w="2010580">
                      <a:extLst>
                        <a:ext uri="{9D8B030D-6E8A-4147-A177-3AD203B41FA5}">
                          <a16:colId xmlns:a16="http://schemas.microsoft.com/office/drawing/2014/main" val="1107827767"/>
                        </a:ext>
                      </a:extLst>
                    </a:gridCol>
                  </a:tblGrid>
                  <a:tr h="155273">
                    <a:tc>
                      <a:txBody>
                        <a:bodyPr/>
                        <a:lstStyle/>
                        <a:p>
                          <a:pPr xmlns:a="http://schemas.openxmlformats.org/drawingml/2006/main" algn="ctr">
                            <a:spcBef>
                              <a:spcPts val="300"/>
                            </a:spcBef>
                            <a:spcAft>
                              <a:spcPts val="300"/>
                            </a:spcAft>
                          </a:pPr>
                          <a:r xmlns:a="http://schemas.openxmlformats.org/drawingml/2006/main">
                            <a:rPr lang="ru" sz="1000" b="1" dirty="0" err="1">
                              <a:effectLst/>
                              <a:latin typeface="Calibri" panose="020F0502020204030204" pitchFamily="34" charset="0"/>
                              <a:ea typeface="Times New Roman" panose="02020603050405020304" pitchFamily="18" charset="0"/>
                              <a:cs typeface="Calibri" panose="020F0502020204030204" pitchFamily="34" charset="0"/>
                            </a:rPr>
                            <a:t>символ</a:t>
                          </a:r>
                          <a:endParaRPr xmlns:a="http://schemas.openxmlformats.org/drawingml/2006/main" lang="de-DE" sz="1000" b="1" dirty="0">
                            <a:effectLst/>
                            <a:latin typeface="Calibri" panose="020F0502020204030204" pitchFamily="34" charset="0"/>
                            <a:ea typeface="Times New Roman" panose="02020603050405020304" pitchFamily="18" charset="0"/>
                            <a:cs typeface="Calibri" panose="020F0502020204030204" pitchFamily="34" charset="0"/>
                          </a:endParaRPr>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tc>
                      <a:txBody>
                        <a:bodyPr/>
                        <a:lstStyle/>
                        <a:p>
                          <a:pPr xmlns:a="http://schemas.openxmlformats.org/drawingml/2006/main" algn="ctr">
                            <a:spcBef>
                              <a:spcPts val="300"/>
                            </a:spcBef>
                            <a:spcAft>
                              <a:spcPts val="300"/>
                            </a:spcAft>
                          </a:pPr>
                          <a:r xmlns:a="http://schemas.openxmlformats.org/drawingml/2006/main">
                            <a:rPr lang="ru" sz="1000" b="1" dirty="0" err="1">
                              <a:effectLst/>
                              <a:latin typeface="Calibri" panose="020F0502020204030204" pitchFamily="34" charset="0"/>
                              <a:ea typeface="Times New Roman" panose="02020603050405020304" pitchFamily="18" charset="0"/>
                              <a:cs typeface="Calibri" panose="020F0502020204030204" pitchFamily="34" charset="0"/>
                            </a:rPr>
                            <a:t>измерение</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tc>
                      <a:txBody>
                        <a:bodyPr/>
                        <a:lstStyle/>
                        <a:p>
                          <a:pPr xmlns:a="http://schemas.openxmlformats.org/drawingml/2006/main" marR="45720">
                            <a:spcBef>
                              <a:spcPts val="300"/>
                            </a:spcBef>
                            <a:spcAft>
                              <a:spcPts val="300"/>
                            </a:spcAft>
                          </a:pPr>
                          <a:r xmlns:a="http://schemas.openxmlformats.org/drawingml/2006/main">
                            <a:rPr lang="ru" sz="1000" b="1" dirty="0" err="1">
                              <a:effectLst/>
                              <a:latin typeface="Calibri" panose="020F0502020204030204" pitchFamily="34" charset="0"/>
                              <a:ea typeface="Times New Roman" panose="02020603050405020304" pitchFamily="18" charset="0"/>
                              <a:cs typeface="Calibri" panose="020F0502020204030204" pitchFamily="34" charset="0"/>
                            </a:rPr>
                            <a:t>значение</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tc>
                      <a:txBody>
                        <a:bodyPr/>
                        <a:lstStyle/>
                        <a:p>
                          <a:pPr xmlns:a="http://schemas.openxmlformats.org/drawingml/2006/main" indent="134620">
                            <a:spcBef>
                              <a:spcPts val="300"/>
                            </a:spcBef>
                            <a:spcAft>
                              <a:spcPts val="300"/>
                            </a:spcAft>
                          </a:pPr>
                          <a:r xmlns:a="http://schemas.openxmlformats.org/drawingml/2006/main">
                            <a:rPr lang="ru" sz="1000" b="1" dirty="0" err="1">
                              <a:effectLst/>
                              <a:latin typeface="Calibri" panose="020F0502020204030204" pitchFamily="34" charset="0"/>
                              <a:ea typeface="Times New Roman" panose="02020603050405020304" pitchFamily="18" charset="0"/>
                              <a:cs typeface="Calibri" panose="020F0502020204030204" pitchFamily="34" charset="0"/>
                            </a:rPr>
                            <a:t>уравнение</a:t>
                          </a:r>
                          <a:r xmlns:a="http://schemas.openxmlformats.org/drawingml/2006/main">
                            <a:rPr lang="ru" sz="1000" b="1"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b="1" dirty="0" err="1">
                              <a:effectLst/>
                              <a:latin typeface="Calibri" panose="020F0502020204030204" pitchFamily="34" charset="0"/>
                              <a:ea typeface="Times New Roman" panose="02020603050405020304" pitchFamily="18" charset="0"/>
                              <a:cs typeface="Calibri" panose="020F0502020204030204" pitchFamily="34" charset="0"/>
                            </a:rPr>
                            <a:t>или же</a:t>
                          </a:r>
                          <a:r xmlns:a="http://schemas.openxmlformats.org/drawingml/2006/main">
                            <a:rPr lang="ru" sz="1000" b="1"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b="1" dirty="0" err="1">
                              <a:effectLst/>
                              <a:latin typeface="Calibri" panose="020F0502020204030204" pitchFamily="34" charset="0"/>
                              <a:ea typeface="Times New Roman" panose="02020603050405020304" pitchFamily="18" charset="0"/>
                              <a:cs typeface="Calibri" panose="020F0502020204030204" pitchFamily="34" charset="0"/>
                            </a:rPr>
                            <a:t>замечание</a:t>
                          </a:r>
                          <a:endParaRPr xmlns:a="http://schemas.openxmlformats.org/drawingml/2006/main" lang="de-DE" sz="1000" b="1" dirty="0">
                            <a:effectLst/>
                            <a:latin typeface="Calibri" panose="020F0502020204030204" pitchFamily="34" charset="0"/>
                            <a:ea typeface="Times New Roman" panose="02020603050405020304" pitchFamily="18" charset="0"/>
                            <a:cs typeface="Calibri" panose="020F0502020204030204" pitchFamily="34" charset="0"/>
                          </a:endParaRPr>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extLst>
                      <a:ext uri="{0D108BD9-81ED-4DB2-BD59-A6C34878D82A}">
                        <a16:rowId xmlns:a16="http://schemas.microsoft.com/office/drawing/2014/main" val="299379117"/>
                      </a:ext>
                    </a:extLst>
                  </a:tr>
                  <a:tr h="310546">
                    <a:tc>
                      <a:txBody>
                        <a:bodyPr/>
                        <a:lstStyle/>
                        <a:p>
                          <a:endParaRPr lang="it-IT"/>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826" t="-58824" r="-648760" b="-1662745"/>
                          </a:stretch>
                        </a:blipFill>
                      </a:tcPr>
                    </a:tc>
                    <a:tc>
                      <a:txBody>
                        <a:bodyPr/>
                        <a:lstStyle/>
                        <a:p>
                          <a:pPr xmlns:a="http://schemas.openxmlformats.org/drawingml/2006/main" algn="ctr">
                            <a:spcBef>
                              <a:spcPts val="300"/>
                            </a:spcBef>
                            <a:spcAft>
                              <a:spcPts val="300"/>
                            </a:spcAft>
                          </a:pP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[см </a:t>
                          </a:r>
                          <a:r xmlns:a="http://schemas.openxmlformats.org/drawingml/2006/main">
                            <a:rPr lang="ru" sz="1000" baseline="30000" dirty="0">
                              <a:effectLst/>
                              <a:latin typeface="Calibri" panose="020F0502020204030204" pitchFamily="34" charset="0"/>
                              <a:ea typeface="Times New Roman" panose="02020603050405020304" pitchFamily="18" charset="0"/>
                              <a:cs typeface="Calibri" panose="020F0502020204030204" pitchFamily="34" charset="0"/>
                            </a:rPr>
                            <a:t>3 </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xmlns:a="http://schemas.openxmlformats.org/drawingml/2006/main">
                            <a:spcBef>
                              <a:spcPts val="300"/>
                            </a:spcBef>
                            <a:spcAft>
                              <a:spcPts val="300"/>
                            </a:spcAft>
                          </a:pP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объем влажных </a:t>
                          </a:r>
                          <a:r xmlns:a="http://schemas.openxmlformats.org/drawingml/2006/main">
                            <a:rPr lang="ru" sz="1000" i="1" dirty="0">
                              <a:effectLst/>
                              <a:latin typeface="Calibri" panose="020F0502020204030204" pitchFamily="34" charset="0"/>
                              <a:ea typeface="Times New Roman" panose="02020603050405020304" pitchFamily="18" charset="0"/>
                              <a:cs typeface="Calibri" panose="020F0502020204030204" pitchFamily="34" charset="0"/>
                            </a:rPr>
                            <a:t>и </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сухих образцов</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xmlns:a="http://schemas.openxmlformats.org/drawingml/2006/main">
                            <a:spcBef>
                              <a:spcPts val="300"/>
                            </a:spcBef>
                            <a:spcAft>
                              <a:spcPts val="300"/>
                            </a:spcAft>
                          </a:pP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измеряемая </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переменная</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extLst>
                      <a:ext uri="{0D108BD9-81ED-4DB2-BD59-A6C34878D82A}">
                        <a16:rowId xmlns:a16="http://schemas.microsoft.com/office/drawing/2014/main" val="546398209"/>
                      </a:ext>
                    </a:extLst>
                  </a:tr>
                  <a:tr h="203795">
                    <a:tc>
                      <a:txBody>
                        <a:bodyPr/>
                        <a:lstStyle/>
                        <a:p>
                          <a:endParaRPr lang="it-IT"/>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826" t="-238235" r="-648760" b="-2394118"/>
                          </a:stretch>
                        </a:blipFill>
                      </a:tcPr>
                    </a:tc>
                    <a:tc>
                      <a:txBody>
                        <a:bodyPr/>
                        <a:lstStyle/>
                        <a:p>
                          <a:pPr xmlns:a="http://schemas.openxmlformats.org/drawingml/2006/main" algn="ctr">
                            <a:spcBef>
                              <a:spcPts val="300"/>
                            </a:spcBef>
                            <a:spcAft>
                              <a:spcPts val="300"/>
                            </a:spcAft>
                          </a:pP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[см </a:t>
                          </a:r>
                          <a:r xmlns:a="http://schemas.openxmlformats.org/drawingml/2006/main">
                            <a:rPr lang="ru" sz="1000" baseline="30000" dirty="0">
                              <a:effectLst/>
                              <a:latin typeface="Calibri" panose="020F0502020204030204" pitchFamily="34" charset="0"/>
                              <a:ea typeface="Times New Roman" panose="02020603050405020304" pitchFamily="18" charset="0"/>
                              <a:cs typeface="Calibri" panose="020F0502020204030204" pitchFamily="34" charset="0"/>
                            </a:rPr>
                            <a:t>3 </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xmlns:a="http://schemas.openxmlformats.org/drawingml/2006/main">
                            <a:spcBef>
                              <a:spcPts val="300"/>
                            </a:spcBef>
                            <a:spcAft>
                              <a:spcPts val="300"/>
                            </a:spcAft>
                          </a:pP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объем</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из</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твердые вещества</a:t>
                          </a:r>
                          <a:endParaRPr xmlns:a="http://schemas.openxmlformats.org/drawingml/2006/main" lang="de-DE"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xmlns:a="http://schemas.openxmlformats.org/drawingml/2006/main">
                            <a:spcBef>
                              <a:spcPts val="300"/>
                            </a:spcBef>
                            <a:spcAft>
                              <a:spcPts val="300"/>
                            </a:spcAft>
                          </a:pP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измеряемая </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переменная</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extLst>
                      <a:ext uri="{0D108BD9-81ED-4DB2-BD59-A6C34878D82A}">
                        <a16:rowId xmlns:a16="http://schemas.microsoft.com/office/drawing/2014/main" val="3832743671"/>
                      </a:ext>
                    </a:extLst>
                  </a:tr>
                  <a:tr h="203795">
                    <a:tc>
                      <a:txBody>
                        <a:bodyPr/>
                        <a:lstStyle/>
                        <a:p>
                          <a:endParaRPr lang="it-IT"/>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826" t="-348485" r="-648760" b="-2366667"/>
                          </a:stretch>
                        </a:blipFill>
                      </a:tcPr>
                    </a:tc>
                    <a:tc>
                      <a:txBody>
                        <a:bodyPr/>
                        <a:lstStyle/>
                        <a:p>
                          <a:pPr xmlns:a="http://schemas.openxmlformats.org/drawingml/2006/main" algn="ctr">
                            <a:spcBef>
                              <a:spcPts val="300"/>
                            </a:spcBef>
                            <a:spcAft>
                              <a:spcPts val="300"/>
                            </a:spcAft>
                          </a:pP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[см </a:t>
                          </a:r>
                          <a:r xmlns:a="http://schemas.openxmlformats.org/drawingml/2006/main">
                            <a:rPr lang="ru" sz="1000" baseline="30000" dirty="0">
                              <a:effectLst/>
                              <a:latin typeface="Calibri" panose="020F0502020204030204" pitchFamily="34" charset="0"/>
                              <a:ea typeface="Times New Roman" panose="02020603050405020304" pitchFamily="18" charset="0"/>
                              <a:cs typeface="Calibri" panose="020F0502020204030204" pitchFamily="34" charset="0"/>
                            </a:rPr>
                            <a:t>3 </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xmlns:a="http://schemas.openxmlformats.org/drawingml/2006/main">
                            <a:spcBef>
                              <a:spcPts val="300"/>
                            </a:spcBef>
                            <a:spcAft>
                              <a:spcPts val="300"/>
                            </a:spcAft>
                          </a:pP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объем</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сухой </a:t>
                          </a: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почвы</a:t>
                          </a: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xmlns:a="http://schemas.openxmlformats.org/drawingml/2006/main">
                            <a:spcBef>
                              <a:spcPts val="300"/>
                            </a:spcBef>
                            <a:spcAft>
                              <a:spcPts val="300"/>
                            </a:spcAft>
                          </a:pP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измеряемая </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переменная</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extLst>
                      <a:ext uri="{0D108BD9-81ED-4DB2-BD59-A6C34878D82A}">
                        <a16:rowId xmlns:a16="http://schemas.microsoft.com/office/drawing/2014/main" val="3076607147"/>
                      </a:ext>
                    </a:extLst>
                  </a:tr>
                  <a:tr h="222666">
                    <a:tc>
                      <a:txBody>
                        <a:bodyPr/>
                        <a:lstStyle/>
                        <a:p>
                          <a:endParaRPr lang="it-IT"/>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826" t="-400000" r="-648760" b="-2010811"/>
                          </a:stretch>
                        </a:blipFill>
                      </a:tcPr>
                    </a:tc>
                    <a:tc>
                      <a:txBody>
                        <a:bodyPr/>
                        <a:lstStyle/>
                        <a:p>
                          <a:pPr xmlns:a="http://schemas.openxmlformats.org/drawingml/2006/main" algn="ctr">
                            <a:spcBef>
                              <a:spcPts val="300"/>
                            </a:spcBef>
                            <a:spcAft>
                              <a:spcPts val="300"/>
                            </a:spcAft>
                          </a:pP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[грамм]</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xmlns:a="http://schemas.openxmlformats.org/drawingml/2006/main">
                            <a:spcBef>
                              <a:spcPts val="300"/>
                            </a:spcBef>
                            <a:spcAft>
                              <a:spcPts val="300"/>
                            </a:spcAft>
                            <a:tabLst>
                              <a:tab pos="3060065" algn="ctr"/>
                              <a:tab pos="5760085" algn="r"/>
                            </a:tabLst>
                          </a:pP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масса </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из</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в</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влажная </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почва)</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xmlns:a="http://schemas.openxmlformats.org/drawingml/2006/main">
                            <a:spcBef>
                              <a:spcPts val="300"/>
                            </a:spcBef>
                            <a:spcAft>
                              <a:spcPts val="300"/>
                            </a:spcAft>
                          </a:pP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измеряемая </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переменная</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extLst>
                      <a:ext uri="{0D108BD9-81ED-4DB2-BD59-A6C34878D82A}">
                        <a16:rowId xmlns:a16="http://schemas.microsoft.com/office/drawing/2014/main" val="2229617308"/>
                      </a:ext>
                    </a:extLst>
                  </a:tr>
                  <a:tr h="201699">
                    <a:tc>
                      <a:txBody>
                        <a:bodyPr/>
                        <a:lstStyle/>
                        <a:p>
                          <a:endParaRPr lang="it-IT"/>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826" t="-560606" r="-648760" b="-2154545"/>
                          </a:stretch>
                        </a:blipFill>
                      </a:tcPr>
                    </a:tc>
                    <a:tc>
                      <a:txBody>
                        <a:bodyPr/>
                        <a:lstStyle/>
                        <a:p>
                          <a:pPr xmlns:a="http://schemas.openxmlformats.org/drawingml/2006/main" algn="ctr">
                            <a:spcBef>
                              <a:spcPts val="300"/>
                            </a:spcBef>
                            <a:spcAft>
                              <a:spcPts val="300"/>
                            </a:spcAft>
                          </a:pP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[грамм]</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xmlns:a="http://schemas.openxmlformats.org/drawingml/2006/main">
                            <a:spcBef>
                              <a:spcPts val="300"/>
                            </a:spcBef>
                            <a:spcAft>
                              <a:spcPts val="300"/>
                            </a:spcAft>
                          </a:pP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масса</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из</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сухой </a:t>
                          </a: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или </a:t>
                          </a: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_</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высохшая </a:t>
                          </a:r>
                          <a:r xmlns:a="http://schemas.openxmlformats.org/drawingml/2006/main">
                            <a:rPr lang="ru" sz="1000" baseline="0" dirty="0">
                              <a:effectLst/>
                              <a:latin typeface="Calibri" panose="020F0502020204030204" pitchFamily="34" charset="0"/>
                              <a:ea typeface="Times New Roman" panose="02020603050405020304" pitchFamily="18" charset="0"/>
                              <a:cs typeface="Calibri" panose="020F0502020204030204" pitchFamily="34" charset="0"/>
                            </a:rPr>
                            <a:t>почва</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xmlns:a="http://schemas.openxmlformats.org/drawingml/2006/main">
                            <a:spcBef>
                              <a:spcPts val="300"/>
                            </a:spcBef>
                            <a:spcAft>
                              <a:spcPts val="300"/>
                            </a:spcAft>
                          </a:pP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измеряемая величина (высушенный при 105° C)</a:t>
                          </a:r>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extLst>
                      <a:ext uri="{0D108BD9-81ED-4DB2-BD59-A6C34878D82A}">
                        <a16:rowId xmlns:a16="http://schemas.microsoft.com/office/drawing/2014/main" val="877088191"/>
                      </a:ext>
                    </a:extLst>
                  </a:tr>
                  <a:tr h="239379">
                    <a:tc>
                      <a:txBody>
                        <a:bodyPr/>
                        <a:lstStyle/>
                        <a:p>
                          <a:endParaRPr lang="it-IT"/>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826" t="-558974" r="-648760" b="-1723077"/>
                          </a:stretch>
                        </a:blipFill>
                      </a:tcPr>
                    </a:tc>
                    <a:tc>
                      <a:txBody>
                        <a:bodyPr/>
                        <a:lstStyle/>
                        <a:p>
                          <a:pPr xmlns:a="http://schemas.openxmlformats.org/drawingml/2006/main" algn="ctr">
                            <a:spcBef>
                              <a:spcPts val="300"/>
                            </a:spcBef>
                            <a:spcAft>
                              <a:spcPts val="300"/>
                            </a:spcAft>
                          </a:pP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[грамм]</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xmlns:a="http://schemas.openxmlformats.org/drawingml/2006/main">
                            <a:spcBef>
                              <a:spcPts val="300"/>
                            </a:spcBef>
                            <a:spcAft>
                              <a:spcPts val="300"/>
                            </a:spcAft>
                          </a:pP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масса</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из</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вода </a:t>
                          </a:r>
                          <a:endParaRPr xmlns:a="http://schemas.openxmlformats.org/drawingml/2006/main" lang="de-DE" sz="1000" dirty="0">
                            <a:effectLst/>
                            <a:latin typeface="Times New Roman" panose="02020603050405020304" pitchFamily="18" charset="0"/>
                            <a:ea typeface="Times New Roman" panose="02020603050405020304" pitchFamily="18" charset="0"/>
                          </a:endParaRP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_</a:t>
                          </a: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endParaRPr lang="it-IT"/>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174242" t="-558974" r="-606" b="-1723077"/>
                          </a:stretch>
                        </a:blipFill>
                      </a:tcPr>
                    </a:tc>
                    <a:extLst>
                      <a:ext uri="{0D108BD9-81ED-4DB2-BD59-A6C34878D82A}">
                        <a16:rowId xmlns:a16="http://schemas.microsoft.com/office/drawing/2014/main" val="2984713627"/>
                      </a:ext>
                    </a:extLst>
                  </a:tr>
                  <a:tr h="201699">
                    <a:tc>
                      <a:txBody>
                        <a:bodyPr/>
                        <a:lstStyle/>
                        <a:p>
                          <a:endParaRPr lang="it-IT"/>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826" t="-755882" r="-648760" b="-1876471"/>
                          </a:stretch>
                        </a:blipFill>
                      </a:tcPr>
                    </a:tc>
                    <a:tc>
                      <a:txBody>
                        <a:bodyPr/>
                        <a:lstStyle/>
                        <a:p>
                          <a:pPr xmlns:a="http://schemas.openxmlformats.org/drawingml/2006/main" algn="ctr">
                            <a:spcBef>
                              <a:spcPts val="300"/>
                            </a:spcBef>
                            <a:spcAft>
                              <a:spcPts val="300"/>
                            </a:spcAft>
                          </a:pP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xmlns:a="http://schemas.openxmlformats.org/drawingml/2006/main">
                            <a:spcBef>
                              <a:spcPts val="300"/>
                            </a:spcBef>
                            <a:spcAft>
                              <a:spcPts val="300"/>
                            </a:spcAft>
                          </a:pP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содержание </a:t>
                          </a:r>
                          <a:endParaRPr xmlns:a="http://schemas.openxmlformats.org/drawingml/2006/main" lang="de-DE" sz="1000" dirty="0">
                            <a:effectLst/>
                            <a:latin typeface="Times New Roman" panose="02020603050405020304" pitchFamily="18" charset="0"/>
                            <a:ea typeface="Times New Roman" panose="02020603050405020304" pitchFamily="18" charset="0"/>
                          </a:endParaRP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воды</a:t>
                          </a: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endParaRPr lang="it-IT"/>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174242" t="-755882" r="-606" b="-1876471"/>
                          </a:stretch>
                        </a:blipFill>
                      </a:tcPr>
                    </a:tc>
                    <a:extLst>
                      <a:ext uri="{0D108BD9-81ED-4DB2-BD59-A6C34878D82A}">
                        <a16:rowId xmlns:a16="http://schemas.microsoft.com/office/drawing/2014/main" val="944726837"/>
                      </a:ext>
                    </a:extLst>
                  </a:tr>
                  <a:tr h="311192">
                    <a:tc>
                      <a:txBody>
                        <a:bodyPr/>
                        <a:lstStyle/>
                        <a:p>
                          <a:endParaRPr lang="it-IT"/>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826" t="-570588" r="-648760" b="-1150980"/>
                          </a:stretch>
                        </a:blipFill>
                      </a:tcPr>
                    </a:tc>
                    <a:tc>
                      <a:txBody>
                        <a:bodyPr/>
                        <a:lstStyle/>
                        <a:p>
                          <a:pPr xmlns:a="http://schemas.openxmlformats.org/drawingml/2006/main" algn="ctr">
                            <a:spcBef>
                              <a:spcPts val="300"/>
                            </a:spcBef>
                            <a:spcAft>
                              <a:spcPts val="300"/>
                            </a:spcAft>
                          </a:pP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[г/см </a:t>
                          </a:r>
                          <a:r xmlns:a="http://schemas.openxmlformats.org/drawingml/2006/main">
                            <a:rPr lang="ru" sz="1000" baseline="30000" dirty="0">
                              <a:effectLst/>
                              <a:latin typeface="Calibri" panose="020F0502020204030204" pitchFamily="34" charset="0"/>
                              <a:ea typeface="Times New Roman" panose="02020603050405020304" pitchFamily="18" charset="0"/>
                              <a:cs typeface="Calibri" panose="020F0502020204030204" pitchFamily="34" charset="0"/>
                            </a:rPr>
                            <a:t>3 </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xmlns:a="http://schemas.openxmlformats.org/drawingml/2006/main">
                            <a:spcBef>
                              <a:spcPts val="300"/>
                            </a:spcBef>
                            <a:spcAft>
                              <a:spcPts val="300"/>
                            </a:spcAft>
                            <a:tabLst>
                              <a:tab pos="3060065" algn="ctr"/>
                              <a:tab pos="5760085" algn="r"/>
                            </a:tabLst>
                          </a:pP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плотность </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от</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в</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влажная </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почва)</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endParaRPr lang="it-IT"/>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174242" t="-570588" r="-606" b="-1150980"/>
                          </a:stretch>
                        </a:blipFill>
                      </a:tcPr>
                    </a:tc>
                    <a:extLst>
                      <a:ext uri="{0D108BD9-81ED-4DB2-BD59-A6C34878D82A}">
                        <a16:rowId xmlns:a16="http://schemas.microsoft.com/office/drawing/2014/main" val="1068992899"/>
                      </a:ext>
                    </a:extLst>
                  </a:tr>
                  <a:tr h="313753">
                    <a:tc>
                      <a:txBody>
                        <a:bodyPr/>
                        <a:lstStyle/>
                        <a:p>
                          <a:endParaRPr lang="it-IT"/>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826" t="-670588" r="-648760" b="-1050980"/>
                          </a:stretch>
                        </a:blipFill>
                      </a:tcPr>
                    </a:tc>
                    <a:tc>
                      <a:txBody>
                        <a:bodyPr/>
                        <a:lstStyle/>
                        <a:p>
                          <a:pPr xmlns:a="http://schemas.openxmlformats.org/drawingml/2006/main" algn="ctr">
                            <a:spcBef>
                              <a:spcPts val="300"/>
                            </a:spcBef>
                            <a:spcAft>
                              <a:spcPts val="300"/>
                            </a:spcAft>
                          </a:pP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[г/см </a:t>
                          </a:r>
                          <a:r xmlns:a="http://schemas.openxmlformats.org/drawingml/2006/main">
                            <a:rPr lang="ru" sz="1000" baseline="30000" dirty="0">
                              <a:effectLst/>
                              <a:latin typeface="Calibri" panose="020F0502020204030204" pitchFamily="34" charset="0"/>
                              <a:ea typeface="Times New Roman" panose="02020603050405020304" pitchFamily="18" charset="0"/>
                              <a:cs typeface="Calibri" panose="020F0502020204030204" pitchFamily="34" charset="0"/>
                            </a:rPr>
                            <a:t>3 </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xmlns:a="http://schemas.openxmlformats.org/drawingml/2006/main">
                            <a:spcBef>
                              <a:spcPts val="300"/>
                            </a:spcBef>
                            <a:spcAft>
                              <a:spcPts val="300"/>
                            </a:spcAft>
                          </a:pP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сухая </a:t>
                          </a: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плотность</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endParaRPr lang="it-IT"/>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174242" t="-670588" r="-606" b="-1050980"/>
                          </a:stretch>
                        </a:blipFill>
                      </a:tcPr>
                    </a:tc>
                    <a:extLst>
                      <a:ext uri="{0D108BD9-81ED-4DB2-BD59-A6C34878D82A}">
                        <a16:rowId xmlns:a16="http://schemas.microsoft.com/office/drawing/2014/main" val="1289504477"/>
                      </a:ext>
                    </a:extLst>
                  </a:tr>
                  <a:tr h="337206">
                    <a:tc>
                      <a:txBody>
                        <a:bodyPr/>
                        <a:lstStyle/>
                        <a:p>
                          <a:endParaRPr lang="it-IT"/>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826" t="-701786" r="-648760" b="-857143"/>
                          </a:stretch>
                        </a:blipFill>
                      </a:tcPr>
                    </a:tc>
                    <a:tc>
                      <a:txBody>
                        <a:bodyPr/>
                        <a:lstStyle/>
                        <a:p>
                          <a:pPr xmlns:a="http://schemas.openxmlformats.org/drawingml/2006/main" algn="ctr">
                            <a:spcBef>
                              <a:spcPts val="300"/>
                            </a:spcBef>
                            <a:spcAft>
                              <a:spcPts val="300"/>
                            </a:spcAft>
                          </a:pP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[г/см </a:t>
                          </a:r>
                          <a:r xmlns:a="http://schemas.openxmlformats.org/drawingml/2006/main">
                            <a:rPr lang="ru" sz="1000" baseline="30000" dirty="0">
                              <a:effectLst/>
                              <a:latin typeface="Calibri" panose="020F0502020204030204" pitchFamily="34" charset="0"/>
                              <a:ea typeface="Times New Roman" panose="02020603050405020304" pitchFamily="18" charset="0"/>
                              <a:cs typeface="Calibri" panose="020F0502020204030204" pitchFamily="34" charset="0"/>
                            </a:rPr>
                            <a:t>3 </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xmlns:a="http://schemas.openxmlformats.org/drawingml/2006/main">
                            <a:spcBef>
                              <a:spcPts val="300"/>
                            </a:spcBef>
                            <a:spcAft>
                              <a:spcPts val="300"/>
                            </a:spcAft>
                          </a:pP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плотность зерна ( </a:t>
                          </a:r>
                          <a:r xmlns:a="http://schemas.openxmlformats.org/drawingml/2006/main">
                            <a:rPr lang="ru" sz="1000" u="sng" dirty="0">
                              <a:effectLst/>
                              <a:latin typeface="Calibri" panose="020F0502020204030204" pitchFamily="34" charset="0"/>
                              <a:ea typeface="Times New Roman" panose="02020603050405020304" pitchFamily="18" charset="0"/>
                              <a:cs typeface="Calibri" panose="020F0502020204030204" pitchFamily="34" charset="0"/>
                            </a:rPr>
                            <a:t>Примечание: </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чистая плотность в строительном материаловедении)</a:t>
                          </a: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endParaRPr lang="it-IT"/>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174242" t="-701786" r="-606" b="-857143"/>
                          </a:stretch>
                        </a:blipFill>
                      </a:tcPr>
                    </a:tc>
                    <a:extLst>
                      <a:ext uri="{0D108BD9-81ED-4DB2-BD59-A6C34878D82A}">
                        <a16:rowId xmlns:a16="http://schemas.microsoft.com/office/drawing/2014/main" val="938060800"/>
                      </a:ext>
                    </a:extLst>
                  </a:tr>
                  <a:tr h="215118">
                    <a:tc>
                      <a:txBody>
                        <a:bodyPr/>
                        <a:lstStyle/>
                        <a:p>
                          <a:endParaRPr lang="it-IT"/>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826" t="-1282857" r="-648760" b="-1271429"/>
                          </a:stretch>
                        </a:blipFill>
                      </a:tcPr>
                    </a:tc>
                    <a:tc>
                      <a:txBody>
                        <a:bodyPr/>
                        <a:lstStyle/>
                        <a:p>
                          <a:pPr xmlns:a="http://schemas.openxmlformats.org/drawingml/2006/main" algn="ctr">
                            <a:spcBef>
                              <a:spcPts val="300"/>
                            </a:spcBef>
                            <a:spcAft>
                              <a:spcPts val="300"/>
                            </a:spcAft>
                          </a:pP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[г/см </a:t>
                          </a:r>
                          <a:r xmlns:a="http://schemas.openxmlformats.org/drawingml/2006/main">
                            <a:rPr lang="ru" sz="1000" baseline="30000" dirty="0">
                              <a:effectLst/>
                              <a:latin typeface="Calibri" panose="020F0502020204030204" pitchFamily="34" charset="0"/>
                              <a:ea typeface="Times New Roman" panose="02020603050405020304" pitchFamily="18" charset="0"/>
                              <a:cs typeface="Calibri" panose="020F0502020204030204" pitchFamily="34" charset="0"/>
                            </a:rPr>
                            <a:t>3 </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xmlns:a="http://schemas.openxmlformats.org/drawingml/2006/main">
                            <a:spcBef>
                              <a:spcPts val="300"/>
                            </a:spcBef>
                            <a:spcAft>
                              <a:spcPts val="300"/>
                            </a:spcAft>
                          </a:pP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плотность</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из</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вода </a:t>
                          </a:r>
                          <a:endParaRPr xmlns:a="http://schemas.openxmlformats.org/drawingml/2006/main" lang="de-DE" sz="1000" dirty="0">
                            <a:effectLst/>
                            <a:latin typeface="Times New Roman" panose="02020603050405020304" pitchFamily="18" charset="0"/>
                            <a:ea typeface="Times New Roman" panose="02020603050405020304" pitchFamily="18" charset="0"/>
                          </a:endParaRP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_</a:t>
                          </a: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endParaRPr lang="it-IT"/>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174242" t="-1282857" r="-606" b="-1271429"/>
                          </a:stretch>
                        </a:blipFill>
                      </a:tcPr>
                    </a:tc>
                    <a:extLst>
                      <a:ext uri="{0D108BD9-81ED-4DB2-BD59-A6C34878D82A}">
                        <a16:rowId xmlns:a16="http://schemas.microsoft.com/office/drawing/2014/main" val="1037244275"/>
                      </a:ext>
                    </a:extLst>
                  </a:tr>
                  <a:tr h="351852">
                    <a:tc>
                      <a:txBody>
                        <a:bodyPr/>
                        <a:lstStyle/>
                        <a:p>
                          <a:endParaRPr lang="it-IT"/>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826" t="-834483" r="-648760" b="-667241"/>
                          </a:stretch>
                        </a:blipFill>
                      </a:tcPr>
                    </a:tc>
                    <a:tc>
                      <a:txBody>
                        <a:bodyPr/>
                        <a:lstStyle/>
                        <a:p>
                          <a:pPr xmlns:a="http://schemas.openxmlformats.org/drawingml/2006/main" algn="ctr">
                            <a:spcBef>
                              <a:spcPts val="300"/>
                            </a:spcBef>
                            <a:spcAft>
                              <a:spcPts val="300"/>
                            </a:spcAft>
                          </a:pP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[г/см </a:t>
                          </a:r>
                          <a:r xmlns:a="http://schemas.openxmlformats.org/drawingml/2006/main">
                            <a:rPr lang="ru" sz="1000" baseline="30000" dirty="0">
                              <a:effectLst/>
                              <a:latin typeface="Calibri" panose="020F0502020204030204" pitchFamily="34" charset="0"/>
                              <a:ea typeface="Times New Roman" panose="02020603050405020304" pitchFamily="18" charset="0"/>
                              <a:cs typeface="Calibri" panose="020F0502020204030204" pitchFamily="34" charset="0"/>
                            </a:rPr>
                            <a:t>3 </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xmlns:a="http://schemas.openxmlformats.org/drawingml/2006/main">
                            <a:spcBef>
                              <a:spcPts val="300"/>
                            </a:spcBef>
                            <a:spcAft>
                              <a:spcPts val="300"/>
                            </a:spcAft>
                            <a:tabLst>
                              <a:tab pos="3060065" algn="ctr"/>
                              <a:tab pos="5760085" algn="r"/>
                            </a:tabLst>
                          </a:pP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плотность</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из</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водонасыщенная </a:t>
                          </a:r>
                          <a:r xmlns:a="http://schemas.openxmlformats.org/drawingml/2006/main">
                            <a:rPr lang="ru" sz="1000" baseline="0" dirty="0">
                              <a:effectLst/>
                              <a:latin typeface="Calibri" panose="020F0502020204030204" pitchFamily="34" charset="0"/>
                              <a:ea typeface="Times New Roman" panose="02020603050405020304" pitchFamily="18" charset="0"/>
                              <a:cs typeface="Calibri" panose="020F0502020204030204" pitchFamily="34" charset="0"/>
                            </a:rPr>
                            <a:t>почва </a:t>
                          </a:r>
                          <a:endParaRPr xmlns:a="http://schemas.openxmlformats.org/drawingml/2006/main" lang="de-DE" sz="1000" dirty="0">
                            <a:effectLst/>
                            <a:latin typeface="Times New Roman" panose="02020603050405020304" pitchFamily="18" charset="0"/>
                            <a:ea typeface="Times New Roman" panose="02020603050405020304" pitchFamily="18" charset="0"/>
                          </a:endParaRP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_</a:t>
                          </a: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endParaRPr lang="it-IT"/>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174242" t="-834483" r="-606" b="-667241"/>
                          </a:stretch>
                        </a:blipFill>
                      </a:tcPr>
                    </a:tc>
                    <a:extLst>
                      <a:ext uri="{0D108BD9-81ED-4DB2-BD59-A6C34878D82A}">
                        <a16:rowId xmlns:a16="http://schemas.microsoft.com/office/drawing/2014/main" val="2333966242"/>
                      </a:ext>
                    </a:extLst>
                  </a:tr>
                  <a:tr h="443823">
                    <a:tc>
                      <a:txBody>
                        <a:bodyPr/>
                        <a:lstStyle/>
                        <a:p>
                          <a:endParaRPr lang="it-IT"/>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826" t="-742466" r="-648760" b="-430137"/>
                          </a:stretch>
                        </a:blipFill>
                      </a:tcPr>
                    </a:tc>
                    <a:tc>
                      <a:txBody>
                        <a:bodyPr/>
                        <a:lstStyle/>
                        <a:p>
                          <a:pPr xmlns:a="http://schemas.openxmlformats.org/drawingml/2006/main" algn="ctr">
                            <a:spcBef>
                              <a:spcPts val="300"/>
                            </a:spcBef>
                            <a:spcAft>
                              <a:spcPts val="300"/>
                            </a:spcAft>
                          </a:pP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[г/см </a:t>
                          </a:r>
                          <a:r xmlns:a="http://schemas.openxmlformats.org/drawingml/2006/main">
                            <a:rPr lang="ru" sz="1000" baseline="30000" dirty="0">
                              <a:effectLst/>
                              <a:latin typeface="Calibri" panose="020F0502020204030204" pitchFamily="34" charset="0"/>
                              <a:ea typeface="Times New Roman" panose="02020603050405020304" pitchFamily="18" charset="0"/>
                              <a:cs typeface="Calibri" panose="020F0502020204030204" pitchFamily="34" charset="0"/>
                            </a:rPr>
                            <a:t>3 </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xmlns:a="http://schemas.openxmlformats.org/drawingml/2006/main">
                            <a:spcBef>
                              <a:spcPts val="300"/>
                            </a:spcBef>
                            <a:spcAft>
                              <a:spcPts val="300"/>
                            </a:spcAft>
                          </a:pP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плотность грунта под действием плавучести</a:t>
                          </a: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endParaRPr lang="it-IT"/>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174242" t="-742466" r="-606" b="-430137"/>
                          </a:stretch>
                        </a:blipFill>
                      </a:tcPr>
                    </a:tc>
                    <a:extLst>
                      <a:ext uri="{0D108BD9-81ED-4DB2-BD59-A6C34878D82A}">
                        <a16:rowId xmlns:a16="http://schemas.microsoft.com/office/drawing/2014/main" val="3712599326"/>
                      </a:ext>
                    </a:extLst>
                  </a:tr>
                  <a:tr h="310546">
                    <a:tc>
                      <a:txBody>
                        <a:bodyPr/>
                        <a:lstStyle/>
                        <a:p>
                          <a:endParaRPr lang="it-IT"/>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826" t="-1205882" r="-648760" b="-515686"/>
                          </a:stretch>
                        </a:blipFill>
                      </a:tcPr>
                    </a:tc>
                    <a:tc>
                      <a:txBody>
                        <a:bodyPr/>
                        <a:lstStyle/>
                        <a:p>
                          <a:pPr xmlns:a="http://schemas.openxmlformats.org/drawingml/2006/main" algn="ctr">
                            <a:spcBef>
                              <a:spcPts val="300"/>
                            </a:spcBef>
                            <a:spcAft>
                              <a:spcPts val="300"/>
                            </a:spcAft>
                          </a:pP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[кН/м </a:t>
                          </a:r>
                          <a:r xmlns:a="http://schemas.openxmlformats.org/drawingml/2006/main">
                            <a:rPr lang="ru" sz="1000" baseline="30000" dirty="0">
                              <a:effectLst/>
                              <a:latin typeface="Calibri" panose="020F0502020204030204" pitchFamily="34" charset="0"/>
                              <a:ea typeface="Times New Roman" panose="02020603050405020304" pitchFamily="18" charset="0"/>
                              <a:cs typeface="Calibri" panose="020F0502020204030204" pitchFamily="34" charset="0"/>
                            </a:rPr>
                            <a:t>3 </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xmlns:a="http://schemas.openxmlformats.org/drawingml/2006/main">
                            <a:spcBef>
                              <a:spcPts val="300"/>
                            </a:spcBef>
                            <a:spcAft>
                              <a:spcPts val="300"/>
                            </a:spcAft>
                          </a:pP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Ед. изм</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веса</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endParaRPr lang="it-IT"/>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174242" t="-1205882" r="-606" b="-515686"/>
                          </a:stretch>
                        </a:blipFill>
                      </a:tcPr>
                    </a:tc>
                    <a:extLst>
                      <a:ext uri="{0D108BD9-81ED-4DB2-BD59-A6C34878D82A}">
                        <a16:rowId xmlns:a16="http://schemas.microsoft.com/office/drawing/2014/main" val="924350016"/>
                      </a:ext>
                    </a:extLst>
                  </a:tr>
                  <a:tr h="337206">
                    <a:tc>
                      <a:txBody>
                        <a:bodyPr/>
                        <a:lstStyle/>
                        <a:p>
                          <a:endParaRPr lang="it-IT"/>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826" t="-1210909" r="-648760" b="-378182"/>
                          </a:stretch>
                        </a:blipFill>
                      </a:tcPr>
                    </a:tc>
                    <a:tc>
                      <a:txBody>
                        <a:bodyPr/>
                        <a:lstStyle/>
                        <a:p>
                          <a:pPr xmlns:a="http://schemas.openxmlformats.org/drawingml/2006/main" algn="ctr">
                            <a:spcBef>
                              <a:spcPts val="300"/>
                            </a:spcBef>
                            <a:spcAft>
                              <a:spcPts val="300"/>
                            </a:spcAft>
                          </a:pP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xmlns:a="http://schemas.openxmlformats.org/drawingml/2006/main">
                            <a:spcBef>
                              <a:spcPts val="300"/>
                            </a:spcBef>
                            <a:spcAft>
                              <a:spcPts val="300"/>
                            </a:spcAft>
                          </a:pP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пора</a:t>
                          </a:r>
                          <a:r xmlns:a="http://schemas.openxmlformats.org/drawingml/2006/main">
                            <a:rPr lang="ru" sz="1000" baseline="0"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baseline="0" dirty="0" err="1">
                              <a:effectLst/>
                              <a:latin typeface="Calibri" panose="020F0502020204030204" pitchFamily="34" charset="0"/>
                              <a:ea typeface="Times New Roman" panose="02020603050405020304" pitchFamily="18" charset="0"/>
                              <a:cs typeface="Calibri" panose="020F0502020204030204" pitchFamily="34" charset="0"/>
                            </a:rPr>
                            <a:t>содержание</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endParaRPr lang="it-IT"/>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174242" t="-1210909" r="-606" b="-378182"/>
                          </a:stretch>
                        </a:blipFill>
                      </a:tcPr>
                    </a:tc>
                    <a:extLst>
                      <a:ext uri="{0D108BD9-81ED-4DB2-BD59-A6C34878D82A}">
                        <a16:rowId xmlns:a16="http://schemas.microsoft.com/office/drawing/2014/main" val="3840979023"/>
                      </a:ext>
                    </a:extLst>
                  </a:tr>
                  <a:tr h="337125">
                    <a:tc>
                      <a:txBody>
                        <a:bodyPr/>
                        <a:lstStyle/>
                        <a:p>
                          <a:endParaRPr lang="it-IT"/>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826" t="-1310909" r="-648760" b="-278182"/>
                          </a:stretch>
                        </a:blipFill>
                      </a:tcPr>
                    </a:tc>
                    <a:tc>
                      <a:txBody>
                        <a:bodyPr/>
                        <a:lstStyle/>
                        <a:p>
                          <a:pPr xmlns:a="http://schemas.openxmlformats.org/drawingml/2006/main" algn="ctr">
                            <a:spcBef>
                              <a:spcPts val="300"/>
                            </a:spcBef>
                            <a:spcAft>
                              <a:spcPts val="300"/>
                            </a:spcAft>
                          </a:pP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xmlns:a="http://schemas.openxmlformats.org/drawingml/2006/main">
                            <a:spcBef>
                              <a:spcPts val="300"/>
                            </a:spcBef>
                            <a:spcAft>
                              <a:spcPts val="300"/>
                            </a:spcAft>
                          </a:pP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пропорция</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наполненный </a:t>
                          </a: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водой </a:t>
                          </a: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_</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поры</a:t>
                          </a:r>
                          <a:endParaRPr xmlns:a="http://schemas.openxmlformats.org/drawingml/2006/main" lang="de-DE"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endParaRPr lang="it-IT"/>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174242" t="-1310909" r="-606" b="-278182"/>
                          </a:stretch>
                        </a:blipFill>
                      </a:tcPr>
                    </a:tc>
                    <a:extLst>
                      <a:ext uri="{0D108BD9-81ED-4DB2-BD59-A6C34878D82A}">
                        <a16:rowId xmlns:a16="http://schemas.microsoft.com/office/drawing/2014/main" val="1206405863"/>
                      </a:ext>
                    </a:extLst>
                  </a:tr>
                  <a:tr h="243693">
                    <a:tc>
                      <a:txBody>
                        <a:bodyPr/>
                        <a:lstStyle/>
                        <a:p>
                          <a:endParaRPr lang="it-IT"/>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826" t="-1940000" r="-648760" b="-282500"/>
                          </a:stretch>
                        </a:blipFill>
                      </a:tcPr>
                    </a:tc>
                    <a:tc>
                      <a:txBody>
                        <a:bodyPr/>
                        <a:lstStyle/>
                        <a:p>
                          <a:pPr xmlns:a="http://schemas.openxmlformats.org/drawingml/2006/main" algn="ctr">
                            <a:spcBef>
                              <a:spcPts val="300"/>
                            </a:spcBef>
                            <a:spcAft>
                              <a:spcPts val="300"/>
                            </a:spcAft>
                          </a:pP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xmlns:a="http://schemas.openxmlformats.org/drawingml/2006/main">
                            <a:spcBef>
                              <a:spcPts val="300"/>
                            </a:spcBef>
                            <a:spcAft>
                              <a:spcPts val="300"/>
                            </a:spcAft>
                          </a:pP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пропорция</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из</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наполненный воздухом</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поры</a:t>
                          </a:r>
                          <a:endParaRPr xmlns:a="http://schemas.openxmlformats.org/drawingml/2006/main" lang="de-DE"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endParaRPr lang="it-IT"/>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174242" t="-1940000" r="-606" b="-282500"/>
                          </a:stretch>
                        </a:blipFill>
                      </a:tcPr>
                    </a:tc>
                    <a:extLst>
                      <a:ext uri="{0D108BD9-81ED-4DB2-BD59-A6C34878D82A}">
                        <a16:rowId xmlns:a16="http://schemas.microsoft.com/office/drawing/2014/main" val="1977232213"/>
                      </a:ext>
                    </a:extLst>
                  </a:tr>
                  <a:tr h="337206">
                    <a:tc>
                      <a:txBody>
                        <a:bodyPr/>
                        <a:lstStyle/>
                        <a:p>
                          <a:endParaRPr lang="it-IT"/>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826" t="-1457143" r="-648760" b="-101786"/>
                          </a:stretch>
                        </a:blipFill>
                      </a:tcPr>
                    </a:tc>
                    <a:tc>
                      <a:txBody>
                        <a:bodyPr/>
                        <a:lstStyle/>
                        <a:p>
                          <a:pPr xmlns:a="http://schemas.openxmlformats.org/drawingml/2006/main" algn="ctr">
                            <a:spcBef>
                              <a:spcPts val="300"/>
                            </a:spcBef>
                            <a:spcAft>
                              <a:spcPts val="300"/>
                            </a:spcAft>
                          </a:pP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pPr xmlns:a="http://schemas.openxmlformats.org/drawingml/2006/main">
                            <a:spcBef>
                              <a:spcPts val="300"/>
                            </a:spcBef>
                            <a:spcAft>
                              <a:spcPts val="300"/>
                            </a:spcAft>
                          </a:pP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пустота</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соотношение</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EF3"/>
                        </a:solidFill>
                      </a:tcPr>
                    </a:tc>
                    <a:tc>
                      <a:txBody>
                        <a:bodyPr/>
                        <a:lstStyle/>
                        <a:p>
                          <a:endParaRPr lang="it-IT"/>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2"/>
                          <a:stretch>
                            <a:fillRect l="-174242" t="-1457143" r="-606" b="-101786"/>
                          </a:stretch>
                        </a:blipFill>
                      </a:tcPr>
                    </a:tc>
                    <a:extLst>
                      <a:ext uri="{0D108BD9-81ED-4DB2-BD59-A6C34878D82A}">
                        <a16:rowId xmlns:a16="http://schemas.microsoft.com/office/drawing/2014/main" val="628945432"/>
                      </a:ext>
                    </a:extLst>
                  </a:tr>
                  <a:tr h="337206">
                    <a:tc>
                      <a:txBody>
                        <a:bodyPr/>
                        <a:lstStyle/>
                        <a:p>
                          <a:endParaRPr lang="it-IT"/>
                        </a:p>
                      </a:txBody>
                      <a:tcPr marL="29941" marR="29941"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826" t="-1585455" r="-648760" b="-3636"/>
                          </a:stretch>
                        </a:blipFill>
                      </a:tcPr>
                    </a:tc>
                    <a:tc>
                      <a:txBody>
                        <a:bodyPr/>
                        <a:lstStyle/>
                        <a:p>
                          <a:pPr xmlns:a="http://schemas.openxmlformats.org/drawingml/2006/main" algn="ctr">
                            <a:spcBef>
                              <a:spcPts val="300"/>
                            </a:spcBef>
                            <a:spcAft>
                              <a:spcPts val="300"/>
                            </a:spcAft>
                          </a:pP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xmlns:a="http://schemas.openxmlformats.org/drawingml/2006/main">
                            <a:spcBef>
                              <a:spcPts val="300"/>
                            </a:spcBef>
                            <a:spcAft>
                              <a:spcPts val="300"/>
                            </a:spcAft>
                          </a:pP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степень</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из</a:t>
                          </a:r>
                          <a:r xmlns:a="http://schemas.openxmlformats.org/drawingml/2006/main">
                            <a:rPr lang="ru" sz="1000" dirty="0">
                              <a:effectLst/>
                              <a:latin typeface="Calibri" panose="020F0502020204030204" pitchFamily="34" charset="0"/>
                              <a:ea typeface="Times New Roman" panose="02020603050405020304" pitchFamily="18" charset="0"/>
                              <a:cs typeface="Calibri" panose="020F0502020204030204" pitchFamily="34" charset="0"/>
                            </a:rPr>
                            <a:t> </a:t>
                          </a:r>
                          <a:r xmlns:a="http://schemas.openxmlformats.org/drawingml/2006/main">
                            <a:rPr lang="ru" sz="1000" dirty="0" err="1">
                              <a:effectLst/>
                              <a:latin typeface="Calibri" panose="020F0502020204030204" pitchFamily="34" charset="0"/>
                              <a:ea typeface="Times New Roman" panose="02020603050405020304" pitchFamily="18" charset="0"/>
                              <a:cs typeface="Calibri" panose="020F0502020204030204" pitchFamily="34" charset="0"/>
                            </a:rPr>
                            <a:t>насыщенность</a:t>
                          </a:r>
                          <a:endParaRPr xmlns:a="http://schemas.openxmlformats.org/drawingml/2006/main" lang="de-DE" sz="1000" dirty="0">
                            <a:effectLst/>
                            <a:latin typeface="Times New Roman" panose="02020603050405020304" pitchFamily="18" charset="0"/>
                            <a:ea typeface="Times New Roman" panose="02020603050405020304" pitchFamily="18" charset="0"/>
                          </a:endParaRPr>
                        </a:p>
                      </a:txBody>
                      <a:tcPr marL="29941" marR="2994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endParaRPr lang="it-IT"/>
                        </a:p>
                      </a:txBody>
                      <a:tcPr marL="29941" marR="29941"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174242" t="-1585455" r="-606" b="-3636"/>
                          </a:stretch>
                        </a:blipFill>
                      </a:tcPr>
                    </a:tc>
                    <a:extLst>
                      <a:ext uri="{0D108BD9-81ED-4DB2-BD59-A6C34878D82A}">
                        <a16:rowId xmlns:a16="http://schemas.microsoft.com/office/drawing/2014/main" val="2018517881"/>
                      </a:ext>
                    </a:extLst>
                  </a:tr>
                </a:tbl>
              </a:graphicData>
            </a:graphic>
          </p:graphicFrame>
        </mc:Fallback>
      </mc:AlternateContent>
    </p:spTree>
    <p:extLst>
      <p:ext uri="{BB962C8B-B14F-4D97-AF65-F5344CB8AC3E}">
        <p14:creationId xmlns:p14="http://schemas.microsoft.com/office/powerpoint/2010/main" val="113906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808000" y="244800"/>
            <a:ext cx="4320000" cy="307777"/>
          </a:xfrm>
          <a:prstGeom prst="rect">
            <a:avLst/>
          </a:prstGeom>
          <a:noFill/>
        </p:spPr>
        <p:txBody>
          <a:bodyPr wrap="square" lIns="90000" rtlCol="0">
            <a:spAutoFit/>
          </a:bodyPr>
          <a:lstStyle/>
          <a:p>
            <a:r>
              <a:rPr lang="ru" sz="1400" b="1" dirty="0"/>
              <a:t>Введение: основы</a:t>
            </a:r>
          </a:p>
        </p:txBody>
      </p:sp>
      <p:sp>
        <p:nvSpPr>
          <p:cNvPr id="5" name="Rechteck 4"/>
          <p:cNvSpPr/>
          <p:nvPr/>
        </p:nvSpPr>
        <p:spPr>
          <a:xfrm>
            <a:off x="0" y="6714000"/>
            <a:ext cx="144000" cy="144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6" name="Textfeld 5"/>
          <p:cNvSpPr txBox="1"/>
          <p:nvPr/>
        </p:nvSpPr>
        <p:spPr>
          <a:xfrm>
            <a:off x="34407" y="5335005"/>
            <a:ext cx="3600000" cy="1015663"/>
          </a:xfrm>
          <a:prstGeom prst="rect">
            <a:avLst/>
          </a:prstGeom>
          <a:noFill/>
        </p:spPr>
        <p:txBody>
          <a:bodyPr wrap="square" lIns="90000" rtlCol="0">
            <a:spAutoFit/>
          </a:bodyPr>
          <a:lstStyle/>
          <a:p>
            <a:r>
              <a:rPr lang="ru" sz="1200" b="1" dirty="0"/>
              <a:t>Таб. P3-2:</a:t>
            </a:r>
            <a:r>
              <a:rPr lang="ru" sz="1200" dirty="0"/>
              <a:t> Перечислите 2 </a:t>
            </a:r>
            <a:r>
              <a:rPr lang="ru" sz="1200" b="1" dirty="0"/>
              <a:t>характеристики, соответствующие параметрам, </a:t>
            </a:r>
            <a:r>
              <a:rPr lang="ru" sz="1200" dirty="0"/>
              <a:t>важным для подземных вод: масса, объем, содержание воды, плотность, удельный вес, степень насыщения и пористость (источник: </a:t>
            </a:r>
            <a:r>
              <a:rPr lang="ru" sz="1200" cap="small" dirty="0" err="1"/>
              <a:t>Rütz</a:t>
            </a:r>
            <a:r>
              <a:rPr lang="ru" sz="1200" cap="small" dirty="0"/>
              <a:t> </a:t>
            </a:r>
            <a:r>
              <a:rPr lang="ru" sz="1200" dirty="0"/>
              <a:t>и др., Wissensspeicher Geotechnik, 2019: 24).</a:t>
            </a:r>
          </a:p>
        </p:txBody>
      </p:sp>
      <p:grpSp>
        <p:nvGrpSpPr>
          <p:cNvPr id="19" name="Gruppo 18">
            <a:extLst>
              <a:ext uri="{FF2B5EF4-FFF2-40B4-BE49-F238E27FC236}">
                <a16:creationId xmlns="" xmlns:a16="http://schemas.microsoft.com/office/drawing/2014/main" id="{39D95B86-A5B7-1538-F62C-028494F0285D}"/>
              </a:ext>
            </a:extLst>
          </p:cNvPr>
          <p:cNvGrpSpPr/>
          <p:nvPr/>
        </p:nvGrpSpPr>
        <p:grpSpPr>
          <a:xfrm>
            <a:off x="3600000" y="576000"/>
            <a:ext cx="5544000" cy="5774668"/>
            <a:chOff x="3600000" y="576000"/>
            <a:chExt cx="5543262" cy="613800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0" y="576000"/>
              <a:ext cx="5543262" cy="6138000"/>
            </a:xfrm>
            <a:prstGeom prst="rect">
              <a:avLst/>
            </a:prstGeom>
          </p:spPr>
        </p:pic>
        <p:sp>
          <p:nvSpPr>
            <p:cNvPr id="7" name="Textfeld 6"/>
            <p:cNvSpPr txBox="1"/>
            <p:nvPr/>
          </p:nvSpPr>
          <p:spPr>
            <a:xfrm>
              <a:off x="3708000" y="1011047"/>
              <a:ext cx="1332000" cy="138499"/>
            </a:xfrm>
            <a:prstGeom prst="rect">
              <a:avLst/>
            </a:prstGeom>
            <a:solidFill>
              <a:srgbClr val="B6DDE8"/>
            </a:solidFill>
          </p:spPr>
          <p:txBody>
            <a:bodyPr wrap="square" lIns="54000" tIns="0" rIns="54000" bIns="0" rtlCol="0">
              <a:spAutoFit/>
            </a:bodyPr>
            <a:lstStyle/>
            <a:p>
              <a:r>
                <a:rPr lang="ru" sz="900" b="1" dirty="0" err="1"/>
                <a:t>масса</a:t>
              </a:r>
              <a:r>
                <a:rPr lang="ru" sz="900" dirty="0"/>
                <a:t> </a:t>
              </a:r>
              <a:r>
                <a:rPr lang="ru" sz="900" dirty="0" err="1"/>
                <a:t>из</a:t>
              </a:r>
              <a:r>
                <a:rPr lang="ru" sz="900" dirty="0"/>
                <a:t> </a:t>
              </a:r>
              <a:r>
                <a:rPr lang="ru" sz="900" dirty="0" err="1"/>
                <a:t>в</a:t>
              </a:r>
              <a:r>
                <a:rPr lang="ru" sz="900" dirty="0"/>
                <a:t> </a:t>
              </a:r>
              <a:r>
                <a:rPr lang="ru" sz="900" dirty="0" err="1"/>
                <a:t>влажный </a:t>
              </a:r>
              <a:r>
                <a:rPr lang="ru" sz="900" dirty="0"/>
                <a:t>образец</a:t>
              </a:r>
            </a:p>
          </p:txBody>
        </p:sp>
        <p:sp>
          <p:nvSpPr>
            <p:cNvPr id="8" name="Textfeld 7"/>
            <p:cNvSpPr txBox="1"/>
            <p:nvPr/>
          </p:nvSpPr>
          <p:spPr>
            <a:xfrm>
              <a:off x="3708831" y="1221945"/>
              <a:ext cx="1512000" cy="138499"/>
            </a:xfrm>
            <a:prstGeom prst="rect">
              <a:avLst/>
            </a:prstGeom>
            <a:solidFill>
              <a:srgbClr val="B6DDE8"/>
            </a:solidFill>
          </p:spPr>
          <p:txBody>
            <a:bodyPr wrap="square" lIns="54000" tIns="0" rIns="54000" bIns="0" rtlCol="0">
              <a:spAutoFit/>
            </a:bodyPr>
            <a:lstStyle/>
            <a:p>
              <a:r>
                <a:rPr lang="ru" sz="900" dirty="0" err="1"/>
                <a:t>масса</a:t>
              </a:r>
              <a:r>
                <a:rPr lang="ru" sz="900" dirty="0"/>
                <a:t> </a:t>
              </a:r>
              <a:r>
                <a:rPr lang="ru" sz="900" dirty="0" err="1"/>
                <a:t>из</a:t>
              </a:r>
              <a:r>
                <a:rPr lang="ru" sz="900" dirty="0"/>
                <a:t> сухой </a:t>
              </a:r>
              <a:r>
                <a:rPr lang="ru" sz="900" dirty="0" err="1"/>
                <a:t>образец </a:t>
              </a:r>
              <a:r>
                <a:rPr lang="ru" sz="900" dirty="0"/>
                <a:t>_ </a:t>
              </a:r>
              <a:r>
                <a:rPr lang="ru" sz="900" dirty="0" err="1"/>
                <a:t>_</a:t>
              </a:r>
            </a:p>
          </p:txBody>
        </p:sp>
        <p:sp>
          <p:nvSpPr>
            <p:cNvPr id="9" name="Textfeld 8"/>
            <p:cNvSpPr txBox="1"/>
            <p:nvPr/>
          </p:nvSpPr>
          <p:spPr>
            <a:xfrm>
              <a:off x="3708000" y="1425600"/>
              <a:ext cx="1260000" cy="138499"/>
            </a:xfrm>
            <a:prstGeom prst="rect">
              <a:avLst/>
            </a:prstGeom>
            <a:solidFill>
              <a:srgbClr val="B6DDE8"/>
            </a:solidFill>
          </p:spPr>
          <p:txBody>
            <a:bodyPr wrap="square" lIns="54000" tIns="0" rIns="54000" bIns="0" rtlCol="0">
              <a:spAutoFit/>
            </a:bodyPr>
            <a:lstStyle/>
            <a:p>
              <a:r>
                <a:rPr lang="ru" sz="900" dirty="0" err="1"/>
                <a:t>масса</a:t>
              </a:r>
              <a:r>
                <a:rPr lang="ru" sz="900" dirty="0"/>
                <a:t> </a:t>
              </a:r>
              <a:r>
                <a:rPr lang="ru" sz="900" dirty="0" err="1"/>
                <a:t>из</a:t>
              </a:r>
              <a:r>
                <a:rPr lang="ru" sz="900" dirty="0"/>
                <a:t> </a:t>
              </a:r>
              <a:r>
                <a:rPr lang="ru" sz="900" dirty="0" err="1"/>
                <a:t>поровая </a:t>
              </a:r>
              <a:r>
                <a:rPr lang="ru" sz="900" dirty="0"/>
                <a:t>вода</a:t>
              </a:r>
            </a:p>
          </p:txBody>
        </p:sp>
        <p:sp>
          <p:nvSpPr>
            <p:cNvPr id="10" name="Textfeld 9"/>
            <p:cNvSpPr txBox="1"/>
            <p:nvPr/>
          </p:nvSpPr>
          <p:spPr>
            <a:xfrm>
              <a:off x="3708000" y="1620000"/>
              <a:ext cx="1440000" cy="138499"/>
            </a:xfrm>
            <a:prstGeom prst="rect">
              <a:avLst/>
            </a:prstGeom>
            <a:solidFill>
              <a:srgbClr val="B6DDE8"/>
            </a:solidFill>
          </p:spPr>
          <p:txBody>
            <a:bodyPr wrap="square" lIns="54000" tIns="0" rIns="54000" bIns="0" rtlCol="0">
              <a:spAutoFit/>
            </a:bodyPr>
            <a:lstStyle/>
            <a:p>
              <a:r>
                <a:rPr lang="ru" sz="900" b="1" dirty="0" err="1"/>
                <a:t>объем</a:t>
              </a:r>
              <a:r>
                <a:rPr lang="ru" sz="900" dirty="0"/>
                <a:t> </a:t>
              </a:r>
              <a:r>
                <a:rPr lang="ru" sz="900" dirty="0" err="1"/>
                <a:t>из</a:t>
              </a:r>
              <a:r>
                <a:rPr lang="ru" sz="900" dirty="0"/>
                <a:t> </a:t>
              </a:r>
              <a:r>
                <a:rPr lang="ru" sz="900" dirty="0" err="1"/>
                <a:t>в</a:t>
              </a:r>
              <a:r>
                <a:rPr lang="ru" sz="900" dirty="0"/>
                <a:t> </a:t>
              </a:r>
              <a:r>
                <a:rPr lang="ru" sz="900" dirty="0" err="1"/>
                <a:t>влажный </a:t>
              </a:r>
              <a:r>
                <a:rPr lang="ru" sz="900" dirty="0"/>
                <a:t>образец</a:t>
              </a:r>
            </a:p>
          </p:txBody>
        </p:sp>
        <p:sp>
          <p:nvSpPr>
            <p:cNvPr id="11" name="Textfeld 10"/>
            <p:cNvSpPr txBox="1"/>
            <p:nvPr/>
          </p:nvSpPr>
          <p:spPr>
            <a:xfrm>
              <a:off x="3708831" y="1823961"/>
              <a:ext cx="1620000" cy="138499"/>
            </a:xfrm>
            <a:prstGeom prst="rect">
              <a:avLst/>
            </a:prstGeom>
            <a:solidFill>
              <a:srgbClr val="B6DDE8"/>
            </a:solidFill>
          </p:spPr>
          <p:txBody>
            <a:bodyPr wrap="square" lIns="54000" tIns="0" rIns="54000" bIns="0" rtlCol="0">
              <a:spAutoFit/>
            </a:bodyPr>
            <a:lstStyle/>
            <a:p>
              <a:r>
                <a:rPr lang="ru" sz="900" dirty="0" err="1"/>
                <a:t>объем</a:t>
              </a:r>
              <a:r>
                <a:rPr lang="ru" sz="900" dirty="0"/>
                <a:t> </a:t>
              </a:r>
              <a:r>
                <a:rPr lang="ru" sz="900" spc="-30" dirty="0"/>
                <a:t>твердых </a:t>
              </a:r>
              <a:r>
                <a:rPr lang="ru" sz="900" spc="-30" dirty="0" err="1"/>
                <a:t>веществ </a:t>
              </a:r>
              <a:r>
                <a:rPr lang="ru" sz="900" spc="-30" dirty="0"/>
                <a:t>/ </a:t>
              </a:r>
              <a:r>
                <a:rPr lang="ru" sz="900" spc="-30" dirty="0" err="1"/>
                <a:t>зерен </a:t>
              </a:r>
              <a:endParaRPr lang="de-DE" sz="900" spc="-30" dirty="0"/>
            </a:p>
          </p:txBody>
        </p:sp>
        <p:sp>
          <p:nvSpPr>
            <p:cNvPr id="12" name="Textfeld 11"/>
            <p:cNvSpPr txBox="1"/>
            <p:nvPr/>
          </p:nvSpPr>
          <p:spPr>
            <a:xfrm>
              <a:off x="3708000" y="2034859"/>
              <a:ext cx="1080000" cy="138499"/>
            </a:xfrm>
            <a:prstGeom prst="rect">
              <a:avLst/>
            </a:prstGeom>
            <a:solidFill>
              <a:srgbClr val="B6DDE8"/>
            </a:solidFill>
          </p:spPr>
          <p:txBody>
            <a:bodyPr wrap="square" lIns="54000" tIns="0" rIns="54000" bIns="0" rtlCol="0">
              <a:spAutoFit/>
            </a:bodyPr>
            <a:lstStyle/>
            <a:p>
              <a:r>
                <a:rPr lang="ru" sz="900" dirty="0" err="1"/>
                <a:t>объем</a:t>
              </a:r>
              <a:r>
                <a:rPr lang="ru" sz="900" dirty="0"/>
                <a:t> </a:t>
              </a:r>
              <a:r>
                <a:rPr lang="ru" sz="900" dirty="0" err="1"/>
                <a:t>из</a:t>
              </a:r>
              <a:r>
                <a:rPr lang="ru" sz="900" dirty="0"/>
                <a:t> </a:t>
              </a:r>
              <a:r>
                <a:rPr lang="ru" sz="900" dirty="0" err="1"/>
                <a:t>в</a:t>
              </a:r>
              <a:r>
                <a:rPr lang="ru" sz="900" dirty="0"/>
                <a:t> </a:t>
              </a:r>
              <a:r>
                <a:rPr lang="ru" sz="900" dirty="0" err="1"/>
                <a:t>поры</a:t>
              </a:r>
              <a:endParaRPr lang="de-DE" sz="900" dirty="0"/>
            </a:p>
          </p:txBody>
        </p:sp>
        <p:sp>
          <p:nvSpPr>
            <p:cNvPr id="13" name="Textfeld 12"/>
            <p:cNvSpPr txBox="1"/>
            <p:nvPr/>
          </p:nvSpPr>
          <p:spPr>
            <a:xfrm>
              <a:off x="3708000" y="2239200"/>
              <a:ext cx="1332000" cy="138499"/>
            </a:xfrm>
            <a:prstGeom prst="rect">
              <a:avLst/>
            </a:prstGeom>
            <a:solidFill>
              <a:srgbClr val="B6DDE8"/>
            </a:solidFill>
          </p:spPr>
          <p:txBody>
            <a:bodyPr wrap="square" lIns="54000" tIns="0" rIns="54000" bIns="0" rtlCol="0">
              <a:spAutoFit/>
            </a:bodyPr>
            <a:lstStyle/>
            <a:p>
              <a:r>
                <a:rPr lang="ru" sz="900" dirty="0" err="1"/>
                <a:t>объем</a:t>
              </a:r>
              <a:r>
                <a:rPr lang="ru" sz="900" dirty="0"/>
                <a:t> </a:t>
              </a:r>
              <a:r>
                <a:rPr lang="ru" sz="900" dirty="0" err="1"/>
                <a:t>из</a:t>
              </a:r>
              <a:r>
                <a:rPr lang="ru" sz="900" dirty="0"/>
                <a:t> </a:t>
              </a:r>
              <a:r>
                <a:rPr lang="ru" sz="900" dirty="0" err="1"/>
                <a:t>поровая </a:t>
              </a:r>
              <a:r>
                <a:rPr lang="ru" sz="900" dirty="0"/>
                <a:t>вода</a:t>
              </a:r>
            </a:p>
          </p:txBody>
        </p:sp>
        <p:sp>
          <p:nvSpPr>
            <p:cNvPr id="14" name="Textfeld 13"/>
            <p:cNvSpPr txBox="1"/>
            <p:nvPr/>
          </p:nvSpPr>
          <p:spPr>
            <a:xfrm>
              <a:off x="3708000" y="2434381"/>
              <a:ext cx="936000" cy="138499"/>
            </a:xfrm>
            <a:prstGeom prst="rect">
              <a:avLst/>
            </a:prstGeom>
            <a:solidFill>
              <a:srgbClr val="B6DDE8"/>
            </a:solidFill>
          </p:spPr>
          <p:txBody>
            <a:bodyPr wrap="square" lIns="54000" tIns="0" rIns="54000" bIns="0" rtlCol="0">
              <a:spAutoFit/>
            </a:bodyPr>
            <a:lstStyle/>
            <a:p>
              <a:r>
                <a:rPr lang="ru" sz="900" dirty="0" err="1"/>
                <a:t>объем</a:t>
              </a:r>
              <a:r>
                <a:rPr lang="ru" sz="900" dirty="0"/>
                <a:t> </a:t>
              </a:r>
              <a:r>
                <a:rPr lang="ru" sz="900" dirty="0" err="1"/>
                <a:t>из</a:t>
              </a:r>
              <a:r>
                <a:rPr lang="ru" sz="900" dirty="0"/>
                <a:t> </a:t>
              </a:r>
              <a:r>
                <a:rPr lang="ru" sz="900" dirty="0" err="1"/>
                <a:t>в</a:t>
              </a:r>
              <a:r>
                <a:rPr lang="ru" sz="900" dirty="0"/>
                <a:t> </a:t>
              </a:r>
              <a:r>
                <a:rPr lang="ru" sz="900" dirty="0" err="1"/>
                <a:t>воздуха</a:t>
              </a:r>
              <a:endParaRPr lang="de-DE" sz="900" dirty="0"/>
            </a:p>
          </p:txBody>
        </p:sp>
        <p:sp>
          <p:nvSpPr>
            <p:cNvPr id="15" name="Textfeld 14"/>
            <p:cNvSpPr txBox="1"/>
            <p:nvPr/>
          </p:nvSpPr>
          <p:spPr>
            <a:xfrm>
              <a:off x="3708000" y="2653200"/>
              <a:ext cx="792000" cy="138499"/>
            </a:xfrm>
            <a:prstGeom prst="rect">
              <a:avLst/>
            </a:prstGeom>
            <a:solidFill>
              <a:srgbClr val="B6DDE8"/>
            </a:solidFill>
          </p:spPr>
          <p:txBody>
            <a:bodyPr wrap="square" lIns="54000" tIns="0" rIns="54000" bIns="0" rtlCol="0">
              <a:spAutoFit/>
            </a:bodyPr>
            <a:lstStyle/>
            <a:p>
              <a:r>
                <a:rPr lang="ru" sz="900" b="1" dirty="0" err="1"/>
                <a:t>содержание </a:t>
              </a:r>
              <a:endParaRPr lang="de-DE" sz="900" b="1" dirty="0"/>
            </a:p>
          </p:txBody>
        </p:sp>
        <p:sp>
          <p:nvSpPr>
            <p:cNvPr id="16" name="Textfeld 15"/>
            <p:cNvSpPr txBox="1"/>
            <p:nvPr/>
          </p:nvSpPr>
          <p:spPr>
            <a:xfrm>
              <a:off x="3708000" y="2880601"/>
              <a:ext cx="1368000" cy="138499"/>
            </a:xfrm>
            <a:prstGeom prst="rect">
              <a:avLst/>
            </a:prstGeom>
            <a:solidFill>
              <a:srgbClr val="B6DDE8"/>
            </a:solidFill>
          </p:spPr>
          <p:txBody>
            <a:bodyPr wrap="square" lIns="54000" tIns="0" rIns="54000" bIns="0" rtlCol="0">
              <a:spAutoFit/>
            </a:bodyPr>
            <a:lstStyle/>
            <a:p>
              <a:r>
                <a:rPr lang="ru" sz="900" b="1" dirty="0" err="1"/>
                <a:t>плотность</a:t>
              </a:r>
              <a:r>
                <a:rPr lang="ru" sz="900" dirty="0"/>
                <a:t> </a:t>
              </a:r>
              <a:r>
                <a:rPr lang="ru" sz="900" dirty="0" err="1"/>
                <a:t>из</a:t>
              </a:r>
              <a:r>
                <a:rPr lang="ru" sz="900" dirty="0"/>
                <a:t> </a:t>
              </a:r>
              <a:r>
                <a:rPr lang="ru" sz="900" dirty="0" err="1"/>
                <a:t>в</a:t>
              </a:r>
              <a:r>
                <a:rPr lang="ru" sz="900" dirty="0"/>
                <a:t> </a:t>
              </a:r>
              <a:r>
                <a:rPr lang="ru" sz="900" dirty="0" err="1"/>
                <a:t>влажная </a:t>
              </a:r>
              <a:r>
                <a:rPr lang="ru" sz="900" dirty="0"/>
                <a:t>почва</a:t>
              </a:r>
            </a:p>
          </p:txBody>
        </p:sp>
        <p:sp>
          <p:nvSpPr>
            <p:cNvPr id="17" name="Textfeld 16"/>
            <p:cNvSpPr txBox="1"/>
            <p:nvPr/>
          </p:nvSpPr>
          <p:spPr>
            <a:xfrm>
              <a:off x="3708000" y="3094388"/>
              <a:ext cx="1260000" cy="138499"/>
            </a:xfrm>
            <a:prstGeom prst="rect">
              <a:avLst/>
            </a:prstGeom>
            <a:solidFill>
              <a:srgbClr val="B6DDE8"/>
            </a:solidFill>
          </p:spPr>
          <p:txBody>
            <a:bodyPr wrap="square" lIns="54000" tIns="0" rIns="54000" bIns="0" rtlCol="0">
              <a:spAutoFit/>
            </a:bodyPr>
            <a:lstStyle/>
            <a:p>
              <a:r>
                <a:rPr lang="ru" sz="900" dirty="0"/>
                <a:t>сухая </a:t>
              </a:r>
              <a:r>
                <a:rPr lang="ru" sz="900" dirty="0" err="1"/>
                <a:t>плотность</a:t>
              </a:r>
              <a:r>
                <a:rPr lang="ru" sz="900" dirty="0"/>
                <a:t> </a:t>
              </a:r>
              <a:r>
                <a:rPr lang="ru" sz="900" dirty="0" err="1"/>
                <a:t>из</a:t>
              </a:r>
              <a:r>
                <a:rPr lang="ru" sz="900" dirty="0"/>
                <a:t> почва </a:t>
              </a:r>
              <a:r>
                <a:rPr lang="ru" sz="900" dirty="0" err="1"/>
                <a:t>_</a:t>
              </a:r>
            </a:p>
          </p:txBody>
        </p:sp>
        <p:sp>
          <p:nvSpPr>
            <p:cNvPr id="18" name="Textfeld 17"/>
            <p:cNvSpPr txBox="1"/>
            <p:nvPr/>
          </p:nvSpPr>
          <p:spPr>
            <a:xfrm>
              <a:off x="3708000" y="3302301"/>
              <a:ext cx="1404000" cy="138499"/>
            </a:xfrm>
            <a:prstGeom prst="rect">
              <a:avLst/>
            </a:prstGeom>
            <a:solidFill>
              <a:srgbClr val="B6DDE8"/>
            </a:solidFill>
          </p:spPr>
          <p:txBody>
            <a:bodyPr wrap="square" lIns="54000" tIns="0" rIns="54000" bIns="0" rtlCol="0">
              <a:spAutoFit/>
            </a:bodyPr>
            <a:lstStyle/>
            <a:p>
              <a:r>
                <a:rPr lang="ru" sz="900" dirty="0" err="1"/>
                <a:t>зерно</a:t>
              </a:r>
              <a:r>
                <a:rPr lang="ru" sz="900" dirty="0"/>
                <a:t> </a:t>
              </a:r>
              <a:r>
                <a:rPr lang="ru" sz="900" dirty="0" err="1"/>
                <a:t>плотность </a:t>
              </a:r>
              <a:r>
                <a:rPr lang="ru" sz="900" dirty="0"/>
                <a:t>(чистая </a:t>
              </a:r>
              <a:r>
                <a:rPr lang="ru" sz="900" dirty="0" err="1"/>
                <a:t>плотность </a:t>
              </a:r>
              <a:r>
                <a:rPr lang="ru" sz="900" dirty="0"/>
                <a:t>)</a:t>
              </a:r>
            </a:p>
          </p:txBody>
        </p:sp>
        <p:sp>
          <p:nvSpPr>
            <p:cNvPr id="20" name="Textfeld 19"/>
            <p:cNvSpPr txBox="1"/>
            <p:nvPr/>
          </p:nvSpPr>
          <p:spPr>
            <a:xfrm>
              <a:off x="3708000" y="3862660"/>
              <a:ext cx="1080000" cy="138499"/>
            </a:xfrm>
            <a:prstGeom prst="rect">
              <a:avLst/>
            </a:prstGeom>
            <a:solidFill>
              <a:srgbClr val="B6DDE8"/>
            </a:solidFill>
          </p:spPr>
          <p:txBody>
            <a:bodyPr wrap="square" lIns="54000" tIns="0" rIns="54000" bIns="0" rtlCol="0">
              <a:spAutoFit/>
            </a:bodyPr>
            <a:lstStyle/>
            <a:p>
              <a:r>
                <a:rPr lang="ru" sz="900" dirty="0" err="1"/>
                <a:t>плотность</a:t>
              </a:r>
              <a:r>
                <a:rPr lang="ru" sz="900" dirty="0"/>
                <a:t> </a:t>
              </a:r>
              <a:r>
                <a:rPr lang="ru" sz="900" dirty="0" err="1"/>
                <a:t>из</a:t>
              </a:r>
              <a:r>
                <a:rPr lang="ru" sz="900" dirty="0"/>
                <a:t> вода </a:t>
              </a:r>
              <a:r>
                <a:rPr lang="ru" sz="900" dirty="0" err="1"/>
                <a:t>_</a:t>
              </a:r>
            </a:p>
          </p:txBody>
        </p:sp>
        <p:sp>
          <p:nvSpPr>
            <p:cNvPr id="21" name="Textfeld 20"/>
            <p:cNvSpPr txBox="1"/>
            <p:nvPr/>
          </p:nvSpPr>
          <p:spPr>
            <a:xfrm>
              <a:off x="3708000" y="4078800"/>
              <a:ext cx="720000" cy="138499"/>
            </a:xfrm>
            <a:prstGeom prst="rect">
              <a:avLst/>
            </a:prstGeom>
            <a:solidFill>
              <a:srgbClr val="B6DDE8"/>
            </a:solidFill>
          </p:spPr>
          <p:txBody>
            <a:bodyPr wrap="square" lIns="54000" tIns="0" rIns="54000" bIns="0" rtlCol="0">
              <a:spAutoFit/>
            </a:bodyPr>
            <a:lstStyle/>
            <a:p>
              <a:r>
                <a:rPr lang="ru" sz="900" b="1" dirty="0" err="1"/>
                <a:t>Ед. изм</a:t>
              </a:r>
              <a:r>
                <a:rPr lang="ru" sz="900" b="1" dirty="0"/>
                <a:t> </a:t>
              </a:r>
              <a:r>
                <a:rPr lang="ru" sz="900" b="1" dirty="0" err="1"/>
                <a:t>масса</a:t>
              </a:r>
              <a:endParaRPr lang="de-DE" sz="900" dirty="0"/>
            </a:p>
          </p:txBody>
        </p:sp>
        <p:sp>
          <p:nvSpPr>
            <p:cNvPr id="22" name="Textfeld 21"/>
            <p:cNvSpPr txBox="1"/>
            <p:nvPr/>
          </p:nvSpPr>
          <p:spPr>
            <a:xfrm>
              <a:off x="3708000" y="4281997"/>
              <a:ext cx="1512000" cy="138499"/>
            </a:xfrm>
            <a:prstGeom prst="rect">
              <a:avLst/>
            </a:prstGeom>
            <a:solidFill>
              <a:srgbClr val="B6DDE8"/>
            </a:solidFill>
          </p:spPr>
          <p:txBody>
            <a:bodyPr wrap="square" lIns="54000" tIns="0" rIns="54000" bIns="0" rtlCol="0">
              <a:spAutoFit/>
            </a:bodyPr>
            <a:lstStyle/>
            <a:p>
              <a:r>
                <a:rPr lang="ru" sz="900" dirty="0" err="1"/>
                <a:t>Ед. изм</a:t>
              </a:r>
              <a:r>
                <a:rPr lang="ru" sz="900" dirty="0"/>
                <a:t> </a:t>
              </a:r>
              <a:r>
                <a:rPr lang="ru" sz="900" dirty="0" err="1"/>
                <a:t>масса</a:t>
              </a:r>
              <a:r>
                <a:rPr lang="ru" sz="900" dirty="0"/>
                <a:t> </a:t>
              </a:r>
              <a:r>
                <a:rPr lang="ru" sz="900" dirty="0" err="1"/>
                <a:t>под</a:t>
              </a:r>
              <a:r>
                <a:rPr lang="ru" sz="900" dirty="0"/>
                <a:t> </a:t>
              </a:r>
              <a:r>
                <a:rPr lang="ru" sz="900" dirty="0" err="1"/>
                <a:t>плавучесть</a:t>
              </a:r>
              <a:endParaRPr lang="de-DE" sz="900" dirty="0"/>
            </a:p>
          </p:txBody>
        </p:sp>
        <p:sp>
          <p:nvSpPr>
            <p:cNvPr id="23" name="Textfeld 22"/>
            <p:cNvSpPr txBox="1"/>
            <p:nvPr/>
          </p:nvSpPr>
          <p:spPr>
            <a:xfrm>
              <a:off x="3708000" y="3525836"/>
              <a:ext cx="1404000" cy="276999"/>
            </a:xfrm>
            <a:prstGeom prst="rect">
              <a:avLst/>
            </a:prstGeom>
            <a:solidFill>
              <a:srgbClr val="B6DDE8"/>
            </a:solidFill>
          </p:spPr>
          <p:txBody>
            <a:bodyPr wrap="square" lIns="54000" tIns="0" rIns="54000" bIns="0" rtlCol="0">
              <a:spAutoFit/>
            </a:bodyPr>
            <a:lstStyle/>
            <a:p>
              <a:r>
                <a:rPr lang="ru" sz="900" dirty="0" err="1"/>
                <a:t>плотность</a:t>
              </a:r>
              <a:r>
                <a:rPr lang="ru" sz="900" dirty="0"/>
                <a:t> </a:t>
              </a:r>
              <a:r>
                <a:rPr lang="ru" sz="900" dirty="0" err="1"/>
                <a:t>из</a:t>
              </a:r>
              <a:r>
                <a:rPr lang="ru" sz="900" dirty="0"/>
                <a:t> </a:t>
              </a:r>
              <a:r>
                <a:rPr lang="ru" sz="900" dirty="0" err="1"/>
                <a:t>в</a:t>
              </a:r>
              <a:endParaRPr lang="de-DE" sz="900" dirty="0"/>
            </a:p>
            <a:p>
              <a:r>
                <a:rPr lang="ru" sz="900" dirty="0"/>
                <a:t>водонасыщенная почва </a:t>
              </a:r>
              <a:r>
                <a:rPr lang="ru" sz="900" dirty="0" err="1"/>
                <a:t>_</a:t>
              </a:r>
            </a:p>
          </p:txBody>
        </p:sp>
        <p:sp>
          <p:nvSpPr>
            <p:cNvPr id="24" name="Textfeld 23"/>
            <p:cNvSpPr txBox="1"/>
            <p:nvPr/>
          </p:nvSpPr>
          <p:spPr>
            <a:xfrm>
              <a:off x="3708000" y="4596136"/>
              <a:ext cx="1188000" cy="138499"/>
            </a:xfrm>
            <a:prstGeom prst="rect">
              <a:avLst/>
            </a:prstGeom>
            <a:solidFill>
              <a:srgbClr val="B6DDE8"/>
            </a:solidFill>
          </p:spPr>
          <p:txBody>
            <a:bodyPr wrap="square" lIns="54000" tIns="0" rIns="54000" bIns="0" rtlCol="0">
              <a:spAutoFit/>
            </a:bodyPr>
            <a:lstStyle/>
            <a:p>
              <a:r>
                <a:rPr lang="ru" sz="900" b="1" dirty="0" err="1"/>
                <a:t>степень</a:t>
              </a:r>
              <a:r>
                <a:rPr lang="ru" sz="900" b="1" dirty="0"/>
                <a:t> </a:t>
              </a:r>
              <a:r>
                <a:rPr lang="ru" sz="900" b="1" dirty="0" err="1"/>
                <a:t>из</a:t>
              </a:r>
              <a:r>
                <a:rPr lang="ru" sz="900" b="1" dirty="0"/>
                <a:t> </a:t>
              </a:r>
              <a:r>
                <a:rPr lang="ru" sz="900" b="1" dirty="0" err="1"/>
                <a:t>насыщенность</a:t>
              </a:r>
              <a:endParaRPr lang="de-DE" sz="900" b="1" dirty="0"/>
            </a:p>
          </p:txBody>
        </p:sp>
        <p:sp>
          <p:nvSpPr>
            <p:cNvPr id="25" name="Textfeld 24"/>
            <p:cNvSpPr txBox="1"/>
            <p:nvPr/>
          </p:nvSpPr>
          <p:spPr>
            <a:xfrm>
              <a:off x="3708000" y="5076000"/>
              <a:ext cx="792000" cy="138499"/>
            </a:xfrm>
            <a:prstGeom prst="rect">
              <a:avLst/>
            </a:prstGeom>
            <a:solidFill>
              <a:srgbClr val="B6DDE8"/>
            </a:solidFill>
          </p:spPr>
          <p:txBody>
            <a:bodyPr wrap="square" lIns="54000" tIns="0" rIns="54000" bIns="0" rtlCol="0">
              <a:spAutoFit/>
            </a:bodyPr>
            <a:lstStyle/>
            <a:p>
              <a:r>
                <a:rPr lang="ru" sz="900" b="1" dirty="0"/>
                <a:t>пористость </a:t>
              </a:r>
              <a:r>
                <a:rPr lang="ru" sz="900" b="1" dirty="0" err="1"/>
                <a:t>_</a:t>
              </a:r>
              <a:endParaRPr lang="de-DE" sz="900" b="1" dirty="0"/>
            </a:p>
          </p:txBody>
        </p:sp>
        <p:sp>
          <p:nvSpPr>
            <p:cNvPr id="26" name="Textfeld 25"/>
            <p:cNvSpPr txBox="1"/>
            <p:nvPr/>
          </p:nvSpPr>
          <p:spPr>
            <a:xfrm>
              <a:off x="3708000" y="5558400"/>
              <a:ext cx="828000" cy="138499"/>
            </a:xfrm>
            <a:prstGeom prst="rect">
              <a:avLst/>
            </a:prstGeom>
            <a:solidFill>
              <a:srgbClr val="B6DDE8"/>
            </a:solidFill>
          </p:spPr>
          <p:txBody>
            <a:bodyPr wrap="square" lIns="54000" tIns="0" rIns="54000" bIns="0" rtlCol="0">
              <a:spAutoFit/>
            </a:bodyPr>
            <a:lstStyle/>
            <a:p>
              <a:r>
                <a:rPr lang="ru" sz="900" b="1" dirty="0" err="1"/>
                <a:t>пустота</a:t>
              </a:r>
              <a:r>
                <a:rPr lang="ru" sz="900" b="1" dirty="0"/>
                <a:t> </a:t>
              </a:r>
              <a:r>
                <a:rPr lang="ru" sz="900" b="1" dirty="0" err="1"/>
                <a:t>соотношение</a:t>
              </a:r>
              <a:endParaRPr lang="de-DE" sz="900" b="1" dirty="0"/>
            </a:p>
          </p:txBody>
        </p:sp>
        <p:sp>
          <p:nvSpPr>
            <p:cNvPr id="28" name="Textfeld 27"/>
            <p:cNvSpPr txBox="1"/>
            <p:nvPr/>
          </p:nvSpPr>
          <p:spPr>
            <a:xfrm>
              <a:off x="3708000" y="5940538"/>
              <a:ext cx="1512000" cy="138499"/>
            </a:xfrm>
            <a:prstGeom prst="rect">
              <a:avLst/>
            </a:prstGeom>
            <a:solidFill>
              <a:srgbClr val="B6DDE8"/>
            </a:solidFill>
          </p:spPr>
          <p:txBody>
            <a:bodyPr wrap="square" lIns="54000" tIns="0" rIns="54000" bIns="0" rtlCol="0">
              <a:spAutoFit/>
            </a:bodyPr>
            <a:lstStyle/>
            <a:p>
              <a:r>
                <a:rPr lang="ru" sz="900" dirty="0"/>
                <a:t>пористость ( </a:t>
              </a:r>
              <a:r>
                <a:rPr lang="ru" sz="900" dirty="0" err="1"/>
                <a:t>водонаполненные </a:t>
              </a:r>
              <a:r>
                <a:rPr lang="ru" sz="900" dirty="0"/>
                <a:t>) </a:t>
              </a:r>
              <a:r>
                <a:rPr lang="ru" sz="900" dirty="0" err="1"/>
                <a:t>_</a:t>
              </a:r>
            </a:p>
          </p:txBody>
        </p:sp>
        <p:sp>
          <p:nvSpPr>
            <p:cNvPr id="29" name="Textfeld 28"/>
            <p:cNvSpPr txBox="1"/>
            <p:nvPr/>
          </p:nvSpPr>
          <p:spPr>
            <a:xfrm>
              <a:off x="3708000" y="6350668"/>
              <a:ext cx="1332000" cy="138499"/>
            </a:xfrm>
            <a:prstGeom prst="rect">
              <a:avLst/>
            </a:prstGeom>
            <a:solidFill>
              <a:srgbClr val="B6DDE8"/>
            </a:solidFill>
          </p:spPr>
          <p:txBody>
            <a:bodyPr wrap="square" lIns="54000" tIns="0" rIns="54000" bIns="0" rtlCol="0">
              <a:spAutoFit/>
            </a:bodyPr>
            <a:lstStyle/>
            <a:p>
              <a:r>
                <a:rPr lang="ru" sz="900" dirty="0"/>
                <a:t>пористость ( </a:t>
              </a:r>
              <a:r>
                <a:rPr lang="ru" sz="900" dirty="0" err="1"/>
                <a:t>заполненная воздухом </a:t>
              </a:r>
              <a:r>
                <a:rPr lang="ru" sz="900" dirty="0"/>
                <a:t>)</a:t>
              </a:r>
            </a:p>
          </p:txBody>
        </p:sp>
        <p:sp>
          <p:nvSpPr>
            <p:cNvPr id="30" name="Textfeld 29"/>
            <p:cNvSpPr txBox="1"/>
            <p:nvPr/>
          </p:nvSpPr>
          <p:spPr>
            <a:xfrm>
              <a:off x="3726000" y="687600"/>
              <a:ext cx="1584000" cy="130036"/>
            </a:xfrm>
            <a:prstGeom prst="rect">
              <a:avLst/>
            </a:prstGeom>
            <a:solidFill>
              <a:srgbClr val="92CDDB"/>
            </a:solidFill>
          </p:spPr>
          <p:txBody>
            <a:bodyPr wrap="square" lIns="54000" tIns="0" rIns="54000" bIns="0" rtlCol="0">
              <a:spAutoFit/>
            </a:bodyPr>
            <a:lstStyle/>
            <a:p>
              <a:pPr algn="ctr">
                <a:lnSpc>
                  <a:spcPts val="1000"/>
                </a:lnSpc>
              </a:pPr>
              <a:r>
                <a:rPr lang="ru" sz="1000" b="1" dirty="0" err="1"/>
                <a:t>обозначение</a:t>
              </a:r>
              <a:endParaRPr lang="de-DE" sz="1000" b="1" dirty="0"/>
            </a:p>
          </p:txBody>
        </p:sp>
        <p:sp>
          <p:nvSpPr>
            <p:cNvPr id="31" name="Textfeld 30"/>
            <p:cNvSpPr txBox="1"/>
            <p:nvPr/>
          </p:nvSpPr>
          <p:spPr>
            <a:xfrm>
              <a:off x="5364088" y="687600"/>
              <a:ext cx="486000" cy="269304"/>
            </a:xfrm>
            <a:prstGeom prst="rect">
              <a:avLst/>
            </a:prstGeom>
            <a:solidFill>
              <a:srgbClr val="92CDDB"/>
            </a:solidFill>
          </p:spPr>
          <p:txBody>
            <a:bodyPr wrap="square" lIns="18000" tIns="0" rIns="18000" bIns="0" rtlCol="0">
              <a:spAutoFit/>
            </a:bodyPr>
            <a:lstStyle/>
            <a:p>
              <a:pPr algn="ctr">
                <a:lnSpc>
                  <a:spcPts val="1000"/>
                </a:lnSpc>
              </a:pPr>
              <a:r>
                <a:rPr lang="ru" sz="1000" b="1" dirty="0" err="1"/>
                <a:t>символ</a:t>
              </a:r>
              <a:r>
                <a:rPr lang="ru" sz="1000" b="1" dirty="0"/>
                <a:t> </a:t>
              </a:r>
            </a:p>
            <a:p>
              <a:pPr algn="ctr">
                <a:lnSpc>
                  <a:spcPts val="1100"/>
                </a:lnSpc>
              </a:pPr>
              <a:endParaRPr lang="de-DE" sz="1000" b="1" dirty="0"/>
            </a:p>
          </p:txBody>
        </p:sp>
        <p:sp>
          <p:nvSpPr>
            <p:cNvPr id="32" name="Textfeld 31"/>
            <p:cNvSpPr txBox="1"/>
            <p:nvPr/>
          </p:nvSpPr>
          <p:spPr>
            <a:xfrm>
              <a:off x="5886000" y="687600"/>
              <a:ext cx="684000" cy="269304"/>
            </a:xfrm>
            <a:prstGeom prst="rect">
              <a:avLst/>
            </a:prstGeom>
            <a:solidFill>
              <a:srgbClr val="92CDDB"/>
            </a:solidFill>
          </p:spPr>
          <p:txBody>
            <a:bodyPr wrap="square" lIns="54000" tIns="0" rIns="54000" bIns="0" rtlCol="0">
              <a:spAutoFit/>
            </a:bodyPr>
            <a:lstStyle/>
            <a:p>
              <a:pPr algn="ctr">
                <a:lnSpc>
                  <a:spcPts val="1000"/>
                </a:lnSpc>
              </a:pPr>
              <a:r>
                <a:rPr lang="ru" sz="1000" b="1" dirty="0" err="1"/>
                <a:t>Ед. изм</a:t>
              </a:r>
              <a:r>
                <a:rPr lang="ru" sz="1000" b="1" dirty="0"/>
                <a:t> </a:t>
              </a:r>
              <a:r>
                <a:rPr lang="ru" sz="1000" b="1" dirty="0" err="1"/>
                <a:t>из</a:t>
              </a:r>
              <a:r>
                <a:rPr lang="ru" sz="1000" b="1" dirty="0"/>
                <a:t> </a:t>
              </a:r>
            </a:p>
            <a:p>
              <a:pPr algn="ctr">
                <a:lnSpc>
                  <a:spcPts val="1100"/>
                </a:lnSpc>
              </a:pPr>
              <a:r>
                <a:rPr lang="ru" sz="1000" b="1" dirty="0" err="1"/>
                <a:t>мера</a:t>
              </a:r>
              <a:endParaRPr lang="de-DE" sz="1000" b="1" dirty="0"/>
            </a:p>
          </p:txBody>
        </p:sp>
        <p:sp>
          <p:nvSpPr>
            <p:cNvPr id="33" name="Textfeld 32"/>
            <p:cNvSpPr txBox="1"/>
            <p:nvPr/>
          </p:nvSpPr>
          <p:spPr>
            <a:xfrm>
              <a:off x="6624000" y="690464"/>
              <a:ext cx="900000" cy="130036"/>
            </a:xfrm>
            <a:prstGeom prst="rect">
              <a:avLst/>
            </a:prstGeom>
            <a:solidFill>
              <a:srgbClr val="92CDDB"/>
            </a:solidFill>
          </p:spPr>
          <p:txBody>
            <a:bodyPr wrap="square" lIns="54000" tIns="0" rIns="54000" bIns="0" rtlCol="0">
              <a:spAutoFit/>
            </a:bodyPr>
            <a:lstStyle/>
            <a:p>
              <a:pPr algn="ctr">
                <a:lnSpc>
                  <a:spcPts val="1000"/>
                </a:lnSpc>
              </a:pPr>
              <a:r>
                <a:rPr lang="ru" sz="1000" b="1" dirty="0" err="1"/>
                <a:t>определение</a:t>
              </a:r>
              <a:endParaRPr lang="de-DE" sz="1000" b="1" dirty="0"/>
            </a:p>
          </p:txBody>
        </p:sp>
        <p:sp>
          <p:nvSpPr>
            <p:cNvPr id="34" name="Textfeld 33"/>
            <p:cNvSpPr txBox="1"/>
            <p:nvPr/>
          </p:nvSpPr>
          <p:spPr>
            <a:xfrm>
              <a:off x="7596000" y="687600"/>
              <a:ext cx="1440000" cy="269304"/>
            </a:xfrm>
            <a:prstGeom prst="rect">
              <a:avLst/>
            </a:prstGeom>
            <a:solidFill>
              <a:srgbClr val="92CDDB"/>
            </a:solidFill>
          </p:spPr>
          <p:txBody>
            <a:bodyPr wrap="square" lIns="54000" tIns="0" rIns="54000" bIns="0" rtlCol="0">
              <a:spAutoFit/>
            </a:bodyPr>
            <a:lstStyle/>
            <a:p>
              <a:pPr algn="ctr">
                <a:lnSpc>
                  <a:spcPts val="1000"/>
                </a:lnSpc>
              </a:pPr>
              <a:r>
                <a:rPr lang="ru" sz="1000" b="1" dirty="0" err="1"/>
                <a:t>связи</a:t>
              </a:r>
              <a:r>
                <a:rPr lang="ru" sz="1000" b="1" dirty="0"/>
                <a:t> </a:t>
              </a:r>
              <a:r>
                <a:rPr lang="ru" sz="1000" b="1" dirty="0" err="1"/>
                <a:t>с</a:t>
              </a:r>
              <a:r>
                <a:rPr lang="ru" sz="1000" b="1" dirty="0"/>
                <a:t>  </a:t>
              </a:r>
            </a:p>
            <a:p>
              <a:pPr algn="ctr">
                <a:lnSpc>
                  <a:spcPts val="1100"/>
                </a:lnSpc>
              </a:pPr>
              <a:r>
                <a:rPr lang="ru" sz="1000" b="1" dirty="0" err="1"/>
                <a:t>Другой</a:t>
              </a:r>
              <a:r>
                <a:rPr lang="ru" sz="1000" b="1" dirty="0"/>
                <a:t> </a:t>
              </a:r>
              <a:r>
                <a:rPr lang="ru" sz="1000" b="1" dirty="0" err="1"/>
                <a:t>параметры</a:t>
              </a:r>
              <a:endParaRPr lang="de-DE" sz="1000" b="1" dirty="0"/>
            </a:p>
          </p:txBody>
        </p:sp>
      </p:grpSp>
    </p:spTree>
    <p:extLst>
      <p:ext uri="{BB962C8B-B14F-4D97-AF65-F5344CB8AC3E}">
        <p14:creationId xmlns:p14="http://schemas.microsoft.com/office/powerpoint/2010/main" val="187507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808000" y="244800"/>
            <a:ext cx="4320000" cy="307777"/>
          </a:xfrm>
          <a:prstGeom prst="rect">
            <a:avLst/>
          </a:prstGeom>
          <a:noFill/>
        </p:spPr>
        <p:txBody>
          <a:bodyPr wrap="square" lIns="90000" rtlCol="0">
            <a:spAutoFit/>
          </a:bodyPr>
          <a:lstStyle/>
          <a:p>
            <a:r>
              <a:rPr lang="ru" sz="1400" b="1" dirty="0"/>
              <a:t>Введение: основы</a:t>
            </a:r>
          </a:p>
        </p:txBody>
      </p:sp>
      <p:sp>
        <p:nvSpPr>
          <p:cNvPr id="5" name="Rechteck 4"/>
          <p:cNvSpPr/>
          <p:nvPr/>
        </p:nvSpPr>
        <p:spPr>
          <a:xfrm>
            <a:off x="0" y="6714000"/>
            <a:ext cx="144000" cy="144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6" name="Textfeld 5"/>
          <p:cNvSpPr txBox="1"/>
          <p:nvPr/>
        </p:nvSpPr>
        <p:spPr>
          <a:xfrm>
            <a:off x="4465636" y="4983446"/>
            <a:ext cx="4678363" cy="646331"/>
          </a:xfrm>
          <a:prstGeom prst="rect">
            <a:avLst/>
          </a:prstGeom>
          <a:noFill/>
        </p:spPr>
        <p:txBody>
          <a:bodyPr wrap="square" lIns="90000" rtlCol="0">
            <a:spAutoFit/>
          </a:bodyPr>
          <a:lstStyle/>
          <a:p>
            <a:r>
              <a:rPr lang="ru" sz="1200" b="1" dirty="0"/>
              <a:t>Рис. P3-9:</a:t>
            </a:r>
            <a:r>
              <a:rPr lang="ru" sz="1200" dirty="0"/>
              <a:t>  Проявления подземных вод: открытое и закрытое капиллярное водное пространство по </a:t>
            </a:r>
            <a:r>
              <a:rPr lang="ru" sz="1200" cap="small" dirty="0" err="1"/>
              <a:t>Цункеру</a:t>
            </a:r>
            <a:r>
              <a:rPr lang="ru" sz="1200" cap="small" dirty="0"/>
              <a:t> </a:t>
            </a:r>
            <a:r>
              <a:rPr lang="ru" sz="1200" dirty="0"/>
              <a:t>(повторение рис. </a:t>
            </a:r>
            <a:r>
              <a:rPr lang="ru" sz="1200" b="1" dirty="0"/>
              <a:t>P3-3 </a:t>
            </a:r>
            <a:r>
              <a:rPr lang="ru" sz="1200" dirty="0"/>
              <a:t>; здесь от </a:t>
            </a:r>
            <a:r>
              <a:rPr lang="ru" sz="1200" cap="small" dirty="0" err="1"/>
              <a:t>Hölting </a:t>
            </a:r>
            <a:r>
              <a:rPr lang="ru" sz="1200" cap="small" dirty="0"/>
              <a:t>&amp; </a:t>
            </a:r>
            <a:r>
              <a:rPr lang="ru" sz="1200" cap="small" dirty="0" err="1"/>
              <a:t>Coldewey</a:t>
            </a:r>
            <a:r>
              <a:rPr lang="ru" sz="1200" cap="small" dirty="0"/>
              <a:t> </a:t>
            </a:r>
            <a:r>
              <a:rPr lang="ru" sz="1200" dirty="0"/>
              <a:t>2009: 32).</a:t>
            </a:r>
            <a:endParaRPr lang="de-DE" sz="1200" dirty="0"/>
          </a:p>
        </p:txBody>
      </p:sp>
      <p:sp>
        <p:nvSpPr>
          <p:cNvPr id="7" name="Textfeld 6"/>
          <p:cNvSpPr txBox="1"/>
          <p:nvPr/>
        </p:nvSpPr>
        <p:spPr>
          <a:xfrm>
            <a:off x="0" y="576000"/>
            <a:ext cx="4465637" cy="6032421"/>
          </a:xfrm>
          <a:prstGeom prst="rect">
            <a:avLst/>
          </a:prstGeom>
          <a:noFill/>
        </p:spPr>
        <p:txBody>
          <a:bodyPr wrap="square" lIns="90000" rtlCol="0">
            <a:spAutoFit/>
          </a:bodyPr>
          <a:lstStyle/>
          <a:p>
            <a:r>
              <a:rPr lang="ru" sz="1400" b="1" dirty="0"/>
              <a:t>P3-1.5 Капиллярное водное </a:t>
            </a:r>
            <a:r>
              <a:rPr lang="ru" sz="1400" b="1" dirty="0" err="1"/>
              <a:t>пространство</a:t>
            </a:r>
            <a:r>
              <a:rPr lang="ru" sz="1400" b="1" dirty="0"/>
              <a:t> </a:t>
            </a:r>
            <a:r>
              <a:rPr lang="ru" sz="1400" b="1" dirty="0" err="1"/>
              <a:t>клятва</a:t>
            </a:r>
            <a:r>
              <a:rPr lang="ru" sz="1400" b="1" dirty="0"/>
              <a:t> </a:t>
            </a:r>
            <a:r>
              <a:rPr lang="ru" sz="1400" b="1" dirty="0" err="1"/>
              <a:t>высота</a:t>
            </a:r>
            <a:r>
              <a:rPr lang="ru" sz="1400" b="1" dirty="0"/>
              <a:t> </a:t>
            </a:r>
            <a:r>
              <a:rPr lang="ru" sz="1400" b="1" dirty="0" err="1"/>
              <a:t>из</a:t>
            </a:r>
            <a:r>
              <a:rPr lang="ru" sz="1400" b="1" dirty="0"/>
              <a:t> </a:t>
            </a:r>
            <a:r>
              <a:rPr lang="ru" sz="1400" b="1" dirty="0" err="1"/>
              <a:t>капилляр</a:t>
            </a:r>
            <a:r>
              <a:rPr lang="ru" sz="1400" b="1" dirty="0"/>
              <a:t> </a:t>
            </a:r>
            <a:r>
              <a:rPr lang="ru" sz="1400" b="1" dirty="0" err="1"/>
              <a:t>подниматься</a:t>
            </a:r>
            <a:endParaRPr lang="de-DE" sz="1400" b="1" dirty="0"/>
          </a:p>
          <a:p>
            <a:endParaRPr lang="de-DE" sz="1200" b="1" dirty="0"/>
          </a:p>
          <a:p>
            <a:r>
              <a:rPr lang="ru" sz="1400" b="1" dirty="0"/>
              <a:t>Замкнутое капиллярное водное пространство:</a:t>
            </a:r>
          </a:p>
          <a:p>
            <a:r>
              <a:rPr lang="ru" sz="1400" dirty="0"/>
              <a:t>Водонасыщение за счет капиллярного действия в ранее полунасыщенной области </a:t>
            </a:r>
            <a:r>
              <a:rPr lang="ru" sz="1400" dirty="0">
                <a:solidFill>
                  <a:srgbClr val="0070C0"/>
                </a:solidFill>
              </a:rPr>
              <a:t>&gt;&gt; Самые широкие капилляры имеют решающее значение для этой высоты всасывания </a:t>
            </a:r>
            <a:r>
              <a:rPr lang="ru" sz="1400" dirty="0"/>
              <a:t>(источник: лекция «Вода в почве», </a:t>
            </a:r>
            <a:r>
              <a:rPr lang="ru" sz="1400" cap="small" dirty="0" err="1"/>
              <a:t>Semar</a:t>
            </a:r>
            <a:r>
              <a:rPr lang="ru" sz="1400" cap="small" dirty="0"/>
              <a:t> </a:t>
            </a:r>
            <a:r>
              <a:rPr lang="ru" sz="1400" dirty="0"/>
              <a:t>2009, неопубликовано).</a:t>
            </a:r>
          </a:p>
          <a:p>
            <a:endParaRPr lang="de-DE" sz="1400" b="1" dirty="0"/>
          </a:p>
          <a:p>
            <a:r>
              <a:rPr lang="ru" sz="1400" b="1" dirty="0"/>
              <a:t>Открытое капиллярное водное пространство:</a:t>
            </a:r>
          </a:p>
          <a:p>
            <a:r>
              <a:rPr lang="ru" sz="1400" dirty="0"/>
              <a:t>полунасыщенная зона, а также переход к земляно-влажным областям </a:t>
            </a:r>
            <a:r>
              <a:rPr lang="ru" sz="1400" dirty="0">
                <a:solidFill>
                  <a:srgbClr val="0070C0"/>
                </a:solidFill>
              </a:rPr>
              <a:t>&gt;&gt; вызваны частично еще существующими более мелкими капиллярами.</a:t>
            </a:r>
            <a:endParaRPr lang="de-DE" sz="1400" dirty="0">
              <a:solidFill>
                <a:srgbClr val="0070C0"/>
              </a:solidFill>
            </a:endParaRPr>
          </a:p>
          <a:p>
            <a:endParaRPr lang="de-DE" sz="1200" dirty="0"/>
          </a:p>
          <a:p>
            <a:r>
              <a:rPr lang="ru" sz="1400" b="1" dirty="0"/>
              <a:t>Адсорбционные силы:</a:t>
            </a:r>
          </a:p>
          <a:p>
            <a:r>
              <a:rPr lang="ru" sz="1400" dirty="0"/>
              <a:t>сильные поверхностные силы, связывающие частицы почвы.</a:t>
            </a:r>
          </a:p>
          <a:p>
            <a:endParaRPr lang="de-DE" sz="1200" dirty="0"/>
          </a:p>
          <a:p>
            <a:r>
              <a:rPr lang="ru" sz="1400" b="1" dirty="0"/>
              <a:t>Высота капиллярного подъема:</a:t>
            </a:r>
          </a:p>
          <a:p>
            <a:r>
              <a:rPr lang="ru" sz="1400" dirty="0"/>
              <a:t>Высота капиллярного подъема (также называемая капиллярной высотой) лучше всего объясняется, если представить соломинку/трубку для питья, помещенную в стакан с водой. Если принять потенциальную теорию, то внутри соломинки должна быть задана та же высота потенциала, что и в стакане. Однако, как легко заметить, уровень воды выше, чем уровень воды в стакане. Этот эффект можно объяснить капиллярными силами. Капиллярные силы обусловлены поверхностным натяжением самой жидкой фазы и приводят к образованию менисков в системе пор, которые удерживаются против силы гравитации (ср./см </a:t>
            </a:r>
            <a:r>
              <a:rPr lang="ru" sz="1400" b="1" dirty="0"/>
              <a:t>. рис. П3-10).</a:t>
            </a:r>
          </a:p>
          <a:p>
            <a:endParaRPr lang="de-DE" sz="1400" b="1" dirty="0"/>
          </a:p>
        </p:txBody>
      </p:sp>
      <p:pic>
        <p:nvPicPr>
          <p:cNvPr id="5122" name="Picture 2" descr="Abbildung-3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5637" y="576000"/>
            <a:ext cx="4678363"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7776000" y="4536000"/>
            <a:ext cx="792000" cy="153888"/>
          </a:xfrm>
          <a:prstGeom prst="rect">
            <a:avLst/>
          </a:prstGeom>
          <a:solidFill>
            <a:srgbClr val="DAEEF3"/>
          </a:solidFill>
        </p:spPr>
        <p:txBody>
          <a:bodyPr wrap="square" lIns="54000" tIns="0" rIns="54000" bIns="0" rtlCol="0">
            <a:spAutoFit/>
          </a:bodyPr>
          <a:lstStyle/>
          <a:p>
            <a:r>
              <a:rPr lang="ru" sz="1000" dirty="0"/>
              <a:t>подземные воды</a:t>
            </a:r>
          </a:p>
        </p:txBody>
      </p:sp>
      <p:sp>
        <p:nvSpPr>
          <p:cNvPr id="9" name="Textfeld 8"/>
          <p:cNvSpPr txBox="1"/>
          <p:nvPr/>
        </p:nvSpPr>
        <p:spPr>
          <a:xfrm>
            <a:off x="7776000" y="1750444"/>
            <a:ext cx="828000" cy="294953"/>
          </a:xfrm>
          <a:prstGeom prst="rect">
            <a:avLst/>
          </a:prstGeom>
          <a:solidFill>
            <a:srgbClr val="DAEEF3"/>
          </a:solidFill>
        </p:spPr>
        <p:txBody>
          <a:bodyPr wrap="square" lIns="54000" tIns="0" rIns="54000" bIns="0" rtlCol="0">
            <a:spAutoFit/>
          </a:bodyPr>
          <a:lstStyle/>
          <a:p>
            <a:r>
              <a:rPr lang="ru" sz="1000" dirty="0"/>
              <a:t>почвенный воздух с</a:t>
            </a:r>
          </a:p>
          <a:p>
            <a:pPr>
              <a:lnSpc>
                <a:spcPts val="1100"/>
              </a:lnSpc>
            </a:pPr>
            <a:r>
              <a:rPr lang="ru" sz="1000" dirty="0"/>
              <a:t>водяной </a:t>
            </a:r>
            <a:r>
              <a:rPr lang="ru" sz="1000" dirty="0" err="1"/>
              <a:t>пар</a:t>
            </a:r>
            <a:endParaRPr lang="en-US" sz="1000" dirty="0"/>
          </a:p>
        </p:txBody>
      </p:sp>
      <p:sp>
        <p:nvSpPr>
          <p:cNvPr id="10" name="Textfeld 9"/>
          <p:cNvSpPr txBox="1"/>
          <p:nvPr/>
        </p:nvSpPr>
        <p:spPr>
          <a:xfrm>
            <a:off x="7776000" y="2223821"/>
            <a:ext cx="900000" cy="153888"/>
          </a:xfrm>
          <a:prstGeom prst="rect">
            <a:avLst/>
          </a:prstGeom>
          <a:solidFill>
            <a:srgbClr val="DAEEF3"/>
          </a:solidFill>
        </p:spPr>
        <p:txBody>
          <a:bodyPr wrap="square" lIns="54000" tIns="0" rIns="54000" bIns="0" rtlCol="0">
            <a:spAutoFit/>
          </a:bodyPr>
          <a:lstStyle/>
          <a:p>
            <a:r>
              <a:rPr lang="ru" sz="1000" dirty="0" err="1"/>
              <a:t>клейкая </a:t>
            </a:r>
            <a:r>
              <a:rPr lang="ru" sz="1000" dirty="0"/>
              <a:t>вода</a:t>
            </a:r>
          </a:p>
        </p:txBody>
      </p:sp>
      <p:sp>
        <p:nvSpPr>
          <p:cNvPr id="11" name="Textfeld 10"/>
          <p:cNvSpPr txBox="1"/>
          <p:nvPr/>
        </p:nvSpPr>
        <p:spPr>
          <a:xfrm>
            <a:off x="7775999" y="901568"/>
            <a:ext cx="1368000" cy="282129"/>
          </a:xfrm>
          <a:prstGeom prst="rect">
            <a:avLst/>
          </a:prstGeom>
          <a:solidFill>
            <a:srgbClr val="DAEEF3"/>
          </a:solidFill>
        </p:spPr>
        <p:txBody>
          <a:bodyPr wrap="square" lIns="54000" tIns="0" rIns="54000" bIns="0" rtlCol="0">
            <a:spAutoFit/>
          </a:bodyPr>
          <a:lstStyle/>
          <a:p>
            <a:pPr>
              <a:lnSpc>
                <a:spcPts val="1100"/>
              </a:lnSpc>
            </a:pPr>
            <a:r>
              <a:rPr lang="ru" sz="1000" dirty="0"/>
              <a:t>частица почвы, окруженная адсорбционной водой</a:t>
            </a:r>
          </a:p>
        </p:txBody>
      </p:sp>
      <p:sp>
        <p:nvSpPr>
          <p:cNvPr id="12" name="Textfeld 11"/>
          <p:cNvSpPr txBox="1"/>
          <p:nvPr/>
        </p:nvSpPr>
        <p:spPr>
          <a:xfrm>
            <a:off x="5256000" y="576000"/>
            <a:ext cx="1944000" cy="153888"/>
          </a:xfrm>
          <a:prstGeom prst="rect">
            <a:avLst/>
          </a:prstGeom>
          <a:solidFill>
            <a:srgbClr val="DAEEF3"/>
          </a:solidFill>
        </p:spPr>
        <p:txBody>
          <a:bodyPr wrap="square" lIns="54000" tIns="0" rIns="54000" bIns="0" rtlCol="0">
            <a:spAutoFit/>
          </a:bodyPr>
          <a:lstStyle/>
          <a:p>
            <a:r>
              <a:rPr lang="ru" sz="1000" dirty="0"/>
              <a:t>просачивающаяся вода </a:t>
            </a:r>
            <a:r>
              <a:rPr lang="ru" sz="1000" dirty="0" err="1"/>
              <a:t>или</a:t>
            </a:r>
            <a:r>
              <a:rPr lang="ru" sz="1000" dirty="0"/>
              <a:t> </a:t>
            </a:r>
            <a:r>
              <a:rPr lang="ru" sz="1000" dirty="0" err="1"/>
              <a:t>просачивающаяся </a:t>
            </a:r>
            <a:r>
              <a:rPr lang="ru" sz="1000" dirty="0"/>
              <a:t>вода</a:t>
            </a:r>
          </a:p>
        </p:txBody>
      </p:sp>
      <mc:AlternateContent xmlns:mc="http://schemas.openxmlformats.org/markup-compatibility/2006" xmlns:a14="http://schemas.microsoft.com/office/drawing/2010/main">
        <mc:Choice Requires="a14">
          <p:sp>
            <p:nvSpPr>
              <p:cNvPr id="13" name="Textfeld 12"/>
              <p:cNvSpPr txBox="1"/>
              <p:nvPr/>
            </p:nvSpPr>
            <p:spPr>
              <a:xfrm>
                <a:off x="7776000" y="3793605"/>
                <a:ext cx="1296000" cy="344128"/>
              </a:xfrm>
              <a:prstGeom prst="rect">
                <a:avLst/>
              </a:prstGeom>
              <a:solidFill>
                <a:srgbClr val="DAEEF3"/>
              </a:solidFill>
            </p:spPr>
            <p:txBody>
              <a:bodyPr wrap="square" lIns="54000" tIns="0" rIns="54000" bIns="36000" rtlCol="0">
                <a:spAutoFit/>
              </a:bodyPr>
              <a:lstStyle/>
              <a:p>
                <a:r>
                  <a:rPr lang="ru" sz="1000" dirty="0" err="1"/>
                  <a:t>поверхность </a:t>
                </a:r>
                <a:endParaRPr lang="de-DE" sz="1000" dirty="0"/>
              </a:p>
              <a:p>
                <a:r>
                  <a:rPr lang="ru" sz="1000" dirty="0"/>
                  <a:t>( </a:t>
                </a:r>
                <a14:m>
                  <m:oMath xmlns:m="http://schemas.openxmlformats.org/officeDocument/2006/math">
                    <m:r>
                      <a:rPr lang="de-DE" sz="1000" b="0" i="0" smtClean="0">
                        <a:latin typeface="Cambria Math" panose="02040503050406030204" pitchFamily="18" charset="0"/>
                      </a:rPr>
                      <m:t> </m:t>
                    </m:r>
                    <m:r>
                      <a:rPr lang="de-DE" sz="1000" b="0" i="1" smtClean="0">
                        <a:latin typeface="Cambria Math" panose="02040503050406030204" pitchFamily="18" charset="0"/>
                      </a:rPr>
                      <m:t>𝑝</m:t>
                    </m:r>
                    <m:r>
                      <a:rPr lang="de-DE" sz="1000" b="0" i="1" smtClean="0">
                        <a:latin typeface="Cambria Math" panose="02040503050406030204" pitchFamily="18" charset="0"/>
                      </a:rPr>
                      <m:t>=</m:t>
                    </m:r>
                    <m:sSub>
                      <m:sSubPr>
                        <m:ctrlPr>
                          <a:rPr lang="de-DE" sz="1000" b="0" i="1" smtClean="0">
                            <a:latin typeface="Cambria Math" panose="02040503050406030204" pitchFamily="18" charset="0"/>
                          </a:rPr>
                        </m:ctrlPr>
                      </m:sSubPr>
                      <m:e>
                        <m:r>
                          <a:rPr lang="de-DE" sz="1000" b="0" i="1" smtClean="0">
                            <a:latin typeface="Cambria Math" panose="02040503050406030204" pitchFamily="18" charset="0"/>
                          </a:rPr>
                          <m:t>𝑝</m:t>
                        </m:r>
                      </m:e>
                      <m:sub>
                        <m:r>
                          <a:rPr lang="de-DE" sz="1000" b="0" i="1" smtClean="0">
                            <a:latin typeface="Cambria Math" panose="02040503050406030204" pitchFamily="18" charset="0"/>
                          </a:rPr>
                          <m:t>𝑎𝑡𝑚</m:t>
                        </m:r>
                      </m:sub>
                    </m:sSub>
                  </m:oMath>
                </a14:m>
                <a:r>
                  <a:rPr lang="ru" sz="1000" dirty="0"/>
                  <a:t>)</a:t>
                </a:r>
              </a:p>
            </p:txBody>
          </p:sp>
        </mc:Choice>
        <mc:Fallback xmlns="">
          <p:sp>
            <p:nvSpPr>
              <p:cNvPr id="13" name="Textfeld 12"/>
              <p:cNvSpPr txBox="1">
                <a:spLocks noRot="1" noChangeAspect="1" noMove="1" noResize="1" noEditPoints="1" noAdjustHandles="1" noChangeArrowheads="1" noChangeShapeType="1" noTextEdit="1"/>
              </p:cNvSpPr>
              <p:nvPr/>
            </p:nvSpPr>
            <p:spPr>
              <a:xfrm>
                <a:off x="7776000" y="3793605"/>
                <a:ext cx="1296000" cy="344128"/>
              </a:xfrm>
              <a:prstGeom prst="rect">
                <a:avLst/>
              </a:prstGeom>
              <a:blipFill>
                <a:blip r:embed="rId3"/>
                <a:stretch>
                  <a:fillRect l="-2358" t="-8772" b="-12281"/>
                </a:stretch>
              </a:blipFill>
            </p:spPr>
            <p:txBody>
              <a:bodyPr/>
              <a:lstStyle/>
              <a:p>
                <a:r xmlns:a="http://schemas.openxmlformats.org/drawingml/2006/main">
                  <a:rPr lang="ru">
                    <a:noFill/>
                  </a:rPr>
                  <a:t> </a:t>
                </a:r>
              </a:p>
            </p:txBody>
          </p:sp>
        </mc:Fallback>
      </mc:AlternateContent>
      <p:sp>
        <p:nvSpPr>
          <p:cNvPr id="14" name="Textfeld 13"/>
          <p:cNvSpPr txBox="1"/>
          <p:nvPr/>
        </p:nvSpPr>
        <p:spPr>
          <a:xfrm>
            <a:off x="7776000" y="2899018"/>
            <a:ext cx="1260000" cy="589905"/>
          </a:xfrm>
          <a:prstGeom prst="rect">
            <a:avLst/>
          </a:prstGeom>
          <a:solidFill>
            <a:srgbClr val="DAEEF3"/>
          </a:solidFill>
        </p:spPr>
        <p:txBody>
          <a:bodyPr wrap="square" lIns="54000" tIns="0" rIns="54000" bIns="0" rtlCol="0">
            <a:spAutoFit/>
          </a:bodyPr>
          <a:lstStyle/>
          <a:p>
            <a:r>
              <a:rPr lang="ru" sz="1000" dirty="0" err="1"/>
              <a:t>очевидный</a:t>
            </a:r>
            <a:r>
              <a:rPr lang="ru" sz="1000" dirty="0"/>
              <a:t> </a:t>
            </a:r>
          </a:p>
          <a:p>
            <a:pPr>
              <a:lnSpc>
                <a:spcPts val="1100"/>
              </a:lnSpc>
            </a:pPr>
            <a:r>
              <a:rPr lang="ru" sz="1000" dirty="0" err="1"/>
              <a:t>поверхность </a:t>
            </a:r>
            <a:r>
              <a:rPr lang="ru" sz="1000" dirty="0"/>
              <a:t>подземных вод </a:t>
            </a:r>
          </a:p>
          <a:p>
            <a:r>
              <a:rPr lang="ru" sz="1000" dirty="0" err="1"/>
              <a:t>закрытый</a:t>
            </a:r>
            <a:endParaRPr lang="de-DE" sz="1000" dirty="0"/>
          </a:p>
          <a:p>
            <a:pPr>
              <a:lnSpc>
                <a:spcPts val="1100"/>
              </a:lnSpc>
            </a:pPr>
            <a:r>
              <a:rPr lang="ru" sz="1000" dirty="0" err="1"/>
              <a:t>капиллярная </a:t>
            </a:r>
            <a:r>
              <a:rPr lang="ru" sz="1000" dirty="0"/>
              <a:t>вода</a:t>
            </a:r>
          </a:p>
        </p:txBody>
      </p:sp>
      <p:sp>
        <p:nvSpPr>
          <p:cNvPr id="15" name="Textfeld 14"/>
          <p:cNvSpPr txBox="1"/>
          <p:nvPr/>
        </p:nvSpPr>
        <p:spPr>
          <a:xfrm>
            <a:off x="7776000" y="2664000"/>
            <a:ext cx="1188000" cy="153888"/>
          </a:xfrm>
          <a:prstGeom prst="rect">
            <a:avLst/>
          </a:prstGeom>
          <a:solidFill>
            <a:srgbClr val="DAEEF3"/>
          </a:solidFill>
        </p:spPr>
        <p:txBody>
          <a:bodyPr wrap="square" lIns="54000" tIns="0" rIns="54000" bIns="0" rtlCol="0">
            <a:spAutoFit/>
          </a:bodyPr>
          <a:lstStyle/>
          <a:p>
            <a:r>
              <a:rPr lang="ru" sz="1000" dirty="0"/>
              <a:t>открытая </a:t>
            </a:r>
            <a:r>
              <a:rPr lang="ru" sz="1000" dirty="0" err="1"/>
              <a:t>капиллярная </a:t>
            </a:r>
            <a:r>
              <a:rPr lang="ru" sz="1000" dirty="0"/>
              <a:t>вода</a:t>
            </a:r>
          </a:p>
        </p:txBody>
      </p:sp>
      <p:sp>
        <p:nvSpPr>
          <p:cNvPr id="16" name="Textfeld 15"/>
          <p:cNvSpPr txBox="1"/>
          <p:nvPr/>
        </p:nvSpPr>
        <p:spPr>
          <a:xfrm rot="16200000">
            <a:off x="3708000" y="1705056"/>
            <a:ext cx="1764000" cy="153888"/>
          </a:xfrm>
          <a:prstGeom prst="rect">
            <a:avLst/>
          </a:prstGeom>
          <a:solidFill>
            <a:srgbClr val="DAEEF3"/>
          </a:solidFill>
        </p:spPr>
        <p:txBody>
          <a:bodyPr wrap="square" lIns="54000" tIns="0" rIns="54000" bIns="0" rtlCol="0">
            <a:spAutoFit/>
          </a:bodyPr>
          <a:lstStyle/>
          <a:p>
            <a:r>
              <a:rPr lang="ru" sz="1000" dirty="0"/>
              <a:t>водоненасыщенная почвенная </a:t>
            </a:r>
            <a:r>
              <a:rPr lang="ru" sz="1000" dirty="0" err="1"/>
              <a:t>зона </a:t>
            </a:r>
            <a:endParaRPr lang="de-DE" sz="1000" dirty="0"/>
          </a:p>
        </p:txBody>
      </p:sp>
      <p:sp>
        <p:nvSpPr>
          <p:cNvPr id="17" name="Textfeld 16"/>
          <p:cNvSpPr txBox="1"/>
          <p:nvPr/>
        </p:nvSpPr>
        <p:spPr>
          <a:xfrm rot="16200000">
            <a:off x="4104000" y="4336952"/>
            <a:ext cx="972000" cy="153888"/>
          </a:xfrm>
          <a:prstGeom prst="rect">
            <a:avLst/>
          </a:prstGeom>
          <a:solidFill>
            <a:srgbClr val="DAEEF3"/>
          </a:solidFill>
        </p:spPr>
        <p:txBody>
          <a:bodyPr wrap="square" lIns="54000" tIns="0" rIns="54000" bIns="0" rtlCol="0">
            <a:spAutoFit/>
          </a:bodyPr>
          <a:lstStyle/>
          <a:p>
            <a:r>
              <a:rPr lang="ru" sz="1000" dirty="0"/>
              <a:t>водонасыщенный</a:t>
            </a:r>
          </a:p>
        </p:txBody>
      </p:sp>
      <p:sp>
        <p:nvSpPr>
          <p:cNvPr id="8" name="Rechteck 7"/>
          <p:cNvSpPr/>
          <p:nvPr/>
        </p:nvSpPr>
        <p:spPr>
          <a:xfrm>
            <a:off x="4716016" y="1368000"/>
            <a:ext cx="126000" cy="792088"/>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p:cNvSpPr/>
          <p:nvPr/>
        </p:nvSpPr>
        <p:spPr>
          <a:xfrm>
            <a:off x="4716000" y="3977381"/>
            <a:ext cx="126000" cy="792088"/>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p:cNvSpPr txBox="1"/>
          <p:nvPr/>
        </p:nvSpPr>
        <p:spPr>
          <a:xfrm rot="16200000">
            <a:off x="4482000" y="4360200"/>
            <a:ext cx="576000" cy="153888"/>
          </a:xfrm>
          <a:prstGeom prst="rect">
            <a:avLst/>
          </a:prstGeom>
          <a:noFill/>
        </p:spPr>
        <p:txBody>
          <a:bodyPr wrap="square" lIns="54000" tIns="0" rIns="54000" bIns="0" rtlCol="0">
            <a:spAutoFit/>
          </a:bodyPr>
          <a:lstStyle/>
          <a:p>
            <a:r>
              <a:rPr lang="ru" sz="1000" dirty="0"/>
              <a:t>почвенная </a:t>
            </a:r>
            <a:r>
              <a:rPr lang="ru" sz="1000" dirty="0" err="1"/>
              <a:t>зона</a:t>
            </a:r>
            <a:endParaRPr lang="de-DE" sz="1000" dirty="0"/>
          </a:p>
        </p:txBody>
      </p:sp>
      <p:sp>
        <p:nvSpPr>
          <p:cNvPr id="18" name="Textfeld 17"/>
          <p:cNvSpPr txBox="1"/>
          <p:nvPr/>
        </p:nvSpPr>
        <p:spPr>
          <a:xfrm rot="16200000">
            <a:off x="4405056" y="1868476"/>
            <a:ext cx="720000" cy="153888"/>
          </a:xfrm>
          <a:prstGeom prst="rect">
            <a:avLst/>
          </a:prstGeom>
          <a:noFill/>
        </p:spPr>
        <p:txBody>
          <a:bodyPr wrap="square" lIns="54000" tIns="0" rIns="54000" bIns="0" rtlCol="0">
            <a:spAutoFit/>
          </a:bodyPr>
          <a:lstStyle/>
          <a:p>
            <a:r>
              <a:rPr lang="ru" sz="1000" dirty="0"/>
              <a:t>(почвенная вода)</a:t>
            </a:r>
          </a:p>
        </p:txBody>
      </p:sp>
    </p:spTree>
    <p:extLst>
      <p:ext uri="{BB962C8B-B14F-4D97-AF65-F5344CB8AC3E}">
        <p14:creationId xmlns:p14="http://schemas.microsoft.com/office/powerpoint/2010/main" val="145010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024000" y="27807"/>
            <a:ext cx="4320000" cy="307777"/>
          </a:xfrm>
          <a:prstGeom prst="rect">
            <a:avLst/>
          </a:prstGeom>
          <a:noFill/>
        </p:spPr>
        <p:txBody>
          <a:bodyPr wrap="square" lIns="90000" rtlCol="0">
            <a:spAutoFit/>
          </a:bodyPr>
          <a:lstStyle/>
          <a:p>
            <a:r>
              <a:rPr lang="ru" sz="1400" b="1" dirty="0"/>
              <a:t>Введение: основы</a:t>
            </a:r>
          </a:p>
        </p:txBody>
      </p:sp>
      <p:sp>
        <p:nvSpPr>
          <p:cNvPr id="5" name="Rechteck 4"/>
          <p:cNvSpPr/>
          <p:nvPr/>
        </p:nvSpPr>
        <p:spPr>
          <a:xfrm>
            <a:off x="0" y="6714000"/>
            <a:ext cx="144000" cy="144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6" name="Textfeld 5"/>
          <p:cNvSpPr txBox="1"/>
          <p:nvPr/>
        </p:nvSpPr>
        <p:spPr>
          <a:xfrm>
            <a:off x="25753" y="5899775"/>
            <a:ext cx="9143999" cy="461665"/>
          </a:xfrm>
          <a:prstGeom prst="rect">
            <a:avLst/>
          </a:prstGeom>
          <a:noFill/>
        </p:spPr>
        <p:txBody>
          <a:bodyPr wrap="square" lIns="90000" rtlCol="0">
            <a:spAutoFit/>
          </a:bodyPr>
          <a:lstStyle/>
          <a:p>
            <a:r>
              <a:rPr lang="ru" sz="1200" b="1" dirty="0"/>
              <a:t>Рис. P3-10:</a:t>
            </a:r>
            <a:r>
              <a:rPr lang="ru" sz="1200" dirty="0"/>
              <a:t>  Определения и уравнения для капиллярной воды и высоты капиллярного подъема, включая изображение капиллярной трубки.</a:t>
            </a:r>
          </a:p>
          <a:p>
            <a:r>
              <a:rPr lang="ru" sz="1200" dirty="0"/>
              <a:t>( </a:t>
            </a:r>
            <a:r>
              <a:rPr lang="ru" sz="1200" dirty="0" err="1"/>
              <a:t>источник </a:t>
            </a:r>
            <a:r>
              <a:rPr lang="ru" sz="1200" dirty="0"/>
              <a:t>: </a:t>
            </a:r>
            <a:r>
              <a:rPr lang="ru" sz="1200" cap="small" dirty="0" err="1"/>
              <a:t>Рютц</a:t>
            </a:r>
            <a:r>
              <a:rPr lang="ru" sz="1200" cap="small" dirty="0"/>
              <a:t> </a:t>
            </a:r>
            <a:r>
              <a:rPr lang="ru" sz="1200" dirty="0"/>
              <a:t>и др., Wissensspeicher Geotechnik, 2011: 32).</a:t>
            </a:r>
          </a:p>
        </p:txBody>
      </p:sp>
      <p:grpSp>
        <p:nvGrpSpPr>
          <p:cNvPr id="22" name="Gruppo 21">
            <a:extLst>
              <a:ext uri="{FF2B5EF4-FFF2-40B4-BE49-F238E27FC236}">
                <a16:creationId xmlns="" xmlns:a16="http://schemas.microsoft.com/office/drawing/2014/main" id="{96B87A42-0965-E520-ADE2-1355F0BDAFBF}"/>
              </a:ext>
            </a:extLst>
          </p:cNvPr>
          <p:cNvGrpSpPr/>
          <p:nvPr/>
        </p:nvGrpSpPr>
        <p:grpSpPr>
          <a:xfrm>
            <a:off x="15916" y="277611"/>
            <a:ext cx="9144001" cy="5675542"/>
            <a:chOff x="-1" y="564953"/>
            <a:chExt cx="9144001" cy="5675542"/>
          </a:xfrm>
        </p:grpSpPr>
        <p:pic>
          <p:nvPicPr>
            <p:cNvPr id="6146" name="Picture 2" descr="Abbildung-30"/>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564953"/>
              <a:ext cx="9144000" cy="567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Textfeld 6"/>
                <p:cNvSpPr txBox="1"/>
                <p:nvPr/>
              </p:nvSpPr>
              <p:spPr>
                <a:xfrm>
                  <a:off x="72000" y="3258000"/>
                  <a:ext cx="1907705" cy="1569660"/>
                </a:xfrm>
                <a:prstGeom prst="rect">
                  <a:avLst/>
                </a:prstGeom>
                <a:noFill/>
              </p:spPr>
              <p:txBody>
                <a:bodyPr wrap="square" lIns="90000" rtlCol="0">
                  <a:spAutoFit/>
                </a:bodyPr>
                <a:lstStyle/>
                <a:p>
                  <a:r>
                    <a:rPr lang="ru" sz="1200" u="sng" dirty="0">
                      <a:solidFill>
                        <a:srgbClr val="0070C0"/>
                      </a:solidFill>
                    </a:rPr>
                    <a:t>Примечание: </a:t>
                  </a:r>
                  <a:r>
                    <a:rPr lang="ru" sz="1200" dirty="0">
                      <a:solidFill>
                        <a:srgbClr val="0070C0"/>
                      </a:solidFill>
                    </a:rPr>
                    <a:t>Поскольку определение диаметра </a:t>
                  </a:r>
                  <a14:m>
                    <m:oMath xmlns:m="http://schemas.openxmlformats.org/officeDocument/2006/math">
                      <m:sSub>
                        <m:sSubPr>
                          <m:ctrlPr>
                            <a:rPr lang="en-US" sz="1200" i="1" dirty="0" smtClean="0">
                              <a:solidFill>
                                <a:srgbClr val="0070C0"/>
                              </a:solidFill>
                              <a:latin typeface="Cambria Math" panose="02040503050406030204" pitchFamily="18" charset="0"/>
                            </a:rPr>
                          </m:ctrlPr>
                        </m:sSubPr>
                        <m:e>
                          <m:r>
                            <a:rPr lang="en-US" sz="1200" i="1" dirty="0">
                              <a:solidFill>
                                <a:srgbClr val="0070C0"/>
                              </a:solidFill>
                              <a:latin typeface="Cambria Math" panose="02040503050406030204" pitchFamily="18" charset="0"/>
                            </a:rPr>
                            <m:t>𝑑</m:t>
                          </m:r>
                        </m:e>
                        <m:sub>
                          <m:r>
                            <a:rPr lang="en-US" sz="1200" i="1" dirty="0">
                              <a:solidFill>
                                <a:srgbClr val="0070C0"/>
                              </a:solidFill>
                              <a:latin typeface="Cambria Math" panose="02040503050406030204" pitchFamily="18" charset="0"/>
                            </a:rPr>
                            <m:t>𝑘</m:t>
                          </m:r>
                        </m:sub>
                      </m:sSub>
                    </m:oMath>
                  </a14:m>
                  <a:r>
                    <a:rPr lang="ru" sz="1200" dirty="0">
                      <a:solidFill>
                        <a:srgbClr val="0070C0"/>
                      </a:solidFill>
                    </a:rPr>
                    <a:t>капилляра требует много времени, </a:t>
                  </a:r>
                  <a:r>
                    <a:rPr lang="ru" sz="1200" spc="-30" dirty="0">
                      <a:solidFill>
                        <a:srgbClr val="0070C0"/>
                      </a:solidFill>
                    </a:rPr>
                    <a:t>обычно </a:t>
                  </a:r>
                  <a:r>
                    <a:rPr lang="ru" sz="1200" dirty="0">
                      <a:solidFill>
                        <a:srgbClr val="0070C0"/>
                      </a:solidFill>
                    </a:rPr>
                    <a:t>используются экспериментальные значения. И наоборот, </a:t>
                  </a:r>
                  <a14:m>
                    <m:oMath xmlns:m="http://schemas.openxmlformats.org/officeDocument/2006/math">
                      <m:sSub>
                        <m:sSubPr>
                          <m:ctrlPr>
                            <a:rPr lang="en-US" sz="1200" i="1" dirty="0">
                              <a:solidFill>
                                <a:srgbClr val="0070C0"/>
                              </a:solidFill>
                              <a:latin typeface="Cambria Math" panose="02040503050406030204" pitchFamily="18" charset="0"/>
                            </a:rPr>
                          </m:ctrlPr>
                        </m:sSubPr>
                        <m:e>
                          <m:r>
                            <a:rPr lang="en-US" sz="1200" i="1" dirty="0">
                              <a:solidFill>
                                <a:srgbClr val="0070C0"/>
                              </a:solidFill>
                              <a:latin typeface="Cambria Math" panose="02040503050406030204" pitchFamily="18" charset="0"/>
                            </a:rPr>
                            <m:t>𝑑</m:t>
                          </m:r>
                        </m:e>
                        <m:sub>
                          <m:r>
                            <a:rPr lang="en-US" sz="1200" i="1" dirty="0">
                              <a:solidFill>
                                <a:srgbClr val="0070C0"/>
                              </a:solidFill>
                              <a:latin typeface="Cambria Math" panose="02040503050406030204" pitchFamily="18" charset="0"/>
                            </a:rPr>
                            <m:t>𝑘</m:t>
                          </m:r>
                        </m:sub>
                      </m:sSub>
                    </m:oMath>
                  </a14:m>
                  <a:r>
                    <a:rPr lang="ru" sz="1200" dirty="0">
                      <a:solidFill>
                        <a:srgbClr val="0070C0"/>
                      </a:solidFill>
                    </a:rPr>
                    <a:t>можно сделать вывод по наблюдаемой высоте капиллярного подъема </a:t>
                  </a:r>
                  <a14:m>
                    <m:oMath xmlns:m="http://schemas.openxmlformats.org/officeDocument/2006/math">
                      <m:sSub>
                        <m:sSubPr>
                          <m:ctrlPr>
                            <a:rPr lang="en-US" sz="1200" i="1" dirty="0" smtClean="0">
                              <a:solidFill>
                                <a:srgbClr val="0070C0"/>
                              </a:solidFill>
                              <a:latin typeface="Cambria Math" panose="02040503050406030204" pitchFamily="18" charset="0"/>
                            </a:rPr>
                          </m:ctrlPr>
                        </m:sSubPr>
                        <m:e>
                          <m:r>
                            <a:rPr lang="en-US" sz="1200" i="1" dirty="0">
                              <a:solidFill>
                                <a:srgbClr val="0070C0"/>
                              </a:solidFill>
                              <a:latin typeface="Cambria Math" panose="02040503050406030204" pitchFamily="18" charset="0"/>
                            </a:rPr>
                            <m:t>h</m:t>
                          </m:r>
                        </m:e>
                        <m:sub>
                          <m:r>
                            <a:rPr lang="en-US" sz="1200" i="1" dirty="0">
                              <a:solidFill>
                                <a:srgbClr val="0070C0"/>
                              </a:solidFill>
                              <a:latin typeface="Cambria Math" panose="02040503050406030204" pitchFamily="18" charset="0"/>
                            </a:rPr>
                            <m:t>𝑘</m:t>
                          </m:r>
                        </m:sub>
                      </m:sSub>
                    </m:oMath>
                  </a14:m>
                  <a:r>
                    <a:rPr lang="ru" sz="1200" dirty="0">
                      <a:solidFill>
                        <a:srgbClr val="0070C0"/>
                      </a:solidFill>
                    </a:rPr>
                    <a:t>.</a:t>
                  </a:r>
                </a:p>
              </p:txBody>
            </p:sp>
          </mc:Choice>
          <mc:Fallback xmlns="">
            <p:sp>
              <p:nvSpPr>
                <p:cNvPr id="7" name="Textfeld 6"/>
                <p:cNvSpPr txBox="1">
                  <a:spLocks noRot="1" noChangeAspect="1" noMove="1" noResize="1" noEditPoints="1" noAdjustHandles="1" noChangeArrowheads="1" noChangeShapeType="1" noTextEdit="1"/>
                </p:cNvSpPr>
                <p:nvPr/>
              </p:nvSpPr>
              <p:spPr>
                <a:xfrm>
                  <a:off x="72000" y="3258000"/>
                  <a:ext cx="1907705" cy="1569660"/>
                </a:xfrm>
                <a:prstGeom prst="rect">
                  <a:avLst/>
                </a:prstGeom>
                <a:blipFill>
                  <a:blip r:embed="rId3"/>
                  <a:stretch>
                    <a:fillRect r="-1597" b="-1938"/>
                  </a:stretch>
                </a:blipFill>
              </p:spPr>
              <p:txBody>
                <a:bodyPr/>
                <a:lstStyle/>
                <a:p>
                  <a:r xmlns:a="http://schemas.openxmlformats.org/drawingml/2006/main">
                    <a:rPr lang="ru">
                      <a:noFill/>
                    </a:rPr>
                    <a:t> </a:t>
                  </a:r>
                </a:p>
              </p:txBody>
            </p:sp>
          </mc:Fallback>
        </mc:AlternateContent>
        <p:sp>
          <p:nvSpPr>
            <p:cNvPr id="2" name="Textfeld 1"/>
            <p:cNvSpPr txBox="1"/>
            <p:nvPr/>
          </p:nvSpPr>
          <p:spPr>
            <a:xfrm>
              <a:off x="756000" y="5113348"/>
              <a:ext cx="1620000" cy="215444"/>
            </a:xfrm>
            <a:prstGeom prst="rect">
              <a:avLst/>
            </a:prstGeom>
            <a:solidFill>
              <a:srgbClr val="92CDDC"/>
            </a:solidFill>
          </p:spPr>
          <p:txBody>
            <a:bodyPr wrap="square" tIns="0" bIns="0" rtlCol="0">
              <a:spAutoFit/>
            </a:bodyPr>
            <a:lstStyle/>
            <a:p>
              <a:r>
                <a:rPr lang="ru" sz="1400" b="1" dirty="0" err="1"/>
                <a:t>степень</a:t>
              </a:r>
              <a:r>
                <a:rPr lang="ru" sz="1400" b="1" dirty="0"/>
                <a:t> </a:t>
              </a:r>
              <a:r>
                <a:rPr lang="ru" sz="1400" b="1" dirty="0" err="1"/>
                <a:t>из</a:t>
              </a:r>
              <a:r>
                <a:rPr lang="ru" sz="1400" b="1" dirty="0"/>
                <a:t> </a:t>
              </a:r>
              <a:r>
                <a:rPr lang="ru" sz="1400" b="1" dirty="0" err="1"/>
                <a:t>сплоченность</a:t>
              </a:r>
              <a:endParaRPr lang="de-DE" sz="1400" b="1" dirty="0"/>
            </a:p>
          </p:txBody>
        </p:sp>
        <p:sp>
          <p:nvSpPr>
            <p:cNvPr id="9" name="Textfeld 8"/>
            <p:cNvSpPr txBox="1"/>
            <p:nvPr/>
          </p:nvSpPr>
          <p:spPr>
            <a:xfrm>
              <a:off x="3563999" y="5112000"/>
              <a:ext cx="1008000" cy="215444"/>
            </a:xfrm>
            <a:prstGeom prst="rect">
              <a:avLst/>
            </a:prstGeom>
            <a:solidFill>
              <a:srgbClr val="92CDDC"/>
            </a:solidFill>
          </p:spPr>
          <p:txBody>
            <a:bodyPr wrap="square" tIns="0" bIns="0" rtlCol="0">
              <a:spAutoFit/>
            </a:bodyPr>
            <a:lstStyle/>
            <a:p>
              <a:r>
                <a:rPr lang="ru" sz="1400" b="1" dirty="0"/>
                <a:t>тип почвы </a:t>
              </a:r>
              <a:r>
                <a:rPr lang="ru" sz="1400" b="1" dirty="0" err="1"/>
                <a:t>_</a:t>
              </a:r>
            </a:p>
          </p:txBody>
        </p:sp>
        <p:sp>
          <p:nvSpPr>
            <p:cNvPr id="10" name="Textfeld 9"/>
            <p:cNvSpPr txBox="1"/>
            <p:nvPr/>
          </p:nvSpPr>
          <p:spPr>
            <a:xfrm>
              <a:off x="216000" y="5378400"/>
              <a:ext cx="1152000" cy="215444"/>
            </a:xfrm>
            <a:prstGeom prst="rect">
              <a:avLst/>
            </a:prstGeom>
            <a:solidFill>
              <a:srgbClr val="B4DAE5"/>
            </a:solidFill>
          </p:spPr>
          <p:txBody>
            <a:bodyPr wrap="square" tIns="0" bIns="0" rtlCol="0">
              <a:spAutoFit/>
            </a:bodyPr>
            <a:lstStyle/>
            <a:p>
              <a:r>
                <a:rPr lang="ru" sz="1400" dirty="0"/>
                <a:t>несвязный </a:t>
              </a:r>
              <a:r>
                <a:rPr lang="ru" sz="1400" dirty="0" err="1"/>
                <a:t>_</a:t>
              </a:r>
              <a:endParaRPr lang="de-DE" sz="1400" dirty="0"/>
            </a:p>
          </p:txBody>
        </p:sp>
        <p:sp>
          <p:nvSpPr>
            <p:cNvPr id="11" name="Textfeld 10"/>
            <p:cNvSpPr txBox="1"/>
            <p:nvPr/>
          </p:nvSpPr>
          <p:spPr>
            <a:xfrm>
              <a:off x="215760" y="5637509"/>
              <a:ext cx="2196000" cy="215444"/>
            </a:xfrm>
            <a:prstGeom prst="rect">
              <a:avLst/>
            </a:prstGeom>
            <a:solidFill>
              <a:srgbClr val="B4DAE5"/>
            </a:solidFill>
          </p:spPr>
          <p:txBody>
            <a:bodyPr wrap="square" tIns="0" bIns="0" rtlCol="0">
              <a:spAutoFit/>
            </a:bodyPr>
            <a:lstStyle/>
            <a:p>
              <a:r>
                <a:rPr lang="ru" sz="1400" dirty="0" err="1"/>
                <a:t>немного</a:t>
              </a:r>
              <a:r>
                <a:rPr lang="ru" sz="1400" dirty="0"/>
                <a:t> </a:t>
              </a:r>
              <a:r>
                <a:rPr lang="ru" sz="1400" dirty="0" err="1"/>
                <a:t>до </a:t>
              </a:r>
              <a:r>
                <a:rPr lang="ru" sz="1400" dirty="0"/>
                <a:t>средней </a:t>
              </a:r>
              <a:r>
                <a:rPr lang="ru" sz="1400" dirty="0" err="1"/>
                <a:t>связности</a:t>
              </a:r>
              <a:endParaRPr lang="de-DE" sz="1400" dirty="0"/>
            </a:p>
          </p:txBody>
        </p:sp>
        <p:sp>
          <p:nvSpPr>
            <p:cNvPr id="12" name="Textfeld 11"/>
            <p:cNvSpPr txBox="1"/>
            <p:nvPr/>
          </p:nvSpPr>
          <p:spPr>
            <a:xfrm>
              <a:off x="216000" y="5890664"/>
              <a:ext cx="2124000" cy="215444"/>
            </a:xfrm>
            <a:prstGeom prst="rect">
              <a:avLst/>
            </a:prstGeom>
            <a:solidFill>
              <a:srgbClr val="B4DAE5"/>
            </a:solidFill>
          </p:spPr>
          <p:txBody>
            <a:bodyPr wrap="square" tIns="0" bIns="0" rtlCol="0">
              <a:spAutoFit/>
            </a:bodyPr>
            <a:lstStyle/>
            <a:p>
              <a:r>
                <a:rPr lang="ru" sz="1400" dirty="0" err="1"/>
                <a:t>сильно</a:t>
              </a:r>
              <a:r>
                <a:rPr lang="ru" sz="1400" dirty="0"/>
                <a:t> </a:t>
              </a:r>
              <a:r>
                <a:rPr lang="ru" sz="1400" dirty="0" err="1"/>
                <a:t>до того как</a:t>
              </a:r>
              <a:r>
                <a:rPr lang="ru" sz="1400" dirty="0"/>
                <a:t> </a:t>
              </a:r>
              <a:r>
                <a:rPr lang="ru" sz="1400" dirty="0" err="1"/>
                <a:t>очень</a:t>
              </a:r>
              <a:r>
                <a:rPr lang="ru" sz="1400" dirty="0"/>
                <a:t> </a:t>
              </a:r>
              <a:r>
                <a:rPr lang="ru" sz="1400" dirty="0" err="1"/>
                <a:t>сплоченный</a:t>
              </a:r>
              <a:endParaRPr lang="de-DE" sz="1400" dirty="0"/>
            </a:p>
          </p:txBody>
        </p:sp>
        <p:sp>
          <p:nvSpPr>
            <p:cNvPr id="13" name="Textfeld 12"/>
            <p:cNvSpPr txBox="1"/>
            <p:nvPr/>
          </p:nvSpPr>
          <p:spPr>
            <a:xfrm>
              <a:off x="3024000" y="5378400"/>
              <a:ext cx="1080000" cy="215444"/>
            </a:xfrm>
            <a:prstGeom prst="rect">
              <a:avLst/>
            </a:prstGeom>
            <a:solidFill>
              <a:srgbClr val="DAEEF3"/>
            </a:solidFill>
          </p:spPr>
          <p:txBody>
            <a:bodyPr wrap="square" tIns="0" bIns="0" rtlCol="0">
              <a:spAutoFit/>
            </a:bodyPr>
            <a:lstStyle/>
            <a:p>
              <a:r>
                <a:rPr lang="ru" sz="1400" dirty="0" err="1"/>
                <a:t>гравий </a:t>
              </a:r>
              <a:r>
                <a:rPr lang="ru" sz="1400" dirty="0"/>
                <a:t>/ </a:t>
              </a:r>
              <a:r>
                <a:rPr lang="ru" sz="1400" dirty="0" err="1"/>
                <a:t>песок</a:t>
              </a:r>
              <a:endParaRPr lang="de-DE" sz="1400" dirty="0"/>
            </a:p>
          </p:txBody>
        </p:sp>
        <p:sp>
          <p:nvSpPr>
            <p:cNvPr id="15" name="Textfeld 14"/>
            <p:cNvSpPr txBox="1"/>
            <p:nvPr/>
          </p:nvSpPr>
          <p:spPr>
            <a:xfrm>
              <a:off x="3024000" y="5637600"/>
              <a:ext cx="540000" cy="215444"/>
            </a:xfrm>
            <a:prstGeom prst="rect">
              <a:avLst/>
            </a:prstGeom>
            <a:solidFill>
              <a:srgbClr val="DAEEF3"/>
            </a:solidFill>
          </p:spPr>
          <p:txBody>
            <a:bodyPr wrap="square" tIns="0" bIns="0" rtlCol="0">
              <a:spAutoFit/>
            </a:bodyPr>
            <a:lstStyle/>
            <a:p>
              <a:r>
                <a:rPr lang="ru" sz="1400" dirty="0" err="1"/>
                <a:t>ил</a:t>
              </a:r>
              <a:endParaRPr lang="de-DE" sz="1400" dirty="0"/>
            </a:p>
          </p:txBody>
        </p:sp>
        <p:sp>
          <p:nvSpPr>
            <p:cNvPr id="16" name="Textfeld 15"/>
            <p:cNvSpPr txBox="1"/>
            <p:nvPr/>
          </p:nvSpPr>
          <p:spPr>
            <a:xfrm>
              <a:off x="3024000" y="5890664"/>
              <a:ext cx="1044000" cy="215444"/>
            </a:xfrm>
            <a:prstGeom prst="rect">
              <a:avLst/>
            </a:prstGeom>
            <a:solidFill>
              <a:srgbClr val="DAEEF3"/>
            </a:solidFill>
          </p:spPr>
          <p:txBody>
            <a:bodyPr wrap="square" tIns="0" bIns="0" rtlCol="0">
              <a:spAutoFit/>
            </a:bodyPr>
            <a:lstStyle/>
            <a:p>
              <a:r>
                <a:rPr lang="ru" sz="1400" dirty="0" err="1"/>
                <a:t>лёсс </a:t>
              </a:r>
              <a:r>
                <a:rPr lang="ru" sz="1400" dirty="0"/>
                <a:t>/ </a:t>
              </a:r>
              <a:r>
                <a:rPr lang="ru" sz="1400" dirty="0" err="1"/>
                <a:t>лоэм</a:t>
              </a:r>
              <a:endParaRPr lang="de-DE" sz="1400" dirty="0"/>
            </a:p>
          </p:txBody>
        </p:sp>
        <p:sp>
          <p:nvSpPr>
            <p:cNvPr id="8" name="Textfeld 7"/>
            <p:cNvSpPr txBox="1"/>
            <p:nvPr/>
          </p:nvSpPr>
          <p:spPr>
            <a:xfrm>
              <a:off x="72000" y="1026000"/>
              <a:ext cx="1619680" cy="307777"/>
            </a:xfrm>
            <a:prstGeom prst="rect">
              <a:avLst/>
            </a:prstGeom>
            <a:solidFill>
              <a:schemeClr val="bg1"/>
            </a:solidFill>
          </p:spPr>
          <p:txBody>
            <a:bodyPr wrap="square" rtlCol="0">
              <a:spAutoFit/>
            </a:bodyPr>
            <a:lstStyle/>
            <a:p>
              <a:r>
                <a:rPr lang="ru" sz="1400" b="1" dirty="0" err="1"/>
                <a:t>капиллярная </a:t>
              </a:r>
              <a:r>
                <a:rPr lang="ru" sz="1400" b="1" dirty="0"/>
                <a:t>вода:</a:t>
              </a:r>
            </a:p>
          </p:txBody>
        </p:sp>
        <p:sp>
          <p:nvSpPr>
            <p:cNvPr id="17" name="Textfeld 16"/>
            <p:cNvSpPr txBox="1"/>
            <p:nvPr/>
          </p:nvSpPr>
          <p:spPr>
            <a:xfrm>
              <a:off x="72000" y="1296000"/>
              <a:ext cx="1692000" cy="307777"/>
            </a:xfrm>
            <a:prstGeom prst="rect">
              <a:avLst/>
            </a:prstGeom>
            <a:solidFill>
              <a:schemeClr val="bg1"/>
            </a:solidFill>
          </p:spPr>
          <p:txBody>
            <a:bodyPr wrap="square" rtlCol="0">
              <a:spAutoFit/>
            </a:bodyPr>
            <a:lstStyle/>
            <a:p>
              <a:r>
                <a:rPr lang="ru" sz="1400" b="1" dirty="0" err="1"/>
                <a:t>капилляр</a:t>
              </a:r>
              <a:r>
                <a:rPr lang="ru" sz="1400" b="1" dirty="0"/>
                <a:t> </a:t>
              </a:r>
              <a:r>
                <a:rPr lang="ru" sz="1400" b="1" dirty="0" err="1"/>
                <a:t>напряжение </a:t>
              </a:r>
              <a:r>
                <a:rPr lang="ru" sz="1400" b="1" dirty="0"/>
                <a:t>:</a:t>
              </a:r>
            </a:p>
          </p:txBody>
        </p:sp>
        <p:sp>
          <p:nvSpPr>
            <p:cNvPr id="18" name="Textfeld 17"/>
            <p:cNvSpPr txBox="1"/>
            <p:nvPr/>
          </p:nvSpPr>
          <p:spPr>
            <a:xfrm>
              <a:off x="72000" y="1710000"/>
              <a:ext cx="1872000" cy="307777"/>
            </a:xfrm>
            <a:prstGeom prst="rect">
              <a:avLst/>
            </a:prstGeom>
            <a:solidFill>
              <a:schemeClr val="bg1"/>
            </a:solidFill>
          </p:spPr>
          <p:txBody>
            <a:bodyPr wrap="square" rtlCol="0">
              <a:spAutoFit/>
            </a:bodyPr>
            <a:lstStyle/>
            <a:p>
              <a:r>
                <a:rPr lang="ru" sz="1400" b="1" dirty="0" err="1"/>
                <a:t>капилляр</a:t>
              </a:r>
              <a:r>
                <a:rPr lang="ru" sz="1400" b="1" dirty="0"/>
                <a:t> </a:t>
              </a:r>
              <a:r>
                <a:rPr lang="ru" sz="1400" b="1" dirty="0" err="1"/>
                <a:t>сила </a:t>
              </a:r>
              <a:r>
                <a:rPr lang="ru" sz="1400" b="1" dirty="0"/>
                <a:t>/ мощность:</a:t>
              </a:r>
            </a:p>
          </p:txBody>
        </p:sp>
        <p:sp>
          <p:nvSpPr>
            <p:cNvPr id="19" name="Textfeld 18"/>
            <p:cNvSpPr txBox="1"/>
            <p:nvPr/>
          </p:nvSpPr>
          <p:spPr>
            <a:xfrm>
              <a:off x="72000" y="2048205"/>
              <a:ext cx="1872000" cy="307777"/>
            </a:xfrm>
            <a:prstGeom prst="rect">
              <a:avLst/>
            </a:prstGeom>
            <a:solidFill>
              <a:schemeClr val="bg1"/>
            </a:solidFill>
          </p:spPr>
          <p:txBody>
            <a:bodyPr wrap="square" rtlCol="0">
              <a:spAutoFit/>
            </a:bodyPr>
            <a:lstStyle/>
            <a:p>
              <a:r>
                <a:rPr lang="ru" sz="1400" b="1" dirty="0" err="1"/>
                <a:t>капилляр</a:t>
              </a:r>
              <a:r>
                <a:rPr lang="ru" sz="1400" b="1" dirty="0"/>
                <a:t> </a:t>
              </a:r>
              <a:r>
                <a:rPr lang="ru" sz="1400" b="1" dirty="0" err="1"/>
                <a:t>сплоченность </a:t>
              </a:r>
              <a:r>
                <a:rPr lang="ru" sz="1400" b="1" dirty="0"/>
                <a:t>:</a:t>
              </a:r>
            </a:p>
          </p:txBody>
        </p:sp>
        <mc:AlternateContent xmlns:mc="http://schemas.openxmlformats.org/markup-compatibility/2006" xmlns:a14="http://schemas.microsoft.com/office/drawing/2010/main">
          <mc:Choice Requires="a14">
            <p:sp>
              <p:nvSpPr>
                <p:cNvPr id="20" name="Textfeld 19"/>
                <p:cNvSpPr txBox="1"/>
                <p:nvPr/>
              </p:nvSpPr>
              <p:spPr>
                <a:xfrm>
                  <a:off x="72000" y="2689066"/>
                  <a:ext cx="1872000" cy="523220"/>
                </a:xfrm>
                <a:prstGeom prst="rect">
                  <a:avLst/>
                </a:prstGeom>
                <a:solidFill>
                  <a:schemeClr val="bg1"/>
                </a:solidFill>
              </p:spPr>
              <p:txBody>
                <a:bodyPr wrap="square" rtlCol="0">
                  <a:spAutoFit/>
                </a:bodyPr>
                <a:lstStyle/>
                <a:p>
                  <a:r>
                    <a:rPr lang="ru" sz="1400" b="1" dirty="0"/>
                    <a:t>высота </a:t>
                  </a:r>
                  <a:r>
                    <a:rPr lang="ru" sz="1400" b="1" dirty="0" err="1"/>
                    <a:t>_</a:t>
                  </a:r>
                  <a:r>
                    <a:rPr lang="ru" sz="1400" b="1" dirty="0"/>
                    <a:t> </a:t>
                  </a:r>
                </a:p>
                <a:p>
                  <a:r>
                    <a:rPr lang="ru" sz="1400" b="1" dirty="0" err="1"/>
                    <a:t>капилляр</a:t>
                  </a:r>
                  <a:r>
                    <a:rPr lang="ru" sz="1400" b="1" dirty="0"/>
                    <a:t> </a:t>
                  </a:r>
                  <a:r>
                    <a:rPr lang="ru" sz="1400" b="1" dirty="0" err="1"/>
                    <a:t>подниматься</a:t>
                  </a:r>
                  <a:r>
                    <a:rPr lang="ru" sz="1400" b="1" dirty="0"/>
                    <a:t> </a:t>
                  </a:r>
                  <a14:m>
                    <m:oMath xmlns:m="http://schemas.openxmlformats.org/officeDocument/2006/math">
                      <m:sSub>
                        <m:sSubPr>
                          <m:ctrlPr>
                            <a:rPr lang="de-DE" sz="1400" b="1" i="1" smtClean="0">
                              <a:latin typeface="Cambria Math" panose="02040503050406030204" pitchFamily="18" charset="0"/>
                            </a:rPr>
                          </m:ctrlPr>
                        </m:sSubPr>
                        <m:e>
                          <m:r>
                            <a:rPr lang="de-DE" sz="1400" b="1" i="1" smtClean="0">
                              <a:latin typeface="Cambria Math" panose="02040503050406030204" pitchFamily="18" charset="0"/>
                            </a:rPr>
                            <m:t>𝒉</m:t>
                          </m:r>
                        </m:e>
                        <m:sub>
                          <m:r>
                            <a:rPr lang="de-DE" sz="1400" b="1" i="1" smtClean="0">
                              <a:latin typeface="Cambria Math" panose="02040503050406030204" pitchFamily="18" charset="0"/>
                            </a:rPr>
                            <m:t>𝒌</m:t>
                          </m:r>
                        </m:sub>
                      </m:sSub>
                    </m:oMath>
                  </a14:m>
                  <a:r>
                    <a:rPr lang="ru" sz="1400" b="1" dirty="0"/>
                    <a:t>:</a:t>
                  </a:r>
                </a:p>
              </p:txBody>
            </p:sp>
          </mc:Choice>
          <mc:Fallback xmlns="">
            <p:sp>
              <p:nvSpPr>
                <p:cNvPr id="20" name="Textfeld 19"/>
                <p:cNvSpPr txBox="1">
                  <a:spLocks noRot="1" noChangeAspect="1" noMove="1" noResize="1" noEditPoints="1" noAdjustHandles="1" noChangeArrowheads="1" noChangeShapeType="1" noTextEdit="1"/>
                </p:cNvSpPr>
                <p:nvPr/>
              </p:nvSpPr>
              <p:spPr>
                <a:xfrm>
                  <a:off x="72000" y="2689066"/>
                  <a:ext cx="1872000" cy="523220"/>
                </a:xfrm>
                <a:prstGeom prst="rect">
                  <a:avLst/>
                </a:prstGeom>
                <a:blipFill rotWithShape="0">
                  <a:blip r:embed="rId4"/>
                  <a:stretch>
                    <a:fillRect l="-974" t="-2326" b="-51163"/>
                  </a:stretch>
                </a:blipFill>
              </p:spPr>
              <p:txBody>
                <a:bodyPr/>
                <a:lstStyle/>
                <a:p>
                  <a:r>
                    <a:rPr lang="ru-RU">
                      <a:noFill/>
                    </a:rPr>
                    <a:t> </a:t>
                  </a:r>
                </a:p>
              </p:txBody>
            </p:sp>
          </mc:Fallback>
        </mc:AlternateContent>
        <p:sp>
          <p:nvSpPr>
            <p:cNvPr id="21" name="Textfeld 20"/>
            <p:cNvSpPr txBox="1"/>
            <p:nvPr/>
          </p:nvSpPr>
          <p:spPr>
            <a:xfrm>
              <a:off x="6264000" y="4140000"/>
              <a:ext cx="468000" cy="153888"/>
            </a:xfrm>
            <a:prstGeom prst="rect">
              <a:avLst/>
            </a:prstGeom>
            <a:solidFill>
              <a:schemeClr val="bg1"/>
            </a:solidFill>
          </p:spPr>
          <p:txBody>
            <a:bodyPr wrap="square" lIns="18000" tIns="0" rIns="18000" bIns="0" rtlCol="0">
              <a:spAutoFit/>
            </a:bodyPr>
            <a:lstStyle/>
            <a:p>
              <a:r>
                <a:rPr lang="ru" sz="1000" dirty="0" err="1"/>
                <a:t>капилляр</a:t>
              </a:r>
              <a:endParaRPr lang="de-DE" sz="1000" dirty="0"/>
            </a:p>
          </p:txBody>
        </p:sp>
        <p:sp>
          <p:nvSpPr>
            <p:cNvPr id="14" name="Rechteck 13"/>
            <p:cNvSpPr/>
            <p:nvPr/>
          </p:nvSpPr>
          <p:spPr>
            <a:xfrm>
              <a:off x="7596336" y="4456800"/>
              <a:ext cx="504056"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p:cNvSpPr txBox="1"/>
            <p:nvPr/>
          </p:nvSpPr>
          <p:spPr>
            <a:xfrm>
              <a:off x="7596336" y="4437112"/>
              <a:ext cx="648072" cy="153888"/>
            </a:xfrm>
            <a:prstGeom prst="rect">
              <a:avLst/>
            </a:prstGeom>
            <a:solidFill>
              <a:schemeClr val="bg1"/>
            </a:solidFill>
          </p:spPr>
          <p:txBody>
            <a:bodyPr wrap="square" lIns="18000" tIns="0" rIns="18000" bIns="0" rtlCol="0">
              <a:spAutoFit/>
            </a:bodyPr>
            <a:lstStyle/>
            <a:p>
              <a:r>
                <a:rPr lang="ru" sz="1000" dirty="0"/>
                <a:t>грунтовых </a:t>
              </a:r>
              <a:r>
                <a:rPr lang="ru" sz="1000" dirty="0" err="1"/>
                <a:t>вод</a:t>
              </a:r>
              <a:endParaRPr lang="de-DE" sz="1000" dirty="0"/>
            </a:p>
          </p:txBody>
        </p:sp>
        <mc:AlternateContent xmlns:mc="http://schemas.openxmlformats.org/markup-compatibility/2006" xmlns:a14="http://schemas.microsoft.com/office/drawing/2010/main">
          <mc:Choice Requires="a14">
            <p:sp>
              <p:nvSpPr>
                <p:cNvPr id="25" name="Textfeld 24"/>
                <p:cNvSpPr txBox="1"/>
                <p:nvPr/>
              </p:nvSpPr>
              <p:spPr>
                <a:xfrm>
                  <a:off x="1944000" y="2089523"/>
                  <a:ext cx="7200000" cy="1329013"/>
                </a:xfrm>
                <a:prstGeom prst="rect">
                  <a:avLst/>
                </a:prstGeom>
                <a:solidFill>
                  <a:schemeClr val="bg1"/>
                </a:solidFill>
              </p:spPr>
              <p:txBody>
                <a:bodyPr wrap="square" lIns="18000" tIns="0" rIns="18000" bIns="36000" rtlCol="0">
                  <a:spAutoFit/>
                </a:bodyPr>
                <a:lstStyle/>
                <a:p>
                  <a:pPr marL="171450" indent="-171450">
                    <a:buFont typeface="Arial" panose="020B0604020202020204" pitchFamily="34" charset="0"/>
                    <a:buChar char="•"/>
                  </a:pPr>
                  <a:r>
                    <a:rPr lang="ru" sz="1200" b="1" dirty="0"/>
                    <a:t>закрытая капиллярная полоса: </a:t>
                  </a:r>
                  <a:r>
                    <a:rPr lang="ru" sz="1200" dirty="0"/>
                    <a:t>повышенная прочность за счет капиллярного давления</a:t>
                  </a:r>
                </a:p>
                <a:p>
                  <a:pPr marL="171450" indent="-171450">
                    <a:buFont typeface="Arial" panose="020B0604020202020204" pitchFamily="34" charset="0"/>
                    <a:buChar char="•"/>
                  </a:pPr>
                  <a:r>
                    <a:rPr lang="ru" sz="1200" b="1" dirty="0"/>
                    <a:t>открытая капиллярная полоса: </a:t>
                  </a:r>
                  <a:r>
                    <a:rPr lang="ru" sz="1200" dirty="0"/>
                    <a:t>очевидное сцепление угловатой воды</a:t>
                  </a:r>
                </a:p>
                <a:p>
                  <a:pPr marL="171450" indent="-171450">
                    <a:buFont typeface="Arial" panose="020B0604020202020204" pitchFamily="34" charset="0"/>
                    <a:buChar char="•"/>
                  </a:pPr>
                  <a:endParaRPr lang="en-US" sz="1200" dirty="0"/>
                </a:p>
                <a:p>
                  <a:r>
                    <a:rPr lang="ru" sz="1200" dirty="0"/>
                    <a:t>     </a:t>
                  </a:r>
                  <a14:m>
                    <m:oMath xmlns:m="http://schemas.openxmlformats.org/officeDocument/2006/math">
                      <m:sSub>
                        <m:sSubPr>
                          <m:ctrlPr>
                            <a:rPr lang="en-US" sz="1200" i="1" smtClean="0">
                              <a:latin typeface="Cambria Math" panose="02040503050406030204" pitchFamily="18" charset="0"/>
                            </a:rPr>
                          </m:ctrlPr>
                        </m:sSubPr>
                        <m:e>
                          <m:r>
                            <a:rPr lang="de-DE" sz="1200" b="0" i="1" smtClean="0">
                              <a:latin typeface="Cambria Math" panose="02040503050406030204" pitchFamily="18" charset="0"/>
                            </a:rPr>
                            <m:t>𝑆</m:t>
                          </m:r>
                        </m:e>
                        <m:sub>
                          <m:r>
                            <a:rPr lang="de-DE" sz="1200" b="0" i="1" smtClean="0">
                              <a:latin typeface="Cambria Math" panose="02040503050406030204" pitchFamily="18" charset="0"/>
                            </a:rPr>
                            <m:t>𝑟</m:t>
                          </m:r>
                        </m:sub>
                      </m:sSub>
                      <m:r>
                        <a:rPr lang="de-DE" sz="1200" b="0" i="1" smtClean="0">
                          <a:latin typeface="Cambria Math" panose="02040503050406030204" pitchFamily="18" charset="0"/>
                        </a:rPr>
                        <m:t>=0.3 :</m:t>
                      </m:r>
                    </m:oMath>
                  </a14:m>
                  <a:r>
                    <a:rPr lang="ru" sz="1200" dirty="0"/>
                    <a:t>      </a:t>
                  </a:r>
                  <a14:m>
                    <m:oMath xmlns:m="http://schemas.openxmlformats.org/officeDocument/2006/math">
                      <m:sSub>
                        <m:sSubPr>
                          <m:ctrlPr>
                            <a:rPr lang="en-US" sz="1200" i="1" smtClean="0">
                              <a:latin typeface="Cambria Math" panose="02040503050406030204" pitchFamily="18" charset="0"/>
                            </a:rPr>
                          </m:ctrlPr>
                        </m:sSubPr>
                        <m:e>
                          <m:r>
                            <a:rPr lang="de-DE" sz="1200" b="0" i="1" smtClean="0">
                              <a:latin typeface="Cambria Math" panose="02040503050406030204" pitchFamily="18" charset="0"/>
                            </a:rPr>
                            <m:t>𝑐</m:t>
                          </m:r>
                        </m:e>
                        <m:sub>
                          <m:r>
                            <a:rPr lang="de-DE" sz="1200" b="0" i="1" smtClean="0">
                              <a:latin typeface="Cambria Math" panose="02040503050406030204" pitchFamily="18" charset="0"/>
                            </a:rPr>
                            <m:t>𝑘</m:t>
                          </m:r>
                        </m:sub>
                      </m:sSub>
                      <m:r>
                        <a:rPr lang="en-US" sz="1200" i="1">
                          <a:latin typeface="Cambria Math" panose="02040503050406030204" pitchFamily="18" charset="0"/>
                          <a:ea typeface="Cambria Math" panose="02040503050406030204" pitchFamily="18" charset="0"/>
                        </a:rPr>
                        <m:t>≈</m:t>
                      </m:r>
                      <m:r>
                        <a:rPr lang="de-DE" sz="1200" b="0" i="0" smtClean="0">
                          <a:latin typeface="Cambria Math" panose="02040503050406030204" pitchFamily="18" charset="0"/>
                          <a:ea typeface="Cambria Math" panose="02040503050406030204" pitchFamily="18" charset="0"/>
                        </a:rPr>
                        <m:t>10 </m:t>
                      </m:r>
                      <m:f>
                        <m:fPr>
                          <m:type m:val="lin"/>
                          <m:ctrlPr>
                            <a:rPr lang="de-DE" sz="1200" b="0" i="1" smtClean="0">
                              <a:latin typeface="Cambria Math" panose="02040503050406030204" pitchFamily="18" charset="0"/>
                              <a:ea typeface="Cambria Math" panose="02040503050406030204" pitchFamily="18" charset="0"/>
                            </a:rPr>
                          </m:ctrlPr>
                        </m:fPr>
                        <m:num>
                          <m:r>
                            <m:rPr>
                              <m:sty m:val="p"/>
                            </m:rPr>
                            <a:rPr lang="de-DE" sz="1200" b="0" i="0" smtClean="0">
                              <a:latin typeface="Cambria Math" panose="02040503050406030204" pitchFamily="18" charset="0"/>
                              <a:ea typeface="Cambria Math" panose="02040503050406030204" pitchFamily="18" charset="0"/>
                            </a:rPr>
                            <m:t>kN</m:t>
                          </m:r>
                        </m:num>
                        <m:den>
                          <m:sSup>
                            <m:sSupPr>
                              <m:ctrlPr>
                                <a:rPr lang="de-DE" sz="1200" b="0" i="1" smtClean="0">
                                  <a:latin typeface="Cambria Math" panose="02040503050406030204" pitchFamily="18" charset="0"/>
                                  <a:ea typeface="Cambria Math" panose="02040503050406030204" pitchFamily="18" charset="0"/>
                                </a:rPr>
                              </m:ctrlPr>
                            </m:sSupPr>
                            <m:e>
                              <m:r>
                                <m:rPr>
                                  <m:sty m:val="p"/>
                                </m:rPr>
                                <a:rPr lang="de-DE" sz="1200" b="0" i="0" smtClean="0">
                                  <a:latin typeface="Cambria Math" panose="02040503050406030204" pitchFamily="18" charset="0"/>
                                  <a:ea typeface="Cambria Math" panose="02040503050406030204" pitchFamily="18" charset="0"/>
                                </a:rPr>
                                <m:t>m</m:t>
                              </m:r>
                            </m:e>
                            <m:sup>
                              <m:r>
                                <a:rPr lang="de-DE" sz="1200" b="0" i="0" smtClean="0">
                                  <a:latin typeface="Cambria Math" panose="02040503050406030204" pitchFamily="18" charset="0"/>
                                  <a:ea typeface="Cambria Math" panose="02040503050406030204" pitchFamily="18" charset="0"/>
                                </a:rPr>
                                <m:t>2</m:t>
                              </m:r>
                            </m:sup>
                          </m:sSup>
                        </m:den>
                      </m:f>
                    </m:oMath>
                  </a14:m>
                  <a:r>
                    <a:rPr lang="ru" sz="1200" dirty="0"/>
                    <a:t>мелкий песок (ФС); </a:t>
                  </a:r>
                  <a14:m>
                    <m:oMath xmlns:m="http://schemas.openxmlformats.org/officeDocument/2006/math">
                      <m:sSub>
                        <m:sSubPr>
                          <m:ctrlPr>
                            <a:rPr lang="en-US" sz="1200" i="1" smtClean="0">
                              <a:latin typeface="Cambria Math" panose="02040503050406030204" pitchFamily="18" charset="0"/>
                            </a:rPr>
                          </m:ctrlPr>
                        </m:sSubPr>
                        <m:e>
                          <m:r>
                            <a:rPr lang="de-DE" sz="1200" b="0" i="1" smtClean="0">
                              <a:latin typeface="Cambria Math" panose="02040503050406030204" pitchFamily="18" charset="0"/>
                            </a:rPr>
                            <m:t>𝑐</m:t>
                          </m:r>
                        </m:e>
                        <m:sub>
                          <m:r>
                            <a:rPr lang="de-DE" sz="1200" b="0" i="1" smtClean="0">
                              <a:latin typeface="Cambria Math" panose="02040503050406030204" pitchFamily="18" charset="0"/>
                            </a:rPr>
                            <m:t>𝑘</m:t>
                          </m:r>
                        </m:sub>
                      </m:sSub>
                      <m:r>
                        <a:rPr lang="de-DE" sz="1200" i="1">
                          <a:latin typeface="Cambria Math" panose="02040503050406030204" pitchFamily="18" charset="0"/>
                          <a:ea typeface="Cambria Math" panose="02040503050406030204" pitchFamily="18" charset="0"/>
                        </a:rPr>
                        <m:t>≈</m:t>
                      </m:r>
                      <m:r>
                        <a:rPr lang="de-DE" sz="1200" b="0" i="0" smtClean="0">
                          <a:latin typeface="Cambria Math" panose="02040503050406030204" pitchFamily="18" charset="0"/>
                          <a:ea typeface="Cambria Math" panose="02040503050406030204" pitchFamily="18" charset="0"/>
                        </a:rPr>
                        <m:t>100 </m:t>
                      </m:r>
                      <m:f>
                        <m:fPr>
                          <m:type m:val="lin"/>
                          <m:ctrlPr>
                            <a:rPr lang="de-DE" sz="1200" b="0" i="1" smtClean="0">
                              <a:latin typeface="Cambria Math" panose="02040503050406030204" pitchFamily="18" charset="0"/>
                              <a:ea typeface="Cambria Math" panose="02040503050406030204" pitchFamily="18" charset="0"/>
                            </a:rPr>
                          </m:ctrlPr>
                        </m:fPr>
                        <m:num>
                          <m:r>
                            <m:rPr>
                              <m:sty m:val="p"/>
                            </m:rPr>
                            <a:rPr lang="de-DE" sz="1200" b="0" i="0" smtClean="0">
                              <a:latin typeface="Cambria Math" panose="02040503050406030204" pitchFamily="18" charset="0"/>
                              <a:ea typeface="Cambria Math" panose="02040503050406030204" pitchFamily="18" charset="0"/>
                            </a:rPr>
                            <m:t>kN</m:t>
                          </m:r>
                        </m:num>
                        <m:den>
                          <m:sSup>
                            <m:sSupPr>
                              <m:ctrlPr>
                                <a:rPr lang="de-DE" sz="1200" b="0" i="1" smtClean="0">
                                  <a:latin typeface="Cambria Math" panose="02040503050406030204" pitchFamily="18" charset="0"/>
                                  <a:ea typeface="Cambria Math" panose="02040503050406030204" pitchFamily="18" charset="0"/>
                                </a:rPr>
                              </m:ctrlPr>
                            </m:sSupPr>
                            <m:e>
                              <m:r>
                                <m:rPr>
                                  <m:sty m:val="p"/>
                                </m:rPr>
                                <a:rPr lang="de-DE" sz="1200" b="0" i="0" smtClean="0">
                                  <a:latin typeface="Cambria Math" panose="02040503050406030204" pitchFamily="18" charset="0"/>
                                  <a:ea typeface="Cambria Math" panose="02040503050406030204" pitchFamily="18" charset="0"/>
                                </a:rPr>
                                <m:t>m</m:t>
                              </m:r>
                            </m:e>
                            <m:sup>
                              <m:r>
                                <a:rPr lang="de-DE" sz="1200" b="0" i="0" smtClean="0">
                                  <a:latin typeface="Cambria Math" panose="02040503050406030204" pitchFamily="18" charset="0"/>
                                  <a:ea typeface="Cambria Math" panose="02040503050406030204" pitchFamily="18" charset="0"/>
                                </a:rPr>
                                <m:t>2</m:t>
                              </m:r>
                            </m:sup>
                          </m:sSup>
                        </m:den>
                      </m:f>
                    </m:oMath>
                  </a14:m>
                  <a:r>
                    <a:rPr lang="ru" sz="1200" dirty="0"/>
                    <a:t>средний пластиковый ил (UL)</a:t>
                  </a:r>
                </a:p>
                <a:p>
                  <a:endParaRPr lang="en-US" sz="1200" dirty="0"/>
                </a:p>
                <a:p>
                  <a:r>
                    <a:rPr lang="ru" sz="1200" dirty="0"/>
                    <a:t>Высота капиллярного подъема показывает, насколько высоко вода в почве поднимается над уровнем грунтовых вод в результате поверхностного натяжения и сцепления между почвенными зернами и водой соответственно удерживается стенками зернистой структуры.</a:t>
                  </a:r>
                  <a:endParaRPr lang="de-DE" sz="1200" dirty="0"/>
                </a:p>
              </p:txBody>
            </p:sp>
          </mc:Choice>
          <mc:Fallback xmlns="">
            <p:sp>
              <p:nvSpPr>
                <p:cNvPr id="25" name="Textfeld 24"/>
                <p:cNvSpPr txBox="1">
                  <a:spLocks noRot="1" noChangeAspect="1" noMove="1" noResize="1" noEditPoints="1" noAdjustHandles="1" noChangeArrowheads="1" noChangeShapeType="1" noTextEdit="1"/>
                </p:cNvSpPr>
                <p:nvPr/>
              </p:nvSpPr>
              <p:spPr>
                <a:xfrm>
                  <a:off x="1944000" y="2089523"/>
                  <a:ext cx="7200000" cy="1329013"/>
                </a:xfrm>
                <a:prstGeom prst="rect">
                  <a:avLst/>
                </a:prstGeom>
                <a:blipFill>
                  <a:blip r:embed="rId5"/>
                  <a:stretch>
                    <a:fillRect l="-1101" t="-3670" b="-3211"/>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26" name="Textfeld 25"/>
                <p:cNvSpPr txBox="1"/>
                <p:nvPr/>
              </p:nvSpPr>
              <p:spPr>
                <a:xfrm>
                  <a:off x="1945207" y="3934800"/>
                  <a:ext cx="4176000" cy="925511"/>
                </a:xfrm>
                <a:prstGeom prst="rect">
                  <a:avLst/>
                </a:prstGeom>
                <a:solidFill>
                  <a:schemeClr val="bg1"/>
                </a:solidFill>
              </p:spPr>
              <p:txBody>
                <a:bodyPr wrap="square" lIns="18000" tIns="46800" rIns="18000" bIns="46800" rtlCol="0">
                  <a:spAutoFit/>
                </a:bodyPr>
                <a:lstStyle/>
                <a:p>
                  <a:pPr>
                    <a:lnSpc>
                      <a:spcPct val="150000"/>
                    </a:lnSpc>
                  </a:pPr>
                  <a14:m>
                    <m:oMath xmlns:m="http://schemas.openxmlformats.org/officeDocument/2006/math">
                      <m:sSub>
                        <m:sSubPr>
                          <m:ctrlPr>
                            <a:rPr lang="en-US" sz="1200" i="1" smtClean="0">
                              <a:latin typeface="Cambria Math" panose="02040503050406030204" pitchFamily="18" charset="0"/>
                            </a:rPr>
                          </m:ctrlPr>
                        </m:sSubPr>
                        <m:e>
                          <m:r>
                            <a:rPr lang="de-DE" sz="1200" b="0" i="1" smtClean="0">
                              <a:latin typeface="Cambria Math" panose="02040503050406030204" pitchFamily="18" charset="0"/>
                            </a:rPr>
                            <m:t>𝑇</m:t>
                          </m:r>
                        </m:e>
                        <m:sub>
                          <m:r>
                            <a:rPr lang="de-DE" sz="1200" b="0" i="1" smtClean="0">
                              <a:latin typeface="Cambria Math" panose="02040503050406030204" pitchFamily="18" charset="0"/>
                            </a:rPr>
                            <m:t>𝑠</m:t>
                          </m:r>
                        </m:sub>
                      </m:sSub>
                    </m:oMath>
                  </a14:m>
                  <a:r>
                    <a:rPr lang="ru" sz="1200" dirty="0"/>
                    <a:t>= поверхностное натяжение/поверхностная энергия </a:t>
                  </a:r>
                  <a14:m>
                    <m:oMath xmlns:m="http://schemas.openxmlformats.org/officeDocument/2006/math">
                      <m:r>
                        <a:rPr lang="en-US" sz="1200" i="1" smtClean="0">
                          <a:latin typeface="Cambria Math" panose="02040503050406030204" pitchFamily="18" charset="0"/>
                          <a:ea typeface="Cambria Math" panose="02040503050406030204" pitchFamily="18" charset="0"/>
                        </a:rPr>
                        <m:t>≅</m:t>
                      </m:r>
                      <m:r>
                        <a:rPr lang="de-DE" sz="1200" b="0" i="1" smtClean="0">
                          <a:latin typeface="Cambria Math" panose="02040503050406030204" pitchFamily="18" charset="0"/>
                          <a:ea typeface="Cambria Math" panose="02040503050406030204" pitchFamily="18" charset="0"/>
                        </a:rPr>
                        <m:t>75∙</m:t>
                      </m:r>
                      <m:sSup>
                        <m:sSupPr>
                          <m:ctrlPr>
                            <a:rPr lang="de-DE" sz="1200" b="0" i="1" smtClean="0">
                              <a:latin typeface="Cambria Math" panose="02040503050406030204" pitchFamily="18" charset="0"/>
                              <a:ea typeface="Cambria Math" panose="02040503050406030204" pitchFamily="18" charset="0"/>
                            </a:rPr>
                          </m:ctrlPr>
                        </m:sSupPr>
                        <m:e>
                          <m:r>
                            <a:rPr lang="de-DE" sz="1200" b="0" i="1" smtClean="0">
                              <a:latin typeface="Cambria Math" panose="02040503050406030204" pitchFamily="18" charset="0"/>
                              <a:ea typeface="Cambria Math" panose="02040503050406030204" pitchFamily="18" charset="0"/>
                            </a:rPr>
                            <m:t>10</m:t>
                          </m:r>
                        </m:e>
                        <m:sup>
                          <m:r>
                            <a:rPr lang="de-DE" sz="1200" b="0" i="1" smtClean="0">
                              <a:latin typeface="Cambria Math" panose="02040503050406030204" pitchFamily="18" charset="0"/>
                              <a:ea typeface="Cambria Math" panose="02040503050406030204" pitchFamily="18" charset="0"/>
                            </a:rPr>
                            <m:t>−3</m:t>
                          </m:r>
                        </m:sup>
                      </m:sSup>
                      <m:r>
                        <a:rPr lang="de-DE" sz="1200" b="0" i="1" smtClean="0">
                          <a:latin typeface="Cambria Math" panose="02040503050406030204" pitchFamily="18" charset="0"/>
                          <a:ea typeface="Cambria Math" panose="02040503050406030204" pitchFamily="18" charset="0"/>
                        </a:rPr>
                        <m:t> </m:t>
                      </m:r>
                      <m:f>
                        <m:fPr>
                          <m:type m:val="lin"/>
                          <m:ctrlPr>
                            <a:rPr lang="de-DE" sz="1200" b="0" i="1" smtClean="0">
                              <a:latin typeface="Cambria Math" panose="02040503050406030204" pitchFamily="18" charset="0"/>
                              <a:ea typeface="Cambria Math" panose="02040503050406030204" pitchFamily="18" charset="0"/>
                            </a:rPr>
                          </m:ctrlPr>
                        </m:fPr>
                        <m:num>
                          <m:r>
                            <m:rPr>
                              <m:sty m:val="p"/>
                            </m:rPr>
                            <a:rPr lang="de-DE" sz="1200" b="0" i="0" smtClean="0">
                              <a:latin typeface="Cambria Math" panose="02040503050406030204" pitchFamily="18" charset="0"/>
                              <a:ea typeface="Cambria Math" panose="02040503050406030204" pitchFamily="18" charset="0"/>
                            </a:rPr>
                            <m:t>N</m:t>
                          </m:r>
                        </m:num>
                        <m:den>
                          <m:r>
                            <m:rPr>
                              <m:sty m:val="p"/>
                            </m:rPr>
                            <a:rPr lang="de-DE" sz="1200" b="0" i="0" smtClean="0">
                              <a:latin typeface="Cambria Math" panose="02040503050406030204" pitchFamily="18" charset="0"/>
                              <a:ea typeface="Cambria Math" panose="02040503050406030204" pitchFamily="18" charset="0"/>
                            </a:rPr>
                            <m:t>m</m:t>
                          </m:r>
                        </m:den>
                      </m:f>
                    </m:oMath>
                  </a14:m>
                  <a:r>
                    <a:rPr lang="ru" sz="1200" dirty="0"/>
                    <a:t>при 15°C</a:t>
                  </a:r>
                </a:p>
                <a:p>
                  <a:pPr>
                    <a:lnSpc>
                      <a:spcPct val="150000"/>
                    </a:lnSpc>
                  </a:pPr>
                  <a14:m>
                    <m:oMath xmlns:m="http://schemas.openxmlformats.org/officeDocument/2006/math">
                      <m:r>
                        <a:rPr lang="de-DE" sz="1200" i="1" smtClean="0">
                          <a:latin typeface="Cambria Math" panose="02040503050406030204" pitchFamily="18" charset="0"/>
                          <a:ea typeface="Cambria Math" panose="02040503050406030204" pitchFamily="18" charset="0"/>
                        </a:rPr>
                        <m:t>𝛼</m:t>
                      </m:r>
                    </m:oMath>
                  </a14:m>
                  <a:r>
                    <a:rPr lang="ru" sz="1200" dirty="0"/>
                    <a:t>= угол </a:t>
                  </a:r>
                  <a:r>
                    <a:rPr lang="ru" sz="1200" dirty="0" err="1"/>
                    <a:t>смачивания _</a:t>
                  </a:r>
                  <a:r>
                    <a:rPr lang="ru" sz="1200" dirty="0"/>
                    <a:t> </a:t>
                  </a:r>
                  <a:r>
                    <a:rPr lang="ru" sz="1200" dirty="0" err="1"/>
                    <a:t>контакт </a:t>
                  </a:r>
                  <a:r>
                    <a:rPr lang="ru" sz="1200" dirty="0"/>
                    <a:t>( </a:t>
                  </a:r>
                  <a:r>
                    <a:rPr lang="ru" sz="1200" dirty="0" err="1"/>
                    <a:t>для</a:t>
                  </a:r>
                  <a:r>
                    <a:rPr lang="ru" sz="1200" dirty="0"/>
                    <a:t> </a:t>
                  </a:r>
                  <a:r>
                    <a:rPr lang="ru" sz="1200" dirty="0" err="1"/>
                    <a:t>почвы</a:t>
                  </a:r>
                  <a:r>
                    <a:rPr lang="ru" sz="1200" dirty="0"/>
                    <a:t> </a:t>
                  </a:r>
                  <a14:m>
                    <m:oMath xmlns:m="http://schemas.openxmlformats.org/officeDocument/2006/math">
                      <m:r>
                        <a:rPr lang="de-DE" sz="1200" i="1" smtClean="0">
                          <a:latin typeface="Cambria Math" panose="02040503050406030204" pitchFamily="18" charset="0"/>
                          <a:ea typeface="Cambria Math" panose="02040503050406030204" pitchFamily="18" charset="0"/>
                        </a:rPr>
                        <m:t>≅</m:t>
                      </m:r>
                      <m:r>
                        <a:rPr lang="de-DE" sz="1200" b="0" i="1" smtClean="0">
                          <a:latin typeface="Cambria Math" panose="02040503050406030204" pitchFamily="18" charset="0"/>
                          <a:ea typeface="Cambria Math" panose="02040503050406030204" pitchFamily="18" charset="0"/>
                        </a:rPr>
                        <m:t>0°</m:t>
                      </m:r>
                    </m:oMath>
                  </a14:m>
                  <a:r>
                    <a:rPr lang="ru" sz="1200" dirty="0"/>
                    <a:t>)</a:t>
                  </a:r>
                </a:p>
                <a:p>
                  <a:pPr>
                    <a:lnSpc>
                      <a:spcPct val="150000"/>
                    </a:lnSpc>
                  </a:pPr>
                  <a14:m>
                    <m:oMath xmlns:m="http://schemas.openxmlformats.org/officeDocument/2006/math">
                      <m:sSub>
                        <m:sSubPr>
                          <m:ctrlPr>
                            <a:rPr lang="de-DE" sz="1200" i="1" smtClean="0">
                              <a:latin typeface="Cambria Math" panose="02040503050406030204" pitchFamily="18" charset="0"/>
                            </a:rPr>
                          </m:ctrlPr>
                        </m:sSubPr>
                        <m:e>
                          <m:r>
                            <a:rPr lang="de-DE" sz="1200" b="0" i="1" smtClean="0">
                              <a:latin typeface="Cambria Math" panose="02040503050406030204" pitchFamily="18" charset="0"/>
                            </a:rPr>
                            <m:t>𝑑</m:t>
                          </m:r>
                        </m:e>
                        <m:sub>
                          <m:r>
                            <a:rPr lang="de-DE" sz="1200" b="0" i="1" smtClean="0">
                              <a:latin typeface="Cambria Math" panose="02040503050406030204" pitchFamily="18" charset="0"/>
                            </a:rPr>
                            <m:t>𝑘</m:t>
                          </m:r>
                        </m:sub>
                      </m:sSub>
                    </m:oMath>
                  </a14:m>
                  <a:r>
                    <a:rPr lang="ru" sz="1200" dirty="0"/>
                    <a:t>= </a:t>
                  </a:r>
                  <a:r>
                    <a:rPr lang="ru" sz="1200" dirty="0" err="1"/>
                    <a:t>капилляр</a:t>
                  </a:r>
                  <a:r>
                    <a:rPr lang="ru" sz="1200" dirty="0"/>
                    <a:t> </a:t>
                  </a:r>
                  <a:r>
                    <a:rPr lang="ru" sz="1200" dirty="0" err="1"/>
                    <a:t>диаметр</a:t>
                  </a:r>
                  <a:endParaRPr lang="de-DE" sz="1200" dirty="0"/>
                </a:p>
              </p:txBody>
            </p:sp>
          </mc:Choice>
          <mc:Fallback xmlns="">
            <p:sp>
              <p:nvSpPr>
                <p:cNvPr id="26" name="Textfeld 25"/>
                <p:cNvSpPr txBox="1">
                  <a:spLocks noRot="1" noChangeAspect="1" noMove="1" noResize="1" noEditPoints="1" noAdjustHandles="1" noChangeArrowheads="1" noChangeShapeType="1" noTextEdit="1"/>
                </p:cNvSpPr>
                <p:nvPr/>
              </p:nvSpPr>
              <p:spPr>
                <a:xfrm>
                  <a:off x="1945207" y="3934800"/>
                  <a:ext cx="4176000" cy="925511"/>
                </a:xfrm>
                <a:prstGeom prst="rect">
                  <a:avLst/>
                </a:prstGeom>
                <a:blipFill>
                  <a:blip r:embed="rId6"/>
                  <a:stretch>
                    <a:fillRect l="-1022" t="-20395" b="-1974"/>
                  </a:stretch>
                </a:blipFill>
              </p:spPr>
              <p:txBody>
                <a:bodyPr/>
                <a:lstStyle/>
                <a:p>
                  <a:r xmlns:a="http://schemas.openxmlformats.org/drawingml/2006/main">
                    <a:rPr lang="ru">
                      <a:noFill/>
                    </a:rPr>
                    <a:t> </a:t>
                  </a:r>
                </a:p>
              </p:txBody>
            </p:sp>
          </mc:Fallback>
        </mc:AlternateContent>
        <p:sp>
          <p:nvSpPr>
            <p:cNvPr id="27" name="Textfeld 26"/>
            <p:cNvSpPr txBox="1"/>
            <p:nvPr/>
          </p:nvSpPr>
          <p:spPr>
            <a:xfrm>
              <a:off x="1944000" y="1098000"/>
              <a:ext cx="7200000" cy="221018"/>
            </a:xfrm>
            <a:prstGeom prst="rect">
              <a:avLst/>
            </a:prstGeom>
            <a:solidFill>
              <a:schemeClr val="bg1"/>
            </a:solidFill>
          </p:spPr>
          <p:txBody>
            <a:bodyPr wrap="square" lIns="18000" tIns="0" rIns="18000" bIns="36000" rtlCol="0">
              <a:spAutoFit/>
            </a:bodyPr>
            <a:lstStyle/>
            <a:p>
              <a:r>
                <a:rPr lang="ru" sz="1200" dirty="0"/>
                <a:t>Капиллярные воды расположены над грунтовыми водами, приподняты и соответственно удерживаются за счет поверхностного натяжения.</a:t>
              </a:r>
              <a:endParaRPr lang="de-DE" sz="1200" dirty="0"/>
            </a:p>
          </p:txBody>
        </p:sp>
        <mc:AlternateContent xmlns:mc="http://schemas.openxmlformats.org/markup-compatibility/2006" xmlns:a14="http://schemas.microsoft.com/office/drawing/2010/main">
          <mc:Choice Requires="a14">
            <p:sp>
              <p:nvSpPr>
                <p:cNvPr id="28" name="Textfeld 27"/>
                <p:cNvSpPr txBox="1"/>
                <p:nvPr/>
              </p:nvSpPr>
              <p:spPr>
                <a:xfrm>
                  <a:off x="3762000" y="1368000"/>
                  <a:ext cx="5381999" cy="682682"/>
                </a:xfrm>
                <a:prstGeom prst="rect">
                  <a:avLst/>
                </a:prstGeom>
                <a:solidFill>
                  <a:schemeClr val="bg1"/>
                </a:solidFill>
              </p:spPr>
              <p:txBody>
                <a:bodyPr wrap="square" lIns="18000" tIns="0" rIns="18000" bIns="36000" rtlCol="0">
                  <a:spAutoFit/>
                </a:bodyPr>
                <a:lstStyle/>
                <a:p>
                  <a:r>
                    <a:rPr lang="ru" sz="1200" dirty="0"/>
                    <a:t>В воде возникает подсос, а в каркасе зерна возникает дополнительное сжимающее напряжение </a:t>
                  </a:r>
                  <a14:m>
                    <m:oMath xmlns:m="http://schemas.openxmlformats.org/officeDocument/2006/math">
                      <m:sSub>
                        <m:sSubPr>
                          <m:ctrlPr>
                            <a:rPr lang="en-US" sz="1200" i="1" dirty="0" smtClean="0">
                              <a:latin typeface="Cambria Math" panose="02040503050406030204" pitchFamily="18" charset="0"/>
                            </a:rPr>
                          </m:ctrlPr>
                        </m:sSubPr>
                        <m:e>
                          <m:r>
                            <a:rPr lang="en-US" sz="1200" i="1" dirty="0" smtClean="0">
                              <a:latin typeface="Cambria Math" panose="02040503050406030204" pitchFamily="18" charset="0"/>
                              <a:ea typeface="Cambria Math" panose="02040503050406030204" pitchFamily="18" charset="0"/>
                            </a:rPr>
                            <m:t>𝜎</m:t>
                          </m:r>
                        </m:e>
                        <m:sub>
                          <m:r>
                            <a:rPr lang="en-US" sz="1200" i="1" dirty="0">
                              <a:latin typeface="Cambria Math" panose="02040503050406030204" pitchFamily="18" charset="0"/>
                            </a:rPr>
                            <m:t>𝑤</m:t>
                          </m:r>
                        </m:sub>
                      </m:sSub>
                    </m:oMath>
                  </a14:m>
                  <a:r>
                    <a:rPr lang="ru" sz="1200" dirty="0"/>
                    <a:t>, которое снижается за счет самонагрузки воды через </a:t>
                  </a:r>
                  <a14:m>
                    <m:oMath xmlns:m="http://schemas.openxmlformats.org/officeDocument/2006/math">
                      <m:sSub>
                        <m:sSubPr>
                          <m:ctrlPr>
                            <a:rPr lang="en-US" sz="1200" i="1" dirty="0" smtClean="0">
                              <a:latin typeface="Cambria Math" panose="02040503050406030204" pitchFamily="18" charset="0"/>
                            </a:rPr>
                          </m:ctrlPr>
                        </m:sSubPr>
                        <m:e>
                          <m:r>
                            <a:rPr lang="en-US" sz="1200" i="1" dirty="0">
                              <a:latin typeface="Cambria Math" panose="02040503050406030204" pitchFamily="18" charset="0"/>
                            </a:rPr>
                            <m:t>h</m:t>
                          </m:r>
                        </m:e>
                        <m:sub>
                          <m:r>
                            <a:rPr lang="en-US" sz="1200" i="1" dirty="0">
                              <a:latin typeface="Cambria Math" panose="02040503050406030204" pitchFamily="18" charset="0"/>
                            </a:rPr>
                            <m:t>𝑘</m:t>
                          </m:r>
                        </m:sub>
                      </m:sSub>
                    </m:oMath>
                  </a14:m>
                  <a:r>
                    <a:rPr lang="ru" sz="1200" dirty="0"/>
                    <a:t>.</a:t>
                  </a:r>
                </a:p>
                <a:p>
                  <a:pPr>
                    <a:lnSpc>
                      <a:spcPct val="150000"/>
                    </a:lnSpc>
                  </a:pPr>
                  <a14:m>
                    <m:oMath xmlns:m="http://schemas.openxmlformats.org/officeDocument/2006/math">
                      <m:sSub>
                        <m:sSubPr>
                          <m:ctrlPr>
                            <a:rPr lang="de-DE" sz="1200" i="1" smtClean="0">
                              <a:latin typeface="Cambria Math" panose="02040503050406030204" pitchFamily="18" charset="0"/>
                            </a:rPr>
                          </m:ctrlPr>
                        </m:sSubPr>
                        <m:e>
                          <m:r>
                            <a:rPr lang="de-DE" sz="1200" b="0" i="1" smtClean="0">
                              <a:latin typeface="Cambria Math" panose="02040503050406030204" pitchFamily="18" charset="0"/>
                            </a:rPr>
                            <m:t>𝑢</m:t>
                          </m:r>
                        </m:e>
                        <m:sub>
                          <m:r>
                            <a:rPr lang="de-DE" sz="1200" b="0" i="1" smtClean="0">
                              <a:latin typeface="Cambria Math" panose="02040503050406030204" pitchFamily="18" charset="0"/>
                            </a:rPr>
                            <m:t>𝑘</m:t>
                          </m:r>
                        </m:sub>
                      </m:sSub>
                      <m:r>
                        <a:rPr lang="de-DE" sz="1200" b="0" i="1" smtClean="0">
                          <a:latin typeface="Cambria Math" panose="02040503050406030204" pitchFamily="18" charset="0"/>
                        </a:rPr>
                        <m:t>=2</m:t>
                      </m:r>
                      <m:r>
                        <a:rPr lang="de-DE" sz="1200" b="0" i="1" smtClean="0">
                          <a:latin typeface="Cambria Math" panose="02040503050406030204" pitchFamily="18" charset="0"/>
                          <a:ea typeface="Cambria Math" panose="02040503050406030204" pitchFamily="18" charset="0"/>
                        </a:rPr>
                        <m:t>∙</m:t>
                      </m:r>
                      <m:r>
                        <a:rPr lang="de-DE" sz="1200" b="0" i="1" smtClean="0">
                          <a:latin typeface="Cambria Math" panose="02040503050406030204" pitchFamily="18" charset="0"/>
                          <a:ea typeface="Cambria Math" panose="02040503050406030204" pitchFamily="18" charset="0"/>
                        </a:rPr>
                        <m:t>𝜋</m:t>
                      </m:r>
                      <m:r>
                        <a:rPr lang="de-DE" sz="1200" b="0" i="1" smtClean="0">
                          <a:latin typeface="Cambria Math" panose="02040503050406030204" pitchFamily="18" charset="0"/>
                          <a:ea typeface="Cambria Math" panose="02040503050406030204" pitchFamily="18" charset="0"/>
                        </a:rPr>
                        <m:t>∙</m:t>
                      </m:r>
                      <m:sSub>
                        <m:sSubPr>
                          <m:ctrlPr>
                            <a:rPr lang="de-DE" sz="1200" b="0" i="1" smtClean="0">
                              <a:latin typeface="Cambria Math" panose="02040503050406030204" pitchFamily="18" charset="0"/>
                              <a:ea typeface="Cambria Math" panose="02040503050406030204" pitchFamily="18" charset="0"/>
                            </a:rPr>
                          </m:ctrlPr>
                        </m:sSubPr>
                        <m:e>
                          <m:r>
                            <a:rPr lang="de-DE" sz="1200" b="0" i="1" smtClean="0">
                              <a:latin typeface="Cambria Math" panose="02040503050406030204" pitchFamily="18" charset="0"/>
                              <a:ea typeface="Cambria Math" panose="02040503050406030204" pitchFamily="18" charset="0"/>
                            </a:rPr>
                            <m:t>𝑟</m:t>
                          </m:r>
                        </m:e>
                        <m:sub>
                          <m:r>
                            <a:rPr lang="de-DE" sz="1200" b="0" i="1" smtClean="0">
                              <a:latin typeface="Cambria Math" panose="02040503050406030204" pitchFamily="18" charset="0"/>
                              <a:ea typeface="Cambria Math" panose="02040503050406030204" pitchFamily="18" charset="0"/>
                            </a:rPr>
                            <m:t>𝑘</m:t>
                          </m:r>
                        </m:sub>
                      </m:sSub>
                    </m:oMath>
                  </a14:m>
                  <a:r>
                    <a:rPr lang="ru" sz="1200" dirty="0"/>
                    <a:t>       </a:t>
                  </a:r>
                  <a:r>
                    <a:rPr lang="ru" sz="1200" dirty="0" err="1"/>
                    <a:t>длина окружности</a:t>
                  </a:r>
                  <a:r>
                    <a:rPr lang="ru" sz="1200" dirty="0"/>
                    <a:t> </a:t>
                  </a:r>
                  <a:r>
                    <a:rPr lang="ru" sz="1200" dirty="0" err="1"/>
                    <a:t>из</a:t>
                  </a:r>
                  <a:r>
                    <a:rPr lang="ru" sz="1200" dirty="0"/>
                    <a:t> </a:t>
                  </a:r>
                  <a:r>
                    <a:rPr lang="ru" sz="1200" dirty="0" err="1"/>
                    <a:t>в</a:t>
                  </a:r>
                  <a:r>
                    <a:rPr lang="ru" sz="1200" dirty="0"/>
                    <a:t> </a:t>
                  </a:r>
                  <a:r>
                    <a:rPr lang="ru" sz="1200" dirty="0" err="1"/>
                    <a:t>капилляр</a:t>
                  </a:r>
                  <a:endParaRPr lang="de-DE" sz="1200" dirty="0"/>
                </a:p>
              </p:txBody>
            </p:sp>
          </mc:Choice>
          <mc:Fallback xmlns="">
            <p:sp>
              <p:nvSpPr>
                <p:cNvPr id="28" name="Textfeld 27"/>
                <p:cNvSpPr txBox="1">
                  <a:spLocks noRot="1" noChangeAspect="1" noMove="1" noResize="1" noEditPoints="1" noAdjustHandles="1" noChangeArrowheads="1" noChangeShapeType="1" noTextEdit="1"/>
                </p:cNvSpPr>
                <p:nvPr/>
              </p:nvSpPr>
              <p:spPr>
                <a:xfrm>
                  <a:off x="3762000" y="1368000"/>
                  <a:ext cx="5381999" cy="682682"/>
                </a:xfrm>
                <a:prstGeom prst="rect">
                  <a:avLst/>
                </a:prstGeom>
                <a:blipFill>
                  <a:blip r:embed="rId7"/>
                  <a:stretch>
                    <a:fillRect l="-1472" t="-7143" b="-4464"/>
                  </a:stretch>
                </a:blipFill>
              </p:spPr>
              <p:txBody>
                <a:bodyPr/>
                <a:lstStyle/>
                <a:p>
                  <a:r xmlns:a="http://schemas.openxmlformats.org/drawingml/2006/main">
                    <a:rPr lang="ru">
                      <a:noFill/>
                    </a:rPr>
                    <a:t> </a:t>
                  </a:r>
                </a:p>
              </p:txBody>
            </p:sp>
          </mc:Fallback>
        </mc:AlternateContent>
        <p:sp>
          <p:nvSpPr>
            <p:cNvPr id="29" name="Textfeld 28"/>
            <p:cNvSpPr txBox="1"/>
            <p:nvPr/>
          </p:nvSpPr>
          <p:spPr>
            <a:xfrm>
              <a:off x="72000" y="641630"/>
              <a:ext cx="3636000" cy="251795"/>
            </a:xfrm>
            <a:prstGeom prst="rect">
              <a:avLst/>
            </a:prstGeom>
            <a:solidFill>
              <a:schemeClr val="bg1"/>
            </a:solidFill>
          </p:spPr>
          <p:txBody>
            <a:bodyPr wrap="square" lIns="18000" tIns="0" rIns="18000" bIns="36000" rtlCol="0">
              <a:spAutoFit/>
            </a:bodyPr>
            <a:lstStyle/>
            <a:p>
              <a:r>
                <a:rPr lang="ru" sz="1400" b="1" dirty="0">
                  <a:sym typeface="Wingdings" panose="05000000000000000000" pitchFamily="2" charset="2"/>
                </a:rPr>
                <a:t> </a:t>
              </a:r>
              <a:r>
                <a:rPr lang="ru" sz="1400" b="1" dirty="0"/>
                <a:t>капиллярная вода, высота капиллярного подъема</a:t>
              </a:r>
            </a:p>
          </p:txBody>
        </p:sp>
        <mc:AlternateContent xmlns:mc="http://schemas.openxmlformats.org/markup-compatibility/2006" xmlns:a14="http://schemas.microsoft.com/office/drawing/2010/main">
          <mc:Choice Requires="a14">
            <p:sp>
              <p:nvSpPr>
                <p:cNvPr id="30" name="Textfeld 29"/>
                <p:cNvSpPr txBox="1"/>
                <p:nvPr/>
              </p:nvSpPr>
              <p:spPr>
                <a:xfrm>
                  <a:off x="61260" y="4806000"/>
                  <a:ext cx="2052000" cy="251795"/>
                </a:xfrm>
                <a:prstGeom prst="rect">
                  <a:avLst/>
                </a:prstGeom>
                <a:solidFill>
                  <a:schemeClr val="bg1"/>
                </a:solidFill>
              </p:spPr>
              <p:txBody>
                <a:bodyPr wrap="square" lIns="18000" tIns="0" rIns="18000" bIns="36000" rtlCol="0">
                  <a:spAutoFit/>
                </a:bodyPr>
                <a:lstStyle/>
                <a:p>
                  <a:r>
                    <a:rPr lang="ru" sz="1400" b="1" dirty="0">
                      <a:sym typeface="Wingdings" panose="05000000000000000000" pitchFamily="2" charset="2"/>
                    </a:rPr>
                    <a:t> </a:t>
                  </a:r>
                  <a:r>
                    <a:rPr lang="ru" sz="1400" b="1" dirty="0"/>
                    <a:t>эмпирические значения для </a:t>
                  </a:r>
                  <a14:m>
                    <m:oMath xmlns:m="http://schemas.openxmlformats.org/officeDocument/2006/math">
                      <m:sSub>
                        <m:sSubPr>
                          <m:ctrlPr>
                            <a:rPr lang="en-US" sz="1400" b="1" i="1" smtClean="0">
                              <a:latin typeface="Cambria Math" panose="02040503050406030204" pitchFamily="18" charset="0"/>
                            </a:rPr>
                          </m:ctrlPr>
                        </m:sSubPr>
                        <m:e>
                          <m:r>
                            <a:rPr lang="de-DE" sz="1400" b="1" i="1" smtClean="0">
                              <a:latin typeface="Cambria Math" panose="02040503050406030204" pitchFamily="18" charset="0"/>
                            </a:rPr>
                            <m:t>𝒉</m:t>
                          </m:r>
                        </m:e>
                        <m:sub>
                          <m:r>
                            <a:rPr lang="de-DE" sz="1400" b="1" i="1" smtClean="0">
                              <a:latin typeface="Cambria Math" panose="02040503050406030204" pitchFamily="18" charset="0"/>
                            </a:rPr>
                            <m:t>𝒌</m:t>
                          </m:r>
                        </m:sub>
                      </m:sSub>
                    </m:oMath>
                  </a14:m>
                  <a:r>
                    <a:rPr lang="ru" sz="1400" b="1" dirty="0"/>
                    <a:t>:</a:t>
                  </a:r>
                </a:p>
              </p:txBody>
            </p:sp>
          </mc:Choice>
          <mc:Fallback xmlns="">
            <p:sp>
              <p:nvSpPr>
                <p:cNvPr id="30" name="Textfeld 29"/>
                <p:cNvSpPr txBox="1">
                  <a:spLocks noRot="1" noChangeAspect="1" noMove="1" noResize="1" noEditPoints="1" noAdjustHandles="1" noChangeArrowheads="1" noChangeShapeType="1" noTextEdit="1"/>
                </p:cNvSpPr>
                <p:nvPr/>
              </p:nvSpPr>
              <p:spPr>
                <a:xfrm>
                  <a:off x="61260" y="4806000"/>
                  <a:ext cx="2052000" cy="251795"/>
                </a:xfrm>
                <a:prstGeom prst="rect">
                  <a:avLst/>
                </a:prstGeom>
                <a:blipFill>
                  <a:blip r:embed="rId8"/>
                  <a:stretch>
                    <a:fillRect l="-4464" t="-21429" r="-893" b="-28571"/>
                  </a:stretch>
                </a:blipFill>
              </p:spPr>
              <p:txBody>
                <a:bodyPr/>
                <a:lstStyle/>
                <a:p>
                  <a:r xmlns:a="http://schemas.openxmlformats.org/drawingml/2006/main">
                    <a:rPr lang="ru">
                      <a:noFill/>
                    </a:rPr>
                    <a:t> </a:t>
                  </a:r>
                </a:p>
              </p:txBody>
            </p:sp>
          </mc:Fallback>
        </mc:AlternateContent>
      </p:grpSp>
    </p:spTree>
    <p:extLst>
      <p:ext uri="{BB962C8B-B14F-4D97-AF65-F5344CB8AC3E}">
        <p14:creationId xmlns:p14="http://schemas.microsoft.com/office/powerpoint/2010/main" val="399974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576000"/>
            <a:ext cx="9144000" cy="1844888"/>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2808000" y="244800"/>
            <a:ext cx="4320000" cy="307777"/>
          </a:xfrm>
          <a:prstGeom prst="rect">
            <a:avLst/>
          </a:prstGeom>
          <a:noFill/>
        </p:spPr>
        <p:txBody>
          <a:bodyPr wrap="square" lIns="90000" rtlCol="0">
            <a:spAutoFit/>
          </a:bodyPr>
          <a:lstStyle/>
          <a:p>
            <a:r>
              <a:rPr lang="ru" sz="1400" b="1" dirty="0"/>
              <a:t>Введение: основы</a:t>
            </a:r>
          </a:p>
        </p:txBody>
      </p:sp>
      <p:sp>
        <p:nvSpPr>
          <p:cNvPr id="5" name="Rechteck 4"/>
          <p:cNvSpPr/>
          <p:nvPr/>
        </p:nvSpPr>
        <p:spPr>
          <a:xfrm>
            <a:off x="0" y="6714000"/>
            <a:ext cx="144000" cy="144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2" name="Textfeld 11"/>
          <p:cNvSpPr txBox="1"/>
          <p:nvPr/>
        </p:nvSpPr>
        <p:spPr>
          <a:xfrm>
            <a:off x="-18437" y="5546278"/>
            <a:ext cx="5076056" cy="646331"/>
          </a:xfrm>
          <a:prstGeom prst="rect">
            <a:avLst/>
          </a:prstGeom>
          <a:noFill/>
        </p:spPr>
        <p:txBody>
          <a:bodyPr wrap="square" lIns="90000" rtlCol="0">
            <a:spAutoFit/>
          </a:bodyPr>
          <a:lstStyle/>
          <a:p>
            <a:r>
              <a:rPr lang="ru" sz="1200" b="1" dirty="0"/>
              <a:t>Рис. P3-11:</a:t>
            </a:r>
            <a:r>
              <a:rPr lang="ru" sz="1200" dirty="0"/>
              <a:t> </a:t>
            </a:r>
            <a:r>
              <a:rPr lang="ru" sz="1200" b="1" dirty="0"/>
              <a:t>Капиллярное всплытие в кирпиче </a:t>
            </a:r>
            <a:r>
              <a:rPr lang="ru" sz="1200" dirty="0"/>
              <a:t>, с </a:t>
            </a:r>
            <a:r>
              <a:rPr lang="ru" sz="1200" b="1" dirty="0" err="1"/>
              <a:t>сорбцией </a:t>
            </a:r>
            <a:r>
              <a:rPr lang="ru" sz="1200" dirty="0"/>
              <a:t>5,0 мм·мин- </a:t>
            </a:r>
            <a:r>
              <a:rPr lang="ru" sz="1200" baseline="30000" dirty="0"/>
              <a:t>1 </a:t>
            </a:r>
            <a:r>
              <a:rPr lang="ru" sz="1200" dirty="0"/>
              <a:t>/2 </a:t>
            </a:r>
            <a:r>
              <a:rPr lang="ru" sz="1200" b="1" dirty="0"/>
              <a:t>пористость </a:t>
            </a:r>
            <a:r>
              <a:rPr lang="ru" sz="1200" dirty="0"/>
              <a:t>25% ( источник : </a:t>
            </a:r>
            <a:r>
              <a:rPr lang="ru" sz="1200" dirty="0" err="1"/>
              <a:t>http://upload.wikimedia.org/wikipedia/commons/f/f9/Capillary_flow_brick.jpg ) </a:t>
            </a:r>
            <a:r>
              <a:rPr lang="ru" sz="1200" dirty="0"/>
              <a:t>.</a:t>
            </a:r>
          </a:p>
        </p:txBody>
      </p:sp>
      <p:sp>
        <p:nvSpPr>
          <p:cNvPr id="10" name="Rechteck 9"/>
          <p:cNvSpPr/>
          <p:nvPr/>
        </p:nvSpPr>
        <p:spPr>
          <a:xfrm>
            <a:off x="0" y="3454958"/>
            <a:ext cx="9144000" cy="1342194"/>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9" name="Textfeld 8"/>
              <p:cNvSpPr txBox="1"/>
              <p:nvPr/>
            </p:nvSpPr>
            <p:spPr>
              <a:xfrm>
                <a:off x="0" y="576000"/>
                <a:ext cx="9144000" cy="4635628"/>
              </a:xfrm>
              <a:prstGeom prst="rect">
                <a:avLst/>
              </a:prstGeom>
              <a:noFill/>
            </p:spPr>
            <p:txBody>
              <a:bodyPr wrap="square" lIns="90000" rtlCol="0">
                <a:spAutoFit/>
              </a:bodyPr>
              <a:lstStyle/>
              <a:p>
                <a:pPr>
                  <a:lnSpc>
                    <a:spcPct val="150000"/>
                  </a:lnSpc>
                  <a:spcAft>
                    <a:spcPts val="0"/>
                  </a:spcAft>
                </a:pPr>
                <a:r>
                  <a:rPr lang="ru" sz="1400" dirty="0">
                    <a:latin typeface="Calibri" panose="020F0502020204030204" pitchFamily="34" charset="0"/>
                    <a:ea typeface="Times New Roman" panose="02020603050405020304" pitchFamily="18" charset="0"/>
                  </a:rPr>
                  <a:t>В силу баланса сил высоту капиллярного подъема можно рассчитать следующим образом:</a:t>
                </a:r>
              </a:p>
              <a:p>
                <a:pPr>
                  <a:lnSpc>
                    <a:spcPct val="150000"/>
                  </a:lnSpc>
                  <a:spcAft>
                    <a:spcPts val="0"/>
                  </a:spcAft>
                </a:pPr>
                <a:r>
                  <a:rPr lang="ru" sz="1400" b="1" dirty="0">
                    <a:effectLst/>
                    <a:latin typeface="Calibri" panose="020F0502020204030204" pitchFamily="34" charset="0"/>
                    <a:ea typeface="Times New Roman" panose="02020603050405020304" pitchFamily="18" charset="0"/>
                  </a:rPr>
                  <a:t>Высота </a:t>
                </a:r>
                <a:r>
                  <a:rPr lang="ru" sz="1400" b="1" dirty="0" err="1">
                    <a:effectLst/>
                    <a:latin typeface="Calibri" panose="020F0502020204030204" pitchFamily="34" charset="0"/>
                    <a:ea typeface="Times New Roman" panose="02020603050405020304" pitchFamily="18" charset="0"/>
                  </a:rPr>
                  <a:t>_</a:t>
                </a:r>
                <a:r>
                  <a:rPr lang="ru" sz="1400" b="1" dirty="0">
                    <a:effectLst/>
                    <a:latin typeface="Calibri" panose="020F0502020204030204" pitchFamily="34" charset="0"/>
                    <a:ea typeface="Times New Roman" panose="02020603050405020304" pitchFamily="18" charset="0"/>
                  </a:rPr>
                  <a:t> </a:t>
                </a:r>
                <a:r>
                  <a:rPr lang="ru" sz="1400" b="1" dirty="0" err="1">
                    <a:effectLst/>
                    <a:latin typeface="Calibri" panose="020F0502020204030204" pitchFamily="34" charset="0"/>
                    <a:ea typeface="Times New Roman" panose="02020603050405020304" pitchFamily="18" charset="0"/>
                  </a:rPr>
                  <a:t>капилляр</a:t>
                </a:r>
                <a:r>
                  <a:rPr lang="ru" sz="1400" b="1" dirty="0">
                    <a:effectLst/>
                    <a:latin typeface="Calibri" panose="020F0502020204030204" pitchFamily="34" charset="0"/>
                    <a:ea typeface="Times New Roman" panose="02020603050405020304" pitchFamily="18" charset="0"/>
                  </a:rPr>
                  <a:t> </a:t>
                </a:r>
                <a:r>
                  <a:rPr lang="ru" sz="1400" b="1" dirty="0" err="1">
                    <a:effectLst/>
                    <a:latin typeface="Calibri" panose="020F0502020204030204" pitchFamily="34" charset="0"/>
                    <a:ea typeface="Times New Roman" panose="02020603050405020304" pitchFamily="18" charset="0"/>
                  </a:rPr>
                  <a:t>подъем </a:t>
                </a:r>
                <a:r>
                  <a:rPr lang="ru" sz="1400" b="1" dirty="0">
                    <a:effectLst/>
                    <a:latin typeface="Calibri" panose="020F0502020204030204" pitchFamily="34" charset="0"/>
                    <a:ea typeface="Times New Roman" panose="02020603050405020304" pitchFamily="18" charset="0"/>
                  </a:rPr>
                  <a:t>:</a:t>
                </a:r>
                <a:r>
                  <a:rPr lang="ru" sz="1400" dirty="0">
                    <a:effectLst/>
                    <a:latin typeface="Calibri" panose="020F0502020204030204" pitchFamily="34" charset="0"/>
                    <a:ea typeface="Times New Roman" panose="02020603050405020304" pitchFamily="18" charset="0"/>
                  </a:rPr>
                  <a:t> </a:t>
                </a:r>
                <a14:m>
                  <m:oMath xmlns:m="http://schemas.openxmlformats.org/officeDocument/2006/math">
                    <m:sSub>
                      <m:sSubPr>
                        <m:ctrlPr>
                          <a:rPr lang="de-DE" sz="1400" i="1" smtClean="0">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ctrlPr>
                      </m:sSubPr>
                      <m:e>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h</m:t>
                        </m:r>
                      </m:e>
                      <m:sub>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𝑘</m:t>
                        </m:r>
                      </m:sub>
                    </m:sSub>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=2∙</m:t>
                    </m:r>
                    <m:sSub>
                      <m:sSubPr>
                        <m:ctrlP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ctrlPr>
                      </m:sSubPr>
                      <m:e>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𝜎</m:t>
                        </m:r>
                      </m:e>
                      <m:sub>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𝑂𝐹</m:t>
                        </m:r>
                      </m:sub>
                    </m:sSub>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m:t>
                    </m:r>
                    <m:f>
                      <m:fPr>
                        <m:ctrlP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ctrlPr>
                      </m:fPr>
                      <m:num>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1</m:t>
                        </m:r>
                      </m:num>
                      <m:den>
                        <m:sSub>
                          <m:sSubPr>
                            <m:ctrlP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ctrlPr>
                          </m:sSubPr>
                          <m:e>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𝛾</m:t>
                            </m:r>
                          </m:e>
                          <m:sub>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𝑤</m:t>
                            </m:r>
                          </m:sub>
                        </m:sSub>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m:t>
                        </m:r>
                        <m:sSub>
                          <m:sSubPr>
                            <m:ctrlP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ctrlPr>
                          </m:sSubPr>
                          <m:e>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𝑟</m:t>
                            </m:r>
                          </m:e>
                          <m:sub>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𝑘</m:t>
                            </m:r>
                          </m:sub>
                        </m:sSub>
                      </m:den>
                    </m:f>
                  </m:oMath>
                </a14:m>
                <a:r>
                  <a:rPr lang="ru" sz="1400" dirty="0">
                    <a:effectLst/>
                    <a:latin typeface="Calibri" panose="020F0502020204030204" pitchFamily="34" charset="0"/>
                    <a:ea typeface="Times New Roman" panose="02020603050405020304" pitchFamily="18" charset="0"/>
                  </a:rPr>
                  <a:t>[м] ( </a:t>
                </a:r>
                <a:r>
                  <a:rPr lang="ru" sz="1400" dirty="0" err="1">
                    <a:effectLst/>
                    <a:latin typeface="Calibri" panose="020F0502020204030204" pitchFamily="34" charset="0"/>
                    <a:ea typeface="Times New Roman" panose="02020603050405020304" pitchFamily="18" charset="0"/>
                  </a:rPr>
                  <a:t>уравнение </a:t>
                </a:r>
                <a:r>
                  <a:rPr lang="ru" sz="1400" dirty="0">
                    <a:effectLst/>
                    <a:latin typeface="Calibri" panose="020F0502020204030204" pitchFamily="34" charset="0"/>
                    <a:ea typeface="Times New Roman" panose="02020603050405020304" pitchFamily="18" charset="0"/>
                  </a:rPr>
                  <a:t>P3.4)</a:t>
                </a:r>
                <a:endParaRPr lang="de-DE" sz="1400" dirty="0">
                  <a:effectLst/>
                  <a:latin typeface="Times New Roman" panose="02020603050405020304" pitchFamily="18" charset="0"/>
                  <a:ea typeface="Times New Roman" panose="02020603050405020304" pitchFamily="18" charset="0"/>
                </a:endParaRPr>
              </a:p>
              <a:p>
                <a:pPr>
                  <a:spcAft>
                    <a:spcPts val="0"/>
                  </a:spcAft>
                </a:pPr>
                <a:r>
                  <a:rPr lang="ru" sz="1400" dirty="0" err="1">
                    <a:effectLst/>
                    <a:latin typeface="Calibri" panose="020F0502020204030204" pitchFamily="34" charset="0"/>
                    <a:ea typeface="Times New Roman" panose="02020603050405020304" pitchFamily="18" charset="0"/>
                  </a:rPr>
                  <a:t>с</a:t>
                </a:r>
                <a:endParaRPr lang="de-DE" sz="1400" dirty="0">
                  <a:effectLst/>
                  <a:latin typeface="Times New Roman" panose="02020603050405020304" pitchFamily="18" charset="0"/>
                  <a:ea typeface="Times New Roman" panose="02020603050405020304" pitchFamily="18" charset="0"/>
                </a:endParaRPr>
              </a:p>
              <a:p>
                <a:pPr>
                  <a:spcAft>
                    <a:spcPts val="0"/>
                  </a:spcAft>
                </a:pPr>
                <a14:m>
                  <m:oMath xmlns:m="http://schemas.openxmlformats.org/officeDocument/2006/math">
                    <m:sSub>
                      <m:sSubPr>
                        <m:ctrlPr>
                          <a:rPr lang="de-DE" sz="1400" i="1">
                            <a:effectLst/>
                            <a:latin typeface="Cambria Math" panose="02040503050406030204" pitchFamily="18" charset="0"/>
                            <a:ea typeface="Times New Roman" panose="02020603050405020304" pitchFamily="18" charset="0"/>
                            <a:cs typeface="Calibri" panose="020F0502020204030204" pitchFamily="34" charset="0"/>
                          </a:rPr>
                        </m:ctrlPr>
                      </m:sSubPr>
                      <m:e>
                        <m:r>
                          <a:rPr lang="de-DE" sz="1400" i="1">
                            <a:effectLst/>
                            <a:latin typeface="Cambria Math" panose="02040503050406030204" pitchFamily="18" charset="0"/>
                            <a:ea typeface="Times New Roman" panose="02020603050405020304" pitchFamily="18" charset="0"/>
                            <a:cs typeface="Calibri" panose="020F0502020204030204" pitchFamily="34" charset="0"/>
                          </a:rPr>
                          <m:t>h</m:t>
                        </m:r>
                      </m:e>
                      <m:sub>
                        <m:r>
                          <a:rPr lang="de-DE" sz="1400" i="1">
                            <a:effectLst/>
                            <a:latin typeface="Cambria Math" panose="02040503050406030204" pitchFamily="18" charset="0"/>
                            <a:ea typeface="Times New Roman" panose="02020603050405020304" pitchFamily="18" charset="0"/>
                            <a:cs typeface="Calibri" panose="020F0502020204030204" pitchFamily="34" charset="0"/>
                          </a:rPr>
                          <m:t>𝑘</m:t>
                        </m:r>
                      </m:sub>
                    </m:sSub>
                  </m:oMath>
                </a14:m>
                <a:r>
                  <a:rPr lang="ru" sz="1400" dirty="0">
                    <a:effectLst/>
                    <a:latin typeface="Calibri" panose="020F0502020204030204" pitchFamily="34" charset="0"/>
                    <a:ea typeface="Times New Roman" panose="02020603050405020304" pitchFamily="18" charset="0"/>
                  </a:rPr>
                  <a:t>= </a:t>
                </a:r>
                <a:r>
                  <a:rPr lang="ru" sz="1400" dirty="0" err="1">
                    <a:effectLst/>
                    <a:latin typeface="Calibri" panose="020F0502020204030204" pitchFamily="34" charset="0"/>
                    <a:ea typeface="Times New Roman" panose="02020603050405020304" pitchFamily="18" charset="0"/>
                  </a:rPr>
                  <a:t>высота</a:t>
                </a:r>
                <a:r>
                  <a:rPr lang="ru" sz="1400" dirty="0">
                    <a:effectLst/>
                    <a:latin typeface="Calibri" panose="020F0502020204030204" pitchFamily="34" charset="0"/>
                    <a:ea typeface="Times New Roman" panose="02020603050405020304" pitchFamily="18" charset="0"/>
                  </a:rPr>
                  <a:t> </a:t>
                </a:r>
                <a:r>
                  <a:rPr lang="ru" sz="1400" dirty="0" err="1">
                    <a:effectLst/>
                    <a:latin typeface="Calibri" panose="020F0502020204030204" pitchFamily="34" charset="0"/>
                    <a:ea typeface="Times New Roman" panose="02020603050405020304" pitchFamily="18" charset="0"/>
                  </a:rPr>
                  <a:t>из</a:t>
                </a:r>
                <a:r>
                  <a:rPr lang="ru" sz="1400" dirty="0">
                    <a:effectLst/>
                    <a:latin typeface="Calibri" panose="020F0502020204030204" pitchFamily="34" charset="0"/>
                    <a:ea typeface="Times New Roman" panose="02020603050405020304" pitchFamily="18" charset="0"/>
                  </a:rPr>
                  <a:t> </a:t>
                </a:r>
                <a:r>
                  <a:rPr lang="ru" sz="1400" dirty="0" err="1">
                    <a:effectLst/>
                    <a:latin typeface="Calibri" panose="020F0502020204030204" pitchFamily="34" charset="0"/>
                    <a:ea typeface="Times New Roman" panose="02020603050405020304" pitchFamily="18" charset="0"/>
                  </a:rPr>
                  <a:t>капилляр</a:t>
                </a:r>
                <a:r>
                  <a:rPr lang="ru" sz="1400" dirty="0">
                    <a:effectLst/>
                    <a:latin typeface="Calibri" panose="020F0502020204030204" pitchFamily="34" charset="0"/>
                    <a:ea typeface="Times New Roman" panose="02020603050405020304" pitchFamily="18" charset="0"/>
                  </a:rPr>
                  <a:t> </a:t>
                </a:r>
                <a:r>
                  <a:rPr lang="ru" sz="1400" dirty="0" err="1">
                    <a:effectLst/>
                    <a:latin typeface="Calibri" panose="020F0502020204030204" pitchFamily="34" charset="0"/>
                    <a:ea typeface="Times New Roman" panose="02020603050405020304" pitchFamily="18" charset="0"/>
                  </a:rPr>
                  <a:t>подъем </a:t>
                </a:r>
                <a:r>
                  <a:rPr lang="ru" sz="1400" dirty="0">
                    <a:effectLst/>
                    <a:latin typeface="Calibri" panose="020F0502020204030204" pitchFamily="34" charset="0"/>
                    <a:ea typeface="Times New Roman" panose="02020603050405020304" pitchFamily="18" charset="0"/>
                  </a:rPr>
                  <a:t>[м]</a:t>
                </a:r>
                <a:endParaRPr lang="de-DE" sz="1400" dirty="0">
                  <a:effectLst/>
                  <a:latin typeface="Times New Roman" panose="02020603050405020304" pitchFamily="18" charset="0"/>
                  <a:ea typeface="Times New Roman" panose="02020603050405020304" pitchFamily="18" charset="0"/>
                </a:endParaRPr>
              </a:p>
              <a:p>
                <a:pPr>
                  <a:spcAft>
                    <a:spcPts val="0"/>
                  </a:spcAft>
                </a:pPr>
                <a14:m>
                  <m:oMath xmlns:m="http://schemas.openxmlformats.org/officeDocument/2006/math">
                    <m:sSub>
                      <m:sSubPr>
                        <m:ctrlPr>
                          <a:rPr lang="de-DE" sz="1400" i="1">
                            <a:effectLst/>
                            <a:latin typeface="Cambria Math" panose="02040503050406030204" pitchFamily="18" charset="0"/>
                            <a:ea typeface="Times New Roman" panose="02020603050405020304" pitchFamily="18" charset="0"/>
                            <a:cs typeface="Calibri" panose="020F0502020204030204" pitchFamily="34" charset="0"/>
                          </a:rPr>
                        </m:ctrlPr>
                      </m:sSubPr>
                      <m:e>
                        <m:r>
                          <a:rPr lang="de-DE" sz="1400" i="1">
                            <a:effectLst/>
                            <a:latin typeface="Cambria Math" panose="02040503050406030204" pitchFamily="18" charset="0"/>
                            <a:ea typeface="Times New Roman" panose="02020603050405020304" pitchFamily="18" charset="0"/>
                            <a:cs typeface="Calibri" panose="020F0502020204030204" pitchFamily="34" charset="0"/>
                          </a:rPr>
                          <m:t>𝜎</m:t>
                        </m:r>
                      </m:e>
                      <m:sub>
                        <m:r>
                          <a:rPr lang="de-DE" sz="1400" i="1">
                            <a:effectLst/>
                            <a:latin typeface="Cambria Math" panose="02040503050406030204" pitchFamily="18" charset="0"/>
                            <a:ea typeface="Times New Roman" panose="02020603050405020304" pitchFamily="18" charset="0"/>
                            <a:cs typeface="Calibri" panose="020F0502020204030204" pitchFamily="34" charset="0"/>
                          </a:rPr>
                          <m:t>0</m:t>
                        </m:r>
                        <m:r>
                          <a:rPr lang="de-DE" sz="1400" i="1">
                            <a:effectLst/>
                            <a:latin typeface="Cambria Math" panose="02040503050406030204" pitchFamily="18" charset="0"/>
                            <a:ea typeface="Times New Roman" panose="02020603050405020304" pitchFamily="18" charset="0"/>
                            <a:cs typeface="Calibri" panose="020F0502020204030204" pitchFamily="34" charset="0"/>
                          </a:rPr>
                          <m:t>𝐹</m:t>
                        </m:r>
                      </m:sub>
                    </m:sSub>
                  </m:oMath>
                </a14:m>
                <a:r>
                  <a:rPr lang="ru" sz="1400" dirty="0">
                    <a:effectLst/>
                    <a:latin typeface="Calibri" panose="020F0502020204030204" pitchFamily="34" charset="0"/>
                    <a:ea typeface="Times New Roman" panose="02020603050405020304" pitchFamily="18" charset="0"/>
                  </a:rPr>
                  <a:t>= </a:t>
                </a:r>
                <a:r>
                  <a:rPr lang="ru" sz="1400" dirty="0" err="1">
                    <a:effectLst/>
                    <a:latin typeface="Calibri" panose="020F0502020204030204" pitchFamily="34" charset="0"/>
                    <a:ea typeface="Times New Roman" panose="02020603050405020304" pitchFamily="18" charset="0"/>
                  </a:rPr>
                  <a:t>поверхность</a:t>
                </a:r>
                <a:r>
                  <a:rPr lang="ru" sz="1400" dirty="0">
                    <a:effectLst/>
                    <a:latin typeface="Calibri" panose="020F0502020204030204" pitchFamily="34" charset="0"/>
                    <a:ea typeface="Times New Roman" panose="02020603050405020304" pitchFamily="18" charset="0"/>
                  </a:rPr>
                  <a:t> </a:t>
                </a:r>
                <a:r>
                  <a:rPr lang="ru" sz="1400" dirty="0" err="1">
                    <a:effectLst/>
                    <a:latin typeface="Calibri" panose="020F0502020204030204" pitchFamily="34" charset="0"/>
                    <a:ea typeface="Times New Roman" panose="02020603050405020304" pitchFamily="18" charset="0"/>
                  </a:rPr>
                  <a:t>напряжение</a:t>
                </a:r>
                <a:r>
                  <a:rPr lang="ru" sz="1400" dirty="0">
                    <a:effectLst/>
                    <a:latin typeface="Calibri" panose="020F0502020204030204" pitchFamily="34" charset="0"/>
                    <a:ea typeface="Times New Roman" panose="02020603050405020304" pitchFamily="18" charset="0"/>
                  </a:rPr>
                  <a:t> </a:t>
                </a:r>
                <a:r>
                  <a:rPr lang="ru" sz="1400" dirty="0" err="1">
                    <a:effectLst/>
                    <a:latin typeface="Calibri" panose="020F0502020204030204" pitchFamily="34" charset="0"/>
                    <a:ea typeface="Times New Roman" panose="02020603050405020304" pitchFamily="18" charset="0"/>
                  </a:rPr>
                  <a:t>из</a:t>
                </a:r>
                <a:r>
                  <a:rPr lang="ru" sz="1400" dirty="0">
                    <a:effectLst/>
                    <a:latin typeface="Calibri" panose="020F0502020204030204" pitchFamily="34" charset="0"/>
                    <a:ea typeface="Times New Roman" panose="02020603050405020304" pitchFamily="18" charset="0"/>
                  </a:rPr>
                  <a:t> </a:t>
                </a:r>
                <a:r>
                  <a:rPr lang="ru" sz="1400" dirty="0" err="1">
                    <a:effectLst/>
                    <a:latin typeface="Calibri" panose="020F0502020204030204" pitchFamily="34" charset="0"/>
                    <a:ea typeface="Times New Roman" panose="02020603050405020304" pitchFamily="18" charset="0"/>
                  </a:rPr>
                  <a:t>вода </a:t>
                </a:r>
                <a:r>
                  <a:rPr lang="ru" sz="1400" dirty="0">
                    <a:effectLst/>
                    <a:latin typeface="Calibri" panose="020F0502020204030204" pitchFamily="34" charset="0"/>
                    <a:ea typeface="Times New Roman" panose="02020603050405020304" pitchFamily="18" charset="0"/>
                  </a:rPr>
                  <a:t>[Н/м]</a:t>
                </a:r>
                <a:endParaRPr lang="de-DE" sz="1400" dirty="0">
                  <a:effectLst/>
                  <a:latin typeface="Times New Roman" panose="02020603050405020304" pitchFamily="18" charset="0"/>
                  <a:ea typeface="Times New Roman" panose="02020603050405020304" pitchFamily="18" charset="0"/>
                </a:endParaRPr>
              </a:p>
              <a:p>
                <a:pPr>
                  <a:spcAft>
                    <a:spcPts val="0"/>
                  </a:spcAft>
                </a:pPr>
                <a14:m>
                  <m:oMath xmlns:m="http://schemas.openxmlformats.org/officeDocument/2006/math">
                    <m:sSub>
                      <m:sSubPr>
                        <m:ctrlPr>
                          <a:rPr lang="de-DE" sz="1400" i="1">
                            <a:effectLst/>
                            <a:latin typeface="Cambria Math" panose="02040503050406030204" pitchFamily="18" charset="0"/>
                            <a:ea typeface="Times New Roman" panose="02020603050405020304" pitchFamily="18" charset="0"/>
                            <a:cs typeface="Calibri" panose="020F0502020204030204" pitchFamily="34" charset="0"/>
                          </a:rPr>
                        </m:ctrlPr>
                      </m:sSubPr>
                      <m:e>
                        <m:r>
                          <a:rPr lang="de-DE" sz="1400" i="1">
                            <a:effectLst/>
                            <a:latin typeface="Cambria Math" panose="02040503050406030204" pitchFamily="18" charset="0"/>
                            <a:ea typeface="Times New Roman" panose="02020603050405020304" pitchFamily="18" charset="0"/>
                            <a:cs typeface="Calibri" panose="020F0502020204030204" pitchFamily="34" charset="0"/>
                          </a:rPr>
                          <m:t>𝛾</m:t>
                        </m:r>
                      </m:e>
                      <m:sub>
                        <m:r>
                          <a:rPr lang="de-DE" sz="1400" i="1">
                            <a:effectLst/>
                            <a:latin typeface="Cambria Math" panose="02040503050406030204" pitchFamily="18" charset="0"/>
                            <a:ea typeface="Times New Roman" panose="02020603050405020304" pitchFamily="18" charset="0"/>
                            <a:cs typeface="Calibri" panose="020F0502020204030204" pitchFamily="34" charset="0"/>
                          </a:rPr>
                          <m:t>𝑤</m:t>
                        </m:r>
                      </m:sub>
                    </m:sSub>
                  </m:oMath>
                </a14:m>
                <a:r>
                  <a:rPr lang="ru" sz="1400" dirty="0">
                    <a:effectLst/>
                    <a:latin typeface="Calibri" panose="020F0502020204030204" pitchFamily="34" charset="0"/>
                    <a:ea typeface="Times New Roman" panose="02020603050405020304" pitchFamily="18" charset="0"/>
                  </a:rPr>
                  <a:t>= </a:t>
                </a:r>
                <a:r>
                  <a:rPr lang="ru" sz="1400" dirty="0" err="1">
                    <a:effectLst/>
                    <a:latin typeface="Calibri" panose="020F0502020204030204" pitchFamily="34" charset="0"/>
                    <a:ea typeface="Times New Roman" panose="02020603050405020304" pitchFamily="18" charset="0"/>
                  </a:rPr>
                  <a:t>единица</a:t>
                </a:r>
                <a:r>
                  <a:rPr lang="ru" sz="1400" dirty="0">
                    <a:effectLst/>
                    <a:latin typeface="Calibri" panose="020F0502020204030204" pitchFamily="34" charset="0"/>
                    <a:ea typeface="Times New Roman" panose="02020603050405020304" pitchFamily="18" charset="0"/>
                  </a:rPr>
                  <a:t> </a:t>
                </a:r>
                <a:r>
                  <a:rPr lang="ru" sz="1400" dirty="0" err="1">
                    <a:effectLst/>
                    <a:latin typeface="Calibri" panose="020F0502020204030204" pitchFamily="34" charset="0"/>
                    <a:ea typeface="Times New Roman" panose="02020603050405020304" pitchFamily="18" charset="0"/>
                  </a:rPr>
                  <a:t>масса</a:t>
                </a:r>
                <a:r>
                  <a:rPr lang="ru" sz="1400" dirty="0">
                    <a:effectLst/>
                    <a:latin typeface="Calibri" panose="020F0502020204030204" pitchFamily="34" charset="0"/>
                    <a:ea typeface="Times New Roman" panose="02020603050405020304" pitchFamily="18" charset="0"/>
                  </a:rPr>
                  <a:t> </a:t>
                </a:r>
                <a:r>
                  <a:rPr lang="ru" sz="1400" dirty="0" err="1">
                    <a:effectLst/>
                    <a:latin typeface="Calibri" panose="020F0502020204030204" pitchFamily="34" charset="0"/>
                    <a:ea typeface="Times New Roman" panose="02020603050405020304" pitchFamily="18" charset="0"/>
                  </a:rPr>
                  <a:t>из</a:t>
                </a:r>
                <a:r>
                  <a:rPr lang="ru" sz="1400" dirty="0">
                    <a:effectLst/>
                    <a:latin typeface="Calibri" panose="020F0502020204030204" pitchFamily="34" charset="0"/>
                    <a:ea typeface="Times New Roman" panose="02020603050405020304" pitchFamily="18" charset="0"/>
                  </a:rPr>
                  <a:t> вода [ </a:t>
                </a:r>
                <a:r>
                  <a:rPr lang="ru" sz="1400" dirty="0" err="1">
                    <a:effectLst/>
                    <a:latin typeface="Calibri" panose="020F0502020204030204" pitchFamily="34" charset="0"/>
                    <a:ea typeface="Times New Roman" panose="02020603050405020304" pitchFamily="18" charset="0"/>
                  </a:rPr>
                  <a:t>плотность · </a:t>
                </a:r>
                <a:r>
                  <a:rPr lang="ru" sz="1400" dirty="0">
                    <a:effectLst/>
                    <a:latin typeface="Calibri" panose="020F0502020204030204" pitchFamily="34" charset="0"/>
                    <a:ea typeface="Times New Roman" panose="02020603050405020304" pitchFamily="18" charset="0"/>
                  </a:rPr>
                  <a:t>10]</a:t>
                </a:r>
                <a:endParaRPr lang="de-DE" sz="1400" dirty="0">
                  <a:effectLst/>
                  <a:latin typeface="Times New Roman" panose="02020603050405020304" pitchFamily="18" charset="0"/>
                  <a:ea typeface="Times New Roman" panose="02020603050405020304" pitchFamily="18" charset="0"/>
                </a:endParaRPr>
              </a:p>
              <a:p>
                <a:pPr>
                  <a:spcAft>
                    <a:spcPts val="0"/>
                  </a:spcAft>
                </a:pPr>
                <a:endParaRPr lang="de-DE" sz="1400" dirty="0">
                  <a:effectLst/>
                  <a:latin typeface="Calibri" panose="020F0502020204030204" pitchFamily="34" charset="0"/>
                  <a:ea typeface="Times New Roman" panose="02020603050405020304" pitchFamily="18" charset="0"/>
                </a:endParaRPr>
              </a:p>
              <a:p>
                <a:pPr>
                  <a:spcAft>
                    <a:spcPts val="0"/>
                  </a:spcAft>
                </a:pPr>
                <a:r>
                  <a:rPr lang="ru" sz="1400" dirty="0">
                    <a:latin typeface="Calibri" panose="020F0502020204030204" pitchFamily="34" charset="0"/>
                    <a:ea typeface="Times New Roman" panose="02020603050405020304" pitchFamily="18" charset="0"/>
                  </a:rPr>
                  <a:t>В случае связных грунтов растягивающие напряжения возникают математически.</a:t>
                </a:r>
              </a:p>
              <a:p>
                <a:pPr>
                  <a:spcAft>
                    <a:spcPts val="0"/>
                  </a:spcAft>
                </a:pPr>
                <a:r>
                  <a:rPr lang="ru" sz="1400" dirty="0">
                    <a:latin typeface="Calibri" panose="020F0502020204030204" pitchFamily="34" charset="0"/>
                    <a:ea typeface="Times New Roman" panose="02020603050405020304" pitchFamily="18" charset="0"/>
                  </a:rPr>
                  <a:t>- на глубину </a:t>
                </a:r>
                <a14:m>
                  <m:oMath xmlns:m="http://schemas.openxmlformats.org/officeDocument/2006/math">
                    <m:sSub>
                      <m:sSubPr>
                        <m:ctrlPr>
                          <a:rPr lang="en-US" sz="1400" i="1" dirty="0" smtClean="0">
                            <a:latin typeface="Cambria Math" panose="02040503050406030204" pitchFamily="18" charset="0"/>
                          </a:rPr>
                        </m:ctrlPr>
                      </m:sSubPr>
                      <m:e>
                        <m:r>
                          <a:rPr lang="de-DE" sz="1400" b="0" i="1" dirty="0" smtClean="0">
                            <a:latin typeface="Cambria Math" panose="02040503050406030204" pitchFamily="18" charset="0"/>
                          </a:rPr>
                          <m:t>h</m:t>
                        </m:r>
                      </m:e>
                      <m:sub>
                        <m:r>
                          <a:rPr lang="de-DE" sz="1400" b="0" i="1" dirty="0" smtClean="0">
                            <a:latin typeface="Cambria Math" panose="02040503050406030204" pitchFamily="18" charset="0"/>
                          </a:rPr>
                          <m:t>0</m:t>
                        </m:r>
                      </m:sub>
                    </m:sSub>
                  </m:oMath>
                </a14:m>
                <a:r>
                  <a:rPr lang="ru" sz="1400" dirty="0">
                    <a:latin typeface="Calibri" panose="020F0502020204030204" pitchFamily="34" charset="0"/>
                    <a:ea typeface="Times New Roman" panose="02020603050405020304" pitchFamily="18" charset="0"/>
                  </a:rPr>
                  <a:t>. Обычно они не передаются</a:t>
                </a:r>
              </a:p>
              <a:p>
                <a:pPr>
                  <a:spcAft>
                    <a:spcPts val="0"/>
                  </a:spcAft>
                </a:pPr>
                <a:r>
                  <a:rPr lang="ru" sz="1400" dirty="0">
                    <a:latin typeface="Calibri" panose="020F0502020204030204" pitchFamily="34" charset="0"/>
                    <a:ea typeface="Times New Roman" panose="02020603050405020304" pitchFamily="18" charset="0"/>
                  </a:rPr>
                  <a:t>механика грунта в долгосрочной перспективе, поэтому активное горизонтальное</a:t>
                </a:r>
              </a:p>
              <a:p>
                <a:pPr>
                  <a:spcAft>
                    <a:spcPts val="0"/>
                  </a:spcAft>
                </a:pPr>
                <a:r>
                  <a:rPr lang="ru" sz="1400" dirty="0">
                    <a:latin typeface="Calibri" panose="020F0502020204030204" pitchFamily="34" charset="0"/>
                    <a:ea typeface="Times New Roman" panose="02020603050405020304" pitchFamily="18" charset="0"/>
                  </a:rPr>
                  <a:t>коэффициент давления грунта </a:t>
                </a:r>
                <a14:m>
                  <m:oMath xmlns:m="http://schemas.openxmlformats.org/officeDocument/2006/math">
                    <m:sSub>
                      <m:sSubPr>
                        <m:ctrlPr>
                          <a:rPr lang="en-US" sz="1400" i="1" dirty="0" smtClean="0">
                            <a:latin typeface="Cambria Math" panose="02040503050406030204" pitchFamily="18" charset="0"/>
                          </a:rPr>
                        </m:ctrlPr>
                      </m:sSubPr>
                      <m:e>
                        <m:r>
                          <a:rPr lang="de-DE" sz="1400" b="0" i="1" dirty="0" smtClean="0">
                            <a:latin typeface="Cambria Math" panose="02040503050406030204" pitchFamily="18" charset="0"/>
                          </a:rPr>
                          <m:t>𝑒</m:t>
                        </m:r>
                      </m:e>
                      <m:sub>
                        <m:r>
                          <a:rPr lang="de-DE" sz="1400" b="0" i="1" dirty="0" smtClean="0">
                            <a:latin typeface="Cambria Math" panose="02040503050406030204" pitchFamily="18" charset="0"/>
                          </a:rPr>
                          <m:t>𝑎h</m:t>
                        </m:r>
                      </m:sub>
                    </m:sSub>
                  </m:oMath>
                </a14:m>
                <a:r>
                  <a:rPr lang="ru" sz="1400" dirty="0">
                    <a:latin typeface="Calibri" panose="020F0502020204030204" pitchFamily="34" charset="0"/>
                    <a:ea typeface="Times New Roman" panose="02020603050405020304" pitchFamily="18" charset="0"/>
                  </a:rPr>
                  <a:t>в этой области устанавливается равным нулю. Следует:</a:t>
                </a:r>
              </a:p>
              <a:p>
                <a:pPr>
                  <a:spcAft>
                    <a:spcPts val="0"/>
                  </a:spcAft>
                </a:pPr>
                <a:endParaRPr lang="de-DE" sz="1000" dirty="0">
                  <a:effectLst/>
                  <a:latin typeface="Times New Roman" panose="02020603050405020304" pitchFamily="18" charset="0"/>
                  <a:ea typeface="Times New Roman" panose="02020603050405020304" pitchFamily="18" charset="0"/>
                </a:endParaRPr>
              </a:p>
              <a:p>
                <a:r>
                  <a:rPr lang="ru" sz="1400" b="1" dirty="0" err="1">
                    <a:effectLst/>
                    <a:latin typeface="Calibri" panose="020F0502020204030204" pitchFamily="34" charset="0"/>
                    <a:ea typeface="Times New Roman" panose="02020603050405020304" pitchFamily="18" charset="0"/>
                  </a:rPr>
                  <a:t>Высота </a:t>
                </a:r>
                <a:r>
                  <a:rPr lang="ru" sz="1400" b="1" dirty="0">
                    <a:effectLst/>
                    <a:latin typeface="Calibri" panose="020F0502020204030204" pitchFamily="34" charset="0"/>
                    <a:ea typeface="Times New Roman" panose="02020603050405020304" pitchFamily="18" charset="0"/>
                  </a:rPr>
                  <a:t>в свободном положении :</a:t>
                </a:r>
                <a:r>
                  <a:rPr lang="ru" sz="1400" dirty="0">
                    <a:effectLst/>
                    <a:latin typeface="Calibri" panose="020F0502020204030204" pitchFamily="34" charset="0"/>
                    <a:ea typeface="Times New Roman" panose="02020603050405020304" pitchFamily="18" charset="0"/>
                  </a:rPr>
                  <a:t> </a:t>
                </a:r>
                <a14:m>
                  <m:oMath xmlns:m="http://schemas.openxmlformats.org/officeDocument/2006/math">
                    <m:sSub>
                      <m:sSubPr>
                        <m:ctrlPr>
                          <a:rPr lang="de-DE" sz="1400" i="1" smtClean="0">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ctrlPr>
                      </m:sSubPr>
                      <m:e>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𝑒</m:t>
                        </m:r>
                      </m:e>
                      <m:sub>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𝑎h</m:t>
                        </m:r>
                      </m:sub>
                    </m:sSub>
                    <m:d>
                      <m:dPr>
                        <m:ctrlP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ctrlPr>
                      </m:dPr>
                      <m:e>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𝑧</m:t>
                        </m:r>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m:t>
                        </m:r>
                        <m:sSub>
                          <m:sSubPr>
                            <m:ctrlP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ctrlPr>
                          </m:sSubPr>
                          <m:e>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h</m:t>
                            </m:r>
                          </m:e>
                          <m:sub>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0</m:t>
                            </m:r>
                          </m:sub>
                        </m:sSub>
                      </m:e>
                    </m:d>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m:t>
                    </m:r>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𝛾</m:t>
                    </m:r>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m:t>
                    </m:r>
                    <m:sSub>
                      <m:sSubPr>
                        <m:ctrlP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ctrlPr>
                      </m:sSubPr>
                      <m:e>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h</m:t>
                        </m:r>
                      </m:e>
                      <m:sub>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0</m:t>
                        </m:r>
                      </m:sub>
                    </m:sSub>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m:t>
                    </m:r>
                    <m:sSub>
                      <m:sSubPr>
                        <m:ctrlP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ctrlPr>
                      </m:sSubPr>
                      <m:e>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𝐾</m:t>
                        </m:r>
                      </m:e>
                      <m:sub>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𝑎h</m:t>
                        </m:r>
                      </m:sub>
                    </m:sSub>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−2∙</m:t>
                    </m:r>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𝑐</m:t>
                    </m:r>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m:t>
                    </m:r>
                    <m:rad>
                      <m:radPr>
                        <m:degHide m:val="on"/>
                        <m:ctrlP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ctrlPr>
                      </m:radPr>
                      <m:deg/>
                      <m:e>
                        <m:sSub>
                          <m:sSubPr>
                            <m:ctrlP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ctrlPr>
                          </m:sSubPr>
                          <m:e>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𝐾</m:t>
                            </m:r>
                          </m:e>
                          <m:sub>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𝑎h</m:t>
                            </m:r>
                          </m:sub>
                        </m:sSub>
                      </m:e>
                    </m:rad>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=0</m:t>
                    </m:r>
                  </m:oMath>
                </a14:m>
                <a:r>
                  <a:rPr lang="ru" sz="1400" dirty="0">
                    <a:effectLst/>
                    <a:latin typeface="Calibri" panose="020F0502020204030204" pitchFamily="34" charset="0"/>
                    <a:ea typeface="Times New Roman" panose="02020603050405020304" pitchFamily="18" charset="0"/>
                  </a:rPr>
                  <a:t>[кН/м </a:t>
                </a:r>
                <a:r>
                  <a:rPr lang="ru" sz="1400" baseline="30000" dirty="0">
                    <a:effectLst/>
                    <a:latin typeface="Calibri" panose="020F0502020204030204" pitchFamily="34" charset="0"/>
                    <a:ea typeface="Times New Roman" panose="02020603050405020304" pitchFamily="18" charset="0"/>
                  </a:rPr>
                  <a:t>2 </a:t>
                </a:r>
                <a:r>
                  <a:rPr lang="ru" sz="1400" dirty="0">
                    <a:effectLst/>
                    <a:latin typeface="Calibri" panose="020F0502020204030204" pitchFamily="34" charset="0"/>
                    <a:ea typeface="Times New Roman" panose="02020603050405020304" pitchFamily="18" charset="0"/>
                  </a:rPr>
                  <a:t>] </a:t>
                </a:r>
                <a:r>
                  <a:rPr lang="ru" sz="1400" spc="-20" dirty="0">
                    <a:effectLst/>
                    <a:latin typeface="Calibri" panose="020F0502020204030204" pitchFamily="34" charset="0"/>
                    <a:ea typeface="Times New Roman" panose="02020603050405020304" pitchFamily="18" charset="0"/>
                  </a:rPr>
                  <a:t>( </a:t>
                </a:r>
                <a:r>
                  <a:rPr lang="ru" sz="1400" spc="-20" dirty="0" err="1">
                    <a:effectLst/>
                    <a:latin typeface="Calibri" panose="020F0502020204030204" pitchFamily="34" charset="0"/>
                    <a:ea typeface="Times New Roman" panose="02020603050405020304" pitchFamily="18" charset="0"/>
                  </a:rPr>
                  <a:t>уравнение </a:t>
                </a:r>
                <a:r>
                  <a:rPr lang="ru" sz="1400" spc="-20" dirty="0">
                    <a:effectLst/>
                    <a:latin typeface="Calibri" panose="020F0502020204030204" pitchFamily="34" charset="0"/>
                    <a:ea typeface="Times New Roman" panose="02020603050405020304" pitchFamily="18" charset="0"/>
                  </a:rPr>
                  <a:t>P3.5)</a:t>
                </a:r>
                <a:endParaRPr lang="de-DE" sz="1400" dirty="0">
                  <a:effectLst/>
                  <a:latin typeface="Times New Roman" panose="02020603050405020304" pitchFamily="18" charset="0"/>
                  <a:ea typeface="Times New Roman" panose="02020603050405020304" pitchFamily="18" charset="0"/>
                </a:endParaRPr>
              </a:p>
              <a:p>
                <a:endParaRPr lang="de-DE" sz="1000" dirty="0">
                  <a:effectLst/>
                  <a:latin typeface="Times New Roman" panose="02020603050405020304" pitchFamily="18" charset="0"/>
                  <a:ea typeface="Times New Roman" panose="02020603050405020304" pitchFamily="18" charset="0"/>
                </a:endParaRPr>
              </a:p>
              <a:p>
                <a:r>
                  <a:rPr lang="ru" sz="1400" dirty="0">
                    <a:effectLst/>
                    <a:latin typeface="Calibri" panose="020F0502020204030204" pitchFamily="34" charset="0"/>
                    <a:ea typeface="Times New Roman" panose="02020603050405020304" pitchFamily="18" charset="0"/>
                  </a:rPr>
                  <a:t>   </a:t>
                </a:r>
                <a:r>
                  <a:rPr lang="ru" sz="1400" dirty="0">
                    <a:solidFill>
                      <a:srgbClr val="C00000"/>
                    </a:solidFill>
                    <a:latin typeface="Cambria Math" panose="02040503050406030204" pitchFamily="18" charset="0"/>
                    <a:ea typeface="DengXian" panose="02010600030101010101" pitchFamily="2" charset="-122"/>
                    <a:cs typeface="Cambria Math" panose="02040503050406030204" pitchFamily="18" charset="0"/>
                  </a:rPr>
                  <a:t>⇒</a:t>
                </a:r>
                <a14:m>
                  <m:oMath xmlns:m="http://schemas.openxmlformats.org/officeDocument/2006/math">
                    <m:sSub>
                      <m:sSubPr>
                        <m:ctrlP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ctrlPr>
                      </m:sSubPr>
                      <m:e>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h</m:t>
                        </m:r>
                      </m:e>
                      <m:sub>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0</m:t>
                        </m:r>
                      </m:sub>
                    </m:sSub>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m:t>
                    </m:r>
                    <m:f>
                      <m:fPr>
                        <m:ctrlP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ctrlPr>
                      </m:fPr>
                      <m:num>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2∙</m:t>
                        </m:r>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𝑐</m:t>
                        </m:r>
                      </m:num>
                      <m:den>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𝛾</m:t>
                        </m:r>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m:t>
                        </m:r>
                        <m:rad>
                          <m:radPr>
                            <m:degHide m:val="on"/>
                            <m:ctrlP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ctrlPr>
                          </m:radPr>
                          <m:deg/>
                          <m:e>
                            <m:sSub>
                              <m:sSubPr>
                                <m:ctrlP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ctrlPr>
                              </m:sSubPr>
                              <m:e>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𝑘</m:t>
                                </m:r>
                              </m:e>
                              <m:sub>
                                <m:r>
                                  <a:rPr lang="de-DE" sz="1400" i="1">
                                    <a:solidFill>
                                      <a:srgbClr val="C00000"/>
                                    </a:solidFill>
                                    <a:effectLst/>
                                    <a:latin typeface="Cambria Math" panose="02040503050406030204" pitchFamily="18" charset="0"/>
                                    <a:ea typeface="Times New Roman" panose="02020603050405020304" pitchFamily="18" charset="0"/>
                                    <a:cs typeface="Calibri" panose="020F0502020204030204" pitchFamily="34" charset="0"/>
                                  </a:rPr>
                                  <m:t>𝑎h</m:t>
                                </m:r>
                              </m:sub>
                            </m:sSub>
                          </m:e>
                        </m:rad>
                      </m:den>
                    </m:f>
                  </m:oMath>
                </a14:m>
                <a:r>
                  <a:rPr lang="ru" sz="1400" dirty="0">
                    <a:solidFill>
                      <a:srgbClr val="C00000"/>
                    </a:solidFill>
                    <a:effectLst/>
                    <a:latin typeface="Calibri" panose="020F0502020204030204" pitchFamily="34" charset="0"/>
                    <a:ea typeface="Times New Roman" panose="02020603050405020304" pitchFamily="18" charset="0"/>
                  </a:rPr>
                  <a:t>   </a:t>
                </a:r>
                <a:r>
                  <a:rPr lang="ru" sz="1400" dirty="0">
                    <a:effectLst/>
                    <a:latin typeface="Calibri" panose="020F0502020204030204" pitchFamily="34" charset="0"/>
                    <a:ea typeface="Times New Roman" panose="02020603050405020304" pitchFamily="18" charset="0"/>
                  </a:rPr>
                  <a:t>[м] </a:t>
                </a:r>
                <a:r>
                  <a:rPr lang="ru" sz="1400" spc="-20" dirty="0">
                    <a:latin typeface="Calibri" panose="020F0502020204030204" pitchFamily="34" charset="0"/>
                    <a:ea typeface="Times New Roman" panose="02020603050405020304" pitchFamily="18" charset="0"/>
                  </a:rPr>
                  <a:t>( </a:t>
                </a:r>
                <a:r>
                  <a:rPr lang="ru" sz="1400" spc="-20" dirty="0" err="1">
                    <a:latin typeface="Calibri" panose="020F0502020204030204" pitchFamily="34" charset="0"/>
                    <a:ea typeface="Times New Roman" panose="02020603050405020304" pitchFamily="18" charset="0"/>
                    <a:sym typeface="Wingdings" panose="05000000000000000000" pitchFamily="2" charset="2"/>
                  </a:rPr>
                  <a:t>уравнение</a:t>
                </a:r>
                <a:r>
                  <a:rPr lang="ru" sz="1400" spc="-20" dirty="0">
                    <a:latin typeface="Calibri" panose="020F0502020204030204" pitchFamily="34" charset="0"/>
                    <a:ea typeface="Times New Roman" panose="02020603050405020304" pitchFamily="18" charset="0"/>
                    <a:sym typeface="Wingdings" panose="05000000000000000000" pitchFamily="2" charset="2"/>
                  </a:rPr>
                  <a:t> </a:t>
                </a:r>
                <a:r>
                  <a:rPr lang="ru" sz="1400" spc="-20" dirty="0">
                    <a:latin typeface="Calibri" panose="020F0502020204030204" pitchFamily="34" charset="0"/>
                    <a:ea typeface="Times New Roman" panose="02020603050405020304" pitchFamily="18" charset="0"/>
                  </a:rPr>
                  <a:t>P3.6)</a:t>
                </a:r>
                <a:endParaRPr lang="de-DE" sz="1400" spc="-20" dirty="0">
                  <a:latin typeface="Times New Roman" panose="02020603050405020304" pitchFamily="18" charset="0"/>
                  <a:ea typeface="Times New Roman" panose="02020603050405020304" pitchFamily="18" charset="0"/>
                </a:endParaRPr>
              </a:p>
              <a:p>
                <a:pPr>
                  <a:spcAft>
                    <a:spcPts val="0"/>
                  </a:spcAft>
                </a:pPr>
                <a:r>
                  <a:rPr lang="ru" sz="1400" dirty="0" err="1">
                    <a:effectLst/>
                    <a:latin typeface="Calibri" panose="020F0502020204030204" pitchFamily="34" charset="0"/>
                    <a:ea typeface="Times New Roman" panose="02020603050405020304" pitchFamily="18" charset="0"/>
                  </a:rPr>
                  <a:t>с</a:t>
                </a:r>
                <a:endParaRPr lang="de-DE" sz="1400" dirty="0">
                  <a:effectLst/>
                  <a:latin typeface="Times New Roman" panose="02020603050405020304" pitchFamily="18" charset="0"/>
                  <a:ea typeface="Times New Roman" panose="02020603050405020304" pitchFamily="18" charset="0"/>
                </a:endParaRPr>
              </a:p>
              <a:p>
                <a:pPr>
                  <a:spcAft>
                    <a:spcPts val="0"/>
                  </a:spcAft>
                </a:pPr>
                <a14:m>
                  <m:oMath xmlns:m="http://schemas.openxmlformats.org/officeDocument/2006/math">
                    <m:sSub>
                      <m:sSubPr>
                        <m:ctrlPr>
                          <a:rPr lang="de-DE" sz="1400" i="1" dirty="0" smtClean="0">
                            <a:effectLst/>
                            <a:latin typeface="Cambria Math" panose="02040503050406030204" pitchFamily="18" charset="0"/>
                          </a:rPr>
                        </m:ctrlPr>
                      </m:sSubPr>
                      <m:e>
                        <m:r>
                          <a:rPr lang="de-DE" sz="1400" b="0" i="1" dirty="0" smtClean="0">
                            <a:effectLst/>
                            <a:latin typeface="Cambria Math" panose="02040503050406030204" pitchFamily="18" charset="0"/>
                          </a:rPr>
                          <m:t>h</m:t>
                        </m:r>
                      </m:e>
                      <m:sub>
                        <m:r>
                          <a:rPr lang="de-DE" sz="1400" b="0" i="1" dirty="0" smtClean="0">
                            <a:effectLst/>
                            <a:latin typeface="Cambria Math" panose="02040503050406030204" pitchFamily="18" charset="0"/>
                          </a:rPr>
                          <m:t>0</m:t>
                        </m:r>
                      </m:sub>
                    </m:sSub>
                  </m:oMath>
                </a14:m>
                <a:r>
                  <a:rPr lang="ru" sz="1400" dirty="0">
                    <a:effectLst/>
                    <a:latin typeface="Calibri" panose="020F0502020204030204" pitchFamily="34" charset="0"/>
                    <a:ea typeface="Times New Roman" panose="02020603050405020304" pitchFamily="18" charset="0"/>
                  </a:rPr>
                  <a:t>= </a:t>
                </a:r>
                <a:r>
                  <a:rPr lang="ru" sz="1400" dirty="0" err="1">
                    <a:effectLst/>
                    <a:latin typeface="Calibri" panose="020F0502020204030204" pitchFamily="34" charset="0"/>
                    <a:ea typeface="Times New Roman" panose="02020603050405020304" pitchFamily="18" charset="0"/>
                  </a:rPr>
                  <a:t>высота в свободном </a:t>
                </a:r>
                <a:r>
                  <a:rPr lang="ru" sz="1400" dirty="0">
                    <a:effectLst/>
                    <a:latin typeface="Calibri" panose="020F0502020204030204" pitchFamily="34" charset="0"/>
                    <a:ea typeface="Times New Roman" panose="02020603050405020304" pitchFamily="18" charset="0"/>
                  </a:rPr>
                  <a:t>положении [м]</a:t>
                </a:r>
                <a:endParaRPr lang="de-DE" sz="1400" dirty="0">
                  <a:effectLst/>
                  <a:latin typeface="Times New Roman" panose="02020603050405020304" pitchFamily="18" charset="0"/>
                  <a:ea typeface="Times New Roman" panose="02020603050405020304" pitchFamily="18" charset="0"/>
                </a:endParaRPr>
              </a:p>
              <a:p>
                <a:pPr>
                  <a:spcAft>
                    <a:spcPts val="0"/>
                  </a:spcAft>
                </a:pPr>
                <a:r>
                  <a:rPr lang="ru" sz="1400" dirty="0">
                    <a:effectLst/>
                    <a:latin typeface="Calibri" panose="020F0502020204030204" pitchFamily="34" charset="0"/>
                    <a:ea typeface="Times New Roman" panose="02020603050405020304" pitchFamily="18" charset="0"/>
                  </a:rPr>
                  <a:t> </a:t>
                </a:r>
                <a:endParaRPr lang="de-DE" sz="1400" dirty="0">
                  <a:effectLst/>
                  <a:latin typeface="Times New Roman" panose="02020603050405020304" pitchFamily="18" charset="0"/>
                  <a:ea typeface="Times New Roman" panose="02020603050405020304" pitchFamily="18" charset="0"/>
                </a:endParaRPr>
              </a:p>
              <a:p>
                <a:pPr>
                  <a:spcAft>
                    <a:spcPts val="0"/>
                  </a:spcAft>
                </a:pPr>
                <a:r>
                  <a:rPr lang="ru" sz="1400" dirty="0">
                    <a:latin typeface="Calibri" panose="020F0502020204030204" pitchFamily="34" charset="0"/>
                    <a:ea typeface="Times New Roman" panose="02020603050405020304" pitchFamily="18" charset="0"/>
                  </a:rPr>
                  <a:t>Полученная высота называется высотой свободного положения.</a:t>
                </a:r>
              </a:p>
            </p:txBody>
          </p:sp>
        </mc:Choice>
        <mc:Fallback xmlns="">
          <p:sp>
            <p:nvSpPr>
              <p:cNvPr id="9" name="Textfeld 8"/>
              <p:cNvSpPr txBox="1">
                <a:spLocks noRot="1" noChangeAspect="1" noMove="1" noResize="1" noEditPoints="1" noAdjustHandles="1" noChangeArrowheads="1" noChangeShapeType="1" noTextEdit="1"/>
              </p:cNvSpPr>
              <p:nvPr/>
            </p:nvSpPr>
            <p:spPr>
              <a:xfrm>
                <a:off x="0" y="576000"/>
                <a:ext cx="9144000" cy="4635628"/>
              </a:xfrm>
              <a:prstGeom prst="rect">
                <a:avLst/>
              </a:prstGeom>
              <a:blipFill>
                <a:blip r:embed="rId2"/>
                <a:stretch>
                  <a:fillRect l="-200" b="-394"/>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13" name="Textfeld 12"/>
              <p:cNvSpPr txBox="1"/>
              <p:nvPr/>
            </p:nvSpPr>
            <p:spPr>
              <a:xfrm>
                <a:off x="5077421" y="1838554"/>
                <a:ext cx="4067944" cy="1615827"/>
              </a:xfrm>
              <a:prstGeom prst="rect">
                <a:avLst/>
              </a:prstGeom>
              <a:solidFill>
                <a:srgbClr val="92CDDC"/>
              </a:solidFill>
            </p:spPr>
            <p:txBody>
              <a:bodyPr wrap="square" lIns="90000" rtlCol="0">
                <a:spAutoFit/>
              </a:bodyPr>
              <a:lstStyle/>
              <a:p>
                <a:pPr>
                  <a:spcAft>
                    <a:spcPts val="0"/>
                  </a:spcAft>
                </a:pPr>
                <a:r>
                  <a:rPr lang="ru" sz="1400" dirty="0">
                    <a:latin typeface="Calibri" panose="020F0502020204030204" pitchFamily="34" charset="0"/>
                    <a:ea typeface="Times New Roman" panose="02020603050405020304" pitchFamily="18" charset="0"/>
                  </a:rPr>
                  <a:t>Типичные высоты капиллярного подъема составляют, например, для...</a:t>
                </a:r>
              </a:p>
              <a:p>
                <a:pPr marL="342900" lvl="0" indent="-342900" algn="just">
                  <a:spcBef>
                    <a:spcPts val="200"/>
                  </a:spcBef>
                  <a:spcAft>
                    <a:spcPts val="200"/>
                  </a:spcAft>
                  <a:buFont typeface="Symbol" panose="05050102010706020507" pitchFamily="18" charset="2"/>
                  <a:buChar char=""/>
                  <a:tabLst>
                    <a:tab pos="457200" algn="l"/>
                  </a:tabLst>
                </a:pPr>
                <a:r>
                  <a:rPr lang="ru" sz="1400" dirty="0" err="1">
                    <a:effectLst/>
                    <a:latin typeface="Calibri" panose="020F0502020204030204" pitchFamily="34" charset="0"/>
                    <a:ea typeface="Times New Roman" panose="02020603050405020304" pitchFamily="18" charset="0"/>
                  </a:rPr>
                  <a:t>отлично</a:t>
                </a:r>
                <a:r>
                  <a:rPr lang="ru" sz="1400" dirty="0">
                    <a:effectLst/>
                    <a:latin typeface="Calibri" panose="020F0502020204030204" pitchFamily="34" charset="0"/>
                    <a:ea typeface="Times New Roman" panose="02020603050405020304" pitchFamily="18" charset="0"/>
                  </a:rPr>
                  <a:t> </a:t>
                </a:r>
                <a:r>
                  <a:rPr lang="ru" sz="1400" dirty="0" err="1">
                    <a:effectLst/>
                    <a:latin typeface="Calibri" panose="020F0502020204030204" pitchFamily="34" charset="0"/>
                    <a:ea typeface="Times New Roman" panose="02020603050405020304" pitchFamily="18" charset="0"/>
                  </a:rPr>
                  <a:t>количество</a:t>
                </a:r>
                <a:r>
                  <a:rPr lang="ru" sz="1400" dirty="0">
                    <a:effectLst/>
                    <a:latin typeface="Calibri" panose="020F0502020204030204" pitchFamily="34" charset="0"/>
                    <a:ea typeface="Times New Roman" panose="02020603050405020304" pitchFamily="18" charset="0"/>
                  </a:rPr>
                  <a:t>  </a:t>
                </a:r>
                <a14:m>
                  <m:oMath xmlns:m="http://schemas.openxmlformats.org/officeDocument/2006/math">
                    <m:sSub>
                      <m:sSubPr>
                        <m:ctrlPr>
                          <a:rPr lang="de-DE" sz="1400" i="1">
                            <a:effectLst/>
                            <a:latin typeface="Cambria Math" panose="02040503050406030204" pitchFamily="18" charset="0"/>
                            <a:ea typeface="Times New Roman" panose="02020603050405020304" pitchFamily="18" charset="0"/>
                            <a:cs typeface="Calibri" panose="020F0502020204030204" pitchFamily="34" charset="0"/>
                          </a:rPr>
                        </m:ctrlPr>
                      </m:sSubPr>
                      <m:e>
                        <m:r>
                          <a:rPr lang="de-DE" sz="1400" i="1">
                            <a:effectLst/>
                            <a:latin typeface="Cambria Math" panose="02040503050406030204" pitchFamily="18" charset="0"/>
                            <a:ea typeface="Times New Roman" panose="02020603050405020304" pitchFamily="18" charset="0"/>
                            <a:cs typeface="Calibri" panose="020F0502020204030204" pitchFamily="34" charset="0"/>
                          </a:rPr>
                          <m:t>h</m:t>
                        </m:r>
                      </m:e>
                      <m:sub>
                        <m:r>
                          <a:rPr lang="de-DE" sz="1400" i="1">
                            <a:effectLst/>
                            <a:latin typeface="Cambria Math" panose="02040503050406030204" pitchFamily="18" charset="0"/>
                            <a:ea typeface="Times New Roman" panose="02020603050405020304" pitchFamily="18" charset="0"/>
                            <a:cs typeface="Calibri" panose="020F0502020204030204" pitchFamily="34" charset="0"/>
                          </a:rPr>
                          <m:t>𝑘</m:t>
                        </m:r>
                      </m:sub>
                    </m:sSub>
                    <m:r>
                      <a:rPr lang="de-DE" sz="1400" i="1">
                        <a:effectLst/>
                        <a:latin typeface="Cambria Math" panose="02040503050406030204" pitchFamily="18" charset="0"/>
                        <a:ea typeface="Times New Roman" panose="02020603050405020304" pitchFamily="18" charset="0"/>
                        <a:cs typeface="Calibri" panose="020F0502020204030204" pitchFamily="34" charset="0"/>
                      </a:rPr>
                      <m:t>=0,1…0,5 </m:t>
                    </m:r>
                    <m:r>
                      <m:rPr>
                        <m:sty m:val="p"/>
                      </m:rPr>
                      <a:rPr lang="de-DE" sz="1400">
                        <a:effectLst/>
                        <a:latin typeface="Cambria Math" panose="02040503050406030204" pitchFamily="18" charset="0"/>
                        <a:ea typeface="Times New Roman" panose="02020603050405020304" pitchFamily="18" charset="0"/>
                        <a:cs typeface="Calibri" panose="020F0502020204030204" pitchFamily="34" charset="0"/>
                      </a:rPr>
                      <m:t>m</m:t>
                    </m:r>
                  </m:oMath>
                </a14:m>
                <a:endParaRPr lang="de-DE" sz="1400" dirty="0">
                  <a:effectLst/>
                  <a:latin typeface="Times New Roman" panose="02020603050405020304" pitchFamily="18" charset="0"/>
                  <a:ea typeface="Times New Roman" panose="02020603050405020304" pitchFamily="18" charset="0"/>
                </a:endParaRPr>
              </a:p>
              <a:p>
                <a:pPr marL="342900" lvl="0" indent="-342900" algn="just">
                  <a:spcBef>
                    <a:spcPts val="200"/>
                  </a:spcBef>
                  <a:spcAft>
                    <a:spcPts val="200"/>
                  </a:spcAft>
                  <a:buFont typeface="Symbol" panose="05050102010706020507" pitchFamily="18" charset="2"/>
                  <a:buChar char=""/>
                  <a:tabLst>
                    <a:tab pos="457200" algn="l"/>
                  </a:tabLst>
                </a:pPr>
                <a:r>
                  <a:rPr lang="ru" sz="1400" dirty="0" err="1">
                    <a:effectLst/>
                    <a:latin typeface="Calibri" panose="020F0502020204030204" pitchFamily="34" charset="0"/>
                    <a:ea typeface="Times New Roman" panose="02020603050405020304" pitchFamily="18" charset="0"/>
                  </a:rPr>
                  <a:t>ил</a:t>
                </a:r>
                <a:r>
                  <a:rPr lang="ru" sz="1400" dirty="0">
                    <a:effectLst/>
                    <a:latin typeface="Calibri" panose="020F0502020204030204" pitchFamily="34" charset="0"/>
                    <a:ea typeface="Times New Roman" panose="02020603050405020304" pitchFamily="18" charset="0"/>
                  </a:rPr>
                  <a:t>   </a:t>
                </a:r>
                <a14:m>
                  <m:oMath xmlns:m="http://schemas.openxmlformats.org/officeDocument/2006/math">
                    <m:sSub>
                      <m:sSubPr>
                        <m:ctrlPr>
                          <a:rPr lang="de-DE" sz="1400" i="1">
                            <a:effectLst/>
                            <a:latin typeface="Cambria Math" panose="02040503050406030204" pitchFamily="18" charset="0"/>
                            <a:ea typeface="Times New Roman" panose="02020603050405020304" pitchFamily="18" charset="0"/>
                            <a:cs typeface="Calibri" panose="020F0502020204030204" pitchFamily="34" charset="0"/>
                          </a:rPr>
                        </m:ctrlPr>
                      </m:sSubPr>
                      <m:e>
                        <m:r>
                          <a:rPr lang="de-DE" sz="1400" i="1">
                            <a:effectLst/>
                            <a:latin typeface="Cambria Math" panose="02040503050406030204" pitchFamily="18" charset="0"/>
                            <a:ea typeface="Times New Roman" panose="02020603050405020304" pitchFamily="18" charset="0"/>
                            <a:cs typeface="Calibri" panose="020F0502020204030204" pitchFamily="34" charset="0"/>
                          </a:rPr>
                          <m:t>h</m:t>
                        </m:r>
                      </m:e>
                      <m:sub>
                        <m:r>
                          <a:rPr lang="de-DE" sz="1400" i="1">
                            <a:effectLst/>
                            <a:latin typeface="Cambria Math" panose="02040503050406030204" pitchFamily="18" charset="0"/>
                            <a:ea typeface="Times New Roman" panose="02020603050405020304" pitchFamily="18" charset="0"/>
                            <a:cs typeface="Calibri" panose="020F0502020204030204" pitchFamily="34" charset="0"/>
                          </a:rPr>
                          <m:t>𝑘</m:t>
                        </m:r>
                      </m:sub>
                    </m:sSub>
                    <m:r>
                      <a:rPr lang="de-DE" sz="1400" i="1">
                        <a:effectLst/>
                        <a:latin typeface="Cambria Math" panose="02040503050406030204" pitchFamily="18" charset="0"/>
                        <a:ea typeface="Times New Roman" panose="02020603050405020304" pitchFamily="18" charset="0"/>
                        <a:cs typeface="Calibri" panose="020F0502020204030204" pitchFamily="34" charset="0"/>
                      </a:rPr>
                      <m:t>=0,5…2,0 </m:t>
                    </m:r>
                    <m:r>
                      <m:rPr>
                        <m:sty m:val="p"/>
                      </m:rPr>
                      <a:rPr lang="de-DE" sz="1400">
                        <a:effectLst/>
                        <a:latin typeface="Cambria Math" panose="02040503050406030204" pitchFamily="18" charset="0"/>
                        <a:ea typeface="Times New Roman" panose="02020603050405020304" pitchFamily="18" charset="0"/>
                        <a:cs typeface="Calibri" panose="020F0502020204030204" pitchFamily="34" charset="0"/>
                      </a:rPr>
                      <m:t>m</m:t>
                    </m:r>
                  </m:oMath>
                </a14:m>
                <a:endParaRPr lang="de-DE" sz="1400" dirty="0">
                  <a:effectLst/>
                  <a:latin typeface="Times New Roman" panose="02020603050405020304" pitchFamily="18" charset="0"/>
                  <a:ea typeface="Times New Roman" panose="02020603050405020304" pitchFamily="18" charset="0"/>
                </a:endParaRPr>
              </a:p>
              <a:p>
                <a:pPr marL="342900" lvl="0" indent="-342900" algn="just">
                  <a:spcBef>
                    <a:spcPts val="200"/>
                  </a:spcBef>
                  <a:spcAft>
                    <a:spcPts val="200"/>
                  </a:spcAft>
                  <a:buFont typeface="Symbol" panose="05050102010706020507" pitchFamily="18" charset="2"/>
                  <a:buChar char=""/>
                  <a:tabLst>
                    <a:tab pos="457200" algn="l"/>
                  </a:tabLst>
                </a:pPr>
                <a:r>
                  <a:rPr lang="ru" sz="1400" dirty="0" err="1">
                    <a:effectLst/>
                    <a:latin typeface="Calibri" panose="020F0502020204030204" pitchFamily="34" charset="0"/>
                    <a:ea typeface="Times New Roman" panose="02020603050405020304" pitchFamily="18" charset="0"/>
                  </a:rPr>
                  <a:t>лёсс</a:t>
                </a:r>
                <a:r>
                  <a:rPr lang="ru" sz="1400" dirty="0">
                    <a:effectLst/>
                    <a:latin typeface="Calibri" panose="020F0502020204030204" pitchFamily="34" charset="0"/>
                    <a:ea typeface="Times New Roman" panose="02020603050405020304" pitchFamily="18" charset="0"/>
                  </a:rPr>
                  <a:t>  </a:t>
                </a:r>
                <a14:m>
                  <m:oMath xmlns:m="http://schemas.openxmlformats.org/officeDocument/2006/math">
                    <m:sSub>
                      <m:sSubPr>
                        <m:ctrlPr>
                          <a:rPr lang="de-DE" sz="1400" i="1">
                            <a:effectLst/>
                            <a:latin typeface="Cambria Math" panose="02040503050406030204" pitchFamily="18" charset="0"/>
                            <a:ea typeface="Times New Roman" panose="02020603050405020304" pitchFamily="18" charset="0"/>
                            <a:cs typeface="Calibri" panose="020F0502020204030204" pitchFamily="34" charset="0"/>
                          </a:rPr>
                        </m:ctrlPr>
                      </m:sSubPr>
                      <m:e>
                        <m:r>
                          <a:rPr lang="de-DE" sz="1400" i="1">
                            <a:effectLst/>
                            <a:latin typeface="Cambria Math" panose="02040503050406030204" pitchFamily="18" charset="0"/>
                            <a:ea typeface="Times New Roman" panose="02020603050405020304" pitchFamily="18" charset="0"/>
                            <a:cs typeface="Calibri" panose="020F0502020204030204" pitchFamily="34" charset="0"/>
                          </a:rPr>
                          <m:t>h</m:t>
                        </m:r>
                      </m:e>
                      <m:sub>
                        <m:r>
                          <a:rPr lang="de-DE" sz="1400" i="1">
                            <a:effectLst/>
                            <a:latin typeface="Cambria Math" panose="02040503050406030204" pitchFamily="18" charset="0"/>
                            <a:ea typeface="Times New Roman" panose="02020603050405020304" pitchFamily="18" charset="0"/>
                            <a:cs typeface="Calibri" panose="020F0502020204030204" pitchFamily="34" charset="0"/>
                          </a:rPr>
                          <m:t>𝑘</m:t>
                        </m:r>
                      </m:sub>
                    </m:sSub>
                    <m:r>
                      <a:rPr lang="de-DE" sz="1400" i="1">
                        <a:effectLst/>
                        <a:latin typeface="Cambria Math" panose="02040503050406030204" pitchFamily="18" charset="0"/>
                        <a:ea typeface="Times New Roman" panose="02020603050405020304" pitchFamily="18" charset="0"/>
                        <a:cs typeface="Calibri" panose="020F0502020204030204" pitchFamily="34" charset="0"/>
                      </a:rPr>
                      <m:t>=2,0…5,0 </m:t>
                    </m:r>
                    <m:r>
                      <m:rPr>
                        <m:sty m:val="p"/>
                      </m:rPr>
                      <a:rPr lang="de-DE" sz="1400">
                        <a:effectLst/>
                        <a:latin typeface="Cambria Math" panose="02040503050406030204" pitchFamily="18" charset="0"/>
                        <a:ea typeface="Times New Roman" panose="02020603050405020304" pitchFamily="18" charset="0"/>
                        <a:cs typeface="Calibri" panose="020F0502020204030204" pitchFamily="34" charset="0"/>
                      </a:rPr>
                      <m:t>m</m:t>
                    </m:r>
                  </m:oMath>
                </a14:m>
                <a:endParaRPr lang="de-DE" sz="1400" dirty="0">
                  <a:effectLst/>
                  <a:latin typeface="Times New Roman" panose="02020603050405020304" pitchFamily="18" charset="0"/>
                  <a:ea typeface="Times New Roman" panose="02020603050405020304" pitchFamily="18" charset="0"/>
                </a:endParaRPr>
              </a:p>
              <a:p>
                <a:pPr marL="342900" lvl="0" indent="-342900" algn="just">
                  <a:spcBef>
                    <a:spcPts val="200"/>
                  </a:spcBef>
                  <a:spcAft>
                    <a:spcPts val="200"/>
                  </a:spcAft>
                  <a:buFont typeface="Symbol" panose="05050102010706020507" pitchFamily="18" charset="2"/>
                  <a:buChar char=""/>
                  <a:tabLst>
                    <a:tab pos="457200" algn="l"/>
                  </a:tabLst>
                </a:pPr>
                <a:r>
                  <a:rPr lang="ru" sz="1400" dirty="0" err="1">
                    <a:effectLst/>
                    <a:latin typeface="Calibri" panose="020F0502020204030204" pitchFamily="34" charset="0"/>
                    <a:ea typeface="Times New Roman" panose="02020603050405020304" pitchFamily="18" charset="0"/>
                  </a:rPr>
                  <a:t>суглинок</a:t>
                </a:r>
                <a:r>
                  <a:rPr lang="ru" sz="1400" dirty="0">
                    <a:effectLst/>
                    <a:latin typeface="Calibri" panose="020F0502020204030204" pitchFamily="34" charset="0"/>
                    <a:ea typeface="Times New Roman" panose="02020603050405020304" pitchFamily="18" charset="0"/>
                  </a:rPr>
                  <a:t>   </a:t>
                </a:r>
                <a14:m>
                  <m:oMath xmlns:m="http://schemas.openxmlformats.org/officeDocument/2006/math">
                    <m:sSub>
                      <m:sSubPr>
                        <m:ctrlPr>
                          <a:rPr lang="de-DE" sz="1400" i="1">
                            <a:effectLst/>
                            <a:latin typeface="Cambria Math" panose="02040503050406030204" pitchFamily="18" charset="0"/>
                            <a:ea typeface="Times New Roman" panose="02020603050405020304" pitchFamily="18" charset="0"/>
                            <a:cs typeface="Calibri" panose="020F0502020204030204" pitchFamily="34" charset="0"/>
                          </a:rPr>
                        </m:ctrlPr>
                      </m:sSubPr>
                      <m:e>
                        <m:r>
                          <a:rPr lang="de-DE" sz="1400" i="1">
                            <a:effectLst/>
                            <a:latin typeface="Cambria Math" panose="02040503050406030204" pitchFamily="18" charset="0"/>
                            <a:ea typeface="Times New Roman" panose="02020603050405020304" pitchFamily="18" charset="0"/>
                            <a:cs typeface="Calibri" panose="020F0502020204030204" pitchFamily="34" charset="0"/>
                          </a:rPr>
                          <m:t>h</m:t>
                        </m:r>
                      </m:e>
                      <m:sub>
                        <m:r>
                          <a:rPr lang="de-DE" sz="1400" i="1">
                            <a:effectLst/>
                            <a:latin typeface="Cambria Math" panose="02040503050406030204" pitchFamily="18" charset="0"/>
                            <a:ea typeface="Times New Roman" panose="02020603050405020304" pitchFamily="18" charset="0"/>
                            <a:cs typeface="Calibri" panose="020F0502020204030204" pitchFamily="34" charset="0"/>
                          </a:rPr>
                          <m:t>𝑘</m:t>
                        </m:r>
                      </m:sub>
                    </m:sSub>
                    <m:r>
                      <a:rPr lang="de-DE" sz="1400" i="1">
                        <a:effectLst/>
                        <a:latin typeface="Cambria Math" panose="02040503050406030204" pitchFamily="18" charset="0"/>
                        <a:ea typeface="Times New Roman" panose="02020603050405020304" pitchFamily="18" charset="0"/>
                        <a:cs typeface="Calibri" panose="020F0502020204030204" pitchFamily="34" charset="0"/>
                      </a:rPr>
                      <m:t>=5,0…15,0 </m:t>
                    </m:r>
                    <m:r>
                      <m:rPr>
                        <m:sty m:val="p"/>
                      </m:rPr>
                      <a:rPr lang="de-DE" sz="1400">
                        <a:effectLst/>
                        <a:latin typeface="Cambria Math" panose="02040503050406030204" pitchFamily="18" charset="0"/>
                        <a:ea typeface="Times New Roman" panose="02020603050405020304" pitchFamily="18" charset="0"/>
                        <a:cs typeface="Calibri" panose="020F0502020204030204" pitchFamily="34" charset="0"/>
                      </a:rPr>
                      <m:t>m</m:t>
                    </m:r>
                  </m:oMath>
                </a14:m>
                <a:endParaRPr lang="de-DE" sz="1400" dirty="0">
                  <a:effectLst/>
                  <a:latin typeface="Times New Roman" panose="02020603050405020304" pitchFamily="18" charset="0"/>
                  <a:ea typeface="Times New Roman" panose="02020603050405020304" pitchFamily="18" charset="0"/>
                </a:endParaRPr>
              </a:p>
              <a:p>
                <a:pPr marL="342900" lvl="0" indent="-342900" algn="just">
                  <a:spcBef>
                    <a:spcPts val="200"/>
                  </a:spcBef>
                  <a:spcAft>
                    <a:spcPts val="200"/>
                  </a:spcAft>
                  <a:buFont typeface="Symbol" panose="05050102010706020507" pitchFamily="18" charset="2"/>
                  <a:buChar char=""/>
                  <a:tabLst>
                    <a:tab pos="457200" algn="l"/>
                  </a:tabLst>
                </a:pPr>
                <a:r>
                  <a:rPr lang="ru" sz="1400" dirty="0" err="1">
                    <a:effectLst/>
                    <a:latin typeface="Calibri" panose="020F0502020204030204" pitchFamily="34" charset="0"/>
                    <a:ea typeface="Times New Roman" panose="02020603050405020304" pitchFamily="18" charset="0"/>
                  </a:rPr>
                  <a:t>глина</a:t>
                </a:r>
                <a:r>
                  <a:rPr lang="ru" sz="1400" dirty="0">
                    <a:effectLst/>
                    <a:latin typeface="Calibri" panose="020F0502020204030204" pitchFamily="34" charset="0"/>
                    <a:ea typeface="Times New Roman" panose="02020603050405020304" pitchFamily="18" charset="0"/>
                  </a:rPr>
                  <a:t>  </a:t>
                </a:r>
                <a14:m>
                  <m:oMath xmlns:m="http://schemas.openxmlformats.org/officeDocument/2006/math">
                    <m:sSub>
                      <m:sSubPr>
                        <m:ctrlPr>
                          <a:rPr lang="de-DE" sz="1400" i="1">
                            <a:effectLst/>
                            <a:latin typeface="Cambria Math" panose="02040503050406030204" pitchFamily="18" charset="0"/>
                            <a:ea typeface="Times New Roman" panose="02020603050405020304" pitchFamily="18" charset="0"/>
                            <a:cs typeface="Calibri" panose="020F0502020204030204" pitchFamily="34" charset="0"/>
                          </a:rPr>
                        </m:ctrlPr>
                      </m:sSubPr>
                      <m:e>
                        <m:r>
                          <a:rPr lang="de-DE" sz="1400" i="1">
                            <a:effectLst/>
                            <a:latin typeface="Cambria Math" panose="02040503050406030204" pitchFamily="18" charset="0"/>
                            <a:ea typeface="Times New Roman" panose="02020603050405020304" pitchFamily="18" charset="0"/>
                            <a:cs typeface="Calibri" panose="020F0502020204030204" pitchFamily="34" charset="0"/>
                          </a:rPr>
                          <m:t>h</m:t>
                        </m:r>
                      </m:e>
                      <m:sub>
                        <m:r>
                          <a:rPr lang="de-DE" sz="1400" i="1">
                            <a:effectLst/>
                            <a:latin typeface="Cambria Math" panose="02040503050406030204" pitchFamily="18" charset="0"/>
                            <a:ea typeface="Times New Roman" panose="02020603050405020304" pitchFamily="18" charset="0"/>
                            <a:cs typeface="Calibri" panose="020F0502020204030204" pitchFamily="34" charset="0"/>
                          </a:rPr>
                          <m:t>𝑘</m:t>
                        </m:r>
                      </m:sub>
                    </m:sSub>
                    <m:r>
                      <a:rPr lang="de-DE" sz="1400" i="1">
                        <a:effectLst/>
                        <a:latin typeface="Cambria Math" panose="02040503050406030204" pitchFamily="18" charset="0"/>
                        <a:ea typeface="Times New Roman" panose="02020603050405020304" pitchFamily="18" charset="0"/>
                        <a:cs typeface="Calibri" panose="020F0502020204030204" pitchFamily="34" charset="0"/>
                      </a:rPr>
                      <m:t>≥15,0 </m:t>
                    </m:r>
                    <m:r>
                      <a:rPr lang="de-DE" sz="1400" i="1">
                        <a:effectLst/>
                        <a:latin typeface="Cambria Math" panose="02040503050406030204" pitchFamily="18" charset="0"/>
                        <a:ea typeface="Times New Roman" panose="02020603050405020304" pitchFamily="18" charset="0"/>
                        <a:cs typeface="Calibri" panose="020F0502020204030204" pitchFamily="34" charset="0"/>
                      </a:rPr>
                      <m:t>𝑚</m:t>
                    </m:r>
                  </m:oMath>
                </a14:m>
                <a:endParaRPr lang="de-DE" sz="1400" dirty="0">
                  <a:effectLst/>
                  <a:latin typeface="Times New Roman" panose="02020603050405020304" pitchFamily="18" charset="0"/>
                  <a:ea typeface="Times New Roman" panose="02020603050405020304" pitchFamily="18" charset="0"/>
                </a:endParaRPr>
              </a:p>
            </p:txBody>
          </p:sp>
        </mc:Choice>
        <mc:Fallback xmlns="">
          <p:sp>
            <p:nvSpPr>
              <p:cNvPr id="13" name="Textfeld 12"/>
              <p:cNvSpPr txBox="1">
                <a:spLocks noRot="1" noChangeAspect="1" noMove="1" noResize="1" noEditPoints="1" noAdjustHandles="1" noChangeArrowheads="1" noChangeShapeType="1" noTextEdit="1"/>
              </p:cNvSpPr>
              <p:nvPr/>
            </p:nvSpPr>
            <p:spPr>
              <a:xfrm>
                <a:off x="5077421" y="1838554"/>
                <a:ext cx="4067944" cy="1615827"/>
              </a:xfrm>
              <a:prstGeom prst="rect">
                <a:avLst/>
              </a:prstGeom>
              <a:blipFill>
                <a:blip r:embed="rId3"/>
                <a:stretch>
                  <a:fillRect l="-450" t="-755" b="-3019"/>
                </a:stretch>
              </a:blipFill>
            </p:spPr>
            <p:txBody>
              <a:bodyPr/>
              <a:lstStyle/>
              <a:p>
                <a:r xmlns:a="http://schemas.openxmlformats.org/drawingml/2006/main">
                  <a:rPr lang="ru">
                    <a:noFill/>
                  </a:rPr>
                  <a:t> </a:t>
                </a:r>
              </a:p>
            </p:txBody>
          </p:sp>
        </mc:Fallback>
      </mc:AlternateContent>
      <p:pic>
        <p:nvPicPr>
          <p:cNvPr id="14" name="Bild 2" descr="http://upload.wikimedia.org/wikipedia/commons/f/f9/Capillary_flow_brick.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344690" y="4349544"/>
            <a:ext cx="3566619" cy="2046255"/>
          </a:xfrm>
          <a:prstGeom prst="rect">
            <a:avLst/>
          </a:prstGeom>
          <a:noFill/>
          <a:ln>
            <a:noFill/>
          </a:ln>
        </p:spPr>
      </p:pic>
    </p:spTree>
    <p:extLst>
      <p:ext uri="{BB962C8B-B14F-4D97-AF65-F5344CB8AC3E}">
        <p14:creationId xmlns:p14="http://schemas.microsoft.com/office/powerpoint/2010/main" val="417159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animEffect transition="in" filter="fade">
                                      <p:cBhvr>
                                        <p:cTn id="37" dur="500"/>
                                        <p:tgtEl>
                                          <p:spTgt spid="9">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Effect transition="in" filter="fade">
                                      <p:cBhvr>
                                        <p:cTn id="42" dur="500"/>
                                        <p:tgtEl>
                                          <p:spTgt spid="9">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xEl>
                                              <p:pRg st="9" end="9"/>
                                            </p:txEl>
                                          </p:spTgt>
                                        </p:tgtEl>
                                        <p:attrNameLst>
                                          <p:attrName>style.visibility</p:attrName>
                                        </p:attrNameLst>
                                      </p:cBhvr>
                                      <p:to>
                                        <p:strVal val="visible"/>
                                      </p:to>
                                    </p:set>
                                    <p:animEffect transition="in" filter="fade">
                                      <p:cBhvr>
                                        <p:cTn id="47" dur="500"/>
                                        <p:tgtEl>
                                          <p:spTgt spid="9">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xEl>
                                              <p:pRg st="10" end="10"/>
                                            </p:txEl>
                                          </p:spTgt>
                                        </p:tgtEl>
                                        <p:attrNameLst>
                                          <p:attrName>style.visibility</p:attrName>
                                        </p:attrNameLst>
                                      </p:cBhvr>
                                      <p:to>
                                        <p:strVal val="visible"/>
                                      </p:to>
                                    </p:set>
                                    <p:animEffect transition="in" filter="fade">
                                      <p:cBhvr>
                                        <p:cTn id="52" dur="500"/>
                                        <p:tgtEl>
                                          <p:spTgt spid="9">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xEl>
                                              <p:pRg st="12" end="12"/>
                                            </p:txEl>
                                          </p:spTgt>
                                        </p:tgtEl>
                                        <p:attrNameLst>
                                          <p:attrName>style.visibility</p:attrName>
                                        </p:attrNameLst>
                                      </p:cBhvr>
                                      <p:to>
                                        <p:strVal val="visible"/>
                                      </p:to>
                                    </p:set>
                                    <p:animEffect transition="in" filter="fade">
                                      <p:cBhvr>
                                        <p:cTn id="57" dur="500"/>
                                        <p:tgtEl>
                                          <p:spTgt spid="9">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xEl>
                                              <p:pRg st="14" end="14"/>
                                            </p:txEl>
                                          </p:spTgt>
                                        </p:tgtEl>
                                        <p:attrNameLst>
                                          <p:attrName>style.visibility</p:attrName>
                                        </p:attrNameLst>
                                      </p:cBhvr>
                                      <p:to>
                                        <p:strVal val="visible"/>
                                      </p:to>
                                    </p:set>
                                    <p:animEffect transition="in" filter="fade">
                                      <p:cBhvr>
                                        <p:cTn id="62" dur="500"/>
                                        <p:tgtEl>
                                          <p:spTgt spid="9">
                                            <p:txEl>
                                              <p:pRg st="14" end="1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9">
                                            <p:txEl>
                                              <p:pRg st="15" end="15"/>
                                            </p:txEl>
                                          </p:spTgt>
                                        </p:tgtEl>
                                        <p:attrNameLst>
                                          <p:attrName>style.visibility</p:attrName>
                                        </p:attrNameLst>
                                      </p:cBhvr>
                                      <p:to>
                                        <p:strVal val="visible"/>
                                      </p:to>
                                    </p:set>
                                    <p:animEffect transition="in" filter="fade">
                                      <p:cBhvr>
                                        <p:cTn id="67" dur="500"/>
                                        <p:tgtEl>
                                          <p:spTgt spid="9">
                                            <p:txEl>
                                              <p:pRg st="15" end="1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9">
                                            <p:txEl>
                                              <p:pRg st="16" end="16"/>
                                            </p:txEl>
                                          </p:spTgt>
                                        </p:tgtEl>
                                        <p:attrNameLst>
                                          <p:attrName>style.visibility</p:attrName>
                                        </p:attrNameLst>
                                      </p:cBhvr>
                                      <p:to>
                                        <p:strVal val="visible"/>
                                      </p:to>
                                    </p:set>
                                    <p:animEffect transition="in" filter="fade">
                                      <p:cBhvr>
                                        <p:cTn id="72" dur="500"/>
                                        <p:tgtEl>
                                          <p:spTgt spid="9">
                                            <p:txEl>
                                              <p:pRg st="16" end="16"/>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9">
                                            <p:txEl>
                                              <p:pRg st="17" end="17"/>
                                            </p:txEl>
                                          </p:spTgt>
                                        </p:tgtEl>
                                        <p:attrNameLst>
                                          <p:attrName>style.visibility</p:attrName>
                                        </p:attrNameLst>
                                      </p:cBhvr>
                                      <p:to>
                                        <p:strVal val="visible"/>
                                      </p:to>
                                    </p:set>
                                    <p:animEffect transition="in" filter="fade">
                                      <p:cBhvr>
                                        <p:cTn id="77" dur="500"/>
                                        <p:tgtEl>
                                          <p:spTgt spid="9">
                                            <p:txEl>
                                              <p:pRg st="17" end="17"/>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9">
                                            <p:txEl>
                                              <p:pRg st="18" end="18"/>
                                            </p:txEl>
                                          </p:spTgt>
                                        </p:tgtEl>
                                        <p:attrNameLst>
                                          <p:attrName>style.visibility</p:attrName>
                                        </p:attrNameLst>
                                      </p:cBhvr>
                                      <p:to>
                                        <p:strVal val="visible"/>
                                      </p:to>
                                    </p:set>
                                    <p:animEffect transition="in" filter="fade">
                                      <p:cBhvr>
                                        <p:cTn id="82" dur="500"/>
                                        <p:tgtEl>
                                          <p:spTgt spid="9">
                                            <p:txEl>
                                              <p:pRg st="18" end="18"/>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anim calcmode="lin" valueType="num">
                                      <p:cBhvr additive="base">
                                        <p:cTn id="87" dur="2000" fill="hold"/>
                                        <p:tgtEl>
                                          <p:spTgt spid="13"/>
                                        </p:tgtEl>
                                        <p:attrNameLst>
                                          <p:attrName>ppt_x</p:attrName>
                                        </p:attrNameLst>
                                      </p:cBhvr>
                                      <p:tavLst>
                                        <p:tav tm="0">
                                          <p:val>
                                            <p:strVal val="1+#ppt_w/2"/>
                                          </p:val>
                                        </p:tav>
                                        <p:tav tm="100000">
                                          <p:val>
                                            <p:strVal val="#ppt_x"/>
                                          </p:val>
                                        </p:tav>
                                      </p:tavLst>
                                    </p:anim>
                                    <p:anim calcmode="lin" valueType="num">
                                      <p:cBhvr additive="base">
                                        <p:cTn id="88" dur="2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8" fill="hold" grpId="0" nodeType="clickEffect">
                                  <p:stCondLst>
                                    <p:cond delay="0"/>
                                  </p:stCondLst>
                                  <p:childTnLst>
                                    <p:set>
                                      <p:cBhvr>
                                        <p:cTn id="92" dur="1" fill="hold">
                                          <p:stCondLst>
                                            <p:cond delay="0"/>
                                          </p:stCondLst>
                                        </p:cTn>
                                        <p:tgtEl>
                                          <p:spTgt spid="12"/>
                                        </p:tgtEl>
                                        <p:attrNameLst>
                                          <p:attrName>style.visibility</p:attrName>
                                        </p:attrNameLst>
                                      </p:cBhvr>
                                      <p:to>
                                        <p:strVal val="visible"/>
                                      </p:to>
                                    </p:set>
                                    <p:anim calcmode="lin" valueType="num">
                                      <p:cBhvr additive="base">
                                        <p:cTn id="93" dur="2000" fill="hold"/>
                                        <p:tgtEl>
                                          <p:spTgt spid="12"/>
                                        </p:tgtEl>
                                        <p:attrNameLst>
                                          <p:attrName>ppt_x</p:attrName>
                                        </p:attrNameLst>
                                      </p:cBhvr>
                                      <p:tavLst>
                                        <p:tav tm="0">
                                          <p:val>
                                            <p:strVal val="0-#ppt_w/2"/>
                                          </p:val>
                                        </p:tav>
                                        <p:tav tm="100000">
                                          <p:val>
                                            <p:strVal val="#ppt_x"/>
                                          </p:val>
                                        </p:tav>
                                      </p:tavLst>
                                    </p:anim>
                                    <p:anim calcmode="lin" valueType="num">
                                      <p:cBhvr additive="base">
                                        <p:cTn id="94" dur="2000" fill="hold"/>
                                        <p:tgtEl>
                                          <p:spTgt spid="12"/>
                                        </p:tgtEl>
                                        <p:attrNameLst>
                                          <p:attrName>ppt_y</p:attrName>
                                        </p:attrNameLst>
                                      </p:cBhvr>
                                      <p:tavLst>
                                        <p:tav tm="0">
                                          <p:val>
                                            <p:strVal val="#ppt_y"/>
                                          </p:val>
                                        </p:tav>
                                        <p:tav tm="100000">
                                          <p:val>
                                            <p:strVal val="#ppt_y"/>
                                          </p:val>
                                        </p:tav>
                                      </p:tavLst>
                                    </p:anim>
                                  </p:childTnLst>
                                </p:cTn>
                              </p:par>
                              <p:par>
                                <p:cTn id="95" presetID="2" presetClass="entr" presetSubtype="2" fill="hold" nodeType="with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2000" fill="hold"/>
                                        <p:tgtEl>
                                          <p:spTgt spid="14"/>
                                        </p:tgtEl>
                                        <p:attrNameLst>
                                          <p:attrName>ppt_x</p:attrName>
                                        </p:attrNameLst>
                                      </p:cBhvr>
                                      <p:tavLst>
                                        <p:tav tm="0">
                                          <p:val>
                                            <p:strVal val="1+#ppt_w/2"/>
                                          </p:val>
                                        </p:tav>
                                        <p:tav tm="100000">
                                          <p:val>
                                            <p:strVal val="#ppt_x"/>
                                          </p:val>
                                        </p:tav>
                                      </p:tavLst>
                                    </p:anim>
                                    <p:anim calcmode="lin" valueType="num">
                                      <p:cBhvr additive="base">
                                        <p:cTn id="98" dur="2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uiExpand="1" build="p"/>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808000" y="244800"/>
            <a:ext cx="4320000" cy="307777"/>
          </a:xfrm>
          <a:prstGeom prst="rect">
            <a:avLst/>
          </a:prstGeom>
          <a:noFill/>
        </p:spPr>
        <p:txBody>
          <a:bodyPr wrap="square" lIns="90000" rtlCol="0">
            <a:spAutoFit/>
          </a:bodyPr>
          <a:lstStyle/>
          <a:p>
            <a:r>
              <a:rPr lang="ru" sz="1400" b="1" dirty="0"/>
              <a:t>Введение: основы</a:t>
            </a:r>
          </a:p>
        </p:txBody>
      </p:sp>
      <p:sp>
        <p:nvSpPr>
          <p:cNvPr id="5" name="Rechteck 4"/>
          <p:cNvSpPr/>
          <p:nvPr/>
        </p:nvSpPr>
        <p:spPr>
          <a:xfrm>
            <a:off x="0" y="6714000"/>
            <a:ext cx="144000" cy="144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6" name="Textfeld 5"/>
          <p:cNvSpPr txBox="1"/>
          <p:nvPr/>
        </p:nvSpPr>
        <p:spPr>
          <a:xfrm>
            <a:off x="-4150" y="5920644"/>
            <a:ext cx="9143999" cy="461665"/>
          </a:xfrm>
          <a:prstGeom prst="rect">
            <a:avLst/>
          </a:prstGeom>
          <a:noFill/>
        </p:spPr>
        <p:txBody>
          <a:bodyPr wrap="square" lIns="90000" rtlCol="0">
            <a:spAutoFit/>
          </a:bodyPr>
          <a:lstStyle/>
          <a:p>
            <a:r>
              <a:rPr lang="ru" sz="1200" b="1" dirty="0"/>
              <a:t>Рис. P3-12:</a:t>
            </a:r>
            <a:r>
              <a:rPr lang="ru" sz="1200" dirty="0"/>
              <a:t>  Водопроницаемость грунтов соответственно коэффициенты водопроницаемости в зависимости от гранулометрического состава соответственно от классов крупности (источник: </a:t>
            </a:r>
            <a:r>
              <a:rPr lang="ru" sz="1200" cap="small" dirty="0" err="1"/>
              <a:t>Rütz</a:t>
            </a:r>
            <a:r>
              <a:rPr lang="ru" sz="1200" cap="small" dirty="0"/>
              <a:t> </a:t>
            </a:r>
            <a:r>
              <a:rPr lang="ru" sz="1200" dirty="0"/>
              <a:t>и др., Wissensspeicher Geotechnik, 2019: 39).</a:t>
            </a:r>
          </a:p>
        </p:txBody>
      </p:sp>
      <p:sp>
        <p:nvSpPr>
          <p:cNvPr id="8" name="Textfeld 7"/>
          <p:cNvSpPr txBox="1"/>
          <p:nvPr/>
        </p:nvSpPr>
        <p:spPr>
          <a:xfrm>
            <a:off x="469135" y="611395"/>
            <a:ext cx="9143999" cy="738664"/>
          </a:xfrm>
          <a:prstGeom prst="rect">
            <a:avLst/>
          </a:prstGeom>
          <a:noFill/>
        </p:spPr>
        <p:txBody>
          <a:bodyPr wrap="square" lIns="90000" rtlCol="0">
            <a:spAutoFit/>
          </a:bodyPr>
          <a:lstStyle/>
          <a:p>
            <a:r>
              <a:rPr lang="ru" sz="1400" b="1" dirty="0"/>
              <a:t>P3-1.6 Водопроницаемость грунтов, эмпирические значения</a:t>
            </a:r>
          </a:p>
          <a:p>
            <a:endParaRPr lang="en-US" sz="1400" b="1" dirty="0"/>
          </a:p>
          <a:p>
            <a:r>
              <a:rPr lang="ru" sz="1400" b="1" dirty="0" err="1"/>
              <a:t>serdurchlässigkeiten </a:t>
            </a:r>
            <a:r>
              <a:rPr lang="ru" sz="1400" b="1" dirty="0"/>
              <a:t>von Böden, Erfahrungswerte</a:t>
            </a:r>
            <a:endParaRPr lang="de-DE" sz="1200" b="1" dirty="0"/>
          </a:p>
        </p:txBody>
      </p:sp>
      <p:grpSp>
        <p:nvGrpSpPr>
          <p:cNvPr id="7" name="Gruppo 6">
            <a:extLst>
              <a:ext uri="{FF2B5EF4-FFF2-40B4-BE49-F238E27FC236}">
                <a16:creationId xmlns="" xmlns:a16="http://schemas.microsoft.com/office/drawing/2014/main" id="{78D26430-FD5E-2FD2-771D-DD3F5A451798}"/>
              </a:ext>
            </a:extLst>
          </p:cNvPr>
          <p:cNvGrpSpPr/>
          <p:nvPr/>
        </p:nvGrpSpPr>
        <p:grpSpPr>
          <a:xfrm>
            <a:off x="144000" y="899330"/>
            <a:ext cx="8676455" cy="4991674"/>
            <a:chOff x="-36512" y="885598"/>
            <a:chExt cx="9180511" cy="5388165"/>
          </a:xfrm>
        </p:grpSpPr>
        <p:pic>
          <p:nvPicPr>
            <p:cNvPr id="8194" name="Picture 2" descr="Hydraulik-3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885598"/>
              <a:ext cx="9180511" cy="538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611560" y="936000"/>
              <a:ext cx="595263" cy="369332"/>
            </a:xfrm>
            <a:prstGeom prst="rect">
              <a:avLst/>
            </a:prstGeom>
            <a:solidFill>
              <a:srgbClr val="DAEEF3"/>
            </a:solidFill>
          </p:spPr>
          <p:txBody>
            <a:bodyPr wrap="square" rtlCol="0">
              <a:spAutoFit/>
            </a:bodyPr>
            <a:lstStyle/>
            <a:p>
              <a:r>
                <a:rPr lang="ru" b="1" dirty="0"/>
                <a:t>Глина</a:t>
              </a:r>
            </a:p>
          </p:txBody>
        </p:sp>
        <p:sp>
          <p:nvSpPr>
            <p:cNvPr id="9" name="Textfeld 8"/>
            <p:cNvSpPr txBox="1"/>
            <p:nvPr/>
          </p:nvSpPr>
          <p:spPr>
            <a:xfrm>
              <a:off x="2051720" y="935654"/>
              <a:ext cx="684000" cy="369332"/>
            </a:xfrm>
            <a:prstGeom prst="rect">
              <a:avLst/>
            </a:prstGeom>
            <a:solidFill>
              <a:srgbClr val="DAEEF3"/>
            </a:solidFill>
          </p:spPr>
          <p:txBody>
            <a:bodyPr wrap="square" rtlCol="0">
              <a:spAutoFit/>
            </a:bodyPr>
            <a:lstStyle/>
            <a:p>
              <a:r>
                <a:rPr lang="ru" b="1" dirty="0" err="1"/>
                <a:t>Ил</a:t>
              </a:r>
              <a:endParaRPr lang="de-DE" b="1" dirty="0"/>
            </a:p>
          </p:txBody>
        </p:sp>
        <p:sp>
          <p:nvSpPr>
            <p:cNvPr id="10" name="Textfeld 9"/>
            <p:cNvSpPr txBox="1"/>
            <p:nvPr/>
          </p:nvSpPr>
          <p:spPr>
            <a:xfrm>
              <a:off x="4302000" y="936000"/>
              <a:ext cx="652532" cy="369332"/>
            </a:xfrm>
            <a:prstGeom prst="rect">
              <a:avLst/>
            </a:prstGeom>
            <a:solidFill>
              <a:srgbClr val="DAEEF3"/>
            </a:solidFill>
          </p:spPr>
          <p:txBody>
            <a:bodyPr wrap="square" rtlCol="0">
              <a:spAutoFit/>
            </a:bodyPr>
            <a:lstStyle/>
            <a:p>
              <a:r>
                <a:rPr lang="ru" b="1" dirty="0"/>
                <a:t>Песок</a:t>
              </a:r>
            </a:p>
          </p:txBody>
        </p:sp>
        <p:sp>
          <p:nvSpPr>
            <p:cNvPr id="11" name="Textfeld 10"/>
            <p:cNvSpPr txBox="1"/>
            <p:nvPr/>
          </p:nvSpPr>
          <p:spPr>
            <a:xfrm>
              <a:off x="6516216" y="936000"/>
              <a:ext cx="833058" cy="369332"/>
            </a:xfrm>
            <a:prstGeom prst="rect">
              <a:avLst/>
            </a:prstGeom>
            <a:solidFill>
              <a:srgbClr val="DAEEF3"/>
            </a:solidFill>
          </p:spPr>
          <p:txBody>
            <a:bodyPr wrap="square" rtlCol="0">
              <a:spAutoFit/>
            </a:bodyPr>
            <a:lstStyle/>
            <a:p>
              <a:r>
                <a:rPr lang="ru" b="1" dirty="0" err="1"/>
                <a:t>Гравий</a:t>
              </a:r>
              <a:endParaRPr lang="de-DE" b="1" dirty="0"/>
            </a:p>
          </p:txBody>
        </p:sp>
        <p:sp>
          <p:nvSpPr>
            <p:cNvPr id="12" name="Textfeld 11"/>
            <p:cNvSpPr txBox="1"/>
            <p:nvPr/>
          </p:nvSpPr>
          <p:spPr>
            <a:xfrm>
              <a:off x="8056237" y="936000"/>
              <a:ext cx="989338" cy="369332"/>
            </a:xfrm>
            <a:prstGeom prst="rect">
              <a:avLst/>
            </a:prstGeom>
            <a:solidFill>
              <a:srgbClr val="DAEEF3"/>
            </a:solidFill>
          </p:spPr>
          <p:txBody>
            <a:bodyPr wrap="square" rtlCol="0">
              <a:spAutoFit/>
            </a:bodyPr>
            <a:lstStyle/>
            <a:p>
              <a:r>
                <a:rPr lang="ru" b="1" dirty="0" err="1"/>
                <a:t>галька</a:t>
              </a:r>
              <a:endParaRPr lang="de-DE" b="1" dirty="0"/>
            </a:p>
          </p:txBody>
        </p:sp>
        <p:sp>
          <p:nvSpPr>
            <p:cNvPr id="13" name="Textfeld 12"/>
            <p:cNvSpPr txBox="1"/>
            <p:nvPr/>
          </p:nvSpPr>
          <p:spPr>
            <a:xfrm>
              <a:off x="1332000" y="1296000"/>
              <a:ext cx="540000" cy="230832"/>
            </a:xfrm>
            <a:prstGeom prst="rect">
              <a:avLst/>
            </a:prstGeom>
            <a:solidFill>
              <a:srgbClr val="DAEEF3"/>
            </a:solidFill>
          </p:spPr>
          <p:txBody>
            <a:bodyPr wrap="square" lIns="90000" tIns="0" rIns="90000" bIns="0" rtlCol="0">
              <a:spAutoFit/>
            </a:bodyPr>
            <a:lstStyle/>
            <a:p>
              <a:r>
                <a:rPr lang="ru" sz="1500" b="1" dirty="0"/>
                <a:t>Отлично</a:t>
              </a:r>
            </a:p>
          </p:txBody>
        </p:sp>
        <p:sp>
          <p:nvSpPr>
            <p:cNvPr id="14" name="Textfeld 13"/>
            <p:cNvSpPr txBox="1"/>
            <p:nvPr/>
          </p:nvSpPr>
          <p:spPr>
            <a:xfrm>
              <a:off x="2016000" y="1296000"/>
              <a:ext cx="720000" cy="230832"/>
            </a:xfrm>
            <a:prstGeom prst="rect">
              <a:avLst/>
            </a:prstGeom>
            <a:solidFill>
              <a:srgbClr val="DAEEF3"/>
            </a:solidFill>
          </p:spPr>
          <p:txBody>
            <a:bodyPr wrap="square" lIns="18000" tIns="0" rIns="18000" bIns="0" rtlCol="0">
              <a:spAutoFit/>
            </a:bodyPr>
            <a:lstStyle/>
            <a:p>
              <a:r>
                <a:rPr lang="ru" sz="1500" b="1" dirty="0"/>
                <a:t>Середина</a:t>
              </a:r>
            </a:p>
          </p:txBody>
        </p:sp>
        <p:sp>
          <p:nvSpPr>
            <p:cNvPr id="15" name="Textfeld 14"/>
            <p:cNvSpPr txBox="1"/>
            <p:nvPr/>
          </p:nvSpPr>
          <p:spPr>
            <a:xfrm>
              <a:off x="2808000" y="1296000"/>
              <a:ext cx="612000" cy="230832"/>
            </a:xfrm>
            <a:prstGeom prst="rect">
              <a:avLst/>
            </a:prstGeom>
            <a:solidFill>
              <a:srgbClr val="DAEEF3"/>
            </a:solidFill>
          </p:spPr>
          <p:txBody>
            <a:bodyPr wrap="square" lIns="36000" tIns="0" rIns="36000" bIns="0" rtlCol="0">
              <a:spAutoFit/>
            </a:bodyPr>
            <a:lstStyle/>
            <a:p>
              <a:r>
                <a:rPr lang="ru" sz="1500" b="1" dirty="0" err="1"/>
                <a:t>Грубый</a:t>
              </a:r>
              <a:endParaRPr lang="de-DE" sz="1500" b="1" dirty="0"/>
            </a:p>
          </p:txBody>
        </p:sp>
        <p:sp>
          <p:nvSpPr>
            <p:cNvPr id="16" name="Textfeld 15"/>
            <p:cNvSpPr txBox="1"/>
            <p:nvPr/>
          </p:nvSpPr>
          <p:spPr>
            <a:xfrm>
              <a:off x="3615759" y="1296000"/>
              <a:ext cx="540000" cy="230832"/>
            </a:xfrm>
            <a:prstGeom prst="rect">
              <a:avLst/>
            </a:prstGeom>
            <a:solidFill>
              <a:srgbClr val="DAEEF3"/>
            </a:solidFill>
          </p:spPr>
          <p:txBody>
            <a:bodyPr wrap="square" lIns="90000" tIns="0" rIns="90000" bIns="0" rtlCol="0">
              <a:spAutoFit/>
            </a:bodyPr>
            <a:lstStyle/>
            <a:p>
              <a:r>
                <a:rPr lang="ru" sz="1500" b="1" dirty="0"/>
                <a:t>Отлично</a:t>
              </a:r>
            </a:p>
          </p:txBody>
        </p:sp>
        <p:sp>
          <p:nvSpPr>
            <p:cNvPr id="17" name="Textfeld 16"/>
            <p:cNvSpPr txBox="1"/>
            <p:nvPr/>
          </p:nvSpPr>
          <p:spPr>
            <a:xfrm>
              <a:off x="5904000" y="1296000"/>
              <a:ext cx="540000" cy="230832"/>
            </a:xfrm>
            <a:prstGeom prst="rect">
              <a:avLst/>
            </a:prstGeom>
            <a:solidFill>
              <a:srgbClr val="DAEEF3"/>
            </a:solidFill>
          </p:spPr>
          <p:txBody>
            <a:bodyPr wrap="square" lIns="90000" tIns="0" rIns="90000" bIns="0" rtlCol="0">
              <a:spAutoFit/>
            </a:bodyPr>
            <a:lstStyle/>
            <a:p>
              <a:r>
                <a:rPr lang="ru" sz="1500" b="1" dirty="0"/>
                <a:t>Отлично</a:t>
              </a:r>
            </a:p>
          </p:txBody>
        </p:sp>
        <p:sp>
          <p:nvSpPr>
            <p:cNvPr id="18" name="Textfeld 17"/>
            <p:cNvSpPr txBox="1"/>
            <p:nvPr/>
          </p:nvSpPr>
          <p:spPr>
            <a:xfrm>
              <a:off x="4302000" y="1296000"/>
              <a:ext cx="684000" cy="230832"/>
            </a:xfrm>
            <a:prstGeom prst="rect">
              <a:avLst/>
            </a:prstGeom>
            <a:solidFill>
              <a:srgbClr val="DAEEF3"/>
            </a:solidFill>
          </p:spPr>
          <p:txBody>
            <a:bodyPr wrap="square" lIns="0" tIns="0" rIns="0" bIns="0" rtlCol="0">
              <a:spAutoFit/>
            </a:bodyPr>
            <a:lstStyle/>
            <a:p>
              <a:r>
                <a:rPr lang="ru" sz="1500" b="1" dirty="0"/>
                <a:t>Середина</a:t>
              </a:r>
            </a:p>
          </p:txBody>
        </p:sp>
        <p:sp>
          <p:nvSpPr>
            <p:cNvPr id="19" name="Textfeld 18"/>
            <p:cNvSpPr txBox="1"/>
            <p:nvPr/>
          </p:nvSpPr>
          <p:spPr>
            <a:xfrm>
              <a:off x="6552000" y="1296000"/>
              <a:ext cx="720000" cy="230832"/>
            </a:xfrm>
            <a:prstGeom prst="rect">
              <a:avLst/>
            </a:prstGeom>
            <a:solidFill>
              <a:srgbClr val="DAEEF3"/>
            </a:solidFill>
          </p:spPr>
          <p:txBody>
            <a:bodyPr wrap="square" lIns="18000" tIns="0" rIns="18000" bIns="0" rtlCol="0">
              <a:spAutoFit/>
            </a:bodyPr>
            <a:lstStyle/>
            <a:p>
              <a:r>
                <a:rPr lang="ru" sz="1500" b="1" dirty="0"/>
                <a:t>Середина</a:t>
              </a:r>
            </a:p>
          </p:txBody>
        </p:sp>
        <p:sp>
          <p:nvSpPr>
            <p:cNvPr id="20" name="Textfeld 19"/>
            <p:cNvSpPr txBox="1"/>
            <p:nvPr/>
          </p:nvSpPr>
          <p:spPr>
            <a:xfrm>
              <a:off x="5076000" y="1296000"/>
              <a:ext cx="612000" cy="230832"/>
            </a:xfrm>
            <a:prstGeom prst="rect">
              <a:avLst/>
            </a:prstGeom>
            <a:solidFill>
              <a:srgbClr val="DAEEF3"/>
            </a:solidFill>
          </p:spPr>
          <p:txBody>
            <a:bodyPr wrap="square" lIns="36000" tIns="0" rIns="36000" bIns="0" rtlCol="0">
              <a:spAutoFit/>
            </a:bodyPr>
            <a:lstStyle/>
            <a:p>
              <a:r>
                <a:rPr lang="ru" sz="1500" b="1" dirty="0" err="1"/>
                <a:t>Грубый</a:t>
              </a:r>
              <a:endParaRPr lang="de-DE" sz="1500" b="1" dirty="0"/>
            </a:p>
          </p:txBody>
        </p:sp>
        <p:sp>
          <p:nvSpPr>
            <p:cNvPr id="21" name="Textfeld 20"/>
            <p:cNvSpPr txBox="1"/>
            <p:nvPr/>
          </p:nvSpPr>
          <p:spPr>
            <a:xfrm>
              <a:off x="7344000" y="1296000"/>
              <a:ext cx="612000" cy="230832"/>
            </a:xfrm>
            <a:prstGeom prst="rect">
              <a:avLst/>
            </a:prstGeom>
            <a:solidFill>
              <a:srgbClr val="DAEEF3"/>
            </a:solidFill>
          </p:spPr>
          <p:txBody>
            <a:bodyPr wrap="square" lIns="36000" tIns="0" rIns="36000" bIns="0" rtlCol="0">
              <a:spAutoFit/>
            </a:bodyPr>
            <a:lstStyle/>
            <a:p>
              <a:r>
                <a:rPr lang="ru" sz="1500" b="1" dirty="0" err="1"/>
                <a:t>Грубый</a:t>
              </a:r>
              <a:endParaRPr lang="de-DE" sz="1500" b="1" dirty="0"/>
            </a:p>
          </p:txBody>
        </p:sp>
        <mc:AlternateContent xmlns:mc="http://schemas.openxmlformats.org/markup-compatibility/2006" xmlns:a14="http://schemas.microsoft.com/office/drawing/2010/main">
          <mc:Choice Requires="a14">
            <p:sp>
              <p:nvSpPr>
                <p:cNvPr id="22" name="Textfeld 21"/>
                <p:cNvSpPr txBox="1"/>
                <p:nvPr/>
              </p:nvSpPr>
              <p:spPr>
                <a:xfrm>
                  <a:off x="2302054" y="5148000"/>
                  <a:ext cx="4644000" cy="236090"/>
                </a:xfrm>
                <a:prstGeom prst="rect">
                  <a:avLst/>
                </a:prstGeom>
                <a:solidFill>
                  <a:srgbClr val="DAEEF3"/>
                </a:solidFill>
              </p:spPr>
              <p:txBody>
                <a:bodyPr wrap="square" lIns="90000" tIns="0" rIns="90000" bIns="0" rtlCol="0">
                  <a:spAutoFit/>
                </a:bodyPr>
                <a:lstStyle/>
                <a:p>
                  <a:r>
                    <a:rPr lang="ru" sz="1500" b="1" dirty="0"/>
                    <a:t>Величина коэффициента проницаемости ( </a:t>
                  </a:r>
                  <a14:m>
                    <m:oMath xmlns:m="http://schemas.openxmlformats.org/officeDocument/2006/math">
                      <m:r>
                        <a:rPr lang="en-US" sz="1500" b="1" i="1" dirty="0" smtClean="0">
                          <a:latin typeface="Cambria Math" panose="02040503050406030204" pitchFamily="18" charset="0"/>
                        </a:rPr>
                        <m:t>𝒌</m:t>
                      </m:r>
                    </m:oMath>
                  </a14:m>
                  <a:r>
                    <a:rPr lang="ru" sz="1500" b="1" dirty="0"/>
                    <a:t>) в</a:t>
                  </a:r>
                  <a14:m>
                    <m:oMath xmlns:m="http://schemas.openxmlformats.org/officeDocument/2006/math">
                      <m:r>
                        <a:rPr lang="de-DE" sz="1500" b="1" i="0" smtClean="0">
                          <a:latin typeface="Cambria Math" panose="02040503050406030204" pitchFamily="18" charset="0"/>
                        </a:rPr>
                        <m:t>𝐦</m:t>
                      </m:r>
                      <m:r>
                        <a:rPr lang="de-DE" sz="1500" b="1" i="0" smtClean="0">
                          <a:latin typeface="Cambria Math" panose="02040503050406030204" pitchFamily="18" charset="0"/>
                          <a:ea typeface="Cambria Math" panose="02040503050406030204" pitchFamily="18" charset="0"/>
                        </a:rPr>
                        <m:t>∙</m:t>
                      </m:r>
                      <m:sSup>
                        <m:sSupPr>
                          <m:ctrlPr>
                            <a:rPr lang="de-DE" sz="1500" b="1" i="1" smtClean="0">
                              <a:latin typeface="Cambria Math" panose="02040503050406030204" pitchFamily="18" charset="0"/>
                              <a:ea typeface="Cambria Math" panose="02040503050406030204" pitchFamily="18" charset="0"/>
                            </a:rPr>
                          </m:ctrlPr>
                        </m:sSupPr>
                        <m:e>
                          <m:r>
                            <a:rPr lang="de-DE" sz="1500" b="1" i="0" smtClean="0">
                              <a:latin typeface="Cambria Math" panose="02040503050406030204" pitchFamily="18" charset="0"/>
                              <a:ea typeface="Cambria Math" panose="02040503050406030204" pitchFamily="18" charset="0"/>
                            </a:rPr>
                            <m:t>𝐬</m:t>
                          </m:r>
                        </m:e>
                        <m:sup>
                          <m:r>
                            <a:rPr lang="de-DE" sz="1500" b="1" i="0" smtClean="0">
                              <a:latin typeface="Cambria Math" panose="02040503050406030204" pitchFamily="18" charset="0"/>
                              <a:ea typeface="Cambria Math" panose="02040503050406030204" pitchFamily="18" charset="0"/>
                            </a:rPr>
                            <m:t>−</m:t>
                          </m:r>
                          <m:r>
                            <a:rPr lang="de-DE" sz="1500" b="1" i="0" smtClean="0">
                              <a:latin typeface="Cambria Math" panose="02040503050406030204" pitchFamily="18" charset="0"/>
                              <a:ea typeface="Cambria Math" panose="02040503050406030204" pitchFamily="18" charset="0"/>
                            </a:rPr>
                            <m:t>𝟏</m:t>
                          </m:r>
                        </m:sup>
                      </m:sSup>
                    </m:oMath>
                  </a14:m>
                  <a:endParaRPr lang="en-US" sz="1500" b="1" dirty="0"/>
                </a:p>
              </p:txBody>
            </p:sp>
          </mc:Choice>
          <mc:Fallback xmlns="">
            <p:sp>
              <p:nvSpPr>
                <p:cNvPr id="22" name="Textfeld 21"/>
                <p:cNvSpPr txBox="1">
                  <a:spLocks noRot="1" noChangeAspect="1" noMove="1" noResize="1" noEditPoints="1" noAdjustHandles="1" noChangeArrowheads="1" noChangeShapeType="1" noTextEdit="1"/>
                </p:cNvSpPr>
                <p:nvPr/>
              </p:nvSpPr>
              <p:spPr>
                <a:xfrm>
                  <a:off x="2302054" y="5148000"/>
                  <a:ext cx="4644000" cy="236090"/>
                </a:xfrm>
                <a:prstGeom prst="rect">
                  <a:avLst/>
                </a:prstGeom>
                <a:blipFill>
                  <a:blip r:embed="rId3"/>
                  <a:stretch>
                    <a:fillRect l="-556" t="-25000" b="-111111"/>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23" name="Textfeld 22"/>
                <p:cNvSpPr txBox="1"/>
                <p:nvPr/>
              </p:nvSpPr>
              <p:spPr>
                <a:xfrm>
                  <a:off x="3527997" y="4922171"/>
                  <a:ext cx="2088000" cy="230832"/>
                </a:xfrm>
                <a:prstGeom prst="rect">
                  <a:avLst/>
                </a:prstGeom>
                <a:solidFill>
                  <a:srgbClr val="DAEEF3"/>
                </a:solidFill>
              </p:spPr>
              <p:txBody>
                <a:bodyPr wrap="square" lIns="90000" tIns="0" rIns="90000" bIns="0" rtlCol="0">
                  <a:spAutoFit/>
                </a:bodyPr>
                <a:lstStyle/>
                <a:p>
                  <a:r>
                    <a:rPr lang="ru" sz="1500" b="1" dirty="0"/>
                    <a:t>Диаметр зерна </a:t>
                  </a:r>
                  <a14:m>
                    <m:oMath xmlns:m="http://schemas.openxmlformats.org/officeDocument/2006/math">
                      <m:r>
                        <a:rPr lang="en-US" sz="1500" b="1" i="1" dirty="0" smtClean="0">
                          <a:latin typeface="Cambria Math" panose="02040503050406030204" pitchFamily="18" charset="0"/>
                        </a:rPr>
                        <m:t>𝒅</m:t>
                      </m:r>
                    </m:oMath>
                  </a14:m>
                  <a:r>
                    <a:rPr lang="ru" sz="1500" b="1" dirty="0"/>
                    <a:t>в мм</a:t>
                  </a:r>
                </a:p>
              </p:txBody>
            </p:sp>
          </mc:Choice>
          <mc:Fallback xmlns="">
            <p:sp>
              <p:nvSpPr>
                <p:cNvPr id="23" name="Textfeld 22"/>
                <p:cNvSpPr txBox="1">
                  <a:spLocks noRot="1" noChangeAspect="1" noMove="1" noResize="1" noEditPoints="1" noAdjustHandles="1" noChangeArrowheads="1" noChangeShapeType="1" noTextEdit="1"/>
                </p:cNvSpPr>
                <p:nvPr/>
              </p:nvSpPr>
              <p:spPr>
                <a:xfrm>
                  <a:off x="3527997" y="4922171"/>
                  <a:ext cx="2088000" cy="230832"/>
                </a:xfrm>
                <a:prstGeom prst="rect">
                  <a:avLst/>
                </a:prstGeom>
                <a:blipFill>
                  <a:blip r:embed="rId4"/>
                  <a:stretch>
                    <a:fillRect l="-1235" t="-28571" b="-168571"/>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24" name="Textfeld 23"/>
                <p:cNvSpPr txBox="1"/>
                <p:nvPr/>
              </p:nvSpPr>
              <p:spPr>
                <a:xfrm rot="5400000">
                  <a:off x="8400744" y="2990415"/>
                  <a:ext cx="926273" cy="230832"/>
                </a:xfrm>
                <a:prstGeom prst="rect">
                  <a:avLst/>
                </a:prstGeom>
                <a:solidFill>
                  <a:srgbClr val="DAEEF3"/>
                </a:solidFill>
              </p:spPr>
              <p:txBody>
                <a:bodyPr wrap="square" lIns="90000" tIns="0" rIns="90000" bIns="0" rtlCol="0">
                  <a:spAutoFit/>
                </a:bodyPr>
                <a:lstStyle/>
                <a:p>
                  <a:r>
                    <a:rPr lang="ru" sz="1500" b="1" dirty="0"/>
                    <a:t>вес.-%</a:t>
                  </a:r>
                  <a14:m>
                    <m:oMath xmlns:m="http://schemas.openxmlformats.org/officeDocument/2006/math">
                      <m:r>
                        <a:rPr lang="en-US" sz="1500" b="1" i="1" smtClean="0">
                          <a:latin typeface="Cambria Math" panose="02040503050406030204" pitchFamily="18" charset="0"/>
                          <a:ea typeface="Cambria Math" panose="02040503050406030204" pitchFamily="18" charset="0"/>
                        </a:rPr>
                        <m:t>&gt;</m:t>
                      </m:r>
                      <m:r>
                        <a:rPr lang="de-DE" sz="1500" b="1" i="1" smtClean="0">
                          <a:latin typeface="Cambria Math" panose="02040503050406030204" pitchFamily="18" charset="0"/>
                          <a:ea typeface="Cambria Math" panose="02040503050406030204" pitchFamily="18" charset="0"/>
                        </a:rPr>
                        <m:t>𝒅</m:t>
                      </m:r>
                    </m:oMath>
                  </a14:m>
                  <a:endParaRPr lang="en-US" sz="1500" b="1" dirty="0"/>
                </a:p>
              </p:txBody>
            </p:sp>
          </mc:Choice>
          <mc:Fallback xmlns="">
            <p:sp>
              <p:nvSpPr>
                <p:cNvPr id="24" name="Textfeld 23"/>
                <p:cNvSpPr txBox="1">
                  <a:spLocks noRot="1" noChangeAspect="1" noMove="1" noResize="1" noEditPoints="1" noAdjustHandles="1" noChangeArrowheads="1" noChangeShapeType="1" noTextEdit="1"/>
                </p:cNvSpPr>
                <p:nvPr/>
              </p:nvSpPr>
              <p:spPr>
                <a:xfrm rot="5400000">
                  <a:off x="8400744" y="2990415"/>
                  <a:ext cx="926273" cy="230832"/>
                </a:xfrm>
                <a:prstGeom prst="rect">
                  <a:avLst/>
                </a:prstGeom>
                <a:blipFill>
                  <a:blip r:embed="rId5"/>
                  <a:stretch>
                    <a:fillRect l="-125714" t="-3571" r="-28571"/>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25" name="Textfeld 24"/>
                <p:cNvSpPr txBox="1"/>
                <p:nvPr/>
              </p:nvSpPr>
              <p:spPr>
                <a:xfrm rot="16200000">
                  <a:off x="-177586" y="3115915"/>
                  <a:ext cx="926273" cy="230832"/>
                </a:xfrm>
                <a:prstGeom prst="rect">
                  <a:avLst/>
                </a:prstGeom>
                <a:solidFill>
                  <a:srgbClr val="DAEEF3"/>
                </a:solidFill>
              </p:spPr>
              <p:txBody>
                <a:bodyPr wrap="square" lIns="90000" tIns="0" rIns="90000" bIns="0" rtlCol="0">
                  <a:spAutoFit/>
                </a:bodyPr>
                <a:lstStyle/>
                <a:p>
                  <a:r>
                    <a:rPr lang="ru" sz="1500" b="1" dirty="0"/>
                    <a:t>вес.-%</a:t>
                  </a:r>
                  <a14:m>
                    <m:oMath xmlns:m="http://schemas.openxmlformats.org/officeDocument/2006/math">
                      <m:r>
                        <a:rPr lang="de-DE" sz="1500" b="1" i="1" smtClean="0">
                          <a:latin typeface="Cambria Math" panose="02040503050406030204" pitchFamily="18" charset="0"/>
                          <a:ea typeface="Cambria Math" panose="02040503050406030204" pitchFamily="18" charset="0"/>
                        </a:rPr>
                        <m:t>&lt;</m:t>
                      </m:r>
                      <m:r>
                        <a:rPr lang="de-DE" sz="1500" b="1" i="1" smtClean="0">
                          <a:latin typeface="Cambria Math" panose="02040503050406030204" pitchFamily="18" charset="0"/>
                          <a:ea typeface="Cambria Math" panose="02040503050406030204" pitchFamily="18" charset="0"/>
                        </a:rPr>
                        <m:t>𝒅</m:t>
                      </m:r>
                    </m:oMath>
                  </a14:m>
                  <a:endParaRPr lang="en-US" sz="1500" b="1" dirty="0"/>
                </a:p>
              </p:txBody>
            </p:sp>
          </mc:Choice>
          <mc:Fallback xmlns="">
            <p:sp>
              <p:nvSpPr>
                <p:cNvPr id="25" name="Textfeld 24"/>
                <p:cNvSpPr txBox="1">
                  <a:spLocks noRot="1" noChangeAspect="1" noMove="1" noResize="1" noEditPoints="1" noAdjustHandles="1" noChangeArrowheads="1" noChangeShapeType="1" noTextEdit="1"/>
                </p:cNvSpPr>
                <p:nvPr/>
              </p:nvSpPr>
              <p:spPr>
                <a:xfrm rot="16200000">
                  <a:off x="-177586" y="3115915"/>
                  <a:ext cx="926273" cy="230832"/>
                </a:xfrm>
                <a:prstGeom prst="rect">
                  <a:avLst/>
                </a:prstGeom>
                <a:blipFill>
                  <a:blip r:embed="rId6"/>
                  <a:stretch>
                    <a:fillRect l="-28571" r="-125714" b="-3571"/>
                  </a:stretch>
                </a:blipFill>
              </p:spPr>
              <p:txBody>
                <a:bodyPr/>
                <a:lstStyle/>
                <a:p>
                  <a:r xmlns:a="http://schemas.openxmlformats.org/drawingml/2006/main">
                    <a:rPr lang="ru">
                      <a:noFill/>
                    </a:rPr>
                    <a:t> </a:t>
                  </a:r>
                </a:p>
              </p:txBody>
            </p:sp>
          </mc:Fallback>
        </mc:AlternateContent>
      </p:grpSp>
    </p:spTree>
    <p:extLst>
      <p:ext uri="{BB962C8B-B14F-4D97-AF65-F5344CB8AC3E}">
        <p14:creationId xmlns:p14="http://schemas.microsoft.com/office/powerpoint/2010/main" val="387137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 y="1556790"/>
            <a:ext cx="4107791" cy="1872000"/>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2808000" y="244800"/>
            <a:ext cx="4320000" cy="307777"/>
          </a:xfrm>
          <a:prstGeom prst="rect">
            <a:avLst/>
          </a:prstGeom>
          <a:noFill/>
        </p:spPr>
        <p:txBody>
          <a:bodyPr wrap="square" lIns="90000" rtlCol="0">
            <a:spAutoFit/>
          </a:bodyPr>
          <a:lstStyle/>
          <a:p>
            <a:r>
              <a:rPr lang="ru" sz="1400" b="1" dirty="0"/>
              <a:t>Введение: основы</a:t>
            </a:r>
          </a:p>
        </p:txBody>
      </p:sp>
      <p:sp>
        <p:nvSpPr>
          <p:cNvPr id="5" name="Rechteck 4"/>
          <p:cNvSpPr/>
          <p:nvPr/>
        </p:nvSpPr>
        <p:spPr>
          <a:xfrm>
            <a:off x="0" y="6714000"/>
            <a:ext cx="144000" cy="144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9218" name="Picture 2" descr="Hiscock-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7343" y="576000"/>
            <a:ext cx="4496657" cy="490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Textfeld 9"/>
              <p:cNvSpPr txBox="1"/>
              <p:nvPr/>
            </p:nvSpPr>
            <p:spPr>
              <a:xfrm>
                <a:off x="1" y="576000"/>
                <a:ext cx="4067942" cy="3400931"/>
              </a:xfrm>
              <a:prstGeom prst="rect">
                <a:avLst/>
              </a:prstGeom>
              <a:noFill/>
            </p:spPr>
            <p:txBody>
              <a:bodyPr wrap="square" lIns="90000" rtlCol="0">
                <a:spAutoFit/>
              </a:bodyPr>
              <a:lstStyle/>
              <a:p>
                <a:r>
                  <a:rPr lang="ru" sz="1400" u="sng" dirty="0">
                    <a:solidFill>
                      <a:srgbClr val="0070C0"/>
                    </a:solidFill>
                  </a:rPr>
                  <a:t>Примечание: </a:t>
                </a:r>
                <a:r>
                  <a:rPr lang="ru" sz="1400" dirty="0">
                    <a:solidFill>
                      <a:srgbClr val="0070C0"/>
                    </a:solidFill>
                  </a:rPr>
                  <a:t>Эти коэффициенты проницаемости относятся к процессам течения в водонасыщенной зоне грунта. Для ненасыщенной зоны грунта упрощается следующее:</a:t>
                </a:r>
              </a:p>
              <a:p>
                <a:pPr>
                  <a:lnSpc>
                    <a:spcPct val="150000"/>
                  </a:lnSpc>
                </a:pPr>
                <a:endParaRPr lang="de-DE" sz="1400" dirty="0">
                  <a:solidFill>
                    <a:schemeClr val="bg2">
                      <a:lumMod val="50000"/>
                    </a:schemeClr>
                  </a:solidFill>
                </a:endParaRPr>
              </a:p>
              <a:p>
                <a:pPr>
                  <a:lnSpc>
                    <a:spcPct val="150000"/>
                  </a:lnSpc>
                </a:pPr>
                <a14:m>
                  <m:oMath xmlns:m="http://schemas.openxmlformats.org/officeDocument/2006/math">
                    <m:sSub>
                      <m:sSubPr>
                        <m:ctrlPr>
                          <a:rPr lang="de-DE" sz="1400" i="1" smtClean="0">
                            <a:solidFill>
                              <a:srgbClr val="C00000"/>
                            </a:solidFill>
                            <a:latin typeface="Cambria Math" panose="02040503050406030204" pitchFamily="18" charset="0"/>
                          </a:rPr>
                        </m:ctrlPr>
                      </m:sSubPr>
                      <m:e>
                        <m:r>
                          <a:rPr lang="de-DE" sz="1400" b="0" i="1" smtClean="0">
                            <a:solidFill>
                              <a:srgbClr val="C00000"/>
                            </a:solidFill>
                            <a:latin typeface="Cambria Math" panose="02040503050406030204" pitchFamily="18" charset="0"/>
                          </a:rPr>
                          <m:t>𝑘</m:t>
                        </m:r>
                      </m:e>
                      <m:sub>
                        <m:r>
                          <a:rPr lang="de-DE" sz="1400" b="0" i="1" smtClean="0">
                            <a:solidFill>
                              <a:srgbClr val="C00000"/>
                            </a:solidFill>
                            <a:latin typeface="Cambria Math" panose="02040503050406030204" pitchFamily="18" charset="0"/>
                          </a:rPr>
                          <m:t>𝑢</m:t>
                        </m:r>
                      </m:sub>
                    </m:sSub>
                    <m:r>
                      <a:rPr lang="de-DE" sz="1400" b="0" i="1" smtClean="0">
                        <a:solidFill>
                          <a:srgbClr val="C00000"/>
                        </a:solidFill>
                        <a:latin typeface="Cambria Math" panose="02040503050406030204" pitchFamily="18" charset="0"/>
                      </a:rPr>
                      <m:t>=0,5</m:t>
                    </m:r>
                    <m:r>
                      <a:rPr lang="de-DE" sz="1400" b="0" i="1" smtClean="0">
                        <a:solidFill>
                          <a:srgbClr val="C00000"/>
                        </a:solidFill>
                        <a:latin typeface="Cambria Math" panose="02040503050406030204" pitchFamily="18" charset="0"/>
                        <a:ea typeface="Cambria Math" panose="02040503050406030204" pitchFamily="18" charset="0"/>
                      </a:rPr>
                      <m:t>∙</m:t>
                    </m:r>
                    <m:r>
                      <a:rPr lang="de-DE" sz="1400" b="0" i="1" smtClean="0">
                        <a:solidFill>
                          <a:srgbClr val="C00000"/>
                        </a:solidFill>
                        <a:latin typeface="Cambria Math" panose="02040503050406030204" pitchFamily="18" charset="0"/>
                        <a:ea typeface="Cambria Math" panose="02040503050406030204" pitchFamily="18" charset="0"/>
                      </a:rPr>
                      <m:t>𝑘</m:t>
                    </m:r>
                  </m:oMath>
                </a14:m>
                <a:r>
                  <a:rPr lang="ru" sz="1400" b="0" dirty="0">
                    <a:solidFill>
                      <a:schemeClr val="tx1"/>
                    </a:solidFill>
                    <a:ea typeface="Cambria Math" panose="02040503050406030204" pitchFamily="18" charset="0"/>
                  </a:rPr>
                  <a:t>[м </a:t>
                </a:r>
                <a:r>
                  <a:rPr lang="ru" sz="1400" dirty="0">
                    <a:solidFill>
                      <a:schemeClr val="tx1"/>
                    </a:solidFill>
                    <a:ea typeface="Cambria Math" panose="02040503050406030204" pitchFamily="18" charset="0"/>
                  </a:rPr>
                  <a:t>/с] ( </a:t>
                </a:r>
                <a:r>
                  <a:rPr lang="ru" sz="1400" dirty="0" err="1">
                    <a:solidFill>
                      <a:schemeClr val="tx1"/>
                    </a:solidFill>
                    <a:ea typeface="Cambria Math" panose="02040503050406030204" pitchFamily="18" charset="0"/>
                  </a:rPr>
                  <a:t>уравнение</a:t>
                </a:r>
                <a:r>
                  <a:rPr lang="ru" sz="1400" dirty="0">
                    <a:solidFill>
                      <a:schemeClr val="tx1"/>
                    </a:solidFill>
                    <a:ea typeface="Cambria Math" panose="02040503050406030204" pitchFamily="18" charset="0"/>
                  </a:rPr>
                  <a:t> </a:t>
                </a:r>
                <a:r>
                  <a:rPr lang="ru" sz="1400" spc="-20" dirty="0">
                    <a:solidFill>
                      <a:schemeClr val="tx1"/>
                    </a:solidFill>
                    <a:latin typeface="Calibri" panose="020F0502020204030204" pitchFamily="34" charset="0"/>
                    <a:ea typeface="Times New Roman" panose="02020603050405020304" pitchFamily="18" charset="0"/>
                  </a:rPr>
                  <a:t>P3.7)</a:t>
                </a:r>
                <a:r>
                  <a:rPr lang="ru" sz="1400" dirty="0">
                    <a:solidFill>
                      <a:schemeClr val="tx1"/>
                    </a:solidFill>
                    <a:ea typeface="Cambria Math" panose="02040503050406030204" pitchFamily="18" charset="0"/>
                  </a:rPr>
                  <a:t> </a:t>
                </a:r>
                <a:endParaRPr lang="de-DE" sz="1400" b="0" dirty="0">
                  <a:solidFill>
                    <a:schemeClr val="tx1"/>
                  </a:solidFill>
                  <a:ea typeface="Cambria Math" panose="02040503050406030204" pitchFamily="18" charset="0"/>
                </a:endParaRPr>
              </a:p>
              <a:p>
                <a:pPr>
                  <a:lnSpc>
                    <a:spcPct val="150000"/>
                  </a:lnSpc>
                </a:pPr>
                <a:r>
                  <a:rPr lang="ru" sz="1400" dirty="0" err="1">
                    <a:solidFill>
                      <a:schemeClr val="tx1"/>
                    </a:solidFill>
                  </a:rPr>
                  <a:t>с</a:t>
                </a:r>
                <a:endParaRPr lang="de-DE" sz="1400" dirty="0">
                  <a:solidFill>
                    <a:schemeClr val="tx1"/>
                  </a:solidFill>
                </a:endParaRPr>
              </a:p>
              <a:p>
                <a:pPr>
                  <a:lnSpc>
                    <a:spcPct val="150000"/>
                  </a:lnSpc>
                </a:pPr>
                <a14:m>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𝑘</m:t>
                        </m:r>
                      </m:e>
                      <m:sub>
                        <m:r>
                          <a:rPr lang="de-DE" sz="1400" b="0" i="1" smtClean="0">
                            <a:solidFill>
                              <a:schemeClr val="tx1"/>
                            </a:solidFill>
                            <a:latin typeface="Cambria Math" panose="02040503050406030204" pitchFamily="18" charset="0"/>
                          </a:rPr>
                          <m:t>𝑢</m:t>
                        </m:r>
                      </m:sub>
                    </m:sSub>
                  </m:oMath>
                </a14:m>
                <a:r>
                  <a:rPr lang="ru" sz="1400" dirty="0">
                    <a:solidFill>
                      <a:schemeClr val="tx1"/>
                    </a:solidFill>
                  </a:rPr>
                  <a:t>= </a:t>
                </a:r>
                <a:r>
                  <a:rPr lang="ru" sz="1400" dirty="0" err="1">
                    <a:solidFill>
                      <a:schemeClr val="tx1"/>
                    </a:solidFill>
                  </a:rPr>
                  <a:t>коэффициент</a:t>
                </a:r>
                <a:r>
                  <a:rPr lang="ru" sz="1400" dirty="0">
                    <a:solidFill>
                      <a:schemeClr val="tx1"/>
                    </a:solidFill>
                  </a:rPr>
                  <a:t> </a:t>
                </a:r>
                <a:r>
                  <a:rPr lang="ru" sz="1400" dirty="0" err="1">
                    <a:solidFill>
                      <a:schemeClr val="tx1"/>
                    </a:solidFill>
                  </a:rPr>
                  <a:t>из</a:t>
                </a:r>
                <a:r>
                  <a:rPr lang="ru" sz="1400" dirty="0">
                    <a:solidFill>
                      <a:schemeClr val="tx1"/>
                    </a:solidFill>
                  </a:rPr>
                  <a:t> </a:t>
                </a:r>
                <a:r>
                  <a:rPr lang="ru" sz="1400" dirty="0" err="1">
                    <a:solidFill>
                      <a:schemeClr val="tx1"/>
                    </a:solidFill>
                  </a:rPr>
                  <a:t>проходимость </a:t>
                </a:r>
                <a:r>
                  <a:rPr lang="ru" sz="1400" dirty="0">
                    <a:solidFill>
                      <a:schemeClr val="tx1"/>
                    </a:solidFill>
                  </a:rPr>
                  <a:t>в </a:t>
                </a:r>
                <a:r>
                  <a:rPr lang="ru" sz="1400" dirty="0" err="1">
                    <a:solidFill>
                      <a:schemeClr val="tx1"/>
                    </a:solidFill>
                  </a:rPr>
                  <a:t>_</a:t>
                </a:r>
                <a:r>
                  <a:rPr lang="ru" sz="1400" dirty="0">
                    <a:solidFill>
                      <a:schemeClr val="tx1"/>
                    </a:solidFill>
                  </a:rPr>
                  <a:t> </a:t>
                </a:r>
              </a:p>
              <a:p>
                <a:r>
                  <a:rPr lang="ru" sz="1400" dirty="0">
                    <a:solidFill>
                      <a:schemeClr val="tx1"/>
                    </a:solidFill>
                  </a:rPr>
                  <a:t>водоненасыщенная </a:t>
                </a:r>
                <a:r>
                  <a:rPr lang="ru" sz="1400" dirty="0" err="1">
                    <a:solidFill>
                      <a:schemeClr val="tx1"/>
                    </a:solidFill>
                  </a:rPr>
                  <a:t>зона </a:t>
                </a:r>
                <a:r>
                  <a:rPr lang="ru" sz="1400" dirty="0">
                    <a:solidFill>
                      <a:schemeClr val="tx1"/>
                    </a:solidFill>
                  </a:rPr>
                  <a:t>грунта </a:t>
                </a:r>
                <a:r>
                  <a:rPr lang="ru" sz="1400" dirty="0" err="1">
                    <a:solidFill>
                      <a:schemeClr val="tx1"/>
                    </a:solidFill>
                  </a:rPr>
                  <a:t>[ </a:t>
                </a:r>
                <a:r>
                  <a:rPr lang="ru" sz="1400" dirty="0">
                    <a:solidFill>
                      <a:schemeClr val="tx1"/>
                    </a:solidFill>
                  </a:rPr>
                  <a:t>м/с]</a:t>
                </a:r>
              </a:p>
              <a:p>
                <a:pPr>
                  <a:lnSpc>
                    <a:spcPct val="150000"/>
                  </a:lnSpc>
                </a:pPr>
                <a14:m>
                  <m:oMath xmlns:m="http://schemas.openxmlformats.org/officeDocument/2006/math">
                    <m:r>
                      <a:rPr lang="de-DE" sz="1400" b="0" i="1" smtClean="0">
                        <a:solidFill>
                          <a:schemeClr val="tx1"/>
                        </a:solidFill>
                        <a:latin typeface="Cambria Math" panose="02040503050406030204" pitchFamily="18" charset="0"/>
                      </a:rPr>
                      <m:t>𝑘</m:t>
                    </m:r>
                  </m:oMath>
                </a14:m>
                <a:r>
                  <a:rPr lang="ru" sz="1400" dirty="0">
                    <a:solidFill>
                      <a:schemeClr val="tx1"/>
                    </a:solidFill>
                  </a:rPr>
                  <a:t>= </a:t>
                </a:r>
                <a:r>
                  <a:rPr lang="ru" sz="1400" dirty="0" err="1">
                    <a:solidFill>
                      <a:schemeClr val="tx1"/>
                    </a:solidFill>
                  </a:rPr>
                  <a:t>коэффициент</a:t>
                </a:r>
                <a:r>
                  <a:rPr lang="ru" sz="1400" dirty="0">
                    <a:solidFill>
                      <a:schemeClr val="tx1"/>
                    </a:solidFill>
                  </a:rPr>
                  <a:t> </a:t>
                </a:r>
                <a:r>
                  <a:rPr lang="ru" sz="1400" dirty="0" err="1">
                    <a:solidFill>
                      <a:schemeClr val="tx1"/>
                    </a:solidFill>
                  </a:rPr>
                  <a:t>из</a:t>
                </a:r>
                <a:r>
                  <a:rPr lang="ru" sz="1400" dirty="0">
                    <a:solidFill>
                      <a:schemeClr val="tx1"/>
                    </a:solidFill>
                  </a:rPr>
                  <a:t> </a:t>
                </a:r>
                <a:r>
                  <a:rPr lang="ru" sz="1400" dirty="0" err="1">
                    <a:solidFill>
                      <a:schemeClr val="tx1"/>
                    </a:solidFill>
                  </a:rPr>
                  <a:t>проходимость </a:t>
                </a:r>
                <a:r>
                  <a:rPr lang="ru" sz="1400" dirty="0">
                    <a:solidFill>
                      <a:schemeClr val="tx1"/>
                    </a:solidFill>
                  </a:rPr>
                  <a:t>в </a:t>
                </a:r>
                <a:r>
                  <a:rPr lang="ru" sz="1400" dirty="0" err="1">
                    <a:solidFill>
                      <a:schemeClr val="tx1"/>
                    </a:solidFill>
                  </a:rPr>
                  <a:t>_</a:t>
                </a:r>
                <a:endParaRPr lang="de-DE" sz="1400" dirty="0">
                  <a:solidFill>
                    <a:schemeClr val="tx1"/>
                  </a:solidFill>
                </a:endParaRPr>
              </a:p>
              <a:p>
                <a:r>
                  <a:rPr lang="ru" sz="1400" dirty="0">
                    <a:solidFill>
                      <a:schemeClr val="tx1"/>
                    </a:solidFill>
                  </a:rPr>
                  <a:t>зона </a:t>
                </a:r>
                <a:r>
                  <a:rPr lang="ru" sz="1400" dirty="0" err="1">
                    <a:solidFill>
                      <a:schemeClr val="tx1"/>
                    </a:solidFill>
                  </a:rPr>
                  <a:t>водонасыщенного </a:t>
                </a:r>
                <a:r>
                  <a:rPr lang="ru" sz="1400" dirty="0">
                    <a:solidFill>
                      <a:schemeClr val="tx1"/>
                    </a:solidFill>
                  </a:rPr>
                  <a:t>грунта </a:t>
                </a:r>
                <a:r>
                  <a:rPr lang="ru" sz="1400" dirty="0" err="1">
                    <a:solidFill>
                      <a:schemeClr val="tx1"/>
                    </a:solidFill>
                  </a:rPr>
                  <a:t>[ </a:t>
                </a:r>
                <a:r>
                  <a:rPr lang="ru" sz="1400" dirty="0">
                    <a:solidFill>
                      <a:schemeClr val="tx1"/>
                    </a:solidFill>
                  </a:rPr>
                  <a:t>м/с]</a:t>
                </a:r>
              </a:p>
              <a:p>
                <a:endParaRPr lang="de-DE" sz="1400" dirty="0">
                  <a:solidFill>
                    <a:schemeClr val="bg2">
                      <a:lumMod val="50000"/>
                    </a:schemeClr>
                  </a:solidFill>
                </a:endParaRPr>
              </a:p>
              <a:p>
                <a:endParaRPr lang="de-DE" sz="1400" b="1" dirty="0">
                  <a:solidFill>
                    <a:schemeClr val="bg2">
                      <a:lumMod val="50000"/>
                    </a:schemeClr>
                  </a:solidFill>
                </a:endParaRPr>
              </a:p>
              <a:p>
                <a:endParaRPr lang="de-DE" sz="1200" b="1" dirty="0">
                  <a:solidFill>
                    <a:schemeClr val="bg2">
                      <a:lumMod val="50000"/>
                    </a:schemeClr>
                  </a:solidFill>
                </a:endParaRPr>
              </a:p>
            </p:txBody>
          </p:sp>
        </mc:Choice>
        <mc:Fallback xmlns="">
          <p:sp>
            <p:nvSpPr>
              <p:cNvPr id="10" name="Textfeld 9"/>
              <p:cNvSpPr txBox="1">
                <a:spLocks noRot="1" noChangeAspect="1" noMove="1" noResize="1" noEditPoints="1" noAdjustHandles="1" noChangeArrowheads="1" noChangeShapeType="1" noTextEdit="1"/>
              </p:cNvSpPr>
              <p:nvPr/>
            </p:nvSpPr>
            <p:spPr>
              <a:xfrm>
                <a:off x="1" y="576000"/>
                <a:ext cx="4067942" cy="3400931"/>
              </a:xfrm>
              <a:prstGeom prst="rect">
                <a:avLst/>
              </a:prstGeom>
              <a:blipFill>
                <a:blip r:embed="rId4"/>
                <a:stretch>
                  <a:fillRect l="-450" t="-179" r="-3448"/>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6" name="Textfeld 5"/>
              <p:cNvSpPr txBox="1"/>
              <p:nvPr/>
            </p:nvSpPr>
            <p:spPr>
              <a:xfrm>
                <a:off x="-1" y="5842693"/>
                <a:ext cx="9143999" cy="646331"/>
              </a:xfrm>
              <a:prstGeom prst="rect">
                <a:avLst/>
              </a:prstGeom>
              <a:noFill/>
            </p:spPr>
            <p:txBody>
              <a:bodyPr wrap="square" lIns="90000" rtlCol="0">
                <a:spAutoFit/>
              </a:bodyPr>
              <a:lstStyle/>
              <a:p>
                <a:r>
                  <a:rPr lang="ru" sz="1200" b="1" dirty="0"/>
                  <a:t>Рис. P3-13:</a:t>
                </a:r>
                <a:r>
                  <a:rPr lang="ru" sz="1200" dirty="0"/>
                  <a:t>  Слева – водопроницаемость грунтов, эмпирические значения; правый коэффициент проницаемости </a:t>
                </a:r>
                <a14:m>
                  <m:oMath xmlns:m="http://schemas.openxmlformats.org/officeDocument/2006/math">
                    <m:r>
                      <a:rPr lang="en-US" sz="1200" i="1" dirty="0" smtClean="0">
                        <a:latin typeface="Cambria Math" panose="02040503050406030204" pitchFamily="18" charset="0"/>
                      </a:rPr>
                      <m:t>𝑘</m:t>
                    </m:r>
                  </m:oMath>
                </a14:m>
                <a:r>
                  <a:rPr lang="ru" sz="1200" dirty="0"/>
                  <a:t>[м/с] (также называемый гидравлической проводимостью), см. среднюю колонку, и содержание пор/пустот или пористость </a:t>
                </a:r>
                <a14:m>
                  <m:oMath xmlns:m="http://schemas.openxmlformats.org/officeDocument/2006/math">
                    <m:r>
                      <a:rPr lang="en-US" sz="1200" i="1" dirty="0" smtClean="0">
                        <a:latin typeface="Cambria Math" panose="02040503050406030204" pitchFamily="18" charset="0"/>
                      </a:rPr>
                      <m:t>𝑛</m:t>
                    </m:r>
                  </m:oMath>
                </a14:m>
                <a:r>
                  <a:rPr lang="ru" sz="1200" dirty="0"/>
                  <a:t>[-], см. правую колонку для различных грунтов и твердых пород (на основе данных </a:t>
                </a:r>
                <a:r>
                  <a:rPr lang="ru" sz="1200" cap="small" dirty="0"/>
                  <a:t>Freeze &amp; Cherry </a:t>
                </a:r>
                <a:r>
                  <a:rPr lang="ru" sz="1200" dirty="0"/>
                  <a:t>1979 и </a:t>
                </a:r>
                <a:r>
                  <a:rPr lang="ru" sz="1200" cap="small" dirty="0"/>
                  <a:t>Back </a:t>
                </a:r>
                <a:r>
                  <a:rPr lang="ru" sz="1200" dirty="0"/>
                  <a:t>et al 1988; из </a:t>
                </a:r>
                <a:r>
                  <a:rPr lang="ru" sz="1200" cap="small" dirty="0"/>
                  <a:t>Hiscock </a:t>
                </a:r>
                <a:r>
                  <a:rPr lang="ru" sz="1200" dirty="0"/>
                  <a:t>2005: 19).</a:t>
                </a:r>
                <a:endParaRPr lang="de-DE" sz="1200" dirty="0"/>
              </a:p>
            </p:txBody>
          </p:sp>
        </mc:Choice>
        <mc:Fallback xmlns="">
          <p:sp>
            <p:nvSpPr>
              <p:cNvPr id="6" name="Textfeld 5"/>
              <p:cNvSpPr txBox="1">
                <a:spLocks noRot="1" noChangeAspect="1" noMove="1" noResize="1" noEditPoints="1" noAdjustHandles="1" noChangeArrowheads="1" noChangeShapeType="1" noTextEdit="1"/>
              </p:cNvSpPr>
              <p:nvPr/>
            </p:nvSpPr>
            <p:spPr>
              <a:xfrm>
                <a:off x="-1" y="5842693"/>
                <a:ext cx="9143999" cy="646331"/>
              </a:xfrm>
              <a:prstGeom prst="rect">
                <a:avLst/>
              </a:prstGeom>
              <a:blipFill>
                <a:blip r:embed="rId5"/>
                <a:stretch>
                  <a:fillRect l="-67" r="-200" b="-6604"/>
                </a:stretch>
              </a:blipFill>
            </p:spPr>
            <p:txBody>
              <a:bodyPr/>
              <a:lstStyle/>
              <a:p>
                <a:r xmlns:a="http://schemas.openxmlformats.org/drawingml/2006/main">
                  <a:rPr lang="ru">
                    <a:noFill/>
                  </a:rPr>
                  <a:t> </a:t>
                </a:r>
              </a:p>
            </p:txBody>
          </p:sp>
        </mc:Fallback>
      </mc:AlternateContent>
      <p:grpSp>
        <p:nvGrpSpPr>
          <p:cNvPr id="8" name="Gruppo 7">
            <a:extLst>
              <a:ext uri="{FF2B5EF4-FFF2-40B4-BE49-F238E27FC236}">
                <a16:creationId xmlns="" xmlns:a16="http://schemas.microsoft.com/office/drawing/2014/main" id="{44C547B8-3E29-EE1D-935D-31CD2969DF0C}"/>
              </a:ext>
            </a:extLst>
          </p:cNvPr>
          <p:cNvGrpSpPr/>
          <p:nvPr/>
        </p:nvGrpSpPr>
        <p:grpSpPr>
          <a:xfrm>
            <a:off x="64850" y="3946680"/>
            <a:ext cx="4320000" cy="1772904"/>
            <a:chOff x="-1" y="4032027"/>
            <a:chExt cx="4067943" cy="2033973"/>
          </a:xfrm>
        </p:grpSpPr>
        <p:pic>
          <p:nvPicPr>
            <p:cNvPr id="9219" name="Picture 3" descr="Hydraulik-2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4032027"/>
              <a:ext cx="4067943" cy="203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539552" y="4124108"/>
              <a:ext cx="1152000" cy="246221"/>
            </a:xfrm>
            <a:prstGeom prst="rect">
              <a:avLst/>
            </a:prstGeom>
            <a:solidFill>
              <a:srgbClr val="CCCCCC"/>
            </a:solidFill>
          </p:spPr>
          <p:txBody>
            <a:bodyPr wrap="square" tIns="0" bIns="0" rtlCol="0">
              <a:spAutoFit/>
            </a:bodyPr>
            <a:lstStyle/>
            <a:p>
              <a:r>
                <a:rPr lang="ru" sz="1600" b="1" dirty="0"/>
                <a:t>тип почвы </a:t>
              </a:r>
              <a:r>
                <a:rPr lang="ru" sz="1600" b="1" dirty="0" err="1"/>
                <a:t>_</a:t>
              </a:r>
            </a:p>
          </p:txBody>
        </p:sp>
        <p:sp>
          <p:nvSpPr>
            <p:cNvPr id="11" name="Textfeld 10"/>
            <p:cNvSpPr txBox="1"/>
            <p:nvPr/>
          </p:nvSpPr>
          <p:spPr>
            <a:xfrm>
              <a:off x="108000" y="4434791"/>
              <a:ext cx="504000" cy="246221"/>
            </a:xfrm>
            <a:prstGeom prst="rect">
              <a:avLst/>
            </a:prstGeom>
            <a:solidFill>
              <a:schemeClr val="bg1"/>
            </a:solidFill>
          </p:spPr>
          <p:txBody>
            <a:bodyPr wrap="square" tIns="0" bIns="0" rtlCol="0">
              <a:spAutoFit/>
            </a:bodyPr>
            <a:lstStyle/>
            <a:p>
              <a:r>
                <a:rPr lang="ru" sz="1600" dirty="0" err="1"/>
                <a:t>глина</a:t>
              </a:r>
              <a:endParaRPr lang="de-DE" sz="1600" dirty="0"/>
            </a:p>
          </p:txBody>
        </p:sp>
        <p:sp>
          <p:nvSpPr>
            <p:cNvPr id="12" name="Textfeld 11"/>
            <p:cNvSpPr txBox="1"/>
            <p:nvPr/>
          </p:nvSpPr>
          <p:spPr>
            <a:xfrm>
              <a:off x="108000" y="4757571"/>
              <a:ext cx="576000" cy="246221"/>
            </a:xfrm>
            <a:prstGeom prst="rect">
              <a:avLst/>
            </a:prstGeom>
            <a:solidFill>
              <a:schemeClr val="bg1"/>
            </a:solidFill>
          </p:spPr>
          <p:txBody>
            <a:bodyPr wrap="square" tIns="0" bIns="0" rtlCol="0">
              <a:spAutoFit/>
            </a:bodyPr>
            <a:lstStyle/>
            <a:p>
              <a:r>
                <a:rPr lang="ru" sz="1600" dirty="0" err="1"/>
                <a:t>ил</a:t>
              </a:r>
              <a:endParaRPr lang="de-DE" sz="1600" dirty="0"/>
            </a:p>
          </p:txBody>
        </p:sp>
        <p:sp>
          <p:nvSpPr>
            <p:cNvPr id="13" name="Textfeld 12"/>
            <p:cNvSpPr txBox="1"/>
            <p:nvPr/>
          </p:nvSpPr>
          <p:spPr>
            <a:xfrm>
              <a:off x="108000" y="5076000"/>
              <a:ext cx="1872000" cy="246221"/>
            </a:xfrm>
            <a:prstGeom prst="rect">
              <a:avLst/>
            </a:prstGeom>
            <a:solidFill>
              <a:schemeClr val="bg1"/>
            </a:solidFill>
          </p:spPr>
          <p:txBody>
            <a:bodyPr wrap="square" tIns="0" bIns="0" rtlCol="0">
              <a:spAutoFit/>
            </a:bodyPr>
            <a:lstStyle/>
            <a:p>
              <a:r>
                <a:rPr lang="ru" sz="1600" dirty="0" err="1"/>
                <a:t>илово </a:t>
              </a:r>
              <a:r>
                <a:rPr lang="ru" sz="1600" dirty="0"/>
                <a:t>-песчаные </a:t>
              </a:r>
              <a:r>
                <a:rPr lang="ru" sz="1600" dirty="0" err="1"/>
                <a:t>смеси</a:t>
              </a:r>
              <a:endParaRPr lang="de-DE" sz="1600" dirty="0"/>
            </a:p>
          </p:txBody>
        </p:sp>
        <p:sp>
          <p:nvSpPr>
            <p:cNvPr id="14" name="Textfeld 13"/>
            <p:cNvSpPr txBox="1"/>
            <p:nvPr/>
          </p:nvSpPr>
          <p:spPr>
            <a:xfrm>
              <a:off x="108000" y="5400000"/>
              <a:ext cx="576000" cy="246221"/>
            </a:xfrm>
            <a:prstGeom prst="rect">
              <a:avLst/>
            </a:prstGeom>
            <a:solidFill>
              <a:schemeClr val="bg1"/>
            </a:solidFill>
          </p:spPr>
          <p:txBody>
            <a:bodyPr wrap="square" tIns="0" bIns="0" rtlCol="0">
              <a:spAutoFit/>
            </a:bodyPr>
            <a:lstStyle/>
            <a:p>
              <a:r>
                <a:rPr lang="ru" sz="1600" dirty="0" err="1"/>
                <a:t>количество</a:t>
              </a:r>
              <a:endParaRPr lang="de-DE" sz="1600" dirty="0"/>
            </a:p>
          </p:txBody>
        </p:sp>
        <p:sp>
          <p:nvSpPr>
            <p:cNvPr id="15" name="Textfeld 14"/>
            <p:cNvSpPr txBox="1"/>
            <p:nvPr/>
          </p:nvSpPr>
          <p:spPr>
            <a:xfrm>
              <a:off x="108000" y="5742000"/>
              <a:ext cx="1224000" cy="246221"/>
            </a:xfrm>
            <a:prstGeom prst="rect">
              <a:avLst/>
            </a:prstGeom>
            <a:solidFill>
              <a:schemeClr val="bg1"/>
            </a:solidFill>
          </p:spPr>
          <p:txBody>
            <a:bodyPr wrap="square" tIns="0" bIns="0" rtlCol="0">
              <a:spAutoFit/>
            </a:bodyPr>
            <a:lstStyle/>
            <a:p>
              <a:r>
                <a:rPr lang="ru" sz="1600" dirty="0" err="1"/>
                <a:t>Сэнди</a:t>
              </a:r>
              <a:r>
                <a:rPr lang="ru" sz="1600" dirty="0"/>
                <a:t> </a:t>
              </a:r>
              <a:r>
                <a:rPr lang="ru" sz="1600" dirty="0" err="1"/>
                <a:t>гравий</a:t>
              </a:r>
              <a:endParaRPr lang="de-DE" sz="1600" dirty="0"/>
            </a:p>
          </p:txBody>
        </p:sp>
      </p:grpSp>
    </p:spTree>
    <p:extLst>
      <p:ext uri="{BB962C8B-B14F-4D97-AF65-F5344CB8AC3E}">
        <p14:creationId xmlns:p14="http://schemas.microsoft.com/office/powerpoint/2010/main" val="284396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808000" y="244800"/>
            <a:ext cx="4320000" cy="307777"/>
          </a:xfrm>
          <a:prstGeom prst="rect">
            <a:avLst/>
          </a:prstGeom>
          <a:noFill/>
        </p:spPr>
        <p:txBody>
          <a:bodyPr wrap="square" lIns="90000" rtlCol="0">
            <a:spAutoFit/>
          </a:bodyPr>
          <a:lstStyle/>
          <a:p>
            <a:r>
              <a:rPr lang="ru" sz="1400" b="1" dirty="0"/>
              <a:t>Содержание </a:t>
            </a:r>
            <a:r>
              <a:rPr lang="ru" sz="1400" b="1" dirty="0" err="1"/>
              <a:t>_ </a:t>
            </a:r>
            <a:r>
              <a:rPr lang="ru" sz="1400" b="1" dirty="0"/>
              <a:t>_</a:t>
            </a:r>
          </a:p>
        </p:txBody>
      </p:sp>
      <p:sp>
        <p:nvSpPr>
          <p:cNvPr id="6" name="Textfeld 5"/>
          <p:cNvSpPr txBox="1"/>
          <p:nvPr/>
        </p:nvSpPr>
        <p:spPr>
          <a:xfrm>
            <a:off x="6912000" y="792000"/>
            <a:ext cx="2231760" cy="2031325"/>
          </a:xfrm>
          <a:prstGeom prst="rect">
            <a:avLst/>
          </a:prstGeom>
          <a:noFill/>
        </p:spPr>
        <p:txBody>
          <a:bodyPr wrap="square" lIns="90000" rtlCol="0">
            <a:spAutoFit/>
          </a:bodyPr>
          <a:lstStyle/>
          <a:p>
            <a:r>
              <a:rPr lang="ru" sz="1400" u="sng" dirty="0">
                <a:solidFill>
                  <a:srgbClr val="0070C0"/>
                </a:solidFill>
              </a:rPr>
              <a:t>Примечание: </a:t>
            </a:r>
            <a:r>
              <a:rPr lang="ru" sz="1400" dirty="0">
                <a:solidFill>
                  <a:srgbClr val="0070C0"/>
                </a:solidFill>
              </a:rPr>
              <a:t>Данная презентация служит для </a:t>
            </a:r>
            <a:r>
              <a:rPr lang="ru" sz="1400" b="1" dirty="0">
                <a:solidFill>
                  <a:srgbClr val="0070C0"/>
                </a:solidFill>
              </a:rPr>
              <a:t>освежения базовых </a:t>
            </a:r>
            <a:r>
              <a:rPr lang="ru" sz="1400" b="1" dirty="0" err="1">
                <a:solidFill>
                  <a:srgbClr val="0070C0"/>
                </a:solidFill>
              </a:rPr>
              <a:t>геогидравлических </a:t>
            </a:r>
            <a:r>
              <a:rPr lang="ru" sz="1400" b="1" dirty="0">
                <a:solidFill>
                  <a:srgbClr val="0070C0"/>
                </a:solidFill>
              </a:rPr>
              <a:t>знаний </a:t>
            </a:r>
            <a:r>
              <a:rPr lang="ru" sz="1400" dirty="0">
                <a:solidFill>
                  <a:srgbClr val="0070C0"/>
                </a:solidFill>
              </a:rPr>
              <a:t>, которые уже преподаются на кафедре </a:t>
            </a:r>
            <a:r>
              <a:rPr lang="ru" sz="1400" dirty="0" err="1">
                <a:solidFill>
                  <a:srgbClr val="0070C0"/>
                </a:solidFill>
              </a:rPr>
              <a:t>геотехники </a:t>
            </a:r>
            <a:r>
              <a:rPr lang="ru" sz="1400" dirty="0">
                <a:solidFill>
                  <a:srgbClr val="0070C0"/>
                </a:solidFill>
              </a:rPr>
              <a:t>в курсах КУБ «Механика грунтов» и «Проектирование фундаментов».</a:t>
            </a:r>
          </a:p>
        </p:txBody>
      </p:sp>
      <p:pic>
        <p:nvPicPr>
          <p:cNvPr id="8" name="Grafik 7"/>
          <p:cNvPicPr>
            <a:picLocks noChangeAspect="1"/>
          </p:cNvPicPr>
          <p:nvPr/>
        </p:nvPicPr>
        <p:blipFill>
          <a:blip r:embed="rId2"/>
          <a:stretch>
            <a:fillRect/>
          </a:stretch>
        </p:blipFill>
        <p:spPr>
          <a:xfrm>
            <a:off x="0" y="885600"/>
            <a:ext cx="6607175" cy="5590800"/>
          </a:xfrm>
          <a:prstGeom prst="rect">
            <a:avLst/>
          </a:prstGeom>
        </p:spPr>
      </p:pic>
      <p:sp>
        <p:nvSpPr>
          <p:cNvPr id="2" name="Rechteck 1"/>
          <p:cNvSpPr/>
          <p:nvPr/>
        </p:nvSpPr>
        <p:spPr>
          <a:xfrm>
            <a:off x="6516216" y="900000"/>
            <a:ext cx="179760" cy="5279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1267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20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eck 20"/>
          <p:cNvSpPr/>
          <p:nvPr/>
        </p:nvSpPr>
        <p:spPr>
          <a:xfrm>
            <a:off x="4546723" y="5968483"/>
            <a:ext cx="4580029" cy="396000"/>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p:nvSpPr>
        <p:spPr>
          <a:xfrm>
            <a:off x="28106" y="5625288"/>
            <a:ext cx="4209251" cy="686391"/>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p:cNvSpPr/>
          <p:nvPr/>
        </p:nvSpPr>
        <p:spPr>
          <a:xfrm>
            <a:off x="28106" y="4580978"/>
            <a:ext cx="4211958" cy="684269"/>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p:cNvSpPr/>
          <p:nvPr/>
        </p:nvSpPr>
        <p:spPr>
          <a:xfrm>
            <a:off x="28106" y="3690000"/>
            <a:ext cx="4211959" cy="396000"/>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p:cNvSpPr/>
          <p:nvPr/>
        </p:nvSpPr>
        <p:spPr>
          <a:xfrm>
            <a:off x="28106" y="2949202"/>
            <a:ext cx="4211959" cy="396000"/>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6" name="Textfeld 15"/>
          <p:cNvSpPr txBox="1"/>
          <p:nvPr/>
        </p:nvSpPr>
        <p:spPr>
          <a:xfrm>
            <a:off x="2915816" y="59429"/>
            <a:ext cx="4320000" cy="307777"/>
          </a:xfrm>
          <a:prstGeom prst="rect">
            <a:avLst/>
          </a:prstGeom>
          <a:noFill/>
        </p:spPr>
        <p:txBody>
          <a:bodyPr wrap="square" lIns="90000" rtlCol="0">
            <a:spAutoFit/>
          </a:bodyPr>
          <a:lstStyle/>
          <a:p>
            <a:r>
              <a:rPr lang="ru" sz="1400" b="1" dirty="0"/>
              <a:t>Спящие </a:t>
            </a:r>
            <a:r>
              <a:rPr lang="ru" sz="1400" b="1" dirty="0" err="1"/>
              <a:t>подземные воды</a:t>
            </a:r>
            <a:endParaRPr lang="de-DE" sz="1400" b="1" dirty="0"/>
          </a:p>
        </p:txBody>
      </p:sp>
      <mc:AlternateContent xmlns:mc="http://schemas.openxmlformats.org/markup-compatibility/2006" xmlns:a14="http://schemas.microsoft.com/office/drawing/2010/main">
        <mc:Choice Requires="a14">
          <p:sp>
            <p:nvSpPr>
              <p:cNvPr id="18" name="Textfeld 17"/>
              <p:cNvSpPr txBox="1"/>
              <p:nvPr/>
            </p:nvSpPr>
            <p:spPr>
              <a:xfrm>
                <a:off x="28107" y="1995882"/>
                <a:ext cx="4211958" cy="4315797"/>
              </a:xfrm>
              <a:prstGeom prst="rect">
                <a:avLst/>
              </a:prstGeom>
              <a:noFill/>
            </p:spPr>
            <p:txBody>
              <a:bodyPr wrap="square" lIns="90000" rtlCol="0">
                <a:spAutoFit/>
              </a:bodyPr>
              <a:lstStyle/>
              <a:p>
                <a:r>
                  <a:rPr lang="ru" sz="1400" dirty="0"/>
                  <a:t>Если пренебречь влиянием капиллярности и боковых касательных напряжений </a:t>
                </a:r>
                <a14:m>
                  <m:oMath xmlns:m="http://schemas.openxmlformats.org/officeDocument/2006/math">
                    <m:r>
                      <a:rPr lang="en-US" sz="1400" i="1" dirty="0" smtClean="0">
                        <a:latin typeface="Cambria Math" panose="02040503050406030204" pitchFamily="18" charset="0"/>
                      </a:rPr>
                      <m:t>𝜏</m:t>
                    </m:r>
                  </m:oMath>
                </a14:m>
                <a:r>
                  <a:rPr lang="ru" sz="1400" dirty="0"/>
                  <a:t>, </a:t>
                </a:r>
                <a:r>
                  <a:rPr lang="ru" sz="1400" u="sng" dirty="0"/>
                  <a:t>над уровнем грунтовых вод </a:t>
                </a:r>
                <a:r>
                  <a:rPr lang="ru" sz="1400" dirty="0"/>
                  <a:t>общее напряжение </a:t>
                </a:r>
                <a14:m>
                  <m:oMath xmlns:m="http://schemas.openxmlformats.org/officeDocument/2006/math">
                    <m:sSub>
                      <m:sSubPr>
                        <m:ctrlPr>
                          <a:rPr lang="en-US" sz="1400" i="1" dirty="0" smtClean="0">
                            <a:latin typeface="Cambria Math" panose="02040503050406030204" pitchFamily="18" charset="0"/>
                          </a:rPr>
                        </m:ctrlPr>
                      </m:sSubPr>
                      <m:e>
                        <m:r>
                          <a:rPr lang="en-US" sz="1400" i="1" dirty="0">
                            <a:latin typeface="Cambria Math" panose="02040503050406030204" pitchFamily="18" charset="0"/>
                          </a:rPr>
                          <m:t>𝜎</m:t>
                        </m:r>
                      </m:e>
                      <m:sub>
                        <m:r>
                          <a:rPr lang="de-DE" sz="1400" b="0" i="1" dirty="0" smtClean="0">
                            <a:latin typeface="Cambria Math" panose="02040503050406030204" pitchFamily="18" charset="0"/>
                          </a:rPr>
                          <m:t>𝑧</m:t>
                        </m:r>
                      </m:sub>
                    </m:sSub>
                  </m:oMath>
                </a14:m>
                <a:r>
                  <a:rPr lang="ru" sz="1400" dirty="0"/>
                  <a:t>и эффективное напряжение </a:t>
                </a:r>
                <a14:m>
                  <m:oMath xmlns:m="http://schemas.openxmlformats.org/officeDocument/2006/math">
                    <m:sSub>
                      <m:sSubPr>
                        <m:ctrlPr>
                          <a:rPr lang="en-US" sz="1400" i="1" dirty="0" smtClean="0">
                            <a:latin typeface="Cambria Math" panose="02040503050406030204" pitchFamily="18" charset="0"/>
                          </a:rPr>
                        </m:ctrlPr>
                      </m:sSubPr>
                      <m:e>
                        <m:r>
                          <a:rPr lang="en-US" sz="1400" i="1" dirty="0">
                            <a:latin typeface="Cambria Math" panose="02040503050406030204" pitchFamily="18" charset="0"/>
                          </a:rPr>
                          <m:t>𝜎</m:t>
                        </m:r>
                        <m:r>
                          <a:rPr lang="en-US" sz="1400" i="1" dirty="0">
                            <a:latin typeface="Cambria Math" panose="02040503050406030204" pitchFamily="18" charset="0"/>
                          </a:rPr>
                          <m:t>′</m:t>
                        </m:r>
                      </m:e>
                      <m:sub>
                        <m:r>
                          <a:rPr lang="de-DE" sz="1400" b="0" i="1" dirty="0" smtClean="0">
                            <a:latin typeface="Cambria Math" panose="02040503050406030204" pitchFamily="18" charset="0"/>
                          </a:rPr>
                          <m:t>𝑧</m:t>
                        </m:r>
                      </m:sub>
                    </m:sSub>
                  </m:oMath>
                </a14:m>
                <a:r>
                  <a:rPr lang="ru" sz="1400" dirty="0"/>
                  <a:t>на геодезической высоте </a:t>
                </a:r>
                <a14:m>
                  <m:oMath xmlns:m="http://schemas.openxmlformats.org/officeDocument/2006/math">
                    <m:r>
                      <a:rPr lang="en-US" sz="1400" i="1" dirty="0" smtClean="0">
                        <a:latin typeface="Cambria Math" panose="02040503050406030204" pitchFamily="18" charset="0"/>
                      </a:rPr>
                      <m:t>𝑧</m:t>
                    </m:r>
                  </m:oMath>
                </a14:m>
                <a:r>
                  <a:rPr lang="ru" sz="1400" dirty="0"/>
                  <a:t>рассчитываются следующим образом:</a:t>
                </a:r>
              </a:p>
              <a:p>
                <a:endParaRPr lang="de-DE" sz="1000" dirty="0"/>
              </a:p>
              <a:p>
                <a14:m>
                  <m:oMath xmlns:m="http://schemas.openxmlformats.org/officeDocument/2006/math">
                    <m:sSub>
                      <m:sSubPr>
                        <m:ctrlPr>
                          <a:rPr lang="de-DE" sz="1400" i="1" smtClean="0">
                            <a:solidFill>
                              <a:srgbClr val="C00000"/>
                            </a:solidFill>
                            <a:latin typeface="Cambria Math" panose="02040503050406030204" pitchFamily="18" charset="0"/>
                            <a:ea typeface="Cambria Math" panose="02040503050406030204" pitchFamily="18" charset="0"/>
                          </a:rPr>
                        </m:ctrlPr>
                      </m:sSubPr>
                      <m:e>
                        <m:r>
                          <a:rPr lang="de-DE" sz="1400" i="1" smtClean="0">
                            <a:solidFill>
                              <a:srgbClr val="C00000"/>
                            </a:solidFill>
                            <a:latin typeface="Cambria Math" panose="02040503050406030204" pitchFamily="18" charset="0"/>
                            <a:ea typeface="Cambria Math" panose="02040503050406030204" pitchFamily="18" charset="0"/>
                          </a:rPr>
                          <m:t>𝜎</m:t>
                        </m:r>
                      </m:e>
                      <m:sub>
                        <m:r>
                          <a:rPr lang="de-DE" sz="1400" b="0" i="1" smtClean="0">
                            <a:solidFill>
                              <a:srgbClr val="C00000"/>
                            </a:solidFill>
                            <a:latin typeface="Cambria Math" panose="02040503050406030204" pitchFamily="18" charset="0"/>
                            <a:ea typeface="Cambria Math" panose="02040503050406030204" pitchFamily="18" charset="0"/>
                          </a:rPr>
                          <m:t>𝑧</m:t>
                        </m:r>
                      </m:sub>
                    </m:sSub>
                    <m:r>
                      <a:rPr lang="de-DE" sz="1400" b="0" i="1" smtClean="0">
                        <a:solidFill>
                          <a:srgbClr val="C00000"/>
                        </a:solidFill>
                        <a:latin typeface="Cambria Math" panose="02040503050406030204" pitchFamily="18" charset="0"/>
                        <a:ea typeface="Cambria Math" panose="02040503050406030204" pitchFamily="18" charset="0"/>
                      </a:rPr>
                      <m:t>=</m:t>
                    </m:r>
                    <m:sSub>
                      <m:sSubPr>
                        <m:ctrlPr>
                          <a:rPr lang="de-DE" sz="1400" b="0" i="1" smtClean="0">
                            <a:solidFill>
                              <a:srgbClr val="C00000"/>
                            </a:solidFill>
                            <a:latin typeface="Cambria Math" panose="02040503050406030204" pitchFamily="18" charset="0"/>
                            <a:ea typeface="Cambria Math" panose="02040503050406030204" pitchFamily="18" charset="0"/>
                          </a:rPr>
                        </m:ctrlPr>
                      </m:sSubPr>
                      <m:e>
                        <m:r>
                          <a:rPr lang="de-DE" sz="1400" b="0" i="1" smtClean="0">
                            <a:solidFill>
                              <a:srgbClr val="C00000"/>
                            </a:solidFill>
                            <a:latin typeface="Cambria Math" panose="02040503050406030204" pitchFamily="18" charset="0"/>
                            <a:ea typeface="Cambria Math" panose="02040503050406030204" pitchFamily="18" charset="0"/>
                          </a:rPr>
                          <m:t>𝜎</m:t>
                        </m:r>
                        <m:r>
                          <a:rPr lang="de-DE" sz="1400" b="0" i="1" smtClean="0">
                            <a:solidFill>
                              <a:srgbClr val="C00000"/>
                            </a:solidFill>
                            <a:latin typeface="Cambria Math" panose="02040503050406030204" pitchFamily="18" charset="0"/>
                            <a:ea typeface="Cambria Math" panose="02040503050406030204" pitchFamily="18" charset="0"/>
                          </a:rPr>
                          <m:t>′</m:t>
                        </m:r>
                      </m:e>
                      <m:sub>
                        <m:r>
                          <a:rPr lang="de-DE" sz="1400" b="0" i="1" smtClean="0">
                            <a:solidFill>
                              <a:srgbClr val="C00000"/>
                            </a:solidFill>
                            <a:latin typeface="Cambria Math" panose="02040503050406030204" pitchFamily="18" charset="0"/>
                            <a:ea typeface="Cambria Math" panose="02040503050406030204" pitchFamily="18" charset="0"/>
                          </a:rPr>
                          <m:t>𝑧</m:t>
                        </m:r>
                      </m:sub>
                    </m:sSub>
                    <m:r>
                      <a:rPr lang="de-DE" sz="1400" b="0" i="1" smtClean="0">
                        <a:solidFill>
                          <a:srgbClr val="C00000"/>
                        </a:solidFill>
                        <a:latin typeface="Cambria Math" panose="02040503050406030204" pitchFamily="18" charset="0"/>
                        <a:ea typeface="Cambria Math" panose="02040503050406030204" pitchFamily="18" charset="0"/>
                      </a:rPr>
                      <m:t>=</m:t>
                    </m:r>
                    <m:r>
                      <a:rPr lang="de-DE" sz="1400" b="0" i="1" smtClean="0">
                        <a:solidFill>
                          <a:srgbClr val="C00000"/>
                        </a:solidFill>
                        <a:latin typeface="Cambria Math" panose="02040503050406030204" pitchFamily="18" charset="0"/>
                        <a:ea typeface="Cambria Math" panose="02040503050406030204" pitchFamily="18" charset="0"/>
                      </a:rPr>
                      <m:t>𝛾</m:t>
                    </m:r>
                    <m:r>
                      <a:rPr lang="de-DE" sz="1400" b="0" i="1" smtClean="0">
                        <a:solidFill>
                          <a:srgbClr val="C00000"/>
                        </a:solidFill>
                        <a:latin typeface="Cambria Math" panose="02040503050406030204" pitchFamily="18" charset="0"/>
                        <a:ea typeface="Cambria Math" panose="02040503050406030204" pitchFamily="18" charset="0"/>
                      </a:rPr>
                      <m:t>∙</m:t>
                    </m:r>
                    <m:r>
                      <a:rPr lang="de-DE" sz="1400" b="0" i="1" smtClean="0">
                        <a:solidFill>
                          <a:srgbClr val="C00000"/>
                        </a:solidFill>
                        <a:latin typeface="Cambria Math" panose="02040503050406030204" pitchFamily="18" charset="0"/>
                        <a:ea typeface="Cambria Math" panose="02040503050406030204" pitchFamily="18" charset="0"/>
                      </a:rPr>
                      <m:t>𝑧</m:t>
                    </m:r>
                  </m:oMath>
                </a14:m>
                <a:r>
                  <a:rPr lang="ru" sz="1400" dirty="0">
                    <a:solidFill>
                      <a:srgbClr val="C00000"/>
                    </a:solidFill>
                  </a:rPr>
                  <a:t> </a:t>
                </a:r>
                <a:r>
                  <a:rPr lang="ru" sz="1400" dirty="0"/>
                  <a:t>[кН/м </a:t>
                </a:r>
                <a:r>
                  <a:rPr lang="ru" sz="1400" baseline="30000" dirty="0"/>
                  <a:t>2 </a:t>
                </a:r>
                <a:r>
                  <a:rPr lang="ru" sz="1400" dirty="0"/>
                  <a:t>] ( </a:t>
                </a:r>
                <a:r>
                  <a:rPr lang="ru" sz="1400" dirty="0" err="1"/>
                  <a:t>уравнение </a:t>
                </a:r>
                <a:r>
                  <a:rPr lang="ru" sz="1400" dirty="0"/>
                  <a:t>P3.8)</a:t>
                </a:r>
              </a:p>
              <a:p>
                <a:endParaRPr lang="de-DE" sz="1000" dirty="0"/>
              </a:p>
              <a:p>
                <a:r>
                  <a:rPr lang="ru" sz="1400" dirty="0"/>
                  <a:t>и особенно для случая, показанного на рис. </a:t>
                </a:r>
                <a:r>
                  <a:rPr lang="ru" sz="1400" b="1" dirty="0"/>
                  <a:t>P3-14 </a:t>
                </a:r>
                <a:r>
                  <a:rPr lang="ru" sz="1400" dirty="0"/>
                  <a:t>:</a:t>
                </a:r>
              </a:p>
              <a:p>
                <a:endParaRPr lang="de-DE" sz="800" dirty="0"/>
              </a:p>
              <a:p>
                <a14:m>
                  <m:oMath xmlns:m="http://schemas.openxmlformats.org/officeDocument/2006/math">
                    <m:sSub>
                      <m:sSubPr>
                        <m:ctrlPr>
                          <a:rPr lang="de-DE" sz="1400" i="1">
                            <a:solidFill>
                              <a:srgbClr val="C00000"/>
                            </a:solidFill>
                            <a:latin typeface="Cambria Math" panose="02040503050406030204" pitchFamily="18" charset="0"/>
                            <a:ea typeface="Cambria Math" panose="02040503050406030204" pitchFamily="18" charset="0"/>
                          </a:rPr>
                        </m:ctrlPr>
                      </m:sSubPr>
                      <m:e>
                        <m:r>
                          <a:rPr lang="de-DE" sz="1400" i="1">
                            <a:solidFill>
                              <a:srgbClr val="C00000"/>
                            </a:solidFill>
                            <a:latin typeface="Cambria Math" panose="02040503050406030204" pitchFamily="18" charset="0"/>
                            <a:ea typeface="Cambria Math" panose="02040503050406030204" pitchFamily="18" charset="0"/>
                          </a:rPr>
                          <m:t>𝜎</m:t>
                        </m:r>
                      </m:e>
                      <m:sub>
                        <m:r>
                          <a:rPr lang="de-DE" sz="1400" i="1">
                            <a:solidFill>
                              <a:srgbClr val="C00000"/>
                            </a:solidFill>
                            <a:latin typeface="Cambria Math" panose="02040503050406030204" pitchFamily="18" charset="0"/>
                            <a:ea typeface="Cambria Math" panose="02040503050406030204" pitchFamily="18" charset="0"/>
                          </a:rPr>
                          <m:t>𝑧</m:t>
                        </m:r>
                        <m:r>
                          <a:rPr lang="de-DE" sz="1400" b="0" i="1" smtClean="0">
                            <a:solidFill>
                              <a:srgbClr val="C00000"/>
                            </a:solidFill>
                            <a:latin typeface="Cambria Math" panose="02040503050406030204" pitchFamily="18" charset="0"/>
                            <a:ea typeface="Cambria Math" panose="02040503050406030204" pitchFamily="18" charset="0"/>
                          </a:rPr>
                          <m:t>,1</m:t>
                        </m:r>
                      </m:sub>
                    </m:sSub>
                    <m:r>
                      <a:rPr lang="de-DE" sz="1400" i="1">
                        <a:solidFill>
                          <a:srgbClr val="C00000"/>
                        </a:solidFill>
                        <a:latin typeface="Cambria Math" panose="02040503050406030204" pitchFamily="18" charset="0"/>
                        <a:ea typeface="Cambria Math" panose="02040503050406030204" pitchFamily="18" charset="0"/>
                      </a:rPr>
                      <m:t>=</m:t>
                    </m:r>
                    <m:sSub>
                      <m:sSubPr>
                        <m:ctrlPr>
                          <a:rPr lang="de-DE" sz="1400" i="1">
                            <a:solidFill>
                              <a:srgbClr val="C00000"/>
                            </a:solidFill>
                            <a:latin typeface="Cambria Math" panose="02040503050406030204" pitchFamily="18" charset="0"/>
                            <a:ea typeface="Cambria Math" panose="02040503050406030204" pitchFamily="18" charset="0"/>
                          </a:rPr>
                        </m:ctrlPr>
                      </m:sSubPr>
                      <m:e>
                        <m:r>
                          <a:rPr lang="de-DE" sz="1400" i="1">
                            <a:solidFill>
                              <a:srgbClr val="C00000"/>
                            </a:solidFill>
                            <a:latin typeface="Cambria Math" panose="02040503050406030204" pitchFamily="18" charset="0"/>
                            <a:ea typeface="Cambria Math" panose="02040503050406030204" pitchFamily="18" charset="0"/>
                          </a:rPr>
                          <m:t>𝜎</m:t>
                        </m:r>
                        <m:r>
                          <a:rPr lang="de-DE" sz="1400" i="1">
                            <a:solidFill>
                              <a:srgbClr val="C00000"/>
                            </a:solidFill>
                            <a:latin typeface="Cambria Math" panose="02040503050406030204" pitchFamily="18" charset="0"/>
                            <a:ea typeface="Cambria Math" panose="02040503050406030204" pitchFamily="18" charset="0"/>
                          </a:rPr>
                          <m:t>′</m:t>
                        </m:r>
                      </m:e>
                      <m:sub>
                        <m:r>
                          <a:rPr lang="de-DE" sz="1400" i="1">
                            <a:solidFill>
                              <a:srgbClr val="C00000"/>
                            </a:solidFill>
                            <a:latin typeface="Cambria Math" panose="02040503050406030204" pitchFamily="18" charset="0"/>
                            <a:ea typeface="Cambria Math" panose="02040503050406030204" pitchFamily="18" charset="0"/>
                          </a:rPr>
                          <m:t>𝑧</m:t>
                        </m:r>
                        <m:r>
                          <a:rPr lang="de-DE" sz="1400" b="0" i="1" smtClean="0">
                            <a:solidFill>
                              <a:srgbClr val="C00000"/>
                            </a:solidFill>
                            <a:latin typeface="Cambria Math" panose="02040503050406030204" pitchFamily="18" charset="0"/>
                            <a:ea typeface="Cambria Math" panose="02040503050406030204" pitchFamily="18" charset="0"/>
                          </a:rPr>
                          <m:t>,1</m:t>
                        </m:r>
                      </m:sub>
                    </m:sSub>
                    <m:r>
                      <a:rPr lang="de-DE" sz="1400" i="1">
                        <a:solidFill>
                          <a:srgbClr val="C00000"/>
                        </a:solidFill>
                        <a:latin typeface="Cambria Math" panose="02040503050406030204" pitchFamily="18" charset="0"/>
                        <a:ea typeface="Cambria Math" panose="02040503050406030204" pitchFamily="18" charset="0"/>
                      </a:rPr>
                      <m:t>=</m:t>
                    </m:r>
                    <m:sSub>
                      <m:sSubPr>
                        <m:ctrlPr>
                          <a:rPr lang="de-DE" sz="1400" i="1" smtClean="0">
                            <a:solidFill>
                              <a:srgbClr val="C00000"/>
                            </a:solidFill>
                            <a:latin typeface="Cambria Math" panose="02040503050406030204" pitchFamily="18" charset="0"/>
                            <a:ea typeface="Cambria Math" panose="02040503050406030204" pitchFamily="18" charset="0"/>
                          </a:rPr>
                        </m:ctrlPr>
                      </m:sSubPr>
                      <m:e>
                        <m:r>
                          <a:rPr lang="de-DE" sz="1400" i="1" smtClean="0">
                            <a:solidFill>
                              <a:srgbClr val="C00000"/>
                            </a:solidFill>
                            <a:latin typeface="Cambria Math" panose="02040503050406030204" pitchFamily="18" charset="0"/>
                            <a:ea typeface="Cambria Math" panose="02040503050406030204" pitchFamily="18" charset="0"/>
                          </a:rPr>
                          <m:t>𝛾</m:t>
                        </m:r>
                      </m:e>
                      <m:sub>
                        <m:r>
                          <a:rPr lang="de-DE" sz="1400" b="0" i="1" smtClean="0">
                            <a:solidFill>
                              <a:srgbClr val="C00000"/>
                            </a:solidFill>
                            <a:latin typeface="Cambria Math" panose="02040503050406030204" pitchFamily="18" charset="0"/>
                            <a:ea typeface="Cambria Math" panose="02040503050406030204" pitchFamily="18" charset="0"/>
                          </a:rPr>
                          <m:t>1</m:t>
                        </m:r>
                      </m:sub>
                    </m:sSub>
                    <m:r>
                      <a:rPr lang="de-DE" sz="1400" i="1">
                        <a:solidFill>
                          <a:srgbClr val="C00000"/>
                        </a:solidFill>
                        <a:latin typeface="Cambria Math" panose="02040503050406030204" pitchFamily="18" charset="0"/>
                        <a:ea typeface="Cambria Math" panose="02040503050406030204" pitchFamily="18" charset="0"/>
                      </a:rPr>
                      <m:t>∙</m:t>
                    </m:r>
                    <m:sSub>
                      <m:sSubPr>
                        <m:ctrlPr>
                          <a:rPr lang="de-DE" sz="1400" i="1" smtClean="0">
                            <a:solidFill>
                              <a:srgbClr val="C00000"/>
                            </a:solidFill>
                            <a:latin typeface="Cambria Math" panose="02040503050406030204" pitchFamily="18" charset="0"/>
                            <a:ea typeface="Cambria Math" panose="02040503050406030204" pitchFamily="18" charset="0"/>
                          </a:rPr>
                        </m:ctrlPr>
                      </m:sSubPr>
                      <m:e>
                        <m:r>
                          <a:rPr lang="de-DE" sz="1400" b="0" i="1" smtClean="0">
                            <a:solidFill>
                              <a:srgbClr val="C00000"/>
                            </a:solidFill>
                            <a:latin typeface="Cambria Math" panose="02040503050406030204" pitchFamily="18" charset="0"/>
                            <a:ea typeface="Cambria Math" panose="02040503050406030204" pitchFamily="18" charset="0"/>
                          </a:rPr>
                          <m:t>𝑑</m:t>
                        </m:r>
                      </m:e>
                      <m:sub>
                        <m:r>
                          <a:rPr lang="de-DE" sz="1400" b="0" i="1" smtClean="0">
                            <a:solidFill>
                              <a:srgbClr val="C00000"/>
                            </a:solidFill>
                            <a:latin typeface="Cambria Math" panose="02040503050406030204" pitchFamily="18" charset="0"/>
                            <a:ea typeface="Cambria Math" panose="02040503050406030204" pitchFamily="18" charset="0"/>
                          </a:rPr>
                          <m:t>1</m:t>
                        </m:r>
                      </m:sub>
                    </m:sSub>
                  </m:oMath>
                </a14:m>
                <a:r>
                  <a:rPr lang="ru" sz="1400" dirty="0">
                    <a:solidFill>
                      <a:srgbClr val="C00000"/>
                    </a:solidFill>
                  </a:rPr>
                  <a:t> </a:t>
                </a:r>
                <a:r>
                  <a:rPr lang="ru" sz="1400" dirty="0"/>
                  <a:t>[кН/м </a:t>
                </a:r>
                <a:r>
                  <a:rPr lang="ru" sz="1400" baseline="30000" dirty="0"/>
                  <a:t>2 </a:t>
                </a:r>
                <a:r>
                  <a:rPr lang="ru" sz="1400" dirty="0"/>
                  <a:t>] ( </a:t>
                </a:r>
                <a:r>
                  <a:rPr lang="ru" sz="1400" dirty="0" err="1"/>
                  <a:t>уравнение </a:t>
                </a:r>
                <a:r>
                  <a:rPr lang="ru" sz="1400" dirty="0"/>
                  <a:t>P3.9)</a:t>
                </a:r>
              </a:p>
              <a:p>
                <a:endParaRPr lang="de-DE" sz="800" dirty="0"/>
              </a:p>
              <a:p>
                <a:r>
                  <a:rPr lang="ru" sz="1400" dirty="0"/>
                  <a:t>и </a:t>
                </a:r>
                <a:r>
                  <a:rPr lang="ru" sz="1400" u="sng" dirty="0"/>
                  <a:t>ниже уровня грунтовых вод </a:t>
                </a:r>
                <a:r>
                  <a:rPr lang="ru" sz="1400" dirty="0"/>
                  <a:t>для порового давления воды </a:t>
                </a:r>
                <a14:m>
                  <m:oMath xmlns:m="http://schemas.openxmlformats.org/officeDocument/2006/math">
                    <m:r>
                      <a:rPr lang="en-US" sz="1400" i="1" dirty="0" smtClean="0">
                        <a:latin typeface="Cambria Math" panose="02040503050406030204" pitchFamily="18" charset="0"/>
                      </a:rPr>
                      <m:t>𝑢</m:t>
                    </m:r>
                  </m:oMath>
                </a14:m>
                <a:r>
                  <a:rPr lang="ru" sz="1400" dirty="0"/>
                  <a:t>и общего напряжения </a:t>
                </a:r>
                <a14:m>
                  <m:oMath xmlns:m="http://schemas.openxmlformats.org/officeDocument/2006/math">
                    <m:sSub>
                      <m:sSubPr>
                        <m:ctrlPr>
                          <a:rPr lang="en-US" sz="1400" i="1" dirty="0" smtClean="0">
                            <a:latin typeface="Cambria Math" panose="02040503050406030204" pitchFamily="18" charset="0"/>
                          </a:rPr>
                        </m:ctrlPr>
                      </m:sSubPr>
                      <m:e>
                        <m:r>
                          <a:rPr lang="en-US" sz="1400" i="1" dirty="0">
                            <a:latin typeface="Cambria Math" panose="02040503050406030204" pitchFamily="18" charset="0"/>
                          </a:rPr>
                          <m:t>𝜎</m:t>
                        </m:r>
                      </m:e>
                      <m:sub>
                        <m:r>
                          <a:rPr lang="de-DE" sz="1400" b="0" i="1" dirty="0" smtClean="0">
                            <a:latin typeface="Cambria Math" panose="02040503050406030204" pitchFamily="18" charset="0"/>
                          </a:rPr>
                          <m:t>𝑧</m:t>
                        </m:r>
                      </m:sub>
                    </m:sSub>
                  </m:oMath>
                </a14:m>
                <a:r>
                  <a:rPr lang="ru" sz="1400" dirty="0"/>
                  <a:t>:</a:t>
                </a:r>
              </a:p>
              <a:p>
                <a:endParaRPr lang="de-DE" sz="800" dirty="0"/>
              </a:p>
              <a:p>
                <a14:m>
                  <m:oMath xmlns:m="http://schemas.openxmlformats.org/officeDocument/2006/math">
                    <m:r>
                      <a:rPr lang="de-DE" sz="1400" b="0" i="1" smtClean="0">
                        <a:solidFill>
                          <a:srgbClr val="C00000"/>
                        </a:solidFill>
                        <a:latin typeface="Cambria Math" panose="02040503050406030204" pitchFamily="18" charset="0"/>
                      </a:rPr>
                      <m:t>𝑢</m:t>
                    </m:r>
                    <m:r>
                      <a:rPr lang="de-DE" sz="1400" b="0" i="1" smtClean="0">
                        <a:solidFill>
                          <a:srgbClr val="C00000"/>
                        </a:solidFill>
                        <a:latin typeface="Cambria Math" panose="02040503050406030204" pitchFamily="18" charset="0"/>
                      </a:rPr>
                      <m:t>=</m:t>
                    </m:r>
                    <m:sSub>
                      <m:sSubPr>
                        <m:ctrlPr>
                          <a:rPr lang="de-DE" sz="1400" b="0" i="1" smtClean="0">
                            <a:solidFill>
                              <a:srgbClr val="C00000"/>
                            </a:solidFill>
                            <a:latin typeface="Cambria Math" panose="02040503050406030204" pitchFamily="18" charset="0"/>
                          </a:rPr>
                        </m:ctrlPr>
                      </m:sSubPr>
                      <m:e>
                        <m:r>
                          <a:rPr lang="de-DE" sz="1400" b="0" i="1" smtClean="0">
                            <a:solidFill>
                              <a:srgbClr val="C00000"/>
                            </a:solidFill>
                            <a:latin typeface="Cambria Math" panose="02040503050406030204" pitchFamily="18" charset="0"/>
                            <a:ea typeface="Cambria Math" panose="02040503050406030204" pitchFamily="18" charset="0"/>
                          </a:rPr>
                          <m:t>𝛾</m:t>
                        </m:r>
                      </m:e>
                      <m:sub>
                        <m:r>
                          <a:rPr lang="de-DE" sz="1400" b="0" i="1" smtClean="0">
                            <a:solidFill>
                              <a:srgbClr val="C00000"/>
                            </a:solidFill>
                            <a:latin typeface="Cambria Math" panose="02040503050406030204" pitchFamily="18" charset="0"/>
                          </a:rPr>
                          <m:t>𝑤</m:t>
                        </m:r>
                      </m:sub>
                    </m:sSub>
                    <m:r>
                      <a:rPr lang="de-DE" sz="1400" b="0" i="1" smtClean="0">
                        <a:solidFill>
                          <a:srgbClr val="C00000"/>
                        </a:solidFill>
                        <a:latin typeface="Cambria Math" panose="02040503050406030204" pitchFamily="18" charset="0"/>
                        <a:ea typeface="Cambria Math" panose="02040503050406030204" pitchFamily="18" charset="0"/>
                      </a:rPr>
                      <m:t>∙</m:t>
                    </m:r>
                    <m:d>
                      <m:dPr>
                        <m:ctrlPr>
                          <a:rPr lang="de-DE" sz="1400" b="0" i="1" smtClean="0">
                            <a:solidFill>
                              <a:srgbClr val="C00000"/>
                            </a:solidFill>
                            <a:latin typeface="Cambria Math" panose="02040503050406030204" pitchFamily="18" charset="0"/>
                            <a:ea typeface="Cambria Math" panose="02040503050406030204" pitchFamily="18" charset="0"/>
                          </a:rPr>
                        </m:ctrlPr>
                      </m:dPr>
                      <m:e>
                        <m:r>
                          <a:rPr lang="de-DE" sz="1400" b="0" i="1" smtClean="0">
                            <a:solidFill>
                              <a:srgbClr val="C00000"/>
                            </a:solidFill>
                            <a:latin typeface="Cambria Math" panose="02040503050406030204" pitchFamily="18" charset="0"/>
                            <a:ea typeface="Cambria Math" panose="02040503050406030204" pitchFamily="18" charset="0"/>
                          </a:rPr>
                          <m:t>𝑧</m:t>
                        </m:r>
                        <m:r>
                          <a:rPr lang="de-DE" sz="1400" b="0" i="1" smtClean="0">
                            <a:solidFill>
                              <a:srgbClr val="C00000"/>
                            </a:solidFill>
                            <a:latin typeface="Cambria Math" panose="02040503050406030204" pitchFamily="18" charset="0"/>
                            <a:ea typeface="Cambria Math" panose="02040503050406030204" pitchFamily="18" charset="0"/>
                          </a:rPr>
                          <m:t>−</m:t>
                        </m:r>
                        <m:sSub>
                          <m:sSubPr>
                            <m:ctrlPr>
                              <a:rPr lang="de-DE" sz="1400" b="0" i="1" smtClean="0">
                                <a:solidFill>
                                  <a:srgbClr val="C00000"/>
                                </a:solidFill>
                                <a:latin typeface="Cambria Math" panose="02040503050406030204" pitchFamily="18" charset="0"/>
                                <a:ea typeface="Cambria Math" panose="02040503050406030204" pitchFamily="18" charset="0"/>
                              </a:rPr>
                            </m:ctrlPr>
                          </m:sSubPr>
                          <m:e>
                            <m:r>
                              <a:rPr lang="de-DE" sz="1400" b="0" i="1" smtClean="0">
                                <a:solidFill>
                                  <a:srgbClr val="C00000"/>
                                </a:solidFill>
                                <a:latin typeface="Cambria Math" panose="02040503050406030204" pitchFamily="18" charset="0"/>
                                <a:ea typeface="Cambria Math" panose="02040503050406030204" pitchFamily="18" charset="0"/>
                              </a:rPr>
                              <m:t>𝑑</m:t>
                            </m:r>
                          </m:e>
                          <m:sub>
                            <m:r>
                              <a:rPr lang="de-DE" sz="1400" b="0" i="1" smtClean="0">
                                <a:solidFill>
                                  <a:srgbClr val="C00000"/>
                                </a:solidFill>
                                <a:latin typeface="Cambria Math" panose="02040503050406030204" pitchFamily="18" charset="0"/>
                                <a:ea typeface="Cambria Math" panose="02040503050406030204" pitchFamily="18" charset="0"/>
                              </a:rPr>
                              <m:t>1</m:t>
                            </m:r>
                          </m:sub>
                        </m:sSub>
                      </m:e>
                    </m:d>
                  </m:oMath>
                </a14:m>
                <a:r>
                  <a:rPr lang="ru" sz="1400" dirty="0"/>
                  <a:t>[кН/м </a:t>
                </a:r>
                <a:r>
                  <a:rPr lang="ru" sz="1400" baseline="30000" dirty="0"/>
                  <a:t>2 </a:t>
                </a:r>
                <a:r>
                  <a:rPr lang="ru" sz="1400" dirty="0"/>
                  <a:t>] ( </a:t>
                </a:r>
                <a:r>
                  <a:rPr lang="ru" sz="1400" dirty="0" err="1"/>
                  <a:t>уравнение </a:t>
                </a:r>
                <a:r>
                  <a:rPr lang="ru" sz="1400" dirty="0"/>
                  <a:t>P3.10)</a:t>
                </a:r>
              </a:p>
              <a:p>
                <a:endParaRPr lang="de-DE" sz="800" dirty="0"/>
              </a:p>
              <a:p>
                <a14:m>
                  <m:oMath xmlns:m="http://schemas.openxmlformats.org/officeDocument/2006/math">
                    <m:sSub>
                      <m:sSubPr>
                        <m:ctrlPr>
                          <a:rPr lang="de-DE" sz="1400" i="1" smtClean="0">
                            <a:solidFill>
                              <a:srgbClr val="C00000"/>
                            </a:solidFill>
                            <a:latin typeface="Cambria Math" panose="02040503050406030204" pitchFamily="18" charset="0"/>
                          </a:rPr>
                        </m:ctrlPr>
                      </m:sSubPr>
                      <m:e>
                        <m:r>
                          <a:rPr lang="de-DE" sz="1400" i="1" smtClean="0">
                            <a:solidFill>
                              <a:srgbClr val="C00000"/>
                            </a:solidFill>
                            <a:latin typeface="Cambria Math" panose="02040503050406030204" pitchFamily="18" charset="0"/>
                            <a:ea typeface="Cambria Math" panose="02040503050406030204" pitchFamily="18" charset="0"/>
                          </a:rPr>
                          <m:t>𝜎</m:t>
                        </m:r>
                      </m:e>
                      <m:sub>
                        <m:r>
                          <a:rPr lang="de-DE" sz="1400" b="0" i="1" smtClean="0">
                            <a:solidFill>
                              <a:srgbClr val="C00000"/>
                            </a:solidFill>
                            <a:latin typeface="Cambria Math" panose="02040503050406030204" pitchFamily="18" charset="0"/>
                          </a:rPr>
                          <m:t>𝑧</m:t>
                        </m:r>
                        <m:r>
                          <a:rPr lang="de-DE" sz="1400" b="0" i="1" smtClean="0">
                            <a:solidFill>
                              <a:srgbClr val="C00000"/>
                            </a:solidFill>
                            <a:latin typeface="Cambria Math" panose="02040503050406030204" pitchFamily="18" charset="0"/>
                          </a:rPr>
                          <m:t>,</m:t>
                        </m:r>
                        <m:r>
                          <a:rPr lang="de-DE" sz="1400" b="0" i="1" smtClean="0">
                            <a:solidFill>
                              <a:srgbClr val="C00000"/>
                            </a:solidFill>
                            <a:latin typeface="Cambria Math" panose="02040503050406030204" pitchFamily="18" charset="0"/>
                          </a:rPr>
                          <m:t>𝑖</m:t>
                        </m:r>
                      </m:sub>
                    </m:sSub>
                    <m:r>
                      <a:rPr lang="de-DE" sz="1400" b="0" i="1" smtClean="0">
                        <a:solidFill>
                          <a:srgbClr val="C00000"/>
                        </a:solidFill>
                        <a:latin typeface="Cambria Math" panose="02040503050406030204" pitchFamily="18" charset="0"/>
                      </a:rPr>
                      <m:t>=</m:t>
                    </m:r>
                    <m:sSub>
                      <m:sSubPr>
                        <m:ctrlPr>
                          <a:rPr lang="de-DE" sz="1400" b="0" i="1" smtClean="0">
                            <a:solidFill>
                              <a:srgbClr val="C00000"/>
                            </a:solidFill>
                            <a:latin typeface="Cambria Math" panose="02040503050406030204" pitchFamily="18" charset="0"/>
                          </a:rPr>
                        </m:ctrlPr>
                      </m:sSubPr>
                      <m:e>
                        <m:r>
                          <a:rPr lang="de-DE" sz="1400" b="0" i="1" smtClean="0">
                            <a:solidFill>
                              <a:srgbClr val="C00000"/>
                            </a:solidFill>
                            <a:latin typeface="Cambria Math" panose="02040503050406030204" pitchFamily="18" charset="0"/>
                            <a:ea typeface="Cambria Math" panose="02040503050406030204" pitchFamily="18" charset="0"/>
                          </a:rPr>
                          <m:t>𝜎</m:t>
                        </m:r>
                      </m:e>
                      <m:sub>
                        <m:r>
                          <a:rPr lang="de-DE" sz="1400" b="0" i="1" smtClean="0">
                            <a:solidFill>
                              <a:srgbClr val="C00000"/>
                            </a:solidFill>
                            <a:latin typeface="Cambria Math" panose="02040503050406030204" pitchFamily="18" charset="0"/>
                          </a:rPr>
                          <m:t>𝑧</m:t>
                        </m:r>
                        <m:r>
                          <a:rPr lang="de-DE" sz="1400" b="0" i="1" smtClean="0">
                            <a:solidFill>
                              <a:srgbClr val="C00000"/>
                            </a:solidFill>
                            <a:latin typeface="Cambria Math" panose="02040503050406030204" pitchFamily="18" charset="0"/>
                          </a:rPr>
                          <m:t>,</m:t>
                        </m:r>
                        <m:r>
                          <a:rPr lang="de-DE" sz="1400" b="0" i="1" smtClean="0">
                            <a:solidFill>
                              <a:srgbClr val="C00000"/>
                            </a:solidFill>
                            <a:latin typeface="Cambria Math" panose="02040503050406030204" pitchFamily="18" charset="0"/>
                          </a:rPr>
                          <m:t>𝑖</m:t>
                        </m:r>
                        <m:r>
                          <a:rPr lang="de-DE" sz="1400" b="0" i="1" smtClean="0">
                            <a:solidFill>
                              <a:srgbClr val="C00000"/>
                            </a:solidFill>
                            <a:latin typeface="Cambria Math" panose="02040503050406030204" pitchFamily="18" charset="0"/>
                          </a:rPr>
                          <m:t>−1</m:t>
                        </m:r>
                      </m:sub>
                    </m:sSub>
                    <m:r>
                      <a:rPr lang="de-DE" sz="1400" b="0" i="1" smtClean="0">
                        <a:solidFill>
                          <a:srgbClr val="C00000"/>
                        </a:solidFill>
                        <a:latin typeface="Cambria Math" panose="02040503050406030204" pitchFamily="18" charset="0"/>
                      </a:rPr>
                      <m:t>+</m:t>
                    </m:r>
                    <m:sSub>
                      <m:sSubPr>
                        <m:ctrlPr>
                          <a:rPr lang="de-DE" sz="1400" b="0" i="1" smtClean="0">
                            <a:solidFill>
                              <a:srgbClr val="C00000"/>
                            </a:solidFill>
                            <a:latin typeface="Cambria Math" panose="02040503050406030204" pitchFamily="18" charset="0"/>
                          </a:rPr>
                        </m:ctrlPr>
                      </m:sSubPr>
                      <m:e>
                        <m:r>
                          <a:rPr lang="de-DE" sz="1400" b="0" i="1" smtClean="0">
                            <a:solidFill>
                              <a:srgbClr val="C00000"/>
                            </a:solidFill>
                            <a:latin typeface="Cambria Math" panose="02040503050406030204" pitchFamily="18" charset="0"/>
                            <a:ea typeface="Cambria Math" panose="02040503050406030204" pitchFamily="18" charset="0"/>
                          </a:rPr>
                          <m:t>𝛾</m:t>
                        </m:r>
                        <m:r>
                          <a:rPr lang="de-DE" sz="1400" b="0" i="1" smtClean="0">
                            <a:solidFill>
                              <a:srgbClr val="C00000"/>
                            </a:solidFill>
                            <a:latin typeface="Cambria Math" panose="02040503050406030204" pitchFamily="18" charset="0"/>
                            <a:ea typeface="Cambria Math" panose="02040503050406030204" pitchFamily="18" charset="0"/>
                          </a:rPr>
                          <m:t>′</m:t>
                        </m:r>
                      </m:e>
                      <m:sub>
                        <m:r>
                          <a:rPr lang="de-DE" sz="1400" b="0" i="1" smtClean="0">
                            <a:solidFill>
                              <a:srgbClr val="C00000"/>
                            </a:solidFill>
                            <a:latin typeface="Cambria Math" panose="02040503050406030204" pitchFamily="18" charset="0"/>
                          </a:rPr>
                          <m:t>𝑖</m:t>
                        </m:r>
                      </m:sub>
                    </m:sSub>
                    <m:r>
                      <a:rPr lang="de-DE" sz="1400" b="0" i="1" smtClean="0">
                        <a:solidFill>
                          <a:srgbClr val="C00000"/>
                        </a:solidFill>
                        <a:latin typeface="Cambria Math" panose="02040503050406030204" pitchFamily="18" charset="0"/>
                        <a:ea typeface="Cambria Math" panose="02040503050406030204" pitchFamily="18" charset="0"/>
                      </a:rPr>
                      <m:t>∙</m:t>
                    </m:r>
                    <m:sSub>
                      <m:sSubPr>
                        <m:ctrlPr>
                          <a:rPr lang="de-DE" sz="1400" b="0" i="1" smtClean="0">
                            <a:solidFill>
                              <a:srgbClr val="C00000"/>
                            </a:solidFill>
                            <a:latin typeface="Cambria Math" panose="02040503050406030204" pitchFamily="18" charset="0"/>
                            <a:ea typeface="Cambria Math" panose="02040503050406030204" pitchFamily="18" charset="0"/>
                          </a:rPr>
                        </m:ctrlPr>
                      </m:sSubPr>
                      <m:e>
                        <m:r>
                          <a:rPr lang="de-DE" sz="1400" b="0" i="1" smtClean="0">
                            <a:solidFill>
                              <a:srgbClr val="C00000"/>
                            </a:solidFill>
                            <a:latin typeface="Cambria Math" panose="02040503050406030204" pitchFamily="18" charset="0"/>
                            <a:ea typeface="Cambria Math" panose="02040503050406030204" pitchFamily="18" charset="0"/>
                          </a:rPr>
                          <m:t>𝑑</m:t>
                        </m:r>
                      </m:e>
                      <m:sub>
                        <m:r>
                          <a:rPr lang="de-DE" sz="1400" b="0" i="1" smtClean="0">
                            <a:solidFill>
                              <a:srgbClr val="C00000"/>
                            </a:solidFill>
                            <a:latin typeface="Cambria Math" panose="02040503050406030204" pitchFamily="18" charset="0"/>
                            <a:ea typeface="Cambria Math" panose="02040503050406030204" pitchFamily="18" charset="0"/>
                          </a:rPr>
                          <m:t>𝑖</m:t>
                        </m:r>
                      </m:sub>
                    </m:sSub>
                  </m:oMath>
                </a14:m>
                <a:r>
                  <a:rPr lang="ru" sz="1400" dirty="0"/>
                  <a:t>[кН/м </a:t>
                </a:r>
                <a:r>
                  <a:rPr lang="ru" sz="1400" baseline="30000" dirty="0"/>
                  <a:t>2 </a:t>
                </a:r>
                <a:r>
                  <a:rPr lang="ru" sz="1400" dirty="0"/>
                  <a:t>] ( </a:t>
                </a:r>
                <a:r>
                  <a:rPr lang="ru" sz="1400" dirty="0" err="1"/>
                  <a:t>уравнение </a:t>
                </a:r>
                <a:r>
                  <a:rPr lang="ru" sz="1400" dirty="0"/>
                  <a:t>P3.11)</a:t>
                </a:r>
              </a:p>
              <a:p>
                <a:endParaRPr lang="de-DE" sz="800" dirty="0"/>
              </a:p>
              <a:p>
                <a:r>
                  <a:rPr lang="ru" sz="1400" dirty="0"/>
                  <a:t>и особенно для случая, показанного на рис. </a:t>
                </a:r>
                <a:r>
                  <a:rPr lang="ru" sz="1400" b="1" dirty="0"/>
                  <a:t>P3-14 </a:t>
                </a:r>
                <a:r>
                  <a:rPr lang="ru" sz="1400" dirty="0"/>
                  <a:t>:</a:t>
                </a:r>
              </a:p>
              <a:p>
                <a:endParaRPr lang="de-DE" sz="800" dirty="0"/>
              </a:p>
              <a:p>
                <a14:m>
                  <m:oMath xmlns:m="http://schemas.openxmlformats.org/officeDocument/2006/math">
                    <m:sSub>
                      <m:sSubPr>
                        <m:ctrlPr>
                          <a:rPr lang="de-DE" sz="1400" i="1">
                            <a:solidFill>
                              <a:srgbClr val="C00000"/>
                            </a:solidFill>
                            <a:latin typeface="Cambria Math" panose="02040503050406030204" pitchFamily="18" charset="0"/>
                          </a:rPr>
                        </m:ctrlPr>
                      </m:sSubPr>
                      <m:e>
                        <m:r>
                          <a:rPr lang="de-DE" sz="1400" i="1">
                            <a:solidFill>
                              <a:srgbClr val="C00000"/>
                            </a:solidFill>
                            <a:latin typeface="Cambria Math" panose="02040503050406030204" pitchFamily="18" charset="0"/>
                            <a:ea typeface="Cambria Math" panose="02040503050406030204" pitchFamily="18" charset="0"/>
                          </a:rPr>
                          <m:t>𝜎</m:t>
                        </m:r>
                      </m:e>
                      <m:sub>
                        <m:r>
                          <a:rPr lang="de-DE" sz="1400" i="1">
                            <a:solidFill>
                              <a:srgbClr val="C00000"/>
                            </a:solidFill>
                            <a:latin typeface="Cambria Math" panose="02040503050406030204" pitchFamily="18" charset="0"/>
                          </a:rPr>
                          <m:t>𝑧</m:t>
                        </m:r>
                        <m:r>
                          <a:rPr lang="de-DE" sz="1400" i="1">
                            <a:solidFill>
                              <a:srgbClr val="C00000"/>
                            </a:solidFill>
                            <a:latin typeface="Cambria Math" panose="02040503050406030204" pitchFamily="18" charset="0"/>
                          </a:rPr>
                          <m:t>,2</m:t>
                        </m:r>
                      </m:sub>
                    </m:sSub>
                    <m:r>
                      <a:rPr lang="de-DE" sz="1400" i="1">
                        <a:solidFill>
                          <a:srgbClr val="C00000"/>
                        </a:solidFill>
                        <a:latin typeface="Cambria Math" panose="02040503050406030204" pitchFamily="18" charset="0"/>
                      </a:rPr>
                      <m:t>=</m:t>
                    </m:r>
                    <m:sSub>
                      <m:sSubPr>
                        <m:ctrlPr>
                          <a:rPr lang="de-DE" sz="1400" i="1">
                            <a:solidFill>
                              <a:srgbClr val="C00000"/>
                            </a:solidFill>
                            <a:latin typeface="Cambria Math" panose="02040503050406030204" pitchFamily="18" charset="0"/>
                          </a:rPr>
                        </m:ctrlPr>
                      </m:sSubPr>
                      <m:e>
                        <m:r>
                          <a:rPr lang="de-DE" sz="1400" i="1">
                            <a:solidFill>
                              <a:srgbClr val="C00000"/>
                            </a:solidFill>
                            <a:latin typeface="Cambria Math" panose="02040503050406030204" pitchFamily="18" charset="0"/>
                            <a:ea typeface="Cambria Math" panose="02040503050406030204" pitchFamily="18" charset="0"/>
                          </a:rPr>
                          <m:t>𝜎</m:t>
                        </m:r>
                      </m:e>
                      <m:sub>
                        <m:r>
                          <a:rPr lang="de-DE" sz="1400" i="1">
                            <a:solidFill>
                              <a:srgbClr val="C00000"/>
                            </a:solidFill>
                            <a:latin typeface="Cambria Math" panose="02040503050406030204" pitchFamily="18" charset="0"/>
                          </a:rPr>
                          <m:t>𝑧</m:t>
                        </m:r>
                        <m:r>
                          <a:rPr lang="de-DE" sz="1400" i="1">
                            <a:solidFill>
                              <a:srgbClr val="C00000"/>
                            </a:solidFill>
                            <a:latin typeface="Cambria Math" panose="02040503050406030204" pitchFamily="18" charset="0"/>
                          </a:rPr>
                          <m:t>,1</m:t>
                        </m:r>
                      </m:sub>
                    </m:sSub>
                    <m:r>
                      <a:rPr lang="de-DE" sz="1400" i="1">
                        <a:solidFill>
                          <a:srgbClr val="C00000"/>
                        </a:solidFill>
                        <a:latin typeface="Cambria Math" panose="02040503050406030204" pitchFamily="18" charset="0"/>
                      </a:rPr>
                      <m:t>+</m:t>
                    </m:r>
                    <m:sSub>
                      <m:sSubPr>
                        <m:ctrlPr>
                          <a:rPr lang="de-DE" sz="1400" i="1">
                            <a:solidFill>
                              <a:srgbClr val="C00000"/>
                            </a:solidFill>
                            <a:latin typeface="Cambria Math" panose="02040503050406030204" pitchFamily="18" charset="0"/>
                          </a:rPr>
                        </m:ctrlPr>
                      </m:sSubPr>
                      <m:e>
                        <m:r>
                          <a:rPr lang="de-DE" sz="1400" i="1">
                            <a:solidFill>
                              <a:srgbClr val="C00000"/>
                            </a:solidFill>
                            <a:latin typeface="Cambria Math" panose="02040503050406030204" pitchFamily="18" charset="0"/>
                            <a:ea typeface="Cambria Math" panose="02040503050406030204" pitchFamily="18" charset="0"/>
                          </a:rPr>
                          <m:t>𝛾</m:t>
                        </m:r>
                        <m:r>
                          <a:rPr lang="de-DE" sz="1400" i="1">
                            <a:solidFill>
                              <a:srgbClr val="C00000"/>
                            </a:solidFill>
                            <a:latin typeface="Cambria Math" panose="02040503050406030204" pitchFamily="18" charset="0"/>
                            <a:ea typeface="Cambria Math" panose="02040503050406030204" pitchFamily="18" charset="0"/>
                          </a:rPr>
                          <m:t>′</m:t>
                        </m:r>
                      </m:e>
                      <m:sub>
                        <m:r>
                          <a:rPr lang="de-DE" sz="1400" b="0" i="1" smtClean="0">
                            <a:solidFill>
                              <a:srgbClr val="C00000"/>
                            </a:solidFill>
                            <a:latin typeface="Cambria Math" panose="02040503050406030204" pitchFamily="18" charset="0"/>
                            <a:ea typeface="Cambria Math" panose="02040503050406030204" pitchFamily="18" charset="0"/>
                          </a:rPr>
                          <m:t>1</m:t>
                        </m:r>
                      </m:sub>
                    </m:sSub>
                    <m:r>
                      <a:rPr lang="de-DE" sz="1400" i="1">
                        <a:solidFill>
                          <a:srgbClr val="C00000"/>
                        </a:solidFill>
                        <a:latin typeface="Cambria Math" panose="02040503050406030204" pitchFamily="18" charset="0"/>
                        <a:ea typeface="Cambria Math" panose="02040503050406030204" pitchFamily="18" charset="0"/>
                      </a:rPr>
                      <m:t>∙</m:t>
                    </m:r>
                    <m:sSub>
                      <m:sSubPr>
                        <m:ctrlPr>
                          <a:rPr lang="de-DE" sz="1400" i="1">
                            <a:solidFill>
                              <a:srgbClr val="C00000"/>
                            </a:solidFill>
                            <a:latin typeface="Cambria Math" panose="02040503050406030204" pitchFamily="18" charset="0"/>
                            <a:ea typeface="Cambria Math" panose="02040503050406030204" pitchFamily="18" charset="0"/>
                          </a:rPr>
                        </m:ctrlPr>
                      </m:sSubPr>
                      <m:e>
                        <m:r>
                          <a:rPr lang="de-DE" sz="1400" i="1">
                            <a:solidFill>
                              <a:srgbClr val="C00000"/>
                            </a:solidFill>
                            <a:latin typeface="Cambria Math" panose="02040503050406030204" pitchFamily="18" charset="0"/>
                            <a:ea typeface="Cambria Math" panose="02040503050406030204" pitchFamily="18" charset="0"/>
                          </a:rPr>
                          <m:t>𝑑</m:t>
                        </m:r>
                      </m:e>
                      <m:sub>
                        <m:r>
                          <a:rPr lang="de-DE" sz="1400" b="0" i="1" smtClean="0">
                            <a:solidFill>
                              <a:srgbClr val="C00000"/>
                            </a:solidFill>
                            <a:latin typeface="Cambria Math" panose="02040503050406030204" pitchFamily="18" charset="0"/>
                            <a:ea typeface="Cambria Math" panose="02040503050406030204" pitchFamily="18" charset="0"/>
                          </a:rPr>
                          <m:t>2</m:t>
                        </m:r>
                      </m:sub>
                    </m:sSub>
                  </m:oMath>
                </a14:m>
                <a:r>
                  <a:rPr lang="ru" sz="1400" dirty="0"/>
                  <a:t>[кН/м </a:t>
                </a:r>
                <a:r>
                  <a:rPr lang="ru" sz="1400" baseline="30000" dirty="0"/>
                  <a:t>2 </a:t>
                </a:r>
                <a:r>
                  <a:rPr lang="ru" sz="1400" dirty="0"/>
                  <a:t>] ( </a:t>
                </a:r>
                <a:r>
                  <a:rPr lang="ru" sz="1400" dirty="0" err="1"/>
                  <a:t>уравнение </a:t>
                </a:r>
                <a:r>
                  <a:rPr lang="ru" sz="1400" dirty="0"/>
                  <a:t>P3.12)</a:t>
                </a:r>
              </a:p>
              <a:p>
                <a:endParaRPr lang="de-DE" sz="800" dirty="0"/>
              </a:p>
              <a:p>
                <a14:m>
                  <m:oMath xmlns:m="http://schemas.openxmlformats.org/officeDocument/2006/math">
                    <m:sSub>
                      <m:sSubPr>
                        <m:ctrlPr>
                          <a:rPr lang="de-DE" sz="1400" i="1">
                            <a:solidFill>
                              <a:srgbClr val="C00000"/>
                            </a:solidFill>
                            <a:latin typeface="Cambria Math" panose="02040503050406030204" pitchFamily="18" charset="0"/>
                          </a:rPr>
                        </m:ctrlPr>
                      </m:sSubPr>
                      <m:e>
                        <m:r>
                          <a:rPr lang="de-DE" sz="1400" i="1">
                            <a:solidFill>
                              <a:srgbClr val="C00000"/>
                            </a:solidFill>
                            <a:latin typeface="Cambria Math" panose="02040503050406030204" pitchFamily="18" charset="0"/>
                            <a:ea typeface="Cambria Math" panose="02040503050406030204" pitchFamily="18" charset="0"/>
                          </a:rPr>
                          <m:t>𝜎</m:t>
                        </m:r>
                      </m:e>
                      <m:sub>
                        <m:r>
                          <a:rPr lang="de-DE" sz="1400" i="1">
                            <a:solidFill>
                              <a:srgbClr val="C00000"/>
                            </a:solidFill>
                            <a:latin typeface="Cambria Math" panose="02040503050406030204" pitchFamily="18" charset="0"/>
                          </a:rPr>
                          <m:t>𝑧</m:t>
                        </m:r>
                        <m:r>
                          <a:rPr lang="de-DE" sz="1400" i="1">
                            <a:solidFill>
                              <a:srgbClr val="C00000"/>
                            </a:solidFill>
                            <a:latin typeface="Cambria Math" panose="02040503050406030204" pitchFamily="18" charset="0"/>
                          </a:rPr>
                          <m:t>,3</m:t>
                        </m:r>
                      </m:sub>
                    </m:sSub>
                    <m:r>
                      <a:rPr lang="de-DE" sz="1400" i="1">
                        <a:solidFill>
                          <a:srgbClr val="C00000"/>
                        </a:solidFill>
                        <a:latin typeface="Cambria Math" panose="02040503050406030204" pitchFamily="18" charset="0"/>
                      </a:rPr>
                      <m:t>=</m:t>
                    </m:r>
                    <m:sSub>
                      <m:sSubPr>
                        <m:ctrlPr>
                          <a:rPr lang="de-DE" sz="1400" i="1">
                            <a:solidFill>
                              <a:srgbClr val="C00000"/>
                            </a:solidFill>
                            <a:latin typeface="Cambria Math" panose="02040503050406030204" pitchFamily="18" charset="0"/>
                          </a:rPr>
                        </m:ctrlPr>
                      </m:sSubPr>
                      <m:e>
                        <m:r>
                          <a:rPr lang="de-DE" sz="1400" i="1">
                            <a:solidFill>
                              <a:srgbClr val="C00000"/>
                            </a:solidFill>
                            <a:latin typeface="Cambria Math" panose="02040503050406030204" pitchFamily="18" charset="0"/>
                            <a:ea typeface="Cambria Math" panose="02040503050406030204" pitchFamily="18" charset="0"/>
                          </a:rPr>
                          <m:t>𝜎</m:t>
                        </m:r>
                      </m:e>
                      <m:sub>
                        <m:r>
                          <a:rPr lang="de-DE" sz="1400" i="1">
                            <a:solidFill>
                              <a:srgbClr val="C00000"/>
                            </a:solidFill>
                            <a:latin typeface="Cambria Math" panose="02040503050406030204" pitchFamily="18" charset="0"/>
                          </a:rPr>
                          <m:t>𝑧</m:t>
                        </m:r>
                        <m:r>
                          <a:rPr lang="de-DE" sz="1400" i="1">
                            <a:solidFill>
                              <a:srgbClr val="C00000"/>
                            </a:solidFill>
                            <a:latin typeface="Cambria Math" panose="02040503050406030204" pitchFamily="18" charset="0"/>
                          </a:rPr>
                          <m:t>,2</m:t>
                        </m:r>
                      </m:sub>
                    </m:sSub>
                    <m:r>
                      <a:rPr lang="de-DE" sz="1400" i="1">
                        <a:solidFill>
                          <a:srgbClr val="C00000"/>
                        </a:solidFill>
                        <a:latin typeface="Cambria Math" panose="02040503050406030204" pitchFamily="18" charset="0"/>
                      </a:rPr>
                      <m:t>+</m:t>
                    </m:r>
                    <m:sSub>
                      <m:sSubPr>
                        <m:ctrlPr>
                          <a:rPr lang="de-DE" sz="1400" i="1">
                            <a:solidFill>
                              <a:srgbClr val="C00000"/>
                            </a:solidFill>
                            <a:latin typeface="Cambria Math" panose="02040503050406030204" pitchFamily="18" charset="0"/>
                          </a:rPr>
                        </m:ctrlPr>
                      </m:sSubPr>
                      <m:e>
                        <m:r>
                          <a:rPr lang="de-DE" sz="1400" i="1">
                            <a:solidFill>
                              <a:srgbClr val="C00000"/>
                            </a:solidFill>
                            <a:latin typeface="Cambria Math" panose="02040503050406030204" pitchFamily="18" charset="0"/>
                            <a:ea typeface="Cambria Math" panose="02040503050406030204" pitchFamily="18" charset="0"/>
                          </a:rPr>
                          <m:t>𝛾</m:t>
                        </m:r>
                        <m:r>
                          <a:rPr lang="de-DE" sz="1400" i="1">
                            <a:solidFill>
                              <a:srgbClr val="C00000"/>
                            </a:solidFill>
                            <a:latin typeface="Cambria Math" panose="02040503050406030204" pitchFamily="18" charset="0"/>
                            <a:ea typeface="Cambria Math" panose="02040503050406030204" pitchFamily="18" charset="0"/>
                          </a:rPr>
                          <m:t>′</m:t>
                        </m:r>
                      </m:e>
                      <m:sub>
                        <m:r>
                          <a:rPr lang="de-DE" sz="1400" b="0" i="1" smtClean="0">
                            <a:solidFill>
                              <a:srgbClr val="C00000"/>
                            </a:solidFill>
                            <a:latin typeface="Cambria Math" panose="02040503050406030204" pitchFamily="18" charset="0"/>
                            <a:ea typeface="Cambria Math" panose="02040503050406030204" pitchFamily="18" charset="0"/>
                          </a:rPr>
                          <m:t>2</m:t>
                        </m:r>
                      </m:sub>
                    </m:sSub>
                    <m:r>
                      <a:rPr lang="de-DE" sz="1400" i="1">
                        <a:solidFill>
                          <a:srgbClr val="C00000"/>
                        </a:solidFill>
                        <a:latin typeface="Cambria Math" panose="02040503050406030204" pitchFamily="18" charset="0"/>
                        <a:ea typeface="Cambria Math" panose="02040503050406030204" pitchFamily="18" charset="0"/>
                      </a:rPr>
                      <m:t>∙</m:t>
                    </m:r>
                    <m:sSub>
                      <m:sSubPr>
                        <m:ctrlPr>
                          <a:rPr lang="de-DE" sz="1400" i="1">
                            <a:solidFill>
                              <a:srgbClr val="C00000"/>
                            </a:solidFill>
                            <a:latin typeface="Cambria Math" panose="02040503050406030204" pitchFamily="18" charset="0"/>
                            <a:ea typeface="Cambria Math" panose="02040503050406030204" pitchFamily="18" charset="0"/>
                          </a:rPr>
                        </m:ctrlPr>
                      </m:sSubPr>
                      <m:e>
                        <m:r>
                          <a:rPr lang="de-DE" sz="1400" i="1">
                            <a:solidFill>
                              <a:srgbClr val="C00000"/>
                            </a:solidFill>
                            <a:latin typeface="Cambria Math" panose="02040503050406030204" pitchFamily="18" charset="0"/>
                            <a:ea typeface="Cambria Math" panose="02040503050406030204" pitchFamily="18" charset="0"/>
                          </a:rPr>
                          <m:t>𝑑</m:t>
                        </m:r>
                      </m:e>
                      <m:sub>
                        <m:r>
                          <a:rPr lang="de-DE" sz="1400" b="0" i="1" smtClean="0">
                            <a:solidFill>
                              <a:srgbClr val="C00000"/>
                            </a:solidFill>
                            <a:latin typeface="Cambria Math" panose="02040503050406030204" pitchFamily="18" charset="0"/>
                            <a:ea typeface="Cambria Math" panose="02040503050406030204" pitchFamily="18" charset="0"/>
                          </a:rPr>
                          <m:t>3</m:t>
                        </m:r>
                      </m:sub>
                    </m:sSub>
                  </m:oMath>
                </a14:m>
                <a:r>
                  <a:rPr lang="ru" sz="1400" dirty="0"/>
                  <a:t>[кН/м </a:t>
                </a:r>
                <a:r>
                  <a:rPr lang="ru" sz="1400" baseline="30000" dirty="0"/>
                  <a:t>2 </a:t>
                </a:r>
                <a:r>
                  <a:rPr lang="ru" sz="1400" dirty="0"/>
                  <a:t>] ( </a:t>
                </a:r>
                <a:r>
                  <a:rPr lang="ru" sz="1400" dirty="0" err="1"/>
                  <a:t>уравнение </a:t>
                </a:r>
                <a:r>
                  <a:rPr lang="ru" sz="1400" dirty="0"/>
                  <a:t>P3.13)</a:t>
                </a:r>
              </a:p>
            </p:txBody>
          </p:sp>
        </mc:Choice>
        <mc:Fallback xmlns="">
          <p:sp>
            <p:nvSpPr>
              <p:cNvPr id="18" name="Textfeld 17"/>
              <p:cNvSpPr txBox="1">
                <a:spLocks noRot="1" noChangeAspect="1" noMove="1" noResize="1" noEditPoints="1" noAdjustHandles="1" noChangeArrowheads="1" noChangeShapeType="1" noTextEdit="1"/>
              </p:cNvSpPr>
              <p:nvPr/>
            </p:nvSpPr>
            <p:spPr>
              <a:xfrm>
                <a:off x="28107" y="1995882"/>
                <a:ext cx="4211958" cy="4315797"/>
              </a:xfrm>
              <a:prstGeom prst="rect">
                <a:avLst/>
              </a:prstGeom>
              <a:blipFill>
                <a:blip r:embed="rId2"/>
                <a:stretch>
                  <a:fillRect l="-579" t="-141" b="-424"/>
                </a:stretch>
              </a:blipFill>
            </p:spPr>
            <p:txBody>
              <a:bodyPr/>
              <a:lstStyle/>
              <a:p>
                <a:r xmlns:a="http://schemas.openxmlformats.org/drawingml/2006/main">
                  <a:rPr lang="ru">
                    <a:noFill/>
                  </a:rPr>
                  <a:t> </a:t>
                </a:r>
              </a:p>
            </p:txBody>
          </p:sp>
        </mc:Fallback>
      </mc:AlternateContent>
      <p:grpSp>
        <p:nvGrpSpPr>
          <p:cNvPr id="25" name="Gruppieren 24"/>
          <p:cNvGrpSpPr>
            <a:grpSpLocks noChangeAspect="1"/>
          </p:cNvGrpSpPr>
          <p:nvPr/>
        </p:nvGrpSpPr>
        <p:grpSpPr>
          <a:xfrm>
            <a:off x="4283967" y="2492896"/>
            <a:ext cx="4864577" cy="1704612"/>
            <a:chOff x="4139952" y="576000"/>
            <a:chExt cx="5004047" cy="1753484"/>
          </a:xfrm>
        </p:grpSpPr>
        <p:pic>
          <p:nvPicPr>
            <p:cNvPr id="26" name="Picture 3" descr="gw_ruhe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576000"/>
              <a:ext cx="5004047" cy="175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hteck 26"/>
            <p:cNvSpPr/>
            <p:nvPr/>
          </p:nvSpPr>
          <p:spPr>
            <a:xfrm>
              <a:off x="4427984" y="764704"/>
              <a:ext cx="4608512" cy="666000"/>
            </a:xfrm>
            <a:prstGeom prst="rect">
              <a:avLst/>
            </a:prstGeom>
            <a:solidFill>
              <a:schemeClr val="accent5">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p:cNvSpPr/>
            <p:nvPr/>
          </p:nvSpPr>
          <p:spPr>
            <a:xfrm>
              <a:off x="4427984" y="1430704"/>
              <a:ext cx="4608512" cy="684000"/>
            </a:xfrm>
            <a:prstGeom prst="rect">
              <a:avLst/>
            </a:prstGeom>
            <a:solidFill>
              <a:schemeClr val="accent5">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p:cNvSpPr txBox="1"/>
            <p:nvPr/>
          </p:nvSpPr>
          <p:spPr>
            <a:xfrm>
              <a:off x="4427984" y="764703"/>
              <a:ext cx="748984" cy="253280"/>
            </a:xfrm>
            <a:prstGeom prst="rect">
              <a:avLst/>
            </a:prstGeom>
            <a:noFill/>
          </p:spPr>
          <p:txBody>
            <a:bodyPr wrap="square" rtlCol="0">
              <a:spAutoFit/>
            </a:bodyPr>
            <a:lstStyle/>
            <a:p>
              <a:r>
                <a:rPr lang="ru" sz="1000" dirty="0"/>
                <a:t>Слой 1</a:t>
              </a:r>
            </a:p>
          </p:txBody>
        </p:sp>
        <p:sp>
          <p:nvSpPr>
            <p:cNvPr id="30" name="Textfeld 29"/>
            <p:cNvSpPr txBox="1"/>
            <p:nvPr/>
          </p:nvSpPr>
          <p:spPr>
            <a:xfrm>
              <a:off x="4427984" y="1442745"/>
              <a:ext cx="748984" cy="253280"/>
            </a:xfrm>
            <a:prstGeom prst="rect">
              <a:avLst/>
            </a:prstGeom>
            <a:noFill/>
          </p:spPr>
          <p:txBody>
            <a:bodyPr wrap="square" rtlCol="0">
              <a:spAutoFit/>
            </a:bodyPr>
            <a:lstStyle/>
            <a:p>
              <a:r>
                <a:rPr lang="ru" sz="1000" dirty="0"/>
                <a:t>Слой 2</a:t>
              </a:r>
            </a:p>
          </p:txBody>
        </p:sp>
      </p:grpSp>
      <mc:AlternateContent xmlns:mc="http://schemas.openxmlformats.org/markup-compatibility/2006" xmlns:a14="http://schemas.microsoft.com/office/drawing/2010/main">
        <mc:Choice Requires="a14">
          <p:sp>
            <p:nvSpPr>
              <p:cNvPr id="31" name="Textfeld 30"/>
              <p:cNvSpPr txBox="1"/>
              <p:nvPr/>
            </p:nvSpPr>
            <p:spPr>
              <a:xfrm>
                <a:off x="4211959" y="4197508"/>
                <a:ext cx="4932041" cy="646331"/>
              </a:xfrm>
              <a:prstGeom prst="rect">
                <a:avLst/>
              </a:prstGeom>
              <a:noFill/>
            </p:spPr>
            <p:txBody>
              <a:bodyPr wrap="square" lIns="90000" rtlCol="0">
                <a:spAutoFit/>
              </a:bodyPr>
              <a:lstStyle/>
              <a:p>
                <a:r>
                  <a:rPr lang="ru" sz="1200" b="1" dirty="0"/>
                  <a:t>Рис. P3-14:</a:t>
                </a:r>
                <a:r>
                  <a:rPr lang="ru" sz="1200" dirty="0"/>
                  <a:t>  Распределение </a:t>
                </a:r>
                <a:r>
                  <a:rPr lang="ru" sz="1200" b="1" dirty="0"/>
                  <a:t>порового давления воды </a:t>
                </a:r>
                <a14:m>
                  <m:oMath xmlns:m="http://schemas.openxmlformats.org/officeDocument/2006/math">
                    <m:r>
                      <a:rPr lang="en-US" sz="1200" b="1" i="1" dirty="0" smtClean="0">
                        <a:latin typeface="Cambria Math" panose="02040503050406030204" pitchFamily="18" charset="0"/>
                      </a:rPr>
                      <m:t>𝒖</m:t>
                    </m:r>
                  </m:oMath>
                </a14:m>
                <a:r>
                  <a:rPr lang="ru" sz="1200" dirty="0"/>
                  <a:t>, </a:t>
                </a:r>
                <a:r>
                  <a:rPr lang="ru" sz="1200" b="1" dirty="0"/>
                  <a:t>общего напряжения </a:t>
                </a:r>
                <a14:m>
                  <m:oMath xmlns:m="http://schemas.openxmlformats.org/officeDocument/2006/math">
                    <m:sSub>
                      <m:sSubPr>
                        <m:ctrlPr>
                          <a:rPr lang="en-US" sz="1200" b="1" i="1" dirty="0" smtClean="0">
                            <a:latin typeface="Cambria Math" panose="02040503050406030204" pitchFamily="18" charset="0"/>
                          </a:rPr>
                        </m:ctrlPr>
                      </m:sSubPr>
                      <m:e>
                        <m:r>
                          <a:rPr lang="en-US" sz="1200" b="1" i="1" dirty="0">
                            <a:latin typeface="Cambria Math" panose="02040503050406030204" pitchFamily="18" charset="0"/>
                          </a:rPr>
                          <m:t>𝝈</m:t>
                        </m:r>
                      </m:e>
                      <m:sub>
                        <m:r>
                          <a:rPr lang="de-DE" sz="1200" b="1" i="1" dirty="0" smtClean="0">
                            <a:latin typeface="Cambria Math" panose="02040503050406030204" pitchFamily="18" charset="0"/>
                          </a:rPr>
                          <m:t>𝒛</m:t>
                        </m:r>
                      </m:sub>
                    </m:sSub>
                  </m:oMath>
                </a14:m>
                <a:r>
                  <a:rPr lang="ru" sz="1200" dirty="0"/>
                  <a:t>и разности или </a:t>
                </a:r>
                <a:r>
                  <a:rPr lang="ru" sz="1200" b="1" dirty="0"/>
                  <a:t>эффективного напряжения </a:t>
                </a:r>
                <a14:m>
                  <m:oMath xmlns:m="http://schemas.openxmlformats.org/officeDocument/2006/math">
                    <m:sSub>
                      <m:sSubPr>
                        <m:ctrlPr>
                          <a:rPr lang="en-US" sz="1200" b="1" i="1" dirty="0" smtClean="0">
                            <a:latin typeface="Cambria Math" panose="02040503050406030204" pitchFamily="18" charset="0"/>
                          </a:rPr>
                        </m:ctrlPr>
                      </m:sSubPr>
                      <m:e>
                        <m:r>
                          <a:rPr lang="en-US" sz="1200" b="1" i="1" dirty="0">
                            <a:latin typeface="Cambria Math" panose="02040503050406030204" pitchFamily="18" charset="0"/>
                          </a:rPr>
                          <m:t>𝝈</m:t>
                        </m:r>
                        <m:r>
                          <a:rPr lang="en-US" sz="1200" b="1" i="1" dirty="0">
                            <a:latin typeface="Cambria Math" panose="02040503050406030204" pitchFamily="18" charset="0"/>
                          </a:rPr>
                          <m:t>′</m:t>
                        </m:r>
                      </m:e>
                      <m:sub>
                        <m:r>
                          <a:rPr lang="en-US" sz="1200" b="1" i="1" dirty="0">
                            <a:latin typeface="Cambria Math" panose="02040503050406030204" pitchFamily="18" charset="0"/>
                          </a:rPr>
                          <m:t>𝒛</m:t>
                        </m:r>
                      </m:sub>
                    </m:sSub>
                  </m:oMath>
                </a14:m>
                <a:r>
                  <a:rPr lang="ru" sz="1200" dirty="0"/>
                  <a:t>в двухслойном элементе грунта при спящих грунтовых водах (источник: </a:t>
                </a:r>
                <a:r>
                  <a:rPr lang="ru" sz="1200" cap="small" dirty="0" err="1"/>
                  <a:t>Семар </a:t>
                </a:r>
                <a:r>
                  <a:rPr lang="ru" sz="1200" dirty="0"/>
                  <a:t>, </a:t>
                </a:r>
                <a:r>
                  <a:rPr lang="ru" sz="1200" dirty="0" err="1"/>
                  <a:t>лекция </a:t>
                </a:r>
                <a:r>
                  <a:rPr lang="ru" sz="1200" dirty="0"/>
                  <a:t>«Вода в </a:t>
                </a:r>
                <a:r>
                  <a:rPr lang="ru" sz="1200" dirty="0" err="1"/>
                  <a:t>почве </a:t>
                </a:r>
                <a:r>
                  <a:rPr lang="ru" sz="1200" dirty="0"/>
                  <a:t>», 2009 г., </a:t>
                </a:r>
                <a:r>
                  <a:rPr lang="ru" sz="1200" dirty="0" err="1"/>
                  <a:t>неопубликовано </a:t>
                </a:r>
                <a:r>
                  <a:rPr lang="ru" sz="1200" dirty="0"/>
                  <a:t>).</a:t>
                </a:r>
              </a:p>
            </p:txBody>
          </p:sp>
        </mc:Choice>
        <mc:Fallback xmlns="">
          <p:sp>
            <p:nvSpPr>
              <p:cNvPr id="31" name="Textfeld 30"/>
              <p:cNvSpPr txBox="1">
                <a:spLocks noRot="1" noChangeAspect="1" noMove="1" noResize="1" noEditPoints="1" noAdjustHandles="1" noChangeArrowheads="1" noChangeShapeType="1" noTextEdit="1"/>
              </p:cNvSpPr>
              <p:nvPr/>
            </p:nvSpPr>
            <p:spPr>
              <a:xfrm>
                <a:off x="4211959" y="4197508"/>
                <a:ext cx="4932041" cy="646331"/>
              </a:xfrm>
              <a:prstGeom prst="rect">
                <a:avLst/>
              </a:prstGeom>
              <a:blipFill>
                <a:blip r:embed="rId4"/>
                <a:stretch>
                  <a:fillRect l="-124" t="-943" b="-6604"/>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10" name="Textfeld 9"/>
              <p:cNvSpPr txBox="1"/>
              <p:nvPr/>
            </p:nvSpPr>
            <p:spPr>
              <a:xfrm>
                <a:off x="8900" y="408787"/>
                <a:ext cx="9143999" cy="1600438"/>
              </a:xfrm>
              <a:prstGeom prst="rect">
                <a:avLst/>
              </a:prstGeom>
              <a:noFill/>
            </p:spPr>
            <p:txBody>
              <a:bodyPr wrap="square" lIns="90000" rtlCol="0">
                <a:spAutoFit/>
              </a:bodyPr>
              <a:lstStyle/>
              <a:p>
                <a:r>
                  <a:rPr lang="ru" sz="1400" b="1" dirty="0"/>
                  <a:t>P3-2 Спящие подземные воды</a:t>
                </a:r>
                <a:endParaRPr lang="de-DE" sz="1400" dirty="0"/>
              </a:p>
              <a:p>
                <a:r>
                  <a:rPr lang="ru" sz="1400" dirty="0"/>
                  <a:t> </a:t>
                </a:r>
              </a:p>
              <a:p>
                <a:r>
                  <a:rPr lang="ru" sz="1400" b="1" dirty="0"/>
                  <a:t>P3-2.1 Водонасыщенная почвенная зона</a:t>
                </a:r>
                <a:endParaRPr lang="de-DE" sz="1400" dirty="0"/>
              </a:p>
              <a:p>
                <a:r>
                  <a:rPr lang="ru" sz="1400" dirty="0"/>
                  <a:t> </a:t>
                </a:r>
              </a:p>
              <a:p>
                <a:r>
                  <a:rPr lang="ru" sz="1400" dirty="0"/>
                  <a:t>В случае покоящихся грунтовых вод предполагается, что уровень грунтовых вод не имеет наклона. Для предположения о </a:t>
                </a:r>
                <a:r>
                  <a:rPr lang="ru" sz="1400" spc="-10" dirty="0"/>
                  <a:t>спящих грунтовых водах поясняется понятие </a:t>
                </a:r>
                <a:r>
                  <a:rPr lang="ru" sz="1400" b="1" spc="-10" dirty="0"/>
                  <a:t>полных напряжений </a:t>
                </a:r>
                <a14:m>
                  <m:oMath xmlns:m="http://schemas.openxmlformats.org/officeDocument/2006/math">
                    <m:r>
                      <a:rPr lang="en-US" sz="1400" b="1" i="1" spc="-10" dirty="0" smtClean="0">
                        <a:latin typeface="Cambria Math" panose="02040503050406030204" pitchFamily="18" charset="0"/>
                      </a:rPr>
                      <m:t>𝝈</m:t>
                    </m:r>
                  </m:oMath>
                </a14:m>
                <a:r>
                  <a:rPr lang="ru" sz="1400" spc="-10" dirty="0"/>
                  <a:t>и эффективных </a:t>
                </a:r>
                <a:r>
                  <a:rPr lang="ru" sz="1400" b="1" spc="-10" dirty="0"/>
                  <a:t>напряжений . </a:t>
                </a:r>
                <a14:m>
                  <m:oMath xmlns:m="http://schemas.openxmlformats.org/officeDocument/2006/math">
                    <m:r>
                      <a:rPr lang="en-US" sz="1400" b="1" i="1" spc="-10" dirty="0" smtClean="0">
                        <a:latin typeface="Cambria Math" panose="02040503050406030204" pitchFamily="18" charset="0"/>
                      </a:rPr>
                      <m:t>𝝈</m:t>
                    </m:r>
                    <m:r>
                      <a:rPr lang="en-US" sz="1400" b="1" i="1" spc="-10" dirty="0" smtClean="0">
                        <a:latin typeface="Cambria Math" panose="02040503050406030204" pitchFamily="18" charset="0"/>
                      </a:rPr>
                      <m:t>′</m:t>
                    </m:r>
                  </m:oMath>
                </a14:m>
                <a:r>
                  <a:rPr lang="ru" sz="1400" spc="-10" dirty="0"/>
                  <a:t>Для этого рассматривается поперечное сечение </a:t>
                </a:r>
                <a:r>
                  <a:rPr lang="ru" sz="1400" dirty="0"/>
                  <a:t>грунта с двумя слоями, при этом уровень грунтовых вод находится в верхнем слое (см. рис. </a:t>
                </a:r>
                <a:r>
                  <a:rPr lang="ru" sz="1400" b="1" dirty="0"/>
                  <a:t>П3-14 </a:t>
                </a:r>
                <a:r>
                  <a:rPr lang="ru" sz="1400" dirty="0"/>
                  <a:t>).</a:t>
                </a:r>
              </a:p>
            </p:txBody>
          </p:sp>
        </mc:Choice>
        <mc:Fallback xmlns="">
          <p:sp>
            <p:nvSpPr>
              <p:cNvPr id="10" name="Textfeld 9"/>
              <p:cNvSpPr txBox="1">
                <a:spLocks noRot="1" noChangeAspect="1" noMove="1" noResize="1" noEditPoints="1" noAdjustHandles="1" noChangeArrowheads="1" noChangeShapeType="1" noTextEdit="1"/>
              </p:cNvSpPr>
              <p:nvPr/>
            </p:nvSpPr>
            <p:spPr>
              <a:xfrm>
                <a:off x="8900" y="408787"/>
                <a:ext cx="9143999" cy="1600438"/>
              </a:xfrm>
              <a:prstGeom prst="rect">
                <a:avLst/>
              </a:prstGeom>
              <a:blipFill>
                <a:blip r:embed="rId5"/>
                <a:stretch>
                  <a:fillRect l="-200" t="-760" b="-3042"/>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32" name="Textfeld 31"/>
              <p:cNvSpPr txBox="1"/>
              <p:nvPr/>
            </p:nvSpPr>
            <p:spPr>
              <a:xfrm>
                <a:off x="4561263" y="5203683"/>
                <a:ext cx="4580029" cy="1107996"/>
              </a:xfrm>
              <a:prstGeom prst="rect">
                <a:avLst/>
              </a:prstGeom>
              <a:noFill/>
            </p:spPr>
            <p:txBody>
              <a:bodyPr wrap="square" lIns="90000" rtlCol="0">
                <a:spAutoFit/>
              </a:bodyPr>
              <a:lstStyle/>
              <a:p>
                <a:r>
                  <a:rPr lang="ru" sz="1400" dirty="0"/>
                  <a:t>Эффективное напряжение </a:t>
                </a:r>
                <a14:m>
                  <m:oMath xmlns:m="http://schemas.openxmlformats.org/officeDocument/2006/math">
                    <m:sSub>
                      <m:sSubPr>
                        <m:ctrlPr>
                          <a:rPr lang="en-US" sz="1400" i="1" dirty="0" smtClean="0">
                            <a:latin typeface="Cambria Math" panose="02040503050406030204" pitchFamily="18" charset="0"/>
                          </a:rPr>
                        </m:ctrlPr>
                      </m:sSubPr>
                      <m:e>
                        <m:r>
                          <a:rPr lang="en-US" sz="1400" i="1" dirty="0">
                            <a:latin typeface="Cambria Math" panose="02040503050406030204" pitchFamily="18" charset="0"/>
                          </a:rPr>
                          <m:t>𝜎</m:t>
                        </m:r>
                        <m:r>
                          <a:rPr lang="en-US" sz="1400" i="1" dirty="0">
                            <a:latin typeface="Cambria Math" panose="02040503050406030204" pitchFamily="18" charset="0"/>
                          </a:rPr>
                          <m:t>′</m:t>
                        </m:r>
                      </m:e>
                      <m:sub>
                        <m:r>
                          <a:rPr lang="en-US" sz="1400" i="1" dirty="0">
                            <a:latin typeface="Cambria Math" panose="02040503050406030204" pitchFamily="18" charset="0"/>
                          </a:rPr>
                          <m:t>𝑧</m:t>
                        </m:r>
                      </m:sub>
                    </m:sSub>
                  </m:oMath>
                </a14:m>
                <a:r>
                  <a:rPr lang="ru" sz="1400" dirty="0"/>
                  <a:t>в грунте (см. рис. </a:t>
                </a:r>
                <a:r>
                  <a:rPr lang="ru" sz="1400" b="1" dirty="0"/>
                  <a:t>P5-14 </a:t>
                </a:r>
                <a:r>
                  <a:rPr lang="ru" sz="1400" dirty="0"/>
                  <a:t>) рассчитывается путем вычитания порового давления воды </a:t>
                </a:r>
                <a14:m>
                  <m:oMath xmlns:m="http://schemas.openxmlformats.org/officeDocument/2006/math">
                    <m:r>
                      <a:rPr lang="en-US" sz="1400" i="1" dirty="0" smtClean="0">
                        <a:latin typeface="Cambria Math" panose="02040503050406030204" pitchFamily="18" charset="0"/>
                      </a:rPr>
                      <m:t>𝑢</m:t>
                    </m:r>
                  </m:oMath>
                </a14:m>
                <a:r>
                  <a:rPr lang="ru" sz="1400" dirty="0"/>
                  <a:t>из общего напряжения </a:t>
                </a:r>
                <a14:m>
                  <m:oMath xmlns:m="http://schemas.openxmlformats.org/officeDocument/2006/math">
                    <m:sSub>
                      <m:sSubPr>
                        <m:ctrlPr>
                          <a:rPr lang="en-US" sz="1400" i="1" dirty="0" smtClean="0">
                            <a:latin typeface="Cambria Math" panose="02040503050406030204" pitchFamily="18" charset="0"/>
                          </a:rPr>
                        </m:ctrlPr>
                      </m:sSubPr>
                      <m:e>
                        <m:r>
                          <a:rPr lang="en-US" sz="1400" i="1" dirty="0">
                            <a:latin typeface="Cambria Math" panose="02040503050406030204" pitchFamily="18" charset="0"/>
                          </a:rPr>
                          <m:t>𝜎</m:t>
                        </m:r>
                      </m:e>
                      <m:sub>
                        <m:r>
                          <a:rPr lang="en-US" sz="1400" i="1" dirty="0">
                            <a:latin typeface="Cambria Math" panose="02040503050406030204" pitchFamily="18" charset="0"/>
                          </a:rPr>
                          <m:t>𝑧</m:t>
                        </m:r>
                      </m:sub>
                    </m:sSub>
                  </m:oMath>
                </a14:m>
                <a:r>
                  <a:rPr lang="ru" sz="1400" dirty="0"/>
                  <a:t>:</a:t>
                </a:r>
              </a:p>
              <a:p>
                <a:endParaRPr lang="de-DE" sz="1000" dirty="0"/>
              </a:p>
              <a:p>
                <a14:m>
                  <m:oMath xmlns:m="http://schemas.openxmlformats.org/officeDocument/2006/math">
                    <m:sSub>
                      <m:sSubPr>
                        <m:ctrlPr>
                          <a:rPr lang="de-DE" sz="1400" b="0" i="1" smtClean="0">
                            <a:solidFill>
                              <a:srgbClr val="C00000"/>
                            </a:solidFill>
                            <a:latin typeface="Cambria Math" panose="02040503050406030204" pitchFamily="18" charset="0"/>
                            <a:ea typeface="Cambria Math" panose="02040503050406030204" pitchFamily="18" charset="0"/>
                          </a:rPr>
                        </m:ctrlPr>
                      </m:sSubPr>
                      <m:e>
                        <m:r>
                          <a:rPr lang="de-DE" sz="1400" i="1">
                            <a:solidFill>
                              <a:srgbClr val="C00000"/>
                            </a:solidFill>
                            <a:latin typeface="Cambria Math" panose="02040503050406030204" pitchFamily="18" charset="0"/>
                            <a:ea typeface="Cambria Math" panose="02040503050406030204" pitchFamily="18" charset="0"/>
                          </a:rPr>
                          <m:t>𝜎</m:t>
                        </m:r>
                        <m:r>
                          <a:rPr lang="de-DE" sz="1400" i="1">
                            <a:solidFill>
                              <a:srgbClr val="C00000"/>
                            </a:solidFill>
                            <a:latin typeface="Cambria Math" panose="02040503050406030204" pitchFamily="18" charset="0"/>
                            <a:ea typeface="Cambria Math" panose="02040503050406030204" pitchFamily="18" charset="0"/>
                          </a:rPr>
                          <m:t>′</m:t>
                        </m:r>
                      </m:e>
                      <m:sub>
                        <m:r>
                          <a:rPr lang="de-DE" sz="1400" b="0" i="1" smtClean="0">
                            <a:solidFill>
                              <a:srgbClr val="C00000"/>
                            </a:solidFill>
                            <a:latin typeface="Cambria Math" panose="02040503050406030204" pitchFamily="18" charset="0"/>
                            <a:ea typeface="Cambria Math" panose="02040503050406030204" pitchFamily="18" charset="0"/>
                          </a:rPr>
                          <m:t>𝑧</m:t>
                        </m:r>
                      </m:sub>
                    </m:sSub>
                    <m:r>
                      <a:rPr lang="de-DE" sz="1400" b="0" i="1" smtClean="0">
                        <a:solidFill>
                          <a:srgbClr val="C00000"/>
                        </a:solidFill>
                        <a:latin typeface="Cambria Math" panose="02040503050406030204" pitchFamily="18" charset="0"/>
                        <a:ea typeface="Cambria Math" panose="02040503050406030204" pitchFamily="18" charset="0"/>
                      </a:rPr>
                      <m:t>=</m:t>
                    </m:r>
                    <m:sSub>
                      <m:sSubPr>
                        <m:ctrlPr>
                          <a:rPr lang="de-DE" sz="1400" b="0" i="1" smtClean="0">
                            <a:solidFill>
                              <a:srgbClr val="C00000"/>
                            </a:solidFill>
                            <a:latin typeface="Cambria Math" panose="02040503050406030204" pitchFamily="18" charset="0"/>
                            <a:ea typeface="Cambria Math" panose="02040503050406030204" pitchFamily="18" charset="0"/>
                          </a:rPr>
                        </m:ctrlPr>
                      </m:sSubPr>
                      <m:e>
                        <m:r>
                          <a:rPr lang="de-DE" sz="1400" i="1">
                            <a:solidFill>
                              <a:srgbClr val="C00000"/>
                            </a:solidFill>
                            <a:latin typeface="Cambria Math" panose="02040503050406030204" pitchFamily="18" charset="0"/>
                            <a:ea typeface="Cambria Math" panose="02040503050406030204" pitchFamily="18" charset="0"/>
                          </a:rPr>
                          <m:t>𝜎</m:t>
                        </m:r>
                      </m:e>
                      <m:sub>
                        <m:r>
                          <a:rPr lang="de-DE" sz="1400" b="0" i="1" smtClean="0">
                            <a:solidFill>
                              <a:srgbClr val="C00000"/>
                            </a:solidFill>
                            <a:latin typeface="Cambria Math" panose="02040503050406030204" pitchFamily="18" charset="0"/>
                            <a:ea typeface="Cambria Math" panose="02040503050406030204" pitchFamily="18" charset="0"/>
                          </a:rPr>
                          <m:t>𝑧</m:t>
                        </m:r>
                      </m:sub>
                    </m:sSub>
                    <m:r>
                      <a:rPr lang="de-DE" sz="1400" b="0" i="1" smtClean="0">
                        <a:solidFill>
                          <a:srgbClr val="C00000"/>
                        </a:solidFill>
                        <a:latin typeface="Cambria Math" panose="02040503050406030204" pitchFamily="18" charset="0"/>
                        <a:ea typeface="Cambria Math" panose="02040503050406030204" pitchFamily="18" charset="0"/>
                      </a:rPr>
                      <m:t>−</m:t>
                    </m:r>
                    <m:r>
                      <a:rPr lang="de-DE" sz="1400" b="0" i="1" smtClean="0">
                        <a:solidFill>
                          <a:srgbClr val="C00000"/>
                        </a:solidFill>
                        <a:latin typeface="Cambria Math" panose="02040503050406030204" pitchFamily="18" charset="0"/>
                        <a:ea typeface="Cambria Math" panose="02040503050406030204" pitchFamily="18" charset="0"/>
                      </a:rPr>
                      <m:t>𝑢</m:t>
                    </m:r>
                  </m:oMath>
                </a14:m>
                <a:r>
                  <a:rPr lang="ru" sz="1400" dirty="0"/>
                  <a:t>[кН/м </a:t>
                </a:r>
                <a:r>
                  <a:rPr lang="ru" sz="1400" baseline="30000" dirty="0"/>
                  <a:t>2 </a:t>
                </a:r>
                <a:r>
                  <a:rPr lang="ru" sz="1400" dirty="0"/>
                  <a:t>] ( </a:t>
                </a:r>
                <a:r>
                  <a:rPr lang="ru" sz="1400" dirty="0" err="1"/>
                  <a:t>уравнение </a:t>
                </a:r>
                <a:r>
                  <a:rPr lang="ru" sz="1400" dirty="0"/>
                  <a:t>P3.14)</a:t>
                </a:r>
              </a:p>
            </p:txBody>
          </p:sp>
        </mc:Choice>
        <mc:Fallback xmlns="">
          <p:sp>
            <p:nvSpPr>
              <p:cNvPr id="32" name="Textfeld 31"/>
              <p:cNvSpPr txBox="1">
                <a:spLocks noRot="1" noChangeAspect="1" noMove="1" noResize="1" noEditPoints="1" noAdjustHandles="1" noChangeArrowheads="1" noChangeShapeType="1" noTextEdit="1"/>
              </p:cNvSpPr>
              <p:nvPr/>
            </p:nvSpPr>
            <p:spPr>
              <a:xfrm>
                <a:off x="4561263" y="5203683"/>
                <a:ext cx="4580029" cy="1107996"/>
              </a:xfrm>
              <a:prstGeom prst="rect">
                <a:avLst/>
              </a:prstGeom>
              <a:blipFill>
                <a:blip r:embed="rId6"/>
                <a:stretch>
                  <a:fillRect l="-399" t="-1105" b="-4972"/>
                </a:stretch>
              </a:blipFill>
            </p:spPr>
            <p:txBody>
              <a:bodyPr/>
              <a:lstStyle/>
              <a:p>
                <a:r xmlns:a="http://schemas.openxmlformats.org/drawingml/2006/main">
                  <a:rPr lang="ru">
                    <a:noFill/>
                  </a:rPr>
                  <a:t> </a:t>
                </a:r>
              </a:p>
            </p:txBody>
          </p:sp>
        </mc:Fallback>
      </mc:AlternateContent>
    </p:spTree>
    <p:extLst>
      <p:ext uri="{BB962C8B-B14F-4D97-AF65-F5344CB8AC3E}">
        <p14:creationId xmlns:p14="http://schemas.microsoft.com/office/powerpoint/2010/main" val="421733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2000" fill="hold"/>
                                        <p:tgtEl>
                                          <p:spTgt spid="31"/>
                                        </p:tgtEl>
                                        <p:attrNameLst>
                                          <p:attrName>ppt_x</p:attrName>
                                        </p:attrNameLst>
                                      </p:cBhvr>
                                      <p:tavLst>
                                        <p:tav tm="0">
                                          <p:val>
                                            <p:strVal val="1+#ppt_w/2"/>
                                          </p:val>
                                        </p:tav>
                                        <p:tav tm="100000">
                                          <p:val>
                                            <p:strVal val="#ppt_x"/>
                                          </p:val>
                                        </p:tav>
                                      </p:tavLst>
                                    </p:anim>
                                    <p:anim calcmode="lin" valueType="num">
                                      <p:cBhvr additive="base">
                                        <p:cTn id="8" dur="2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6714000"/>
            <a:ext cx="144000" cy="144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1879" y="589651"/>
            <a:ext cx="5652120" cy="4915776"/>
          </a:xfrm>
          <a:prstGeom prst="rect">
            <a:avLst/>
          </a:prstGeom>
        </p:spPr>
      </p:pic>
      <mc:AlternateContent xmlns:mc="http://schemas.openxmlformats.org/markup-compatibility/2006" xmlns:a14="http://schemas.microsoft.com/office/drawing/2010/main">
        <mc:Choice Requires="a14">
          <p:sp>
            <p:nvSpPr>
              <p:cNvPr id="15" name="Textfeld 14"/>
              <p:cNvSpPr txBox="1"/>
              <p:nvPr/>
            </p:nvSpPr>
            <p:spPr>
              <a:xfrm>
                <a:off x="-2395" y="5462127"/>
                <a:ext cx="5796136" cy="660950"/>
              </a:xfrm>
              <a:prstGeom prst="rect">
                <a:avLst/>
              </a:prstGeom>
              <a:noFill/>
            </p:spPr>
            <p:txBody>
              <a:bodyPr wrap="square" lIns="90000" rtlCol="0">
                <a:spAutoFit/>
              </a:bodyPr>
              <a:lstStyle/>
              <a:p>
                <a:r>
                  <a:rPr lang="ru" sz="1200" b="1" dirty="0"/>
                  <a:t>Рис. P3-15:</a:t>
                </a:r>
                <a:r>
                  <a:rPr lang="ru" sz="1200" dirty="0"/>
                  <a:t>  Распределение </a:t>
                </a:r>
                <a:r>
                  <a:rPr lang="ru" sz="1200" b="1" dirty="0"/>
                  <a:t>порового давления воды </a:t>
                </a:r>
                <a14:m>
                  <m:oMath xmlns:m="http://schemas.openxmlformats.org/officeDocument/2006/math">
                    <m:r>
                      <a:rPr lang="en-US" sz="1200" b="1" i="1" dirty="0" smtClean="0">
                        <a:latin typeface="Cambria Math" panose="02040503050406030204" pitchFamily="18" charset="0"/>
                      </a:rPr>
                      <m:t>𝒖</m:t>
                    </m:r>
                    <m:r>
                      <a:rPr lang="en-US" sz="1200" b="1" i="1" dirty="0" smtClean="0">
                        <a:latin typeface="Cambria Math" panose="02040503050406030204" pitchFamily="18" charset="0"/>
                      </a:rPr>
                      <m:t>(</m:t>
                    </m:r>
                    <m:r>
                      <a:rPr lang="en-US" sz="1200" b="1" i="1" dirty="0" smtClean="0">
                        <a:latin typeface="Cambria Math" panose="02040503050406030204" pitchFamily="18" charset="0"/>
                      </a:rPr>
                      <m:t>𝒛</m:t>
                    </m:r>
                    <m:r>
                      <a:rPr lang="en-US" sz="1200" b="1" i="1" dirty="0" smtClean="0">
                        <a:latin typeface="Cambria Math" panose="02040503050406030204" pitchFamily="18" charset="0"/>
                      </a:rPr>
                      <m:t>)</m:t>
                    </m:r>
                  </m:oMath>
                </a14:m>
                <a:r>
                  <a:rPr lang="ru" sz="1200" dirty="0"/>
                  <a:t>, </a:t>
                </a:r>
                <a:r>
                  <a:rPr lang="ru" sz="1200" b="1" dirty="0"/>
                  <a:t>полного вертикального напряжения </a:t>
                </a:r>
                <a14:m>
                  <m:oMath xmlns:m="http://schemas.openxmlformats.org/officeDocument/2006/math">
                    <m:r>
                      <a:rPr lang="en-US" sz="1200" b="1" i="1" dirty="0" smtClean="0">
                        <a:latin typeface="Cambria Math" panose="02040503050406030204" pitchFamily="18" charset="0"/>
                      </a:rPr>
                      <m:t>𝝈</m:t>
                    </m:r>
                    <m:r>
                      <a:rPr lang="en-US" sz="1200" b="1" i="1" dirty="0" smtClean="0">
                        <a:latin typeface="Cambria Math" panose="02040503050406030204" pitchFamily="18" charset="0"/>
                      </a:rPr>
                      <m:t>(</m:t>
                    </m:r>
                    <m:r>
                      <a:rPr lang="en-US" sz="1200" b="1" i="1" dirty="0" smtClean="0">
                        <a:latin typeface="Cambria Math" panose="02040503050406030204" pitchFamily="18" charset="0"/>
                      </a:rPr>
                      <m:t>𝒛</m:t>
                    </m:r>
                    <m:r>
                      <a:rPr lang="en-US" sz="1200" b="1" i="1" dirty="0" smtClean="0">
                        <a:latin typeface="Cambria Math" panose="02040503050406030204" pitchFamily="18" charset="0"/>
                      </a:rPr>
                      <m:t>)</m:t>
                    </m:r>
                  </m:oMath>
                </a14:m>
                <a:r>
                  <a:rPr lang="ru" sz="1200" dirty="0"/>
                  <a:t>и </a:t>
                </a:r>
                <a:r>
                  <a:rPr lang="ru" sz="1200" b="1" dirty="0"/>
                  <a:t>эффективного вертикального напряжения </a:t>
                </a:r>
                <a14:m>
                  <m:oMath xmlns:m="http://schemas.openxmlformats.org/officeDocument/2006/math">
                    <m:r>
                      <a:rPr lang="en-US" sz="1200" b="1" i="1" dirty="0" smtClean="0">
                        <a:latin typeface="Cambria Math" panose="02040503050406030204" pitchFamily="18" charset="0"/>
                      </a:rPr>
                      <m:t>𝝈</m:t>
                    </m:r>
                    <m:r>
                      <a:rPr lang="en-US" sz="1200" b="1" i="1" dirty="0" smtClean="0">
                        <a:latin typeface="Cambria Math" panose="02040503050406030204" pitchFamily="18" charset="0"/>
                      </a:rPr>
                      <m:t>′(</m:t>
                    </m:r>
                    <m:r>
                      <a:rPr lang="en-US" sz="1200" b="1" i="1" dirty="0" smtClean="0">
                        <a:latin typeface="Cambria Math" panose="02040503050406030204" pitchFamily="18" charset="0"/>
                      </a:rPr>
                      <m:t>𝒛</m:t>
                    </m:r>
                    <m:r>
                      <a:rPr lang="en-US" sz="1200" b="1" i="1" dirty="0" smtClean="0">
                        <a:latin typeface="Cambria Math" panose="02040503050406030204" pitchFamily="18" charset="0"/>
                      </a:rPr>
                      <m:t>)</m:t>
                    </m:r>
                  </m:oMath>
                </a14:m>
                <a:r>
                  <a:rPr lang="ru" sz="1200" dirty="0"/>
                  <a:t>по глубине в однородном грунте с уровнем грунтовых вод на глубине</a:t>
                </a:r>
                <a14:m>
                  <m:oMath xmlns:m="http://schemas.openxmlformats.org/officeDocument/2006/math">
                    <m:sSub>
                      <m:sSubPr>
                        <m:ctrlPr>
                          <a:rPr lang="en-US" sz="1200" i="1" dirty="0" smtClean="0">
                            <a:latin typeface="Cambria Math" panose="02040503050406030204" pitchFamily="18" charset="0"/>
                          </a:rPr>
                        </m:ctrlPr>
                      </m:sSubPr>
                      <m:e>
                        <m:r>
                          <a:rPr lang="de-DE" sz="1200" b="0" i="1" dirty="0" smtClean="0">
                            <a:latin typeface="Cambria Math" panose="02040503050406030204" pitchFamily="18" charset="0"/>
                          </a:rPr>
                          <m:t>𝑧</m:t>
                        </m:r>
                      </m:e>
                      <m:sub>
                        <m:r>
                          <a:rPr lang="de-DE" sz="1200" b="0" i="1" dirty="0" smtClean="0">
                            <a:latin typeface="Cambria Math" panose="02040503050406030204" pitchFamily="18" charset="0"/>
                          </a:rPr>
                          <m:t>𝑦</m:t>
                        </m:r>
                      </m:sub>
                    </m:sSub>
                  </m:oMath>
                </a14:m>
                <a:r>
                  <a:rPr lang="ru" sz="1200" dirty="0"/>
                  <a:t> (источник: </a:t>
                </a:r>
                <a:r>
                  <a:rPr lang="ru" sz="1200" cap="small" dirty="0" err="1"/>
                  <a:t>Wichtmann </a:t>
                </a:r>
                <a:r>
                  <a:rPr lang="ru" sz="1200" cap="small" dirty="0"/>
                  <a:t>, </a:t>
                </a:r>
                <a:r>
                  <a:rPr lang="ru" sz="1200" dirty="0" err="1"/>
                  <a:t>сценарий </a:t>
                </a:r>
                <a:r>
                  <a:rPr lang="ru" sz="1200" dirty="0"/>
                  <a:t>«Grundbau», 2021: </a:t>
                </a:r>
                <a:r>
                  <a:rPr lang="ru" sz="1200" dirty="0" err="1"/>
                  <a:t>стр </a:t>
                </a:r>
                <a:r>
                  <a:rPr lang="ru" sz="1200" dirty="0"/>
                  <a:t>. 1.6).</a:t>
                </a:r>
              </a:p>
            </p:txBody>
          </p:sp>
        </mc:Choice>
        <mc:Fallback xmlns="">
          <p:sp>
            <p:nvSpPr>
              <p:cNvPr id="15" name="Textfeld 14"/>
              <p:cNvSpPr txBox="1">
                <a:spLocks noRot="1" noChangeAspect="1" noMove="1" noResize="1" noEditPoints="1" noAdjustHandles="1" noChangeArrowheads="1" noChangeShapeType="1" noTextEdit="1"/>
              </p:cNvSpPr>
              <p:nvPr/>
            </p:nvSpPr>
            <p:spPr>
              <a:xfrm>
                <a:off x="-2395" y="5462127"/>
                <a:ext cx="5796136" cy="660950"/>
              </a:xfrm>
              <a:prstGeom prst="rect">
                <a:avLst/>
              </a:prstGeom>
              <a:blipFill>
                <a:blip r:embed="rId3"/>
                <a:stretch>
                  <a:fillRect l="-105" b="-5556"/>
                </a:stretch>
              </a:blipFill>
            </p:spPr>
            <p:txBody>
              <a:bodyPr/>
              <a:lstStyle/>
              <a:p>
                <a:r xmlns:a="http://schemas.openxmlformats.org/drawingml/2006/main">
                  <a:rPr lang="ru">
                    <a:noFill/>
                  </a:rPr>
                  <a:t> </a:t>
                </a:r>
              </a:p>
            </p:txBody>
          </p:sp>
        </mc:Fallback>
      </mc:AlternateContent>
      <p:sp>
        <p:nvSpPr>
          <p:cNvPr id="16" name="Textfeld 15"/>
          <p:cNvSpPr txBox="1"/>
          <p:nvPr/>
        </p:nvSpPr>
        <p:spPr>
          <a:xfrm>
            <a:off x="2808000" y="244800"/>
            <a:ext cx="4320000" cy="307777"/>
          </a:xfrm>
          <a:prstGeom prst="rect">
            <a:avLst/>
          </a:prstGeom>
          <a:noFill/>
        </p:spPr>
        <p:txBody>
          <a:bodyPr wrap="square" lIns="90000" rtlCol="0">
            <a:spAutoFit/>
          </a:bodyPr>
          <a:lstStyle/>
          <a:p>
            <a:r>
              <a:rPr lang="ru" sz="1400" b="1" dirty="0"/>
              <a:t>Спящие </a:t>
            </a:r>
            <a:r>
              <a:rPr lang="ru" sz="1400" b="1" dirty="0" err="1"/>
              <a:t>подземные воды</a:t>
            </a:r>
            <a:endParaRPr lang="de-DE" sz="1400" b="1" dirty="0"/>
          </a:p>
        </p:txBody>
      </p:sp>
      <mc:AlternateContent xmlns:mc="http://schemas.openxmlformats.org/markup-compatibility/2006" xmlns:a14="http://schemas.microsoft.com/office/drawing/2010/main">
        <mc:Choice Requires="a14">
          <p:sp>
            <p:nvSpPr>
              <p:cNvPr id="17" name="Textfeld 16"/>
              <p:cNvSpPr txBox="1"/>
              <p:nvPr/>
            </p:nvSpPr>
            <p:spPr>
              <a:xfrm>
                <a:off x="5957900" y="5434141"/>
                <a:ext cx="3131839" cy="1169551"/>
              </a:xfrm>
              <a:prstGeom prst="rect">
                <a:avLst/>
              </a:prstGeom>
              <a:noFill/>
            </p:spPr>
            <p:txBody>
              <a:bodyPr wrap="square" lIns="90000" rtlCol="0">
                <a:spAutoFit/>
              </a:bodyPr>
              <a:lstStyle/>
              <a:p>
                <a14:m>
                  <m:oMath xmlns:m="http://schemas.openxmlformats.org/officeDocument/2006/math">
                    <m:r>
                      <a:rPr lang="el-GR" sz="1400" i="1" dirty="0" smtClean="0">
                        <a:solidFill>
                          <a:srgbClr val="0070C0"/>
                        </a:solidFill>
                        <a:latin typeface="Cambria Math" panose="02040503050406030204" pitchFamily="18" charset="0"/>
                        <a:cs typeface="Times New Roman" panose="02020603050405020304" pitchFamily="18" charset="0"/>
                      </a:rPr>
                      <m:t>𝛾</m:t>
                    </m:r>
                  </m:oMath>
                </a14:m>
                <a:r>
                  <a:rPr lang="ru" sz="1400" dirty="0">
                    <a:solidFill>
                      <a:srgbClr val="0070C0"/>
                    </a:solidFill>
                  </a:rPr>
                  <a:t>= </a:t>
                </a:r>
                <a:r>
                  <a:rPr lang="ru" sz="1400" dirty="0" err="1">
                    <a:solidFill>
                      <a:srgbClr val="0070C0"/>
                    </a:solidFill>
                  </a:rPr>
                  <a:t>единица</a:t>
                </a:r>
                <a:r>
                  <a:rPr lang="ru" sz="1400" dirty="0">
                    <a:solidFill>
                      <a:srgbClr val="0070C0"/>
                    </a:solidFill>
                  </a:rPr>
                  <a:t> </a:t>
                </a:r>
                <a:r>
                  <a:rPr lang="ru" sz="1400" dirty="0" err="1">
                    <a:solidFill>
                      <a:srgbClr val="0070C0"/>
                    </a:solidFill>
                  </a:rPr>
                  <a:t>масса</a:t>
                </a:r>
                <a:r>
                  <a:rPr lang="ru" sz="1400" dirty="0">
                    <a:solidFill>
                      <a:srgbClr val="0070C0"/>
                    </a:solidFill>
                  </a:rPr>
                  <a:t> </a:t>
                </a:r>
                <a:r>
                  <a:rPr lang="ru" sz="1400" dirty="0" err="1">
                    <a:solidFill>
                      <a:srgbClr val="0070C0"/>
                    </a:solidFill>
                  </a:rPr>
                  <a:t>из</a:t>
                </a:r>
                <a:r>
                  <a:rPr lang="ru" sz="1400" dirty="0">
                    <a:solidFill>
                      <a:srgbClr val="0070C0"/>
                    </a:solidFill>
                  </a:rPr>
                  <a:t> почва ( </a:t>
                </a:r>
                <a:r>
                  <a:rPr lang="ru" sz="1400" dirty="0" err="1">
                    <a:solidFill>
                      <a:srgbClr val="0070C0"/>
                    </a:solidFill>
                  </a:rPr>
                  <a:t>земляно- влажная </a:t>
                </a:r>
                <a:r>
                  <a:rPr lang="ru" sz="1400" dirty="0">
                    <a:solidFill>
                      <a:srgbClr val="0070C0"/>
                    </a:solidFill>
                  </a:rPr>
                  <a:t>)</a:t>
                </a:r>
              </a:p>
              <a:p>
                <a14:m>
                  <m:oMath xmlns:m="http://schemas.openxmlformats.org/officeDocument/2006/math">
                    <m:r>
                      <a:rPr lang="de-DE" sz="1400" i="1" dirty="0" smtClean="0">
                        <a:solidFill>
                          <a:srgbClr val="0070C0"/>
                        </a:solidFill>
                        <a:latin typeface="Cambria Math" panose="02040503050406030204" pitchFamily="18" charset="0"/>
                        <a:cs typeface="Times New Roman" panose="02020603050405020304" pitchFamily="18" charset="0"/>
                      </a:rPr>
                      <m:t>𝛾</m:t>
                    </m:r>
                    <m:r>
                      <a:rPr lang="de-DE" sz="1400" i="1" dirty="0" smtClean="0">
                        <a:solidFill>
                          <a:srgbClr val="0070C0"/>
                        </a:solidFill>
                        <a:latin typeface="Cambria Math" panose="02040503050406030204" pitchFamily="18" charset="0"/>
                        <a:cs typeface="Times New Roman" panose="02020603050405020304" pitchFamily="18" charset="0"/>
                      </a:rPr>
                      <m:t>‘</m:t>
                    </m:r>
                  </m:oMath>
                </a14:m>
                <a:r>
                  <a:rPr lang="ru" sz="1400" dirty="0">
                    <a:solidFill>
                      <a:srgbClr val="0070C0"/>
                    </a:solidFill>
                  </a:rPr>
                  <a:t>= </a:t>
                </a:r>
                <a:r>
                  <a:rPr lang="ru" sz="1400" dirty="0" err="1">
                    <a:solidFill>
                      <a:srgbClr val="0070C0"/>
                    </a:solidFill>
                  </a:rPr>
                  <a:t>единица</a:t>
                </a:r>
                <a:r>
                  <a:rPr lang="ru" sz="1400" dirty="0">
                    <a:solidFill>
                      <a:srgbClr val="0070C0"/>
                    </a:solidFill>
                  </a:rPr>
                  <a:t> </a:t>
                </a:r>
                <a:r>
                  <a:rPr lang="ru" sz="1400" dirty="0" err="1">
                    <a:solidFill>
                      <a:srgbClr val="0070C0"/>
                    </a:solidFill>
                  </a:rPr>
                  <a:t>масса</a:t>
                </a:r>
                <a:r>
                  <a:rPr lang="ru" sz="1400" dirty="0">
                    <a:solidFill>
                      <a:srgbClr val="0070C0"/>
                    </a:solidFill>
                  </a:rPr>
                  <a:t> </a:t>
                </a:r>
                <a:r>
                  <a:rPr lang="ru" sz="1400" dirty="0" err="1">
                    <a:solidFill>
                      <a:srgbClr val="0070C0"/>
                    </a:solidFill>
                  </a:rPr>
                  <a:t>под</a:t>
                </a:r>
                <a:r>
                  <a:rPr lang="ru" sz="1400" dirty="0">
                    <a:solidFill>
                      <a:srgbClr val="0070C0"/>
                    </a:solidFill>
                  </a:rPr>
                  <a:t> </a:t>
                </a:r>
                <a:r>
                  <a:rPr lang="ru" sz="1400" dirty="0" err="1">
                    <a:solidFill>
                      <a:srgbClr val="0070C0"/>
                    </a:solidFill>
                  </a:rPr>
                  <a:t>плавучесть</a:t>
                </a:r>
                <a:endParaRPr lang="de-DE" sz="1400" dirty="0">
                  <a:solidFill>
                    <a:srgbClr val="0070C0"/>
                  </a:solidFill>
                </a:endParaRPr>
              </a:p>
              <a:p>
                <a14:m>
                  <m:oMath xmlns:m="http://schemas.openxmlformats.org/officeDocument/2006/math">
                    <m:sSub>
                      <m:sSubPr>
                        <m:ctrlPr>
                          <a:rPr lang="de-DE" sz="1400" i="1" dirty="0" smtClean="0">
                            <a:solidFill>
                              <a:srgbClr val="0070C0"/>
                            </a:solidFill>
                            <a:latin typeface="Cambria Math" panose="02040503050406030204" pitchFamily="18" charset="0"/>
                            <a:cs typeface="Times New Roman" panose="02020603050405020304" pitchFamily="18" charset="0"/>
                          </a:rPr>
                        </m:ctrlPr>
                      </m:sSubPr>
                      <m:e>
                        <m:r>
                          <a:rPr lang="de-DE" sz="1400" i="1" dirty="0">
                            <a:solidFill>
                              <a:srgbClr val="0070C0"/>
                            </a:solidFill>
                            <a:latin typeface="Cambria Math" panose="02040503050406030204" pitchFamily="18" charset="0"/>
                            <a:cs typeface="Times New Roman" panose="02020603050405020304" pitchFamily="18" charset="0"/>
                          </a:rPr>
                          <m:t>𝛾</m:t>
                        </m:r>
                      </m:e>
                      <m:sub>
                        <m:r>
                          <a:rPr lang="de-DE" sz="1400" b="0" i="1" dirty="0" smtClean="0">
                            <a:solidFill>
                              <a:srgbClr val="0070C0"/>
                            </a:solidFill>
                            <a:latin typeface="Cambria Math" panose="02040503050406030204" pitchFamily="18" charset="0"/>
                            <a:cs typeface="Times New Roman" panose="02020603050405020304" pitchFamily="18" charset="0"/>
                          </a:rPr>
                          <m:t>𝑑</m:t>
                        </m:r>
                      </m:sub>
                    </m:sSub>
                  </m:oMath>
                </a14:m>
                <a:r>
                  <a:rPr lang="ru" sz="1400" baseline="-25000" dirty="0">
                    <a:solidFill>
                      <a:srgbClr val="0070C0"/>
                    </a:solidFill>
                  </a:rPr>
                  <a:t>   </a:t>
                </a:r>
                <a:r>
                  <a:rPr lang="ru" sz="1400" dirty="0">
                    <a:solidFill>
                      <a:srgbClr val="0070C0"/>
                    </a:solidFill>
                  </a:rPr>
                  <a:t>= </a:t>
                </a:r>
                <a:r>
                  <a:rPr lang="ru" sz="1400" dirty="0" err="1">
                    <a:solidFill>
                      <a:srgbClr val="0070C0"/>
                    </a:solidFill>
                  </a:rPr>
                  <a:t>единица</a:t>
                </a:r>
                <a:r>
                  <a:rPr lang="ru" sz="1400" dirty="0">
                    <a:solidFill>
                      <a:srgbClr val="0070C0"/>
                    </a:solidFill>
                  </a:rPr>
                  <a:t> </a:t>
                </a:r>
                <a:r>
                  <a:rPr lang="ru" sz="1400" dirty="0" err="1">
                    <a:solidFill>
                      <a:srgbClr val="0070C0"/>
                    </a:solidFill>
                  </a:rPr>
                  <a:t>масса</a:t>
                </a:r>
                <a:r>
                  <a:rPr lang="ru" sz="1400" dirty="0">
                    <a:solidFill>
                      <a:srgbClr val="0070C0"/>
                    </a:solidFill>
                  </a:rPr>
                  <a:t> </a:t>
                </a:r>
                <a:r>
                  <a:rPr lang="ru" sz="1400" dirty="0" err="1">
                    <a:solidFill>
                      <a:srgbClr val="0070C0"/>
                    </a:solidFill>
                  </a:rPr>
                  <a:t>из</a:t>
                </a:r>
                <a:r>
                  <a:rPr lang="ru" sz="1400" dirty="0">
                    <a:solidFill>
                      <a:srgbClr val="0070C0"/>
                    </a:solidFill>
                  </a:rPr>
                  <a:t> </a:t>
                </a:r>
                <a:r>
                  <a:rPr lang="ru" sz="1400" dirty="0" err="1">
                    <a:solidFill>
                      <a:srgbClr val="0070C0"/>
                    </a:solidFill>
                  </a:rPr>
                  <a:t>сухая </a:t>
                </a:r>
                <a:r>
                  <a:rPr lang="ru" sz="1400" dirty="0">
                    <a:solidFill>
                      <a:srgbClr val="0070C0"/>
                    </a:solidFill>
                  </a:rPr>
                  <a:t>/ </a:t>
                </a:r>
                <a:r>
                  <a:rPr lang="ru" sz="1400" dirty="0" err="1">
                    <a:solidFill>
                      <a:srgbClr val="0070C0"/>
                    </a:solidFill>
                  </a:rPr>
                  <a:t>высохшая </a:t>
                </a:r>
                <a:r>
                  <a:rPr lang="ru" sz="1400" dirty="0">
                    <a:solidFill>
                      <a:srgbClr val="0070C0"/>
                    </a:solidFill>
                  </a:rPr>
                  <a:t>почва</a:t>
                </a:r>
              </a:p>
              <a:p>
                <a14:m>
                  <m:oMath xmlns:m="http://schemas.openxmlformats.org/officeDocument/2006/math">
                    <m:sSub>
                      <m:sSubPr>
                        <m:ctrlPr>
                          <a:rPr lang="de-DE" sz="1400" i="1" dirty="0" smtClean="0">
                            <a:solidFill>
                              <a:srgbClr val="0070C0"/>
                            </a:solidFill>
                            <a:latin typeface="Cambria Math" panose="02040503050406030204" pitchFamily="18" charset="0"/>
                            <a:cs typeface="Times New Roman" panose="02020603050405020304" pitchFamily="18" charset="0"/>
                          </a:rPr>
                        </m:ctrlPr>
                      </m:sSubPr>
                      <m:e>
                        <m:r>
                          <a:rPr lang="de-DE" sz="1400" i="1" dirty="0">
                            <a:solidFill>
                              <a:srgbClr val="0070C0"/>
                            </a:solidFill>
                            <a:latin typeface="Cambria Math" panose="02040503050406030204" pitchFamily="18" charset="0"/>
                            <a:cs typeface="Times New Roman" panose="02020603050405020304" pitchFamily="18" charset="0"/>
                          </a:rPr>
                          <m:t>𝛾</m:t>
                        </m:r>
                      </m:e>
                      <m:sub>
                        <m:r>
                          <a:rPr lang="de-DE" sz="1400" b="0" i="1" dirty="0" smtClean="0">
                            <a:solidFill>
                              <a:srgbClr val="0070C0"/>
                            </a:solidFill>
                            <a:latin typeface="Cambria Math" panose="02040503050406030204" pitchFamily="18" charset="0"/>
                            <a:cs typeface="Times New Roman" panose="02020603050405020304" pitchFamily="18" charset="0"/>
                          </a:rPr>
                          <m:t>𝑟</m:t>
                        </m:r>
                      </m:sub>
                    </m:sSub>
                  </m:oMath>
                </a14:m>
                <a:r>
                  <a:rPr lang="ru" sz="1400" dirty="0">
                    <a:solidFill>
                      <a:srgbClr val="0070C0"/>
                    </a:solidFill>
                  </a:rPr>
                  <a:t>= </a:t>
                </a:r>
                <a:r>
                  <a:rPr lang="ru" sz="1400" dirty="0" err="1">
                    <a:solidFill>
                      <a:srgbClr val="0070C0"/>
                    </a:solidFill>
                  </a:rPr>
                  <a:t>единица</a:t>
                </a:r>
                <a:r>
                  <a:rPr lang="ru" sz="1400" dirty="0">
                    <a:solidFill>
                      <a:srgbClr val="0070C0"/>
                    </a:solidFill>
                  </a:rPr>
                  <a:t> </a:t>
                </a:r>
                <a:r>
                  <a:rPr lang="ru" sz="1400" dirty="0" err="1">
                    <a:solidFill>
                      <a:srgbClr val="0070C0"/>
                    </a:solidFill>
                  </a:rPr>
                  <a:t>масса</a:t>
                </a:r>
                <a:r>
                  <a:rPr lang="ru" sz="1400" dirty="0">
                    <a:solidFill>
                      <a:srgbClr val="0070C0"/>
                    </a:solidFill>
                  </a:rPr>
                  <a:t> </a:t>
                </a:r>
                <a:r>
                  <a:rPr lang="ru" sz="1400" dirty="0" err="1">
                    <a:solidFill>
                      <a:srgbClr val="0070C0"/>
                    </a:solidFill>
                  </a:rPr>
                  <a:t>водонасыщенного </a:t>
                </a:r>
                <a:r>
                  <a:rPr lang="ru" sz="1400" dirty="0">
                    <a:solidFill>
                      <a:srgbClr val="0070C0"/>
                    </a:solidFill>
                  </a:rPr>
                  <a:t>грунта</a:t>
                </a:r>
              </a:p>
              <a:p>
                <a14:m>
                  <m:oMath xmlns:m="http://schemas.openxmlformats.org/officeDocument/2006/math">
                    <m:sSub>
                      <m:sSubPr>
                        <m:ctrlPr>
                          <a:rPr lang="el-GR" sz="1400" i="1" dirty="0" smtClean="0">
                            <a:solidFill>
                              <a:srgbClr val="0070C0"/>
                            </a:solidFill>
                            <a:latin typeface="Cambria Math" panose="02040503050406030204" pitchFamily="18" charset="0"/>
                            <a:cs typeface="Times New Roman" panose="02020603050405020304" pitchFamily="18" charset="0"/>
                          </a:rPr>
                        </m:ctrlPr>
                      </m:sSubPr>
                      <m:e>
                        <m:r>
                          <a:rPr lang="el-GR" sz="1400" i="1" dirty="0">
                            <a:solidFill>
                              <a:srgbClr val="0070C0"/>
                            </a:solidFill>
                            <a:latin typeface="Cambria Math" panose="02040503050406030204" pitchFamily="18" charset="0"/>
                            <a:cs typeface="Times New Roman" panose="02020603050405020304" pitchFamily="18" charset="0"/>
                          </a:rPr>
                          <m:t>𝛾</m:t>
                        </m:r>
                      </m:e>
                      <m:sub>
                        <m:r>
                          <a:rPr lang="de-DE" sz="1400" b="0" i="1" dirty="0" smtClean="0">
                            <a:solidFill>
                              <a:srgbClr val="0070C0"/>
                            </a:solidFill>
                            <a:latin typeface="Cambria Math" panose="02040503050406030204" pitchFamily="18" charset="0"/>
                            <a:cs typeface="Times New Roman" panose="02020603050405020304" pitchFamily="18" charset="0"/>
                          </a:rPr>
                          <m:t>𝑤</m:t>
                        </m:r>
                      </m:sub>
                    </m:sSub>
                  </m:oMath>
                </a14:m>
                <a:r>
                  <a:rPr lang="ru" sz="1400" dirty="0">
                    <a:solidFill>
                      <a:srgbClr val="0070C0"/>
                    </a:solidFill>
                  </a:rPr>
                  <a:t>= </a:t>
                </a:r>
                <a:r>
                  <a:rPr lang="ru" sz="1400" dirty="0" err="1">
                    <a:solidFill>
                      <a:srgbClr val="0070C0"/>
                    </a:solidFill>
                  </a:rPr>
                  <a:t>единица</a:t>
                </a:r>
                <a:r>
                  <a:rPr lang="ru" sz="1400" dirty="0">
                    <a:solidFill>
                      <a:srgbClr val="0070C0"/>
                    </a:solidFill>
                  </a:rPr>
                  <a:t> </a:t>
                </a:r>
                <a:r>
                  <a:rPr lang="ru" sz="1400" dirty="0" err="1">
                    <a:solidFill>
                      <a:srgbClr val="0070C0"/>
                    </a:solidFill>
                  </a:rPr>
                  <a:t>масса</a:t>
                </a:r>
                <a:r>
                  <a:rPr lang="ru" sz="1400" dirty="0">
                    <a:solidFill>
                      <a:srgbClr val="0070C0"/>
                    </a:solidFill>
                  </a:rPr>
                  <a:t> </a:t>
                </a:r>
                <a:r>
                  <a:rPr lang="ru" sz="1400" dirty="0" err="1">
                    <a:solidFill>
                      <a:srgbClr val="0070C0"/>
                    </a:solidFill>
                  </a:rPr>
                  <a:t>из</a:t>
                </a:r>
                <a:r>
                  <a:rPr lang="ru" sz="1400" dirty="0">
                    <a:solidFill>
                      <a:srgbClr val="0070C0"/>
                    </a:solidFill>
                  </a:rPr>
                  <a:t> вода </a:t>
                </a:r>
                <a:r>
                  <a:rPr lang="ru" sz="1400" dirty="0" err="1">
                    <a:solidFill>
                      <a:srgbClr val="0070C0"/>
                    </a:solidFill>
                  </a:rPr>
                  <a:t>_</a:t>
                </a:r>
              </a:p>
            </p:txBody>
          </p:sp>
        </mc:Choice>
        <mc:Fallback xmlns="">
          <p:sp>
            <p:nvSpPr>
              <p:cNvPr id="17" name="Textfeld 16"/>
              <p:cNvSpPr txBox="1">
                <a:spLocks noRot="1" noChangeAspect="1" noMove="1" noResize="1" noEditPoints="1" noAdjustHandles="1" noChangeArrowheads="1" noChangeShapeType="1" noTextEdit="1"/>
              </p:cNvSpPr>
              <p:nvPr/>
            </p:nvSpPr>
            <p:spPr>
              <a:xfrm>
                <a:off x="5957900" y="5434141"/>
                <a:ext cx="3131839" cy="1169551"/>
              </a:xfrm>
              <a:prstGeom prst="rect">
                <a:avLst/>
              </a:prstGeom>
              <a:blipFill>
                <a:blip r:embed="rId4"/>
                <a:stretch>
                  <a:fillRect t="-521" r="-389" b="-4688"/>
                </a:stretch>
              </a:blipFill>
            </p:spPr>
            <p:txBody>
              <a:bodyPr/>
              <a:lstStyle/>
              <a:p>
                <a:r xmlns:a="http://schemas.openxmlformats.org/drawingml/2006/main">
                  <a:rPr lang="ru">
                    <a:noFill/>
                  </a:rPr>
                  <a:t> </a:t>
                </a:r>
              </a:p>
            </p:txBody>
          </p:sp>
        </mc:Fallback>
      </mc:AlternateContent>
      <p:sp>
        <p:nvSpPr>
          <p:cNvPr id="4" name="Rechteck 3"/>
          <p:cNvSpPr/>
          <p:nvPr/>
        </p:nvSpPr>
        <p:spPr>
          <a:xfrm>
            <a:off x="3491879" y="580517"/>
            <a:ext cx="5652121" cy="1026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2" name="Textfeld 1"/>
              <p:cNvSpPr txBox="1"/>
              <p:nvPr/>
            </p:nvSpPr>
            <p:spPr>
              <a:xfrm>
                <a:off x="3960185" y="760876"/>
                <a:ext cx="1368152" cy="707886"/>
              </a:xfrm>
              <a:prstGeom prst="rect">
                <a:avLst/>
              </a:prstGeom>
              <a:noFill/>
            </p:spPr>
            <p:txBody>
              <a:bodyPr wrap="square" rtlCol="0">
                <a:spAutoFit/>
              </a:bodyPr>
              <a:lstStyle/>
              <a:p>
                <a:r>
                  <a:rPr lang="ru" sz="2000" dirty="0"/>
                  <a:t>поровое давление воды</a:t>
                </a:r>
                <a14:m>
                  <m:oMath xmlns:m="http://schemas.openxmlformats.org/officeDocument/2006/math">
                    <m:r>
                      <a:rPr lang="de-DE" sz="2000" i="1" dirty="0" smtClean="0">
                        <a:latin typeface="Cambria Math" panose="02040503050406030204" pitchFamily="18" charset="0"/>
                      </a:rPr>
                      <m:t>𝑢</m:t>
                    </m:r>
                  </m:oMath>
                </a14:m>
                <a:endParaRPr lang="de-DE" sz="2000" dirty="0"/>
              </a:p>
            </p:txBody>
          </p:sp>
        </mc:Choice>
        <mc:Fallback xmlns="">
          <p:sp>
            <p:nvSpPr>
              <p:cNvPr id="2" name="Textfeld 1"/>
              <p:cNvSpPr txBox="1">
                <a:spLocks noRot="1" noChangeAspect="1" noMove="1" noResize="1" noEditPoints="1" noAdjustHandles="1" noChangeArrowheads="1" noChangeShapeType="1" noTextEdit="1"/>
              </p:cNvSpPr>
              <p:nvPr/>
            </p:nvSpPr>
            <p:spPr>
              <a:xfrm>
                <a:off x="3960185" y="760876"/>
                <a:ext cx="1368152" cy="707886"/>
              </a:xfrm>
              <a:prstGeom prst="rect">
                <a:avLst/>
              </a:prstGeom>
              <a:blipFill>
                <a:blip r:embed="rId5"/>
                <a:stretch>
                  <a:fillRect l="-4911" t="-5172" r="-1786" b="-14655"/>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9" name="Textfeld 8"/>
              <p:cNvSpPr txBox="1"/>
              <p:nvPr/>
            </p:nvSpPr>
            <p:spPr>
              <a:xfrm>
                <a:off x="5688000" y="760876"/>
                <a:ext cx="1008112" cy="707886"/>
              </a:xfrm>
              <a:prstGeom prst="rect">
                <a:avLst/>
              </a:prstGeom>
              <a:noFill/>
            </p:spPr>
            <p:txBody>
              <a:bodyPr wrap="square" rtlCol="0">
                <a:spAutoFit/>
              </a:bodyPr>
              <a:lstStyle/>
              <a:p>
                <a:r>
                  <a:rPr lang="ru" sz="2000" dirty="0"/>
                  <a:t>общий стресс</a:t>
                </a:r>
                <a14:m>
                  <m:oMath xmlns:m="http://schemas.openxmlformats.org/officeDocument/2006/math">
                    <m:r>
                      <a:rPr lang="de-DE" sz="2000" i="1" dirty="0" smtClean="0">
                        <a:latin typeface="Cambria Math" panose="02040503050406030204" pitchFamily="18" charset="0"/>
                        <a:ea typeface="Cambria Math" panose="02040503050406030204" pitchFamily="18" charset="0"/>
                      </a:rPr>
                      <m:t>𝜎</m:t>
                    </m:r>
                  </m:oMath>
                </a14:m>
                <a:endParaRPr lang="de-DE" sz="2000" dirty="0"/>
              </a:p>
            </p:txBody>
          </p:sp>
        </mc:Choice>
        <mc:Fallback xmlns="">
          <p:sp>
            <p:nvSpPr>
              <p:cNvPr id="9" name="Textfeld 8"/>
              <p:cNvSpPr txBox="1">
                <a:spLocks noRot="1" noChangeAspect="1" noMove="1" noResize="1" noEditPoints="1" noAdjustHandles="1" noChangeArrowheads="1" noChangeShapeType="1" noTextEdit="1"/>
              </p:cNvSpPr>
              <p:nvPr/>
            </p:nvSpPr>
            <p:spPr>
              <a:xfrm>
                <a:off x="5688000" y="760876"/>
                <a:ext cx="1008112" cy="707886"/>
              </a:xfrm>
              <a:prstGeom prst="rect">
                <a:avLst/>
              </a:prstGeom>
              <a:blipFill>
                <a:blip r:embed="rId6"/>
                <a:stretch>
                  <a:fillRect l="-6061" t="-5172" b="-14655"/>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10" name="Textfeld 9"/>
              <p:cNvSpPr txBox="1"/>
              <p:nvPr/>
            </p:nvSpPr>
            <p:spPr>
              <a:xfrm>
                <a:off x="7523820" y="760876"/>
                <a:ext cx="1080120" cy="707886"/>
              </a:xfrm>
              <a:prstGeom prst="rect">
                <a:avLst/>
              </a:prstGeom>
              <a:noFill/>
            </p:spPr>
            <p:txBody>
              <a:bodyPr wrap="square" rtlCol="0">
                <a:spAutoFit/>
              </a:bodyPr>
              <a:lstStyle/>
              <a:p>
                <a:r>
                  <a:rPr lang="ru" sz="2000" dirty="0"/>
                  <a:t>эффективный стресс</a:t>
                </a:r>
                <a14:m>
                  <m:oMath xmlns:m="http://schemas.openxmlformats.org/officeDocument/2006/math">
                    <m:r>
                      <a:rPr lang="de-DE" sz="2000" i="1" dirty="0" smtClean="0">
                        <a:latin typeface="Cambria Math" panose="02040503050406030204" pitchFamily="18" charset="0"/>
                        <a:ea typeface="Cambria Math" panose="02040503050406030204" pitchFamily="18" charset="0"/>
                      </a:rPr>
                      <m:t>𝜎</m:t>
                    </m:r>
                    <m:r>
                      <a:rPr lang="de-DE" sz="2000" b="0" i="1" dirty="0" smtClean="0">
                        <a:latin typeface="Cambria Math" panose="02040503050406030204" pitchFamily="18" charset="0"/>
                        <a:ea typeface="Cambria Math" panose="02040503050406030204" pitchFamily="18" charset="0"/>
                      </a:rPr>
                      <m:t>′</m:t>
                    </m:r>
                  </m:oMath>
                </a14:m>
                <a:endParaRPr lang="de-DE" sz="2000" dirty="0"/>
              </a:p>
            </p:txBody>
          </p:sp>
        </mc:Choice>
        <mc:Fallback xmlns="">
          <p:sp>
            <p:nvSpPr>
              <p:cNvPr id="10" name="Textfeld 9"/>
              <p:cNvSpPr txBox="1">
                <a:spLocks noRot="1" noChangeAspect="1" noMove="1" noResize="1" noEditPoints="1" noAdjustHandles="1" noChangeArrowheads="1" noChangeShapeType="1" noTextEdit="1"/>
              </p:cNvSpPr>
              <p:nvPr/>
            </p:nvSpPr>
            <p:spPr>
              <a:xfrm>
                <a:off x="7523820" y="760876"/>
                <a:ext cx="1080120" cy="707886"/>
              </a:xfrm>
              <a:prstGeom prst="rect">
                <a:avLst/>
              </a:prstGeom>
              <a:blipFill>
                <a:blip r:embed="rId7"/>
                <a:stretch>
                  <a:fillRect l="-5650" t="-5172" r="-9605" b="-14655"/>
                </a:stretch>
              </a:blipFill>
            </p:spPr>
            <p:txBody>
              <a:bodyPr/>
              <a:lstStyle/>
              <a:p>
                <a:r xmlns:a="http://schemas.openxmlformats.org/drawingml/2006/main">
                  <a:rPr lang="ru">
                    <a:noFill/>
                  </a:rPr>
                  <a:t> </a:t>
                </a:r>
              </a:p>
            </p:txBody>
          </p:sp>
        </mc:Fallback>
      </mc:AlternateContent>
    </p:spTree>
    <p:extLst>
      <p:ext uri="{BB962C8B-B14F-4D97-AF65-F5344CB8AC3E}">
        <p14:creationId xmlns:p14="http://schemas.microsoft.com/office/powerpoint/2010/main" val="320523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0-#ppt_w/2"/>
                                          </p:val>
                                        </p:tav>
                                        <p:tav tm="100000">
                                          <p:val>
                                            <p:strVal val="#ppt_x"/>
                                          </p:val>
                                        </p:tav>
                                      </p:tavLst>
                                    </p:anim>
                                    <p:anim calcmode="lin" valueType="num">
                                      <p:cBhvr additive="base">
                                        <p:cTn id="8" dur="2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000" fill="hold"/>
                                        <p:tgtEl>
                                          <p:spTgt spid="8"/>
                                        </p:tgtEl>
                                        <p:attrNameLst>
                                          <p:attrName>ppt_x</p:attrName>
                                        </p:attrNameLst>
                                      </p:cBhvr>
                                      <p:tavLst>
                                        <p:tav tm="0">
                                          <p:val>
                                            <p:strVal val="1+#ppt_w/2"/>
                                          </p:val>
                                        </p:tav>
                                        <p:tav tm="100000">
                                          <p:val>
                                            <p:strVal val="#ppt_x"/>
                                          </p:val>
                                        </p:tav>
                                      </p:tavLst>
                                    </p:anim>
                                    <p:anim calcmode="lin" valueType="num">
                                      <p:cBhvr additive="base">
                                        <p:cTn id="12"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82" y="2348880"/>
            <a:ext cx="9144000" cy="2160240"/>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3059832" y="1882"/>
            <a:ext cx="4320000" cy="307777"/>
          </a:xfrm>
          <a:prstGeom prst="rect">
            <a:avLst/>
          </a:prstGeom>
          <a:noFill/>
        </p:spPr>
        <p:txBody>
          <a:bodyPr wrap="square" lIns="90000" rtlCol="0">
            <a:spAutoFit/>
          </a:bodyPr>
          <a:lstStyle/>
          <a:p>
            <a:r>
              <a:rPr lang="ru" sz="1400" b="1" dirty="0"/>
              <a:t>Спящие </a:t>
            </a:r>
            <a:r>
              <a:rPr lang="ru" sz="1400" b="1" dirty="0" err="1"/>
              <a:t>подземные воды</a:t>
            </a:r>
            <a:endParaRPr lang="de-DE" sz="1400" b="1"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mc:AlternateContent xmlns:mc="http://schemas.openxmlformats.org/markup-compatibility/2006" xmlns:a14="http://schemas.microsoft.com/office/drawing/2010/main">
        <mc:Choice Requires="a14">
          <p:sp>
            <p:nvSpPr>
              <p:cNvPr id="10" name="Textfeld 9"/>
              <p:cNvSpPr txBox="1"/>
              <p:nvPr/>
            </p:nvSpPr>
            <p:spPr>
              <a:xfrm>
                <a:off x="-581" y="346602"/>
                <a:ext cx="9143999" cy="6126229"/>
              </a:xfrm>
              <a:prstGeom prst="rect">
                <a:avLst/>
              </a:prstGeom>
              <a:noFill/>
            </p:spPr>
            <p:txBody>
              <a:bodyPr wrap="square" lIns="90000" rtlCol="0">
                <a:spAutoFit/>
              </a:bodyPr>
              <a:lstStyle/>
              <a:p>
                <a:r>
                  <a:rPr lang="ru" sz="1400" b="1" dirty="0"/>
                  <a:t>P3-2.2 Рассмотрение анизотропии в зоне ненасыщенного грунта</a:t>
                </a:r>
              </a:p>
              <a:p>
                <a:endParaRPr lang="de-DE" sz="1400" b="1" dirty="0"/>
              </a:p>
              <a:p>
                <a:pPr algn="just"/>
                <a:r>
                  <a:rPr lang="ru" sz="1400" dirty="0"/>
                  <a:t>Вывод </a:t>
                </a:r>
                <a:r>
                  <a:rPr lang="ru" sz="1400" b="1" dirty="0"/>
                  <a:t>дифференциального уравнения фильтрационного потока </a:t>
                </a:r>
                <a:r>
                  <a:rPr lang="ru" sz="1400" dirty="0"/>
                  <a:t>уже рассматривался в курсе « </a:t>
                </a:r>
                <a:r>
                  <a:rPr lang="ru" sz="1400" dirty="0" err="1"/>
                  <a:t>Grundbau </a:t>
                </a:r>
                <a:r>
                  <a:rPr lang="ru" sz="1400" dirty="0"/>
                  <a:t>» (и, конечно, также в сопоставимых курсах программы бакалавриата других университетов) (ср.: </a:t>
                </a:r>
                <a:r>
                  <a:rPr lang="ru" sz="1400" cap="small" dirty="0" err="1"/>
                  <a:t>Wichtmann </a:t>
                </a:r>
                <a:r>
                  <a:rPr lang="ru" sz="1400" cap="small" dirty="0"/>
                  <a:t>, </a:t>
                </a:r>
                <a:r>
                  <a:rPr lang="ru" sz="1400" dirty="0"/>
                  <a:t>сценарий « </a:t>
                </a:r>
                <a:r>
                  <a:rPr lang="ru" sz="1400" dirty="0" err="1"/>
                  <a:t>Grundbau </a:t>
                </a:r>
                <a:r>
                  <a:rPr lang="ru" sz="1400" dirty="0"/>
                  <a:t>», 2021: стр. 1.22- 1.24). Приведенное здесь дифференциальное уравнение отличается от так называемого </a:t>
                </a:r>
                <a:r>
                  <a:rPr lang="ru" sz="1400" b="1" dirty="0" err="1"/>
                  <a:t>уравнения </a:t>
                </a:r>
                <a:r>
                  <a:rPr lang="ru" sz="1400" b="1" dirty="0"/>
                  <a:t>Лапласа для изотропных грунтов </a:t>
                </a:r>
                <a:r>
                  <a:rPr lang="ru" sz="1400" dirty="0"/>
                  <a:t>. Он описывает </a:t>
                </a:r>
                <a:r>
                  <a:rPr lang="ru" sz="1400" b="1" dirty="0"/>
                  <a:t>проницаемость в ненасыщенной и водонасыщенной зоне грунта </a:t>
                </a:r>
                <a:r>
                  <a:rPr lang="ru" sz="1400" dirty="0"/>
                  <a:t>в трех направлениях </a:t>
                </a:r>
                <a14:m>
                  <m:oMath xmlns:m="http://schemas.openxmlformats.org/officeDocument/2006/math">
                    <m:r>
                      <a:rPr lang="en-US" sz="1400" i="1" dirty="0" smtClean="0">
                        <a:latin typeface="Cambria Math" panose="02040503050406030204" pitchFamily="18" charset="0"/>
                      </a:rPr>
                      <m:t>𝑥</m:t>
                    </m:r>
                  </m:oMath>
                </a14:m>
                <a:r>
                  <a:rPr lang="ru" sz="1400" dirty="0"/>
                  <a:t>, </a:t>
                </a:r>
                <a14:m>
                  <m:oMath xmlns:m="http://schemas.openxmlformats.org/officeDocument/2006/math">
                    <m:r>
                      <a:rPr lang="en-US" sz="1400" i="1" dirty="0" smtClean="0">
                        <a:latin typeface="Cambria Math" panose="02040503050406030204" pitchFamily="18" charset="0"/>
                      </a:rPr>
                      <m:t>𝑦</m:t>
                    </m:r>
                  </m:oMath>
                </a14:m>
                <a:r>
                  <a:rPr lang="ru" sz="1400" dirty="0"/>
                  <a:t>и</a:t>
                </a:r>
                <a14:m>
                  <m:oMath xmlns:m="http://schemas.openxmlformats.org/officeDocument/2006/math">
                    <m:r>
                      <a:rPr lang="en-US" sz="1400" i="1" dirty="0" smtClean="0">
                        <a:latin typeface="Cambria Math" panose="02040503050406030204" pitchFamily="18" charset="0"/>
                      </a:rPr>
                      <m:t>𝑧</m:t>
                    </m:r>
                  </m:oMath>
                </a14:m>
                <a:r>
                  <a:rPr lang="ru" sz="1400" dirty="0"/>
                  <a:t> </a:t>
                </a:r>
                <a:r>
                  <a:rPr lang="ru" sz="1400" b="1" dirty="0"/>
                  <a:t>для анизотропных грунтов </a:t>
                </a:r>
                <a:r>
                  <a:rPr lang="ru" sz="1400" dirty="0"/>
                  <a:t>, при этом включается коэффициент </a:t>
                </a:r>
                <a14:m>
                  <m:oMath xmlns:m="http://schemas.openxmlformats.org/officeDocument/2006/math">
                    <m:sSub>
                      <m:sSubPr>
                        <m:ctrlPr>
                          <a:rPr lang="en-US" sz="1400" i="1" dirty="0" smtClean="0">
                            <a:latin typeface="Cambria Math" panose="02040503050406030204" pitchFamily="18" charset="0"/>
                          </a:rPr>
                        </m:ctrlPr>
                      </m:sSubPr>
                      <m:e>
                        <m:r>
                          <a:rPr lang="de-DE" sz="1400" b="0" i="1" dirty="0" smtClean="0">
                            <a:latin typeface="Cambria Math" panose="02040503050406030204" pitchFamily="18" charset="0"/>
                          </a:rPr>
                          <m:t>𝑘</m:t>
                        </m:r>
                      </m:e>
                      <m:sub>
                        <m:r>
                          <a:rPr lang="de-DE" sz="1400" b="0" i="1" dirty="0" smtClean="0">
                            <a:latin typeface="Cambria Math" panose="02040503050406030204" pitchFamily="18" charset="0"/>
                          </a:rPr>
                          <m:t>𝑟</m:t>
                        </m:r>
                      </m:sub>
                    </m:sSub>
                  </m:oMath>
                </a14:m>
                <a:r>
                  <a:rPr lang="ru" sz="1400" dirty="0"/>
                  <a:t>, который &lt; 1 для зоны ненасыщенного грунта и = 1 для зоны насыщенного грунта (сравните уравнение P3.7 на стр. 18):</a:t>
                </a:r>
              </a:p>
              <a:p>
                <a:pPr algn="just"/>
                <a:endParaRPr lang="en-US" sz="1000" dirty="0"/>
              </a:p>
              <a:p>
                <a:pPr algn="just" hangingPunct="0">
                  <a:lnSpc>
                    <a:spcPct val="150000"/>
                  </a:lnSpc>
                  <a:spcAft>
                    <a:spcPts val="0"/>
                  </a:spcAft>
                </a:pPr>
                <a14:m>
                  <m:oMath xmlns:m="http://schemas.openxmlformats.org/officeDocument/2006/math">
                    <m:sSub>
                      <m:sSubPr>
                        <m:ctrlPr>
                          <a:rPr lang="de-DE" sz="1400" i="1" smtClean="0">
                            <a:solidFill>
                              <a:srgbClr val="C00000"/>
                            </a:solidFill>
                            <a:latin typeface="Cambria Math" panose="02040503050406030204" pitchFamily="18" charset="0"/>
                            <a:ea typeface="Times New Roman" panose="020206030504050203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𝑘</m:t>
                        </m:r>
                      </m:e>
                      <m: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𝑟</m:t>
                        </m:r>
                      </m:sub>
                    </m:s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𝑘</m:t>
                        </m:r>
                      </m:e>
                      <m: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𝑥</m:t>
                        </m:r>
                      </m:sub>
                    </m:s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e>
                          <m:sup>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h</m:t>
                        </m:r>
                      </m:num>
                      <m:den>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2</m:t>
                            </m:r>
                          </m:sup>
                        </m:sSup>
                      </m:den>
                    </m:f>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𝑘</m:t>
                        </m:r>
                      </m:e>
                      <m: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𝑟</m:t>
                        </m:r>
                      </m:sub>
                    </m:s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𝑘</m:t>
                        </m:r>
                      </m:e>
                      <m: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𝑦</m:t>
                        </m:r>
                      </m:sub>
                    </m:s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e>
                          <m:sup>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h</m:t>
                        </m:r>
                      </m:num>
                      <m:den>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2</m:t>
                            </m:r>
                          </m:sup>
                        </m:sSup>
                      </m:den>
                    </m:f>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𝑘</m:t>
                        </m:r>
                      </m:e>
                      <m: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𝑟</m:t>
                        </m:r>
                      </m:sub>
                    </m:s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𝑘</m:t>
                        </m:r>
                      </m:e>
                      <m: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𝑧</m:t>
                        </m:r>
                      </m:sub>
                    </m:s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e>
                          <m:sup>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h</m:t>
                        </m:r>
                      </m:num>
                      <m:den>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𝑧</m:t>
                            </m:r>
                          </m:e>
                          <m:sup>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2</m:t>
                            </m:r>
                          </m:sup>
                        </m:sSup>
                      </m:den>
                    </m:f>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=0</m:t>
                    </m:r>
                  </m:oMath>
                </a14:m>
                <a:r>
                  <a:rPr lang="ru" sz="1400" dirty="0">
                    <a:effectLst/>
                    <a:latin typeface="Arial" panose="020B0604020202020204" pitchFamily="34" charset="0"/>
                    <a:ea typeface="Times New Roman" panose="02020603050405020304" pitchFamily="18" charset="0"/>
                  </a:rPr>
                  <a:t> </a:t>
                </a:r>
                <a:r>
                  <a:rPr lang="ru" sz="1400" dirty="0">
                    <a:effectLst/>
                    <a:ea typeface="Times New Roman" panose="02020603050405020304" pitchFamily="18" charset="0"/>
                  </a:rPr>
                  <a:t>( </a:t>
                </a:r>
                <a:r>
                  <a:rPr lang="ru" sz="1400" dirty="0" err="1">
                    <a:effectLst/>
                    <a:ea typeface="Times New Roman" panose="02020603050405020304" pitchFamily="18" charset="0"/>
                  </a:rPr>
                  <a:t>уравнение </a:t>
                </a:r>
                <a:r>
                  <a:rPr lang="ru" sz="1400" dirty="0">
                    <a:effectLst/>
                    <a:ea typeface="Times New Roman" panose="02020603050405020304" pitchFamily="18" charset="0"/>
                  </a:rPr>
                  <a:t>P3.15)</a:t>
                </a:r>
              </a:p>
              <a:p>
                <a:pPr algn="just" hangingPunct="0">
                  <a:lnSpc>
                    <a:spcPct val="150000"/>
                  </a:lnSpc>
                  <a:spcAft>
                    <a:spcPts val="0"/>
                  </a:spcAft>
                </a:pPr>
                <a:r>
                  <a:rPr lang="ru" sz="1400" dirty="0">
                    <a:ea typeface="Times New Roman" panose="02020603050405020304" pitchFamily="18" charset="0"/>
                  </a:rPr>
                  <a:t>В </a:t>
                </a:r>
                <a:r>
                  <a:rPr lang="ru" sz="1400" dirty="0" err="1">
                    <a:ea typeface="Times New Roman" panose="02020603050405020304" pitchFamily="18" charset="0"/>
                  </a:rPr>
                  <a:t>собаке </a:t>
                </a:r>
                <a:r>
                  <a:rPr lang="ru" sz="1400" dirty="0">
                    <a:ea typeface="Times New Roman" panose="02020603050405020304" pitchFamily="18" charset="0"/>
                  </a:rPr>
                  <a:t>, </a:t>
                </a:r>
                <a:r>
                  <a:rPr lang="ru" sz="1400" dirty="0" err="1">
                    <a:ea typeface="Times New Roman" panose="02020603050405020304" pitchFamily="18" charset="0"/>
                  </a:rPr>
                  <a:t>собаке</a:t>
                </a:r>
                <a:r>
                  <a:rPr lang="ru" sz="1400" dirty="0">
                    <a:ea typeface="Times New Roman" panose="02020603050405020304" pitchFamily="18" charset="0"/>
                  </a:rPr>
                  <a:t> </a:t>
                </a:r>
                <a:r>
                  <a:rPr lang="ru" sz="1400" dirty="0" err="1">
                    <a:ea typeface="Times New Roman" panose="02020603050405020304" pitchFamily="18" charset="0"/>
                  </a:rPr>
                  <a:t>означает </a:t>
                </a:r>
                <a:r>
                  <a:rPr lang="ru" sz="1400" dirty="0">
                    <a:ea typeface="Times New Roman" panose="02020603050405020304" pitchFamily="18" charset="0"/>
                  </a:rPr>
                  <a:t>:</a:t>
                </a:r>
                <a:endParaRPr lang="de-DE" sz="1400" dirty="0">
                  <a:effectLst/>
                  <a:ea typeface="Times New Roman" panose="02020603050405020304" pitchFamily="18" charset="0"/>
                </a:endParaRPr>
              </a:p>
              <a:p>
                <a:pPr algn="just" hangingPunct="0">
                  <a:lnSpc>
                    <a:spcPct val="150000"/>
                  </a:lnSpc>
                  <a:spcAft>
                    <a:spcPts val="0"/>
                  </a:spcAft>
                </a:pPr>
                <a14:m>
                  <m:oMath xmlns:m="http://schemas.openxmlformats.org/officeDocument/2006/math">
                    <m:sSub>
                      <m:sSubPr>
                        <m:ctrlPr>
                          <a:rPr lang="de-DE" sz="1400" i="1">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effectLst/>
                            <a:latin typeface="Cambria Math" panose="02040503050406030204" pitchFamily="18" charset="0"/>
                            <a:ea typeface="Cambria Math" panose="02040503050406030204" pitchFamily="18" charset="0"/>
                            <a:cs typeface="Arial" panose="020B0604020202020204" pitchFamily="34" charset="0"/>
                          </a:rPr>
                          <m:t>𝑘</m:t>
                        </m:r>
                      </m:e>
                      <m:sub>
                        <m:r>
                          <a:rPr lang="de-DE" sz="1400" i="1">
                            <a:effectLst/>
                            <a:latin typeface="Cambria Math" panose="02040503050406030204" pitchFamily="18" charset="0"/>
                            <a:ea typeface="Cambria Math" panose="02040503050406030204" pitchFamily="18" charset="0"/>
                            <a:cs typeface="Arial" panose="020B0604020202020204" pitchFamily="34" charset="0"/>
                          </a:rPr>
                          <m:t>𝑋</m:t>
                        </m:r>
                      </m:sub>
                    </m:sSub>
                    <m:r>
                      <a:rPr lang="de-DE" sz="1400" i="1">
                        <a:effectLst/>
                        <a:latin typeface="Cambria Math" panose="02040503050406030204" pitchFamily="18" charset="0"/>
                        <a:ea typeface="Cambria Math" panose="02040503050406030204" pitchFamily="18" charset="0"/>
                        <a:cs typeface="Arial" panose="020B0604020202020204" pitchFamily="34" charset="0"/>
                      </a:rPr>
                      <m:t>, </m:t>
                    </m:r>
                    <m:sSub>
                      <m:sSubPr>
                        <m:ctrlPr>
                          <a:rPr lang="de-DE" sz="1400" i="1">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effectLst/>
                            <a:latin typeface="Cambria Math" panose="02040503050406030204" pitchFamily="18" charset="0"/>
                            <a:ea typeface="Cambria Math" panose="02040503050406030204" pitchFamily="18" charset="0"/>
                            <a:cs typeface="Arial" panose="020B0604020202020204" pitchFamily="34" charset="0"/>
                          </a:rPr>
                          <m:t>𝑘</m:t>
                        </m:r>
                      </m:e>
                      <m:sub>
                        <m:r>
                          <a:rPr lang="de-DE" sz="1400" i="1">
                            <a:effectLst/>
                            <a:latin typeface="Cambria Math" panose="02040503050406030204" pitchFamily="18" charset="0"/>
                            <a:ea typeface="Cambria Math" panose="02040503050406030204" pitchFamily="18" charset="0"/>
                            <a:cs typeface="Arial" panose="020B0604020202020204" pitchFamily="34" charset="0"/>
                          </a:rPr>
                          <m:t>𝑌</m:t>
                        </m:r>
                      </m:sub>
                    </m:sSub>
                    <m:r>
                      <a:rPr lang="de-DE" sz="1400" i="1">
                        <a:effectLst/>
                        <a:latin typeface="Cambria Math" panose="02040503050406030204" pitchFamily="18" charset="0"/>
                        <a:ea typeface="Cambria Math" panose="02040503050406030204" pitchFamily="18" charset="0"/>
                        <a:cs typeface="Arial" panose="020B0604020202020204" pitchFamily="34" charset="0"/>
                      </a:rPr>
                      <m:t>, </m:t>
                    </m:r>
                    <m:sSub>
                      <m:sSubPr>
                        <m:ctrlPr>
                          <a:rPr lang="de-DE" sz="1400" i="1">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effectLst/>
                            <a:latin typeface="Cambria Math" panose="02040503050406030204" pitchFamily="18" charset="0"/>
                            <a:ea typeface="Cambria Math" panose="02040503050406030204" pitchFamily="18" charset="0"/>
                            <a:cs typeface="Arial" panose="020B0604020202020204" pitchFamily="34" charset="0"/>
                          </a:rPr>
                          <m:t>𝑘</m:t>
                        </m:r>
                      </m:e>
                      <m:sub>
                        <m:r>
                          <a:rPr lang="de-DE" sz="1400" i="1">
                            <a:effectLst/>
                            <a:latin typeface="Cambria Math" panose="02040503050406030204" pitchFamily="18" charset="0"/>
                            <a:ea typeface="Cambria Math" panose="02040503050406030204" pitchFamily="18" charset="0"/>
                            <a:cs typeface="Arial" panose="020B0604020202020204" pitchFamily="34" charset="0"/>
                          </a:rPr>
                          <m:t>𝑍</m:t>
                        </m:r>
                      </m:sub>
                    </m:sSub>
                  </m:oMath>
                </a14:m>
                <a:r>
                  <a:rPr lang="ru" sz="1400" dirty="0">
                    <a:effectLst/>
                    <a:ea typeface="Times New Roman" panose="02020603050405020304" pitchFamily="18" charset="0"/>
                  </a:rPr>
                  <a:t>= </a:t>
                </a:r>
                <a:r>
                  <a:rPr lang="ru" sz="1400" dirty="0" err="1">
                    <a:ea typeface="Times New Roman" panose="02020603050405020304" pitchFamily="18" charset="0"/>
                  </a:rPr>
                  <a:t>проницаемость</a:t>
                </a:r>
                <a:r>
                  <a:rPr lang="ru" sz="1400" dirty="0">
                    <a:ea typeface="Times New Roman" panose="02020603050405020304" pitchFamily="18" charset="0"/>
                  </a:rPr>
                  <a:t> </a:t>
                </a:r>
                <a:r>
                  <a:rPr lang="ru" sz="1400" dirty="0" err="1">
                    <a:ea typeface="Times New Roman" panose="02020603050405020304" pitchFamily="18" charset="0"/>
                  </a:rPr>
                  <a:t>коэффициенты</a:t>
                </a:r>
                <a:r>
                  <a:rPr lang="ru" sz="1400" dirty="0">
                    <a:ea typeface="Times New Roman" panose="02020603050405020304" pitchFamily="18" charset="0"/>
                  </a:rPr>
                  <a:t> </a:t>
                </a:r>
                <a:r>
                  <a:rPr lang="ru" sz="1400" dirty="0" err="1">
                    <a:ea typeface="Times New Roman" panose="02020603050405020304" pitchFamily="18" charset="0"/>
                  </a:rPr>
                  <a:t>за</a:t>
                </a:r>
                <a:r>
                  <a:rPr lang="ru" sz="1400" dirty="0">
                    <a:ea typeface="Times New Roman" panose="02020603050405020304" pitchFamily="18" charset="0"/>
                  </a:rPr>
                  <a:t> </a:t>
                </a:r>
                <a14:m>
                  <m:oMath xmlns:m="http://schemas.openxmlformats.org/officeDocument/2006/math">
                    <m:r>
                      <a:rPr lang="de-DE" sz="1400" i="1">
                        <a:effectLst/>
                        <a:latin typeface="Cambria Math" panose="02040503050406030204" pitchFamily="18" charset="0"/>
                        <a:ea typeface="Times New Roman" panose="02020603050405020304" pitchFamily="18" charset="0"/>
                        <a:cs typeface="Arial" panose="020B0604020202020204" pitchFamily="34" charset="0"/>
                      </a:rPr>
                      <m:t>𝑥</m:t>
                    </m:r>
                  </m:oMath>
                </a14:m>
                <a:r>
                  <a:rPr lang="ru" sz="1400" dirty="0">
                    <a:effectLst/>
                    <a:ea typeface="Times New Roman" panose="02020603050405020304" pitchFamily="18" charset="0"/>
                  </a:rPr>
                  <a:t>-, </a:t>
                </a:r>
                <a14:m>
                  <m:oMath xmlns:m="http://schemas.openxmlformats.org/officeDocument/2006/math">
                    <m:r>
                      <a:rPr lang="de-DE" sz="1400" i="1">
                        <a:effectLst/>
                        <a:latin typeface="Cambria Math" panose="02040503050406030204" pitchFamily="18" charset="0"/>
                        <a:ea typeface="Times New Roman" panose="02020603050405020304" pitchFamily="18" charset="0"/>
                        <a:cs typeface="Arial" panose="020B0604020202020204" pitchFamily="34" charset="0"/>
                      </a:rPr>
                      <m:t>𝑦</m:t>
                    </m:r>
                  </m:oMath>
                </a14:m>
                <a:r>
                  <a:rPr lang="ru" sz="1400" dirty="0">
                    <a:effectLst/>
                    <a:ea typeface="Times New Roman" panose="02020603050405020304" pitchFamily="18" charset="0"/>
                  </a:rPr>
                  <a:t>- </a:t>
                </a:r>
                <a:r>
                  <a:rPr lang="ru" sz="1400" dirty="0" err="1">
                    <a:effectLst/>
                    <a:ea typeface="Times New Roman" panose="02020603050405020304" pitchFamily="18" charset="0"/>
                  </a:rPr>
                  <a:t>присяга</a:t>
                </a:r>
                <a:r>
                  <a:rPr lang="ru" sz="1400" dirty="0">
                    <a:effectLst/>
                    <a:ea typeface="Times New Roman" panose="02020603050405020304" pitchFamily="18" charset="0"/>
                  </a:rPr>
                  <a:t> </a:t>
                </a:r>
                <a14:m>
                  <m:oMath xmlns:m="http://schemas.openxmlformats.org/officeDocument/2006/math">
                    <m:r>
                      <a:rPr lang="de-DE" sz="1400" i="1">
                        <a:effectLst/>
                        <a:latin typeface="Cambria Math" panose="02040503050406030204" pitchFamily="18" charset="0"/>
                        <a:ea typeface="Times New Roman" panose="02020603050405020304" pitchFamily="18" charset="0"/>
                        <a:cs typeface="Arial" panose="020B0604020202020204" pitchFamily="34" charset="0"/>
                      </a:rPr>
                      <m:t>𝑧</m:t>
                    </m:r>
                  </m:oMath>
                </a14:m>
                <a:r>
                  <a:rPr lang="ru" sz="1400" dirty="0">
                    <a:effectLst/>
                    <a:ea typeface="Times New Roman" panose="02020603050405020304" pitchFamily="18" charset="0"/>
                  </a:rPr>
                  <a:t>- </a:t>
                </a:r>
                <a:r>
                  <a:rPr lang="ru" sz="1400" dirty="0" err="1">
                    <a:effectLst/>
                    <a:ea typeface="Times New Roman" panose="02020603050405020304" pitchFamily="18" charset="0"/>
                  </a:rPr>
                  <a:t>направление </a:t>
                </a:r>
                <a:r>
                  <a:rPr lang="ru" sz="1400" dirty="0">
                    <a:effectLst/>
                    <a:ea typeface="Times New Roman" panose="02020603050405020304" pitchFamily="18" charset="0"/>
                  </a:rPr>
                  <a:t>[м/с]</a:t>
                </a:r>
              </a:p>
              <a:p>
                <a:pPr algn="just" hangingPunct="0">
                  <a:lnSpc>
                    <a:spcPct val="150000"/>
                  </a:lnSpc>
                  <a:spcAft>
                    <a:spcPts val="0"/>
                  </a:spcAft>
                </a:pPr>
                <a14:m>
                  <m:oMath xmlns:m="http://schemas.openxmlformats.org/officeDocument/2006/math">
                    <m:r>
                      <a:rPr lang="de-DE" sz="1400" i="1">
                        <a:effectLst/>
                        <a:latin typeface="Cambria Math" panose="02040503050406030204" pitchFamily="18" charset="0"/>
                        <a:ea typeface="Cambria Math" panose="02040503050406030204" pitchFamily="18" charset="0"/>
                        <a:cs typeface="Arial" panose="020B0604020202020204" pitchFamily="34" charset="0"/>
                      </a:rPr>
                      <m:t>h</m:t>
                    </m:r>
                  </m:oMath>
                </a14:m>
                <a:r>
                  <a:rPr lang="ru" sz="1400" dirty="0">
                    <a:effectLst/>
                    <a:ea typeface="Times New Roman" panose="02020603050405020304" pitchFamily="18" charset="0"/>
                  </a:rPr>
                  <a:t>= </a:t>
                </a:r>
                <a:r>
                  <a:rPr lang="ru" sz="1400" dirty="0" err="1">
                    <a:effectLst/>
                    <a:ea typeface="Times New Roman" panose="02020603050405020304" pitchFamily="18" charset="0"/>
                  </a:rPr>
                  <a:t>голова</a:t>
                </a:r>
                <a:r>
                  <a:rPr lang="ru" sz="1400" dirty="0">
                    <a:effectLst/>
                    <a:ea typeface="Times New Roman" panose="02020603050405020304" pitchFamily="18" charset="0"/>
                  </a:rPr>
                  <a:t> </a:t>
                </a:r>
                <a:r>
                  <a:rPr lang="ru" sz="1400" dirty="0" err="1">
                    <a:effectLst/>
                    <a:ea typeface="Times New Roman" panose="02020603050405020304" pitchFamily="18" charset="0"/>
                  </a:rPr>
                  <a:t>или же</a:t>
                </a:r>
                <a:r>
                  <a:rPr lang="ru" sz="1400" dirty="0">
                    <a:effectLst/>
                    <a:ea typeface="Times New Roman" panose="02020603050405020304" pitchFamily="18" charset="0"/>
                  </a:rPr>
                  <a:t> </a:t>
                </a:r>
                <a:r>
                  <a:rPr lang="ru" sz="1400" dirty="0" err="1">
                    <a:effectLst/>
                    <a:ea typeface="Times New Roman" panose="02020603050405020304" pitchFamily="18" charset="0"/>
                  </a:rPr>
                  <a:t>измерять</a:t>
                </a:r>
                <a:r>
                  <a:rPr lang="ru" sz="1400" dirty="0">
                    <a:effectLst/>
                    <a:ea typeface="Times New Roman" panose="02020603050405020304" pitchFamily="18" charset="0"/>
                  </a:rPr>
                  <a:t> </a:t>
                </a:r>
                <a:r>
                  <a:rPr lang="ru" sz="1400" dirty="0" err="1">
                    <a:effectLst/>
                    <a:ea typeface="Times New Roman" panose="02020603050405020304" pitchFamily="18" charset="0"/>
                  </a:rPr>
                  <a:t>уровне </a:t>
                </a:r>
                <a:r>
                  <a:rPr lang="ru" sz="1400" dirty="0">
                    <a:effectLst/>
                    <a:ea typeface="Times New Roman" panose="02020603050405020304" pitchFamily="18" charset="0"/>
                  </a:rPr>
                  <a:t>(например, при </a:t>
                </a:r>
                <a:r>
                  <a:rPr lang="ru" sz="1400" dirty="0" err="1">
                    <a:effectLst/>
                    <a:ea typeface="Times New Roman" panose="02020603050405020304" pitchFamily="18" charset="0"/>
                  </a:rPr>
                  <a:t>наблюдении</a:t>
                </a:r>
                <a:r>
                  <a:rPr lang="ru" sz="1400" dirty="0">
                    <a:effectLst/>
                    <a:ea typeface="Times New Roman" panose="02020603050405020304" pitchFamily="18" charset="0"/>
                  </a:rPr>
                  <a:t> </a:t>
                </a:r>
                <a:r>
                  <a:rPr lang="ru" sz="1400" dirty="0" err="1">
                    <a:effectLst/>
                    <a:ea typeface="Times New Roman" panose="02020603050405020304" pitchFamily="18" charset="0"/>
                  </a:rPr>
                  <a:t>ну </a:t>
                </a:r>
                <a:r>
                  <a:rPr lang="ru" sz="1400" dirty="0">
                    <a:effectLst/>
                    <a:ea typeface="Times New Roman" panose="02020603050405020304" pitchFamily="18" charset="0"/>
                  </a:rPr>
                  <a:t>) [м]</a:t>
                </a:r>
              </a:p>
              <a:p>
                <a:pPr algn="just" hangingPunct="0">
                  <a:lnSpc>
                    <a:spcPct val="150000"/>
                  </a:lnSpc>
                  <a:spcAft>
                    <a:spcPts val="0"/>
                  </a:spcAft>
                </a:pPr>
                <a14:m>
                  <m:oMath xmlns:m="http://schemas.openxmlformats.org/officeDocument/2006/math">
                    <m:r>
                      <a:rPr lang="de-DE" sz="1400" i="1">
                        <a:effectLst/>
                        <a:latin typeface="Cambria Math" panose="02040503050406030204" pitchFamily="18" charset="0"/>
                        <a:ea typeface="Cambria Math" panose="02040503050406030204" pitchFamily="18" charset="0"/>
                        <a:cs typeface="Arial" panose="020B0604020202020204" pitchFamily="34" charset="0"/>
                      </a:rPr>
                      <m:t>𝑘</m:t>
                    </m:r>
                    <m:r>
                      <a:rPr lang="de-DE" sz="1400" i="1" baseline="-25000">
                        <a:effectLst/>
                        <a:latin typeface="Cambria Math" panose="02040503050406030204" pitchFamily="18" charset="0"/>
                        <a:ea typeface="Cambria Math" panose="02040503050406030204" pitchFamily="18" charset="0"/>
                        <a:cs typeface="Arial" panose="020B0604020202020204" pitchFamily="34" charset="0"/>
                      </a:rPr>
                      <m:t>𝑟</m:t>
                    </m:r>
                  </m:oMath>
                </a14:m>
                <a:r>
                  <a:rPr lang="ru" sz="1400" dirty="0">
                    <a:effectLst/>
                    <a:ea typeface="Times New Roman" panose="02020603050405020304" pitchFamily="18" charset="0"/>
                  </a:rPr>
                  <a:t>= </a:t>
                </a:r>
                <a:r>
                  <a:rPr lang="ru" sz="1400" dirty="0" err="1">
                    <a:ea typeface="Times New Roman" panose="02020603050405020304" pitchFamily="18" charset="0"/>
                  </a:rPr>
                  <a:t>коэффициент </a:t>
                </a:r>
                <a:r>
                  <a:rPr lang="ru" sz="1400" dirty="0">
                    <a:ea typeface="Times New Roman" panose="02020603050405020304" pitchFamily="18" charset="0"/>
                  </a:rPr>
                  <a:t>для определения проницаемости в ненасыщенной зоне (безразмерный) </a:t>
                </a:r>
                <a:r>
                  <a:rPr lang="ru" sz="1400" dirty="0">
                    <a:effectLst/>
                    <a:ea typeface="Times New Roman" panose="02020603050405020304" pitchFamily="18" charset="0"/>
                  </a:rPr>
                  <a:t>[-]</a:t>
                </a:r>
              </a:p>
              <a:p>
                <a:pPr algn="just" hangingPunct="0">
                  <a:lnSpc>
                    <a:spcPct val="150000"/>
                  </a:lnSpc>
                  <a:spcAft>
                    <a:spcPts val="0"/>
                  </a:spcAft>
                </a:pPr>
                <a14:m>
                  <m:oMath xmlns:m="http://schemas.openxmlformats.org/officeDocument/2006/math">
                    <m:r>
                      <a:rPr lang="de-DE" sz="1400" i="1" smtClean="0">
                        <a:effectLst/>
                        <a:latin typeface="Cambria Math" panose="02040503050406030204" pitchFamily="18" charset="0"/>
                        <a:ea typeface="Cambria Math" panose="02040503050406030204" pitchFamily="18" charset="0"/>
                        <a:cs typeface="Arial" panose="020B0604020202020204" pitchFamily="34" charset="0"/>
                      </a:rPr>
                      <m:t>𝑥</m:t>
                    </m:r>
                    <m:r>
                      <a:rPr lang="de-DE" sz="1400" i="1" smtClean="0">
                        <a:effectLst/>
                        <a:latin typeface="Cambria Math" panose="02040503050406030204" pitchFamily="18" charset="0"/>
                        <a:ea typeface="Cambria Math" panose="02040503050406030204" pitchFamily="18" charset="0"/>
                        <a:cs typeface="Arial" panose="020B0604020202020204" pitchFamily="34" charset="0"/>
                      </a:rPr>
                      <m:t>, </m:t>
                    </m:r>
                    <m:r>
                      <a:rPr lang="de-DE" sz="1400" i="1" smtClean="0">
                        <a:effectLst/>
                        <a:latin typeface="Cambria Math" panose="02040503050406030204" pitchFamily="18" charset="0"/>
                        <a:ea typeface="Cambria Math" panose="02040503050406030204" pitchFamily="18" charset="0"/>
                        <a:cs typeface="Arial" panose="020B0604020202020204" pitchFamily="34" charset="0"/>
                      </a:rPr>
                      <m:t>𝑦</m:t>
                    </m:r>
                    <m:r>
                      <a:rPr lang="de-DE" sz="1400" i="1" smtClean="0">
                        <a:effectLst/>
                        <a:latin typeface="Cambria Math" panose="02040503050406030204" pitchFamily="18" charset="0"/>
                        <a:ea typeface="Cambria Math" panose="02040503050406030204" pitchFamily="18" charset="0"/>
                        <a:cs typeface="Arial" panose="020B0604020202020204" pitchFamily="34" charset="0"/>
                      </a:rPr>
                      <m:t>, </m:t>
                    </m:r>
                    <m:r>
                      <a:rPr lang="de-DE" sz="1400" i="1" smtClean="0">
                        <a:effectLst/>
                        <a:latin typeface="Cambria Math" panose="02040503050406030204" pitchFamily="18" charset="0"/>
                        <a:ea typeface="Cambria Math" panose="02040503050406030204" pitchFamily="18" charset="0"/>
                        <a:cs typeface="Arial" panose="020B0604020202020204" pitchFamily="34" charset="0"/>
                      </a:rPr>
                      <m:t>𝑧</m:t>
                    </m:r>
                  </m:oMath>
                </a14:m>
                <a:r>
                  <a:rPr lang="ru" sz="1400" dirty="0">
                    <a:effectLst/>
                    <a:ea typeface="Times New Roman" panose="02020603050405020304" pitchFamily="18" charset="0"/>
                  </a:rPr>
                  <a:t>= </a:t>
                </a:r>
                <a:r>
                  <a:rPr lang="ru" sz="1400" dirty="0" err="1">
                    <a:effectLst/>
                    <a:ea typeface="Times New Roman" panose="02020603050405020304" pitchFamily="18" charset="0"/>
                  </a:rPr>
                  <a:t>координаты </a:t>
                </a:r>
                <a:r>
                  <a:rPr lang="ru" sz="1400" dirty="0">
                    <a:effectLst/>
                    <a:ea typeface="Times New Roman" panose="02020603050405020304" pitchFamily="18" charset="0"/>
                  </a:rPr>
                  <a:t>[м]</a:t>
                </a:r>
              </a:p>
              <a:p>
                <a:pPr lvl="0" algn="just" hangingPunct="0"/>
                <a:endParaRPr lang="en-US" sz="1400" dirty="0">
                  <a:solidFill>
                    <a:srgbClr val="2F2B20"/>
                  </a:solidFill>
                </a:endParaRPr>
              </a:p>
              <a:p>
                <a:pPr lvl="0" algn="just" hangingPunct="0"/>
                <a:r>
                  <a:rPr lang="ru" sz="1400" dirty="0">
                    <a:solidFill>
                      <a:srgbClr val="2F2B20"/>
                    </a:solidFill>
                  </a:rPr>
                  <a:t>Значение </a:t>
                </a:r>
                <a14:m>
                  <m:oMath xmlns:m="http://schemas.openxmlformats.org/officeDocument/2006/math">
                    <m:sSub>
                      <m:sSubPr>
                        <m:ctrlPr>
                          <a:rPr lang="en-US" sz="1400" i="1" dirty="0" smtClean="0">
                            <a:solidFill>
                              <a:srgbClr val="2F2B20"/>
                            </a:solidFill>
                            <a:latin typeface="Cambria Math" panose="02040503050406030204" pitchFamily="18" charset="0"/>
                          </a:rPr>
                        </m:ctrlPr>
                      </m:sSubPr>
                      <m:e>
                        <m:r>
                          <a:rPr lang="de-DE" sz="1400" b="0" i="1" dirty="0" smtClean="0">
                            <a:solidFill>
                              <a:srgbClr val="2F2B20"/>
                            </a:solidFill>
                            <a:latin typeface="Cambria Math" panose="02040503050406030204" pitchFamily="18" charset="0"/>
                          </a:rPr>
                          <m:t>𝑘</m:t>
                        </m:r>
                      </m:e>
                      <m:sub>
                        <m:r>
                          <a:rPr lang="de-DE" sz="1400" b="0" i="1" dirty="0" smtClean="0">
                            <a:solidFill>
                              <a:srgbClr val="2F2B20"/>
                            </a:solidFill>
                            <a:latin typeface="Cambria Math" panose="02040503050406030204" pitchFamily="18" charset="0"/>
                          </a:rPr>
                          <m:t>𝑟</m:t>
                        </m:r>
                      </m:sub>
                    </m:sSub>
                  </m:oMath>
                </a14:m>
                <a:r>
                  <a:rPr lang="ru" sz="1400" dirty="0">
                    <a:solidFill>
                      <a:srgbClr val="2F2B20"/>
                    </a:solidFill>
                  </a:rPr>
                  <a:t>фиксирует изменение проницаемости в ненасыщенной зоне </a:t>
                </a:r>
                <a14:m>
                  <m:oMath xmlns:m="http://schemas.openxmlformats.org/officeDocument/2006/math">
                    <m:r>
                      <a:rPr lang="en-US" sz="1400" i="1" dirty="0" smtClean="0">
                        <a:solidFill>
                          <a:srgbClr val="2F2B20"/>
                        </a:solidFill>
                        <a:latin typeface="Cambria Math" panose="02040503050406030204" pitchFamily="18" charset="0"/>
                      </a:rPr>
                      <m:t>𝑟</m:t>
                    </m:r>
                  </m:oMath>
                </a14:m>
                <a:r>
                  <a:rPr lang="ru" sz="1400" dirty="0">
                    <a:solidFill>
                      <a:srgbClr val="2F2B20"/>
                    </a:solidFill>
                  </a:rPr>
                  <a:t>над уровнем грунтовых вод и может варьироваться от 0,0 до 1,0. В водонасыщенной зоне грунта (и в других участках системы, полностью заполненных водой) </a:t>
                </a:r>
                <a14:m>
                  <m:oMath xmlns:m="http://schemas.openxmlformats.org/officeDocument/2006/math">
                    <m:sSub>
                      <m:sSubPr>
                        <m:ctrlPr>
                          <a:rPr lang="en-US" sz="1400" i="1" dirty="0" smtClean="0">
                            <a:solidFill>
                              <a:srgbClr val="2F2B20"/>
                            </a:solidFill>
                            <a:latin typeface="Cambria Math" panose="02040503050406030204" pitchFamily="18" charset="0"/>
                          </a:rPr>
                        </m:ctrlPr>
                      </m:sSubPr>
                      <m:e>
                        <m:r>
                          <a:rPr lang="de-DE" sz="1400" b="0" i="1" dirty="0" smtClean="0">
                            <a:solidFill>
                              <a:srgbClr val="2F2B20"/>
                            </a:solidFill>
                            <a:latin typeface="Cambria Math" panose="02040503050406030204" pitchFamily="18" charset="0"/>
                          </a:rPr>
                          <m:t>𝑘</m:t>
                        </m:r>
                      </m:e>
                      <m:sub>
                        <m:r>
                          <a:rPr lang="de-DE" sz="1400" b="0" i="1" dirty="0" smtClean="0">
                            <a:solidFill>
                              <a:srgbClr val="2F2B20"/>
                            </a:solidFill>
                            <a:latin typeface="Cambria Math" panose="02040503050406030204" pitchFamily="18" charset="0"/>
                          </a:rPr>
                          <m:t>𝑟</m:t>
                        </m:r>
                      </m:sub>
                    </m:sSub>
                  </m:oMath>
                </a14:m>
                <a:r>
                  <a:rPr lang="ru" sz="1400" dirty="0">
                    <a:solidFill>
                      <a:srgbClr val="2F2B20"/>
                    </a:solidFill>
                  </a:rPr>
                  <a:t>равен 1,0. Значение </a:t>
                </a:r>
                <a14:m>
                  <m:oMath xmlns:m="http://schemas.openxmlformats.org/officeDocument/2006/math">
                    <m:sSub>
                      <m:sSubPr>
                        <m:ctrlPr>
                          <a:rPr lang="en-US" sz="1400" i="1" dirty="0" smtClean="0">
                            <a:solidFill>
                              <a:srgbClr val="2F2B20"/>
                            </a:solidFill>
                            <a:latin typeface="Cambria Math" panose="02040503050406030204" pitchFamily="18" charset="0"/>
                          </a:rPr>
                        </m:ctrlPr>
                      </m:sSubPr>
                      <m:e>
                        <m:r>
                          <a:rPr lang="de-DE" sz="1400" b="0" i="1" dirty="0" smtClean="0">
                            <a:solidFill>
                              <a:srgbClr val="2F2B20"/>
                            </a:solidFill>
                            <a:latin typeface="Cambria Math" panose="02040503050406030204" pitchFamily="18" charset="0"/>
                          </a:rPr>
                          <m:t>𝑘</m:t>
                        </m:r>
                      </m:e>
                      <m:sub>
                        <m:r>
                          <a:rPr lang="de-DE" sz="1400" b="0" i="1" dirty="0" smtClean="0">
                            <a:solidFill>
                              <a:srgbClr val="2F2B20"/>
                            </a:solidFill>
                            <a:latin typeface="Cambria Math" panose="02040503050406030204" pitchFamily="18" charset="0"/>
                          </a:rPr>
                          <m:t>𝑟</m:t>
                        </m:r>
                      </m:sub>
                    </m:sSub>
                  </m:oMath>
                </a14:m>
                <a:r>
                  <a:rPr lang="ru" sz="1400" dirty="0">
                    <a:solidFill>
                      <a:srgbClr val="2F2B20"/>
                    </a:solidFill>
                  </a:rPr>
                  <a:t>является функцией порового давления воды.</a:t>
                </a:r>
                <a14:m>
                  <m:oMath xmlns:m="http://schemas.openxmlformats.org/officeDocument/2006/math">
                    <m:r>
                      <a:rPr lang="en-US" sz="1400" i="1" dirty="0" smtClean="0">
                        <a:solidFill>
                          <a:srgbClr val="2F2B20"/>
                        </a:solidFill>
                        <a:latin typeface="Cambria Math" panose="02040503050406030204" pitchFamily="18" charset="0"/>
                      </a:rPr>
                      <m:t>𝑢</m:t>
                    </m:r>
                  </m:oMath>
                </a14:m>
                <a:r>
                  <a:rPr lang="ru" sz="1400" dirty="0">
                    <a:solidFill>
                      <a:srgbClr val="2F2B20"/>
                    </a:solidFill>
                  </a:rPr>
                  <a:t> </a:t>
                </a:r>
                <a:r>
                  <a:rPr lang="ru" sz="1400" dirty="0">
                    <a:solidFill>
                      <a:srgbClr val="0070C0"/>
                    </a:solidFill>
                  </a:rPr>
                  <a:t>( </a:t>
                </a:r>
                <a:r>
                  <a:rPr lang="ru" sz="1400" u="sng" dirty="0">
                    <a:solidFill>
                      <a:srgbClr val="0070C0"/>
                    </a:solidFill>
                  </a:rPr>
                  <a:t>Примечание: </a:t>
                </a:r>
                <a:r>
                  <a:rPr lang="ru" sz="1400" dirty="0">
                    <a:solidFill>
                      <a:srgbClr val="0070C0"/>
                    </a:solidFill>
                  </a:rPr>
                  <a:t>часто для ненасыщенной зоны почвы используется значение 0,5, см. уравнение P3.7 на стр. 18.).</a:t>
                </a:r>
              </a:p>
              <a:p>
                <a:pPr lvl="0" algn="just" hangingPunct="0"/>
                <a:endParaRPr lang="de-DE" sz="1400" dirty="0">
                  <a:solidFill>
                    <a:srgbClr val="2F2B20"/>
                  </a:solidFill>
                </a:endParaRPr>
              </a:p>
              <a:p>
                <a:pPr lvl="0"/>
                <a:r>
                  <a:rPr lang="ru" sz="1400" b="1" dirty="0">
                    <a:solidFill>
                      <a:srgbClr val="2F2B20"/>
                    </a:solidFill>
                  </a:rPr>
                  <a:t>На рис. P3-16 </a:t>
                </a:r>
                <a:r>
                  <a:rPr lang="ru" sz="1400" dirty="0">
                    <a:solidFill>
                      <a:srgbClr val="2F2B20"/>
                    </a:solidFill>
                  </a:rPr>
                  <a:t>слева показаны соответствующие ходы коэффициента </a:t>
                </a:r>
                <a14:m>
                  <m:oMath xmlns:m="http://schemas.openxmlformats.org/officeDocument/2006/math">
                    <m:sSub>
                      <m:sSubPr>
                        <m:ctrlPr>
                          <a:rPr lang="en-US" sz="1400" i="1" dirty="0" smtClean="0">
                            <a:solidFill>
                              <a:srgbClr val="2F2B20"/>
                            </a:solidFill>
                            <a:latin typeface="Cambria Math" panose="02040503050406030204" pitchFamily="18" charset="0"/>
                          </a:rPr>
                        </m:ctrlPr>
                      </m:sSubPr>
                      <m:e>
                        <m:r>
                          <a:rPr lang="de-DE" sz="1400" b="0" i="1" dirty="0" smtClean="0">
                            <a:solidFill>
                              <a:srgbClr val="2F2B20"/>
                            </a:solidFill>
                            <a:latin typeface="Cambria Math" panose="02040503050406030204" pitchFamily="18" charset="0"/>
                          </a:rPr>
                          <m:t>𝑘</m:t>
                        </m:r>
                      </m:e>
                      <m:sub>
                        <m:r>
                          <a:rPr lang="de-DE" sz="1400" b="0" i="1" dirty="0" smtClean="0">
                            <a:solidFill>
                              <a:srgbClr val="2F2B20"/>
                            </a:solidFill>
                            <a:latin typeface="Cambria Math" panose="02040503050406030204" pitchFamily="18" charset="0"/>
                          </a:rPr>
                          <m:t>𝑟</m:t>
                        </m:r>
                      </m:sub>
                    </m:sSub>
                  </m:oMath>
                </a14:m>
                <a:r>
                  <a:rPr lang="ru" sz="1400" dirty="0">
                    <a:solidFill>
                      <a:srgbClr val="2F2B20"/>
                    </a:solidFill>
                  </a:rPr>
                  <a:t>для трех типичных почв. Включение этого коэффициента в дифференциальное уравнение имеет, например, в более позднем расчете конечных элементов, среди прочего, основное преимущество, заключающееся в том, что линии фильтрации могут быть очень легко рассчитаны ( </a:t>
                </a:r>
                <a:r>
                  <a:rPr lang="ru" sz="1400" u="sng" dirty="0">
                    <a:solidFill>
                      <a:srgbClr val="0070C0"/>
                    </a:solidFill>
                  </a:rPr>
                  <a:t>Примечание: </a:t>
                </a:r>
                <a:r>
                  <a:rPr lang="ru" sz="1400" dirty="0">
                    <a:solidFill>
                      <a:srgbClr val="0070C0"/>
                    </a:solidFill>
                  </a:rPr>
                  <a:t>модуль «Прикладная гидрогеология» </a:t>
                </a:r>
                <a:r>
                  <a:rPr lang="ru" sz="1400" dirty="0">
                    <a:solidFill>
                      <a:srgbClr val="2F2B20"/>
                    </a:solidFill>
                  </a:rPr>
                  <a:t>).</a:t>
                </a:r>
              </a:p>
            </p:txBody>
          </p:sp>
        </mc:Choice>
        <mc:Fallback xmlns="">
          <p:sp>
            <p:nvSpPr>
              <p:cNvPr id="10" name="Textfeld 9"/>
              <p:cNvSpPr txBox="1">
                <a:spLocks noRot="1" noChangeAspect="1" noMove="1" noResize="1" noEditPoints="1" noAdjustHandles="1" noChangeArrowheads="1" noChangeShapeType="1" noTextEdit="1"/>
              </p:cNvSpPr>
              <p:nvPr/>
            </p:nvSpPr>
            <p:spPr>
              <a:xfrm>
                <a:off x="-581" y="346602"/>
                <a:ext cx="9143999" cy="6126229"/>
              </a:xfrm>
              <a:prstGeom prst="rect">
                <a:avLst/>
              </a:prstGeom>
              <a:blipFill>
                <a:blip r:embed="rId2"/>
                <a:stretch>
                  <a:fillRect l="-200" t="-199" r="-200"/>
                </a:stretch>
              </a:blipFill>
            </p:spPr>
            <p:txBody>
              <a:bodyPr/>
              <a:lstStyle/>
              <a:p>
                <a:r xmlns:a="http://schemas.openxmlformats.org/drawingml/2006/main">
                  <a:rPr lang="ru">
                    <a:noFill/>
                  </a:rPr>
                  <a:t> </a:t>
                </a:r>
              </a:p>
            </p:txBody>
          </p:sp>
        </mc:Fallback>
      </mc:AlternateContent>
    </p:spTree>
    <p:extLst>
      <p:ext uri="{BB962C8B-B14F-4D97-AF65-F5344CB8AC3E}">
        <p14:creationId xmlns:p14="http://schemas.microsoft.com/office/powerpoint/2010/main" val="249587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 y="4098683"/>
            <a:ext cx="9136685" cy="1274533"/>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2808000" y="244800"/>
            <a:ext cx="4320000" cy="307777"/>
          </a:xfrm>
          <a:prstGeom prst="rect">
            <a:avLst/>
          </a:prstGeom>
          <a:noFill/>
        </p:spPr>
        <p:txBody>
          <a:bodyPr wrap="square" lIns="90000" rtlCol="0">
            <a:spAutoFit/>
          </a:bodyPr>
          <a:lstStyle/>
          <a:p>
            <a:r>
              <a:rPr lang="ru" sz="1400" b="1" dirty="0"/>
              <a:t>Спящие </a:t>
            </a:r>
            <a:r>
              <a:rPr lang="ru" sz="1400" b="1" dirty="0" err="1"/>
              <a:t>подземные воды</a:t>
            </a:r>
            <a:endParaRPr lang="de-DE" sz="1400" b="1"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mc:AlternateContent xmlns:mc="http://schemas.openxmlformats.org/markup-compatibility/2006" xmlns:a14="http://schemas.microsoft.com/office/drawing/2010/main">
        <mc:Choice Requires="a14">
          <p:sp>
            <p:nvSpPr>
              <p:cNvPr id="10" name="Textfeld 9"/>
              <p:cNvSpPr txBox="1"/>
              <p:nvPr/>
            </p:nvSpPr>
            <p:spPr>
              <a:xfrm>
                <a:off x="-7315" y="3409231"/>
                <a:ext cx="9143999" cy="3093154"/>
              </a:xfrm>
              <a:prstGeom prst="rect">
                <a:avLst/>
              </a:prstGeom>
              <a:noFill/>
            </p:spPr>
            <p:txBody>
              <a:bodyPr wrap="square" lIns="90000" rtlCol="0">
                <a:spAutoFit/>
              </a:bodyPr>
              <a:lstStyle/>
              <a:p>
                <a:pPr algn="just" hangingPunct="0"/>
                <a:r>
                  <a:rPr lang="ru" sz="1400" dirty="0"/>
                  <a:t>Поровое давление воды </a:t>
                </a:r>
                <a14:m>
                  <m:oMath xmlns:m="http://schemas.openxmlformats.org/officeDocument/2006/math">
                    <m:r>
                      <a:rPr lang="en-US" sz="1400" i="1" dirty="0" smtClean="0">
                        <a:latin typeface="Cambria Math" panose="02040503050406030204" pitchFamily="18" charset="0"/>
                      </a:rPr>
                      <m:t>𝑢</m:t>
                    </m:r>
                  </m:oMath>
                </a14:m>
                <a:r>
                  <a:rPr lang="ru" sz="1400" dirty="0"/>
                  <a:t>рассчитывается по высоте уровня грунтовых вод в стояке </a:t>
                </a:r>
                <a14:m>
                  <m:oMath xmlns:m="http://schemas.openxmlformats.org/officeDocument/2006/math">
                    <m:r>
                      <a:rPr lang="en-US" sz="1400" i="1" dirty="0" smtClean="0">
                        <a:latin typeface="Cambria Math" panose="02040503050406030204" pitchFamily="18" charset="0"/>
                      </a:rPr>
                      <m:t>h</m:t>
                    </m:r>
                  </m:oMath>
                </a14:m>
                <a:r>
                  <a:rPr lang="ru" sz="1400" dirty="0"/>
                  <a:t>, местной высоте или геодезической высоте.</a:t>
                </a:r>
                <a14:m>
                  <m:oMath xmlns:m="http://schemas.openxmlformats.org/officeDocument/2006/math">
                    <m:r>
                      <a:rPr lang="en-US" sz="1400" i="1" dirty="0" smtClean="0">
                        <a:latin typeface="Cambria Math" panose="02040503050406030204" pitchFamily="18" charset="0"/>
                      </a:rPr>
                      <m:t>𝑧</m:t>
                    </m:r>
                  </m:oMath>
                </a14:m>
                <a:r>
                  <a:rPr lang="ru" sz="1400" dirty="0"/>
                  <a:t> </a:t>
                </a:r>
                <a:r>
                  <a:rPr lang="ru" sz="1400" dirty="0">
                    <a:solidFill>
                      <a:srgbClr val="0070C0"/>
                    </a:solidFill>
                  </a:rPr>
                  <a:t>( </a:t>
                </a:r>
                <a:r>
                  <a:rPr lang="ru" sz="1400" u="sng" dirty="0">
                    <a:solidFill>
                      <a:srgbClr val="0070C0"/>
                    </a:solidFill>
                  </a:rPr>
                  <a:t>Примечание: </a:t>
                </a:r>
                <a:r>
                  <a:rPr lang="ru" sz="1400" dirty="0">
                    <a:solidFill>
                      <a:srgbClr val="0070C0"/>
                    </a:solidFill>
                  </a:rPr>
                  <a:t>можно выбрать любой опорный уровень.) </a:t>
                </a:r>
                <a:r>
                  <a:rPr lang="ru" sz="1400" dirty="0"/>
                  <a:t>и удельный вес воды </a:t>
                </a:r>
                <a14:m>
                  <m:oMath xmlns:m="http://schemas.openxmlformats.org/officeDocument/2006/math">
                    <m:sSub>
                      <m:sSubPr>
                        <m:ctrlPr>
                          <a:rPr lang="en-US" sz="1400" i="1" dirty="0" smtClean="0">
                            <a:latin typeface="Cambria Math" panose="02040503050406030204" pitchFamily="18" charset="0"/>
                          </a:rPr>
                        </m:ctrlPr>
                      </m:sSubPr>
                      <m:e>
                        <m:r>
                          <a:rPr lang="en-US" sz="1400" i="1" dirty="0" smtClean="0">
                            <a:latin typeface="Cambria Math" panose="02040503050406030204" pitchFamily="18" charset="0"/>
                            <a:ea typeface="Cambria Math" panose="02040503050406030204" pitchFamily="18" charset="0"/>
                          </a:rPr>
                          <m:t>𝛾</m:t>
                        </m:r>
                      </m:e>
                      <m:sub>
                        <m:r>
                          <a:rPr lang="de-DE" sz="1400" b="0" i="1" dirty="0" smtClean="0">
                            <a:latin typeface="Cambria Math" panose="02040503050406030204" pitchFamily="18" charset="0"/>
                          </a:rPr>
                          <m:t>𝑤</m:t>
                        </m:r>
                      </m:sub>
                    </m:sSub>
                  </m:oMath>
                </a14:m>
                <a:r>
                  <a:rPr lang="ru" sz="1400" dirty="0"/>
                  <a:t>:</a:t>
                </a:r>
              </a:p>
              <a:p>
                <a:pPr algn="just" hangingPunct="0"/>
                <a:endParaRPr lang="en-US" sz="800" dirty="0"/>
              </a:p>
              <a:p>
                <a:pPr>
                  <a:lnSpc>
                    <a:spcPct val="150000"/>
                  </a:lnSpc>
                  <a:spcAft>
                    <a:spcPts val="0"/>
                  </a:spcAft>
                </a:pPr>
                <a14:m>
                  <m:oMath xmlns:m="http://schemas.openxmlformats.org/officeDocument/2006/math">
                    <m:r>
                      <a:rPr lang="de-DE" sz="1400" i="1" smtClean="0">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𝑢</m:t>
                    </m:r>
                    <m:r>
                      <a:rPr lang="de-DE" sz="1400" i="1" smtClean="0">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d>
                      <m:d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h</m:t>
                        </m:r>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𝑧</m:t>
                        </m:r>
                      </m:e>
                    </m:d>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𝛾</m:t>
                        </m:r>
                      </m:e>
                      <m: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𝑤</m:t>
                        </m:r>
                      </m:sub>
                    </m:sSub>
                  </m:oMath>
                </a14:m>
                <a:r>
                  <a:rPr lang="ru" sz="1400" dirty="0">
                    <a:effectLst/>
                    <a:latin typeface="Arial" panose="020B0604020202020204" pitchFamily="34" charset="0"/>
                    <a:ea typeface="Times New Roman" panose="02020603050405020304" pitchFamily="18" charset="0"/>
                  </a:rPr>
                  <a:t>  </a:t>
                </a:r>
                <a:r>
                  <a:rPr lang="ru" sz="1400" dirty="0">
                    <a:effectLst/>
                    <a:ea typeface="Times New Roman" panose="02020603050405020304" pitchFamily="18" charset="0"/>
                  </a:rPr>
                  <a:t>[Па] ( </a:t>
                </a:r>
                <a:r>
                  <a:rPr lang="ru" sz="1400" dirty="0" err="1">
                    <a:effectLst/>
                    <a:ea typeface="Times New Roman" panose="02020603050405020304" pitchFamily="18" charset="0"/>
                  </a:rPr>
                  <a:t>уравнение </a:t>
                </a:r>
                <a:r>
                  <a:rPr lang="ru" sz="1400" dirty="0">
                    <a:effectLst/>
                    <a:ea typeface="Times New Roman" panose="02020603050405020304" pitchFamily="18" charset="0"/>
                  </a:rPr>
                  <a:t>P3.16)</a:t>
                </a:r>
              </a:p>
              <a:p>
                <a:pPr algn="just" hangingPunct="0">
                  <a:spcAft>
                    <a:spcPts val="0"/>
                  </a:spcAft>
                </a:pPr>
                <a:r>
                  <a:rPr lang="ru" sz="1400" dirty="0">
                    <a:effectLst/>
                    <a:ea typeface="Times New Roman" panose="02020603050405020304" pitchFamily="18" charset="0"/>
                  </a:rPr>
                  <a:t>миф</a:t>
                </a:r>
              </a:p>
              <a:p>
                <a:pPr algn="just" hangingPunct="0">
                  <a:spcAft>
                    <a:spcPts val="0"/>
                  </a:spcAft>
                </a:pPr>
                <a14:m>
                  <m:oMath xmlns:m="http://schemas.openxmlformats.org/officeDocument/2006/math">
                    <m:r>
                      <a:rPr lang="de-DE" sz="1400" i="1">
                        <a:effectLst/>
                        <a:latin typeface="Cambria Math" panose="02040503050406030204" pitchFamily="18" charset="0"/>
                        <a:ea typeface="Times New Roman" panose="02020603050405020304" pitchFamily="18" charset="0"/>
                        <a:cs typeface="Arial" panose="020B0604020202020204" pitchFamily="34" charset="0"/>
                      </a:rPr>
                      <m:t>h</m:t>
                    </m:r>
                  </m:oMath>
                </a14:m>
                <a:r>
                  <a:rPr lang="ru" sz="1400" dirty="0" err="1">
                    <a:effectLst/>
                    <a:ea typeface="Times New Roman" panose="02020603050405020304" pitchFamily="18" charset="0"/>
                  </a:rPr>
                  <a:t>= </a:t>
                </a:r>
                <a:r>
                  <a:rPr lang="ru" sz="1400" dirty="0">
                    <a:effectLst/>
                    <a:ea typeface="Times New Roman" panose="02020603050405020304" pitchFamily="18" charset="0"/>
                  </a:rPr>
                  <a:t>высота </a:t>
                </a:r>
                <a:r>
                  <a:rPr lang="ru" sz="1400" dirty="0" err="1">
                    <a:effectLst/>
                    <a:ea typeface="Times New Roman" panose="02020603050405020304" pitchFamily="18" charset="0"/>
                  </a:rPr>
                  <a:t>уровня </a:t>
                </a:r>
                <a:r>
                  <a:rPr lang="ru" sz="1400" dirty="0">
                    <a:effectLst/>
                    <a:ea typeface="Times New Roman" panose="02020603050405020304" pitchFamily="18" charset="0"/>
                  </a:rPr>
                  <a:t>грунтовых </a:t>
                </a:r>
                <a:r>
                  <a:rPr lang="ru" sz="1400" dirty="0" err="1">
                    <a:effectLst/>
                    <a:ea typeface="Times New Roman" panose="02020603050405020304" pitchFamily="18" charset="0"/>
                  </a:rPr>
                  <a:t>вод </a:t>
                </a:r>
                <a:r>
                  <a:rPr lang="ru" sz="1400" dirty="0">
                    <a:effectLst/>
                    <a:ea typeface="Times New Roman" panose="02020603050405020304" pitchFamily="18" charset="0"/>
                  </a:rPr>
                  <a:t>в </a:t>
                </a:r>
                <a:r>
                  <a:rPr lang="ru" sz="1400" dirty="0" err="1">
                    <a:effectLst/>
                    <a:ea typeface="Times New Roman" panose="02020603050405020304" pitchFamily="18" charset="0"/>
                  </a:rPr>
                  <a:t>стояк </a:t>
                </a:r>
                <a:r>
                  <a:rPr lang="ru" sz="1400" dirty="0">
                    <a:effectLst/>
                    <a:ea typeface="Times New Roman" panose="02020603050405020304" pitchFamily="18" charset="0"/>
                  </a:rPr>
                  <a:t>[м)</a:t>
                </a:r>
              </a:p>
              <a:p>
                <a:pPr algn="just" hangingPunct="0">
                  <a:spcAft>
                    <a:spcPts val="0"/>
                  </a:spcAft>
                </a:pPr>
                <a14:m>
                  <m:oMath xmlns:m="http://schemas.openxmlformats.org/officeDocument/2006/math">
                    <m:r>
                      <a:rPr lang="de-DE" sz="1400" i="1">
                        <a:effectLst/>
                        <a:latin typeface="Cambria Math" panose="02040503050406030204" pitchFamily="18" charset="0"/>
                        <a:ea typeface="Times New Roman" panose="02020603050405020304" pitchFamily="18" charset="0"/>
                        <a:cs typeface="Arial" panose="020B0604020202020204" pitchFamily="34" charset="0"/>
                      </a:rPr>
                      <m:t>𝑧</m:t>
                    </m:r>
                  </m:oMath>
                </a14:m>
                <a:r>
                  <a:rPr lang="ru" sz="1400" dirty="0">
                    <a:effectLst/>
                    <a:ea typeface="Times New Roman" panose="02020603050405020304" pitchFamily="18" charset="0"/>
                  </a:rPr>
                  <a:t>= </a:t>
                </a:r>
                <a:r>
                  <a:rPr lang="ru" sz="1400" dirty="0" err="1">
                    <a:ea typeface="Times New Roman" panose="02020603050405020304" pitchFamily="18" charset="0"/>
                  </a:rPr>
                  <a:t>высота</a:t>
                </a:r>
                <a:r>
                  <a:rPr lang="ru" sz="1400" dirty="0">
                    <a:ea typeface="Times New Roman" panose="02020603050405020304" pitchFamily="18" charset="0"/>
                  </a:rPr>
                  <a:t> </a:t>
                </a:r>
                <a:r>
                  <a:rPr lang="ru" sz="1400" dirty="0" err="1">
                    <a:ea typeface="Times New Roman" panose="02020603050405020304" pitchFamily="18" charset="0"/>
                  </a:rPr>
                  <a:t>или же</a:t>
                </a:r>
                <a:r>
                  <a:rPr lang="ru" sz="1400" dirty="0">
                    <a:ea typeface="Times New Roman" panose="02020603050405020304" pitchFamily="18" charset="0"/>
                  </a:rPr>
                  <a:t> </a:t>
                </a:r>
                <a:r>
                  <a:rPr lang="ru" sz="1400" dirty="0" err="1">
                    <a:ea typeface="Times New Roman" panose="02020603050405020304" pitchFamily="18" charset="0"/>
                  </a:rPr>
                  <a:t>геодезический</a:t>
                </a:r>
                <a:r>
                  <a:rPr lang="ru" sz="1400" dirty="0">
                    <a:ea typeface="Times New Roman" panose="02020603050405020304" pitchFamily="18" charset="0"/>
                  </a:rPr>
                  <a:t> </a:t>
                </a:r>
                <a:r>
                  <a:rPr lang="ru" sz="1400" dirty="0" err="1">
                    <a:ea typeface="Times New Roman" panose="02020603050405020304" pitchFamily="18" charset="0"/>
                  </a:rPr>
                  <a:t>высота </a:t>
                </a:r>
                <a:r>
                  <a:rPr lang="ru" sz="1400" dirty="0">
                    <a:effectLst/>
                    <a:ea typeface="Times New Roman" panose="02020603050405020304" pitchFamily="18" charset="0"/>
                  </a:rPr>
                  <a:t>[м]</a:t>
                </a:r>
              </a:p>
              <a:p>
                <a:pPr algn="just" hangingPunct="0">
                  <a:spcAft>
                    <a:spcPts val="0"/>
                  </a:spcAft>
                </a:pPr>
                <a14:m>
                  <m:oMath xmlns:m="http://schemas.openxmlformats.org/officeDocument/2006/math">
                    <m:sSub>
                      <m:sSubPr>
                        <m:ctrlPr>
                          <a:rPr lang="de-DE" sz="1400" i="1">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400" i="1">
                            <a:effectLst/>
                            <a:latin typeface="Cambria Math" panose="02040503050406030204" pitchFamily="18" charset="0"/>
                            <a:ea typeface="Times New Roman" panose="02020603050405020304" pitchFamily="18" charset="0"/>
                            <a:cs typeface="Arial" panose="020B0604020202020204" pitchFamily="34" charset="0"/>
                          </a:rPr>
                          <m:t>𝛾</m:t>
                        </m:r>
                      </m:e>
                      <m:sub>
                        <m:r>
                          <a:rPr lang="de-DE" sz="1400" i="1">
                            <a:effectLst/>
                            <a:latin typeface="Cambria Math" panose="02040503050406030204" pitchFamily="18" charset="0"/>
                            <a:ea typeface="Times New Roman" panose="02020603050405020304" pitchFamily="18" charset="0"/>
                            <a:cs typeface="Arial" panose="020B0604020202020204" pitchFamily="34" charset="0"/>
                          </a:rPr>
                          <m:t>𝑤</m:t>
                        </m:r>
                      </m:sub>
                    </m:sSub>
                  </m:oMath>
                </a14:m>
                <a:r>
                  <a:rPr lang="ru" sz="1400" dirty="0">
                    <a:effectLst/>
                    <a:ea typeface="Times New Roman" panose="02020603050405020304" pitchFamily="18" charset="0"/>
                  </a:rPr>
                  <a:t>= </a:t>
                </a:r>
                <a:r>
                  <a:rPr lang="ru" sz="1400" dirty="0" err="1">
                    <a:effectLst/>
                    <a:ea typeface="Times New Roman" panose="02020603050405020304" pitchFamily="18" charset="0"/>
                  </a:rPr>
                  <a:t>единица</a:t>
                </a:r>
                <a:r>
                  <a:rPr lang="ru" sz="1400" dirty="0">
                    <a:effectLst/>
                    <a:ea typeface="Times New Roman" panose="02020603050405020304" pitchFamily="18" charset="0"/>
                  </a:rPr>
                  <a:t> </a:t>
                </a:r>
                <a:r>
                  <a:rPr lang="ru" sz="1400" dirty="0" err="1">
                    <a:effectLst/>
                    <a:ea typeface="Times New Roman" panose="02020603050405020304" pitchFamily="18" charset="0"/>
                  </a:rPr>
                  <a:t>масса</a:t>
                </a:r>
                <a:r>
                  <a:rPr lang="ru" sz="1400" dirty="0">
                    <a:effectLst/>
                    <a:ea typeface="Times New Roman" panose="02020603050405020304" pitchFamily="18" charset="0"/>
                  </a:rPr>
                  <a:t> </a:t>
                </a:r>
                <a:r>
                  <a:rPr lang="ru" sz="1400" dirty="0" err="1">
                    <a:effectLst/>
                    <a:ea typeface="Times New Roman" panose="02020603050405020304" pitchFamily="18" charset="0"/>
                  </a:rPr>
                  <a:t>из</a:t>
                </a:r>
                <a:r>
                  <a:rPr lang="ru" sz="1400" dirty="0">
                    <a:effectLst/>
                    <a:ea typeface="Times New Roman" panose="02020603050405020304" pitchFamily="18" charset="0"/>
                  </a:rPr>
                  <a:t> </a:t>
                </a:r>
                <a:r>
                  <a:rPr lang="ru" sz="1400" dirty="0" err="1">
                    <a:effectLst/>
                    <a:ea typeface="Times New Roman" panose="02020603050405020304" pitchFamily="18" charset="0"/>
                  </a:rPr>
                  <a:t>вода </a:t>
                </a:r>
                <a:r>
                  <a:rPr lang="ru" sz="1400" dirty="0">
                    <a:effectLst/>
                    <a:ea typeface="Times New Roman" panose="02020603050405020304" pitchFamily="18" charset="0"/>
                  </a:rPr>
                  <a:t>[ </a:t>
                </a:r>
                <a:r>
                  <a:rPr lang="ru" sz="1400" dirty="0"/>
                  <a:t>т/м </a:t>
                </a:r>
                <a:r>
                  <a:rPr lang="ru" sz="1400" baseline="30000" dirty="0"/>
                  <a:t>3 </a:t>
                </a:r>
                <a:r>
                  <a:rPr lang="ru" sz="1400" dirty="0"/>
                  <a:t>]</a:t>
                </a:r>
                <a:endParaRPr lang="de-DE" sz="1400" dirty="0">
                  <a:effectLst/>
                  <a:ea typeface="Times New Roman" panose="02020603050405020304" pitchFamily="18" charset="0"/>
                </a:endParaRPr>
              </a:p>
              <a:p>
                <a:pPr algn="just" hangingPunct="0">
                  <a:lnSpc>
                    <a:spcPct val="150000"/>
                  </a:lnSpc>
                  <a:spcAft>
                    <a:spcPts val="0"/>
                  </a:spcAft>
                </a:pPr>
                <a:endParaRPr lang="de-DE" sz="800" dirty="0">
                  <a:ea typeface="Times New Roman" panose="02020603050405020304" pitchFamily="18" charset="0"/>
                </a:endParaRPr>
              </a:p>
              <a:p>
                <a:pPr algn="just" hangingPunct="0"/>
                <a:r>
                  <a:rPr lang="ru" sz="1400" dirty="0"/>
                  <a:t>Если в системе присутствуют ненасыщенные области и необходимо выполнить расчет линии фильтрации, для этого требуется итерационный процесс (= многократное повторение действия для аппроксимации решения), поскольку местоположение линии фильтрации с самого начала неизвестно. . На первом этапе итерации программа предполагает, что все области системы насыщены водой.</a:t>
                </a:r>
              </a:p>
              <a:p>
                <a:pPr algn="just" hangingPunct="0"/>
                <a:r>
                  <a:rPr lang="ru" sz="1400" u="sng" dirty="0">
                    <a:solidFill>
                      <a:srgbClr val="0070C0"/>
                    </a:solidFill>
                  </a:rPr>
                  <a:t>Примечание: </a:t>
                </a:r>
                <a:r>
                  <a:rPr lang="ru" sz="1400" dirty="0">
                    <a:solidFill>
                      <a:srgbClr val="0070C0"/>
                    </a:solidFill>
                  </a:rPr>
                  <a:t>обратите внимание на определение гидравлического потенциала водонасыщенной зоны почвы в главе P3-3.3! Там поровое давление воды </a:t>
                </a:r>
                <a14:m>
                  <m:oMath xmlns:m="http://schemas.openxmlformats.org/officeDocument/2006/math">
                    <m:r>
                      <a:rPr lang="en-US" sz="1400" i="1" dirty="0" smtClean="0">
                        <a:solidFill>
                          <a:srgbClr val="0070C0"/>
                        </a:solidFill>
                        <a:latin typeface="Cambria Math" panose="02040503050406030204" pitchFamily="18" charset="0"/>
                      </a:rPr>
                      <m:t>𝑢</m:t>
                    </m:r>
                  </m:oMath>
                </a14:m>
                <a:r>
                  <a:rPr lang="ru" sz="1400" dirty="0">
                    <a:solidFill>
                      <a:srgbClr val="0070C0"/>
                    </a:solidFill>
                  </a:rPr>
                  <a:t>обозначено символом </a:t>
                </a:r>
                <a14:m>
                  <m:oMath xmlns:m="http://schemas.openxmlformats.org/officeDocument/2006/math">
                    <m:sSub>
                      <m:sSubPr>
                        <m:ctrlPr>
                          <a:rPr lang="en-US" sz="1400" i="1" dirty="0" smtClean="0">
                            <a:solidFill>
                              <a:srgbClr val="0070C0"/>
                            </a:solidFill>
                            <a:latin typeface="Cambria Math" panose="02040503050406030204" pitchFamily="18" charset="0"/>
                          </a:rPr>
                        </m:ctrlPr>
                      </m:sSubPr>
                      <m:e>
                        <m:r>
                          <a:rPr lang="de-DE" sz="1400" b="0" i="1" dirty="0" smtClean="0">
                            <a:solidFill>
                              <a:srgbClr val="0070C0"/>
                            </a:solidFill>
                            <a:latin typeface="Cambria Math" panose="02040503050406030204" pitchFamily="18" charset="0"/>
                          </a:rPr>
                          <m:t>𝑝</m:t>
                        </m:r>
                      </m:e>
                      <m:sub>
                        <m:r>
                          <a:rPr lang="de-DE" sz="1400" b="0" i="1" dirty="0" smtClean="0">
                            <a:solidFill>
                              <a:srgbClr val="0070C0"/>
                            </a:solidFill>
                            <a:latin typeface="Cambria Math" panose="02040503050406030204" pitchFamily="18" charset="0"/>
                          </a:rPr>
                          <m:t>𝑤</m:t>
                        </m:r>
                      </m:sub>
                    </m:sSub>
                  </m:oMath>
                </a14:m>
                <a:r>
                  <a:rPr lang="ru" sz="1400" dirty="0">
                    <a:solidFill>
                      <a:srgbClr val="0070C0"/>
                    </a:solidFill>
                  </a:rPr>
                  <a:t>.</a:t>
                </a:r>
              </a:p>
            </p:txBody>
          </p:sp>
        </mc:Choice>
        <mc:Fallback xmlns="">
          <p:sp>
            <p:nvSpPr>
              <p:cNvPr id="10" name="Textfeld 9"/>
              <p:cNvSpPr txBox="1">
                <a:spLocks noRot="1" noChangeAspect="1" noMove="1" noResize="1" noEditPoints="1" noAdjustHandles="1" noChangeArrowheads="1" noChangeShapeType="1" noTextEdit="1"/>
              </p:cNvSpPr>
              <p:nvPr/>
            </p:nvSpPr>
            <p:spPr>
              <a:xfrm>
                <a:off x="-7315" y="3409231"/>
                <a:ext cx="9143999" cy="3093154"/>
              </a:xfrm>
              <a:prstGeom prst="rect">
                <a:avLst/>
              </a:prstGeom>
              <a:blipFill>
                <a:blip r:embed="rId2"/>
                <a:stretch>
                  <a:fillRect l="-200" t="-197" r="-200" b="-1181"/>
                </a:stretch>
              </a:blipFill>
            </p:spPr>
            <p:txBody>
              <a:bodyPr/>
              <a:lstStyle/>
              <a:p>
                <a:r xmlns:a="http://schemas.openxmlformats.org/drawingml/2006/main">
                  <a:rPr lang="ru">
                    <a:noFill/>
                  </a:rPr>
                  <a:t> </a:t>
                </a:r>
              </a:p>
            </p:txBody>
          </p:sp>
        </mc:Fallback>
      </mc:AlternateContent>
      <p:pic>
        <p:nvPicPr>
          <p:cNvPr id="12290" name="Grafik 28" descr="http://webhelp.ggu-software.com/ggu-ss-flow3d/de/SS-FLOW3D_3-d-Dateien/image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79086"/>
            <a:ext cx="3600000" cy="28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Grafik 29" descr="http://webhelp.ggu-software.com/ggu-ss-flow3d/de/SS-FLOW3D_3-d-Dateien/image008.jp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4000" y="581902"/>
            <a:ext cx="3600000" cy="284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 name="Textfeld 11"/>
              <p:cNvSpPr txBox="1"/>
              <p:nvPr/>
            </p:nvSpPr>
            <p:spPr>
              <a:xfrm>
                <a:off x="3600001" y="576000"/>
                <a:ext cx="1944000" cy="2862322"/>
              </a:xfrm>
              <a:prstGeom prst="rect">
                <a:avLst/>
              </a:prstGeom>
              <a:noFill/>
            </p:spPr>
            <p:txBody>
              <a:bodyPr wrap="square" lIns="90000" rtlCol="0">
                <a:spAutoFit/>
              </a:bodyPr>
              <a:lstStyle/>
              <a:p>
                <a:r>
                  <a:rPr lang="ru" sz="1200" b="1" dirty="0"/>
                  <a:t>Рис. P3-16:</a:t>
                </a:r>
                <a:r>
                  <a:rPr lang="ru" sz="1200" dirty="0"/>
                  <a:t> Левая функция</a:t>
                </a:r>
              </a:p>
              <a:p>
                <a14:m>
                  <m:oMath xmlns:m="http://schemas.openxmlformats.org/officeDocument/2006/math">
                    <m:sSub>
                      <m:sSubPr>
                        <m:ctrlPr>
                          <a:rPr lang="de-DE" sz="1200" i="1" dirty="0">
                            <a:latin typeface="Cambria Math" panose="02040503050406030204" pitchFamily="18" charset="0"/>
                          </a:rPr>
                        </m:ctrlPr>
                      </m:sSubPr>
                      <m:e>
                        <m:r>
                          <a:rPr lang="de-DE" sz="1200" i="1" dirty="0">
                            <a:latin typeface="Cambria Math" panose="02040503050406030204" pitchFamily="18" charset="0"/>
                          </a:rPr>
                          <m:t>𝑘</m:t>
                        </m:r>
                      </m:e>
                      <m:sub>
                        <m:r>
                          <a:rPr lang="de-DE" sz="1200" i="1" dirty="0">
                            <a:latin typeface="Cambria Math" panose="02040503050406030204" pitchFamily="18" charset="0"/>
                          </a:rPr>
                          <m:t>𝑟</m:t>
                        </m:r>
                      </m:sub>
                    </m:sSub>
                    <m:r>
                      <a:rPr lang="de-DE" sz="1200" i="1" dirty="0">
                        <a:latin typeface="Cambria Math" panose="02040503050406030204" pitchFamily="18" charset="0"/>
                      </a:rPr>
                      <m:t>=</m:t>
                    </m:r>
                    <m:r>
                      <a:rPr lang="de-DE" sz="1200" i="1" dirty="0">
                        <a:latin typeface="Cambria Math" panose="02040503050406030204" pitchFamily="18" charset="0"/>
                      </a:rPr>
                      <m:t>𝑓</m:t>
                    </m:r>
                    <m:r>
                      <a:rPr lang="de-DE" sz="1200" i="1" dirty="0">
                        <a:latin typeface="Cambria Math" panose="02040503050406030204" pitchFamily="18" charset="0"/>
                      </a:rPr>
                      <m:t>(</m:t>
                    </m:r>
                    <m:r>
                      <a:rPr lang="de-DE" sz="1200" i="1" dirty="0">
                        <a:latin typeface="Cambria Math" panose="02040503050406030204" pitchFamily="18" charset="0"/>
                      </a:rPr>
                      <m:t>𝑢</m:t>
                    </m:r>
                    <m:r>
                      <a:rPr lang="de-DE" sz="1200" i="1" dirty="0">
                        <a:latin typeface="Cambria Math" panose="02040503050406030204" pitchFamily="18" charset="0"/>
                      </a:rPr>
                      <m:t>)</m:t>
                    </m:r>
                  </m:oMath>
                </a14:m>
                <a:r>
                  <a:rPr lang="ru" sz="1200" dirty="0"/>
                  <a:t> или </a:t>
                </a:r>
                <a:r>
                  <a:rPr lang="ru" sz="1200" dirty="0">
                    <a:solidFill>
                      <a:srgbClr val="0070C0"/>
                    </a:solidFill>
                  </a:rPr>
                  <a:t>зависимость коэффициента для определения проницаемости </a:t>
                </a:r>
                <a14:m>
                  <m:oMath xmlns:m="http://schemas.openxmlformats.org/officeDocument/2006/math">
                    <m:sSub>
                      <m:sSubPr>
                        <m:ctrlPr>
                          <a:rPr lang="en-US" sz="1200" i="1" dirty="0" smtClean="0">
                            <a:solidFill>
                              <a:srgbClr val="0070C0"/>
                            </a:solidFill>
                            <a:latin typeface="Cambria Math" panose="02040503050406030204" pitchFamily="18" charset="0"/>
                          </a:rPr>
                        </m:ctrlPr>
                      </m:sSubPr>
                      <m:e>
                        <m:r>
                          <a:rPr lang="de-DE" sz="1200" b="0" i="1" dirty="0" smtClean="0">
                            <a:solidFill>
                              <a:srgbClr val="0070C0"/>
                            </a:solidFill>
                            <a:latin typeface="Cambria Math" panose="02040503050406030204" pitchFamily="18" charset="0"/>
                          </a:rPr>
                          <m:t>𝑘</m:t>
                        </m:r>
                      </m:e>
                      <m:sub>
                        <m:r>
                          <a:rPr lang="de-DE" sz="1200" b="0" i="1" dirty="0" smtClean="0">
                            <a:solidFill>
                              <a:srgbClr val="0070C0"/>
                            </a:solidFill>
                            <a:latin typeface="Cambria Math" panose="02040503050406030204" pitchFamily="18" charset="0"/>
                          </a:rPr>
                          <m:t>𝑟</m:t>
                        </m:r>
                      </m:sub>
                    </m:sSub>
                  </m:oMath>
                </a14:m>
                <a:r>
                  <a:rPr lang="ru" sz="1200" dirty="0">
                    <a:solidFill>
                      <a:srgbClr val="0070C0"/>
                    </a:solidFill>
                  </a:rPr>
                  <a:t>от отрицательного порового давления воды </a:t>
                </a:r>
                <a14:m>
                  <m:oMath xmlns:m="http://schemas.openxmlformats.org/officeDocument/2006/math">
                    <m:r>
                      <a:rPr lang="en-US" sz="1200" i="1" dirty="0" smtClean="0">
                        <a:solidFill>
                          <a:srgbClr val="0070C0"/>
                        </a:solidFill>
                        <a:latin typeface="Cambria Math" panose="02040503050406030204" pitchFamily="18" charset="0"/>
                      </a:rPr>
                      <m:t>𝑢</m:t>
                    </m:r>
                  </m:oMath>
                </a14:m>
                <a:r>
                  <a:rPr lang="ru" sz="1200" dirty="0">
                    <a:solidFill>
                      <a:srgbClr val="0070C0"/>
                    </a:solidFill>
                  </a:rPr>
                  <a:t>и типа грунта </a:t>
                </a:r>
                <a:r>
                  <a:rPr lang="ru" sz="1200" dirty="0"/>
                  <a:t>; правильная высота уровня грунтовых вод в стояке </a:t>
                </a:r>
                <a14:m>
                  <m:oMath xmlns:m="http://schemas.openxmlformats.org/officeDocument/2006/math">
                    <m:r>
                      <a:rPr lang="en-US" sz="1200" i="1" dirty="0" smtClean="0">
                        <a:latin typeface="Cambria Math" panose="02040503050406030204" pitchFamily="18" charset="0"/>
                      </a:rPr>
                      <m:t>h</m:t>
                    </m:r>
                  </m:oMath>
                </a14:m>
                <a:r>
                  <a:rPr lang="ru" sz="1200" dirty="0"/>
                  <a:t>, координата </a:t>
                </a:r>
                <a14:m>
                  <m:oMath xmlns:m="http://schemas.openxmlformats.org/officeDocument/2006/math">
                    <m:r>
                      <a:rPr lang="en-US" sz="1200" i="1" dirty="0" smtClean="0">
                        <a:latin typeface="Cambria Math" panose="02040503050406030204" pitchFamily="18" charset="0"/>
                      </a:rPr>
                      <m:t>𝑦</m:t>
                    </m:r>
                  </m:oMath>
                </a14:m>
                <a:r>
                  <a:rPr lang="ru" sz="1200" dirty="0"/>
                  <a:t>, </a:t>
                </a:r>
                <a:r>
                  <a:rPr lang="ru" sz="1200" dirty="0">
                    <a:solidFill>
                      <a:srgbClr val="0070C0"/>
                    </a:solidFill>
                  </a:rPr>
                  <a:t>поровое давление воды </a:t>
                </a:r>
                <a14:m>
                  <m:oMath xmlns:m="http://schemas.openxmlformats.org/officeDocument/2006/math">
                    <m:r>
                      <a:rPr lang="en-US" sz="1200" i="1" dirty="0" smtClean="0">
                        <a:solidFill>
                          <a:srgbClr val="0070C0"/>
                        </a:solidFill>
                        <a:latin typeface="Cambria Math" panose="02040503050406030204" pitchFamily="18" charset="0"/>
                      </a:rPr>
                      <m:t>𝑢</m:t>
                    </m:r>
                  </m:oMath>
                </a14:m>
                <a:r>
                  <a:rPr lang="ru" sz="1200" dirty="0">
                    <a:solidFill>
                      <a:srgbClr val="0070C0"/>
                    </a:solidFill>
                  </a:rPr>
                  <a:t>и коэффициент </a:t>
                </a:r>
                <a14:m>
                  <m:oMath xmlns:m="http://schemas.openxmlformats.org/officeDocument/2006/math">
                    <m:sSub>
                      <m:sSubPr>
                        <m:ctrlPr>
                          <a:rPr lang="en-US" sz="1200" i="1" dirty="0" smtClean="0">
                            <a:solidFill>
                              <a:srgbClr val="0070C0"/>
                            </a:solidFill>
                            <a:latin typeface="Cambria Math" panose="02040503050406030204" pitchFamily="18" charset="0"/>
                          </a:rPr>
                        </m:ctrlPr>
                      </m:sSubPr>
                      <m:e>
                        <m:r>
                          <a:rPr lang="de-DE" sz="1200" b="0" i="1" dirty="0" smtClean="0">
                            <a:solidFill>
                              <a:srgbClr val="0070C0"/>
                            </a:solidFill>
                            <a:latin typeface="Cambria Math" panose="02040503050406030204" pitchFamily="18" charset="0"/>
                          </a:rPr>
                          <m:t>𝑘</m:t>
                        </m:r>
                      </m:e>
                      <m:sub>
                        <m:r>
                          <a:rPr lang="de-DE" sz="1200" b="0" i="1" dirty="0" smtClean="0">
                            <a:solidFill>
                              <a:srgbClr val="0070C0"/>
                            </a:solidFill>
                            <a:latin typeface="Cambria Math" panose="02040503050406030204" pitchFamily="18" charset="0"/>
                          </a:rPr>
                          <m:t>𝑟</m:t>
                        </m:r>
                      </m:sub>
                    </m:sSub>
                  </m:oMath>
                </a14:m>
                <a:r>
                  <a:rPr lang="ru" sz="1200" dirty="0"/>
                  <a:t>в ненасыщенной и насыщенной зоне грунта</a:t>
                </a:r>
              </a:p>
              <a:p>
                <a:r>
                  <a:rPr lang="ru" sz="1200" dirty="0"/>
                  <a:t>(источник: </a:t>
                </a:r>
                <a:r>
                  <a:rPr lang="ru" sz="1200" cap="small" dirty="0" err="1"/>
                  <a:t>Семар </a:t>
                </a:r>
                <a:r>
                  <a:rPr lang="ru" sz="1200" dirty="0"/>
                  <a:t>, </a:t>
                </a:r>
                <a:r>
                  <a:rPr lang="ru" sz="1200" dirty="0" err="1"/>
                  <a:t>лекция « </a:t>
                </a:r>
                <a:r>
                  <a:rPr lang="ru" sz="1200" dirty="0"/>
                  <a:t>Вода в </a:t>
                </a:r>
                <a:r>
                  <a:rPr lang="ru" sz="1200" dirty="0" err="1"/>
                  <a:t>почве </a:t>
                </a:r>
                <a:r>
                  <a:rPr lang="ru" sz="1200" dirty="0"/>
                  <a:t>», 2009 г., </a:t>
                </a:r>
                <a:r>
                  <a:rPr lang="ru" sz="1200" dirty="0" err="1"/>
                  <a:t>неопубликовано </a:t>
                </a:r>
                <a:r>
                  <a:rPr lang="ru" sz="1200" dirty="0"/>
                  <a:t>).</a:t>
                </a:r>
              </a:p>
            </p:txBody>
          </p:sp>
        </mc:Choice>
        <mc:Fallback xmlns="">
          <p:sp>
            <p:nvSpPr>
              <p:cNvPr id="12" name="Textfeld 11"/>
              <p:cNvSpPr txBox="1">
                <a:spLocks noRot="1" noChangeAspect="1" noMove="1" noResize="1" noEditPoints="1" noAdjustHandles="1" noChangeArrowheads="1" noChangeShapeType="1" noTextEdit="1"/>
              </p:cNvSpPr>
              <p:nvPr/>
            </p:nvSpPr>
            <p:spPr>
              <a:xfrm>
                <a:off x="3600001" y="576000"/>
                <a:ext cx="1944000" cy="2862322"/>
              </a:xfrm>
              <a:prstGeom prst="rect">
                <a:avLst/>
              </a:prstGeom>
              <a:blipFill>
                <a:blip r:embed="rId5"/>
                <a:stretch>
                  <a:fillRect l="-314" r="-2830" b="-638"/>
                </a:stretch>
              </a:blipFill>
            </p:spPr>
            <p:txBody>
              <a:bodyPr/>
              <a:lstStyle/>
              <a:p>
                <a:r xmlns:a="http://schemas.openxmlformats.org/drawingml/2006/main">
                  <a:rPr lang="ru">
                    <a:noFill/>
                  </a:rPr>
                  <a:t> </a:t>
                </a:r>
              </a:p>
            </p:txBody>
          </p:sp>
        </mc:Fallback>
      </mc:AlternateContent>
      <p:sp>
        <p:nvSpPr>
          <p:cNvPr id="14" name="Rechteck 13"/>
          <p:cNvSpPr/>
          <p:nvPr/>
        </p:nvSpPr>
        <p:spPr>
          <a:xfrm>
            <a:off x="8208536" y="908720"/>
            <a:ext cx="935464" cy="1080120"/>
          </a:xfrm>
          <a:prstGeom prst="rect">
            <a:avLst/>
          </a:prstGeom>
          <a:solidFill>
            <a:srgbClr val="006B9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2" name="Textfeld 1"/>
          <p:cNvSpPr txBox="1"/>
          <p:nvPr/>
        </p:nvSpPr>
        <p:spPr>
          <a:xfrm>
            <a:off x="144000" y="1217947"/>
            <a:ext cx="1512000" cy="461665"/>
          </a:xfrm>
          <a:prstGeom prst="rect">
            <a:avLst/>
          </a:prstGeom>
          <a:solidFill>
            <a:schemeClr val="bg1"/>
          </a:solidFill>
        </p:spPr>
        <p:txBody>
          <a:bodyPr wrap="square" rtlCol="0">
            <a:spAutoFit/>
          </a:bodyPr>
          <a:lstStyle/>
          <a:p>
            <a:r>
              <a:rPr lang="ru" sz="1200" dirty="0"/>
              <a:t>область отрицательного порового давления воды</a:t>
            </a:r>
            <a:endParaRPr lang="de-DE" sz="1200" dirty="0"/>
          </a:p>
        </p:txBody>
      </p:sp>
      <p:sp>
        <p:nvSpPr>
          <p:cNvPr id="11" name="Textfeld 10"/>
          <p:cNvSpPr txBox="1"/>
          <p:nvPr/>
        </p:nvSpPr>
        <p:spPr>
          <a:xfrm>
            <a:off x="539552" y="2120197"/>
            <a:ext cx="432000" cy="276999"/>
          </a:xfrm>
          <a:prstGeom prst="rect">
            <a:avLst/>
          </a:prstGeom>
          <a:solidFill>
            <a:schemeClr val="bg1"/>
          </a:solidFill>
        </p:spPr>
        <p:txBody>
          <a:bodyPr wrap="square" rtlCol="0">
            <a:spAutoFit/>
          </a:bodyPr>
          <a:lstStyle/>
          <a:p>
            <a:r>
              <a:rPr lang="ru" sz="1200" dirty="0"/>
              <a:t>глина</a:t>
            </a:r>
            <a:endParaRPr lang="de-DE" sz="1200" dirty="0"/>
          </a:p>
        </p:txBody>
      </p:sp>
      <p:sp>
        <p:nvSpPr>
          <p:cNvPr id="13" name="Textfeld 12"/>
          <p:cNvSpPr txBox="1"/>
          <p:nvPr/>
        </p:nvSpPr>
        <p:spPr>
          <a:xfrm>
            <a:off x="901418" y="2339973"/>
            <a:ext cx="432000" cy="276999"/>
          </a:xfrm>
          <a:prstGeom prst="rect">
            <a:avLst/>
          </a:prstGeom>
          <a:solidFill>
            <a:schemeClr val="bg1"/>
          </a:solidFill>
        </p:spPr>
        <p:txBody>
          <a:bodyPr wrap="square" rtlCol="0">
            <a:spAutoFit/>
          </a:bodyPr>
          <a:lstStyle/>
          <a:p>
            <a:r>
              <a:rPr lang="ru" sz="1200" dirty="0"/>
              <a:t>ил</a:t>
            </a:r>
            <a:endParaRPr lang="de-DE" sz="1200" dirty="0"/>
          </a:p>
        </p:txBody>
      </p:sp>
      <p:sp>
        <p:nvSpPr>
          <p:cNvPr id="15" name="Textfeld 14"/>
          <p:cNvSpPr txBox="1"/>
          <p:nvPr/>
        </p:nvSpPr>
        <p:spPr>
          <a:xfrm>
            <a:off x="1548001" y="2714501"/>
            <a:ext cx="504000" cy="276999"/>
          </a:xfrm>
          <a:prstGeom prst="rect">
            <a:avLst/>
          </a:prstGeom>
          <a:solidFill>
            <a:schemeClr val="bg1"/>
          </a:solidFill>
        </p:spPr>
        <p:txBody>
          <a:bodyPr wrap="square" rtlCol="0">
            <a:spAutoFit/>
          </a:bodyPr>
          <a:lstStyle/>
          <a:p>
            <a:r>
              <a:rPr lang="ru" sz="1200" dirty="0"/>
              <a:t>количество</a:t>
            </a:r>
            <a:endParaRPr lang="de-DE" sz="1200" dirty="0"/>
          </a:p>
        </p:txBody>
      </p:sp>
      <p:sp>
        <p:nvSpPr>
          <p:cNvPr id="16" name="Textfeld 15"/>
          <p:cNvSpPr txBox="1"/>
          <p:nvPr/>
        </p:nvSpPr>
        <p:spPr>
          <a:xfrm>
            <a:off x="5580000" y="923074"/>
            <a:ext cx="720000" cy="153888"/>
          </a:xfrm>
          <a:prstGeom prst="rect">
            <a:avLst/>
          </a:prstGeom>
          <a:solidFill>
            <a:schemeClr val="bg1"/>
          </a:solidFill>
        </p:spPr>
        <p:txBody>
          <a:bodyPr wrap="square" lIns="36000" tIns="0" rIns="36000" bIns="0" rtlCol="0">
            <a:spAutoFit/>
          </a:bodyPr>
          <a:lstStyle/>
          <a:p>
            <a:r>
              <a:rPr lang="ru" sz="1000" dirty="0"/>
              <a:t>Нижний этаж</a:t>
            </a:r>
            <a:endParaRPr lang="de-DE" sz="1000" dirty="0"/>
          </a:p>
        </p:txBody>
      </p:sp>
      <p:sp>
        <p:nvSpPr>
          <p:cNvPr id="17" name="Textfeld 16"/>
          <p:cNvSpPr txBox="1"/>
          <p:nvPr/>
        </p:nvSpPr>
        <p:spPr>
          <a:xfrm>
            <a:off x="6612815" y="648000"/>
            <a:ext cx="1548000" cy="153888"/>
          </a:xfrm>
          <a:prstGeom prst="rect">
            <a:avLst/>
          </a:prstGeom>
          <a:solidFill>
            <a:schemeClr val="bg1"/>
          </a:solidFill>
        </p:spPr>
        <p:txBody>
          <a:bodyPr wrap="square" lIns="36000" tIns="0" rIns="36000" bIns="0" rtlCol="0">
            <a:spAutoFit/>
          </a:bodyPr>
          <a:lstStyle/>
          <a:p>
            <a:r>
              <a:rPr lang="ru" sz="1000" dirty="0"/>
              <a:t>водоненасыщенная почвенная зона</a:t>
            </a:r>
          </a:p>
        </p:txBody>
      </p:sp>
      <mc:AlternateContent xmlns:mc="http://schemas.openxmlformats.org/markup-compatibility/2006" xmlns:a14="http://schemas.microsoft.com/office/drawing/2010/main">
        <mc:Choice Requires="a14">
          <p:sp>
            <p:nvSpPr>
              <p:cNvPr id="18" name="Textfeld 17"/>
              <p:cNvSpPr txBox="1"/>
              <p:nvPr/>
            </p:nvSpPr>
            <p:spPr>
              <a:xfrm>
                <a:off x="7386815" y="784800"/>
                <a:ext cx="1728000" cy="153888"/>
              </a:xfrm>
              <a:prstGeom prst="rect">
                <a:avLst/>
              </a:prstGeom>
              <a:solidFill>
                <a:schemeClr val="bg1"/>
              </a:solidFill>
            </p:spPr>
            <p:txBody>
              <a:bodyPr wrap="square" lIns="36000" tIns="0" rIns="36000" bIns="0" rtlCol="0">
                <a:spAutoFit/>
              </a:bodyPr>
              <a:lstStyle/>
              <a:p>
                <a:r>
                  <a:rPr lang="ru" sz="1000" dirty="0"/>
                  <a:t>поровое давление воды </a:t>
                </a:r>
                <a14:m>
                  <m:oMath xmlns:m="http://schemas.openxmlformats.org/officeDocument/2006/math">
                    <m:r>
                      <a:rPr lang="en-US" sz="1000" i="1" dirty="0" smtClean="0">
                        <a:latin typeface="Cambria Math" panose="02040503050406030204" pitchFamily="18" charset="0"/>
                      </a:rPr>
                      <m:t>𝑢</m:t>
                    </m:r>
                  </m:oMath>
                </a14:m>
                <a:r>
                  <a:rPr lang="ru" sz="1000" dirty="0"/>
                  <a:t>отрицательное</a:t>
                </a:r>
              </a:p>
            </p:txBody>
          </p:sp>
        </mc:Choice>
        <mc:Fallback xmlns="">
          <p:sp>
            <p:nvSpPr>
              <p:cNvPr id="18" name="Textfeld 17"/>
              <p:cNvSpPr txBox="1">
                <a:spLocks noRot="1" noChangeAspect="1" noMove="1" noResize="1" noEditPoints="1" noAdjustHandles="1" noChangeArrowheads="1" noChangeShapeType="1" noTextEdit="1"/>
              </p:cNvSpPr>
              <p:nvPr/>
            </p:nvSpPr>
            <p:spPr>
              <a:xfrm>
                <a:off x="7386815" y="784800"/>
                <a:ext cx="1728000" cy="153888"/>
              </a:xfrm>
              <a:prstGeom prst="rect">
                <a:avLst/>
              </a:prstGeom>
              <a:blipFill>
                <a:blip r:embed="rId6"/>
                <a:stretch>
                  <a:fillRect l="-2473" t="-24000" r="-707" b="-56000"/>
                </a:stretch>
              </a:blipFill>
            </p:spPr>
            <p:txBody>
              <a:bodyPr/>
              <a:lstStyle/>
              <a:p>
                <a:r xmlns:a="http://schemas.openxmlformats.org/drawingml/2006/main">
                  <a:rPr lang="ru">
                    <a:noFill/>
                  </a:rPr>
                  <a:t> </a:t>
                </a:r>
              </a:p>
            </p:txBody>
          </p:sp>
        </mc:Fallback>
      </mc:AlternateContent>
    </p:spTree>
    <p:extLst>
      <p:ext uri="{BB962C8B-B14F-4D97-AF65-F5344CB8AC3E}">
        <p14:creationId xmlns:p14="http://schemas.microsoft.com/office/powerpoint/2010/main" val="129325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000" fill="hold"/>
                                        <p:tgtEl>
                                          <p:spTgt spid="14"/>
                                        </p:tgtEl>
                                        <p:attrNameLst>
                                          <p:attrName>ppt_x</p:attrName>
                                        </p:attrNameLst>
                                      </p:cBhvr>
                                      <p:tavLst>
                                        <p:tav tm="0">
                                          <p:val>
                                            <p:strVal val="0-#ppt_w/2"/>
                                          </p:val>
                                        </p:tav>
                                        <p:tav tm="100000">
                                          <p:val>
                                            <p:strVal val="#ppt_x"/>
                                          </p:val>
                                        </p:tav>
                                      </p:tavLst>
                                    </p:anim>
                                    <p:anim calcmode="lin" valueType="num">
                                      <p:cBhvr additive="base">
                                        <p:cTn id="8" dur="2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996952"/>
            <a:ext cx="9144000" cy="2160240"/>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2808000" y="244800"/>
            <a:ext cx="4320000" cy="307777"/>
          </a:xfrm>
          <a:prstGeom prst="rect">
            <a:avLst/>
          </a:prstGeom>
          <a:noFill/>
        </p:spPr>
        <p:txBody>
          <a:bodyPr wrap="square" lIns="90000" rtlCol="0">
            <a:spAutoFit/>
          </a:bodyPr>
          <a:lstStyle/>
          <a:p>
            <a:r>
              <a:rPr lang="ru" sz="1400" b="1" dirty="0"/>
              <a:t>Текучие </a:t>
            </a:r>
            <a:r>
              <a:rPr lang="ru" sz="1400" b="1" dirty="0" err="1"/>
              <a:t>грунтовые воды</a:t>
            </a:r>
            <a:endParaRPr lang="de-DE" sz="1400" b="1"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mc:AlternateContent xmlns:mc="http://schemas.openxmlformats.org/markup-compatibility/2006" xmlns:a14="http://schemas.microsoft.com/office/drawing/2010/main">
        <mc:Choice Requires="a14">
          <p:sp>
            <p:nvSpPr>
              <p:cNvPr id="10" name="Textfeld 9"/>
              <p:cNvSpPr txBox="1"/>
              <p:nvPr/>
            </p:nvSpPr>
            <p:spPr>
              <a:xfrm>
                <a:off x="1" y="576000"/>
                <a:ext cx="9143999" cy="5426550"/>
              </a:xfrm>
              <a:prstGeom prst="rect">
                <a:avLst/>
              </a:prstGeom>
              <a:noFill/>
            </p:spPr>
            <p:txBody>
              <a:bodyPr wrap="square" lIns="90000" rtlCol="0">
                <a:spAutoFit/>
              </a:bodyPr>
              <a:lstStyle/>
              <a:p>
                <a:pPr algn="just"/>
                <a:r>
                  <a:rPr lang="ru" sz="1400" b="1" dirty="0"/>
                  <a:t>P3-3 Проточные грунтовые воды</a:t>
                </a:r>
                <a:endParaRPr lang="de-DE" sz="1400" dirty="0"/>
              </a:p>
              <a:p>
                <a:pPr algn="just"/>
                <a:endParaRPr lang="de-DE" sz="1400" dirty="0"/>
              </a:p>
              <a:p>
                <a:pPr algn="just"/>
                <a:r>
                  <a:rPr lang="ru" sz="1400" dirty="0"/>
                  <a:t>Подземные воды — это подземные воды, движение которых в основном активизируется под действием силы тяжести и в то же время сдерживается силами трения, связанными с движением. Для движения грунтовых вод или просачивания необходим градиент давления, т.е. поверхность грунтовых вод или поверхность давления должны иметь наклон. Скорость потока зависит от проницаемости (коэффициента проницаемости </a:t>
                </a:r>
                <a14:m>
                  <m:oMath xmlns:m="http://schemas.openxmlformats.org/officeDocument/2006/math">
                    <m:r>
                      <a:rPr lang="en-US" sz="1400" i="1" dirty="0" smtClean="0">
                        <a:latin typeface="Cambria Math" panose="02040503050406030204" pitchFamily="18" charset="0"/>
                      </a:rPr>
                      <m:t>𝑘</m:t>
                    </m:r>
                  </m:oMath>
                </a14:m>
                <a:r>
                  <a:rPr lang="ru" sz="1400" dirty="0"/>
                  <a:t>или проницаемости </a:t>
                </a:r>
                <a14:m>
                  <m:oMath xmlns:m="http://schemas.openxmlformats.org/officeDocument/2006/math">
                    <m:r>
                      <a:rPr lang="en-US" sz="1400" i="1" dirty="0" smtClean="0">
                        <a:latin typeface="Cambria Math" panose="02040503050406030204" pitchFamily="18" charset="0"/>
                      </a:rPr>
                      <m:t>𝐾</m:t>
                    </m:r>
                  </m:oMath>
                </a14:m>
                <a:r>
                  <a:rPr lang="ru" sz="1400" dirty="0"/>
                  <a:t>) и гидравлического градиента </a:t>
                </a:r>
                <a14:m>
                  <m:oMath xmlns:m="http://schemas.openxmlformats.org/officeDocument/2006/math">
                    <m:r>
                      <a:rPr lang="en-US" sz="1400" i="1" dirty="0" smtClean="0">
                        <a:latin typeface="Cambria Math" panose="02040503050406030204" pitchFamily="18" charset="0"/>
                      </a:rPr>
                      <m:t>𝑖</m:t>
                    </m:r>
                  </m:oMath>
                </a14:m>
                <a:r>
                  <a:rPr lang="ru" sz="1400" dirty="0"/>
                  <a:t>.</a:t>
                </a:r>
              </a:p>
              <a:p>
                <a:pPr algn="just"/>
                <a:endParaRPr lang="de-DE" sz="1400" dirty="0"/>
              </a:p>
              <a:p>
                <a:pPr algn="just"/>
                <a:r>
                  <a:rPr lang="ru" sz="1400" b="1" dirty="0"/>
                  <a:t>P3-3.1 Проницаемость</a:t>
                </a:r>
                <a:endParaRPr lang="de-DE" sz="1400" dirty="0"/>
              </a:p>
              <a:p>
                <a:pPr algn="just"/>
                <a:endParaRPr lang="de-DE" sz="1400" dirty="0"/>
              </a:p>
              <a:p>
                <a:pPr algn="just"/>
                <a:r>
                  <a:rPr lang="ru" sz="1400" dirty="0"/>
                  <a:t>Проницаемость выводится из закона </a:t>
                </a:r>
                <a:r>
                  <a:rPr lang="ru" sz="1400" cap="small" dirty="0"/>
                  <a:t>Дарси </a:t>
                </a:r>
                <a:r>
                  <a:rPr lang="ru" sz="1400" dirty="0"/>
                  <a:t>и определяется как :</a:t>
                </a:r>
              </a:p>
              <a:p>
                <a:pPr algn="just"/>
                <a:endParaRPr lang="de-DE" sz="1400" dirty="0"/>
              </a:p>
              <a:p>
                <a:pPr>
                  <a:lnSpc>
                    <a:spcPct val="150000"/>
                  </a:lnSpc>
                </a:pPr>
                <a14:m>
                  <m:oMath xmlns:m="http://schemas.openxmlformats.org/officeDocument/2006/math">
                    <m:r>
                      <a:rPr lang="de-DE" sz="1400" i="1" smtClean="0">
                        <a:solidFill>
                          <a:srgbClr val="C00000"/>
                        </a:solidFill>
                        <a:latin typeface="Cambria Math" panose="02040503050406030204" pitchFamily="18" charset="0"/>
                        <a:ea typeface="Times New Roman" panose="02020603050405020304" pitchFamily="18" charset="0"/>
                        <a:cs typeface="Arial" panose="020B0604020202020204" pitchFamily="34" charset="0"/>
                      </a:rPr>
                      <m:t>𝐾</m:t>
                    </m:r>
                    <m:r>
                      <a:rPr lang="de-DE" sz="1400" i="1" smtClean="0">
                        <a:solidFill>
                          <a:srgbClr val="C00000"/>
                        </a:solidFill>
                        <a:latin typeface="Cambria Math" panose="02040503050406030204" pitchFamily="18" charset="0"/>
                        <a:ea typeface="Times New Roman" panose="02020603050405020304" pitchFamily="18" charset="0"/>
                        <a:cs typeface="Arial" panose="020B0604020202020204" pitchFamily="34" charset="0"/>
                      </a:rPr>
                      <m:t>=</m:t>
                    </m:r>
                    <m:f>
                      <m:f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𝑄</m:t>
                        </m:r>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𝜂</m:t>
                        </m:r>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𝑙</m:t>
                        </m:r>
                      </m:num>
                      <m:den>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𝐴</m:t>
                        </m:r>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𝛥</m:t>
                        </m:r>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𝑝</m:t>
                        </m:r>
                      </m:den>
                    </m:f>
                  </m:oMath>
                </a14:m>
                <a:r>
                  <a:rPr lang="ru" sz="1400" dirty="0">
                    <a:effectLst/>
                    <a:ea typeface="Times New Roman" panose="02020603050405020304" pitchFamily="18" charset="0"/>
                  </a:rPr>
                  <a:t>      </a:t>
                </a:r>
                <a:r>
                  <a:rPr lang="ru" sz="1400" dirty="0">
                    <a:ea typeface="Times New Roman" panose="02020603050405020304" pitchFamily="18" charset="0"/>
                  </a:rPr>
                  <a:t>[м²] </a:t>
                </a:r>
                <a:r>
                  <a:rPr lang="ru" sz="1400" dirty="0">
                    <a:effectLst/>
                    <a:ea typeface="Times New Roman" panose="02020603050405020304" pitchFamily="18" charset="0"/>
                  </a:rPr>
                  <a:t>( </a:t>
                </a:r>
                <a:r>
                  <a:rPr lang="ru" sz="1400" dirty="0" err="1">
                    <a:effectLst/>
                    <a:ea typeface="Times New Roman" panose="02020603050405020304" pitchFamily="18" charset="0"/>
                  </a:rPr>
                  <a:t>уравнение </a:t>
                </a:r>
                <a:r>
                  <a:rPr lang="ru" sz="1400" dirty="0">
                    <a:effectLst/>
                    <a:ea typeface="Times New Roman" panose="02020603050405020304" pitchFamily="18" charset="0"/>
                  </a:rPr>
                  <a:t>P3.17)</a:t>
                </a:r>
              </a:p>
              <a:p>
                <a:pPr>
                  <a:lnSpc>
                    <a:spcPct val="150000"/>
                  </a:lnSpc>
                  <a:spcAft>
                    <a:spcPts val="0"/>
                  </a:spcAft>
                </a:pPr>
                <a:r>
                  <a:rPr lang="ru" sz="1400" dirty="0" err="1">
                    <a:effectLst/>
                    <a:ea typeface="Times New Roman" panose="02020603050405020304" pitchFamily="18" charset="0"/>
                  </a:rPr>
                  <a:t>Где </a:t>
                </a:r>
                <a:r>
                  <a:rPr lang="ru" sz="1400" dirty="0">
                    <a:effectLst/>
                    <a:ea typeface="Times New Roman" panose="02020603050405020304" pitchFamily="18" charset="0"/>
                  </a:rPr>
                  <a:t>:</a:t>
                </a:r>
              </a:p>
              <a:p>
                <a:pPr>
                  <a:spcAft>
                    <a:spcPts val="0"/>
                  </a:spcAft>
                </a:pPr>
                <a14:m>
                  <m:oMath xmlns:m="http://schemas.openxmlformats.org/officeDocument/2006/math">
                    <m:r>
                      <a:rPr lang="de-DE" sz="1400" i="1" dirty="0" smtClean="0">
                        <a:effectLst/>
                        <a:latin typeface="Cambria Math" panose="02040503050406030204" pitchFamily="18" charset="0"/>
                        <a:ea typeface="Times New Roman" panose="02020603050405020304" pitchFamily="18" charset="0"/>
                      </a:rPr>
                      <m:t>𝐾</m:t>
                    </m:r>
                  </m:oMath>
                </a14:m>
                <a:r>
                  <a:rPr lang="ru" sz="1400" dirty="0">
                    <a:effectLst/>
                    <a:ea typeface="Times New Roman" panose="02020603050405020304" pitchFamily="18" charset="0"/>
                  </a:rPr>
                  <a:t>= </a:t>
                </a:r>
                <a:r>
                  <a:rPr lang="ru" sz="1400" dirty="0" err="1">
                    <a:effectLst/>
                    <a:ea typeface="Times New Roman" panose="02020603050405020304" pitchFamily="18" charset="0"/>
                  </a:rPr>
                  <a:t>проницаемость </a:t>
                </a:r>
                <a:r>
                  <a:rPr lang="ru" sz="1400" dirty="0">
                    <a:effectLst/>
                    <a:ea typeface="Times New Roman" panose="02020603050405020304" pitchFamily="18" charset="0"/>
                  </a:rPr>
                  <a:t>[м²]</a:t>
                </a:r>
              </a:p>
              <a:p>
                <a:pPr>
                  <a:spcAft>
                    <a:spcPts val="0"/>
                  </a:spcAft>
                </a:pPr>
                <a14:m>
                  <m:oMath xmlns:m="http://schemas.openxmlformats.org/officeDocument/2006/math">
                    <m:r>
                      <a:rPr lang="de-DE" sz="1400" i="1" dirty="0" smtClean="0">
                        <a:effectLst/>
                        <a:latin typeface="Cambria Math" panose="02040503050406030204" pitchFamily="18" charset="0"/>
                        <a:ea typeface="Times New Roman" panose="02020603050405020304" pitchFamily="18" charset="0"/>
                      </a:rPr>
                      <m:t>𝑄</m:t>
                    </m:r>
                  </m:oMath>
                </a14:m>
                <a:r>
                  <a:rPr lang="ru" sz="1400" dirty="0">
                    <a:effectLst/>
                    <a:ea typeface="Times New Roman" panose="02020603050405020304" pitchFamily="18" charset="0"/>
                  </a:rPr>
                  <a:t>= </a:t>
                </a:r>
                <a:r>
                  <a:rPr lang="ru" sz="1400" dirty="0" err="1">
                    <a:effectLst/>
                    <a:ea typeface="Times New Roman" panose="02020603050405020304" pitchFamily="18" charset="0"/>
                  </a:rPr>
                  <a:t>расход </a:t>
                </a:r>
                <a:r>
                  <a:rPr lang="ru" sz="1400" dirty="0">
                    <a:effectLst/>
                    <a:ea typeface="Times New Roman" panose="02020603050405020304" pitchFamily="18" charset="0"/>
                  </a:rPr>
                  <a:t>[м³/с]</a:t>
                </a:r>
              </a:p>
              <a:p>
                <a:pPr>
                  <a:spcAft>
                    <a:spcPts val="0"/>
                  </a:spcAft>
                </a:pPr>
                <a14:m>
                  <m:oMath xmlns:m="http://schemas.openxmlformats.org/officeDocument/2006/math">
                    <m:r>
                      <a:rPr lang="de-DE" sz="1400" i="1" dirty="0" smtClean="0">
                        <a:effectLst/>
                        <a:latin typeface="Cambria Math" panose="02040503050406030204" pitchFamily="18" charset="0"/>
                        <a:ea typeface="Times New Roman" panose="02020603050405020304" pitchFamily="18" charset="0"/>
                      </a:rPr>
                      <m:t>𝜂</m:t>
                    </m:r>
                  </m:oMath>
                </a14:m>
                <a:r>
                  <a:rPr lang="ru" sz="1400" dirty="0">
                    <a:effectLst/>
                    <a:ea typeface="Times New Roman" panose="02020603050405020304" pitchFamily="18" charset="0"/>
                  </a:rPr>
                  <a:t>= </a:t>
                </a:r>
                <a:r>
                  <a:rPr lang="ru" sz="1400" dirty="0">
                    <a:ea typeface="Times New Roman" panose="02020603050405020304" pitchFamily="18" charset="0"/>
                  </a:rPr>
                  <a:t>динамическая вязкость текучей среды </a:t>
                </a:r>
                <a:r>
                  <a:rPr lang="ru" sz="1400" dirty="0">
                    <a:effectLst/>
                    <a:ea typeface="Times New Roman" panose="02020603050405020304" pitchFamily="18" charset="0"/>
                  </a:rPr>
                  <a:t>[Н·с/м²]</a:t>
                </a:r>
              </a:p>
              <a:p>
                <a:pPr>
                  <a:spcAft>
                    <a:spcPts val="0"/>
                  </a:spcAft>
                </a:pPr>
                <a14:m>
                  <m:oMath xmlns:m="http://schemas.openxmlformats.org/officeDocument/2006/math">
                    <m:r>
                      <a:rPr lang="de-DE" sz="1400" i="1" dirty="0" smtClean="0">
                        <a:effectLst/>
                        <a:latin typeface="Cambria Math" panose="02040503050406030204" pitchFamily="18" charset="0"/>
                        <a:ea typeface="Times New Roman" panose="02020603050405020304" pitchFamily="18" charset="0"/>
                      </a:rPr>
                      <m:t>𝑙</m:t>
                    </m:r>
                  </m:oMath>
                </a14:m>
                <a:r>
                  <a:rPr lang="ru" sz="1400" dirty="0">
                    <a:effectLst/>
                    <a:ea typeface="Times New Roman" panose="02020603050405020304" pitchFamily="18" charset="0"/>
                  </a:rPr>
                  <a:t>= </a:t>
                </a:r>
                <a:r>
                  <a:rPr lang="ru" sz="1400" dirty="0">
                    <a:ea typeface="Times New Roman" panose="02020603050405020304" pitchFamily="18" charset="0"/>
                  </a:rPr>
                  <a:t>проточная длина пористого тела </a:t>
                </a:r>
                <a:r>
                  <a:rPr lang="ru" sz="1400" dirty="0">
                    <a:effectLst/>
                    <a:ea typeface="Times New Roman" panose="02020603050405020304" pitchFamily="18" charset="0"/>
                  </a:rPr>
                  <a:t>[м]</a:t>
                </a:r>
              </a:p>
              <a:p>
                <a:pPr>
                  <a:spcAft>
                    <a:spcPts val="0"/>
                  </a:spcAft>
                </a:pPr>
                <a14:m>
                  <m:oMath xmlns:m="http://schemas.openxmlformats.org/officeDocument/2006/math">
                    <m:r>
                      <a:rPr lang="de-DE" sz="1400" i="1" dirty="0" smtClean="0">
                        <a:effectLst/>
                        <a:latin typeface="Cambria Math" panose="02040503050406030204" pitchFamily="18" charset="0"/>
                        <a:ea typeface="Times New Roman" panose="02020603050405020304" pitchFamily="18" charset="0"/>
                      </a:rPr>
                      <m:t>𝐴</m:t>
                    </m:r>
                  </m:oMath>
                </a14:m>
                <a:r>
                  <a:rPr lang="ru" sz="1400" dirty="0">
                    <a:effectLst/>
                    <a:ea typeface="Times New Roman" panose="02020603050405020304" pitchFamily="18" charset="0"/>
                  </a:rPr>
                  <a:t>= </a:t>
                </a:r>
                <a:r>
                  <a:rPr lang="ru" sz="1400" dirty="0">
                    <a:ea typeface="Times New Roman" panose="02020603050405020304" pitchFamily="18" charset="0"/>
                  </a:rPr>
                  <a:t>площадь проходного сечения пористого тела </a:t>
                </a:r>
                <a:r>
                  <a:rPr lang="ru" sz="1400" dirty="0">
                    <a:effectLst/>
                    <a:ea typeface="Times New Roman" panose="02020603050405020304" pitchFamily="18" charset="0"/>
                  </a:rPr>
                  <a:t>[м²]</a:t>
                </a:r>
              </a:p>
              <a:p>
                <a:pPr>
                  <a:spcAft>
                    <a:spcPts val="0"/>
                  </a:spcAft>
                </a:pPr>
                <a14:m>
                  <m:oMath xmlns:m="http://schemas.openxmlformats.org/officeDocument/2006/math">
                    <m:sSub>
                      <m:sSubPr>
                        <m:ctrlPr>
                          <a:rPr lang="de-DE" sz="1400" i="1" dirty="0" smtClean="0">
                            <a:effectLst/>
                            <a:latin typeface="Cambria Math" panose="02040503050406030204" pitchFamily="18" charset="0"/>
                          </a:rPr>
                        </m:ctrlPr>
                      </m:sSubPr>
                      <m:e>
                        <m:r>
                          <a:rPr lang="de-DE" sz="1400" i="1" dirty="0" smtClean="0">
                            <a:effectLst/>
                            <a:latin typeface="Cambria Math" panose="02040503050406030204" pitchFamily="18" charset="0"/>
                            <a:ea typeface="Cambria Math" panose="02040503050406030204" pitchFamily="18" charset="0"/>
                          </a:rPr>
                          <m:t>∆</m:t>
                        </m:r>
                      </m:e>
                      <m:sub>
                        <m:r>
                          <a:rPr lang="de-DE" sz="1400" b="0" i="1" dirty="0" smtClean="0">
                            <a:effectLst/>
                            <a:latin typeface="Cambria Math" panose="02040503050406030204" pitchFamily="18" charset="0"/>
                          </a:rPr>
                          <m:t>𝑝</m:t>
                        </m:r>
                      </m:sub>
                    </m:sSub>
                  </m:oMath>
                </a14:m>
                <a:r>
                  <a:rPr lang="ru" sz="1400" dirty="0">
                    <a:effectLst/>
                    <a:ea typeface="Times New Roman" panose="02020603050405020304" pitchFamily="18" charset="0"/>
                  </a:rPr>
                  <a:t>= </a:t>
                </a:r>
                <a:r>
                  <a:rPr lang="ru" sz="1400" dirty="0">
                    <a:ea typeface="Times New Roman" panose="02020603050405020304" pitchFamily="18" charset="0"/>
                  </a:rPr>
                  <a:t>перепад давления, возникающий после прекращения потока </a:t>
                </a:r>
                <a:r>
                  <a:rPr lang="ru" sz="1400" dirty="0">
                    <a:effectLst/>
                    <a:ea typeface="Times New Roman" panose="02020603050405020304" pitchFamily="18" charset="0"/>
                  </a:rPr>
                  <a:t>[Н/м²]</a:t>
                </a:r>
              </a:p>
              <a:p>
                <a:pPr algn="just"/>
                <a:endParaRPr lang="de-DE" sz="1400" dirty="0"/>
              </a:p>
              <a:p>
                <a:pPr algn="just"/>
                <a:r>
                  <a:rPr lang="ru" sz="1400" dirty="0"/>
                  <a:t>Проницаемость зависит только от свойств </a:t>
                </a:r>
                <a:r>
                  <a:rPr lang="ru" sz="1400" u="sng" dirty="0"/>
                  <a:t>протекающей среды </a:t>
                </a:r>
                <a:r>
                  <a:rPr lang="ru" sz="1400" dirty="0"/>
                  <a:t>(характеристика материала), поскольку произведение расхода на </a:t>
                </a:r>
                <a14:m>
                  <m:oMath xmlns:m="http://schemas.openxmlformats.org/officeDocument/2006/math">
                    <m:r>
                      <a:rPr lang="en-US" sz="1400" i="1" dirty="0" smtClean="0">
                        <a:latin typeface="Cambria Math" panose="02040503050406030204" pitchFamily="18" charset="0"/>
                      </a:rPr>
                      <m:t>𝑄</m:t>
                    </m:r>
                  </m:oMath>
                </a14:m>
                <a:r>
                  <a:rPr lang="ru" sz="1400" dirty="0"/>
                  <a:t>вязкость </a:t>
                </a:r>
                <a14:m>
                  <m:oMath xmlns:m="http://schemas.openxmlformats.org/officeDocument/2006/math">
                    <m:r>
                      <a:rPr lang="en-US" sz="1400" i="1" dirty="0" smtClean="0">
                        <a:latin typeface="Cambria Math" panose="02040503050406030204" pitchFamily="18" charset="0"/>
                      </a:rPr>
                      <m:t>𝜂</m:t>
                    </m:r>
                  </m:oMath>
                </a14:m>
                <a:r>
                  <a:rPr lang="ru" sz="1400" dirty="0"/>
                  <a:t>остается постоянным: </a:t>
                </a:r>
                <a14:m>
                  <m:oMath xmlns:m="http://schemas.openxmlformats.org/officeDocument/2006/math">
                    <m:r>
                      <a:rPr lang="de-DE" sz="1400" i="1" dirty="0">
                        <a:latin typeface="Cambria Math" panose="02040503050406030204" pitchFamily="18" charset="0"/>
                      </a:rPr>
                      <m:t>𝑄</m:t>
                    </m:r>
                    <m:r>
                      <a:rPr lang="de-DE" sz="1400" i="1" dirty="0">
                        <a:latin typeface="Cambria Math" panose="02040503050406030204" pitchFamily="18" charset="0"/>
                      </a:rPr>
                      <m:t>·</m:t>
                    </m:r>
                    <m:r>
                      <a:rPr lang="de-DE" sz="1400" i="1" dirty="0">
                        <a:latin typeface="Cambria Math" panose="02040503050406030204" pitchFamily="18" charset="0"/>
                      </a:rPr>
                      <m:t>𝜂</m:t>
                    </m:r>
                    <m:r>
                      <a:rPr lang="de-DE" sz="1400" i="1" dirty="0">
                        <a:latin typeface="Cambria Math" panose="02040503050406030204" pitchFamily="18" charset="0"/>
                      </a:rPr>
                      <m:t>=</m:t>
                    </m:r>
                    <m:r>
                      <a:rPr lang="de-DE" sz="1400" b="0" i="1" dirty="0" smtClean="0">
                        <a:latin typeface="Cambria Math" panose="02040503050406030204" pitchFamily="18" charset="0"/>
                      </a:rPr>
                      <m:t>𝑐</m:t>
                    </m:r>
                    <m:r>
                      <a:rPr lang="de-DE" sz="1400" i="1" dirty="0" err="1">
                        <a:latin typeface="Cambria Math" panose="02040503050406030204" pitchFamily="18" charset="0"/>
                      </a:rPr>
                      <m:t>𝑜𝑛𝑠𝑡</m:t>
                    </m:r>
                    <m:r>
                      <a:rPr lang="de-DE" sz="1400" i="1" dirty="0">
                        <a:latin typeface="Cambria Math" panose="02040503050406030204" pitchFamily="18" charset="0"/>
                      </a:rPr>
                      <m:t>.</m:t>
                    </m:r>
                  </m:oMath>
                </a14:m>
                <a:r>
                  <a:rPr lang="ru" sz="1400" dirty="0"/>
                  <a:t>, то есть чем ниже вязкость, тем выше расход и наоборот.</a:t>
                </a:r>
              </a:p>
            </p:txBody>
          </p:sp>
        </mc:Choice>
        <mc:Fallback xmlns="">
          <p:sp>
            <p:nvSpPr>
              <p:cNvPr id="10" name="Textfeld 9"/>
              <p:cNvSpPr txBox="1">
                <a:spLocks noRot="1" noChangeAspect="1" noMove="1" noResize="1" noEditPoints="1" noAdjustHandles="1" noChangeArrowheads="1" noChangeShapeType="1" noTextEdit="1"/>
              </p:cNvSpPr>
              <p:nvPr/>
            </p:nvSpPr>
            <p:spPr>
              <a:xfrm>
                <a:off x="1" y="576000"/>
                <a:ext cx="9143999" cy="5426550"/>
              </a:xfrm>
              <a:prstGeom prst="rect">
                <a:avLst/>
              </a:prstGeom>
              <a:blipFill>
                <a:blip r:embed="rId2"/>
                <a:stretch>
                  <a:fillRect l="-200" t="-112" r="-200" b="-786"/>
                </a:stretch>
              </a:blipFill>
            </p:spPr>
            <p:txBody>
              <a:bodyPr/>
              <a:lstStyle/>
              <a:p>
                <a:r xmlns:a="http://schemas.openxmlformats.org/drawingml/2006/main">
                  <a:rPr lang="ru">
                    <a:noFill/>
                  </a:rPr>
                  <a:t> </a:t>
                </a:r>
              </a:p>
            </p:txBody>
          </p:sp>
        </mc:Fallback>
      </mc:AlternateContent>
    </p:spTree>
    <p:extLst>
      <p:ext uri="{BB962C8B-B14F-4D97-AF65-F5344CB8AC3E}">
        <p14:creationId xmlns:p14="http://schemas.microsoft.com/office/powerpoint/2010/main" val="59179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4284000"/>
            <a:ext cx="9144000" cy="1746701"/>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2808000" y="244800"/>
            <a:ext cx="4320000" cy="307777"/>
          </a:xfrm>
          <a:prstGeom prst="rect">
            <a:avLst/>
          </a:prstGeom>
          <a:noFill/>
        </p:spPr>
        <p:txBody>
          <a:bodyPr wrap="square" lIns="90000" rtlCol="0">
            <a:spAutoFit/>
          </a:bodyPr>
          <a:lstStyle/>
          <a:p>
            <a:r>
              <a:rPr lang="ru" sz="1400" b="1" dirty="0"/>
              <a:t>Текучие </a:t>
            </a:r>
            <a:r>
              <a:rPr lang="ru" sz="1400" b="1" dirty="0" err="1"/>
              <a:t>грунтовые воды</a:t>
            </a:r>
            <a:endParaRPr lang="de-DE" sz="1400" b="1"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mc:AlternateContent xmlns:mc="http://schemas.openxmlformats.org/markup-compatibility/2006" xmlns:a14="http://schemas.microsoft.com/office/drawing/2010/main">
        <mc:Choice Requires="a14">
          <p:sp>
            <p:nvSpPr>
              <p:cNvPr id="10" name="Textfeld 9"/>
              <p:cNvSpPr txBox="1"/>
              <p:nvPr/>
            </p:nvSpPr>
            <p:spPr>
              <a:xfrm>
                <a:off x="1" y="576000"/>
                <a:ext cx="9143999" cy="5677260"/>
              </a:xfrm>
              <a:prstGeom prst="rect">
                <a:avLst/>
              </a:prstGeom>
              <a:noFill/>
            </p:spPr>
            <p:txBody>
              <a:bodyPr wrap="square" lIns="90000" rtlCol="0">
                <a:spAutoFit/>
              </a:bodyPr>
              <a:lstStyle/>
              <a:p>
                <a:pPr algn="just"/>
                <a:r>
                  <a:rPr lang="ru" sz="1400" dirty="0">
                    <a:solidFill>
                      <a:srgbClr val="0070C0"/>
                    </a:solidFill>
                  </a:rPr>
                  <a:t>Поскольку на проницаемость не влияет плотность, которая зависит от давления газов, он хорошо подходит для газов и поэтому часто используется в газовой и нефтяной промышленности. </a:t>
                </a:r>
                <a:r>
                  <a:rPr lang="ru" sz="1400" dirty="0"/>
                  <a:t>Динамическая вязкость не зависит от давления в области действия газового закона; однако всегда приводится температурная зависимость.</a:t>
                </a:r>
              </a:p>
              <a:p>
                <a:pPr algn="just"/>
                <a:endParaRPr lang="de-DE" sz="1400" dirty="0"/>
              </a:p>
              <a:p>
                <a:pPr algn="just"/>
                <a:r>
                  <a:rPr lang="ru" sz="1400" dirty="0">
                    <a:solidFill>
                      <a:srgbClr val="0070C0"/>
                    </a:solidFill>
                  </a:rPr>
                  <a:t>Единицей СИ для проницаемости является [м </a:t>
                </a:r>
                <a:r>
                  <a:rPr lang="ru" sz="1400" baseline="30000" dirty="0">
                    <a:solidFill>
                      <a:srgbClr val="0070C0"/>
                    </a:solidFill>
                  </a:rPr>
                  <a:t>2 </a:t>
                </a:r>
                <a:r>
                  <a:rPr lang="ru" sz="1400" dirty="0">
                    <a:solidFill>
                      <a:srgbClr val="0070C0"/>
                    </a:solidFill>
                  </a:rPr>
                  <a:t>]. Другой распространенной единицей измерения является Дарси, как и одноименный закон, названный в честь французского ученого Генри Дарси (1803–1858), </a:t>
                </a:r>
                <a:r>
                  <a:rPr lang="ru" sz="1400" dirty="0"/>
                  <a:t>который в 1856 году изучал течение воды через гравийные пласты:</a:t>
                </a:r>
              </a:p>
              <a:p>
                <a:pPr algn="just"/>
                <a:r>
                  <a:rPr lang="ru" sz="1400" dirty="0"/>
                  <a:t> </a:t>
                </a:r>
              </a:p>
              <a:p>
                <a:pPr marL="285750" indent="-285750" algn="just">
                  <a:buFont typeface="Arial" panose="020B0604020202020204" pitchFamily="34" charset="0"/>
                  <a:buChar char="•"/>
                </a:pPr>
                <a:r>
                  <a:rPr lang="ru" sz="1400" dirty="0">
                    <a:solidFill>
                      <a:srgbClr val="0070C0"/>
                    </a:solidFill>
                  </a:rPr>
                  <a:t>1 Дарси = 9,86923 · 10 </a:t>
                </a:r>
                <a:r>
                  <a:rPr lang="ru" sz="1400" baseline="30000" dirty="0">
                    <a:solidFill>
                      <a:srgbClr val="0070C0"/>
                    </a:solidFill>
                  </a:rPr>
                  <a:t>-13 </a:t>
                </a:r>
                <a:r>
                  <a:rPr lang="ru" sz="1400" dirty="0">
                    <a:solidFill>
                      <a:srgbClr val="0070C0"/>
                    </a:solidFill>
                  </a:rPr>
                  <a:t>м </a:t>
                </a:r>
                <a:r>
                  <a:rPr lang="ru" sz="1400" baseline="30000" dirty="0">
                    <a:solidFill>
                      <a:srgbClr val="0070C0"/>
                    </a:solidFill>
                  </a:rPr>
                  <a:t>2 </a:t>
                </a:r>
                <a:r>
                  <a:rPr lang="ru" sz="1400" dirty="0">
                    <a:solidFill>
                      <a:srgbClr val="0070C0"/>
                    </a:solidFill>
                  </a:rPr>
                  <a:t>≈ 10 </a:t>
                </a:r>
                <a:r>
                  <a:rPr lang="ru" sz="1400" baseline="30000" dirty="0">
                    <a:solidFill>
                      <a:srgbClr val="0070C0"/>
                    </a:solidFill>
                  </a:rPr>
                  <a:t>-12 </a:t>
                </a:r>
                <a:r>
                  <a:rPr lang="ru" sz="1400" dirty="0">
                    <a:solidFill>
                      <a:srgbClr val="0070C0"/>
                    </a:solidFill>
                  </a:rPr>
                  <a:t>м </a:t>
                </a:r>
                <a:r>
                  <a:rPr lang="ru" sz="1400" baseline="30000" dirty="0">
                    <a:solidFill>
                      <a:srgbClr val="0070C0"/>
                    </a:solidFill>
                  </a:rPr>
                  <a:t>2 </a:t>
                </a:r>
                <a:r>
                  <a:rPr lang="ru" sz="1400" dirty="0">
                    <a:solidFill>
                      <a:srgbClr val="0070C0"/>
                    </a:solidFill>
                  </a:rPr>
                  <a:t>.</a:t>
                </a:r>
              </a:p>
              <a:p>
                <a:pPr algn="just"/>
                <a:r>
                  <a:rPr lang="ru" sz="1400" dirty="0"/>
                  <a:t> </a:t>
                </a:r>
              </a:p>
              <a:p>
                <a:pPr algn="just"/>
                <a:r>
                  <a:rPr lang="ru" sz="1400" dirty="0"/>
                  <a:t>Поскольку 1 Дарси является относительно высокой проницаемостью, </a:t>
                </a:r>
                <a:r>
                  <a:rPr lang="ru" sz="1400" dirty="0" err="1"/>
                  <a:t>миллидарси </a:t>
                </a:r>
                <a:r>
                  <a:rPr lang="ru" sz="1400" dirty="0"/>
                  <a:t>[ </a:t>
                </a:r>
                <a:r>
                  <a:rPr lang="ru" sz="1400" dirty="0" err="1"/>
                  <a:t>мД </a:t>
                </a:r>
                <a:r>
                  <a:rPr lang="ru" sz="1400" dirty="0"/>
                  <a:t>] или единица СИ [мм </a:t>
                </a:r>
                <a:r>
                  <a:rPr lang="ru" sz="1400" baseline="30000" dirty="0"/>
                  <a:t>2 </a:t>
                </a:r>
                <a:r>
                  <a:rPr lang="ru" sz="1400" dirty="0"/>
                  <a:t>] часто используется в гидрогеологии, геологии нефти и природного газа, горнодобывающей промышленности и, реже, в геотехнической инженерии.</a:t>
                </a:r>
              </a:p>
              <a:p>
                <a:pPr algn="just"/>
                <a:endParaRPr lang="de-DE" sz="1400" dirty="0"/>
              </a:p>
              <a:p>
                <a:pPr algn="just"/>
                <a:r>
                  <a:rPr lang="ru" sz="1400" b="1" dirty="0"/>
                  <a:t>P3-3.2 Коэффициент </a:t>
                </a:r>
                <a:r>
                  <a:rPr lang="ru" sz="1400" b="1" dirty="0" err="1"/>
                  <a:t>_</a:t>
                </a:r>
                <a:r>
                  <a:rPr lang="ru" sz="1400" b="1" dirty="0"/>
                  <a:t> </a:t>
                </a:r>
                <a:r>
                  <a:rPr lang="ru" sz="1400" b="1" dirty="0" err="1"/>
                  <a:t>проницаемость</a:t>
                </a:r>
                <a:endParaRPr lang="de-DE" sz="1400" dirty="0"/>
              </a:p>
              <a:p>
                <a:pPr algn="just"/>
                <a:r>
                  <a:rPr lang="ru" sz="1400" dirty="0"/>
                  <a:t> </a:t>
                </a:r>
              </a:p>
              <a:p>
                <a:pPr algn="just"/>
                <a:r>
                  <a:rPr lang="ru" sz="1400" dirty="0"/>
                  <a:t>Коэффициент проницаемости (реже гидравлическая проводимость) также количественно определяет проницаемость почвы или породы; однако, помимо динамической вязкости </a:t>
                </a:r>
                <a14:m>
                  <m:oMath xmlns:m="http://schemas.openxmlformats.org/officeDocument/2006/math">
                    <m:r>
                      <a:rPr lang="en-US" sz="1400" i="1" dirty="0" smtClean="0">
                        <a:latin typeface="Cambria Math" panose="02040503050406030204" pitchFamily="18" charset="0"/>
                      </a:rPr>
                      <m:t>𝜂</m:t>
                    </m:r>
                  </m:oMath>
                </a14:m>
                <a:r>
                  <a:rPr lang="ru" sz="1400" dirty="0"/>
                  <a:t>(Эта) протекающей жидкости, сюда входит и ее плотность:</a:t>
                </a:r>
              </a:p>
              <a:p>
                <a:pPr algn="just"/>
                <a:endParaRPr lang="de-DE" sz="1400" dirty="0"/>
              </a:p>
              <a:p>
                <a:pPr algn="just">
                  <a:lnSpc>
                    <a:spcPct val="150000"/>
                  </a:lnSpc>
                  <a:spcAft>
                    <a:spcPts val="0"/>
                  </a:spcAft>
                </a:pPr>
                <a14:m>
                  <m:oMath xmlns:m="http://schemas.openxmlformats.org/officeDocument/2006/math">
                    <m:sSub>
                      <m:sSubPr>
                        <m:ctrlPr>
                          <a:rPr lang="de-DE" sz="1400" i="1">
                            <a:latin typeface="Cambria Math" panose="02040503050406030204" pitchFamily="18" charset="0"/>
                            <a:ea typeface="Times New Roman" panose="02020603050405020304" pitchFamily="18" charset="0"/>
                            <a:cs typeface="Arial" panose="020B0604020202020204" pitchFamily="34" charset="0"/>
                          </a:rPr>
                        </m:ctrlPr>
                      </m:sSubPr>
                      <m:e>
                        <m:r>
                          <a:rPr lang="de-DE" sz="1400" i="1">
                            <a:effectLst/>
                            <a:latin typeface="Cambria Math" panose="02040503050406030204" pitchFamily="18" charset="0"/>
                            <a:ea typeface="Times New Roman" panose="02020603050405020304" pitchFamily="18" charset="0"/>
                            <a:cs typeface="Arial" panose="020B0604020202020204" pitchFamily="34" charset="0"/>
                          </a:rPr>
                          <m:t>𝑘</m:t>
                        </m:r>
                        <m:r>
                          <a:rPr lang="de-DE" sz="1400" i="1">
                            <a:effectLst/>
                            <a:latin typeface="Cambria Math" panose="02040503050406030204" pitchFamily="18" charset="0"/>
                            <a:ea typeface="Times New Roman" panose="02020603050405020304" pitchFamily="18" charset="0"/>
                            <a:cs typeface="Arial" panose="020B0604020202020204" pitchFamily="34" charset="0"/>
                          </a:rPr>
                          <m:t>=</m:t>
                        </m:r>
                        <m:r>
                          <a:rPr lang="de-DE" sz="1400" i="1">
                            <a:effectLst/>
                            <a:latin typeface="Cambria Math" panose="02040503050406030204" pitchFamily="18" charset="0"/>
                            <a:ea typeface="Times New Roman" panose="02020603050405020304" pitchFamily="18" charset="0"/>
                            <a:cs typeface="Arial" panose="020B0604020202020204" pitchFamily="34" charset="0"/>
                          </a:rPr>
                          <m:t>𝑘</m:t>
                        </m:r>
                      </m:e>
                      <m:sub>
                        <m:r>
                          <m:rPr>
                            <m:sty m:val="p"/>
                          </m:rPr>
                          <a:rPr lang="de-DE" sz="1400">
                            <a:effectLst/>
                            <a:latin typeface="Cambria Math" panose="02040503050406030204" pitchFamily="18" charset="0"/>
                            <a:ea typeface="Times New Roman" panose="02020603050405020304" pitchFamily="18" charset="0"/>
                            <a:cs typeface="Arial" panose="020B0604020202020204" pitchFamily="34" charset="0"/>
                          </a:rPr>
                          <m:t>f</m:t>
                        </m:r>
                      </m:sub>
                    </m:sSub>
                    <m:r>
                      <a:rPr lang="de-DE" sz="1400" i="1">
                        <a:effectLst/>
                        <a:latin typeface="Cambria Math" panose="02040503050406030204" pitchFamily="18" charset="0"/>
                        <a:ea typeface="Times New Roman" panose="02020603050405020304" pitchFamily="18" charset="0"/>
                        <a:cs typeface="Arial" panose="020B0604020202020204" pitchFamily="34" charset="0"/>
                      </a:rPr>
                      <m:t>=</m:t>
                    </m:r>
                    <m:f>
                      <m:fPr>
                        <m:ctrlPr>
                          <a:rPr lang="de-DE" sz="1400" i="1">
                            <a:effectLst/>
                            <a:latin typeface="Cambria Math" panose="02040503050406030204" pitchFamily="18" charset="0"/>
                            <a:ea typeface="Times New Roman" panose="02020603050405020304" pitchFamily="18" charset="0"/>
                            <a:cs typeface="Arial" panose="020B0604020202020204" pitchFamily="34" charset="0"/>
                          </a:rPr>
                        </m:ctrlPr>
                      </m:fPr>
                      <m:num>
                        <m:r>
                          <a:rPr lang="de-DE" sz="1400" i="1">
                            <a:effectLst/>
                            <a:latin typeface="Cambria Math" panose="02040503050406030204" pitchFamily="18" charset="0"/>
                            <a:ea typeface="Times New Roman" panose="02020603050405020304" pitchFamily="18" charset="0"/>
                            <a:cs typeface="Arial" panose="020B0604020202020204" pitchFamily="34" charset="0"/>
                          </a:rPr>
                          <m:t>𝐾</m:t>
                        </m:r>
                        <m:r>
                          <a:rPr lang="de-DE" sz="1400" i="1">
                            <a:effectLst/>
                            <a:latin typeface="Cambria Math" panose="02040503050406030204" pitchFamily="18" charset="0"/>
                            <a:ea typeface="Times New Roman" panose="02020603050405020304" pitchFamily="18" charset="0"/>
                            <a:cs typeface="Arial" panose="020B0604020202020204" pitchFamily="34" charset="0"/>
                          </a:rPr>
                          <m:t>∙</m:t>
                        </m:r>
                        <m:r>
                          <a:rPr lang="de-DE" sz="1400" i="1">
                            <a:effectLst/>
                            <a:latin typeface="Cambria Math" panose="02040503050406030204" pitchFamily="18" charset="0"/>
                            <a:ea typeface="Times New Roman" panose="02020603050405020304" pitchFamily="18" charset="0"/>
                            <a:cs typeface="Arial" panose="020B0604020202020204" pitchFamily="34" charset="0"/>
                          </a:rPr>
                          <m:t>𝜌</m:t>
                        </m:r>
                        <m:r>
                          <a:rPr lang="de-DE" sz="1400" i="1">
                            <a:effectLst/>
                            <a:latin typeface="Cambria Math" panose="02040503050406030204" pitchFamily="18" charset="0"/>
                            <a:ea typeface="Times New Roman" panose="02020603050405020304" pitchFamily="18" charset="0"/>
                            <a:cs typeface="Arial" panose="020B0604020202020204" pitchFamily="34" charset="0"/>
                          </a:rPr>
                          <m:t>∙</m:t>
                        </m:r>
                        <m:r>
                          <a:rPr lang="de-DE" sz="1400" i="1">
                            <a:effectLst/>
                            <a:latin typeface="Cambria Math" panose="02040503050406030204" pitchFamily="18" charset="0"/>
                            <a:ea typeface="Times New Roman" panose="02020603050405020304" pitchFamily="18" charset="0"/>
                            <a:cs typeface="Arial" panose="020B0604020202020204" pitchFamily="34" charset="0"/>
                          </a:rPr>
                          <m:t>𝑔</m:t>
                        </m:r>
                      </m:num>
                      <m:den>
                        <m:r>
                          <a:rPr lang="de-DE" sz="1400" i="1">
                            <a:effectLst/>
                            <a:latin typeface="Cambria Math" panose="02040503050406030204" pitchFamily="18" charset="0"/>
                            <a:ea typeface="Times New Roman" panose="02020603050405020304" pitchFamily="18" charset="0"/>
                            <a:cs typeface="Arial" panose="020B0604020202020204" pitchFamily="34" charset="0"/>
                          </a:rPr>
                          <m:t>𝜂</m:t>
                        </m:r>
                      </m:den>
                    </m:f>
                    <m:r>
                      <a:rPr lang="de-DE" sz="1400" i="1">
                        <a:effectLst/>
                        <a:latin typeface="Cambria Math" panose="02040503050406030204" pitchFamily="18" charset="0"/>
                        <a:ea typeface="Times New Roman" panose="02020603050405020304" pitchFamily="18" charset="0"/>
                        <a:cs typeface="Arial" panose="020B0604020202020204" pitchFamily="34" charset="0"/>
                      </a:rPr>
                      <m:t>=</m:t>
                    </m:r>
                    <m:f>
                      <m:fPr>
                        <m:ctrlPr>
                          <a:rPr lang="de-DE" sz="1400" i="1">
                            <a:effectLst/>
                            <a:latin typeface="Cambria Math" panose="02040503050406030204" pitchFamily="18" charset="0"/>
                            <a:ea typeface="Times New Roman" panose="02020603050405020304" pitchFamily="18" charset="0"/>
                            <a:cs typeface="Arial" panose="020B0604020202020204" pitchFamily="34" charset="0"/>
                          </a:rPr>
                        </m:ctrlPr>
                      </m:fPr>
                      <m:num>
                        <m:r>
                          <a:rPr lang="de-DE" sz="1400" i="1">
                            <a:effectLst/>
                            <a:latin typeface="Cambria Math" panose="02040503050406030204" pitchFamily="18" charset="0"/>
                            <a:ea typeface="Times New Roman" panose="02020603050405020304" pitchFamily="18" charset="0"/>
                            <a:cs typeface="Arial" panose="020B0604020202020204" pitchFamily="34" charset="0"/>
                          </a:rPr>
                          <m:t>𝑄</m:t>
                        </m:r>
                        <m:r>
                          <a:rPr lang="de-DE" sz="1400" i="1">
                            <a:effectLst/>
                            <a:latin typeface="Cambria Math" panose="02040503050406030204" pitchFamily="18" charset="0"/>
                            <a:ea typeface="Times New Roman" panose="02020603050405020304" pitchFamily="18" charset="0"/>
                            <a:cs typeface="Arial" panose="020B0604020202020204" pitchFamily="34" charset="0"/>
                          </a:rPr>
                          <m:t>∙</m:t>
                        </m:r>
                        <m:r>
                          <a:rPr lang="de-DE" sz="1400" i="1">
                            <a:effectLst/>
                            <a:latin typeface="Cambria Math" panose="02040503050406030204" pitchFamily="18" charset="0"/>
                            <a:ea typeface="Times New Roman" panose="02020603050405020304" pitchFamily="18" charset="0"/>
                            <a:cs typeface="Arial" panose="020B0604020202020204" pitchFamily="34" charset="0"/>
                          </a:rPr>
                          <m:t>𝑙</m:t>
                        </m:r>
                        <m:r>
                          <a:rPr lang="de-DE" sz="1400" i="1">
                            <a:effectLst/>
                            <a:latin typeface="Cambria Math" panose="02040503050406030204" pitchFamily="18" charset="0"/>
                            <a:ea typeface="Times New Roman" panose="02020603050405020304" pitchFamily="18" charset="0"/>
                            <a:cs typeface="Arial" panose="020B0604020202020204" pitchFamily="34" charset="0"/>
                          </a:rPr>
                          <m:t>∙</m:t>
                        </m:r>
                        <m:r>
                          <a:rPr lang="de-DE" sz="1400" i="1">
                            <a:effectLst/>
                            <a:latin typeface="Cambria Math" panose="02040503050406030204" pitchFamily="18" charset="0"/>
                            <a:ea typeface="Times New Roman" panose="02020603050405020304" pitchFamily="18" charset="0"/>
                            <a:cs typeface="Arial" panose="020B0604020202020204" pitchFamily="34" charset="0"/>
                          </a:rPr>
                          <m:t>𝜌</m:t>
                        </m:r>
                        <m:r>
                          <a:rPr lang="de-DE" sz="1400" i="1">
                            <a:effectLst/>
                            <a:latin typeface="Cambria Math" panose="02040503050406030204" pitchFamily="18" charset="0"/>
                            <a:ea typeface="Times New Roman" panose="02020603050405020304" pitchFamily="18" charset="0"/>
                            <a:cs typeface="Arial" panose="020B0604020202020204" pitchFamily="34" charset="0"/>
                          </a:rPr>
                          <m:t>∙</m:t>
                        </m:r>
                        <m:r>
                          <a:rPr lang="de-DE" sz="1400" i="1">
                            <a:effectLst/>
                            <a:latin typeface="Cambria Math" panose="02040503050406030204" pitchFamily="18" charset="0"/>
                            <a:ea typeface="Times New Roman" panose="02020603050405020304" pitchFamily="18" charset="0"/>
                            <a:cs typeface="Arial" panose="020B0604020202020204" pitchFamily="34" charset="0"/>
                          </a:rPr>
                          <m:t>𝑔</m:t>
                        </m:r>
                      </m:num>
                      <m:den>
                        <m:r>
                          <a:rPr lang="de-DE" sz="1400" i="1">
                            <a:effectLst/>
                            <a:latin typeface="Cambria Math" panose="02040503050406030204" pitchFamily="18" charset="0"/>
                            <a:ea typeface="Times New Roman" panose="02020603050405020304" pitchFamily="18" charset="0"/>
                            <a:cs typeface="Arial" panose="020B0604020202020204" pitchFamily="34" charset="0"/>
                          </a:rPr>
                          <m:t>𝐴</m:t>
                        </m:r>
                        <m:r>
                          <a:rPr lang="de-DE" sz="1400" i="1">
                            <a:effectLst/>
                            <a:latin typeface="Cambria Math" panose="02040503050406030204" pitchFamily="18" charset="0"/>
                            <a:ea typeface="Times New Roman" panose="02020603050405020304" pitchFamily="18" charset="0"/>
                            <a:cs typeface="Arial" panose="020B0604020202020204" pitchFamily="34" charset="0"/>
                          </a:rPr>
                          <m:t>∙</m:t>
                        </m:r>
                        <m:r>
                          <a:rPr lang="de-DE" sz="1400" i="1">
                            <a:effectLst/>
                            <a:latin typeface="Cambria Math" panose="02040503050406030204" pitchFamily="18" charset="0"/>
                            <a:ea typeface="Times New Roman" panose="02020603050405020304" pitchFamily="18" charset="0"/>
                            <a:cs typeface="Arial" panose="020B0604020202020204" pitchFamily="34" charset="0"/>
                          </a:rPr>
                          <m:t>𝛥</m:t>
                        </m:r>
                        <m:r>
                          <a:rPr lang="de-DE" sz="1400" i="1">
                            <a:effectLst/>
                            <a:latin typeface="Cambria Math" panose="02040503050406030204" pitchFamily="18" charset="0"/>
                            <a:ea typeface="Times New Roman" panose="02020603050405020304" pitchFamily="18" charset="0"/>
                            <a:cs typeface="Arial" panose="020B0604020202020204" pitchFamily="34" charset="0"/>
                          </a:rPr>
                          <m:t>𝑝</m:t>
                        </m:r>
                      </m:den>
                    </m:f>
                  </m:oMath>
                </a14:m>
                <a:r>
                  <a:rPr lang="ru" sz="1400" dirty="0">
                    <a:effectLst/>
                    <a:latin typeface="Arial" panose="020B0604020202020204" pitchFamily="34" charset="0"/>
                    <a:ea typeface="Times New Roman" panose="02020603050405020304" pitchFamily="18" charset="0"/>
                  </a:rPr>
                  <a:t>     </a:t>
                </a:r>
                <a:r>
                  <a:rPr lang="ru" sz="1400" dirty="0">
                    <a:effectLst/>
                    <a:ea typeface="Times New Roman" panose="02020603050405020304" pitchFamily="18" charset="0"/>
                  </a:rPr>
                  <a:t>[м/с] ( </a:t>
                </a:r>
                <a:r>
                  <a:rPr lang="ru" sz="1400" dirty="0" err="1">
                    <a:effectLst/>
                    <a:ea typeface="Times New Roman" panose="02020603050405020304" pitchFamily="18" charset="0"/>
                  </a:rPr>
                  <a:t>уравнение </a:t>
                </a:r>
                <a:r>
                  <a:rPr lang="ru" sz="1400" dirty="0">
                    <a:effectLst/>
                    <a:ea typeface="Times New Roman" panose="02020603050405020304" pitchFamily="18" charset="0"/>
                  </a:rPr>
                  <a:t>P3.18)</a:t>
                </a:r>
              </a:p>
              <a:p>
                <a:pPr algn="just">
                  <a:lnSpc>
                    <a:spcPct val="150000"/>
                  </a:lnSpc>
                  <a:spcAft>
                    <a:spcPts val="0"/>
                  </a:spcAft>
                </a:pPr>
                <a:r>
                  <a:rPr lang="ru" sz="1400" dirty="0" err="1">
                    <a:effectLst/>
                    <a:ea typeface="Times New Roman" panose="02020603050405020304" pitchFamily="18" charset="0"/>
                  </a:rPr>
                  <a:t>Где </a:t>
                </a:r>
                <a:r>
                  <a:rPr lang="ru" sz="1400" dirty="0">
                    <a:effectLst/>
                    <a:ea typeface="Times New Roman" panose="02020603050405020304" pitchFamily="18" charset="0"/>
                  </a:rPr>
                  <a:t>:</a:t>
                </a:r>
              </a:p>
              <a:p>
                <a:pPr algn="just">
                  <a:spcAft>
                    <a:spcPts val="0"/>
                  </a:spcAft>
                </a:pPr>
                <a14:m>
                  <m:oMath xmlns:m="http://schemas.openxmlformats.org/officeDocument/2006/math">
                    <m:r>
                      <a:rPr lang="de-DE" sz="1400" i="1">
                        <a:effectLst/>
                        <a:latin typeface="Cambria Math" panose="02040503050406030204" pitchFamily="18" charset="0"/>
                        <a:ea typeface="Times New Roman" panose="02020603050405020304" pitchFamily="18" charset="0"/>
                        <a:cs typeface="Arial" panose="020B0604020202020204" pitchFamily="34" charset="0"/>
                      </a:rPr>
                      <m:t>𝑘</m:t>
                    </m:r>
                    <m:r>
                      <a:rPr lang="de-DE" sz="1400" i="1">
                        <a:effectLst/>
                        <a:latin typeface="Cambria Math" panose="02040503050406030204" pitchFamily="18" charset="0"/>
                        <a:ea typeface="Times New Roman" panose="02020603050405020304" pitchFamily="18" charset="0"/>
                        <a:cs typeface="Arial" panose="020B0604020202020204" pitchFamily="34" charset="0"/>
                      </a:rPr>
                      <m:t>, </m:t>
                    </m:r>
                    <m:sSub>
                      <m:sSubPr>
                        <m:ctrlPr>
                          <a:rPr lang="de-DE" sz="1400" i="1">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400" i="1">
                            <a:effectLst/>
                            <a:latin typeface="Cambria Math" panose="02040503050406030204" pitchFamily="18" charset="0"/>
                            <a:ea typeface="Times New Roman" panose="02020603050405020304" pitchFamily="18" charset="0"/>
                            <a:cs typeface="Arial" panose="020B0604020202020204" pitchFamily="34" charset="0"/>
                          </a:rPr>
                          <m:t>𝑘</m:t>
                        </m:r>
                      </m:e>
                      <m:sub>
                        <m:r>
                          <a:rPr lang="de-DE" sz="1400" i="1">
                            <a:effectLst/>
                            <a:latin typeface="Cambria Math" panose="02040503050406030204" pitchFamily="18" charset="0"/>
                            <a:ea typeface="Times New Roman" panose="02020603050405020304" pitchFamily="18" charset="0"/>
                            <a:cs typeface="Arial" panose="020B0604020202020204" pitchFamily="34" charset="0"/>
                          </a:rPr>
                          <m:t>𝑓</m:t>
                        </m:r>
                      </m:sub>
                    </m:sSub>
                  </m:oMath>
                </a14:m>
                <a:r>
                  <a:rPr lang="ru" sz="1400" dirty="0">
                    <a:effectLst/>
                    <a:ea typeface="Times New Roman" panose="02020603050405020304" pitchFamily="18" charset="0"/>
                  </a:rPr>
                  <a:t>= </a:t>
                </a:r>
                <a:r>
                  <a:rPr lang="ru" sz="1400" dirty="0" err="1">
                    <a:effectLst/>
                    <a:ea typeface="Times New Roman" panose="02020603050405020304" pitchFamily="18" charset="0"/>
                  </a:rPr>
                  <a:t>коэффициент</a:t>
                </a:r>
                <a:r>
                  <a:rPr lang="ru" sz="1400" dirty="0">
                    <a:effectLst/>
                    <a:ea typeface="Times New Roman" panose="02020603050405020304" pitchFamily="18" charset="0"/>
                  </a:rPr>
                  <a:t> </a:t>
                </a:r>
                <a:r>
                  <a:rPr lang="ru" sz="1400" dirty="0" err="1">
                    <a:effectLst/>
                    <a:ea typeface="Times New Roman" panose="02020603050405020304" pitchFamily="18" charset="0"/>
                  </a:rPr>
                  <a:t>из</a:t>
                </a:r>
                <a:r>
                  <a:rPr lang="ru" sz="1400" dirty="0">
                    <a:effectLst/>
                    <a:ea typeface="Times New Roman" panose="02020603050405020304" pitchFamily="18" charset="0"/>
                  </a:rPr>
                  <a:t> </a:t>
                </a:r>
                <a:r>
                  <a:rPr lang="ru" sz="1400" dirty="0" err="1">
                    <a:effectLst/>
                    <a:ea typeface="Times New Roman" panose="02020603050405020304" pitchFamily="18" charset="0"/>
                  </a:rPr>
                  <a:t>проницаемость </a:t>
                </a:r>
                <a:r>
                  <a:rPr lang="ru" sz="1400" dirty="0">
                    <a:effectLst/>
                    <a:ea typeface="Times New Roman" panose="02020603050405020304" pitchFamily="18" charset="0"/>
                  </a:rPr>
                  <a:t>[м/с]</a:t>
                </a:r>
              </a:p>
              <a:p>
                <a:pPr algn="just">
                  <a:spcAft>
                    <a:spcPts val="0"/>
                  </a:spcAft>
                </a:pPr>
                <a14:m>
                  <m:oMath xmlns:m="http://schemas.openxmlformats.org/officeDocument/2006/math">
                    <m:r>
                      <a:rPr lang="de-DE" sz="1400" i="1">
                        <a:effectLst/>
                        <a:latin typeface="Cambria Math" panose="02040503050406030204" pitchFamily="18" charset="0"/>
                        <a:ea typeface="Times New Roman" panose="02020603050405020304" pitchFamily="18" charset="0"/>
                        <a:cs typeface="Arial" panose="020B0604020202020204" pitchFamily="34" charset="0"/>
                      </a:rPr>
                      <m:t>𝜌</m:t>
                    </m:r>
                  </m:oMath>
                </a14:m>
                <a:r>
                  <a:rPr lang="ru" sz="1400" dirty="0">
                    <a:effectLst/>
                    <a:ea typeface="Times New Roman" panose="02020603050405020304" pitchFamily="18" charset="0"/>
                  </a:rPr>
                  <a:t>= </a:t>
                </a:r>
                <a:r>
                  <a:rPr lang="ru" sz="1400" dirty="0">
                    <a:ea typeface="Times New Roman" panose="02020603050405020304" pitchFamily="18" charset="0"/>
                  </a:rPr>
                  <a:t>плотность жидкости (для воды = 1000) </a:t>
                </a:r>
                <a:r>
                  <a:rPr lang="ru" sz="1400" dirty="0">
                    <a:effectLst/>
                    <a:ea typeface="Times New Roman" panose="02020603050405020304" pitchFamily="18" charset="0"/>
                  </a:rPr>
                  <a:t>[кг/м³]</a:t>
                </a:r>
              </a:p>
              <a:p>
                <a:pPr algn="just">
                  <a:spcAft>
                    <a:spcPts val="0"/>
                  </a:spcAft>
                </a:pPr>
                <a14:m>
                  <m:oMath xmlns:m="http://schemas.openxmlformats.org/officeDocument/2006/math">
                    <m:r>
                      <a:rPr lang="de-DE" sz="1400" i="1">
                        <a:effectLst/>
                        <a:latin typeface="Cambria Math" panose="02040503050406030204" pitchFamily="18" charset="0"/>
                        <a:ea typeface="Times New Roman" panose="02020603050405020304" pitchFamily="18" charset="0"/>
                        <a:cs typeface="Arial" panose="020B0604020202020204" pitchFamily="34" charset="0"/>
                      </a:rPr>
                      <m:t>𝑔</m:t>
                    </m:r>
                  </m:oMath>
                </a14:m>
                <a:r>
                  <a:rPr lang="ru" sz="1400" dirty="0">
                    <a:effectLst/>
                    <a:ea typeface="Times New Roman" panose="02020603050405020304" pitchFamily="18" charset="0"/>
                  </a:rPr>
                  <a:t>= </a:t>
                </a:r>
                <a:r>
                  <a:rPr lang="ru" sz="1400" dirty="0">
                    <a:ea typeface="Times New Roman" panose="02020603050405020304" pitchFamily="18" charset="0"/>
                  </a:rPr>
                  <a:t>ускорение свободного падения (= 9,81 в Центральной Европе) </a:t>
                </a:r>
                <a:r>
                  <a:rPr lang="ru" sz="1400" dirty="0">
                    <a:effectLst/>
                    <a:ea typeface="Times New Roman" panose="02020603050405020304" pitchFamily="18" charset="0"/>
                  </a:rPr>
                  <a:t>[м/с²]</a:t>
                </a:r>
              </a:p>
              <a:p>
                <a:pPr algn="just">
                  <a:spcAft>
                    <a:spcPts val="0"/>
                  </a:spcAft>
                </a:pPr>
                <a14:m>
                  <m:oMath xmlns:m="http://schemas.openxmlformats.org/officeDocument/2006/math">
                    <m:r>
                      <a:rPr lang="de-DE" sz="1400" i="1">
                        <a:effectLst/>
                        <a:latin typeface="Cambria Math" panose="02040503050406030204" pitchFamily="18" charset="0"/>
                        <a:ea typeface="Times New Roman" panose="02020603050405020304" pitchFamily="18" charset="0"/>
                        <a:cs typeface="Arial" panose="020B0604020202020204" pitchFamily="34" charset="0"/>
                      </a:rPr>
                      <m:t>𝜂</m:t>
                    </m:r>
                  </m:oMath>
                </a14:m>
                <a:r>
                  <a:rPr lang="ru" sz="1400" dirty="0">
                    <a:effectLst/>
                    <a:ea typeface="Times New Roman" panose="02020603050405020304" pitchFamily="18" charset="0"/>
                  </a:rPr>
                  <a:t>= </a:t>
                </a:r>
                <a:r>
                  <a:rPr lang="ru" sz="1400" dirty="0">
                    <a:ea typeface="Times New Roman" panose="02020603050405020304" pitchFamily="18" charset="0"/>
                  </a:rPr>
                  <a:t>динамическая вязкость жидкости (для воды 10−3 ) </a:t>
                </a:r>
                <a:r>
                  <a:rPr lang="ru" sz="1400" dirty="0">
                    <a:effectLst/>
                    <a:ea typeface="Times New Roman" panose="02020603050405020304" pitchFamily="18" charset="0"/>
                  </a:rPr>
                  <a:t>[Н·с/м²]</a:t>
                </a:r>
                <a:endParaRPr lang="de-DE" sz="1400" dirty="0"/>
              </a:p>
            </p:txBody>
          </p:sp>
        </mc:Choice>
        <mc:Fallback xmlns="">
          <p:sp>
            <p:nvSpPr>
              <p:cNvPr id="10" name="Textfeld 9"/>
              <p:cNvSpPr txBox="1">
                <a:spLocks noRot="1" noChangeAspect="1" noMove="1" noResize="1" noEditPoints="1" noAdjustHandles="1" noChangeArrowheads="1" noChangeShapeType="1" noTextEdit="1"/>
              </p:cNvSpPr>
              <p:nvPr/>
            </p:nvSpPr>
            <p:spPr>
              <a:xfrm>
                <a:off x="1" y="576000"/>
                <a:ext cx="9143999" cy="5677260"/>
              </a:xfrm>
              <a:prstGeom prst="rect">
                <a:avLst/>
              </a:prstGeom>
              <a:blipFill>
                <a:blip r:embed="rId2"/>
                <a:stretch>
                  <a:fillRect l="-200" t="-107" r="-200"/>
                </a:stretch>
              </a:blipFill>
            </p:spPr>
            <p:txBody>
              <a:bodyPr/>
              <a:lstStyle/>
              <a:p>
                <a:r xmlns:a="http://schemas.openxmlformats.org/drawingml/2006/main">
                  <a:rPr lang="ru">
                    <a:noFill/>
                  </a:rPr>
                  <a:t> </a:t>
                </a:r>
              </a:p>
            </p:txBody>
          </p:sp>
        </mc:Fallback>
      </mc:AlternateContent>
    </p:spTree>
    <p:extLst>
      <p:ext uri="{BB962C8B-B14F-4D97-AF65-F5344CB8AC3E}">
        <p14:creationId xmlns:p14="http://schemas.microsoft.com/office/powerpoint/2010/main" val="53665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808000" y="244800"/>
            <a:ext cx="4320000" cy="307777"/>
          </a:xfrm>
          <a:prstGeom prst="rect">
            <a:avLst/>
          </a:prstGeom>
          <a:noFill/>
        </p:spPr>
        <p:txBody>
          <a:bodyPr wrap="square" lIns="90000" rtlCol="0">
            <a:spAutoFit/>
          </a:bodyPr>
          <a:lstStyle/>
          <a:p>
            <a:r>
              <a:rPr lang="ru" sz="1400" b="1" dirty="0"/>
              <a:t>Текучие </a:t>
            </a:r>
            <a:r>
              <a:rPr lang="ru" sz="1400" b="1" dirty="0" err="1"/>
              <a:t>грунтовые воды</a:t>
            </a:r>
            <a:endParaRPr lang="de-DE" sz="1400" b="1"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6" name="Textfeld 5"/>
          <p:cNvSpPr txBox="1"/>
          <p:nvPr/>
        </p:nvSpPr>
        <p:spPr>
          <a:xfrm>
            <a:off x="16550" y="6167998"/>
            <a:ext cx="9144000" cy="276999"/>
          </a:xfrm>
          <a:prstGeom prst="rect">
            <a:avLst/>
          </a:prstGeom>
          <a:noFill/>
        </p:spPr>
        <p:txBody>
          <a:bodyPr wrap="square" lIns="90000" rtlCol="0">
            <a:spAutoFit/>
          </a:bodyPr>
          <a:lstStyle/>
          <a:p>
            <a:r>
              <a:rPr lang="ru" sz="1200" b="1" dirty="0"/>
              <a:t>Рис. P3-17:</a:t>
            </a:r>
            <a:r>
              <a:rPr lang="ru" sz="1200" dirty="0"/>
              <a:t>  Набросок для лучшей иллюстрации закона Дарси (источник: </a:t>
            </a:r>
            <a:r>
              <a:rPr lang="ru" sz="1200" dirty="0" err="1"/>
              <a:t>лекция</a:t>
            </a:r>
            <a:r>
              <a:rPr lang="ru" sz="1200" dirty="0"/>
              <a:t> </a:t>
            </a:r>
            <a:r>
              <a:rPr lang="ru" sz="1200" dirty="0" err="1"/>
              <a:t>заметки</a:t>
            </a:r>
            <a:r>
              <a:rPr lang="ru" sz="1200" dirty="0"/>
              <a:t> </a:t>
            </a:r>
            <a:r>
              <a:rPr lang="ru" sz="1200" dirty="0" err="1"/>
              <a:t>по</a:t>
            </a:r>
            <a:r>
              <a:rPr lang="ru" sz="1200" dirty="0"/>
              <a:t> ( </a:t>
            </a:r>
            <a:r>
              <a:rPr lang="ru" sz="1200" cap="small" dirty="0"/>
              <a:t>Витт </a:t>
            </a:r>
            <a:r>
              <a:rPr lang="ru" sz="1200" dirty="0"/>
              <a:t>, 2015).</a:t>
            </a:r>
          </a:p>
        </p:txBody>
      </p:sp>
      <mc:AlternateContent xmlns:mc="http://schemas.openxmlformats.org/markup-compatibility/2006" xmlns:a14="http://schemas.microsoft.com/office/drawing/2010/main">
        <mc:Choice Requires="a14">
          <p:sp>
            <p:nvSpPr>
              <p:cNvPr id="94" name="Text Box 11"/>
              <p:cNvSpPr txBox="1">
                <a:spLocks noChangeArrowheads="1"/>
              </p:cNvSpPr>
              <p:nvPr/>
            </p:nvSpPr>
            <p:spPr bwMode="auto">
              <a:xfrm>
                <a:off x="1043608" y="3923471"/>
                <a:ext cx="6437546" cy="21698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lvl="0" fontAlgn="base">
                  <a:lnSpc>
                    <a:spcPct val="150000"/>
                  </a:lnSpc>
                  <a:spcBef>
                    <a:spcPct val="0"/>
                  </a:spcBef>
                  <a:spcAft>
                    <a:spcPct val="0"/>
                  </a:spcAft>
                  <a:defRPr/>
                </a:pPr>
                <a14:m>
                  <m:oMath xmlns:m="http://schemas.openxmlformats.org/officeDocument/2006/math">
                    <m:r>
                      <a:rPr kumimoji="0" lang="de-DE" sz="1800" b="0" i="1" u="none" strike="noStrike" kern="0" cap="none" spc="0" normalizeH="0" baseline="0" noProof="0" dirty="0" smtClean="0">
                        <a:ln>
                          <a:noFill/>
                        </a:ln>
                        <a:solidFill>
                          <a:srgbClr val="000000"/>
                        </a:solidFill>
                        <a:effectLst/>
                        <a:uLnTx/>
                        <a:uFillTx/>
                        <a:latin typeface="Cambria Math" panose="02040503050406030204" pitchFamily="18" charset="0"/>
                      </a:rPr>
                      <m:t>𝑄</m:t>
                    </m:r>
                  </m:oMath>
                </a14:m>
                <a:r>
                  <a:rPr kumimoji="0" lang="ru" sz="1800" b="0" i="0" u="none" strike="noStrike" kern="0" cap="none" spc="0" normalizeH="0" baseline="0" noProof="0" dirty="0">
                    <a:ln>
                      <a:noFill/>
                    </a:ln>
                    <a:solidFill>
                      <a:srgbClr val="000000"/>
                    </a:solidFill>
                    <a:effectLst/>
                    <a:uLnTx/>
                    <a:uFillTx/>
                    <a:latin typeface="+mn-lt"/>
                  </a:rPr>
                  <a:t>= </a:t>
                </a:r>
                <a:r>
                  <a:rPr lang="ru" sz="1800" kern="0" dirty="0">
                    <a:solidFill>
                      <a:srgbClr val="000000"/>
                    </a:solidFill>
                    <a:latin typeface="+mn-lt"/>
                  </a:rPr>
                  <a:t>расход (объем в единицу времени)</a:t>
                </a:r>
              </a:p>
              <a:p>
                <a:pPr lvl="0" fontAlgn="base">
                  <a:lnSpc>
                    <a:spcPct val="150000"/>
                  </a:lnSpc>
                  <a:spcBef>
                    <a:spcPct val="0"/>
                  </a:spcBef>
                  <a:spcAft>
                    <a:spcPct val="0"/>
                  </a:spcAft>
                  <a:defRPr/>
                </a:pPr>
                <a14:m>
                  <m:oMath xmlns:m="http://schemas.openxmlformats.org/officeDocument/2006/math">
                    <m:r>
                      <a:rPr kumimoji="0" lang="de-DE" sz="1800" b="0" i="1" u="none" strike="noStrike" kern="0" cap="none" spc="0" normalizeH="0" baseline="0" noProof="0" dirty="0" smtClean="0">
                        <a:ln>
                          <a:noFill/>
                        </a:ln>
                        <a:solidFill>
                          <a:srgbClr val="000000"/>
                        </a:solidFill>
                        <a:effectLst/>
                        <a:uLnTx/>
                        <a:uFillTx/>
                        <a:latin typeface="Cambria Math" panose="02040503050406030204" pitchFamily="18" charset="0"/>
                        <a:sym typeface="Symbol" pitchFamily="18" charset="2"/>
                      </a:rPr>
                      <m:t></m:t>
                    </m:r>
                    <m:r>
                      <a:rPr kumimoji="0" lang="de-DE" sz="1800" b="0" i="1" u="none" strike="noStrike" kern="0" cap="none" spc="0" normalizeH="0" baseline="0" noProof="0" dirty="0">
                        <a:ln>
                          <a:noFill/>
                        </a:ln>
                        <a:solidFill>
                          <a:srgbClr val="000000"/>
                        </a:solidFill>
                        <a:effectLst/>
                        <a:uLnTx/>
                        <a:uFillTx/>
                        <a:latin typeface="Cambria Math" panose="02040503050406030204" pitchFamily="18" charset="0"/>
                        <a:sym typeface="Symbol" pitchFamily="18" charset="2"/>
                      </a:rPr>
                      <m:t>h</m:t>
                    </m:r>
                  </m:oMath>
                </a14:m>
                <a:r>
                  <a:rPr kumimoji="0" lang="ru" sz="1800" b="0" i="0" u="none" strike="noStrike" kern="0" cap="none" spc="0" normalizeH="0" baseline="0" noProof="0" dirty="0">
                    <a:ln>
                      <a:noFill/>
                    </a:ln>
                    <a:solidFill>
                      <a:srgbClr val="000000"/>
                    </a:solidFill>
                    <a:effectLst/>
                    <a:uLnTx/>
                    <a:uFillTx/>
                    <a:latin typeface="+mn-lt"/>
                    <a:sym typeface="Symbol" pitchFamily="18" charset="2"/>
                  </a:rPr>
                  <a:t>= </a:t>
                </a:r>
                <a:r>
                  <a:rPr lang="ru" sz="1800" kern="0" dirty="0">
                    <a:solidFill>
                      <a:srgbClr val="000000"/>
                    </a:solidFill>
                    <a:latin typeface="+mn-lt"/>
                    <a:sym typeface="Symbol" pitchFamily="18" charset="2"/>
                  </a:rPr>
                  <a:t>разница уровней воды, разность потенциалов</a:t>
                </a:r>
              </a:p>
              <a:p>
                <a:pPr lvl="0" fontAlgn="base">
                  <a:lnSpc>
                    <a:spcPct val="150000"/>
                  </a:lnSpc>
                  <a:spcBef>
                    <a:spcPct val="0"/>
                  </a:spcBef>
                  <a:spcAft>
                    <a:spcPct val="0"/>
                  </a:spcAft>
                  <a:defRPr/>
                </a:pPr>
                <a14:m>
                  <m:oMath xmlns:m="http://schemas.openxmlformats.org/officeDocument/2006/math">
                    <m:r>
                      <a:rPr kumimoji="0" lang="de-DE" sz="1800" b="0" i="1" u="none" strike="noStrike" kern="0" cap="none" spc="0" normalizeH="0" baseline="0" noProof="0" dirty="0" smtClean="0">
                        <a:ln>
                          <a:noFill/>
                        </a:ln>
                        <a:solidFill>
                          <a:srgbClr val="000000"/>
                        </a:solidFill>
                        <a:effectLst/>
                        <a:uLnTx/>
                        <a:uFillTx/>
                        <a:latin typeface="Cambria Math" panose="02040503050406030204" pitchFamily="18" charset="0"/>
                        <a:sym typeface="Symbol" pitchFamily="18" charset="2"/>
                      </a:rPr>
                      <m:t></m:t>
                    </m:r>
                    <m:r>
                      <a:rPr kumimoji="0" lang="de-DE" sz="1800" b="0" i="1" u="none" strike="noStrike" kern="0" cap="none" spc="0" normalizeH="0" baseline="0" noProof="0" dirty="0" smtClean="0">
                        <a:ln>
                          <a:noFill/>
                        </a:ln>
                        <a:solidFill>
                          <a:srgbClr val="000000"/>
                        </a:solidFill>
                        <a:effectLst/>
                        <a:uLnTx/>
                        <a:uFillTx/>
                        <a:latin typeface="Cambria Math" panose="02040503050406030204" pitchFamily="18" charset="0"/>
                        <a:sym typeface="Symbol" pitchFamily="18" charset="2"/>
                      </a:rPr>
                      <m:t>𝑙</m:t>
                    </m:r>
                  </m:oMath>
                </a14:m>
                <a:r>
                  <a:rPr kumimoji="0" lang="ru" sz="1800" b="0" i="0" u="none" strike="noStrike" kern="0" cap="none" spc="0" normalizeH="0" baseline="0" noProof="0" dirty="0">
                    <a:ln>
                      <a:noFill/>
                    </a:ln>
                    <a:solidFill>
                      <a:srgbClr val="000000"/>
                    </a:solidFill>
                    <a:effectLst/>
                    <a:uLnTx/>
                    <a:uFillTx/>
                    <a:latin typeface="+mn-lt"/>
                    <a:sym typeface="Symbol" pitchFamily="18" charset="2"/>
                  </a:rPr>
                  <a:t>= </a:t>
                </a:r>
                <a:r>
                  <a:rPr lang="ru" sz="1800" kern="0" dirty="0">
                    <a:solidFill>
                      <a:srgbClr val="000000"/>
                    </a:solidFill>
                    <a:latin typeface="+mn-lt"/>
                    <a:sym typeface="Symbol" pitchFamily="18" charset="2"/>
                  </a:rPr>
                  <a:t>длина земли, протекающей через</a:t>
                </a:r>
                <a:endParaRPr kumimoji="0" lang="de-DE" sz="1800" b="0" i="0" u="none" strike="noStrike" kern="0" cap="none" spc="0" normalizeH="0" baseline="0" noProof="0" dirty="0">
                  <a:ln>
                    <a:noFill/>
                  </a:ln>
                  <a:solidFill>
                    <a:srgbClr val="000000"/>
                  </a:solidFill>
                  <a:effectLst/>
                  <a:uLnTx/>
                  <a:uFillTx/>
                  <a:latin typeface="+mn-lt"/>
                  <a:sym typeface="Symbol" pitchFamily="18" charset="2"/>
                </a:endParaRPr>
              </a:p>
              <a:p>
                <a:pPr lvl="0" fontAlgn="base">
                  <a:lnSpc>
                    <a:spcPct val="150000"/>
                  </a:lnSpc>
                  <a:spcBef>
                    <a:spcPct val="0"/>
                  </a:spcBef>
                  <a:spcAft>
                    <a:spcPct val="0"/>
                  </a:spcAft>
                  <a:defRPr/>
                </a:pPr>
                <a:r>
                  <a:rPr kumimoji="0" lang="ru" sz="1800" b="0" i="0" u="none" strike="noStrike" kern="0" cap="none" spc="0" normalizeH="0" baseline="0" noProof="0" dirty="0">
                    <a:ln>
                      <a:noFill/>
                    </a:ln>
                    <a:solidFill>
                      <a:srgbClr val="000000"/>
                    </a:solidFill>
                    <a:effectLst/>
                    <a:uLnTx/>
                    <a:uFillTx/>
                    <a:latin typeface="+mn-lt"/>
                    <a:sym typeface="Symbol" pitchFamily="18" charset="2"/>
                  </a:rPr>
                  <a:t> </a:t>
                </a:r>
                <a14:m>
                  <m:oMath xmlns:m="http://schemas.openxmlformats.org/officeDocument/2006/math">
                    <m:r>
                      <a:rPr kumimoji="0" lang="de-DE" sz="1800" b="0" i="1" u="none" strike="noStrike" kern="0" cap="none" spc="0" normalizeH="0" baseline="0" noProof="0" dirty="0" smtClean="0">
                        <a:ln>
                          <a:noFill/>
                        </a:ln>
                        <a:solidFill>
                          <a:srgbClr val="000000"/>
                        </a:solidFill>
                        <a:effectLst/>
                        <a:uLnTx/>
                        <a:uFillTx/>
                        <a:latin typeface="Cambria Math" panose="02040503050406030204" pitchFamily="18" charset="0"/>
                        <a:sym typeface="Symbol" pitchFamily="18" charset="2"/>
                      </a:rPr>
                      <m:t>𝑖</m:t>
                    </m:r>
                  </m:oMath>
                </a14:m>
                <a:r>
                  <a:rPr kumimoji="0" lang="ru" sz="1800" b="0" i="0" u="none" strike="noStrike" kern="0" cap="none" spc="0" normalizeH="0" baseline="0" noProof="0" dirty="0">
                    <a:ln>
                      <a:noFill/>
                    </a:ln>
                    <a:solidFill>
                      <a:srgbClr val="000000"/>
                    </a:solidFill>
                    <a:effectLst/>
                    <a:uLnTx/>
                    <a:uFillTx/>
                    <a:latin typeface="+mn-lt"/>
                    <a:sym typeface="Symbol" pitchFamily="18" charset="2"/>
                  </a:rPr>
                  <a:t>знак равно</a:t>
                </a:r>
                <a:r>
                  <a:rPr kumimoji="0" lang="ru" sz="1800" b="0" i="0" u="none" strike="noStrike" kern="0" cap="none" spc="0" normalizeH="0" noProof="0" dirty="0">
                    <a:ln>
                      <a:noFill/>
                    </a:ln>
                    <a:solidFill>
                      <a:srgbClr val="000000"/>
                    </a:solidFill>
                    <a:effectLst/>
                    <a:uLnTx/>
                    <a:uFillTx/>
                    <a:latin typeface="+mn-lt"/>
                    <a:sym typeface="Symbol" pitchFamily="18" charset="2"/>
                  </a:rPr>
                  <a:t>  </a:t>
                </a:r>
                <a:r>
                  <a:rPr lang="ru" sz="1800" kern="0" dirty="0" err="1">
                    <a:solidFill>
                      <a:srgbClr val="000000"/>
                    </a:solidFill>
                    <a:latin typeface="+mn-lt"/>
                    <a:sym typeface="Symbol" pitchFamily="18" charset="2"/>
                  </a:rPr>
                  <a:t>градиент </a:t>
                </a:r>
                <a:r>
                  <a:rPr lang="ru" sz="1800" kern="0" dirty="0">
                    <a:solidFill>
                      <a:srgbClr val="000000"/>
                    </a:solidFill>
                    <a:latin typeface="+mn-lt"/>
                    <a:sym typeface="Symbol" pitchFamily="18" charset="2"/>
                  </a:rPr>
                  <a:t>потенциала = </a:t>
                </a:r>
                <a:r>
                  <a:rPr lang="ru" sz="1800" kern="0" dirty="0" err="1">
                    <a:solidFill>
                      <a:srgbClr val="000000"/>
                    </a:solidFill>
                    <a:latin typeface="+mn-lt"/>
                    <a:sym typeface="Symbol" pitchFamily="18" charset="2"/>
                  </a:rPr>
                  <a:t>гидравлический</a:t>
                </a:r>
                <a:r>
                  <a:rPr lang="ru" sz="1800" kern="0" dirty="0">
                    <a:solidFill>
                      <a:srgbClr val="000000"/>
                    </a:solidFill>
                    <a:latin typeface="+mn-lt"/>
                    <a:sym typeface="Symbol" pitchFamily="18" charset="2"/>
                  </a:rPr>
                  <a:t> </a:t>
                </a:r>
                <a:r>
                  <a:rPr lang="ru" sz="1800" kern="0" dirty="0" err="1">
                    <a:solidFill>
                      <a:srgbClr val="000000"/>
                    </a:solidFill>
                    <a:latin typeface="+mn-lt"/>
                    <a:sym typeface="Symbol" pitchFamily="18" charset="2"/>
                  </a:rPr>
                  <a:t>градиент</a:t>
                </a:r>
                <a:endParaRPr lang="de-DE" sz="1800" kern="0" dirty="0">
                  <a:solidFill>
                    <a:srgbClr val="000000"/>
                  </a:solidFill>
                  <a:latin typeface="+mn-lt"/>
                  <a:sym typeface="Symbol" pitchFamily="18" charset="2"/>
                </a:endParaRPr>
              </a:p>
              <a:p>
                <a:pPr lvl="0" fontAlgn="base">
                  <a:lnSpc>
                    <a:spcPct val="150000"/>
                  </a:lnSpc>
                  <a:spcBef>
                    <a:spcPct val="0"/>
                  </a:spcBef>
                  <a:spcAft>
                    <a:spcPct val="0"/>
                  </a:spcAft>
                  <a:defRPr/>
                </a:pPr>
                <a:r>
                  <a:rPr kumimoji="0" lang="ru" sz="1800" b="0" i="0" u="none" strike="noStrike" kern="0" cap="none" spc="0" normalizeH="0" baseline="0" noProof="0" dirty="0">
                    <a:ln>
                      <a:noFill/>
                    </a:ln>
                    <a:solidFill>
                      <a:srgbClr val="000000"/>
                    </a:solidFill>
                    <a:effectLst/>
                    <a:uLnTx/>
                    <a:uFillTx/>
                    <a:latin typeface="+mn-lt"/>
                    <a:sym typeface="Symbol" pitchFamily="18" charset="2"/>
                  </a:rPr>
                  <a:t> </a:t>
                </a:r>
                <a14:m>
                  <m:oMath xmlns:m="http://schemas.openxmlformats.org/officeDocument/2006/math">
                    <m:r>
                      <a:rPr kumimoji="0" lang="de-DE" sz="1800" b="0" i="1" u="none" strike="noStrike" kern="0" cap="none" spc="0" normalizeH="0" baseline="0" noProof="0" dirty="0" smtClean="0">
                        <a:ln>
                          <a:noFill/>
                        </a:ln>
                        <a:solidFill>
                          <a:srgbClr val="000000"/>
                        </a:solidFill>
                        <a:effectLst/>
                        <a:uLnTx/>
                        <a:uFillTx/>
                        <a:latin typeface="Cambria Math" panose="02040503050406030204" pitchFamily="18" charset="0"/>
                        <a:sym typeface="Symbol" pitchFamily="18" charset="2"/>
                      </a:rPr>
                      <m:t>𝐹</m:t>
                    </m:r>
                  </m:oMath>
                </a14:m>
                <a:r>
                  <a:rPr kumimoji="0" lang="ru" sz="1800" b="0" i="0" u="none" strike="noStrike" kern="0" cap="none" spc="0" normalizeH="0" baseline="0" noProof="0" dirty="0">
                    <a:ln>
                      <a:noFill/>
                    </a:ln>
                    <a:solidFill>
                      <a:srgbClr val="000000"/>
                    </a:solidFill>
                    <a:effectLst/>
                    <a:uLnTx/>
                    <a:uFillTx/>
                    <a:latin typeface="+mn-lt"/>
                    <a:sym typeface="Symbol" pitchFamily="18" charset="2"/>
                  </a:rPr>
                  <a:t>знак равно</a:t>
                </a:r>
                <a:r>
                  <a:rPr kumimoji="0" lang="ru" sz="1800" b="0" i="0" u="none" strike="noStrike" kern="0" cap="none" spc="0" normalizeH="0" noProof="0" dirty="0">
                    <a:ln>
                      <a:noFill/>
                    </a:ln>
                    <a:solidFill>
                      <a:srgbClr val="000000"/>
                    </a:solidFill>
                    <a:effectLst/>
                    <a:uLnTx/>
                    <a:uFillTx/>
                    <a:latin typeface="+mn-lt"/>
                    <a:sym typeface="Symbol" pitchFamily="18" charset="2"/>
                  </a:rPr>
                  <a:t>  </a:t>
                </a:r>
                <a:r>
                  <a:rPr lang="ru" sz="1800" kern="0" dirty="0">
                    <a:solidFill>
                      <a:srgbClr val="000000"/>
                    </a:solidFill>
                    <a:latin typeface="+mn-lt"/>
                    <a:sym typeface="Symbol" pitchFamily="18" charset="2"/>
                  </a:rPr>
                  <a:t>протекание через поверхность (нормально к направлению потока)</a:t>
                </a:r>
              </a:p>
            </p:txBody>
          </p:sp>
        </mc:Choice>
        <mc:Fallback xmlns="">
          <p:sp>
            <p:nvSpPr>
              <p:cNvPr id="94" name="Text Box 11"/>
              <p:cNvSpPr txBox="1">
                <a:spLocks noRot="1" noChangeAspect="1" noMove="1" noResize="1" noEditPoints="1" noAdjustHandles="1" noChangeArrowheads="1" noChangeShapeType="1" noTextEdit="1"/>
              </p:cNvSpPr>
              <p:nvPr/>
            </p:nvSpPr>
            <p:spPr bwMode="auto">
              <a:xfrm>
                <a:off x="1043608" y="3923471"/>
                <a:ext cx="6437546" cy="2169825"/>
              </a:xfrm>
              <a:prstGeom prst="rect">
                <a:avLst/>
              </a:prstGeom>
              <a:blipFill>
                <a:blip r:embed="rId3"/>
                <a:stretch>
                  <a:fillRect l="-189" b="-168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xmlns:a="http://schemas.openxmlformats.org/drawingml/2006/main">
                  <a:rPr lang="ru">
                    <a:noFill/>
                  </a:rPr>
                  <a:t> </a:t>
                </a:r>
              </a:p>
            </p:txBody>
          </p:sp>
        </mc:Fallback>
      </mc:AlternateContent>
      <p:grpSp>
        <p:nvGrpSpPr>
          <p:cNvPr id="2" name="Gruppieren 1"/>
          <p:cNvGrpSpPr/>
          <p:nvPr/>
        </p:nvGrpSpPr>
        <p:grpSpPr>
          <a:xfrm>
            <a:off x="360000" y="936000"/>
            <a:ext cx="8622000" cy="2681288"/>
            <a:chOff x="395536" y="1575147"/>
            <a:chExt cx="8622000" cy="2681288"/>
          </a:xfrm>
        </p:grpSpPr>
        <p:sp>
          <p:nvSpPr>
            <p:cNvPr id="95" name="Rectangle 12"/>
            <p:cNvSpPr>
              <a:spLocks noChangeArrowheads="1"/>
            </p:cNvSpPr>
            <p:nvPr/>
          </p:nvSpPr>
          <p:spPr bwMode="auto">
            <a:xfrm>
              <a:off x="4024497" y="3397597"/>
              <a:ext cx="2039682"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96" name="Rectangle 13"/>
            <p:cNvSpPr>
              <a:spLocks noChangeArrowheads="1"/>
            </p:cNvSpPr>
            <p:nvPr/>
          </p:nvSpPr>
          <p:spPr bwMode="auto">
            <a:xfrm>
              <a:off x="6064179" y="3397597"/>
              <a:ext cx="17694"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97" name="Text Box 14"/>
            <p:cNvSpPr txBox="1">
              <a:spLocks noChangeArrowheads="1"/>
            </p:cNvSpPr>
            <p:nvPr/>
          </p:nvSpPr>
          <p:spPr bwMode="auto">
            <a:xfrm>
              <a:off x="6778390" y="2892772"/>
              <a:ext cx="92654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1" u="none" strike="noStrike" kern="0" cap="none" spc="0" normalizeH="0" baseline="0" noProof="0">
                <a:ln>
                  <a:noFill/>
                </a:ln>
                <a:solidFill>
                  <a:srgbClr val="000000"/>
                </a:solidFill>
                <a:effectLst/>
                <a:uLnTx/>
                <a:uFillTx/>
                <a:latin typeface="Times New Roman" pitchFamily="18" charset="0"/>
              </a:endParaRPr>
            </a:p>
          </p:txBody>
        </p:sp>
        <p:grpSp>
          <p:nvGrpSpPr>
            <p:cNvPr id="98" name="Group 15"/>
            <p:cNvGrpSpPr>
              <a:grpSpLocks/>
            </p:cNvGrpSpPr>
            <p:nvPr/>
          </p:nvGrpSpPr>
          <p:grpSpPr bwMode="auto">
            <a:xfrm>
              <a:off x="4823962" y="2589560"/>
              <a:ext cx="556569" cy="244475"/>
              <a:chOff x="1440" y="2192"/>
              <a:chExt cx="144" cy="114"/>
            </a:xfrm>
          </p:grpSpPr>
          <p:sp>
            <p:nvSpPr>
              <p:cNvPr id="164" name="AutoShape 16"/>
              <p:cNvSpPr>
                <a:spLocks noChangeArrowheads="1"/>
              </p:cNvSpPr>
              <p:nvPr/>
            </p:nvSpPr>
            <p:spPr bwMode="auto">
              <a:xfrm rot="10800000">
                <a:off x="1478" y="2192"/>
                <a:ext cx="73" cy="61"/>
              </a:xfrm>
              <a:prstGeom prst="triangle">
                <a:avLst>
                  <a:gd name="adj" fmla="val 50000"/>
                </a:avLst>
              </a:prstGeom>
              <a:solidFill>
                <a:srgbClr val="CCCCFF"/>
              </a:solidFill>
              <a:ln w="12700">
                <a:solidFill>
                  <a:srgbClr val="000000"/>
                </a:solidFill>
                <a:miter lim="800000"/>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165" name="Line 17"/>
              <p:cNvSpPr>
                <a:spLocks noChangeShapeType="1"/>
              </p:cNvSpPr>
              <p:nvPr/>
            </p:nvSpPr>
            <p:spPr bwMode="auto">
              <a:xfrm>
                <a:off x="1440" y="2271"/>
                <a:ext cx="14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166" name="Line 18"/>
              <p:cNvSpPr>
                <a:spLocks noChangeShapeType="1"/>
              </p:cNvSpPr>
              <p:nvPr/>
            </p:nvSpPr>
            <p:spPr bwMode="auto">
              <a:xfrm>
                <a:off x="1462" y="2282"/>
                <a:ext cx="102"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167" name="Line 19"/>
              <p:cNvSpPr>
                <a:spLocks noChangeShapeType="1"/>
              </p:cNvSpPr>
              <p:nvPr/>
            </p:nvSpPr>
            <p:spPr bwMode="auto">
              <a:xfrm>
                <a:off x="1479" y="2294"/>
                <a:ext cx="5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168" name="Line 20"/>
              <p:cNvSpPr>
                <a:spLocks noChangeShapeType="1"/>
              </p:cNvSpPr>
              <p:nvPr/>
            </p:nvSpPr>
            <p:spPr bwMode="auto">
              <a:xfrm>
                <a:off x="1501" y="2305"/>
                <a:ext cx="23"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grpSp>
        <p:sp>
          <p:nvSpPr>
            <p:cNvPr id="99" name="Rectangle 21"/>
            <p:cNvSpPr>
              <a:spLocks noChangeArrowheads="1"/>
            </p:cNvSpPr>
            <p:nvPr/>
          </p:nvSpPr>
          <p:spPr bwMode="auto">
            <a:xfrm>
              <a:off x="4507072" y="2507010"/>
              <a:ext cx="149598" cy="1235075"/>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100" name="Rectangle 22" descr="Kugeln"/>
            <p:cNvSpPr>
              <a:spLocks noChangeArrowheads="1"/>
            </p:cNvSpPr>
            <p:nvPr/>
          </p:nvSpPr>
          <p:spPr bwMode="auto">
            <a:xfrm>
              <a:off x="2018595" y="3535710"/>
              <a:ext cx="3564618" cy="720725"/>
            </a:xfrm>
            <a:prstGeom prst="rect">
              <a:avLst/>
            </a:prstGeom>
            <a:pattFill prst="sphere">
              <a:fgClr>
                <a:srgbClr val="663300"/>
              </a:fgClr>
              <a:bgClr>
                <a:srgbClr val="99CCFF"/>
              </a:bgClr>
            </a:pattFill>
            <a:ln w="9525">
              <a:solidFill>
                <a:srgbClr val="000000"/>
              </a:solidFill>
              <a:prstDash val="dash"/>
              <a:miter lim="800000"/>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101" name="Rectangle 23"/>
            <p:cNvSpPr>
              <a:spLocks noChangeArrowheads="1"/>
            </p:cNvSpPr>
            <p:nvPr/>
          </p:nvSpPr>
          <p:spPr bwMode="auto">
            <a:xfrm>
              <a:off x="1116181" y="2097435"/>
              <a:ext cx="926543" cy="2159000"/>
            </a:xfrm>
            <a:prstGeom prst="rect">
              <a:avLst/>
            </a:prstGeom>
            <a:solidFill>
              <a:srgbClr val="99CCFF"/>
            </a:solidFill>
            <a:ln w="12700">
              <a:solidFill>
                <a:srgbClr val="000000"/>
              </a:solidFill>
              <a:miter lim="800000"/>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102" name="Rectangle 24"/>
            <p:cNvSpPr>
              <a:spLocks noChangeArrowheads="1"/>
            </p:cNvSpPr>
            <p:nvPr/>
          </p:nvSpPr>
          <p:spPr bwMode="auto">
            <a:xfrm>
              <a:off x="5563910" y="3021360"/>
              <a:ext cx="926543" cy="1235075"/>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103" name="Line 25"/>
            <p:cNvSpPr>
              <a:spLocks noChangeShapeType="1"/>
            </p:cNvSpPr>
            <p:nvPr/>
          </p:nvSpPr>
          <p:spPr bwMode="auto">
            <a:xfrm>
              <a:off x="2042724" y="3535710"/>
              <a:ext cx="3521186"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104" name="Line 26"/>
            <p:cNvSpPr>
              <a:spLocks noChangeShapeType="1"/>
            </p:cNvSpPr>
            <p:nvPr/>
          </p:nvSpPr>
          <p:spPr bwMode="auto">
            <a:xfrm>
              <a:off x="1116181" y="4256435"/>
              <a:ext cx="5374273"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105" name="Line 27"/>
            <p:cNvSpPr>
              <a:spLocks noChangeShapeType="1"/>
            </p:cNvSpPr>
            <p:nvPr/>
          </p:nvSpPr>
          <p:spPr bwMode="auto">
            <a:xfrm flipV="1">
              <a:off x="1116181" y="1992660"/>
              <a:ext cx="0" cy="22637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106" name="Line 28"/>
            <p:cNvSpPr>
              <a:spLocks noChangeShapeType="1"/>
            </p:cNvSpPr>
            <p:nvPr/>
          </p:nvSpPr>
          <p:spPr bwMode="auto">
            <a:xfrm flipV="1">
              <a:off x="2042724" y="1992660"/>
              <a:ext cx="0" cy="154305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107" name="Line 29"/>
            <p:cNvSpPr>
              <a:spLocks noChangeShapeType="1"/>
            </p:cNvSpPr>
            <p:nvPr/>
          </p:nvSpPr>
          <p:spPr bwMode="auto">
            <a:xfrm flipV="1">
              <a:off x="5563910" y="2919760"/>
              <a:ext cx="0" cy="61595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108" name="Line 30"/>
            <p:cNvSpPr>
              <a:spLocks noChangeShapeType="1"/>
            </p:cNvSpPr>
            <p:nvPr/>
          </p:nvSpPr>
          <p:spPr bwMode="auto">
            <a:xfrm flipV="1">
              <a:off x="6490454" y="2919760"/>
              <a:ext cx="0" cy="13366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109" name="Line 31"/>
            <p:cNvSpPr>
              <a:spLocks noChangeShapeType="1"/>
            </p:cNvSpPr>
            <p:nvPr/>
          </p:nvSpPr>
          <p:spPr bwMode="auto">
            <a:xfrm>
              <a:off x="2042724" y="2097435"/>
              <a:ext cx="3521186" cy="923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110" name="Line 32"/>
            <p:cNvSpPr>
              <a:spLocks noChangeShapeType="1"/>
            </p:cNvSpPr>
            <p:nvPr/>
          </p:nvSpPr>
          <p:spPr bwMode="auto">
            <a:xfrm>
              <a:off x="5563910" y="3021360"/>
              <a:ext cx="92654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grpSp>
          <p:nvGrpSpPr>
            <p:cNvPr id="111" name="Group 33"/>
            <p:cNvGrpSpPr>
              <a:grpSpLocks/>
            </p:cNvGrpSpPr>
            <p:nvPr/>
          </p:nvGrpSpPr>
          <p:grpSpPr bwMode="auto">
            <a:xfrm>
              <a:off x="1449157" y="1959322"/>
              <a:ext cx="554961" cy="244475"/>
              <a:chOff x="528" y="1904"/>
              <a:chExt cx="144" cy="114"/>
            </a:xfrm>
          </p:grpSpPr>
          <p:sp>
            <p:nvSpPr>
              <p:cNvPr id="159" name="AutoShape 34"/>
              <p:cNvSpPr>
                <a:spLocks noChangeArrowheads="1"/>
              </p:cNvSpPr>
              <p:nvPr/>
            </p:nvSpPr>
            <p:spPr bwMode="auto">
              <a:xfrm rot="10800000">
                <a:off x="566" y="1904"/>
                <a:ext cx="73" cy="61"/>
              </a:xfrm>
              <a:prstGeom prst="triangle">
                <a:avLst>
                  <a:gd name="adj" fmla="val 50000"/>
                </a:avLst>
              </a:prstGeom>
              <a:solidFill>
                <a:srgbClr val="CCCCFF"/>
              </a:solidFill>
              <a:ln w="12700">
                <a:solidFill>
                  <a:srgbClr val="000000"/>
                </a:solidFill>
                <a:miter lim="800000"/>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160" name="Line 35"/>
              <p:cNvSpPr>
                <a:spLocks noChangeShapeType="1"/>
              </p:cNvSpPr>
              <p:nvPr/>
            </p:nvSpPr>
            <p:spPr bwMode="auto">
              <a:xfrm>
                <a:off x="528" y="1983"/>
                <a:ext cx="14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161" name="Line 36"/>
              <p:cNvSpPr>
                <a:spLocks noChangeShapeType="1"/>
              </p:cNvSpPr>
              <p:nvPr/>
            </p:nvSpPr>
            <p:spPr bwMode="auto">
              <a:xfrm>
                <a:off x="550" y="1994"/>
                <a:ext cx="102"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162" name="Line 37"/>
              <p:cNvSpPr>
                <a:spLocks noChangeShapeType="1"/>
              </p:cNvSpPr>
              <p:nvPr/>
            </p:nvSpPr>
            <p:spPr bwMode="auto">
              <a:xfrm>
                <a:off x="567" y="2006"/>
                <a:ext cx="5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163" name="Line 38"/>
              <p:cNvSpPr>
                <a:spLocks noChangeShapeType="1"/>
              </p:cNvSpPr>
              <p:nvPr/>
            </p:nvSpPr>
            <p:spPr bwMode="auto">
              <a:xfrm>
                <a:off x="589" y="2017"/>
                <a:ext cx="23"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grpSp>
        <p:grpSp>
          <p:nvGrpSpPr>
            <p:cNvPr id="112" name="Group 39"/>
            <p:cNvGrpSpPr>
              <a:grpSpLocks/>
            </p:cNvGrpSpPr>
            <p:nvPr/>
          </p:nvGrpSpPr>
          <p:grpSpPr bwMode="auto">
            <a:xfrm>
              <a:off x="5756940" y="2872135"/>
              <a:ext cx="558178" cy="244475"/>
              <a:chOff x="528" y="1904"/>
              <a:chExt cx="144" cy="114"/>
            </a:xfrm>
          </p:grpSpPr>
          <p:sp>
            <p:nvSpPr>
              <p:cNvPr id="154" name="AutoShape 40"/>
              <p:cNvSpPr>
                <a:spLocks noChangeArrowheads="1"/>
              </p:cNvSpPr>
              <p:nvPr/>
            </p:nvSpPr>
            <p:spPr bwMode="auto">
              <a:xfrm rot="10800000">
                <a:off x="566" y="1904"/>
                <a:ext cx="73" cy="61"/>
              </a:xfrm>
              <a:prstGeom prst="triangle">
                <a:avLst>
                  <a:gd name="adj" fmla="val 50000"/>
                </a:avLst>
              </a:prstGeom>
              <a:solidFill>
                <a:srgbClr val="CCCCFF"/>
              </a:solidFill>
              <a:ln w="12700">
                <a:solidFill>
                  <a:srgbClr val="000000"/>
                </a:solidFill>
                <a:miter lim="800000"/>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155" name="Line 41"/>
              <p:cNvSpPr>
                <a:spLocks noChangeShapeType="1"/>
              </p:cNvSpPr>
              <p:nvPr/>
            </p:nvSpPr>
            <p:spPr bwMode="auto">
              <a:xfrm>
                <a:off x="528" y="1983"/>
                <a:ext cx="14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156" name="Line 42"/>
              <p:cNvSpPr>
                <a:spLocks noChangeShapeType="1"/>
              </p:cNvSpPr>
              <p:nvPr/>
            </p:nvSpPr>
            <p:spPr bwMode="auto">
              <a:xfrm>
                <a:off x="550" y="1994"/>
                <a:ext cx="102"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157" name="Line 43"/>
              <p:cNvSpPr>
                <a:spLocks noChangeShapeType="1"/>
              </p:cNvSpPr>
              <p:nvPr/>
            </p:nvSpPr>
            <p:spPr bwMode="auto">
              <a:xfrm>
                <a:off x="567" y="2006"/>
                <a:ext cx="5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158" name="Line 44"/>
              <p:cNvSpPr>
                <a:spLocks noChangeShapeType="1"/>
              </p:cNvSpPr>
              <p:nvPr/>
            </p:nvSpPr>
            <p:spPr bwMode="auto">
              <a:xfrm>
                <a:off x="589" y="2017"/>
                <a:ext cx="23"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grpSp>
        <p:sp>
          <p:nvSpPr>
            <p:cNvPr id="113" name="Line 45"/>
            <p:cNvSpPr>
              <a:spLocks noChangeShapeType="1"/>
            </p:cNvSpPr>
            <p:nvPr/>
          </p:nvSpPr>
          <p:spPr bwMode="auto">
            <a:xfrm>
              <a:off x="5008949" y="2370485"/>
              <a:ext cx="129812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grpSp>
          <p:nvGrpSpPr>
            <p:cNvPr id="114" name="Group 46"/>
            <p:cNvGrpSpPr>
              <a:grpSpLocks/>
            </p:cNvGrpSpPr>
            <p:nvPr/>
          </p:nvGrpSpPr>
          <p:grpSpPr bwMode="auto">
            <a:xfrm>
              <a:off x="3340850" y="2224435"/>
              <a:ext cx="556569" cy="244475"/>
              <a:chOff x="528" y="1904"/>
              <a:chExt cx="144" cy="114"/>
            </a:xfrm>
          </p:grpSpPr>
          <p:sp>
            <p:nvSpPr>
              <p:cNvPr id="149" name="AutoShape 47"/>
              <p:cNvSpPr>
                <a:spLocks noChangeArrowheads="1"/>
              </p:cNvSpPr>
              <p:nvPr/>
            </p:nvSpPr>
            <p:spPr bwMode="auto">
              <a:xfrm rot="10800000">
                <a:off x="566" y="1904"/>
                <a:ext cx="73" cy="61"/>
              </a:xfrm>
              <a:prstGeom prst="triangle">
                <a:avLst>
                  <a:gd name="adj" fmla="val 50000"/>
                </a:avLst>
              </a:prstGeom>
              <a:solidFill>
                <a:srgbClr val="CCCCFF"/>
              </a:solidFill>
              <a:ln w="12700">
                <a:solidFill>
                  <a:srgbClr val="000000"/>
                </a:solidFill>
                <a:miter lim="800000"/>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150" name="Line 48"/>
              <p:cNvSpPr>
                <a:spLocks noChangeShapeType="1"/>
              </p:cNvSpPr>
              <p:nvPr/>
            </p:nvSpPr>
            <p:spPr bwMode="auto">
              <a:xfrm>
                <a:off x="528" y="1983"/>
                <a:ext cx="14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151" name="Line 49"/>
              <p:cNvSpPr>
                <a:spLocks noChangeShapeType="1"/>
              </p:cNvSpPr>
              <p:nvPr/>
            </p:nvSpPr>
            <p:spPr bwMode="auto">
              <a:xfrm>
                <a:off x="550" y="1994"/>
                <a:ext cx="102"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152" name="Line 50"/>
              <p:cNvSpPr>
                <a:spLocks noChangeShapeType="1"/>
              </p:cNvSpPr>
              <p:nvPr/>
            </p:nvSpPr>
            <p:spPr bwMode="auto">
              <a:xfrm>
                <a:off x="567" y="2006"/>
                <a:ext cx="5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153" name="Line 51"/>
              <p:cNvSpPr>
                <a:spLocks noChangeShapeType="1"/>
              </p:cNvSpPr>
              <p:nvPr/>
            </p:nvSpPr>
            <p:spPr bwMode="auto">
              <a:xfrm>
                <a:off x="589" y="2017"/>
                <a:ext cx="23"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grpSp>
        <p:sp>
          <p:nvSpPr>
            <p:cNvPr id="115" name="Line 52"/>
            <p:cNvSpPr>
              <a:spLocks noChangeShapeType="1"/>
            </p:cNvSpPr>
            <p:nvPr/>
          </p:nvSpPr>
          <p:spPr bwMode="auto">
            <a:xfrm flipH="1" flipV="1">
              <a:off x="3155863" y="2737197"/>
              <a:ext cx="1298126"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116" name="Line 53"/>
            <p:cNvSpPr>
              <a:spLocks noChangeShapeType="1"/>
            </p:cNvSpPr>
            <p:nvPr/>
          </p:nvSpPr>
          <p:spPr bwMode="auto">
            <a:xfrm>
              <a:off x="5935493" y="2370485"/>
              <a:ext cx="0" cy="365125"/>
            </a:xfrm>
            <a:prstGeom prst="line">
              <a:avLst/>
            </a:prstGeom>
            <a:noFill/>
            <a:ln w="12700">
              <a:solidFill>
                <a:srgbClr val="000000"/>
              </a:solidFill>
              <a:round/>
              <a:headEnd type="triangle" w="sm" len="med"/>
              <a:tailEnd type="triangle" w="sm"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117" name="Arc 54"/>
            <p:cNvSpPr>
              <a:spLocks/>
            </p:cNvSpPr>
            <p:nvPr/>
          </p:nvSpPr>
          <p:spPr bwMode="auto">
            <a:xfrm flipH="1">
              <a:off x="3527445" y="2516535"/>
              <a:ext cx="183378" cy="20478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118" name="AutoShape 55"/>
            <p:cNvSpPr>
              <a:spLocks noChangeArrowheads="1"/>
            </p:cNvSpPr>
            <p:nvPr/>
          </p:nvSpPr>
          <p:spPr bwMode="auto">
            <a:xfrm>
              <a:off x="6268469" y="2770535"/>
              <a:ext cx="593567" cy="200025"/>
            </a:xfrm>
            <a:prstGeom prst="curvedDownArrow">
              <a:avLst>
                <a:gd name="adj1" fmla="val 58571"/>
                <a:gd name="adj2" fmla="val 117143"/>
                <a:gd name="adj3" fmla="val 33333"/>
              </a:avLst>
            </a:prstGeom>
            <a:solidFill>
              <a:srgbClr val="99CCFF">
                <a:alpha val="50195"/>
              </a:srgbClr>
            </a:solidFill>
            <a:ln w="12700">
              <a:solidFill>
                <a:srgbClr val="000000"/>
              </a:solidFill>
              <a:miter lim="800000"/>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119" name="AutoShape 56"/>
            <p:cNvSpPr>
              <a:spLocks noChangeArrowheads="1"/>
            </p:cNvSpPr>
            <p:nvPr/>
          </p:nvSpPr>
          <p:spPr bwMode="auto">
            <a:xfrm>
              <a:off x="934411" y="1794222"/>
              <a:ext cx="593567" cy="198438"/>
            </a:xfrm>
            <a:prstGeom prst="curvedDownArrow">
              <a:avLst>
                <a:gd name="adj1" fmla="val 59040"/>
                <a:gd name="adj2" fmla="val 118080"/>
                <a:gd name="adj3" fmla="val 33333"/>
              </a:avLst>
            </a:prstGeom>
            <a:solidFill>
              <a:srgbClr val="99CCFF">
                <a:alpha val="50195"/>
              </a:srgbClr>
            </a:solidFill>
            <a:ln w="12700">
              <a:solidFill>
                <a:srgbClr val="000000"/>
              </a:solidFill>
              <a:miter lim="800000"/>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120" name="Text Box 57"/>
            <p:cNvSpPr txBox="1">
              <a:spLocks noChangeArrowheads="1"/>
            </p:cNvSpPr>
            <p:nvPr/>
          </p:nvSpPr>
          <p:spPr bwMode="auto">
            <a:xfrm>
              <a:off x="5935493" y="2313335"/>
              <a:ext cx="129812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ru" sz="2400" b="0" i="0" u="none" strike="noStrike" kern="0" cap="none" spc="0" normalizeH="0" baseline="0" noProof="0">
                  <a:ln>
                    <a:noFill/>
                  </a:ln>
                  <a:solidFill>
                    <a:srgbClr val="000000"/>
                  </a:solidFill>
                  <a:effectLst/>
                  <a:uLnTx/>
                  <a:uFillTx/>
                  <a:latin typeface="Times New Roman" pitchFamily="18" charset="0"/>
                  <a:sym typeface="Symbol" pitchFamily="18" charset="2"/>
                </a:rPr>
                <a:t> </a:t>
              </a:r>
              <a:r>
                <a:rPr kumimoji="0" lang="ru" sz="2400" b="0" i="1" u="none" strike="noStrike" kern="0" cap="none" spc="0" normalizeH="0" baseline="0" noProof="0">
                  <a:ln>
                    <a:noFill/>
                  </a:ln>
                  <a:solidFill>
                    <a:srgbClr val="000000"/>
                  </a:solidFill>
                  <a:effectLst/>
                  <a:uLnTx/>
                  <a:uFillTx/>
                  <a:latin typeface="Times New Roman" pitchFamily="18" charset="0"/>
                  <a:sym typeface="Symbol" pitchFamily="18" charset="2"/>
                </a:rPr>
                <a:t>ч</a:t>
              </a:r>
              <a:endParaRPr kumimoji="0" lang="de-DE" sz="2400" b="0" i="0" u="none" strike="noStrike" kern="0" cap="none" spc="0" normalizeH="0" baseline="0" noProof="0">
                <a:ln>
                  <a:noFill/>
                </a:ln>
                <a:solidFill>
                  <a:srgbClr val="000000"/>
                </a:solidFill>
                <a:effectLst/>
                <a:uLnTx/>
                <a:uFillTx/>
                <a:latin typeface="Times New Roman" pitchFamily="18" charset="0"/>
              </a:endParaRPr>
            </a:p>
          </p:txBody>
        </p:sp>
        <p:sp>
          <p:nvSpPr>
            <p:cNvPr id="121" name="Text Box 58"/>
            <p:cNvSpPr txBox="1">
              <a:spLocks noChangeArrowheads="1"/>
            </p:cNvSpPr>
            <p:nvPr/>
          </p:nvSpPr>
          <p:spPr bwMode="auto">
            <a:xfrm>
              <a:off x="3524228" y="2719735"/>
              <a:ext cx="129812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ru" sz="2400" b="0" i="1" u="none" strike="noStrike" kern="0" cap="none" spc="0" normalizeH="0" baseline="0" noProof="0" dirty="0">
                  <a:ln>
                    <a:noFill/>
                  </a:ln>
                  <a:solidFill>
                    <a:srgbClr val="000000"/>
                  </a:solidFill>
                  <a:effectLst/>
                  <a:uLnTx/>
                  <a:uFillTx/>
                  <a:latin typeface="Times New Roman" pitchFamily="18" charset="0"/>
                  <a:sym typeface="Symbol" pitchFamily="18" charset="2"/>
                </a:rPr>
                <a:t>л</a:t>
              </a:r>
              <a:endParaRPr kumimoji="0" lang="de-DE" sz="2400" b="0" i="1" u="none" strike="noStrike" kern="0" cap="none" spc="0" normalizeH="0" baseline="0" noProof="0" dirty="0">
                <a:ln>
                  <a:noFill/>
                </a:ln>
                <a:solidFill>
                  <a:srgbClr val="000000"/>
                </a:solidFill>
                <a:effectLst/>
                <a:uLnTx/>
                <a:uFillTx/>
                <a:latin typeface="Times New Roman" pitchFamily="18" charset="0"/>
              </a:endParaRPr>
            </a:p>
          </p:txBody>
        </p:sp>
        <p:sp>
          <p:nvSpPr>
            <p:cNvPr id="122" name="Text Box 59"/>
            <p:cNvSpPr txBox="1">
              <a:spLocks noChangeArrowheads="1"/>
            </p:cNvSpPr>
            <p:nvPr/>
          </p:nvSpPr>
          <p:spPr bwMode="auto">
            <a:xfrm>
              <a:off x="395536" y="1684685"/>
              <a:ext cx="92654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ru" sz="2400" b="0" i="1" u="none" strike="noStrike" kern="0" cap="none" spc="0" normalizeH="0" baseline="0" noProof="0">
                  <a:ln>
                    <a:noFill/>
                  </a:ln>
                  <a:solidFill>
                    <a:srgbClr val="000000"/>
                  </a:solidFill>
                  <a:effectLst/>
                  <a:uLnTx/>
                  <a:uFillTx/>
                  <a:latin typeface="Times New Roman" pitchFamily="18" charset="0"/>
                  <a:sym typeface="Symbol" pitchFamily="18" charset="2"/>
                </a:rPr>
                <a:t>Вопрос</a:t>
              </a:r>
              <a:endParaRPr kumimoji="0" lang="de-DE" sz="2400" b="0" i="0" u="none" strike="noStrike" kern="0" cap="none" spc="0" normalizeH="0" baseline="0" noProof="0">
                <a:ln>
                  <a:noFill/>
                </a:ln>
                <a:solidFill>
                  <a:srgbClr val="000000"/>
                </a:solidFill>
                <a:effectLst/>
                <a:uLnTx/>
                <a:uFillTx/>
                <a:latin typeface="Arial" charset="0"/>
              </a:endParaRPr>
            </a:p>
          </p:txBody>
        </p:sp>
        <p:sp>
          <p:nvSpPr>
            <p:cNvPr id="123" name="Text Box 60"/>
            <p:cNvSpPr txBox="1">
              <a:spLocks noChangeArrowheads="1"/>
            </p:cNvSpPr>
            <p:nvPr/>
          </p:nvSpPr>
          <p:spPr bwMode="auto">
            <a:xfrm>
              <a:off x="2660420" y="3564091"/>
              <a:ext cx="28407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ru" sz="3200" b="0" i="0" u="none" strike="noStrike" kern="0" cap="none" spc="0" normalizeH="0" baseline="0" noProof="0" dirty="0" err="1">
                  <a:ln>
                    <a:noFill/>
                  </a:ln>
                  <a:solidFill>
                    <a:srgbClr val="FFFFFF"/>
                  </a:solidFill>
                  <a:effectLst/>
                  <a:uLnTx/>
                  <a:uFillTx/>
                  <a:latin typeface="Arial" charset="0"/>
                  <a:sym typeface="Symbol" pitchFamily="18" charset="2"/>
                </a:rPr>
                <a:t>образец </a:t>
              </a:r>
              <a:endParaRPr kumimoji="0" lang="de-DE" sz="3200" b="0" i="0" u="none" strike="noStrike" kern="0" cap="none" spc="0" normalizeH="0" baseline="0" noProof="0" dirty="0">
                <a:ln>
                  <a:noFill/>
                </a:ln>
                <a:solidFill>
                  <a:srgbClr val="FFFFFF"/>
                </a:solidFill>
                <a:effectLst/>
                <a:uLnTx/>
                <a:uFillTx/>
                <a:latin typeface="Arial" charset="0"/>
              </a:endParaRPr>
            </a:p>
          </p:txBody>
        </p:sp>
        <p:sp>
          <p:nvSpPr>
            <p:cNvPr id="124" name="AutoShape 61"/>
            <p:cNvSpPr>
              <a:spLocks noChangeArrowheads="1"/>
            </p:cNvSpPr>
            <p:nvPr/>
          </p:nvSpPr>
          <p:spPr bwMode="auto">
            <a:xfrm>
              <a:off x="2969267" y="4050060"/>
              <a:ext cx="2039682" cy="158750"/>
            </a:xfrm>
            <a:prstGeom prst="rightArrow">
              <a:avLst>
                <a:gd name="adj1" fmla="val 50000"/>
                <a:gd name="adj2" fmla="val 317000"/>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125" name="AutoShape 62"/>
            <p:cNvSpPr>
              <a:spLocks noChangeArrowheads="1"/>
            </p:cNvSpPr>
            <p:nvPr/>
          </p:nvSpPr>
          <p:spPr bwMode="auto">
            <a:xfrm>
              <a:off x="2414307" y="3583335"/>
              <a:ext cx="2039682" cy="158750"/>
            </a:xfrm>
            <a:prstGeom prst="rightArrow">
              <a:avLst>
                <a:gd name="adj1" fmla="val 50000"/>
                <a:gd name="adj2" fmla="val 317000"/>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126" name="Rectangle 63"/>
            <p:cNvSpPr>
              <a:spLocks noChangeArrowheads="1"/>
            </p:cNvSpPr>
            <p:nvPr/>
          </p:nvSpPr>
          <p:spPr bwMode="auto">
            <a:xfrm>
              <a:off x="2969267" y="2370485"/>
              <a:ext cx="131904" cy="1166813"/>
            </a:xfrm>
            <a:prstGeom prst="rect">
              <a:avLst/>
            </a:prstGeom>
            <a:solidFill>
              <a:srgbClr val="99CCFF"/>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127" name="Rectangle 64"/>
            <p:cNvSpPr>
              <a:spLocks noChangeArrowheads="1"/>
            </p:cNvSpPr>
            <p:nvPr/>
          </p:nvSpPr>
          <p:spPr bwMode="auto">
            <a:xfrm>
              <a:off x="2969267" y="2194272"/>
              <a:ext cx="131904" cy="1360488"/>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128" name="Rectangle 65"/>
            <p:cNvSpPr>
              <a:spLocks noChangeArrowheads="1"/>
            </p:cNvSpPr>
            <p:nvPr/>
          </p:nvSpPr>
          <p:spPr bwMode="auto">
            <a:xfrm>
              <a:off x="4521549" y="2737197"/>
              <a:ext cx="131904" cy="809625"/>
            </a:xfrm>
            <a:prstGeom prst="rect">
              <a:avLst/>
            </a:prstGeom>
            <a:solidFill>
              <a:srgbClr val="99CCFF"/>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129" name="Line 66"/>
            <p:cNvSpPr>
              <a:spLocks noChangeShapeType="1"/>
            </p:cNvSpPr>
            <p:nvPr/>
          </p:nvSpPr>
          <p:spPr bwMode="auto">
            <a:xfrm>
              <a:off x="2969267" y="3126135"/>
              <a:ext cx="1668100" cy="0"/>
            </a:xfrm>
            <a:prstGeom prst="line">
              <a:avLst/>
            </a:prstGeom>
            <a:noFill/>
            <a:ln w="9525">
              <a:solidFill>
                <a:srgbClr val="000000"/>
              </a:solidFill>
              <a:round/>
              <a:headEnd type="triangle" w="sm" len="med"/>
              <a:tailEnd type="triangle" w="sm"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graphicFrame>
          <p:nvGraphicFramePr>
            <p:cNvPr id="130" name="Object 67"/>
            <p:cNvGraphicFramePr>
              <a:graphicFrameLocks noChangeAspect="1"/>
            </p:cNvGraphicFramePr>
            <p:nvPr/>
          </p:nvGraphicFramePr>
          <p:xfrm>
            <a:off x="4421817" y="1575147"/>
            <a:ext cx="1462201" cy="738188"/>
          </p:xfrm>
          <a:graphic>
            <a:graphicData uri="http://schemas.openxmlformats.org/presentationml/2006/ole">
              <mc:AlternateContent xmlns:mc="http://schemas.openxmlformats.org/markup-compatibility/2006">
                <mc:Choice xmlns:v="urn:schemas-microsoft-com:vml" Requires="v">
                  <p:oleObj spid="_x0000_s1034" name="Formel" r:id="rId4" imgW="406224" imgH="368140" progId="Equation.3">
                    <p:embed/>
                  </p:oleObj>
                </mc:Choice>
                <mc:Fallback>
                  <p:oleObj name="Formel" r:id="rId4" imgW="406224" imgH="368140" progId="Equation.3">
                    <p:embed/>
                    <p:pic>
                      <p:nvPicPr>
                        <p:cNvPr id="130" name="Object 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1817" y="1575147"/>
                          <a:ext cx="1462201" cy="738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131" name="AutoShape 68"/>
            <p:cNvCxnSpPr>
              <a:cxnSpLocks noChangeShapeType="1"/>
              <a:endCxn id="132" idx="3"/>
            </p:cNvCxnSpPr>
            <p:nvPr/>
          </p:nvCxnSpPr>
          <p:spPr bwMode="auto">
            <a:xfrm rot="10800000" flipV="1">
              <a:off x="3895811" y="1945035"/>
              <a:ext cx="526006" cy="682625"/>
            </a:xfrm>
            <a:prstGeom prst="curvedConnector3">
              <a:avLst>
                <a:gd name="adj1" fmla="val 49847"/>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32" name="Rectangle 69"/>
            <p:cNvSpPr>
              <a:spLocks noChangeArrowheads="1"/>
            </p:cNvSpPr>
            <p:nvPr/>
          </p:nvSpPr>
          <p:spPr bwMode="auto">
            <a:xfrm>
              <a:off x="3689912" y="2599085"/>
              <a:ext cx="205899"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133" name="Line 70"/>
            <p:cNvSpPr>
              <a:spLocks noChangeShapeType="1"/>
            </p:cNvSpPr>
            <p:nvPr/>
          </p:nvSpPr>
          <p:spPr bwMode="auto">
            <a:xfrm>
              <a:off x="2784280" y="2370485"/>
              <a:ext cx="129812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134" name="Line 71"/>
            <p:cNvSpPr>
              <a:spLocks noChangeShapeType="1"/>
            </p:cNvSpPr>
            <p:nvPr/>
          </p:nvSpPr>
          <p:spPr bwMode="auto">
            <a:xfrm>
              <a:off x="4267393" y="2737197"/>
              <a:ext cx="216997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135" name="Line 72"/>
            <p:cNvSpPr>
              <a:spLocks noChangeShapeType="1"/>
            </p:cNvSpPr>
            <p:nvPr/>
          </p:nvSpPr>
          <p:spPr bwMode="auto">
            <a:xfrm>
              <a:off x="5440049" y="3527772"/>
              <a:ext cx="617696" cy="0"/>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136" name="Line 73"/>
            <p:cNvSpPr>
              <a:spLocks noChangeShapeType="1"/>
            </p:cNvSpPr>
            <p:nvPr/>
          </p:nvSpPr>
          <p:spPr bwMode="auto">
            <a:xfrm>
              <a:off x="5851846" y="3527772"/>
              <a:ext cx="0" cy="728663"/>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137" name="Text Box 74"/>
            <p:cNvSpPr txBox="1">
              <a:spLocks noChangeArrowheads="1"/>
            </p:cNvSpPr>
            <p:nvPr/>
          </p:nvSpPr>
          <p:spPr bwMode="auto">
            <a:xfrm>
              <a:off x="5789112" y="3742085"/>
              <a:ext cx="129812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ru" sz="2400" b="0" i="1" u="none" strike="noStrike" kern="0" cap="none" spc="0" normalizeH="0" baseline="0" noProof="0">
                  <a:ln>
                    <a:noFill/>
                  </a:ln>
                  <a:solidFill>
                    <a:srgbClr val="000000"/>
                  </a:solidFill>
                  <a:effectLst/>
                  <a:uLnTx/>
                  <a:uFillTx/>
                  <a:latin typeface="Times New Roman" pitchFamily="18" charset="0"/>
                  <a:sym typeface="Symbol" pitchFamily="18" charset="2"/>
                </a:rPr>
                <a:t>Ф</a:t>
              </a:r>
              <a:endParaRPr kumimoji="0" lang="de-DE" sz="2400" b="0" i="0" u="none" strike="noStrike" kern="0" cap="none" spc="0" normalizeH="0" baseline="0" noProof="0">
                <a:ln>
                  <a:noFill/>
                </a:ln>
                <a:solidFill>
                  <a:srgbClr val="000000"/>
                </a:solidFill>
                <a:effectLst/>
                <a:uLnTx/>
                <a:uFillTx/>
                <a:latin typeface="Times New Roman" pitchFamily="18" charset="0"/>
              </a:endParaRPr>
            </a:p>
          </p:txBody>
        </p:sp>
        <p:graphicFrame>
          <p:nvGraphicFramePr>
            <p:cNvPr id="138" name="Object 75"/>
            <p:cNvGraphicFramePr>
              <a:graphicFrameLocks noChangeAspect="1"/>
            </p:cNvGraphicFramePr>
            <p:nvPr/>
          </p:nvGraphicFramePr>
          <p:xfrm>
            <a:off x="6611097" y="3016597"/>
            <a:ext cx="2406439" cy="439738"/>
          </p:xfrm>
          <a:graphic>
            <a:graphicData uri="http://schemas.openxmlformats.org/presentationml/2006/ole">
              <mc:AlternateContent xmlns:mc="http://schemas.openxmlformats.org/markup-compatibility/2006">
                <mc:Choice xmlns:v="urn:schemas-microsoft-com:vml" Requires="v">
                  <p:oleObj spid="_x0000_s1035" name="Formel" r:id="rId6" imgW="1104900" imgH="203200" progId="Equation.3">
                    <p:embed/>
                  </p:oleObj>
                </mc:Choice>
                <mc:Fallback>
                  <p:oleObj name="Formel" r:id="rId6" imgW="1104900" imgH="203200" progId="Equation.3">
                    <p:embed/>
                    <p:pic>
                      <p:nvPicPr>
                        <p:cNvPr id="138" name="Object 7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1097" y="3016597"/>
                          <a:ext cx="2406439"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9" name="Rectangle 76"/>
            <p:cNvSpPr>
              <a:spLocks noChangeArrowheads="1"/>
            </p:cNvSpPr>
            <p:nvPr/>
          </p:nvSpPr>
          <p:spPr bwMode="auto">
            <a:xfrm>
              <a:off x="2888838" y="2024410"/>
              <a:ext cx="291153" cy="217488"/>
            </a:xfrm>
            <a:prstGeom prst="rect">
              <a:avLst/>
            </a:prstGeom>
            <a:solidFill>
              <a:schemeClr val="bg1"/>
            </a:solidFill>
            <a:ln>
              <a:noFill/>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148" name="Rectangle 77"/>
            <p:cNvSpPr>
              <a:spLocks noChangeArrowheads="1"/>
            </p:cNvSpPr>
            <p:nvPr/>
          </p:nvSpPr>
          <p:spPr bwMode="auto">
            <a:xfrm>
              <a:off x="4421817" y="2311747"/>
              <a:ext cx="291153" cy="217488"/>
            </a:xfrm>
            <a:prstGeom prst="rect">
              <a:avLst/>
            </a:prstGeom>
            <a:solidFill>
              <a:schemeClr val="bg1"/>
            </a:solidFill>
            <a:ln>
              <a:noFill/>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grpSp>
    </p:spTree>
    <p:extLst>
      <p:ext uri="{BB962C8B-B14F-4D97-AF65-F5344CB8AC3E}">
        <p14:creationId xmlns:p14="http://schemas.microsoft.com/office/powerpoint/2010/main" val="90856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0" y="2934000"/>
            <a:ext cx="9144000" cy="504000"/>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p:cNvSpPr/>
          <p:nvPr/>
        </p:nvSpPr>
        <p:spPr>
          <a:xfrm>
            <a:off x="0" y="1620000"/>
            <a:ext cx="9144000" cy="504000"/>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2808000" y="244800"/>
            <a:ext cx="4320000" cy="307777"/>
          </a:xfrm>
          <a:prstGeom prst="rect">
            <a:avLst/>
          </a:prstGeom>
          <a:noFill/>
        </p:spPr>
        <p:txBody>
          <a:bodyPr wrap="square" lIns="90000" rtlCol="0">
            <a:spAutoFit/>
          </a:bodyPr>
          <a:lstStyle/>
          <a:p>
            <a:r>
              <a:rPr lang="ru" sz="1400" b="1" dirty="0"/>
              <a:t>Текучие </a:t>
            </a:r>
            <a:r>
              <a:rPr lang="ru" sz="1400" b="1" dirty="0" err="1"/>
              <a:t>грунтовые воды</a:t>
            </a:r>
            <a:endParaRPr lang="de-DE" sz="1400" b="1"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mc:AlternateContent xmlns:mc="http://schemas.openxmlformats.org/markup-compatibility/2006" xmlns:a14="http://schemas.microsoft.com/office/drawing/2010/main">
        <mc:Choice Requires="a14">
          <p:sp>
            <p:nvSpPr>
              <p:cNvPr id="10" name="Textfeld 9"/>
              <p:cNvSpPr txBox="1"/>
              <p:nvPr/>
            </p:nvSpPr>
            <p:spPr>
              <a:xfrm>
                <a:off x="1" y="576000"/>
                <a:ext cx="9143999" cy="4332340"/>
              </a:xfrm>
              <a:prstGeom prst="rect">
                <a:avLst/>
              </a:prstGeom>
              <a:noFill/>
            </p:spPr>
            <p:txBody>
              <a:bodyPr wrap="square" lIns="90000" rtlCol="0">
                <a:spAutoFit/>
              </a:bodyPr>
              <a:lstStyle/>
              <a:p>
                <a:pPr algn="just"/>
                <a:r>
                  <a:rPr lang="ru" sz="1400" dirty="0">
                    <a:solidFill>
                      <a:srgbClr val="006B94"/>
                    </a:solidFill>
                  </a:rPr>
                  <a:t>Коэффициент проницаемости в основном используется для текучих жидкостей (воды), предпочтительно в области </a:t>
                </a:r>
                <a:r>
                  <a:rPr lang="ru" sz="1400" dirty="0" err="1">
                    <a:solidFill>
                      <a:srgbClr val="006B94"/>
                    </a:solidFill>
                  </a:rPr>
                  <a:t>геотехники </a:t>
                </a:r>
                <a:r>
                  <a:rPr lang="ru" sz="1400" dirty="0">
                    <a:solidFill>
                      <a:srgbClr val="006B94"/>
                    </a:solidFill>
                  </a:rPr>
                  <a:t>, управления водными ресурсами и гидротехники. </a:t>
                </a:r>
                <a:r>
                  <a:rPr lang="ru" sz="1400" dirty="0"/>
                  <a:t>Поскольку можно предположить, что в (несжимаемых) жидкостях </a:t>
                </a:r>
                <a14:m>
                  <m:oMath xmlns:m="http://schemas.openxmlformats.org/officeDocument/2006/math">
                    <m:r>
                      <a:rPr lang="en-US" sz="1400" i="1" dirty="0" smtClean="0">
                        <a:latin typeface="Cambria Math" panose="02040503050406030204" pitchFamily="18" charset="0"/>
                      </a:rPr>
                      <m:t>𝜌</m:t>
                    </m:r>
                    <m:r>
                      <a:rPr lang="en-US" sz="1400" i="1" dirty="0" smtClean="0">
                        <a:latin typeface="Cambria Math" panose="02040503050406030204" pitchFamily="18" charset="0"/>
                      </a:rPr>
                      <m:t>=</m:t>
                    </m:r>
                    <m:r>
                      <a:rPr lang="en-US" sz="1400" i="1" dirty="0" smtClean="0">
                        <a:latin typeface="Cambria Math" panose="02040503050406030204" pitchFamily="18" charset="0"/>
                      </a:rPr>
                      <m:t>𝑐𝑜𝑛𝑠𝑡</m:t>
                    </m:r>
                    <m:r>
                      <a:rPr lang="en-US" sz="1400" i="1" dirty="0" smtClean="0">
                        <a:latin typeface="Cambria Math" panose="02040503050406030204" pitchFamily="18" charset="0"/>
                      </a:rPr>
                      <m:t>.</m:t>
                    </m:r>
                  </m:oMath>
                </a14:m>
                <a:r>
                  <a:rPr lang="ru" sz="1400" dirty="0"/>
                  <a:t>коэффициент проницаемости также можно записать в упрощенной форме – как описано </a:t>
                </a:r>
                <a:r>
                  <a:rPr lang="ru" sz="1400" dirty="0" err="1"/>
                  <a:t>eB </a:t>
                </a:r>
                <a:r>
                  <a:rPr lang="ru" sz="1400" dirty="0"/>
                  <a:t>. в Wissensspeicher Geotechnik (= Магазин знаний </a:t>
                </a:r>
                <a:r>
                  <a:rPr lang="ru" sz="1400" dirty="0" err="1"/>
                  <a:t>Geotechnics </a:t>
                </a:r>
                <a:r>
                  <a:rPr lang="ru" sz="1400" dirty="0"/>
                  <a:t>) 2019 - как:</a:t>
                </a:r>
                <a:endParaRPr lang="de-DE" sz="1400" dirty="0"/>
              </a:p>
              <a:p>
                <a:pPr algn="just"/>
                <a:endParaRPr lang="de-DE" sz="1400" dirty="0"/>
              </a:p>
              <a:p>
                <a:pPr algn="just"/>
                <a14:m>
                  <m:oMath xmlns:m="http://schemas.openxmlformats.org/officeDocument/2006/math">
                    <m:sSub>
                      <m:sSubPr>
                        <m:ctrlPr>
                          <a:rPr lang="de-DE" sz="1400"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𝑘</m:t>
                        </m:r>
                      </m:e>
                      <m:sub>
                        <m:r>
                          <m:rPr>
                            <m:sty m:val="p"/>
                          </m:rPr>
                          <a:rPr lang="de-DE" sz="14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f</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f>
                      <m:f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fPr>
                      <m:num>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𝑄</m:t>
                        </m:r>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𝑙</m:t>
                        </m:r>
                      </m:num>
                      <m:den>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𝐴</m:t>
                        </m:r>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𝛥</m:t>
                        </m:r>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h</m:t>
                        </m:r>
                      </m:den>
                    </m:f>
                  </m:oMath>
                </a14:m>
                <a:r>
                  <a:rPr lang="ru" sz="1400" dirty="0">
                    <a:effectLst/>
                    <a:ea typeface="Times New Roman" panose="02020603050405020304" pitchFamily="18" charset="0"/>
                  </a:rPr>
                  <a:t>( </a:t>
                </a:r>
                <a:r>
                  <a:rPr lang="ru" sz="1400" dirty="0" err="1">
                    <a:effectLst/>
                    <a:ea typeface="Times New Roman" panose="02020603050405020304" pitchFamily="18" charset="0"/>
                  </a:rPr>
                  <a:t>от</a:t>
                </a:r>
                <a:r>
                  <a:rPr lang="ru" sz="1400" dirty="0">
                    <a:effectLst/>
                    <a:ea typeface="Times New Roman" panose="02020603050405020304" pitchFamily="18" charset="0"/>
                  </a:rPr>
                  <a:t>  </a:t>
                </a:r>
                <a14:m>
                  <m:oMath xmlns:m="http://schemas.openxmlformats.org/officeDocument/2006/math">
                    <m:sSub>
                      <m:sSubPr>
                        <m:ctrlPr>
                          <a:rPr lang="de-DE" sz="1400" i="1"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𝑣</m:t>
                        </m:r>
                      </m:e>
                      <m:sub>
                        <m:r>
                          <m:rPr>
                            <m:sty m:val="p"/>
                          </m:rPr>
                          <a:rPr lang="de-DE" sz="14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f</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𝑘</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𝑓</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𝑖</m:t>
                    </m:r>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𝑘</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𝑓</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f>
                      <m:f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fPr>
                      <m:num>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𝛥</m:t>
                        </m:r>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h</m:t>
                        </m:r>
                      </m:num>
                      <m:den>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𝛥</m:t>
                        </m:r>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𝑥</m:t>
                        </m:r>
                      </m:den>
                    </m:f>
                  </m:oMath>
                </a14:m>
                <a:r>
                  <a:rPr lang="ru" sz="1400" dirty="0">
                    <a:effectLst/>
                    <a:ea typeface="Times New Roman" panose="02020603050405020304" pitchFamily="18" charset="0"/>
                  </a:rPr>
                  <a:t>, закон </a:t>
                </a:r>
                <a:r>
                  <a:rPr lang="ru" sz="1400" dirty="0" err="1">
                    <a:effectLst/>
                    <a:ea typeface="Times New Roman" panose="02020603050405020304" pitchFamily="18" charset="0"/>
                  </a:rPr>
                  <a:t>Дарси </a:t>
                </a:r>
                <a:r>
                  <a:rPr lang="ru" sz="1400" dirty="0">
                    <a:effectLst/>
                    <a:ea typeface="Times New Roman" panose="02020603050405020304" pitchFamily="18" charset="0"/>
                  </a:rPr>
                  <a:t>) [м/с] </a:t>
                </a:r>
                <a:r>
                  <a:rPr lang="ru" sz="1400" spc="-10" dirty="0">
                    <a:effectLst/>
                    <a:ea typeface="Times New Roman" panose="02020603050405020304" pitchFamily="18" charset="0"/>
                  </a:rPr>
                  <a:t>( </a:t>
                </a:r>
                <a:r>
                  <a:rPr lang="ru" sz="1400" spc="-10" dirty="0" err="1">
                    <a:effectLst/>
                    <a:ea typeface="Times New Roman" panose="02020603050405020304" pitchFamily="18" charset="0"/>
                  </a:rPr>
                  <a:t>уравнение </a:t>
                </a:r>
                <a:r>
                  <a:rPr lang="ru" sz="1400" spc="-10" dirty="0">
                    <a:effectLst/>
                    <a:ea typeface="Times New Roman" panose="02020603050405020304" pitchFamily="18" charset="0"/>
                  </a:rPr>
                  <a:t>P3.19)</a:t>
                </a:r>
                <a:endParaRPr lang="de-DE" sz="1400" dirty="0">
                  <a:effectLst/>
                  <a:ea typeface="Times New Roman" panose="02020603050405020304" pitchFamily="18" charset="0"/>
                </a:endParaRPr>
              </a:p>
              <a:p>
                <a:pPr algn="just"/>
                <a:endParaRPr lang="de-DE" sz="1400" dirty="0">
                  <a:effectLst/>
                  <a:ea typeface="Times New Roman" panose="02020603050405020304" pitchFamily="18" charset="0"/>
                </a:endParaRPr>
              </a:p>
              <a:p>
                <a:pPr algn="just"/>
                <a:r>
                  <a:rPr lang="ru" sz="1400" dirty="0">
                    <a:effectLst/>
                    <a:ea typeface="Times New Roman" panose="02020603050405020304" pitchFamily="18" charset="0"/>
                  </a:rPr>
                  <a:t>…… </a:t>
                </a:r>
                <a:r>
                  <a:rPr lang="ru" sz="1400" dirty="0">
                    <a:ea typeface="Times New Roman" panose="02020603050405020304" pitchFamily="18" charset="0"/>
                  </a:rPr>
                  <a:t>уже не с перепадом давления </a:t>
                </a:r>
                <a14:m>
                  <m:oMath xmlns:m="http://schemas.openxmlformats.org/officeDocument/2006/math">
                    <m:r>
                      <m:rPr>
                        <m:sty m:val="p"/>
                      </m:rPr>
                      <a:rPr lang="en-US" sz="1400" i="0" dirty="0" smtClean="0">
                        <a:latin typeface="Cambria Math" panose="02040503050406030204" pitchFamily="18" charset="0"/>
                        <a:ea typeface="Times New Roman" panose="02020603050405020304" pitchFamily="18" charset="0"/>
                      </a:rPr>
                      <m:t>Δ</m:t>
                    </m:r>
                    <m:r>
                      <a:rPr lang="en-US" sz="1400" i="1" dirty="0" err="1" smtClean="0">
                        <a:latin typeface="Cambria Math" panose="02040503050406030204" pitchFamily="18" charset="0"/>
                        <a:ea typeface="Times New Roman" panose="02020603050405020304" pitchFamily="18" charset="0"/>
                      </a:rPr>
                      <m:t>𝑝</m:t>
                    </m:r>
                  </m:oMath>
                </a14:m>
                <a:r>
                  <a:rPr lang="ru" sz="1400" dirty="0">
                    <a:ea typeface="Times New Roman" panose="02020603050405020304" pitchFamily="18" charset="0"/>
                  </a:rPr>
                  <a:t>, а с перепадом высот </a:t>
                </a:r>
                <a14:m>
                  <m:oMath xmlns:m="http://schemas.openxmlformats.org/officeDocument/2006/math">
                    <m:r>
                      <m:rPr>
                        <m:sty m:val="p"/>
                      </m:rPr>
                      <a:rPr lang="en-US" sz="1400" i="0" dirty="0" smtClean="0">
                        <a:latin typeface="Cambria Math" panose="02040503050406030204" pitchFamily="18" charset="0"/>
                        <a:ea typeface="Times New Roman" panose="02020603050405020304" pitchFamily="18" charset="0"/>
                      </a:rPr>
                      <m:t>Δ</m:t>
                    </m:r>
                    <m:r>
                      <a:rPr lang="en-US" sz="1400" i="1" dirty="0" err="1" smtClean="0">
                        <a:latin typeface="Cambria Math" panose="02040503050406030204" pitchFamily="18" charset="0"/>
                        <a:ea typeface="Times New Roman" panose="02020603050405020304" pitchFamily="18" charset="0"/>
                      </a:rPr>
                      <m:t>h</m:t>
                    </m:r>
                  </m:oMath>
                </a14:m>
                <a:r>
                  <a:rPr lang="ru" sz="1400" dirty="0">
                    <a:ea typeface="Times New Roman" panose="02020603050405020304" pitchFamily="18" charset="0"/>
                  </a:rPr>
                  <a:t>, над которым происходит течение.</a:t>
                </a:r>
              </a:p>
              <a:p>
                <a:pPr algn="just"/>
                <a:endParaRPr lang="de-DE" sz="1400" dirty="0">
                  <a:effectLst/>
                  <a:ea typeface="Times New Roman" panose="02020603050405020304" pitchFamily="18" charset="0"/>
                </a:endParaRPr>
              </a:p>
              <a:p>
                <a:pPr algn="just"/>
                <a:r>
                  <a:rPr lang="ru" sz="1400" dirty="0"/>
                  <a:t>Другое представление дается через условие непрерывности:</a:t>
                </a:r>
              </a:p>
              <a:p>
                <a:pPr algn="just"/>
                <a:endParaRPr lang="de-DE" sz="1400" dirty="0">
                  <a:effectLst/>
                  <a:ea typeface="Times New Roman" panose="02020603050405020304" pitchFamily="18" charset="0"/>
                </a:endParaRPr>
              </a:p>
              <a:p>
                <a:pPr algn="just"/>
                <a14:m>
                  <m:oMath xmlns:m="http://schemas.openxmlformats.org/officeDocument/2006/math">
                    <m:r>
                      <a:rPr lang="de-DE" sz="1400" i="1"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𝑄</m:t>
                    </m:r>
                    <m:r>
                      <a:rPr lang="de-DE" sz="1400" i="1"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𝑉</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𝑓</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𝐴</m:t>
                    </m:r>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𝑐𝑜𝑛𝑠𝑡</m:t>
                    </m:r>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ru" sz="1400" dirty="0">
                    <a:effectLst/>
                    <a:ea typeface="Times New Roman" panose="02020603050405020304" pitchFamily="18" charset="0"/>
                  </a:rPr>
                  <a:t>[м </a:t>
                </a:r>
                <a:r>
                  <a:rPr lang="ru" sz="1400" baseline="30000" dirty="0">
                    <a:effectLst/>
                    <a:ea typeface="Times New Roman" panose="02020603050405020304" pitchFamily="18" charset="0"/>
                  </a:rPr>
                  <a:t>3 </a:t>
                </a:r>
                <a:r>
                  <a:rPr lang="ru" sz="1400" dirty="0">
                    <a:effectLst/>
                    <a:ea typeface="Times New Roman" panose="02020603050405020304" pitchFamily="18" charset="0"/>
                  </a:rPr>
                  <a:t>/с] ( </a:t>
                </a:r>
                <a:r>
                  <a:rPr lang="ru" sz="1400" dirty="0" err="1">
                    <a:effectLst/>
                    <a:ea typeface="Times New Roman" panose="02020603050405020304" pitchFamily="18" charset="0"/>
                  </a:rPr>
                  <a:t>уравнение </a:t>
                </a:r>
                <a:r>
                  <a:rPr lang="ru" sz="1400" dirty="0">
                    <a:effectLst/>
                    <a:ea typeface="Times New Roman" panose="02020603050405020304" pitchFamily="18" charset="0"/>
                  </a:rPr>
                  <a:t>P3.20)</a:t>
                </a:r>
              </a:p>
              <a:p>
                <a:pPr algn="just"/>
                <a:endParaRPr lang="de-DE" sz="1400" dirty="0">
                  <a:ea typeface="Times New Roman" panose="02020603050405020304" pitchFamily="18" charset="0"/>
                </a:endParaRPr>
              </a:p>
              <a:p>
                <a:pPr lvl="0" algn="just"/>
                <a:r>
                  <a:rPr lang="ru" sz="1400" dirty="0">
                    <a:solidFill>
                      <a:srgbClr val="2F2B20"/>
                    </a:solidFill>
                  </a:rPr>
                  <a:t>Если не указано иное, значения, </a:t>
                </a:r>
                <a14:m>
                  <m:oMath xmlns:m="http://schemas.openxmlformats.org/officeDocument/2006/math">
                    <m:sSub>
                      <m:sSubPr>
                        <m:ctrlPr>
                          <a:rPr lang="en-US" sz="1400" i="1" dirty="0" smtClean="0">
                            <a:solidFill>
                              <a:srgbClr val="2F2B20"/>
                            </a:solidFill>
                            <a:latin typeface="Cambria Math" panose="02040503050406030204" pitchFamily="18" charset="0"/>
                          </a:rPr>
                        </m:ctrlPr>
                      </m:sSubPr>
                      <m:e>
                        <m:r>
                          <a:rPr lang="de-DE" sz="1400" b="0" i="1" dirty="0" smtClean="0">
                            <a:solidFill>
                              <a:srgbClr val="2F2B20"/>
                            </a:solidFill>
                            <a:latin typeface="Cambria Math" panose="02040503050406030204" pitchFamily="18" charset="0"/>
                          </a:rPr>
                          <m:t>𝑘</m:t>
                        </m:r>
                      </m:e>
                      <m:sub>
                        <m:r>
                          <a:rPr lang="de-DE" sz="1400" b="0" i="1" dirty="0" smtClean="0">
                            <a:solidFill>
                              <a:srgbClr val="2F2B20"/>
                            </a:solidFill>
                            <a:latin typeface="Cambria Math" panose="02040503050406030204" pitchFamily="18" charset="0"/>
                          </a:rPr>
                          <m:t>𝑓</m:t>
                        </m:r>
                      </m:sub>
                    </m:sSub>
                  </m:oMath>
                </a14:m>
                <a:r>
                  <a:rPr lang="ru" sz="1400" dirty="0">
                    <a:solidFill>
                      <a:srgbClr val="2F2B20"/>
                    </a:solidFill>
                  </a:rPr>
                  <a:t>приведенные в литературе, обычно относятся к воде. Если известен коэффициент проницаемости для </a:t>
                </a:r>
                <a:r>
                  <a:rPr lang="ru" sz="1400" spc="-10" dirty="0">
                    <a:solidFill>
                      <a:srgbClr val="2F2B20"/>
                    </a:solidFill>
                  </a:rPr>
                  <a:t>среды (например, почвы), протекающей с водой, то можно рассчитать проницаемость этой среды и </a:t>
                </a:r>
                <a:r>
                  <a:rPr lang="ru" sz="1400" dirty="0">
                    <a:solidFill>
                      <a:srgbClr val="2F2B20"/>
                    </a:solidFill>
                  </a:rPr>
                  <a:t>для других протекающих через нее веществ (например, для сырой нефти в водоемах или для загрязняющих веществ). на загрязненных участках).</a:t>
                </a:r>
              </a:p>
              <a:p>
                <a:pPr lvl="0" algn="just"/>
                <a:endParaRPr lang="en-US" sz="1400" dirty="0">
                  <a:solidFill>
                    <a:srgbClr val="2F2B20"/>
                  </a:solidFill>
                </a:endParaRPr>
              </a:p>
              <a:p>
                <a:pPr lvl="0" algn="just"/>
                <a:r>
                  <a:rPr lang="ru" sz="1400" dirty="0">
                    <a:solidFill>
                      <a:srgbClr val="006B94"/>
                    </a:solidFill>
                  </a:rPr>
                  <a:t>В случае коэффициента проницаемости </a:t>
                </a:r>
                <a14:m>
                  <m:oMath xmlns:m="http://schemas.openxmlformats.org/officeDocument/2006/math">
                    <m:sSub>
                      <m:sSubPr>
                        <m:ctrlPr>
                          <a:rPr lang="en-US" sz="1400" i="1" dirty="0" smtClean="0">
                            <a:solidFill>
                              <a:srgbClr val="006B94"/>
                            </a:solidFill>
                            <a:latin typeface="Cambria Math" panose="02040503050406030204" pitchFamily="18" charset="0"/>
                          </a:rPr>
                        </m:ctrlPr>
                      </m:sSubPr>
                      <m:e>
                        <m:r>
                          <a:rPr lang="de-DE" sz="1400" b="0" i="1" dirty="0" smtClean="0">
                            <a:solidFill>
                              <a:srgbClr val="006B94"/>
                            </a:solidFill>
                            <a:latin typeface="Cambria Math" panose="02040503050406030204" pitchFamily="18" charset="0"/>
                          </a:rPr>
                          <m:t>𝑘</m:t>
                        </m:r>
                      </m:e>
                      <m:sub>
                        <m:r>
                          <a:rPr lang="de-DE" sz="1400" b="0" i="1" dirty="0" smtClean="0">
                            <a:solidFill>
                              <a:srgbClr val="006B94"/>
                            </a:solidFill>
                            <a:latin typeface="Cambria Math" panose="02040503050406030204" pitchFamily="18" charset="0"/>
                          </a:rPr>
                          <m:t>𝑓</m:t>
                        </m:r>
                      </m:sub>
                    </m:sSub>
                  </m:oMath>
                </a14:m>
                <a:r>
                  <a:rPr lang="ru" sz="1400" dirty="0">
                    <a:solidFill>
                      <a:srgbClr val="006B94"/>
                    </a:solidFill>
                  </a:rPr>
                  <a:t>часто предполагаются изотропные отношения (независимо от направления и местоположения), хотя, например, из-за процессов осадконакопления, существуют определенные различия по вертикали/горизонтали (см. главу P3-3.5).</a:t>
                </a:r>
              </a:p>
            </p:txBody>
          </p:sp>
        </mc:Choice>
        <mc:Fallback xmlns="">
          <p:sp>
            <p:nvSpPr>
              <p:cNvPr id="10" name="Textfeld 9"/>
              <p:cNvSpPr txBox="1">
                <a:spLocks noRot="1" noChangeAspect="1" noMove="1" noResize="1" noEditPoints="1" noAdjustHandles="1" noChangeArrowheads="1" noChangeShapeType="1" noTextEdit="1"/>
              </p:cNvSpPr>
              <p:nvPr/>
            </p:nvSpPr>
            <p:spPr>
              <a:xfrm>
                <a:off x="1" y="576000"/>
                <a:ext cx="9143999" cy="4332340"/>
              </a:xfrm>
              <a:prstGeom prst="rect">
                <a:avLst/>
              </a:prstGeom>
              <a:blipFill>
                <a:blip r:embed="rId2"/>
                <a:stretch>
                  <a:fillRect l="-200" t="-141" r="-200" b="-563"/>
                </a:stretch>
              </a:blipFill>
            </p:spPr>
            <p:txBody>
              <a:bodyPr/>
              <a:lstStyle/>
              <a:p>
                <a:r xmlns:a="http://schemas.openxmlformats.org/drawingml/2006/main">
                  <a:rPr lang="ru">
                    <a:noFill/>
                  </a:rPr>
                  <a:t> </a:t>
                </a:r>
              </a:p>
            </p:txBody>
          </p:sp>
        </mc:Fallback>
      </mc:AlternateContent>
    </p:spTree>
    <p:extLst>
      <p:ext uri="{BB962C8B-B14F-4D97-AF65-F5344CB8AC3E}">
        <p14:creationId xmlns:p14="http://schemas.microsoft.com/office/powerpoint/2010/main" val="386181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67" y="2996952"/>
            <a:ext cx="6921805" cy="1583300"/>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2808000" y="241200"/>
            <a:ext cx="4320000" cy="307777"/>
          </a:xfrm>
          <a:prstGeom prst="rect">
            <a:avLst/>
          </a:prstGeom>
          <a:noFill/>
        </p:spPr>
        <p:txBody>
          <a:bodyPr wrap="square" lIns="90000" rtlCol="0">
            <a:spAutoFit/>
          </a:bodyPr>
          <a:lstStyle/>
          <a:p>
            <a:r>
              <a:rPr lang="ru" sz="1400" b="1" dirty="0"/>
              <a:t>Текучие </a:t>
            </a:r>
            <a:r>
              <a:rPr lang="ru" sz="1400" b="1" dirty="0" err="1"/>
              <a:t>грунтовые воды</a:t>
            </a:r>
            <a:endParaRPr lang="de-DE" sz="1400" b="1"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mc:AlternateContent xmlns:mc="http://schemas.openxmlformats.org/markup-compatibility/2006" xmlns:a14="http://schemas.microsoft.com/office/drawing/2010/main">
        <mc:Choice Requires="a14">
          <p:sp>
            <p:nvSpPr>
              <p:cNvPr id="10" name="Textfeld 9"/>
              <p:cNvSpPr txBox="1"/>
              <p:nvPr/>
            </p:nvSpPr>
            <p:spPr>
              <a:xfrm>
                <a:off x="1" y="576000"/>
                <a:ext cx="7019999" cy="5363648"/>
              </a:xfrm>
              <a:prstGeom prst="rect">
                <a:avLst/>
              </a:prstGeom>
              <a:noFill/>
            </p:spPr>
            <p:txBody>
              <a:bodyPr wrap="square" lIns="90000" rtlCol="0">
                <a:spAutoFit/>
              </a:bodyPr>
              <a:lstStyle/>
              <a:p>
                <a:pPr algn="just"/>
                <a:r>
                  <a:rPr lang="ru" sz="1400" dirty="0"/>
                  <a:t>Mit dem </a:t>
                </a:r>
                <a:r>
                  <a:rPr lang="ru" sz="1400" dirty="0" err="1"/>
                  <a:t>Darcy'schen </a:t>
                </a:r>
                <a:r>
                  <a:rPr lang="ru" sz="1400" dirty="0"/>
                  <a:t>Gesetz wird die so genannte </a:t>
                </a:r>
                <a:r>
                  <a:rPr lang="ru" sz="1400" b="1" dirty="0"/>
                  <a:t>Filtergeschwindigkeit</a:t>
                </a:r>
                <a14:m>
                  <m:oMath xmlns:m="http://schemas.openxmlformats.org/officeDocument/2006/math">
                    <m:sSub>
                      <m:sSubPr>
                        <m:ctrlPr>
                          <a:rPr lang="de-DE" sz="1400" b="1" i="1" dirty="0" smtClean="0">
                            <a:latin typeface="Cambria Math" panose="02040503050406030204" pitchFamily="18" charset="0"/>
                          </a:rPr>
                        </m:ctrlPr>
                      </m:sSubPr>
                      <m:e>
                        <m:r>
                          <a:rPr lang="de-DE" sz="1400" b="1" i="1" dirty="0" smtClean="0">
                            <a:latin typeface="Cambria Math" panose="02040503050406030204" pitchFamily="18" charset="0"/>
                          </a:rPr>
                          <m:t>𝒗</m:t>
                        </m:r>
                      </m:e>
                      <m:sub>
                        <m:r>
                          <a:rPr lang="de-DE" sz="1400" b="1" i="1" dirty="0" smtClean="0">
                            <a:latin typeface="Cambria Math" panose="02040503050406030204" pitchFamily="18" charset="0"/>
                          </a:rPr>
                          <m:t>𝒇</m:t>
                        </m:r>
                      </m:sub>
                    </m:sSub>
                  </m:oMath>
                </a14:m>
                <a:r>
                  <a:rPr lang="ru" sz="1400" baseline="-25000" dirty="0"/>
                  <a:t> </a:t>
                </a:r>
                <a:r>
                  <a:rPr lang="ru" sz="1400" dirty="0"/>
                  <a:t>рассчитанный Die Filtergeschwindigkeit ist eine </a:t>
                </a:r>
                <a:r>
                  <a:rPr lang="ru" sz="1400" b="1" dirty="0"/>
                  <a:t>scheinchen Geschwindigkeit </a:t>
                </a:r>
                <a:r>
                  <a:rPr lang="ru" sz="1400" dirty="0"/>
                  <a:t>, потому что bei ihr davon ausgegangen wird dass sich das Wasser geradlinig durch den Boden bewegt. </a:t>
                </a:r>
                <a:r>
                  <a:rPr lang="ru" sz="1400" dirty="0">
                    <a:solidFill>
                      <a:schemeClr val="bg2">
                        <a:lumMod val="50000"/>
                      </a:schemeClr>
                    </a:solidFill>
                  </a:rPr>
                  <a:t>В Wirklichkeit fließt das Wasser durch die einzelnen Poren und muss viel große Wege zurück legen </a:t>
                </a:r>
                <a:r>
                  <a:rPr lang="ru" sz="1400" dirty="0"/>
                  <a:t>(vergleiche </a:t>
                </a:r>
                <a:r>
                  <a:rPr lang="ru" sz="1400" b="1" dirty="0"/>
                  <a:t>Abb. P3-18 </a:t>
                </a:r>
                <a:r>
                  <a:rPr lang="ru" sz="1400" dirty="0"/>
                  <a:t>). Отсюда следует, что реальная скорость на земле должна быть больше. Умрите фактическое Geschwindigkeit wird как </a:t>
                </a:r>
                <a:r>
                  <a:rPr lang="ru" sz="1400" b="1" dirty="0"/>
                  <a:t>истинное Geschwindigkeit </a:t>
                </a:r>
                <a14:m>
                  <m:oMath xmlns:m="http://schemas.openxmlformats.org/officeDocument/2006/math">
                    <m:sSub>
                      <m:sSubPr>
                        <m:ctrlPr>
                          <a:rPr lang="de-DE" sz="1400" b="1" i="1" dirty="0" smtClean="0">
                            <a:latin typeface="Cambria Math" panose="02040503050406030204" pitchFamily="18" charset="0"/>
                          </a:rPr>
                        </m:ctrlPr>
                      </m:sSubPr>
                      <m:e>
                        <m:r>
                          <a:rPr lang="de-DE" sz="1400" b="1" i="1" dirty="0" smtClean="0">
                            <a:latin typeface="Cambria Math" panose="02040503050406030204" pitchFamily="18" charset="0"/>
                          </a:rPr>
                          <m:t>𝒗</m:t>
                        </m:r>
                      </m:e>
                      <m:sub>
                        <m:r>
                          <a:rPr lang="de-DE" sz="1400" b="1" i="1" dirty="0" smtClean="0">
                            <a:latin typeface="Cambria Math" panose="02040503050406030204" pitchFamily="18" charset="0"/>
                          </a:rPr>
                          <m:t>𝒘</m:t>
                        </m:r>
                      </m:sub>
                    </m:sSub>
                  </m:oMath>
                </a14:m>
                <a:r>
                  <a:rPr lang="ru" sz="1400" dirty="0"/>
                  <a:t>bezeichnet. Разница между скоростями зависит от плотности хранения, формы углов пола и их диаметра. Nährungsweise wird in der Praxis diese wahre Geschwindigkeit durch eine </a:t>
                </a:r>
                <a:r>
                  <a:rPr lang="ru" sz="1400" b="1" dirty="0"/>
                  <a:t>mittlere Geschwindigkeit заменен </a:t>
                </a:r>
                <a:r>
                  <a:rPr lang="ru" sz="1400" dirty="0"/>
                  <a:t>. Эта средняя скорость </a:t>
                </a:r>
                <a:r>
                  <a:rPr lang="ru" sz="1400" b="1" dirty="0"/>
                  <a:t>описывается как </a:t>
                </a:r>
                <a14:m>
                  <m:oMath xmlns:m="http://schemas.openxmlformats.org/officeDocument/2006/math">
                    <m:sSub>
                      <m:sSubPr>
                        <m:ctrlPr>
                          <a:rPr lang="de-DE" sz="1400" b="1" i="1" dirty="0" smtClean="0">
                            <a:latin typeface="Cambria Math" panose="02040503050406030204" pitchFamily="18" charset="0"/>
                          </a:rPr>
                        </m:ctrlPr>
                      </m:sSubPr>
                      <m:e>
                        <m:r>
                          <a:rPr lang="de-DE" sz="1400" b="1" i="1" dirty="0" smtClean="0">
                            <a:latin typeface="Cambria Math" panose="02040503050406030204" pitchFamily="18" charset="0"/>
                          </a:rPr>
                          <m:t>𝒗</m:t>
                        </m:r>
                      </m:e>
                      <m:sub>
                        <m:r>
                          <a:rPr lang="de-DE" sz="1400" b="1" i="1" dirty="0" smtClean="0">
                            <a:latin typeface="Cambria Math" panose="02040503050406030204" pitchFamily="18" charset="0"/>
                          </a:rPr>
                          <m:t>𝒂</m:t>
                        </m:r>
                      </m:sub>
                    </m:sSub>
                  </m:oMath>
                </a14:m>
                <a:r>
                  <a:rPr lang="ru" sz="1400" dirty="0"/>
                  <a:t>Abstandsgeschwindigkeit и может быть описана следующим образом:</a:t>
                </a:r>
              </a:p>
              <a:p>
                <a:pPr algn="just"/>
                <a:endParaRPr lang="de-DE" sz="1400" dirty="0"/>
              </a:p>
              <a:p>
                <a:pPr algn="just">
                  <a:lnSpc>
                    <a:spcPct val="150000"/>
                  </a:lnSpc>
                  <a:spcAft>
                    <a:spcPts val="0"/>
                  </a:spcAft>
                </a:pPr>
                <a14:m>
                  <m:oMath xmlns:m="http://schemas.openxmlformats.org/officeDocument/2006/math">
                    <m:sSub>
                      <m:sSubPr>
                        <m:ctrlPr>
                          <a:rPr lang="de-DE" sz="1400" i="1"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𝑣</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𝑎</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f>
                      <m:f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fPr>
                      <m:num>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b="0" i="1"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𝑣</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𝑓</m:t>
                            </m:r>
                          </m:sub>
                        </m:sSub>
                      </m:num>
                      <m:den>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𝑛</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𝑒</m:t>
                            </m:r>
                          </m:sub>
                        </m:sSub>
                      </m:den>
                    </m:f>
                  </m:oMath>
                </a14:m>
                <a:r>
                  <a:rPr lang="ru" sz="1400" dirty="0">
                    <a:effectLst/>
                    <a:ea typeface="Times New Roman" panose="02020603050405020304" pitchFamily="18" charset="0"/>
                  </a:rPr>
                  <a:t>[м/с] ( </a:t>
                </a:r>
                <a:r>
                  <a:rPr lang="ru" sz="1400" dirty="0" err="1">
                    <a:effectLst/>
                    <a:ea typeface="Times New Roman" panose="02020603050405020304" pitchFamily="18" charset="0"/>
                  </a:rPr>
                  <a:t>уравнение </a:t>
                </a:r>
                <a:r>
                  <a:rPr lang="ru" sz="1400" dirty="0">
                    <a:effectLst/>
                    <a:ea typeface="Times New Roman" panose="02020603050405020304" pitchFamily="18" charset="0"/>
                  </a:rPr>
                  <a:t>P3.21)</a:t>
                </a:r>
              </a:p>
              <a:p>
                <a:pPr algn="just">
                  <a:lnSpc>
                    <a:spcPct val="150000"/>
                  </a:lnSpc>
                  <a:spcAft>
                    <a:spcPts val="0"/>
                  </a:spcAft>
                </a:pPr>
                <a:r>
                  <a:rPr lang="ru" sz="1400" dirty="0" err="1">
                    <a:ea typeface="Times New Roman" panose="02020603050405020304" pitchFamily="18" charset="0"/>
                  </a:rPr>
                  <a:t>с </a:t>
                </a:r>
                <a:r>
                  <a:rPr lang="ru" sz="1400" dirty="0">
                    <a:ea typeface="Times New Roman" panose="02020603050405020304" pitchFamily="18" charset="0"/>
                  </a:rPr>
                  <a:t>:</a:t>
                </a:r>
              </a:p>
              <a:p>
                <a:pPr algn="just">
                  <a:spcAft>
                    <a:spcPts val="0"/>
                  </a:spcAft>
                </a:pPr>
                <a14:m>
                  <m:oMath xmlns:m="http://schemas.openxmlformats.org/officeDocument/2006/math">
                    <m:sSub>
                      <m:sSubPr>
                        <m:ctrlPr>
                          <a:rPr lang="de-DE" sz="1400" i="1" smtClean="0">
                            <a:latin typeface="Cambria Math" panose="02040503050406030204" pitchFamily="18" charset="0"/>
                          </a:rPr>
                        </m:ctrlPr>
                      </m:sSubPr>
                      <m:e>
                        <m:r>
                          <a:rPr lang="de-DE" sz="1400" b="0" i="1" smtClean="0">
                            <a:latin typeface="Cambria Math" panose="02040503050406030204" pitchFamily="18" charset="0"/>
                          </a:rPr>
                          <m:t>𝑣</m:t>
                        </m:r>
                      </m:e>
                      <m:sub>
                        <m:r>
                          <a:rPr lang="de-DE" sz="1400" b="0" i="1" smtClean="0">
                            <a:latin typeface="Cambria Math" panose="02040503050406030204" pitchFamily="18" charset="0"/>
                          </a:rPr>
                          <m:t>𝑎</m:t>
                        </m:r>
                      </m:sub>
                    </m:sSub>
                  </m:oMath>
                </a14:m>
                <a:r>
                  <a:rPr lang="ru" sz="1400" dirty="0">
                    <a:ea typeface="Times New Roman" panose="02020603050405020304" pitchFamily="18" charset="0"/>
                  </a:rPr>
                  <a:t>= </a:t>
                </a:r>
                <a:r>
                  <a:rPr lang="ru" sz="1400" dirty="0" err="1">
                    <a:ea typeface="Times New Roman" panose="02020603050405020304" pitchFamily="18" charset="0"/>
                  </a:rPr>
                  <a:t>расстояние</a:t>
                </a:r>
                <a:r>
                  <a:rPr lang="ru" sz="1400" dirty="0">
                    <a:ea typeface="Times New Roman" panose="02020603050405020304" pitchFamily="18" charset="0"/>
                  </a:rPr>
                  <a:t> </a:t>
                </a:r>
                <a:r>
                  <a:rPr lang="ru" sz="1400" dirty="0" err="1">
                    <a:ea typeface="Times New Roman" panose="02020603050405020304" pitchFamily="18" charset="0"/>
                  </a:rPr>
                  <a:t>скорость </a:t>
                </a:r>
                <a:r>
                  <a:rPr lang="ru" sz="1400" dirty="0">
                    <a:ea typeface="Times New Roman" panose="02020603050405020304" pitchFamily="18" charset="0"/>
                  </a:rPr>
                  <a:t>(также </a:t>
                </a:r>
                <a:r>
                  <a:rPr lang="ru" sz="1400" dirty="0" err="1">
                    <a:ea typeface="Times New Roman" panose="02020603050405020304" pitchFamily="18" charset="0"/>
                  </a:rPr>
                  <a:t>называемая</a:t>
                </a:r>
                <a:r>
                  <a:rPr lang="ru" sz="1400" dirty="0">
                    <a:ea typeface="Times New Roman" panose="02020603050405020304" pitchFamily="18" charset="0"/>
                  </a:rPr>
                  <a:t> </a:t>
                </a:r>
                <a:r>
                  <a:rPr lang="ru" sz="1400" dirty="0" err="1">
                    <a:ea typeface="Times New Roman" panose="02020603050405020304" pitchFamily="18" charset="0"/>
                  </a:rPr>
                  <a:t>эффективный</a:t>
                </a:r>
                <a:r>
                  <a:rPr lang="ru" sz="1400" dirty="0">
                    <a:ea typeface="Times New Roman" panose="02020603050405020304" pitchFamily="18" charset="0"/>
                  </a:rPr>
                  <a:t> </a:t>
                </a:r>
                <a:r>
                  <a:rPr lang="ru" sz="1400" dirty="0" err="1">
                    <a:ea typeface="Times New Roman" panose="02020603050405020304" pitchFamily="18" charset="0"/>
                  </a:rPr>
                  <a:t>поток</a:t>
                </a:r>
                <a:r>
                  <a:rPr lang="ru" sz="1400" dirty="0">
                    <a:ea typeface="Times New Roman" panose="02020603050405020304" pitchFamily="18" charset="0"/>
                  </a:rPr>
                  <a:t> </a:t>
                </a:r>
                <a:r>
                  <a:rPr lang="ru" sz="1400" dirty="0" err="1">
                    <a:ea typeface="Times New Roman" panose="02020603050405020304" pitchFamily="18" charset="0"/>
                  </a:rPr>
                  <a:t>скорость </a:t>
                </a:r>
                <a:r>
                  <a:rPr lang="ru" sz="1400" dirty="0">
                    <a:ea typeface="Times New Roman" panose="02020603050405020304" pitchFamily="18" charset="0"/>
                  </a:rPr>
                  <a:t>) [м/с]</a:t>
                </a:r>
              </a:p>
              <a:p>
                <a:pPr algn="just"/>
                <a14:m>
                  <m:oMath xmlns:m="http://schemas.openxmlformats.org/officeDocument/2006/math">
                    <m:sSub>
                      <m:sSubPr>
                        <m:ctrlPr>
                          <a:rPr lang="de-DE" sz="1400" i="1">
                            <a:latin typeface="Cambria Math" panose="02040503050406030204" pitchFamily="18" charset="0"/>
                          </a:rPr>
                        </m:ctrlPr>
                      </m:sSubPr>
                      <m:e>
                        <m:r>
                          <a:rPr lang="de-DE" sz="1400" b="0" i="1" smtClean="0">
                            <a:latin typeface="Cambria Math" panose="02040503050406030204" pitchFamily="18" charset="0"/>
                          </a:rPr>
                          <m:t>𝑣</m:t>
                        </m:r>
                      </m:e>
                      <m:sub>
                        <m:r>
                          <a:rPr lang="de-DE" sz="1400" b="0" i="1" smtClean="0">
                            <a:latin typeface="Cambria Math" panose="02040503050406030204" pitchFamily="18" charset="0"/>
                          </a:rPr>
                          <m:t>𝑓</m:t>
                        </m:r>
                      </m:sub>
                    </m:sSub>
                  </m:oMath>
                </a14:m>
                <a:r>
                  <a:rPr lang="ru" sz="1400" dirty="0">
                    <a:ea typeface="Times New Roman" panose="02020603050405020304" pitchFamily="18" charset="0"/>
                  </a:rPr>
                  <a:t>= </a:t>
                </a:r>
                <a:r>
                  <a:rPr lang="ru" sz="1400" dirty="0" err="1">
                    <a:ea typeface="Times New Roman" panose="02020603050405020304" pitchFamily="18" charset="0"/>
                  </a:rPr>
                  <a:t>фильтр</a:t>
                </a:r>
                <a:r>
                  <a:rPr lang="ru" sz="1400" dirty="0">
                    <a:ea typeface="Times New Roman" panose="02020603050405020304" pitchFamily="18" charset="0"/>
                  </a:rPr>
                  <a:t> </a:t>
                </a:r>
                <a:r>
                  <a:rPr lang="ru" sz="1400" dirty="0" err="1">
                    <a:ea typeface="Times New Roman" panose="02020603050405020304" pitchFamily="18" charset="0"/>
                  </a:rPr>
                  <a:t>скорость </a:t>
                </a:r>
                <a:r>
                  <a:rPr lang="ru" sz="1400" dirty="0">
                    <a:ea typeface="Times New Roman" panose="02020603050405020304" pitchFamily="18" charset="0"/>
                  </a:rPr>
                  <a:t>(также </a:t>
                </a:r>
                <a:r>
                  <a:rPr lang="ru" sz="1400" dirty="0" err="1">
                    <a:ea typeface="Times New Roman" panose="02020603050405020304" pitchFamily="18" charset="0"/>
                  </a:rPr>
                  <a:t>называемая </a:t>
                </a:r>
                <a:r>
                  <a:rPr lang="ru" sz="1400" dirty="0">
                    <a:ea typeface="Times New Roman" panose="02020603050405020304" pitchFamily="18" charset="0"/>
                  </a:rPr>
                  <a:t>Дарси </a:t>
                </a:r>
                <a:r>
                  <a:rPr lang="ru" sz="1400" dirty="0" err="1">
                    <a:ea typeface="Times New Roman" panose="02020603050405020304" pitchFamily="18" charset="0"/>
                  </a:rPr>
                  <a:t>или</a:t>
                </a:r>
                <a:r>
                  <a:rPr lang="ru" sz="1400" dirty="0">
                    <a:ea typeface="Times New Roman" panose="02020603050405020304" pitchFamily="18" charset="0"/>
                  </a:rPr>
                  <a:t> </a:t>
                </a:r>
                <a:r>
                  <a:rPr lang="ru" sz="1400" dirty="0" err="1">
                    <a:ea typeface="Times New Roman" panose="02020603050405020304" pitchFamily="18" charset="0"/>
                  </a:rPr>
                  <a:t>Дарсиан</a:t>
                </a:r>
                <a:r>
                  <a:rPr lang="ru" sz="1400" dirty="0">
                    <a:ea typeface="Times New Roman" panose="02020603050405020304" pitchFamily="18" charset="0"/>
                  </a:rPr>
                  <a:t> </a:t>
                </a:r>
                <a:r>
                  <a:rPr lang="ru" sz="1400" dirty="0" err="1">
                    <a:ea typeface="Times New Roman" panose="02020603050405020304" pitchFamily="18" charset="0"/>
                  </a:rPr>
                  <a:t>скорость </a:t>
                </a:r>
                <a:r>
                  <a:rPr lang="ru" sz="1400" dirty="0">
                    <a:ea typeface="Times New Roman" panose="02020603050405020304" pitchFamily="18" charset="0"/>
                  </a:rPr>
                  <a:t>) [м/с]</a:t>
                </a:r>
              </a:p>
              <a:p>
                <a:pPr algn="just"/>
                <a14:m>
                  <m:oMath xmlns:m="http://schemas.openxmlformats.org/officeDocument/2006/math">
                    <m:sSub>
                      <m:sSubPr>
                        <m:ctrlPr>
                          <a:rPr lang="de-DE" sz="1400" i="1">
                            <a:latin typeface="Cambria Math" panose="02040503050406030204" pitchFamily="18" charset="0"/>
                          </a:rPr>
                        </m:ctrlPr>
                      </m:sSubPr>
                      <m:e>
                        <m:r>
                          <a:rPr lang="de-DE" sz="1400" b="0" i="1" smtClean="0">
                            <a:latin typeface="Cambria Math" panose="02040503050406030204" pitchFamily="18" charset="0"/>
                          </a:rPr>
                          <m:t>𝑛</m:t>
                        </m:r>
                      </m:e>
                      <m:sub>
                        <m:r>
                          <a:rPr lang="de-DE" sz="1400" b="0" i="1" smtClean="0">
                            <a:latin typeface="Cambria Math" panose="02040503050406030204" pitchFamily="18" charset="0"/>
                          </a:rPr>
                          <m:t>𝑒</m:t>
                        </m:r>
                      </m:sub>
                    </m:sSub>
                  </m:oMath>
                </a14:m>
                <a:r>
                  <a:rPr lang="ru" sz="1400" dirty="0">
                    <a:ea typeface="Times New Roman" panose="02020603050405020304" pitchFamily="18" charset="0"/>
                  </a:rPr>
                  <a:t>= </a:t>
                </a:r>
                <a:r>
                  <a:rPr lang="ru" sz="1400" dirty="0" err="1">
                    <a:ea typeface="Times New Roman" panose="02020603050405020304" pitchFamily="18" charset="0"/>
                  </a:rPr>
                  <a:t>эффективное содержание </a:t>
                </a:r>
                <a:r>
                  <a:rPr lang="ru" sz="1400" dirty="0">
                    <a:ea typeface="Times New Roman" panose="02020603050405020304" pitchFamily="18" charset="0"/>
                  </a:rPr>
                  <a:t>пор </a:t>
                </a:r>
                <a:r>
                  <a:rPr lang="ru" sz="1400" dirty="0" err="1">
                    <a:ea typeface="Times New Roman" panose="02020603050405020304" pitchFamily="18" charset="0"/>
                  </a:rPr>
                  <a:t>или же</a:t>
                </a:r>
                <a:r>
                  <a:rPr lang="ru" sz="1400" dirty="0">
                    <a:ea typeface="Times New Roman" panose="02020603050405020304" pitchFamily="18" charset="0"/>
                  </a:rPr>
                  <a:t> </a:t>
                </a:r>
                <a:r>
                  <a:rPr lang="ru" sz="1400" dirty="0" err="1">
                    <a:ea typeface="Times New Roman" panose="02020603050405020304" pitchFamily="18" charset="0"/>
                  </a:rPr>
                  <a:t>эффективный</a:t>
                </a:r>
                <a:r>
                  <a:rPr lang="ru" sz="1400" dirty="0">
                    <a:ea typeface="Times New Roman" panose="02020603050405020304" pitchFamily="18" charset="0"/>
                  </a:rPr>
                  <a:t> </a:t>
                </a:r>
                <a:r>
                  <a:rPr lang="ru" sz="1400" dirty="0" err="1">
                    <a:ea typeface="Times New Roman" panose="02020603050405020304" pitchFamily="18" charset="0"/>
                  </a:rPr>
                  <a:t>пористость </a:t>
                </a:r>
                <a:r>
                  <a:rPr lang="ru" sz="1400" dirty="0">
                    <a:ea typeface="Times New Roman" panose="02020603050405020304" pitchFamily="18" charset="0"/>
                  </a:rPr>
                  <a:t>[-]</a:t>
                </a:r>
              </a:p>
              <a:p>
                <a:pPr algn="just">
                  <a:lnSpc>
                    <a:spcPct val="150000"/>
                  </a:lnSpc>
                  <a:spcAft>
                    <a:spcPts val="0"/>
                  </a:spcAft>
                </a:pPr>
                <a:endParaRPr lang="de-DE" sz="1400" dirty="0">
                  <a:effectLst/>
                  <a:ea typeface="Times New Roman" panose="02020603050405020304" pitchFamily="18" charset="0"/>
                </a:endParaRPr>
              </a:p>
              <a:p>
                <a:pPr lvl="0" algn="just"/>
                <a:r>
                  <a:rPr lang="ru" sz="1400" dirty="0">
                    <a:solidFill>
                      <a:srgbClr val="2F2B20"/>
                    </a:solidFill>
                  </a:rPr>
                  <a:t>Усредненную «истинную скорость» можно определить в ходе полевых испытаний (например, с помощью трассерных испытаний, описанных в презентации «P6-Hyd-Geol-Geohydraulics-Rock-SS3022»). После предварительного определения </a:t>
                </a:r>
                <a:r>
                  <a:rPr lang="ru" sz="1400" b="1" dirty="0">
                    <a:solidFill>
                      <a:srgbClr val="2F2B20"/>
                    </a:solidFill>
                  </a:rPr>
                  <a:t>эффективного пористого содержимого или эффективной пористости </a:t>
                </a:r>
                <a14:m>
                  <m:oMath xmlns:m="http://schemas.openxmlformats.org/officeDocument/2006/math">
                    <m:sSub>
                      <m:sSubPr>
                        <m:ctrlPr>
                          <a:rPr lang="en-US" sz="1400" b="1" i="1" dirty="0" smtClean="0">
                            <a:solidFill>
                              <a:srgbClr val="2F2B20"/>
                            </a:solidFill>
                            <a:latin typeface="Cambria Math" panose="02040503050406030204" pitchFamily="18" charset="0"/>
                          </a:rPr>
                        </m:ctrlPr>
                      </m:sSubPr>
                      <m:e>
                        <m:r>
                          <a:rPr lang="de-DE" sz="1400" b="1" i="1" dirty="0" smtClean="0">
                            <a:solidFill>
                              <a:srgbClr val="2F2B20"/>
                            </a:solidFill>
                            <a:latin typeface="Cambria Math" panose="02040503050406030204" pitchFamily="18" charset="0"/>
                          </a:rPr>
                          <m:t>𝒏</m:t>
                        </m:r>
                      </m:e>
                      <m:sub>
                        <m:r>
                          <a:rPr lang="de-DE" sz="1400" b="1" i="1" dirty="0" smtClean="0">
                            <a:solidFill>
                              <a:srgbClr val="2F2B20"/>
                            </a:solidFill>
                            <a:latin typeface="Cambria Math" panose="02040503050406030204" pitchFamily="18" charset="0"/>
                          </a:rPr>
                          <m:t>𝒆</m:t>
                        </m:r>
                      </m:sub>
                    </m:sSub>
                  </m:oMath>
                </a14:m>
                <a:r>
                  <a:rPr lang="ru" sz="1400" dirty="0">
                    <a:solidFill>
                      <a:srgbClr val="2F2B20"/>
                    </a:solidFill>
                  </a:rPr>
                  <a:t>в ходе испытаний потока в колонке и скорости фильтрации (путем испытаний насосом в полевых условиях, лабораторных испытаний или расчетов) дистанционную скорость можно рассчитать по уравнению P3.21.</a:t>
                </a:r>
              </a:p>
            </p:txBody>
          </p:sp>
        </mc:Choice>
        <mc:Fallback xmlns="">
          <p:sp>
            <p:nvSpPr>
              <p:cNvPr id="10" name="Textfeld 9"/>
              <p:cNvSpPr txBox="1">
                <a:spLocks noRot="1" noChangeAspect="1" noMove="1" noResize="1" noEditPoints="1" noAdjustHandles="1" noChangeArrowheads="1" noChangeShapeType="1" noTextEdit="1"/>
              </p:cNvSpPr>
              <p:nvPr/>
            </p:nvSpPr>
            <p:spPr>
              <a:xfrm>
                <a:off x="1" y="576000"/>
                <a:ext cx="7019999" cy="5363648"/>
              </a:xfrm>
              <a:prstGeom prst="rect">
                <a:avLst/>
              </a:prstGeom>
              <a:blipFill>
                <a:blip r:embed="rId2"/>
                <a:stretch>
                  <a:fillRect l="-260" r="-260" b="-341"/>
                </a:stretch>
              </a:blipFill>
            </p:spPr>
            <p:txBody>
              <a:bodyPr/>
              <a:lstStyle/>
              <a:p>
                <a:r xmlns:a="http://schemas.openxmlformats.org/drawingml/2006/main">
                  <a:rPr lang="ru">
                    <a:noFill/>
                  </a:rPr>
                  <a:t> </a:t>
                </a:r>
              </a:p>
            </p:txBody>
          </p:sp>
        </mc:Fallback>
      </mc:AlternateContent>
      <p:sp>
        <p:nvSpPr>
          <p:cNvPr id="11" name="Textfeld 10"/>
          <p:cNvSpPr txBox="1"/>
          <p:nvPr/>
        </p:nvSpPr>
        <p:spPr>
          <a:xfrm>
            <a:off x="7092280" y="5513671"/>
            <a:ext cx="2051720" cy="1015663"/>
          </a:xfrm>
          <a:prstGeom prst="rect">
            <a:avLst/>
          </a:prstGeom>
          <a:noFill/>
        </p:spPr>
        <p:txBody>
          <a:bodyPr wrap="square" lIns="90000" rtlCol="0">
            <a:spAutoFit/>
          </a:bodyPr>
          <a:lstStyle/>
          <a:p>
            <a:r>
              <a:rPr lang="ru" sz="1200" b="1" dirty="0"/>
              <a:t>Рис. P3-18:</a:t>
            </a:r>
            <a:r>
              <a:rPr lang="ru" sz="1200" dirty="0"/>
              <a:t>  Определение скоростей в поровом пространстве грунта или горной породы (источник: </a:t>
            </a:r>
            <a:r>
              <a:rPr lang="ru" sz="1200" cap="small" dirty="0" err="1"/>
              <a:t>Семар </a:t>
            </a:r>
            <a:r>
              <a:rPr lang="ru" sz="1200" dirty="0"/>
              <a:t>, </a:t>
            </a:r>
            <a:r>
              <a:rPr lang="ru" sz="1200" dirty="0" err="1"/>
              <a:t>Лекция </a:t>
            </a:r>
            <a:r>
              <a:rPr lang="ru" sz="1200" dirty="0"/>
              <a:t>«Вода в </a:t>
            </a:r>
            <a:r>
              <a:rPr lang="ru" sz="1200" dirty="0" err="1"/>
              <a:t>почве </a:t>
            </a:r>
            <a:r>
              <a:rPr lang="ru" sz="1200" dirty="0"/>
              <a:t>», 2009 г., </a:t>
            </a:r>
            <a:r>
              <a:rPr lang="ru" sz="1200" dirty="0" err="1"/>
              <a:t>неопубликовано </a:t>
            </a:r>
            <a:r>
              <a:rPr lang="ru" sz="1200" dirty="0"/>
              <a:t>).</a:t>
            </a:r>
          </a:p>
        </p:txBody>
      </p:sp>
      <p:grpSp>
        <p:nvGrpSpPr>
          <p:cNvPr id="19" name="Group 20"/>
          <p:cNvGrpSpPr>
            <a:grpSpLocks/>
          </p:cNvGrpSpPr>
          <p:nvPr/>
        </p:nvGrpSpPr>
        <p:grpSpPr bwMode="auto">
          <a:xfrm>
            <a:off x="7200000" y="836711"/>
            <a:ext cx="1476456" cy="885091"/>
            <a:chOff x="571500" y="228600"/>
            <a:chExt cx="1143000" cy="686594"/>
          </a:xfrm>
        </p:grpSpPr>
        <p:sp>
          <p:nvSpPr>
            <p:cNvPr id="20" name="Rectangle 20"/>
            <p:cNvSpPr>
              <a:spLocks noChangeArrowheads="1"/>
            </p:cNvSpPr>
            <p:nvPr/>
          </p:nvSpPr>
          <p:spPr bwMode="auto">
            <a:xfrm>
              <a:off x="571500" y="228600"/>
              <a:ext cx="800100" cy="6858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a:p>
          </p:txBody>
        </p:sp>
        <p:cxnSp>
          <p:nvCxnSpPr>
            <p:cNvPr id="21" name="Line 21"/>
            <p:cNvCxnSpPr>
              <a:cxnSpLocks noChangeShapeType="1"/>
            </p:cNvCxnSpPr>
            <p:nvPr/>
          </p:nvCxnSpPr>
          <p:spPr bwMode="auto">
            <a:xfrm>
              <a:off x="1371600" y="228600"/>
              <a:ext cx="3429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2" name="Line 22"/>
            <p:cNvCxnSpPr>
              <a:cxnSpLocks noChangeShapeType="1"/>
            </p:cNvCxnSpPr>
            <p:nvPr/>
          </p:nvCxnSpPr>
          <p:spPr bwMode="auto">
            <a:xfrm>
              <a:off x="1371600" y="914400"/>
              <a:ext cx="342900" cy="79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3" name="Line 23"/>
            <p:cNvCxnSpPr>
              <a:cxnSpLocks noChangeShapeType="1"/>
            </p:cNvCxnSpPr>
            <p:nvPr/>
          </p:nvCxnSpPr>
          <p:spPr bwMode="auto">
            <a:xfrm>
              <a:off x="1371600" y="457200"/>
              <a:ext cx="342900" cy="79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4" name="Oval 24"/>
            <p:cNvSpPr>
              <a:spLocks noChangeArrowheads="1"/>
            </p:cNvSpPr>
            <p:nvPr/>
          </p:nvSpPr>
          <p:spPr bwMode="auto">
            <a:xfrm>
              <a:off x="571500" y="228600"/>
              <a:ext cx="228600" cy="228600"/>
            </a:xfrm>
            <a:prstGeom prst="ellipse">
              <a:avLst/>
            </a:prstGeom>
            <a:solidFill>
              <a:schemeClr val="tx2">
                <a:lumMod val="40000"/>
                <a:lumOff val="6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5" name="Oval 25"/>
            <p:cNvSpPr>
              <a:spLocks noChangeArrowheads="1"/>
            </p:cNvSpPr>
            <p:nvPr/>
          </p:nvSpPr>
          <p:spPr bwMode="auto">
            <a:xfrm>
              <a:off x="571500" y="457200"/>
              <a:ext cx="228600" cy="228600"/>
            </a:xfrm>
            <a:prstGeom prst="ellipse">
              <a:avLst/>
            </a:prstGeom>
            <a:solidFill>
              <a:schemeClr val="tx2">
                <a:lumMod val="40000"/>
                <a:lumOff val="6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6" name="Oval 26"/>
            <p:cNvSpPr>
              <a:spLocks noChangeArrowheads="1"/>
            </p:cNvSpPr>
            <p:nvPr/>
          </p:nvSpPr>
          <p:spPr bwMode="auto">
            <a:xfrm>
              <a:off x="800100" y="342900"/>
              <a:ext cx="228600" cy="228600"/>
            </a:xfrm>
            <a:prstGeom prst="ellipse">
              <a:avLst/>
            </a:prstGeom>
            <a:solidFill>
              <a:schemeClr val="tx2">
                <a:lumMod val="40000"/>
                <a:lumOff val="6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7" name="Oval 27"/>
            <p:cNvSpPr>
              <a:spLocks noChangeArrowheads="1"/>
            </p:cNvSpPr>
            <p:nvPr/>
          </p:nvSpPr>
          <p:spPr bwMode="auto">
            <a:xfrm>
              <a:off x="571500" y="685800"/>
              <a:ext cx="228600" cy="228600"/>
            </a:xfrm>
            <a:prstGeom prst="ellipse">
              <a:avLst/>
            </a:prstGeom>
            <a:solidFill>
              <a:schemeClr val="tx2">
                <a:lumMod val="40000"/>
                <a:lumOff val="6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8" name="Oval 28"/>
            <p:cNvSpPr>
              <a:spLocks noChangeArrowheads="1"/>
            </p:cNvSpPr>
            <p:nvPr/>
          </p:nvSpPr>
          <p:spPr bwMode="auto">
            <a:xfrm>
              <a:off x="800100" y="571500"/>
              <a:ext cx="228600" cy="228600"/>
            </a:xfrm>
            <a:prstGeom prst="ellipse">
              <a:avLst/>
            </a:prstGeom>
            <a:solidFill>
              <a:schemeClr val="tx2">
                <a:lumMod val="40000"/>
                <a:lumOff val="6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9" name="Oval 29"/>
            <p:cNvSpPr>
              <a:spLocks noChangeArrowheads="1"/>
            </p:cNvSpPr>
            <p:nvPr/>
          </p:nvSpPr>
          <p:spPr bwMode="auto">
            <a:xfrm>
              <a:off x="1028700" y="228600"/>
              <a:ext cx="228600" cy="228600"/>
            </a:xfrm>
            <a:prstGeom prst="ellipse">
              <a:avLst/>
            </a:prstGeom>
            <a:solidFill>
              <a:schemeClr val="tx2">
                <a:lumMod val="40000"/>
                <a:lumOff val="6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0" name="Oval 30"/>
            <p:cNvSpPr>
              <a:spLocks noChangeArrowheads="1"/>
            </p:cNvSpPr>
            <p:nvPr/>
          </p:nvSpPr>
          <p:spPr bwMode="auto">
            <a:xfrm>
              <a:off x="1028700" y="457200"/>
              <a:ext cx="228600" cy="228600"/>
            </a:xfrm>
            <a:prstGeom prst="ellipse">
              <a:avLst/>
            </a:prstGeom>
            <a:solidFill>
              <a:schemeClr val="tx2">
                <a:lumMod val="40000"/>
                <a:lumOff val="6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1" name="Oval 31"/>
            <p:cNvSpPr>
              <a:spLocks noChangeArrowheads="1"/>
            </p:cNvSpPr>
            <p:nvPr/>
          </p:nvSpPr>
          <p:spPr bwMode="auto">
            <a:xfrm>
              <a:off x="1028700" y="685800"/>
              <a:ext cx="228600" cy="228600"/>
            </a:xfrm>
            <a:prstGeom prst="ellipse">
              <a:avLst/>
            </a:prstGeom>
            <a:solidFill>
              <a:schemeClr val="tx2">
                <a:lumMod val="40000"/>
                <a:lumOff val="6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cxnSp>
          <p:nvCxnSpPr>
            <p:cNvPr id="96" name="Line 33"/>
            <p:cNvCxnSpPr>
              <a:cxnSpLocks noChangeShapeType="1"/>
            </p:cNvCxnSpPr>
            <p:nvPr/>
          </p:nvCxnSpPr>
          <p:spPr bwMode="auto">
            <a:xfrm>
              <a:off x="1371600" y="342900"/>
              <a:ext cx="342900" cy="79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97" name="Line 34"/>
            <p:cNvCxnSpPr>
              <a:cxnSpLocks noChangeShapeType="1"/>
            </p:cNvCxnSpPr>
            <p:nvPr/>
          </p:nvCxnSpPr>
          <p:spPr bwMode="auto">
            <a:xfrm>
              <a:off x="1371600" y="571500"/>
              <a:ext cx="342900" cy="79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98" name="Line 35"/>
            <p:cNvCxnSpPr>
              <a:cxnSpLocks noChangeShapeType="1"/>
            </p:cNvCxnSpPr>
            <p:nvPr/>
          </p:nvCxnSpPr>
          <p:spPr bwMode="auto">
            <a:xfrm>
              <a:off x="1371600" y="685800"/>
              <a:ext cx="342900" cy="79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99" name="Line 36"/>
            <p:cNvCxnSpPr>
              <a:cxnSpLocks noChangeShapeType="1"/>
            </p:cNvCxnSpPr>
            <p:nvPr/>
          </p:nvCxnSpPr>
          <p:spPr bwMode="auto">
            <a:xfrm>
              <a:off x="1371600" y="800100"/>
              <a:ext cx="342900" cy="79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0" name="Line 37"/>
            <p:cNvCxnSpPr>
              <a:cxnSpLocks noChangeShapeType="1"/>
            </p:cNvCxnSpPr>
            <p:nvPr/>
          </p:nvCxnSpPr>
          <p:spPr bwMode="auto">
            <a:xfrm>
              <a:off x="1714500" y="228600"/>
              <a:ext cx="0" cy="685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101" name="Group 38"/>
          <p:cNvGrpSpPr>
            <a:grpSpLocks noChangeAspect="1"/>
          </p:cNvGrpSpPr>
          <p:nvPr/>
        </p:nvGrpSpPr>
        <p:grpSpPr bwMode="auto">
          <a:xfrm>
            <a:off x="7200000" y="3882752"/>
            <a:ext cx="837000" cy="1116000"/>
            <a:chOff x="3771900" y="114300"/>
            <a:chExt cx="686594" cy="914400"/>
          </a:xfrm>
        </p:grpSpPr>
        <p:sp>
          <p:nvSpPr>
            <p:cNvPr id="102" name="Oval 6"/>
            <p:cNvSpPr>
              <a:spLocks noChangeArrowheads="1"/>
            </p:cNvSpPr>
            <p:nvPr/>
          </p:nvSpPr>
          <p:spPr bwMode="auto">
            <a:xfrm>
              <a:off x="3771900" y="685800"/>
              <a:ext cx="342900" cy="342900"/>
            </a:xfrm>
            <a:prstGeom prst="ellipse">
              <a:avLst/>
            </a:prstGeom>
            <a:solidFill>
              <a:schemeClr val="tx2">
                <a:lumMod val="40000"/>
                <a:lumOff val="6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03" name="Oval 7"/>
            <p:cNvSpPr>
              <a:spLocks noChangeArrowheads="1"/>
            </p:cNvSpPr>
            <p:nvPr/>
          </p:nvSpPr>
          <p:spPr bwMode="auto">
            <a:xfrm>
              <a:off x="3771900" y="114300"/>
              <a:ext cx="342900" cy="342900"/>
            </a:xfrm>
            <a:prstGeom prst="ellipse">
              <a:avLst/>
            </a:prstGeom>
            <a:solidFill>
              <a:schemeClr val="tx2">
                <a:lumMod val="40000"/>
                <a:lumOff val="6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cxnSp>
          <p:nvCxnSpPr>
            <p:cNvPr id="106" name="Line 10"/>
            <p:cNvCxnSpPr>
              <a:cxnSpLocks noChangeShapeType="1"/>
            </p:cNvCxnSpPr>
            <p:nvPr/>
          </p:nvCxnSpPr>
          <p:spPr bwMode="auto">
            <a:xfrm>
              <a:off x="3886200" y="457200"/>
              <a:ext cx="571500" cy="79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7" name="Line 11"/>
            <p:cNvCxnSpPr>
              <a:cxnSpLocks noChangeShapeType="1"/>
            </p:cNvCxnSpPr>
            <p:nvPr/>
          </p:nvCxnSpPr>
          <p:spPr bwMode="auto">
            <a:xfrm>
              <a:off x="3886200" y="685800"/>
              <a:ext cx="571500" cy="79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8" name="Line 12"/>
            <p:cNvCxnSpPr>
              <a:cxnSpLocks noChangeShapeType="1"/>
            </p:cNvCxnSpPr>
            <p:nvPr/>
          </p:nvCxnSpPr>
          <p:spPr bwMode="auto">
            <a:xfrm>
              <a:off x="3886200" y="571500"/>
              <a:ext cx="571500" cy="79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9" name="Line 13"/>
            <p:cNvCxnSpPr>
              <a:cxnSpLocks noChangeShapeType="1"/>
            </p:cNvCxnSpPr>
            <p:nvPr/>
          </p:nvCxnSpPr>
          <p:spPr bwMode="auto">
            <a:xfrm>
              <a:off x="3886200" y="457200"/>
              <a:ext cx="794" cy="228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10" name="Line 14"/>
            <p:cNvCxnSpPr>
              <a:cxnSpLocks noChangeShapeType="1"/>
            </p:cNvCxnSpPr>
            <p:nvPr/>
          </p:nvCxnSpPr>
          <p:spPr bwMode="auto">
            <a:xfrm>
              <a:off x="4457700" y="457200"/>
              <a:ext cx="794" cy="228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104" name="Group 46"/>
          <p:cNvGrpSpPr>
            <a:grpSpLocks noChangeAspect="1"/>
          </p:cNvGrpSpPr>
          <p:nvPr/>
        </p:nvGrpSpPr>
        <p:grpSpPr bwMode="auto">
          <a:xfrm>
            <a:off x="7200000" y="2226566"/>
            <a:ext cx="976500" cy="1116000"/>
            <a:chOff x="2514600" y="1714500"/>
            <a:chExt cx="800100" cy="914400"/>
          </a:xfrm>
        </p:grpSpPr>
        <p:sp>
          <p:nvSpPr>
            <p:cNvPr id="105" name="Oval 8"/>
            <p:cNvSpPr>
              <a:spLocks noChangeArrowheads="1"/>
            </p:cNvSpPr>
            <p:nvPr/>
          </p:nvSpPr>
          <p:spPr bwMode="auto">
            <a:xfrm>
              <a:off x="2514600" y="2286000"/>
              <a:ext cx="342900" cy="342900"/>
            </a:xfrm>
            <a:prstGeom prst="ellipse">
              <a:avLst/>
            </a:prstGeom>
            <a:solidFill>
              <a:schemeClr val="tx2">
                <a:lumMod val="40000"/>
                <a:lumOff val="6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11" name="Oval 9"/>
            <p:cNvSpPr>
              <a:spLocks noChangeArrowheads="1"/>
            </p:cNvSpPr>
            <p:nvPr/>
          </p:nvSpPr>
          <p:spPr bwMode="auto">
            <a:xfrm>
              <a:off x="2514600" y="1714500"/>
              <a:ext cx="342900" cy="342900"/>
            </a:xfrm>
            <a:prstGeom prst="ellipse">
              <a:avLst/>
            </a:prstGeom>
            <a:solidFill>
              <a:schemeClr val="tx2">
                <a:lumMod val="40000"/>
                <a:lumOff val="6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12" name="Freeform 15"/>
            <p:cNvSpPr>
              <a:spLocks/>
            </p:cNvSpPr>
            <p:nvPr/>
          </p:nvSpPr>
          <p:spPr bwMode="auto">
            <a:xfrm>
              <a:off x="2971800" y="2057400"/>
              <a:ext cx="342900" cy="228600"/>
            </a:xfrm>
            <a:custGeom>
              <a:avLst/>
              <a:gdLst>
                <a:gd name="T0" fmla="*/ 0 w 540"/>
                <a:gd name="T1" fmla="*/ 0 h 360"/>
                <a:gd name="T2" fmla="*/ 342900 w 540"/>
                <a:gd name="T3" fmla="*/ 114300 h 360"/>
                <a:gd name="T4" fmla="*/ 0 w 540"/>
                <a:gd name="T5" fmla="*/ 228600 h 360"/>
                <a:gd name="T6" fmla="*/ 0 60000 65536"/>
                <a:gd name="T7" fmla="*/ 0 60000 65536"/>
                <a:gd name="T8" fmla="*/ 0 60000 65536"/>
              </a:gdLst>
              <a:ahLst/>
              <a:cxnLst>
                <a:cxn ang="T6">
                  <a:pos x="T0" y="T1"/>
                </a:cxn>
                <a:cxn ang="T7">
                  <a:pos x="T2" y="T3"/>
                </a:cxn>
                <a:cxn ang="T8">
                  <a:pos x="T4" y="T5"/>
                </a:cxn>
              </a:cxnLst>
              <a:rect l="0" t="0" r="r" b="b"/>
              <a:pathLst>
                <a:path w="540" h="360">
                  <a:moveTo>
                    <a:pt x="0" y="0"/>
                  </a:moveTo>
                  <a:cubicBezTo>
                    <a:pt x="270" y="60"/>
                    <a:pt x="540" y="120"/>
                    <a:pt x="540" y="180"/>
                  </a:cubicBezTo>
                  <a:cubicBezTo>
                    <a:pt x="540" y="240"/>
                    <a:pt x="120" y="330"/>
                    <a:pt x="0" y="3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cxnSp>
          <p:nvCxnSpPr>
            <p:cNvPr id="113" name="Line 16"/>
            <p:cNvCxnSpPr>
              <a:cxnSpLocks noChangeShapeType="1"/>
            </p:cNvCxnSpPr>
            <p:nvPr/>
          </p:nvCxnSpPr>
          <p:spPr bwMode="auto">
            <a:xfrm>
              <a:off x="2743200" y="2057400"/>
              <a:ext cx="228600" cy="79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14" name="Line 17"/>
            <p:cNvCxnSpPr>
              <a:cxnSpLocks noChangeShapeType="1"/>
            </p:cNvCxnSpPr>
            <p:nvPr/>
          </p:nvCxnSpPr>
          <p:spPr bwMode="auto">
            <a:xfrm>
              <a:off x="2743200" y="2286000"/>
              <a:ext cx="228600" cy="79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15" name="Line 18"/>
            <p:cNvCxnSpPr>
              <a:cxnSpLocks noChangeShapeType="1"/>
            </p:cNvCxnSpPr>
            <p:nvPr/>
          </p:nvCxnSpPr>
          <p:spPr bwMode="auto">
            <a:xfrm>
              <a:off x="2628900" y="2171700"/>
              <a:ext cx="685800" cy="79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16" name="Line 19"/>
            <p:cNvCxnSpPr>
              <a:cxnSpLocks noChangeShapeType="1"/>
            </p:cNvCxnSpPr>
            <p:nvPr/>
          </p:nvCxnSpPr>
          <p:spPr bwMode="auto">
            <a:xfrm>
              <a:off x="2628900" y="2057400"/>
              <a:ext cx="794" cy="228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grpSp>
      <mc:AlternateContent xmlns:mc="http://schemas.openxmlformats.org/markup-compatibility/2006" xmlns:a14="http://schemas.microsoft.com/office/drawing/2010/main">
        <mc:Choice Requires="a14">
          <p:sp>
            <p:nvSpPr>
              <p:cNvPr id="63" name="Textfeld 62"/>
              <p:cNvSpPr txBox="1"/>
              <p:nvPr/>
            </p:nvSpPr>
            <p:spPr>
              <a:xfrm>
                <a:off x="7092000" y="1844824"/>
                <a:ext cx="1944000" cy="294568"/>
              </a:xfrm>
              <a:prstGeom prst="rect">
                <a:avLst/>
              </a:prstGeom>
              <a:noFill/>
            </p:spPr>
            <p:txBody>
              <a:bodyPr wrap="square" lIns="90000" rtlCol="0">
                <a:spAutoFit/>
              </a:bodyPr>
              <a:lstStyle/>
              <a:p>
                <a:r>
                  <a:rPr lang="ru" sz="1200" b="1" dirty="0" err="1"/>
                  <a:t>фильтр</a:t>
                </a:r>
                <a:r>
                  <a:rPr lang="ru" sz="1200" b="1" dirty="0"/>
                  <a:t> </a:t>
                </a:r>
                <a:r>
                  <a:rPr lang="ru" sz="1200" b="1" dirty="0" err="1"/>
                  <a:t>скорость</a:t>
                </a:r>
                <a:r>
                  <a:rPr lang="ru" sz="1200" b="1" dirty="0"/>
                  <a:t> </a:t>
                </a:r>
                <a14:m>
                  <m:oMath xmlns:m="http://schemas.openxmlformats.org/officeDocument/2006/math">
                    <m:sSub>
                      <m:sSubPr>
                        <m:ctrlPr>
                          <a:rPr lang="de-DE" sz="1200" b="1" i="1" dirty="0" smtClean="0">
                            <a:latin typeface="Cambria Math" panose="02040503050406030204" pitchFamily="18" charset="0"/>
                          </a:rPr>
                        </m:ctrlPr>
                      </m:sSubPr>
                      <m:e>
                        <m:r>
                          <a:rPr lang="de-DE" sz="1200" b="1" i="1" dirty="0" smtClean="0">
                            <a:latin typeface="Cambria Math" panose="02040503050406030204" pitchFamily="18" charset="0"/>
                          </a:rPr>
                          <m:t>𝒗</m:t>
                        </m:r>
                      </m:e>
                      <m:sub>
                        <m:r>
                          <a:rPr lang="de-DE" sz="1200" b="1" i="1" dirty="0" smtClean="0">
                            <a:latin typeface="Cambria Math" panose="02040503050406030204" pitchFamily="18" charset="0"/>
                          </a:rPr>
                          <m:t>𝒇</m:t>
                        </m:r>
                      </m:sub>
                    </m:sSub>
                  </m:oMath>
                </a14:m>
                <a:endParaRPr lang="de-DE" sz="1200" baseline="-25000" dirty="0"/>
              </a:p>
            </p:txBody>
          </p:sp>
        </mc:Choice>
        <mc:Fallback xmlns="">
          <p:sp>
            <p:nvSpPr>
              <p:cNvPr id="63" name="Textfeld 62"/>
              <p:cNvSpPr txBox="1">
                <a:spLocks noRot="1" noChangeAspect="1" noMove="1" noResize="1" noEditPoints="1" noAdjustHandles="1" noChangeArrowheads="1" noChangeShapeType="1" noTextEdit="1"/>
              </p:cNvSpPr>
              <p:nvPr/>
            </p:nvSpPr>
            <p:spPr>
              <a:xfrm>
                <a:off x="7092000" y="1844824"/>
                <a:ext cx="1944000" cy="294568"/>
              </a:xfrm>
              <a:prstGeom prst="rect">
                <a:avLst/>
              </a:prstGeom>
              <a:blipFill>
                <a:blip r:embed="rId3"/>
                <a:stretch>
                  <a:fillRect b="-12500"/>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64" name="Textfeld 63"/>
              <p:cNvSpPr txBox="1"/>
              <p:nvPr/>
            </p:nvSpPr>
            <p:spPr>
              <a:xfrm>
                <a:off x="7092280" y="5096217"/>
                <a:ext cx="2124578" cy="276999"/>
              </a:xfrm>
              <a:prstGeom prst="rect">
                <a:avLst/>
              </a:prstGeom>
              <a:noFill/>
            </p:spPr>
            <p:txBody>
              <a:bodyPr wrap="square" lIns="90000" rtlCol="0">
                <a:spAutoFit/>
              </a:bodyPr>
              <a:lstStyle/>
              <a:p>
                <a:r>
                  <a:rPr lang="ru" sz="1200" b="1" dirty="0" err="1"/>
                  <a:t>расстояние</a:t>
                </a:r>
                <a:r>
                  <a:rPr lang="ru" sz="1200" b="1" dirty="0"/>
                  <a:t> </a:t>
                </a:r>
                <a:r>
                  <a:rPr lang="ru" sz="1200" b="1" dirty="0" err="1"/>
                  <a:t>скорость</a:t>
                </a:r>
                <a:r>
                  <a:rPr lang="ru" sz="1200" b="1" dirty="0"/>
                  <a:t> </a:t>
                </a:r>
                <a14:m>
                  <m:oMath xmlns:m="http://schemas.openxmlformats.org/officeDocument/2006/math">
                    <m:sSub>
                      <m:sSubPr>
                        <m:ctrlPr>
                          <a:rPr lang="de-DE" sz="1200" b="1" i="1" dirty="0" smtClean="0">
                            <a:latin typeface="Cambria Math" panose="02040503050406030204" pitchFamily="18" charset="0"/>
                          </a:rPr>
                        </m:ctrlPr>
                      </m:sSubPr>
                      <m:e>
                        <m:r>
                          <a:rPr lang="de-DE" sz="1200" b="1" i="1" dirty="0" smtClean="0">
                            <a:latin typeface="Cambria Math" panose="02040503050406030204" pitchFamily="18" charset="0"/>
                          </a:rPr>
                          <m:t>𝒗</m:t>
                        </m:r>
                      </m:e>
                      <m:sub>
                        <m:r>
                          <a:rPr lang="de-DE" sz="1200" b="1" i="1" dirty="0" smtClean="0">
                            <a:latin typeface="Cambria Math" panose="02040503050406030204" pitchFamily="18" charset="0"/>
                          </a:rPr>
                          <m:t>𝒂</m:t>
                        </m:r>
                      </m:sub>
                    </m:sSub>
                  </m:oMath>
                </a14:m>
                <a:endParaRPr lang="de-DE" sz="1200" baseline="-25000" dirty="0"/>
              </a:p>
            </p:txBody>
          </p:sp>
        </mc:Choice>
        <mc:Fallback xmlns="">
          <p:sp>
            <p:nvSpPr>
              <p:cNvPr id="64" name="Textfeld 63"/>
              <p:cNvSpPr txBox="1">
                <a:spLocks noRot="1" noChangeAspect="1" noMove="1" noResize="1" noEditPoints="1" noAdjustHandles="1" noChangeArrowheads="1" noChangeShapeType="1" noTextEdit="1"/>
              </p:cNvSpPr>
              <p:nvPr/>
            </p:nvSpPr>
            <p:spPr>
              <a:xfrm>
                <a:off x="7092280" y="5096217"/>
                <a:ext cx="2124578" cy="276999"/>
              </a:xfrm>
              <a:prstGeom prst="rect">
                <a:avLst/>
              </a:prstGeom>
              <a:blipFill>
                <a:blip r:embed="rId4"/>
                <a:stretch>
                  <a:fillRect t="-2222" b="-17778"/>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65" name="Textfeld 64"/>
              <p:cNvSpPr txBox="1"/>
              <p:nvPr/>
            </p:nvSpPr>
            <p:spPr>
              <a:xfrm>
                <a:off x="7092000" y="3440033"/>
                <a:ext cx="1944000" cy="276999"/>
              </a:xfrm>
              <a:prstGeom prst="rect">
                <a:avLst/>
              </a:prstGeom>
              <a:noFill/>
            </p:spPr>
            <p:txBody>
              <a:bodyPr wrap="square" lIns="90000" rtlCol="0">
                <a:spAutoFit/>
              </a:bodyPr>
              <a:lstStyle/>
              <a:p>
                <a:r>
                  <a:rPr lang="ru" sz="1200" b="1" dirty="0" err="1"/>
                  <a:t>истинный</a:t>
                </a:r>
                <a:r>
                  <a:rPr lang="ru" sz="1200" b="1" dirty="0"/>
                  <a:t> </a:t>
                </a:r>
                <a:r>
                  <a:rPr lang="ru" sz="1200" b="1" dirty="0" err="1"/>
                  <a:t>скорость</a:t>
                </a:r>
                <a:r>
                  <a:rPr lang="ru" sz="1200" b="1" dirty="0"/>
                  <a:t> </a:t>
                </a:r>
                <a14:m>
                  <m:oMath xmlns:m="http://schemas.openxmlformats.org/officeDocument/2006/math">
                    <m:sSub>
                      <m:sSubPr>
                        <m:ctrlPr>
                          <a:rPr lang="de-DE" sz="1200" b="1" i="1" dirty="0" smtClean="0">
                            <a:latin typeface="Cambria Math" panose="02040503050406030204" pitchFamily="18" charset="0"/>
                          </a:rPr>
                        </m:ctrlPr>
                      </m:sSubPr>
                      <m:e>
                        <m:r>
                          <a:rPr lang="de-DE" sz="1200" b="1" i="1" dirty="0" smtClean="0">
                            <a:latin typeface="Cambria Math" panose="02040503050406030204" pitchFamily="18" charset="0"/>
                          </a:rPr>
                          <m:t>𝒗</m:t>
                        </m:r>
                      </m:e>
                      <m:sub>
                        <m:r>
                          <a:rPr lang="de-DE" sz="1200" b="1" i="1" dirty="0" smtClean="0">
                            <a:latin typeface="Cambria Math" panose="02040503050406030204" pitchFamily="18" charset="0"/>
                          </a:rPr>
                          <m:t>𝒘</m:t>
                        </m:r>
                      </m:sub>
                    </m:sSub>
                  </m:oMath>
                </a14:m>
                <a:endParaRPr lang="de-DE" sz="1200" baseline="-25000" dirty="0"/>
              </a:p>
            </p:txBody>
          </p:sp>
        </mc:Choice>
        <mc:Fallback xmlns="">
          <p:sp>
            <p:nvSpPr>
              <p:cNvPr id="65" name="Textfeld 64"/>
              <p:cNvSpPr txBox="1">
                <a:spLocks noRot="1" noChangeAspect="1" noMove="1" noResize="1" noEditPoints="1" noAdjustHandles="1" noChangeArrowheads="1" noChangeShapeType="1" noTextEdit="1"/>
              </p:cNvSpPr>
              <p:nvPr/>
            </p:nvSpPr>
            <p:spPr>
              <a:xfrm>
                <a:off x="7092000" y="3440033"/>
                <a:ext cx="1944000" cy="276999"/>
              </a:xfrm>
              <a:prstGeom prst="rect">
                <a:avLst/>
              </a:prstGeom>
              <a:blipFill>
                <a:blip r:embed="rId5"/>
                <a:stretch>
                  <a:fillRect b="-15217"/>
                </a:stretch>
              </a:blipFill>
            </p:spPr>
            <p:txBody>
              <a:bodyPr/>
              <a:lstStyle/>
              <a:p>
                <a:r xmlns:a="http://schemas.openxmlformats.org/drawingml/2006/main">
                  <a:rPr lang="ru">
                    <a:noFill/>
                  </a:rPr>
                  <a:t> </a:t>
                </a:r>
              </a:p>
            </p:txBody>
          </p:sp>
        </mc:Fallback>
      </mc:AlternateContent>
    </p:spTree>
    <p:extLst>
      <p:ext uri="{BB962C8B-B14F-4D97-AF65-F5344CB8AC3E}">
        <p14:creationId xmlns:p14="http://schemas.microsoft.com/office/powerpoint/2010/main" val="39256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000" fill="hold"/>
                                        <p:tgtEl>
                                          <p:spTgt spid="19"/>
                                        </p:tgtEl>
                                        <p:attrNameLst>
                                          <p:attrName>ppt_x</p:attrName>
                                        </p:attrNameLst>
                                      </p:cBhvr>
                                      <p:tavLst>
                                        <p:tav tm="0">
                                          <p:val>
                                            <p:strVal val="1+#ppt_w/2"/>
                                          </p:val>
                                        </p:tav>
                                        <p:tav tm="100000">
                                          <p:val>
                                            <p:strVal val="#ppt_x"/>
                                          </p:val>
                                        </p:tav>
                                      </p:tavLst>
                                    </p:anim>
                                    <p:anim calcmode="lin" valueType="num">
                                      <p:cBhvr additive="base">
                                        <p:cTn id="8" dur="20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2000" fill="hold"/>
                                        <p:tgtEl>
                                          <p:spTgt spid="63"/>
                                        </p:tgtEl>
                                        <p:attrNameLst>
                                          <p:attrName>ppt_x</p:attrName>
                                        </p:attrNameLst>
                                      </p:cBhvr>
                                      <p:tavLst>
                                        <p:tav tm="0">
                                          <p:val>
                                            <p:strVal val="1+#ppt_w/2"/>
                                          </p:val>
                                        </p:tav>
                                        <p:tav tm="100000">
                                          <p:val>
                                            <p:strVal val="#ppt_x"/>
                                          </p:val>
                                        </p:tav>
                                      </p:tavLst>
                                    </p:anim>
                                    <p:anim calcmode="lin" valueType="num">
                                      <p:cBhvr additive="base">
                                        <p:cTn id="12" dur="20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04"/>
                                        </p:tgtEl>
                                        <p:attrNameLst>
                                          <p:attrName>style.visibility</p:attrName>
                                        </p:attrNameLst>
                                      </p:cBhvr>
                                      <p:to>
                                        <p:strVal val="visible"/>
                                      </p:to>
                                    </p:set>
                                    <p:anim calcmode="lin" valueType="num">
                                      <p:cBhvr additive="base">
                                        <p:cTn id="17" dur="2000" fill="hold"/>
                                        <p:tgtEl>
                                          <p:spTgt spid="104"/>
                                        </p:tgtEl>
                                        <p:attrNameLst>
                                          <p:attrName>ppt_x</p:attrName>
                                        </p:attrNameLst>
                                      </p:cBhvr>
                                      <p:tavLst>
                                        <p:tav tm="0">
                                          <p:val>
                                            <p:strVal val="1+#ppt_w/2"/>
                                          </p:val>
                                        </p:tav>
                                        <p:tav tm="100000">
                                          <p:val>
                                            <p:strVal val="#ppt_x"/>
                                          </p:val>
                                        </p:tav>
                                      </p:tavLst>
                                    </p:anim>
                                    <p:anim calcmode="lin" valueType="num">
                                      <p:cBhvr additive="base">
                                        <p:cTn id="18" dur="2000" fill="hold"/>
                                        <p:tgtEl>
                                          <p:spTgt spid="104"/>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2000" fill="hold"/>
                                        <p:tgtEl>
                                          <p:spTgt spid="65"/>
                                        </p:tgtEl>
                                        <p:attrNameLst>
                                          <p:attrName>ppt_x</p:attrName>
                                        </p:attrNameLst>
                                      </p:cBhvr>
                                      <p:tavLst>
                                        <p:tav tm="0">
                                          <p:val>
                                            <p:strVal val="1+#ppt_w/2"/>
                                          </p:val>
                                        </p:tav>
                                        <p:tav tm="100000">
                                          <p:val>
                                            <p:strVal val="#ppt_x"/>
                                          </p:val>
                                        </p:tav>
                                      </p:tavLst>
                                    </p:anim>
                                    <p:anim calcmode="lin" valueType="num">
                                      <p:cBhvr additive="base">
                                        <p:cTn id="22" dur="20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anim calcmode="lin" valueType="num">
                                      <p:cBhvr additive="base">
                                        <p:cTn id="27" dur="2000" fill="hold"/>
                                        <p:tgtEl>
                                          <p:spTgt spid="101"/>
                                        </p:tgtEl>
                                        <p:attrNameLst>
                                          <p:attrName>ppt_x</p:attrName>
                                        </p:attrNameLst>
                                      </p:cBhvr>
                                      <p:tavLst>
                                        <p:tav tm="0">
                                          <p:val>
                                            <p:strVal val="1+#ppt_w/2"/>
                                          </p:val>
                                        </p:tav>
                                        <p:tav tm="100000">
                                          <p:val>
                                            <p:strVal val="#ppt_x"/>
                                          </p:val>
                                        </p:tav>
                                      </p:tavLst>
                                    </p:anim>
                                    <p:anim calcmode="lin" valueType="num">
                                      <p:cBhvr additive="base">
                                        <p:cTn id="28" dur="2000" fill="hold"/>
                                        <p:tgtEl>
                                          <p:spTgt spid="101"/>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additive="base">
                                        <p:cTn id="31" dur="2000" fill="hold"/>
                                        <p:tgtEl>
                                          <p:spTgt spid="64"/>
                                        </p:tgtEl>
                                        <p:attrNameLst>
                                          <p:attrName>ppt_x</p:attrName>
                                        </p:attrNameLst>
                                      </p:cBhvr>
                                      <p:tavLst>
                                        <p:tav tm="0">
                                          <p:val>
                                            <p:strVal val="1+#ppt_w/2"/>
                                          </p:val>
                                        </p:tav>
                                        <p:tav tm="100000">
                                          <p:val>
                                            <p:strVal val="#ppt_x"/>
                                          </p:val>
                                        </p:tav>
                                      </p:tavLst>
                                    </p:anim>
                                    <p:anim calcmode="lin" valueType="num">
                                      <p:cBhvr additive="base">
                                        <p:cTn id="32" dur="200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hteck 30"/>
          <p:cNvSpPr/>
          <p:nvPr/>
        </p:nvSpPr>
        <p:spPr>
          <a:xfrm>
            <a:off x="0" y="5894648"/>
            <a:ext cx="9154538" cy="504000"/>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p:cNvSpPr/>
          <p:nvPr/>
        </p:nvSpPr>
        <p:spPr>
          <a:xfrm>
            <a:off x="-10536" y="3246978"/>
            <a:ext cx="9154536" cy="2098917"/>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0" y="2444130"/>
            <a:ext cx="5609004" cy="802849"/>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2879801" y="-27384"/>
            <a:ext cx="4320000" cy="307777"/>
          </a:xfrm>
          <a:prstGeom prst="rect">
            <a:avLst/>
          </a:prstGeom>
          <a:noFill/>
        </p:spPr>
        <p:txBody>
          <a:bodyPr wrap="square" lIns="90000" rtlCol="0">
            <a:spAutoFit/>
          </a:bodyPr>
          <a:lstStyle/>
          <a:p>
            <a:r>
              <a:rPr lang="ru" sz="1400" b="1" dirty="0"/>
              <a:t>Текучие </a:t>
            </a:r>
            <a:r>
              <a:rPr lang="ru" sz="1400" b="1" dirty="0" err="1"/>
              <a:t>грунтовые воды</a:t>
            </a:r>
            <a:endParaRPr lang="de-DE" sz="1400" b="1"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2" name="Rectangle 20"/>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grpSp>
        <p:nvGrpSpPr>
          <p:cNvPr id="6" name="Zeichenbereich 152"/>
          <p:cNvGrpSpPr>
            <a:grpSpLocks/>
          </p:cNvGrpSpPr>
          <p:nvPr/>
        </p:nvGrpSpPr>
        <p:grpSpPr bwMode="auto">
          <a:xfrm>
            <a:off x="5508105" y="332648"/>
            <a:ext cx="3888432" cy="2276944"/>
            <a:chOff x="655" y="5962"/>
            <a:chExt cx="8748" cy="3780"/>
          </a:xfrm>
        </p:grpSpPr>
        <p:sp>
          <p:nvSpPr>
            <p:cNvPr id="7" name="AutoShape 19"/>
            <p:cNvSpPr>
              <a:spLocks noChangeAspect="1" noChangeArrowheads="1"/>
            </p:cNvSpPr>
            <p:nvPr/>
          </p:nvSpPr>
          <p:spPr bwMode="auto">
            <a:xfrm>
              <a:off x="655" y="5962"/>
              <a:ext cx="8748" cy="37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mc:AlternateContent xmlns:mc="http://schemas.openxmlformats.org/markup-compatibility/2006" xmlns:a14="http://schemas.microsoft.com/office/drawing/2010/main">
          <mc:Choice Requires="a14">
            <p:sp>
              <p:nvSpPr>
                <p:cNvPr id="8" name="Text Box 41"/>
                <p:cNvSpPr txBox="1">
                  <a:spLocks noChangeArrowheads="1"/>
                </p:cNvSpPr>
                <p:nvPr/>
              </p:nvSpPr>
              <p:spPr bwMode="auto">
                <a:xfrm>
                  <a:off x="3985" y="9202"/>
                  <a:ext cx="1442" cy="540"/>
                </a:xfrm>
                <a:prstGeom prst="rect">
                  <a:avLst/>
                </a:prstGeom>
                <a:solidFill>
                  <a:schemeClr val="bg1"/>
                </a:solidFill>
                <a:ln>
                  <a:noFill/>
                </a:ln>
                <a:extLs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m:rPr>
                            <m:sty m:val="p"/>
                          </m:rPr>
                          <a:rPr kumimoji="0" lang="de-DE" altLang="de-DE" sz="1200" b="0" i="0" u="none" strike="noStrike" cap="none" normalizeH="0" baseline="0" dirty="0" smtClean="0">
                            <a:ln>
                              <a:noFill/>
                            </a:ln>
                            <a:solidFill>
                              <a:schemeClr val="tx1"/>
                            </a:solidFill>
                            <a:effectLst/>
                            <a:latin typeface="Cambria Math" panose="02040503050406030204" pitchFamily="18" charset="0"/>
                            <a:ea typeface="Times New Roman" pitchFamily="18" charset="0"/>
                            <a:cs typeface="Arial" pitchFamily="34" charset="0"/>
                          </a:rPr>
                          <m:t>Δ</m:t>
                        </m:r>
                        <m:r>
                          <a:rPr kumimoji="0" lang="de-DE" altLang="de-DE" sz="1200" b="0" i="1" u="none" strike="noStrike" cap="none" normalizeH="0" baseline="0" dirty="0" err="1" smtClean="0">
                            <a:ln>
                              <a:noFill/>
                            </a:ln>
                            <a:solidFill>
                              <a:schemeClr val="tx1"/>
                            </a:solidFill>
                            <a:effectLst/>
                            <a:latin typeface="Cambria Math" panose="02040503050406030204" pitchFamily="18" charset="0"/>
                            <a:ea typeface="Times New Roman" pitchFamily="18" charset="0"/>
                            <a:cs typeface="Arial" pitchFamily="34" charset="0"/>
                          </a:rPr>
                          <m:t>𝑥</m:t>
                        </m:r>
                      </m:oMath>
                    </m:oMathPara>
                  </a14:m>
                  <a:endParaRPr kumimoji="0" lang="de-DE" altLang="de-DE" sz="1800" b="0" i="0" u="none" strike="noStrike" cap="none" normalizeH="0" baseline="0" dirty="0">
                    <a:ln>
                      <a:noFill/>
                    </a:ln>
                    <a:solidFill>
                      <a:schemeClr val="tx1"/>
                    </a:solidFill>
                    <a:effectLst/>
                    <a:latin typeface="Arial" pitchFamily="34" charset="0"/>
                    <a:cs typeface="Arial" pitchFamily="34" charset="0"/>
                  </a:endParaRPr>
                </a:p>
              </p:txBody>
            </p:sp>
          </mc:Choice>
          <mc:Fallback xmlns="">
            <p:sp>
              <p:nvSpPr>
                <p:cNvPr id="8" name="Text Box 41"/>
                <p:cNvSpPr txBox="1">
                  <a:spLocks noRot="1" noChangeAspect="1" noMove="1" noResize="1" noEditPoints="1" noAdjustHandles="1" noChangeArrowheads="1" noChangeShapeType="1" noTextEdit="1"/>
                </p:cNvSpPr>
                <p:nvPr/>
              </p:nvSpPr>
              <p:spPr bwMode="auto">
                <a:xfrm>
                  <a:off x="3985" y="9202"/>
                  <a:ext cx="1442" cy="540"/>
                </a:xfrm>
                <a:prstGeom prst="rect">
                  <a:avLst/>
                </a:prstGeom>
                <a:blipFill>
                  <a:blip r:embed="rId2"/>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xmlns:a="http://schemas.openxmlformats.org/drawingml/2006/main">
                    <a:rPr lang="ru">
                      <a:noFill/>
                    </a:rPr>
                    <a:t> </a:t>
                  </a:r>
                </a:p>
              </p:txBody>
            </p:sp>
          </mc:Fallback>
        </mc:AlternateContent>
        <p:grpSp>
          <p:nvGrpSpPr>
            <p:cNvPr id="9" name="Group 2"/>
            <p:cNvGrpSpPr>
              <a:grpSpLocks/>
            </p:cNvGrpSpPr>
            <p:nvPr/>
          </p:nvGrpSpPr>
          <p:grpSpPr bwMode="auto">
            <a:xfrm>
              <a:off x="1142" y="6142"/>
              <a:ext cx="7604" cy="3181"/>
              <a:chOff x="1142" y="6142"/>
              <a:chExt cx="7604" cy="3181"/>
            </a:xfrm>
          </p:grpSpPr>
          <mc:AlternateContent xmlns:mc="http://schemas.openxmlformats.org/markup-compatibility/2006" xmlns:a14="http://schemas.microsoft.com/office/drawing/2010/main">
            <mc:Choice Requires="a14">
              <p:sp>
                <p:nvSpPr>
                  <p:cNvPr id="12" name="Text Box 42"/>
                  <p:cNvSpPr txBox="1">
                    <a:spLocks noChangeArrowheads="1"/>
                  </p:cNvSpPr>
                  <p:nvPr/>
                </p:nvSpPr>
                <p:spPr bwMode="auto">
                  <a:xfrm>
                    <a:off x="1322" y="7402"/>
                    <a:ext cx="900" cy="540"/>
                  </a:xfrm>
                  <a:prstGeom prst="rect">
                    <a:avLst/>
                  </a:prstGeom>
                  <a:solidFill>
                    <a:schemeClr val="bg1"/>
                  </a:solidFill>
                  <a:ln>
                    <a:noFill/>
                  </a:ln>
                  <a:extLs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altLang="de-DE" sz="1200" b="0" i="1" u="none" strike="noStrike" cap="none" normalizeH="0" baseline="0" dirty="0" smtClean="0">
                                  <a:ln>
                                    <a:noFill/>
                                  </a:ln>
                                  <a:solidFill>
                                    <a:schemeClr val="tx1"/>
                                  </a:solidFill>
                                  <a:effectLst/>
                                  <a:latin typeface="Cambria Math" panose="02040503050406030204" pitchFamily="18" charset="0"/>
                                  <a:cs typeface="Arial" pitchFamily="34" charset="0"/>
                                </a:rPr>
                              </m:ctrlPr>
                            </m:sSubPr>
                            <m:e>
                              <m:r>
                                <a:rPr kumimoji="0" lang="de-DE" altLang="de-DE" sz="1200" b="0" i="1" u="none" strike="noStrike" cap="none" normalizeH="0" baseline="0" dirty="0" smtClean="0">
                                  <a:ln>
                                    <a:noFill/>
                                  </a:ln>
                                  <a:solidFill>
                                    <a:schemeClr val="tx1"/>
                                  </a:solidFill>
                                  <a:effectLst/>
                                  <a:latin typeface="Cambria Math" panose="02040503050406030204" pitchFamily="18" charset="0"/>
                                  <a:cs typeface="Arial" pitchFamily="34" charset="0"/>
                                </a:rPr>
                                <m:t>𝐻</m:t>
                              </m:r>
                            </m:e>
                            <m:sub>
                              <m:r>
                                <a:rPr kumimoji="0" lang="de-DE" altLang="de-DE" sz="1200" b="0" i="1" u="none" strike="noStrike" cap="none" normalizeH="0" baseline="0" dirty="0" smtClean="0">
                                  <a:ln>
                                    <a:noFill/>
                                  </a:ln>
                                  <a:solidFill>
                                    <a:schemeClr val="tx1"/>
                                  </a:solidFill>
                                  <a:effectLst/>
                                  <a:latin typeface="Cambria Math" panose="02040503050406030204" pitchFamily="18" charset="0"/>
                                  <a:cs typeface="Arial" pitchFamily="34" charset="0"/>
                                </a:rPr>
                                <m:t>1</m:t>
                              </m:r>
                            </m:sub>
                          </m:sSub>
                        </m:oMath>
                      </m:oMathPara>
                    </a14:m>
                    <a:endParaRPr kumimoji="0" lang="de-DE" altLang="de-DE" sz="1800" b="0" i="0" u="none" strike="noStrike" cap="none" normalizeH="0" baseline="0" dirty="0">
                      <a:ln>
                        <a:noFill/>
                      </a:ln>
                      <a:solidFill>
                        <a:schemeClr val="tx1"/>
                      </a:solidFill>
                      <a:effectLst/>
                      <a:latin typeface="Arial" pitchFamily="34" charset="0"/>
                      <a:cs typeface="Arial" pitchFamily="34" charset="0"/>
                    </a:endParaRPr>
                  </a:p>
                </p:txBody>
              </p:sp>
            </mc:Choice>
            <mc:Fallback xmlns="">
              <p:sp>
                <p:nvSpPr>
                  <p:cNvPr id="12" name="Text Box 42"/>
                  <p:cNvSpPr txBox="1">
                    <a:spLocks noRot="1" noChangeAspect="1" noMove="1" noResize="1" noEditPoints="1" noAdjustHandles="1" noChangeArrowheads="1" noChangeShapeType="1" noTextEdit="1"/>
                  </p:cNvSpPr>
                  <p:nvPr/>
                </p:nvSpPr>
                <p:spPr bwMode="auto">
                  <a:xfrm>
                    <a:off x="1322" y="7402"/>
                    <a:ext cx="900" cy="540"/>
                  </a:xfrm>
                  <a:prstGeom prst="rect">
                    <a:avLst/>
                  </a:prstGeom>
                  <a:blipFill>
                    <a:blip r:embed="rId3"/>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13" name="Text Box 43"/>
                  <p:cNvSpPr txBox="1">
                    <a:spLocks noChangeArrowheads="1"/>
                  </p:cNvSpPr>
                  <p:nvPr/>
                </p:nvSpPr>
                <p:spPr bwMode="auto">
                  <a:xfrm>
                    <a:off x="1682" y="8783"/>
                    <a:ext cx="4545" cy="540"/>
                  </a:xfrm>
                  <a:prstGeom prst="rect">
                    <a:avLst/>
                  </a:prstGeom>
                  <a:solidFill>
                    <a:schemeClr val="bg1"/>
                  </a:solidFill>
                  <a:ln>
                    <a:noFill/>
                  </a:ln>
                  <a:extLs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14:m>
                      <m:oMath xmlns:m="http://schemas.openxmlformats.org/officeDocument/2006/math">
                        <m:r>
                          <a:rPr kumimoji="0" lang="de-DE" altLang="de-DE" sz="1200" b="0" i="1" u="none" strike="noStrike" cap="none" normalizeH="0" baseline="0" dirty="0" smtClean="0">
                            <a:ln>
                              <a:noFill/>
                            </a:ln>
                            <a:solidFill>
                              <a:schemeClr val="tx1"/>
                            </a:solidFill>
                            <a:effectLst/>
                            <a:latin typeface="Cambria Math" panose="02040503050406030204" pitchFamily="18" charset="0"/>
                            <a:ea typeface="Times New Roman" pitchFamily="18" charset="0"/>
                            <a:cs typeface="Arial" pitchFamily="34" charset="0"/>
                          </a:rPr>
                          <m:t>𝑧</m:t>
                        </m:r>
                      </m:oMath>
                    </a14:m>
                    <a:r>
                      <a:rPr kumimoji="0" lang="ru"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ru" altLang="de-DE" sz="1200" b="0" i="0" u="none" strike="noStrike" cap="none" normalizeH="0" baseline="0" dirty="0">
                        <a:ln>
                          <a:noFill/>
                        </a:ln>
                        <a:solidFill>
                          <a:schemeClr val="tx1"/>
                        </a:solidFill>
                        <a:effectLst/>
                        <a:ea typeface="Times New Roman" pitchFamily="18" charset="0"/>
                        <a:cs typeface="Arial" pitchFamily="34" charset="0"/>
                      </a:rPr>
                      <a:t>= </a:t>
                    </a:r>
                    <a:r>
                      <a:rPr kumimoji="0" lang="ru" altLang="de-DE" sz="1200" b="0" i="0" u="none" strike="noStrike" cap="none" normalizeH="0" baseline="0" dirty="0" err="1">
                        <a:ln>
                          <a:noFill/>
                        </a:ln>
                        <a:solidFill>
                          <a:schemeClr val="tx1"/>
                        </a:solidFill>
                        <a:effectLst/>
                        <a:ea typeface="Times New Roman" pitchFamily="18" charset="0"/>
                        <a:cs typeface="Arial" pitchFamily="34" charset="0"/>
                      </a:rPr>
                      <a:t>геодезическая </a:t>
                    </a:r>
                    <a:r>
                      <a:rPr kumimoji="0" lang="ru" altLang="de-DE" sz="1200" b="0" i="0" u="none" strike="noStrike" cap="none" normalizeH="0" baseline="0" dirty="0">
                        <a:ln>
                          <a:noFill/>
                        </a:ln>
                        <a:solidFill>
                          <a:schemeClr val="tx1"/>
                        </a:solidFill>
                        <a:effectLst/>
                        <a:ea typeface="Times New Roman" pitchFamily="18" charset="0"/>
                        <a:cs typeface="Arial" pitchFamily="34" charset="0"/>
                      </a:rPr>
                      <a:t>высота</a:t>
                    </a:r>
                    <a:endParaRPr kumimoji="0" lang="de-DE" altLang="de-DE" sz="1800" b="0" i="0" u="none" strike="noStrike" cap="none" normalizeH="0" baseline="0" dirty="0">
                      <a:ln>
                        <a:noFill/>
                      </a:ln>
                      <a:solidFill>
                        <a:schemeClr val="tx1"/>
                      </a:solidFill>
                      <a:effectLst/>
                      <a:cs typeface="Arial" pitchFamily="34" charset="0"/>
                    </a:endParaRPr>
                  </a:p>
                </p:txBody>
              </p:sp>
            </mc:Choice>
            <mc:Fallback xmlns="">
              <p:sp>
                <p:nvSpPr>
                  <p:cNvPr id="13" name="Text Box 43"/>
                  <p:cNvSpPr txBox="1">
                    <a:spLocks noRot="1" noChangeAspect="1" noMove="1" noResize="1" noEditPoints="1" noAdjustHandles="1" noChangeArrowheads="1" noChangeShapeType="1" noTextEdit="1"/>
                  </p:cNvSpPr>
                  <p:nvPr/>
                </p:nvSpPr>
                <p:spPr bwMode="auto">
                  <a:xfrm>
                    <a:off x="1682" y="8783"/>
                    <a:ext cx="4545" cy="540"/>
                  </a:xfrm>
                  <a:prstGeom prst="rect">
                    <a:avLst/>
                  </a:prstGeom>
                  <a:blipFill>
                    <a:blip r:embed="rId4"/>
                    <a:stretch>
                      <a:fillRect b="-1887"/>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xmlns:a="http://schemas.openxmlformats.org/drawingml/2006/main">
                      <a:rPr lang="ru">
                        <a:noFill/>
                      </a:rPr>
                      <a:t> </a:t>
                    </a:r>
                  </a:p>
                </p:txBody>
              </p:sp>
            </mc:Fallback>
          </mc:AlternateContent>
          <p:sp>
            <p:nvSpPr>
              <p:cNvPr id="14" name="Line 44"/>
              <p:cNvSpPr>
                <a:spLocks noChangeShapeType="1"/>
              </p:cNvSpPr>
              <p:nvPr/>
            </p:nvSpPr>
            <p:spPr bwMode="auto">
              <a:xfrm>
                <a:off x="1322" y="6322"/>
                <a:ext cx="630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5" name="Line 45"/>
              <p:cNvSpPr>
                <a:spLocks noChangeShapeType="1"/>
              </p:cNvSpPr>
              <p:nvPr/>
            </p:nvSpPr>
            <p:spPr bwMode="auto">
              <a:xfrm>
                <a:off x="1322" y="8806"/>
                <a:ext cx="6300" cy="3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6" name="Freeform 46"/>
              <p:cNvSpPr>
                <a:spLocks/>
              </p:cNvSpPr>
              <p:nvPr/>
            </p:nvSpPr>
            <p:spPr bwMode="auto">
              <a:xfrm>
                <a:off x="1142" y="6652"/>
                <a:ext cx="6480" cy="930"/>
              </a:xfrm>
              <a:custGeom>
                <a:avLst/>
                <a:gdLst>
                  <a:gd name="T0" fmla="*/ 260058 w 8070"/>
                  <a:gd name="T1" fmla="*/ 19050 h 930"/>
                  <a:gd name="T2" fmla="*/ 351843 w 8070"/>
                  <a:gd name="T3" fmla="*/ 19050 h 930"/>
                  <a:gd name="T4" fmla="*/ 2371117 w 8070"/>
                  <a:gd name="T5" fmla="*/ 133350 h 930"/>
                  <a:gd name="T6" fmla="*/ 4115035 w 8070"/>
                  <a:gd name="T7" fmla="*/ 590550 h 9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70" h="930">
                    <a:moveTo>
                      <a:pt x="510" y="30"/>
                    </a:moveTo>
                    <a:cubicBezTo>
                      <a:pt x="255" y="15"/>
                      <a:pt x="0" y="0"/>
                      <a:pt x="690" y="30"/>
                    </a:cubicBezTo>
                    <a:cubicBezTo>
                      <a:pt x="1380" y="60"/>
                      <a:pt x="3420" y="60"/>
                      <a:pt x="4650" y="210"/>
                    </a:cubicBezTo>
                    <a:cubicBezTo>
                      <a:pt x="5880" y="360"/>
                      <a:pt x="7200" y="690"/>
                      <a:pt x="8070" y="930"/>
                    </a:cubicBezTo>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 name="AutoShape 47"/>
              <p:cNvSpPr>
                <a:spLocks noChangeArrowheads="1"/>
              </p:cNvSpPr>
              <p:nvPr/>
            </p:nvSpPr>
            <p:spPr bwMode="auto">
              <a:xfrm>
                <a:off x="1682" y="6502"/>
                <a:ext cx="180" cy="180"/>
              </a:xfrm>
              <a:prstGeom prst="flowChartMerge">
                <a:avLst/>
              </a:prstGeom>
              <a:solidFill>
                <a:srgbClr val="FFFFFF"/>
              </a:solidFill>
              <a:ln w="9525">
                <a:solidFill>
                  <a:srgbClr val="0000FF"/>
                </a:solid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8" name="Line 48"/>
              <p:cNvSpPr>
                <a:spLocks noChangeShapeType="1"/>
              </p:cNvSpPr>
              <p:nvPr/>
            </p:nvSpPr>
            <p:spPr bwMode="auto">
              <a:xfrm flipV="1">
                <a:off x="1682" y="8807"/>
                <a:ext cx="1"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 name="Line 49"/>
              <p:cNvSpPr>
                <a:spLocks noChangeShapeType="1"/>
              </p:cNvSpPr>
              <p:nvPr/>
            </p:nvSpPr>
            <p:spPr bwMode="auto">
              <a:xfrm flipV="1">
                <a:off x="1322" y="6682"/>
                <a:ext cx="0" cy="216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 name="Line 50"/>
              <p:cNvSpPr>
                <a:spLocks noChangeShapeType="1"/>
              </p:cNvSpPr>
              <p:nvPr/>
            </p:nvSpPr>
            <p:spPr bwMode="auto">
              <a:xfrm flipV="1">
                <a:off x="7622" y="7582"/>
                <a:ext cx="0" cy="126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mc:AlternateContent xmlns:mc="http://schemas.openxmlformats.org/markup-compatibility/2006" xmlns:a14="http://schemas.microsoft.com/office/drawing/2010/main">
            <mc:Choice Requires="a14">
              <p:sp>
                <p:nvSpPr>
                  <p:cNvPr id="34" name="Text Box 51"/>
                  <p:cNvSpPr txBox="1">
                    <a:spLocks noChangeArrowheads="1"/>
                  </p:cNvSpPr>
                  <p:nvPr/>
                </p:nvSpPr>
                <p:spPr bwMode="auto">
                  <a:xfrm>
                    <a:off x="7802" y="7942"/>
                    <a:ext cx="944" cy="540"/>
                  </a:xfrm>
                  <a:prstGeom prst="rect">
                    <a:avLst/>
                  </a:prstGeom>
                  <a:solidFill>
                    <a:schemeClr val="bg1"/>
                  </a:solidFill>
                  <a:ln>
                    <a:noFill/>
                  </a:ln>
                  <a:extLs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altLang="de-DE" sz="1200" b="0" i="1" u="none" strike="noStrike" cap="none" normalizeH="0" baseline="0" dirty="0" smtClean="0">
                                  <a:ln>
                                    <a:noFill/>
                                  </a:ln>
                                  <a:solidFill>
                                    <a:schemeClr val="tx1"/>
                                  </a:solidFill>
                                  <a:effectLst/>
                                  <a:latin typeface="Cambria Math" panose="02040503050406030204" pitchFamily="18" charset="0"/>
                                  <a:cs typeface="Arial" pitchFamily="34" charset="0"/>
                                </a:rPr>
                              </m:ctrlPr>
                            </m:sSubPr>
                            <m:e>
                              <m:r>
                                <a:rPr kumimoji="0" lang="de-DE" altLang="de-DE" sz="1200" b="0" i="1" u="none" strike="noStrike" cap="none" normalizeH="0" baseline="0" dirty="0" smtClean="0">
                                  <a:ln>
                                    <a:noFill/>
                                  </a:ln>
                                  <a:solidFill>
                                    <a:schemeClr val="tx1"/>
                                  </a:solidFill>
                                  <a:effectLst/>
                                  <a:latin typeface="Cambria Math" panose="02040503050406030204" pitchFamily="18" charset="0"/>
                                  <a:cs typeface="Arial" pitchFamily="34" charset="0"/>
                                </a:rPr>
                                <m:t>𝐻</m:t>
                              </m:r>
                            </m:e>
                            <m:sub>
                              <m:r>
                                <a:rPr kumimoji="0" lang="de-DE" altLang="de-DE" sz="1200" b="0" i="1" u="none" strike="noStrike" cap="none" normalizeH="0" baseline="0" dirty="0" smtClean="0">
                                  <a:ln>
                                    <a:noFill/>
                                  </a:ln>
                                  <a:solidFill>
                                    <a:schemeClr val="tx1"/>
                                  </a:solidFill>
                                  <a:effectLst/>
                                  <a:latin typeface="Cambria Math" panose="02040503050406030204" pitchFamily="18" charset="0"/>
                                  <a:cs typeface="Arial" pitchFamily="34" charset="0"/>
                                </a:rPr>
                                <m:t>2</m:t>
                              </m:r>
                            </m:sub>
                          </m:sSub>
                        </m:oMath>
                      </m:oMathPara>
                    </a14:m>
                    <a:endParaRPr kumimoji="0" lang="de-DE" altLang="de-DE" sz="1800" b="0" i="0" u="none" strike="noStrike" cap="none" normalizeH="0" baseline="0" dirty="0">
                      <a:ln>
                        <a:noFill/>
                      </a:ln>
                      <a:solidFill>
                        <a:schemeClr val="tx1"/>
                      </a:solidFill>
                      <a:effectLst/>
                      <a:latin typeface="Arial" pitchFamily="34" charset="0"/>
                      <a:cs typeface="Arial" pitchFamily="34" charset="0"/>
                    </a:endParaRPr>
                  </a:p>
                </p:txBody>
              </p:sp>
            </mc:Choice>
            <mc:Fallback xmlns="">
              <p:sp>
                <p:nvSpPr>
                  <p:cNvPr id="34" name="Text Box 51"/>
                  <p:cNvSpPr txBox="1">
                    <a:spLocks noRot="1" noChangeAspect="1" noMove="1" noResize="1" noEditPoints="1" noAdjustHandles="1" noChangeArrowheads="1" noChangeShapeType="1" noTextEdit="1"/>
                  </p:cNvSpPr>
                  <p:nvPr/>
                </p:nvSpPr>
                <p:spPr bwMode="auto">
                  <a:xfrm>
                    <a:off x="7802" y="7942"/>
                    <a:ext cx="944" cy="540"/>
                  </a:xfrm>
                  <a:prstGeom prst="rect">
                    <a:avLst/>
                  </a:prstGeom>
                  <a:blipFill>
                    <a:blip r:embed="rId5"/>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xmlns:a="http://schemas.openxmlformats.org/drawingml/2006/main">
                      <a:rPr lang="ru">
                        <a:noFill/>
                      </a:rPr>
                      <a:t> </a:t>
                    </a:r>
                  </a:p>
                </p:txBody>
              </p:sp>
            </mc:Fallback>
          </mc:AlternateContent>
          <p:sp>
            <p:nvSpPr>
              <p:cNvPr id="35" name="Line 52"/>
              <p:cNvSpPr>
                <a:spLocks noChangeShapeType="1"/>
              </p:cNvSpPr>
              <p:nvPr/>
            </p:nvSpPr>
            <p:spPr bwMode="auto">
              <a:xfrm flipV="1">
                <a:off x="7622" y="6682"/>
                <a:ext cx="0" cy="90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 name="Line 53"/>
              <p:cNvSpPr>
                <a:spLocks noChangeShapeType="1"/>
              </p:cNvSpPr>
              <p:nvPr/>
            </p:nvSpPr>
            <p:spPr bwMode="auto">
              <a:xfrm>
                <a:off x="1322" y="6682"/>
                <a:ext cx="6300"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mc:AlternateContent xmlns:mc="http://schemas.openxmlformats.org/markup-compatibility/2006" xmlns:a14="http://schemas.microsoft.com/office/drawing/2010/main">
            <mc:Choice Requires="a14">
              <p:sp>
                <p:nvSpPr>
                  <p:cNvPr id="37" name="Text Box 54"/>
                  <p:cNvSpPr txBox="1">
                    <a:spLocks noChangeArrowheads="1"/>
                  </p:cNvSpPr>
                  <p:nvPr/>
                </p:nvSpPr>
                <p:spPr bwMode="auto">
                  <a:xfrm>
                    <a:off x="7802" y="6862"/>
                    <a:ext cx="944" cy="540"/>
                  </a:xfrm>
                  <a:prstGeom prst="rect">
                    <a:avLst/>
                  </a:prstGeom>
                  <a:solidFill>
                    <a:schemeClr val="bg1"/>
                  </a:solidFill>
                  <a:ln>
                    <a:noFill/>
                  </a:ln>
                  <a:extLs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m:rPr>
                              <m:sty m:val="p"/>
                            </m:rPr>
                            <a:rPr kumimoji="0" lang="de-DE" altLang="de-DE" sz="1200" b="0" i="0" u="none" strike="noStrike" cap="none" normalizeH="0" baseline="0" dirty="0" smtClean="0">
                              <a:ln>
                                <a:noFill/>
                              </a:ln>
                              <a:solidFill>
                                <a:schemeClr val="tx1"/>
                              </a:solidFill>
                              <a:effectLst/>
                              <a:latin typeface="Cambria Math" panose="02040503050406030204" pitchFamily="18" charset="0"/>
                              <a:ea typeface="Times New Roman" pitchFamily="18" charset="0"/>
                              <a:cs typeface="Arial" pitchFamily="34" charset="0"/>
                            </a:rPr>
                            <m:t>Δ</m:t>
                          </m:r>
                          <m:r>
                            <a:rPr kumimoji="0" lang="de-DE" altLang="de-DE" sz="1200" b="0" i="1" u="none" strike="noStrike" cap="none" normalizeH="0" baseline="0" dirty="0" err="1" smtClean="0">
                              <a:ln>
                                <a:noFill/>
                              </a:ln>
                              <a:solidFill>
                                <a:schemeClr val="tx1"/>
                              </a:solidFill>
                              <a:effectLst/>
                              <a:latin typeface="Cambria Math" panose="02040503050406030204" pitchFamily="18" charset="0"/>
                              <a:ea typeface="Times New Roman" pitchFamily="18" charset="0"/>
                              <a:cs typeface="Arial" pitchFamily="34" charset="0"/>
                            </a:rPr>
                            <m:t>h</m:t>
                          </m:r>
                        </m:oMath>
                      </m:oMathPara>
                    </a14:m>
                    <a:endParaRPr kumimoji="0" lang="de-DE" altLang="de-DE" sz="1800" b="0" i="0" u="none" strike="noStrike" cap="none" normalizeH="0" baseline="0" dirty="0">
                      <a:ln>
                        <a:noFill/>
                      </a:ln>
                      <a:solidFill>
                        <a:schemeClr val="tx1"/>
                      </a:solidFill>
                      <a:effectLst/>
                      <a:latin typeface="Arial" pitchFamily="34" charset="0"/>
                      <a:cs typeface="Arial" pitchFamily="34" charset="0"/>
                    </a:endParaRPr>
                  </a:p>
                </p:txBody>
              </p:sp>
            </mc:Choice>
            <mc:Fallback xmlns="">
              <p:sp>
                <p:nvSpPr>
                  <p:cNvPr id="37" name="Text Box 54"/>
                  <p:cNvSpPr txBox="1">
                    <a:spLocks noRot="1" noChangeAspect="1" noMove="1" noResize="1" noEditPoints="1" noAdjustHandles="1" noChangeArrowheads="1" noChangeShapeType="1" noTextEdit="1"/>
                  </p:cNvSpPr>
                  <p:nvPr/>
                </p:nvSpPr>
                <p:spPr bwMode="auto">
                  <a:xfrm>
                    <a:off x="7802" y="6862"/>
                    <a:ext cx="944" cy="540"/>
                  </a:xfrm>
                  <a:prstGeom prst="rect">
                    <a:avLst/>
                  </a:prstGeom>
                  <a:blipFill>
                    <a:blip r:embed="rId6"/>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xmlns:a="http://schemas.openxmlformats.org/drawingml/2006/main">
                      <a:rPr lang="ru">
                        <a:noFill/>
                      </a:rPr>
                      <a:t> </a:t>
                    </a:r>
                  </a:p>
                </p:txBody>
              </p:sp>
            </mc:Fallback>
          </mc:AlternateContent>
          <p:sp>
            <p:nvSpPr>
              <p:cNvPr id="38" name="AutoShape 55"/>
              <p:cNvSpPr>
                <a:spLocks noChangeArrowheads="1"/>
              </p:cNvSpPr>
              <p:nvPr/>
            </p:nvSpPr>
            <p:spPr bwMode="auto">
              <a:xfrm>
                <a:off x="2222" y="6142"/>
                <a:ext cx="180" cy="180"/>
              </a:xfrm>
              <a:prstGeom prst="flowChartMerge">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9" name="Line 56"/>
              <p:cNvSpPr>
                <a:spLocks noChangeShapeType="1"/>
              </p:cNvSpPr>
              <p:nvPr/>
            </p:nvSpPr>
            <p:spPr bwMode="auto">
              <a:xfrm>
                <a:off x="1287" y="9202"/>
                <a:ext cx="6297"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grpSp>
      </p:grpSp>
      <mc:AlternateContent xmlns:mc="http://schemas.openxmlformats.org/markup-compatibility/2006" xmlns:a14="http://schemas.microsoft.com/office/drawing/2010/main">
        <mc:Choice Requires="a14">
          <p:sp>
            <p:nvSpPr>
              <p:cNvPr id="68" name="Textfeld 67"/>
              <p:cNvSpPr txBox="1"/>
              <p:nvPr/>
            </p:nvSpPr>
            <p:spPr>
              <a:xfrm>
                <a:off x="1" y="2867730"/>
                <a:ext cx="9144000" cy="3588098"/>
              </a:xfrm>
              <a:prstGeom prst="rect">
                <a:avLst/>
              </a:prstGeom>
              <a:noFill/>
            </p:spPr>
            <p:txBody>
              <a:bodyPr wrap="square" lIns="90000" rtlCol="0">
                <a:spAutoFit/>
              </a:bodyPr>
              <a:lstStyle/>
              <a:p>
                <a:pPr algn="just">
                  <a:lnSpc>
                    <a:spcPct val="150000"/>
                  </a:lnSpc>
                  <a:spcAft>
                    <a:spcPts val="0"/>
                  </a:spcAft>
                </a:pPr>
                <a:r>
                  <a:rPr lang="ru" sz="1400" dirty="0" err="1">
                    <a:ea typeface="Times New Roman" panose="02020603050405020304" pitchFamily="18" charset="0"/>
                  </a:rPr>
                  <a:t>где </a:t>
                </a:r>
                <a:r>
                  <a:rPr lang="ru" sz="1400" dirty="0">
                    <a:ea typeface="Times New Roman" panose="02020603050405020304" pitchFamily="18" charset="0"/>
                  </a:rPr>
                  <a:t>:</a:t>
                </a:r>
              </a:p>
              <a:p>
                <a:pPr algn="just">
                  <a:lnSpc>
                    <a:spcPct val="150000"/>
                  </a:lnSpc>
                  <a:spcAft>
                    <a:spcPts val="0"/>
                  </a:spcAft>
                </a:pPr>
                <a14:m>
                  <m:oMath xmlns:m="http://schemas.openxmlformats.org/officeDocument/2006/math">
                    <m:r>
                      <a:rPr lang="de-DE" sz="1400" i="1">
                        <a:latin typeface="Cambria Math" panose="02040503050406030204" pitchFamily="18" charset="0"/>
                        <a:ea typeface="Times New Roman" panose="02020603050405020304" pitchFamily="18" charset="0"/>
                        <a:cs typeface="Arial" panose="020B0604020202020204" pitchFamily="34" charset="0"/>
                      </a:rPr>
                      <m:t>𝐻</m:t>
                    </m:r>
                    <m:r>
                      <a:rPr lang="de-DE" sz="1400" i="1">
                        <a:latin typeface="Cambria Math" panose="02040503050406030204" pitchFamily="18" charset="0"/>
                        <a:ea typeface="Times New Roman" panose="02020603050405020304" pitchFamily="18" charset="0"/>
                        <a:cs typeface="Arial" panose="020B0604020202020204" pitchFamily="34" charset="0"/>
                      </a:rPr>
                      <m:t>, </m:t>
                    </m:r>
                    <m:r>
                      <a:rPr lang="de-DE" sz="1400" i="1">
                        <a:latin typeface="Cambria Math" panose="02040503050406030204" pitchFamily="18" charset="0"/>
                        <a:ea typeface="Times New Roman" panose="02020603050405020304" pitchFamily="18" charset="0"/>
                        <a:cs typeface="Arial" panose="020B0604020202020204" pitchFamily="34" charset="0"/>
                      </a:rPr>
                      <m:t>h</m:t>
                    </m:r>
                  </m:oMath>
                </a14:m>
                <a:r>
                  <a:rPr lang="ru" sz="1400" dirty="0">
                    <a:ea typeface="Times New Roman" panose="02020603050405020304" pitchFamily="18" charset="0"/>
                  </a:rPr>
                  <a:t>= потенциальный </a:t>
                </a:r>
                <a:r>
                  <a:rPr lang="ru" sz="1400" dirty="0" err="1">
                    <a:ea typeface="Times New Roman" panose="02020603050405020304" pitchFamily="18" charset="0"/>
                  </a:rPr>
                  <a:t>уровень </a:t>
                </a:r>
                <a:r>
                  <a:rPr lang="ru" sz="1400" dirty="0">
                    <a:ea typeface="Times New Roman" panose="02020603050405020304" pitchFamily="18" charset="0"/>
                  </a:rPr>
                  <a:t>, потенциал [м]</a:t>
                </a:r>
              </a:p>
              <a:p>
                <a:pPr algn="just">
                  <a:lnSpc>
                    <a:spcPct val="150000"/>
                  </a:lnSpc>
                  <a:spcAft>
                    <a:spcPts val="0"/>
                  </a:spcAft>
                </a:pPr>
                <a14:m>
                  <m:oMath xmlns:m="http://schemas.openxmlformats.org/officeDocument/2006/math">
                    <m:r>
                      <a:rPr lang="de-DE" sz="1400" b="0" i="1" dirty="0" smtClean="0">
                        <a:latin typeface="Cambria Math" panose="02040503050406030204" pitchFamily="18" charset="0"/>
                        <a:ea typeface="Times New Roman" panose="02020603050405020304" pitchFamily="18" charset="0"/>
                      </a:rPr>
                      <m:t>𝑢</m:t>
                    </m:r>
                  </m:oMath>
                </a14:m>
                <a:r>
                  <a:rPr lang="ru" sz="1400" dirty="0">
                    <a:ea typeface="Times New Roman" panose="02020603050405020304" pitchFamily="18" charset="0"/>
                  </a:rPr>
                  <a:t>= поровое давление воды ( </a:t>
                </a:r>
                <a:r>
                  <a:rPr lang="ru" sz="1400" b="1" dirty="0">
                    <a:ea typeface="Times New Roman" panose="02020603050405020304" pitchFamily="18" charset="0"/>
                  </a:rPr>
                  <a:t>Примечание: </a:t>
                </a:r>
                <a:r>
                  <a:rPr lang="ru" sz="1400" dirty="0">
                    <a:ea typeface="Times New Roman" panose="02020603050405020304" pitchFamily="18" charset="0"/>
                  </a:rPr>
                  <a:t>также упоминается как </a:t>
                </a:r>
                <a14:m>
                  <m:oMath xmlns:m="http://schemas.openxmlformats.org/officeDocument/2006/math">
                    <m:r>
                      <a:rPr lang="en-US" sz="1400" i="1" dirty="0" smtClean="0">
                        <a:latin typeface="Cambria Math" panose="02040503050406030204" pitchFamily="18" charset="0"/>
                        <a:ea typeface="Times New Roman" panose="02020603050405020304" pitchFamily="18" charset="0"/>
                      </a:rPr>
                      <m:t>𝑝</m:t>
                    </m:r>
                  </m:oMath>
                </a14:m>
                <a:r>
                  <a:rPr lang="ru" sz="1400" dirty="0">
                    <a:ea typeface="Times New Roman" panose="02020603050405020304" pitchFamily="18" charset="0"/>
                  </a:rPr>
                  <a:t>) [Pa bzw. Н/м </a:t>
                </a:r>
                <a:r>
                  <a:rPr lang="ru" sz="1400" baseline="30000" dirty="0">
                    <a:ea typeface="Times New Roman" panose="02020603050405020304" pitchFamily="18" charset="0"/>
                  </a:rPr>
                  <a:t>2</a:t>
                </a:r>
                <a:r>
                  <a:rPr lang="ru" sz="1400" dirty="0">
                    <a:ea typeface="Times New Roman" panose="02020603050405020304" pitchFamily="18" charset="0"/>
                  </a:rPr>
                  <a:t> </a:t>
                </a:r>
                <a:r>
                  <a:rPr lang="ru" sz="1400" dirty="0" err="1">
                    <a:ea typeface="Times New Roman" panose="02020603050405020304" pitchFamily="18" charset="0"/>
                  </a:rPr>
                  <a:t>соответственно </a:t>
                </a:r>
                <a:r>
                  <a:rPr lang="ru" sz="1400" dirty="0">
                    <a:ea typeface="Times New Roman" panose="02020603050405020304" pitchFamily="18" charset="0"/>
                  </a:rPr>
                  <a:t>кг/м · с </a:t>
                </a:r>
                <a:r>
                  <a:rPr lang="ru" sz="1400" baseline="30000" dirty="0">
                    <a:ea typeface="Times New Roman" panose="02020603050405020304" pitchFamily="18" charset="0"/>
                  </a:rPr>
                  <a:t>2 </a:t>
                </a:r>
                <a:r>
                  <a:rPr lang="ru" sz="1400" dirty="0">
                    <a:ea typeface="Times New Roman" panose="02020603050405020304" pitchFamily="18" charset="0"/>
                  </a:rPr>
                  <a:t>]</a:t>
                </a:r>
              </a:p>
              <a:p>
                <a:pPr algn="just">
                  <a:lnSpc>
                    <a:spcPct val="150000"/>
                  </a:lnSpc>
                  <a:spcAft>
                    <a:spcPts val="0"/>
                  </a:spcAft>
                </a:pPr>
                <a14:m>
                  <m:oMath xmlns:m="http://schemas.openxmlformats.org/officeDocument/2006/math">
                    <m:f>
                      <m:fPr>
                        <m:ctrlPr>
                          <a:rPr lang="de-DE" sz="1400" i="1">
                            <a:latin typeface="Cambria Math" panose="02040503050406030204" pitchFamily="18" charset="0"/>
                            <a:ea typeface="Times New Roman" panose="02020603050405020304" pitchFamily="18" charset="0"/>
                            <a:cs typeface="Arial" panose="020B0604020202020204" pitchFamily="34" charset="0"/>
                          </a:rPr>
                        </m:ctrlPr>
                      </m:fPr>
                      <m:num>
                        <m:r>
                          <a:rPr lang="de-DE" sz="1400" b="0" i="1" smtClean="0">
                            <a:latin typeface="Cambria Math" panose="02040503050406030204" pitchFamily="18" charset="0"/>
                            <a:ea typeface="Times New Roman" panose="02020603050405020304" pitchFamily="18" charset="0"/>
                            <a:cs typeface="Arial" panose="020B0604020202020204" pitchFamily="34" charset="0"/>
                          </a:rPr>
                          <m:t>𝑢</m:t>
                        </m:r>
                      </m:num>
                      <m:den>
                        <m:r>
                          <a:rPr lang="de-DE" sz="1400" i="1">
                            <a:latin typeface="Cambria Math" panose="02040503050406030204" pitchFamily="18" charset="0"/>
                            <a:ea typeface="Times New Roman" panose="02020603050405020304" pitchFamily="18" charset="0"/>
                            <a:cs typeface="Arial" panose="020B0604020202020204" pitchFamily="34" charset="0"/>
                          </a:rPr>
                          <m:t>𝛾</m:t>
                        </m:r>
                      </m:den>
                    </m:f>
                  </m:oMath>
                </a14:m>
                <a:r>
                  <a:rPr lang="ru" sz="1400" dirty="0">
                    <a:ea typeface="Times New Roman" panose="02020603050405020304" pitchFamily="18" charset="0"/>
                  </a:rPr>
                  <a:t>= высота напора [м]</a:t>
                </a:r>
              </a:p>
              <a:p>
                <a:pPr algn="just">
                  <a:spcAft>
                    <a:spcPts val="0"/>
                  </a:spcAft>
                </a:pPr>
                <a14:m>
                  <m:oMath xmlns:m="http://schemas.openxmlformats.org/officeDocument/2006/math">
                    <m:r>
                      <a:rPr lang="de-DE" sz="14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𝛾</m:t>
                    </m:r>
                  </m:oMath>
                </a14:m>
                <a:r>
                  <a:rPr lang="ru" sz="1400" dirty="0">
                    <a:solidFill>
                      <a:srgbClr val="000000"/>
                    </a:solidFill>
                    <a:ea typeface="Times New Roman" panose="02020603050405020304" pitchFamily="18" charset="0"/>
                  </a:rPr>
                  <a:t>= </a:t>
                </a:r>
                <a:r>
                  <a:rPr lang="ru" sz="1400" dirty="0" err="1">
                    <a:solidFill>
                      <a:srgbClr val="000000"/>
                    </a:solidFill>
                    <a:ea typeface="Times New Roman" panose="02020603050405020304" pitchFamily="18" charset="0"/>
                  </a:rPr>
                  <a:t>удельный </a:t>
                </a:r>
                <a:r>
                  <a:rPr lang="ru" sz="1400" dirty="0">
                    <a:ea typeface="Times New Roman" panose="02020603050405020304" pitchFamily="18" charset="0"/>
                  </a:rPr>
                  <a:t>вес жидкости (для воды = 1000 x 10) </a:t>
                </a:r>
                <a:r>
                  <a:rPr lang="ru" sz="1400" dirty="0">
                    <a:solidFill>
                      <a:srgbClr val="000000"/>
                    </a:solidFill>
                    <a:ea typeface="Times New Roman" panose="02020603050405020304" pitchFamily="18" charset="0"/>
                  </a:rPr>
                  <a:t>[ </a:t>
                </a:r>
                <a:r>
                  <a:rPr lang="ru" sz="1400" dirty="0">
                    <a:ea typeface="Times New Roman" panose="02020603050405020304" pitchFamily="18" charset="0"/>
                  </a:rPr>
                  <a:t>Н/м </a:t>
                </a:r>
                <a:r>
                  <a:rPr lang="ru" sz="1400" baseline="30000" dirty="0">
                    <a:ea typeface="Times New Roman" panose="02020603050405020304" pitchFamily="18" charset="0"/>
                  </a:rPr>
                  <a:t>3</a:t>
                </a:r>
                <a:r>
                  <a:rPr lang="ru" sz="1400" dirty="0">
                    <a:ea typeface="Times New Roman" panose="02020603050405020304" pitchFamily="18" charset="0"/>
                  </a:rPr>
                  <a:t> </a:t>
                </a:r>
                <a:r>
                  <a:rPr lang="ru" sz="1400" dirty="0" err="1">
                    <a:ea typeface="Times New Roman" panose="02020603050405020304" pitchFamily="18" charset="0"/>
                  </a:rPr>
                  <a:t>соответственно </a:t>
                </a:r>
                <a:r>
                  <a:rPr lang="ru" sz="1400" dirty="0">
                    <a:ea typeface="Times New Roman" panose="02020603050405020304" pitchFamily="18" charset="0"/>
                  </a:rPr>
                  <a:t>кг/м </a:t>
                </a:r>
                <a:r>
                  <a:rPr lang="ru" sz="1400" baseline="30000" dirty="0">
                    <a:ea typeface="Times New Roman" panose="02020603050405020304" pitchFamily="18" charset="0"/>
                  </a:rPr>
                  <a:t>2 </a:t>
                </a:r>
                <a:r>
                  <a:rPr lang="ru" sz="1400" dirty="0">
                    <a:ea typeface="Times New Roman" panose="02020603050405020304" pitchFamily="18" charset="0"/>
                  </a:rPr>
                  <a:t>· с </a:t>
                </a:r>
                <a:r>
                  <a:rPr lang="ru" sz="1400" baseline="30000" dirty="0">
                    <a:ea typeface="Times New Roman" panose="02020603050405020304" pitchFamily="18" charset="0"/>
                  </a:rPr>
                  <a:t>2 </a:t>
                </a:r>
                <a:r>
                  <a:rPr lang="ru" sz="1400" dirty="0">
                    <a:ea typeface="Times New Roman" panose="02020603050405020304" pitchFamily="18" charset="0"/>
                  </a:rPr>
                  <a:t>]</a:t>
                </a:r>
              </a:p>
              <a:p>
                <a:pPr algn="just">
                  <a:lnSpc>
                    <a:spcPct val="150000"/>
                  </a:lnSpc>
                  <a:spcAft>
                    <a:spcPts val="0"/>
                  </a:spcAft>
                </a:pPr>
                <a14:m>
                  <m:oMath xmlns:m="http://schemas.openxmlformats.org/officeDocument/2006/math">
                    <m:r>
                      <a:rPr lang="de-DE" sz="1400" i="1">
                        <a:latin typeface="Cambria Math" panose="02040503050406030204" pitchFamily="18" charset="0"/>
                        <a:ea typeface="Times New Roman" panose="02020603050405020304" pitchFamily="18" charset="0"/>
                        <a:cs typeface="Arial" panose="020B0604020202020204" pitchFamily="34" charset="0"/>
                      </a:rPr>
                      <m:t>𝑧</m:t>
                    </m:r>
                  </m:oMath>
                </a14:m>
                <a:r>
                  <a:rPr lang="ru" sz="1400" dirty="0">
                    <a:ea typeface="Times New Roman" panose="02020603050405020304" pitchFamily="18" charset="0"/>
                  </a:rPr>
                  <a:t>= геодезическая высота над исходным уровнем (например, над NHN) </a:t>
                </a:r>
                <a:r>
                  <a:rPr lang="ru" sz="1400" dirty="0">
                    <a:solidFill>
                      <a:srgbClr val="000000"/>
                    </a:solidFill>
                    <a:ea typeface="Times New Roman" panose="02020603050405020304" pitchFamily="18" charset="0"/>
                  </a:rPr>
                  <a:t>[м]</a:t>
                </a:r>
                <a:endParaRPr lang="de-DE" sz="1400" dirty="0">
                  <a:ea typeface="Times New Roman" panose="02020603050405020304" pitchFamily="18" charset="0"/>
                </a:endParaRPr>
              </a:p>
              <a:p>
                <a:pPr algn="just">
                  <a:spcAft>
                    <a:spcPts val="0"/>
                  </a:spcAft>
                </a:pPr>
                <a14:m>
                  <m:oMath xmlns:m="http://schemas.openxmlformats.org/officeDocument/2006/math">
                    <m:f>
                      <m:fPr>
                        <m:ctrlPr>
                          <a:rPr lang="de-DE" sz="1400" i="1">
                            <a:latin typeface="Cambria Math" panose="02040503050406030204" pitchFamily="18" charset="0"/>
                            <a:ea typeface="Times New Roman" panose="02020603050405020304" pitchFamily="18" charset="0"/>
                            <a:cs typeface="Arial" panose="020B0604020202020204" pitchFamily="34" charset="0"/>
                          </a:rPr>
                        </m:ctrlPr>
                      </m:fPr>
                      <m:num>
                        <m:sSup>
                          <m:sSupPr>
                            <m:ctrlPr>
                              <a:rPr lang="de-DE" sz="1400" i="1">
                                <a:latin typeface="Cambria Math" panose="02040503050406030204" pitchFamily="18" charset="0"/>
                                <a:ea typeface="Times New Roman" panose="02020603050405020304" pitchFamily="18" charset="0"/>
                                <a:cs typeface="Arial" panose="020B0604020202020204" pitchFamily="34" charset="0"/>
                              </a:rPr>
                            </m:ctrlPr>
                          </m:sSupPr>
                          <m:e>
                            <m:r>
                              <a:rPr lang="de-DE" sz="1400" i="1">
                                <a:latin typeface="Cambria Math" panose="02040503050406030204" pitchFamily="18" charset="0"/>
                                <a:ea typeface="Times New Roman" panose="02020603050405020304" pitchFamily="18" charset="0"/>
                                <a:cs typeface="Arial" panose="020B0604020202020204" pitchFamily="34" charset="0"/>
                              </a:rPr>
                              <m:t>𝑣</m:t>
                            </m:r>
                          </m:e>
                          <m:sup>
                            <m:r>
                              <a:rPr lang="de-DE" sz="1400" i="1">
                                <a:latin typeface="Cambria Math" panose="02040503050406030204" pitchFamily="18" charset="0"/>
                                <a:ea typeface="Times New Roman" panose="02020603050405020304" pitchFamily="18" charset="0"/>
                                <a:cs typeface="Arial" panose="020B0604020202020204" pitchFamily="34" charset="0"/>
                              </a:rPr>
                              <m:t>2</m:t>
                            </m:r>
                          </m:sup>
                        </m:sSup>
                      </m:num>
                      <m:den>
                        <m:r>
                          <a:rPr lang="de-DE" sz="1400" i="1">
                            <a:latin typeface="Cambria Math" panose="02040503050406030204" pitchFamily="18" charset="0"/>
                            <a:ea typeface="Times New Roman" panose="02020603050405020304" pitchFamily="18" charset="0"/>
                            <a:cs typeface="Arial" panose="020B0604020202020204" pitchFamily="34" charset="0"/>
                          </a:rPr>
                          <m:t>2∙</m:t>
                        </m:r>
                        <m:r>
                          <a:rPr lang="de-DE" sz="1400" i="1">
                            <a:latin typeface="Cambria Math" panose="02040503050406030204" pitchFamily="18" charset="0"/>
                            <a:ea typeface="Times New Roman" panose="02020603050405020304" pitchFamily="18" charset="0"/>
                            <a:cs typeface="Arial" panose="020B0604020202020204" pitchFamily="34" charset="0"/>
                          </a:rPr>
                          <m:t>𝑔</m:t>
                        </m:r>
                      </m:den>
                    </m:f>
                  </m:oMath>
                </a14:m>
                <a:r>
                  <a:rPr lang="ru" sz="1400" dirty="0">
                    <a:ea typeface="Times New Roman" panose="02020603050405020304" pitchFamily="18" charset="0"/>
                  </a:rPr>
                  <a:t>= </a:t>
                </a:r>
                <a:r>
                  <a:rPr lang="ru" sz="1400" dirty="0" err="1">
                    <a:ea typeface="Times New Roman" panose="02020603050405020304" pitchFamily="18" charset="0"/>
                  </a:rPr>
                  <a:t>скорость</a:t>
                </a:r>
                <a:r>
                  <a:rPr lang="ru" sz="1400" dirty="0">
                    <a:ea typeface="Times New Roman" panose="02020603050405020304" pitchFamily="18" charset="0"/>
                  </a:rPr>
                  <a:t> </a:t>
                </a:r>
                <a:r>
                  <a:rPr lang="ru" sz="1400" dirty="0" err="1">
                    <a:ea typeface="Times New Roman" panose="02020603050405020304" pitchFamily="18" charset="0"/>
                  </a:rPr>
                  <a:t>глава</a:t>
                </a:r>
                <a:r>
                  <a:rPr lang="ru" sz="1400" dirty="0">
                    <a:ea typeface="Times New Roman" panose="02020603050405020304" pitchFamily="18" charset="0"/>
                  </a:rPr>
                  <a:t> </a:t>
                </a:r>
                <a:r>
                  <a:rPr lang="ru" sz="1400" dirty="0" err="1">
                    <a:ea typeface="Times New Roman" panose="02020603050405020304" pitchFamily="18" charset="0"/>
                  </a:rPr>
                  <a:t>или же</a:t>
                </a:r>
                <a:r>
                  <a:rPr lang="ru" sz="1400" dirty="0">
                    <a:ea typeface="Times New Roman" panose="02020603050405020304" pitchFamily="18" charset="0"/>
                  </a:rPr>
                  <a:t> </a:t>
                </a:r>
                <a:r>
                  <a:rPr lang="ru" sz="1400" dirty="0" err="1">
                    <a:ea typeface="Times New Roman" panose="02020603050405020304" pitchFamily="18" charset="0"/>
                  </a:rPr>
                  <a:t>кинетический</a:t>
                </a:r>
                <a:r>
                  <a:rPr lang="ru" sz="1400" dirty="0">
                    <a:ea typeface="Times New Roman" panose="02020603050405020304" pitchFamily="18" charset="0"/>
                  </a:rPr>
                  <a:t> </a:t>
                </a:r>
                <a:r>
                  <a:rPr lang="ru" sz="1400" dirty="0" err="1">
                    <a:ea typeface="Times New Roman" panose="02020603050405020304" pitchFamily="18" charset="0"/>
                  </a:rPr>
                  <a:t>напор </a:t>
                </a:r>
                <a:r>
                  <a:rPr lang="ru" sz="1400" dirty="0">
                    <a:ea typeface="Times New Roman" panose="02020603050405020304" pitchFamily="18" charset="0"/>
                  </a:rPr>
                  <a:t>[м]</a:t>
                </a:r>
              </a:p>
              <a:p>
                <a:pPr algn="just">
                  <a:spcAft>
                    <a:spcPts val="0"/>
                  </a:spcAft>
                </a:pPr>
                <a:r>
                  <a:rPr lang="ru" sz="1400" dirty="0">
                    <a:latin typeface="Arial" panose="020B0604020202020204" pitchFamily="34" charset="0"/>
                    <a:ea typeface="Times New Roman" panose="02020603050405020304" pitchFamily="18" charset="0"/>
                  </a:rPr>
                  <a:t> </a:t>
                </a:r>
              </a:p>
              <a:p>
                <a:pPr algn="just">
                  <a:spcAft>
                    <a:spcPts val="0"/>
                  </a:spcAft>
                </a:pPr>
                <a:r>
                  <a:rPr lang="ru" sz="1400" dirty="0"/>
                  <a:t>Скоростным напором или кинетическим напором в поровом водоносном горизонте обычно можно пренебречь, потому что скорости потока очень малы. В результате получается разность потенциалов:</a:t>
                </a:r>
              </a:p>
              <a:p>
                <a:pPr algn="just">
                  <a:lnSpc>
                    <a:spcPct val="150000"/>
                  </a:lnSpc>
                  <a:spcAft>
                    <a:spcPts val="0"/>
                  </a:spcAft>
                </a:pPr>
                <a:r>
                  <a:rPr lang="ru" sz="1400" dirty="0">
                    <a:solidFill>
                      <a:srgbClr val="000000"/>
                    </a:solidFill>
                    <a:ea typeface="Times New Roman" panose="02020603050405020304" pitchFamily="18" charset="0"/>
                  </a:rPr>
                  <a:t> </a:t>
                </a:r>
                <a14:m>
                  <m:oMath xmlns:m="http://schemas.openxmlformats.org/officeDocument/2006/math">
                    <m:r>
                      <a:rPr lang="de-DE" sz="1400" i="1" smtClean="0">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r>
                      <a:rPr lang="de-DE" sz="1400" i="1" smtClean="0">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h</m:t>
                    </m:r>
                    <m:r>
                      <a:rPr lang="de-DE" sz="1400" i="1" smtClean="0">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𝐻</m:t>
                        </m:r>
                      </m:e>
                      <m: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1</m:t>
                        </m:r>
                      </m:sub>
                    </m:s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𝐻</m:t>
                        </m:r>
                      </m:e>
                      <m: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2</m:t>
                        </m:r>
                      </m:sub>
                    </m:s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400" b="0" i="1" smtClean="0">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𝑢</m:t>
                            </m:r>
                          </m:e>
                          <m: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1</m:t>
                            </m:r>
                          </m:sub>
                        </m:sSub>
                      </m:num>
                      <m:den>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𝛾</m:t>
                        </m:r>
                      </m:den>
                    </m:f>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𝑧</m:t>
                        </m:r>
                      </m:e>
                      <m: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1</m:t>
                        </m:r>
                      </m:sub>
                    </m:s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d>
                      <m:d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dPr>
                      <m:e>
                        <m:f>
                          <m:f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400" b="0" i="1" smtClean="0">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𝑢</m:t>
                                </m:r>
                              </m:e>
                              <m: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2</m:t>
                                </m:r>
                              </m:sub>
                            </m:sSub>
                          </m:num>
                          <m:den>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𝛾</m:t>
                            </m:r>
                          </m:den>
                        </m:f>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𝑧</m:t>
                            </m:r>
                          </m:e>
                          <m: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2</m:t>
                            </m:r>
                          </m:sub>
                        </m:sSub>
                      </m:e>
                    </m:d>
                  </m:oMath>
                </a14:m>
                <a:r>
                  <a:rPr lang="ru" sz="1400" dirty="0">
                    <a:effectLst/>
                    <a:ea typeface="Times New Roman" panose="02020603050405020304" pitchFamily="18" charset="0"/>
                  </a:rPr>
                  <a:t>[м] ( </a:t>
                </a:r>
                <a:r>
                  <a:rPr lang="ru" sz="1400" dirty="0" err="1">
                    <a:effectLst/>
                    <a:ea typeface="Times New Roman" panose="02020603050405020304" pitchFamily="18" charset="0"/>
                  </a:rPr>
                  <a:t>уравнение </a:t>
                </a:r>
                <a:r>
                  <a:rPr lang="ru" sz="1400" dirty="0">
                    <a:effectLst/>
                    <a:ea typeface="Times New Roman" panose="02020603050405020304" pitchFamily="18" charset="0"/>
                  </a:rPr>
                  <a:t>P3.23)</a:t>
                </a:r>
                <a:endParaRPr lang="de-DE" sz="1400" spc="-10" dirty="0"/>
              </a:p>
            </p:txBody>
          </p:sp>
        </mc:Choice>
        <mc:Fallback xmlns="">
          <p:sp>
            <p:nvSpPr>
              <p:cNvPr id="68" name="Textfeld 67"/>
              <p:cNvSpPr txBox="1">
                <a:spLocks noRot="1" noChangeAspect="1" noMove="1" noResize="1" noEditPoints="1" noAdjustHandles="1" noChangeArrowheads="1" noChangeShapeType="1" noTextEdit="1"/>
              </p:cNvSpPr>
              <p:nvPr/>
            </p:nvSpPr>
            <p:spPr>
              <a:xfrm>
                <a:off x="1" y="2867730"/>
                <a:ext cx="9144000" cy="3588098"/>
              </a:xfrm>
              <a:prstGeom prst="rect">
                <a:avLst/>
              </a:prstGeom>
              <a:blipFill>
                <a:blip r:embed="rId7"/>
                <a:stretch>
                  <a:fillRect l="-200" r="-200"/>
                </a:stretch>
              </a:blipFill>
            </p:spPr>
            <p:txBody>
              <a:bodyPr/>
              <a:lstStyle/>
              <a:p>
                <a:r xmlns:a="http://schemas.openxmlformats.org/drawingml/2006/main">
                  <a:rPr lang="ru">
                    <a:noFill/>
                  </a:rPr>
                  <a:t> </a:t>
                </a:r>
              </a:p>
            </p:txBody>
          </p:sp>
        </mc:Fallback>
      </mc:AlternateContent>
      <p:sp>
        <p:nvSpPr>
          <p:cNvPr id="66" name="Textfeld 65"/>
          <p:cNvSpPr txBox="1"/>
          <p:nvPr/>
        </p:nvSpPr>
        <p:spPr>
          <a:xfrm>
            <a:off x="5724573" y="2600648"/>
            <a:ext cx="3419427" cy="646331"/>
          </a:xfrm>
          <a:prstGeom prst="rect">
            <a:avLst/>
          </a:prstGeom>
          <a:noFill/>
        </p:spPr>
        <p:txBody>
          <a:bodyPr wrap="square" lIns="90000" rtlCol="0">
            <a:spAutoFit/>
          </a:bodyPr>
          <a:lstStyle/>
          <a:p>
            <a:r>
              <a:rPr lang="ru" sz="1200" b="1" dirty="0"/>
              <a:t>Рис. P3-19:</a:t>
            </a:r>
            <a:r>
              <a:rPr lang="ru" sz="1200" dirty="0"/>
              <a:t>  Представление разности потенциалов (источник: </a:t>
            </a:r>
            <a:r>
              <a:rPr lang="ru" sz="1200" cap="small" dirty="0" err="1"/>
              <a:t>Семар </a:t>
            </a:r>
            <a:r>
              <a:rPr lang="ru" sz="1200" dirty="0"/>
              <a:t>, </a:t>
            </a:r>
            <a:r>
              <a:rPr lang="ru" sz="1200" dirty="0" err="1"/>
              <a:t>Лекция </a:t>
            </a:r>
            <a:r>
              <a:rPr lang="ru" sz="1200" dirty="0"/>
              <a:t>«Вода в </a:t>
            </a:r>
            <a:r>
              <a:rPr lang="ru" sz="1200" dirty="0" err="1"/>
              <a:t>почве </a:t>
            </a:r>
            <a:r>
              <a:rPr lang="ru" sz="1200" dirty="0"/>
              <a:t>», 2009 г., </a:t>
            </a:r>
            <a:r>
              <a:rPr lang="ru" sz="1200" dirty="0" err="1"/>
              <a:t>неопубликовано </a:t>
            </a:r>
            <a:r>
              <a:rPr lang="ru" sz="1200" dirty="0"/>
              <a:t>).</a:t>
            </a:r>
          </a:p>
        </p:txBody>
      </p:sp>
      <mc:AlternateContent xmlns:mc="http://schemas.openxmlformats.org/markup-compatibility/2006" xmlns:a14="http://schemas.microsoft.com/office/drawing/2010/main">
        <mc:Choice Requires="a14">
          <p:sp>
            <p:nvSpPr>
              <p:cNvPr id="10" name="Textfeld 9"/>
              <p:cNvSpPr txBox="1"/>
              <p:nvPr/>
            </p:nvSpPr>
            <p:spPr>
              <a:xfrm>
                <a:off x="1" y="260648"/>
                <a:ext cx="5436095" cy="2664512"/>
              </a:xfrm>
              <a:prstGeom prst="rect">
                <a:avLst/>
              </a:prstGeom>
              <a:noFill/>
            </p:spPr>
            <p:txBody>
              <a:bodyPr wrap="square" lIns="90000" rtlCol="0">
                <a:spAutoFit/>
              </a:bodyPr>
              <a:lstStyle/>
              <a:p>
                <a:pPr algn="just"/>
                <a:r>
                  <a:rPr lang="ru" sz="1400" b="1" dirty="0"/>
                  <a:t>P3-3.3 Гидравлический потенциал</a:t>
                </a:r>
                <a:endParaRPr lang="de-DE" sz="1400" dirty="0"/>
              </a:p>
              <a:p>
                <a:pPr algn="just"/>
                <a:endParaRPr lang="de-DE" sz="800" dirty="0"/>
              </a:p>
              <a:p>
                <a:pPr algn="just"/>
                <a:endParaRPr lang="de-DE" sz="1000" dirty="0"/>
              </a:p>
              <a:p>
                <a:pPr algn="just"/>
                <a:r>
                  <a:rPr lang="ru" sz="1400" dirty="0"/>
                  <a:t>Градиент </a:t>
                </a:r>
                <a14:m>
                  <m:oMath xmlns:m="http://schemas.openxmlformats.org/officeDocument/2006/math">
                    <m:r>
                      <a:rPr lang="en-US" sz="1400" i="1" dirty="0" smtClean="0">
                        <a:latin typeface="Cambria Math" panose="02040503050406030204" pitchFamily="18" charset="0"/>
                      </a:rPr>
                      <m:t>𝑖</m:t>
                    </m:r>
                  </m:oMath>
                </a14:m>
                <a:r>
                  <a:rPr lang="ru" sz="1400" dirty="0"/>
                  <a:t>описывает, насколько потенциал </a:t>
                </a:r>
                <a14:m>
                  <m:oMath xmlns:m="http://schemas.openxmlformats.org/officeDocument/2006/math">
                    <m:r>
                      <m:rPr>
                        <m:sty m:val="p"/>
                      </m:rPr>
                      <a:rPr lang="en-US" sz="1400" i="0" dirty="0" smtClean="0">
                        <a:latin typeface="Cambria Math" panose="02040503050406030204" pitchFamily="18" charset="0"/>
                      </a:rPr>
                      <m:t>Δ</m:t>
                    </m:r>
                    <m:r>
                      <a:rPr lang="en-US" sz="1400" i="1" dirty="0" err="1">
                        <a:latin typeface="Cambria Math" panose="02040503050406030204" pitchFamily="18" charset="0"/>
                      </a:rPr>
                      <m:t>h</m:t>
                    </m:r>
                  </m:oMath>
                </a14:m>
                <a:r>
                  <a:rPr lang="ru" sz="1400" dirty="0"/>
                  <a:t>(= гидравлический градиент, разница, например, между двумя потенциалами </a:t>
                </a:r>
                <a14:m>
                  <m:oMath xmlns:m="http://schemas.openxmlformats.org/officeDocument/2006/math">
                    <m:sSub>
                      <m:sSubPr>
                        <m:ctrlPr>
                          <a:rPr lang="en-US" sz="1400" i="1" dirty="0" smtClean="0">
                            <a:latin typeface="Cambria Math" panose="02040503050406030204" pitchFamily="18" charset="0"/>
                          </a:rPr>
                        </m:ctrlPr>
                      </m:sSubPr>
                      <m:e>
                        <m:r>
                          <a:rPr lang="de-DE" sz="1400" b="0" i="1" dirty="0" smtClean="0">
                            <a:latin typeface="Cambria Math" panose="02040503050406030204" pitchFamily="18" charset="0"/>
                          </a:rPr>
                          <m:t>𝐻</m:t>
                        </m:r>
                      </m:e>
                      <m:sub>
                        <m:r>
                          <a:rPr lang="de-DE" sz="1400" b="0" i="1" dirty="0" smtClean="0">
                            <a:latin typeface="Cambria Math" panose="02040503050406030204" pitchFamily="18" charset="0"/>
                          </a:rPr>
                          <m:t>1</m:t>
                        </m:r>
                      </m:sub>
                    </m:sSub>
                  </m:oMath>
                </a14:m>
                <a:r>
                  <a:rPr lang="ru" sz="1400" dirty="0"/>
                  <a:t>и </a:t>
                </a:r>
                <a14:m>
                  <m:oMath xmlns:m="http://schemas.openxmlformats.org/officeDocument/2006/math">
                    <m:sSub>
                      <m:sSubPr>
                        <m:ctrlPr>
                          <a:rPr lang="en-US" sz="1400" i="1" dirty="0" smtClean="0">
                            <a:latin typeface="Cambria Math" panose="02040503050406030204" pitchFamily="18" charset="0"/>
                          </a:rPr>
                        </m:ctrlPr>
                      </m:sSubPr>
                      <m:e>
                        <m:r>
                          <a:rPr lang="de-DE" sz="1400" b="0" i="1" dirty="0" smtClean="0">
                            <a:latin typeface="Cambria Math" panose="02040503050406030204" pitchFamily="18" charset="0"/>
                          </a:rPr>
                          <m:t>𝐻</m:t>
                        </m:r>
                      </m:e>
                      <m:sub>
                        <m:r>
                          <a:rPr lang="de-DE" sz="1400" b="0" i="1" dirty="0" smtClean="0">
                            <a:latin typeface="Cambria Math" panose="02040503050406030204" pitchFamily="18" charset="0"/>
                          </a:rPr>
                          <m:t>2</m:t>
                        </m:r>
                      </m:sub>
                    </m:sSub>
                  </m:oMath>
                </a14:m>
                <a:r>
                  <a:rPr lang="ru" sz="1400" dirty="0"/>
                  <a:t>в двух GWM) снижается на определенном расстоянии </a:t>
                </a:r>
                <a14:m>
                  <m:oMath xmlns:m="http://schemas.openxmlformats.org/officeDocument/2006/math">
                    <m:r>
                      <m:rPr>
                        <m:sty m:val="p"/>
                      </m:rPr>
                      <a:rPr lang="en-US" sz="1400" i="0" dirty="0" smtClean="0">
                        <a:latin typeface="Cambria Math" panose="02040503050406030204" pitchFamily="18" charset="0"/>
                      </a:rPr>
                      <m:t>Δ</m:t>
                    </m:r>
                    <m:r>
                      <a:rPr lang="en-US" sz="1400" i="1" dirty="0" err="1">
                        <a:latin typeface="Cambria Math" panose="02040503050406030204" pitchFamily="18" charset="0"/>
                      </a:rPr>
                      <m:t>𝑥</m:t>
                    </m:r>
                  </m:oMath>
                </a14:m>
                <a:r>
                  <a:rPr lang="ru" sz="1400" dirty="0"/>
                  <a:t>(см. рис. </a:t>
                </a:r>
                <a:r>
                  <a:rPr lang="ru" sz="1400" b="1" dirty="0"/>
                  <a:t>P3-19 </a:t>
                </a:r>
                <a:r>
                  <a:rPr lang="ru" sz="1400" dirty="0"/>
                  <a:t>).</a:t>
                </a:r>
              </a:p>
              <a:p>
                <a:pPr algn="just"/>
                <a:endParaRPr lang="de-DE" sz="1400" dirty="0"/>
              </a:p>
              <a:p>
                <a:pPr algn="just"/>
                <a:r>
                  <a:rPr lang="ru" sz="1400" dirty="0"/>
                  <a:t>Расчет (гидравлической) потенциальной высоты или потенциала потока или упрощенного потенциала для опорной точки (например, GWM) выполняется в соответствии с законом </a:t>
                </a:r>
                <a:r>
                  <a:rPr lang="ru" sz="1400" cap="small" dirty="0" err="1"/>
                  <a:t>Хабберта .</a:t>
                </a:r>
                <a:r>
                  <a:rPr lang="ru" sz="1400" cap="small" dirty="0"/>
                  <a:t> </a:t>
                </a:r>
                <a:r>
                  <a:rPr lang="ru" sz="1400" dirty="0"/>
                  <a:t>(1940):</a:t>
                </a:r>
              </a:p>
              <a:p>
                <a:pPr algn="just">
                  <a:lnSpc>
                    <a:spcPct val="150000"/>
                  </a:lnSpc>
                  <a:spcAft>
                    <a:spcPts val="0"/>
                  </a:spcAft>
                </a:pPr>
                <a14:m>
                  <m:oMath xmlns:m="http://schemas.openxmlformats.org/officeDocument/2006/math">
                    <m:r>
                      <a:rPr lang="de-DE" sz="1400" i="1" smtClean="0">
                        <a:solidFill>
                          <a:srgbClr val="C00000"/>
                        </a:solidFill>
                        <a:latin typeface="Cambria Math" panose="02040503050406030204" pitchFamily="18" charset="0"/>
                        <a:ea typeface="Times New Roman" panose="02020603050405020304" pitchFamily="18" charset="0"/>
                        <a:cs typeface="Arial" panose="020B0604020202020204" pitchFamily="34" charset="0"/>
                      </a:rPr>
                      <m:t>𝐻</m:t>
                    </m:r>
                    <m:r>
                      <a:rPr lang="de-DE" sz="1400" i="1" smtClean="0">
                        <a:solidFill>
                          <a:srgbClr val="C00000"/>
                        </a:solidFill>
                        <a:latin typeface="Cambria Math" panose="02040503050406030204" pitchFamily="18" charset="0"/>
                        <a:ea typeface="Times New Roman" panose="02020603050405020304" pitchFamily="18" charset="0"/>
                        <a:cs typeface="Arial" panose="020B0604020202020204" pitchFamily="34" charset="0"/>
                      </a:rPr>
                      <m:t>=</m:t>
                    </m:r>
                    <m:f>
                      <m:f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𝑝</m:t>
                        </m:r>
                      </m:num>
                      <m:den>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𝛾</m:t>
                        </m:r>
                      </m:den>
                    </m:f>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𝑧</m:t>
                    </m:r>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𝑣</m:t>
                            </m:r>
                          </m:e>
                          <m:sup>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2∙</m:t>
                        </m:r>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𝑔</m:t>
                        </m:r>
                      </m:den>
                    </m:f>
                  </m:oMath>
                </a14:m>
                <a:r>
                  <a:rPr lang="ru" sz="1400" dirty="0">
                    <a:effectLst/>
                    <a:ea typeface="Times New Roman" panose="02020603050405020304" pitchFamily="18" charset="0"/>
                  </a:rPr>
                  <a:t>[м] ( </a:t>
                </a:r>
                <a:r>
                  <a:rPr lang="ru" sz="1400" dirty="0" err="1">
                    <a:effectLst/>
                    <a:ea typeface="Times New Roman" panose="02020603050405020304" pitchFamily="18" charset="0"/>
                  </a:rPr>
                  <a:t>уравнение </a:t>
                </a:r>
                <a:r>
                  <a:rPr lang="ru" sz="1400" dirty="0">
                    <a:effectLst/>
                    <a:ea typeface="Times New Roman" panose="02020603050405020304" pitchFamily="18" charset="0"/>
                  </a:rPr>
                  <a:t>P3.22 </a:t>
                </a:r>
                <a:r>
                  <a:rPr lang="ru" sz="1400" dirty="0">
                    <a:ea typeface="Times New Roman" panose="02020603050405020304" pitchFamily="18" charset="0"/>
                  </a:rPr>
                  <a:t>)</a:t>
                </a:r>
                <a:endParaRPr lang="de-DE" sz="1400" dirty="0"/>
              </a:p>
            </p:txBody>
          </p:sp>
        </mc:Choice>
        <mc:Fallback xmlns="">
          <p:sp>
            <p:nvSpPr>
              <p:cNvPr id="10" name="Textfeld 9"/>
              <p:cNvSpPr txBox="1">
                <a:spLocks noRot="1" noChangeAspect="1" noMove="1" noResize="1" noEditPoints="1" noAdjustHandles="1" noChangeArrowheads="1" noChangeShapeType="1" noTextEdit="1"/>
              </p:cNvSpPr>
              <p:nvPr/>
            </p:nvSpPr>
            <p:spPr>
              <a:xfrm>
                <a:off x="1" y="260648"/>
                <a:ext cx="5436095" cy="2664512"/>
              </a:xfrm>
              <a:prstGeom prst="rect">
                <a:avLst/>
              </a:prstGeom>
              <a:blipFill>
                <a:blip r:embed="rId8"/>
                <a:stretch>
                  <a:fillRect l="-336" t="-458" r="-336"/>
                </a:stretch>
              </a:blipFill>
            </p:spPr>
            <p:txBody>
              <a:bodyPr/>
              <a:lstStyle/>
              <a:p>
                <a:r xmlns:a="http://schemas.openxmlformats.org/drawingml/2006/main">
                  <a:rPr lang="ru">
                    <a:noFill/>
                  </a:rPr>
                  <a:t> </a:t>
                </a:r>
              </a:p>
            </p:txBody>
          </p:sp>
        </mc:Fallback>
      </mc:AlternateContent>
      <p:sp>
        <p:nvSpPr>
          <p:cNvPr id="28" name="Textfeld 27"/>
          <p:cNvSpPr txBox="1"/>
          <p:nvPr/>
        </p:nvSpPr>
        <p:spPr>
          <a:xfrm>
            <a:off x="2031780" y="260648"/>
            <a:ext cx="3700793" cy="523220"/>
          </a:xfrm>
          <a:prstGeom prst="rect">
            <a:avLst/>
          </a:prstGeom>
          <a:solidFill>
            <a:schemeClr val="bg1"/>
          </a:solidFill>
        </p:spPr>
        <p:txBody>
          <a:bodyPr wrap="square" lIns="90000" rtlCol="0">
            <a:spAutoFit/>
          </a:bodyPr>
          <a:lstStyle/>
          <a:p>
            <a:r>
              <a:rPr lang="ru" sz="1400" u="sng" dirty="0">
                <a:solidFill>
                  <a:srgbClr val="C00000"/>
                </a:solidFill>
              </a:rPr>
              <a:t>Примечание </a:t>
            </a:r>
            <a:r>
              <a:rPr lang="ru" sz="1400" dirty="0" err="1">
                <a:solidFill>
                  <a:srgbClr val="C00000"/>
                </a:solidFill>
              </a:rPr>
              <a:t>: </a:t>
            </a:r>
            <a:r>
              <a:rPr lang="ru" sz="1400" dirty="0">
                <a:solidFill>
                  <a:srgbClr val="C00000"/>
                </a:solidFill>
              </a:rPr>
              <a:t>GWM </a:t>
            </a:r>
            <a:r>
              <a:rPr lang="ru" sz="1400" dirty="0" err="1">
                <a:solidFill>
                  <a:srgbClr val="C00000"/>
                </a:solidFill>
              </a:rPr>
              <a:t>в</a:t>
            </a:r>
            <a:r>
              <a:rPr lang="ru" sz="1400" dirty="0">
                <a:solidFill>
                  <a:srgbClr val="C00000"/>
                </a:solidFill>
              </a:rPr>
              <a:t> </a:t>
            </a:r>
            <a:r>
              <a:rPr lang="ru" sz="1400" dirty="0" err="1">
                <a:solidFill>
                  <a:srgbClr val="C00000"/>
                </a:solidFill>
              </a:rPr>
              <a:t>Сокращенное название</a:t>
            </a:r>
            <a:r>
              <a:rPr lang="ru" sz="1400" dirty="0">
                <a:solidFill>
                  <a:srgbClr val="C00000"/>
                </a:solidFill>
              </a:rPr>
              <a:t> </a:t>
            </a:r>
            <a:r>
              <a:rPr lang="ru" sz="1400" dirty="0" err="1">
                <a:solidFill>
                  <a:srgbClr val="C00000"/>
                </a:solidFill>
              </a:rPr>
              <a:t>для точки </a:t>
            </a:r>
            <a:r>
              <a:rPr lang="ru" sz="1400" dirty="0">
                <a:solidFill>
                  <a:srgbClr val="C00000"/>
                </a:solidFill>
              </a:rPr>
              <a:t>измерения подземных вод , также </a:t>
            </a:r>
            <a:r>
              <a:rPr lang="ru" sz="1400" dirty="0" err="1">
                <a:solidFill>
                  <a:srgbClr val="C00000"/>
                </a:solidFill>
              </a:rPr>
              <a:t>называемой</a:t>
            </a:r>
            <a:r>
              <a:rPr lang="ru" sz="1400" dirty="0">
                <a:solidFill>
                  <a:srgbClr val="C00000"/>
                </a:solidFill>
              </a:rPr>
              <a:t> </a:t>
            </a:r>
            <a:r>
              <a:rPr lang="ru" sz="1400" dirty="0" err="1">
                <a:solidFill>
                  <a:srgbClr val="C00000"/>
                </a:solidFill>
              </a:rPr>
              <a:t>наблюдение</a:t>
            </a:r>
            <a:r>
              <a:rPr lang="ru" sz="1400" dirty="0">
                <a:solidFill>
                  <a:srgbClr val="C00000"/>
                </a:solidFill>
              </a:rPr>
              <a:t> </a:t>
            </a:r>
            <a:r>
              <a:rPr lang="ru" sz="1400" dirty="0" err="1">
                <a:solidFill>
                  <a:srgbClr val="C00000"/>
                </a:solidFill>
              </a:rPr>
              <a:t>ну </a:t>
            </a:r>
            <a:r>
              <a:rPr lang="ru" sz="1400" dirty="0">
                <a:solidFill>
                  <a:srgbClr val="C00000"/>
                </a:solidFill>
              </a:rPr>
              <a:t>_</a:t>
            </a:r>
          </a:p>
        </p:txBody>
      </p:sp>
    </p:spTree>
    <p:extLst>
      <p:ext uri="{BB962C8B-B14F-4D97-AF65-F5344CB8AC3E}">
        <p14:creationId xmlns:p14="http://schemas.microsoft.com/office/powerpoint/2010/main" val="71925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2000" fill="hold"/>
                                        <p:tgtEl>
                                          <p:spTgt spid="66"/>
                                        </p:tgtEl>
                                        <p:attrNameLst>
                                          <p:attrName>ppt_x</p:attrName>
                                        </p:attrNameLst>
                                      </p:cBhvr>
                                      <p:tavLst>
                                        <p:tav tm="0">
                                          <p:val>
                                            <p:strVal val="1+#ppt_w/2"/>
                                          </p:val>
                                        </p:tav>
                                        <p:tav tm="100000">
                                          <p:val>
                                            <p:strVal val="#ppt_x"/>
                                          </p:val>
                                        </p:tav>
                                      </p:tavLst>
                                    </p:anim>
                                    <p:anim calcmode="lin" valueType="num">
                                      <p:cBhvr additive="base">
                                        <p:cTn id="12" dur="20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700000" y="89039"/>
            <a:ext cx="4320000" cy="307777"/>
          </a:xfrm>
          <a:prstGeom prst="rect">
            <a:avLst/>
          </a:prstGeom>
          <a:noFill/>
        </p:spPr>
        <p:txBody>
          <a:bodyPr wrap="square" lIns="90000" rtlCol="0">
            <a:spAutoFit/>
          </a:bodyPr>
          <a:lstStyle/>
          <a:p>
            <a:r>
              <a:rPr lang="ru" sz="1400" b="1" dirty="0"/>
              <a:t>Введение: основы</a:t>
            </a:r>
          </a:p>
        </p:txBody>
      </p:sp>
      <p:sp>
        <p:nvSpPr>
          <p:cNvPr id="5" name="Rechteck 4"/>
          <p:cNvSpPr/>
          <p:nvPr/>
        </p:nvSpPr>
        <p:spPr>
          <a:xfrm>
            <a:off x="0" y="6301491"/>
            <a:ext cx="144000" cy="144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122" name="Picture 2" descr="Abbildung-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66584"/>
            <a:ext cx="9144000" cy="382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0" y="6035103"/>
            <a:ext cx="9144000" cy="276999"/>
          </a:xfrm>
          <a:prstGeom prst="rect">
            <a:avLst/>
          </a:prstGeom>
          <a:noFill/>
        </p:spPr>
        <p:txBody>
          <a:bodyPr wrap="square" lIns="90000" rtlCol="0">
            <a:spAutoFit/>
          </a:bodyPr>
          <a:lstStyle/>
          <a:p>
            <a:r>
              <a:rPr lang="ru" sz="1200" b="1" dirty="0"/>
              <a:t>Рис. P3-1:</a:t>
            </a:r>
            <a:r>
              <a:rPr lang="ru" sz="1200" dirty="0"/>
              <a:t> Гранулометрические кривые для связных и несвязных грунтов (согласно DIN 18123, источник: </a:t>
            </a:r>
            <a:r>
              <a:rPr lang="ru" sz="1200" cap="small" spc="-10" dirty="0" err="1"/>
              <a:t>Rütz</a:t>
            </a:r>
            <a:r>
              <a:rPr lang="ru" sz="1200" cap="small" spc="-10" dirty="0"/>
              <a:t> </a:t>
            </a:r>
            <a:r>
              <a:rPr lang="ru" sz="1200" spc="-10" dirty="0"/>
              <a:t>и др., </a:t>
            </a:r>
            <a:r>
              <a:rPr lang="ru" sz="1200" dirty="0"/>
              <a:t>Wissensspeicher Geotechnik, 2019: 26).</a:t>
            </a:r>
          </a:p>
        </p:txBody>
      </p:sp>
      <p:sp>
        <p:nvSpPr>
          <p:cNvPr id="2" name="Textfeld 1"/>
          <p:cNvSpPr txBox="1"/>
          <p:nvPr/>
        </p:nvSpPr>
        <p:spPr>
          <a:xfrm>
            <a:off x="99440" y="366902"/>
            <a:ext cx="9144000" cy="1600438"/>
          </a:xfrm>
          <a:prstGeom prst="rect">
            <a:avLst/>
          </a:prstGeom>
          <a:solidFill>
            <a:schemeClr val="bg1"/>
          </a:solidFill>
        </p:spPr>
        <p:txBody>
          <a:bodyPr wrap="square" lIns="90000" rtlCol="0">
            <a:spAutoFit/>
          </a:bodyPr>
          <a:lstStyle/>
          <a:p>
            <a:r>
              <a:rPr lang="ru" sz="1400" b="1" dirty="0"/>
              <a:t>P3 </a:t>
            </a:r>
            <a:r>
              <a:rPr lang="ru" sz="1400" b="1" dirty="0" err="1"/>
              <a:t>Основы геогидравлики</a:t>
            </a:r>
            <a:r>
              <a:rPr lang="ru" sz="1400" b="1" dirty="0"/>
              <a:t> </a:t>
            </a:r>
            <a:r>
              <a:rPr lang="ru" sz="1400" b="1" dirty="0" err="1"/>
              <a:t>за</a:t>
            </a:r>
            <a:r>
              <a:rPr lang="ru" sz="1400" b="1" dirty="0"/>
              <a:t> </a:t>
            </a:r>
            <a:r>
              <a:rPr lang="ru" sz="1400" b="1" dirty="0" err="1"/>
              <a:t>гидрогеология</a:t>
            </a:r>
            <a:endParaRPr lang="de-DE" sz="1400" b="1" dirty="0"/>
          </a:p>
          <a:p>
            <a:r>
              <a:rPr lang="ru" sz="1400" dirty="0"/>
              <a:t> </a:t>
            </a:r>
            <a:r>
              <a:rPr lang="ru" sz="1400" b="1" dirty="0"/>
              <a:t>P3-1 Введение</a:t>
            </a:r>
            <a:endParaRPr lang="de-DE" sz="1400" dirty="0"/>
          </a:p>
          <a:p>
            <a:r>
              <a:rPr lang="ru" sz="1400" dirty="0"/>
              <a:t> </a:t>
            </a:r>
            <a:r>
              <a:rPr lang="ru" sz="1400" b="1" dirty="0"/>
              <a:t>P3-1.1 Водоносные горизонты в почве и породе</a:t>
            </a:r>
          </a:p>
          <a:p>
            <a:r>
              <a:rPr lang="ru" sz="1400" dirty="0"/>
              <a:t> </a:t>
            </a:r>
          </a:p>
          <a:p>
            <a:r>
              <a:rPr lang="ru" sz="1400" spc="-20" dirty="0"/>
              <a:t>Недра состоят из </a:t>
            </a:r>
            <a:r>
              <a:rPr lang="ru" sz="1400" b="1" spc="-20" dirty="0"/>
              <a:t>рыхлых пород </a:t>
            </a:r>
            <a:r>
              <a:rPr lang="ru" sz="1400" spc="-20" dirty="0"/>
              <a:t>( </a:t>
            </a:r>
            <a:r>
              <a:rPr lang="ru" sz="1400" u="sng" spc="-20" dirty="0"/>
              <a:t>Примечание: </a:t>
            </a:r>
            <a:r>
              <a:rPr lang="ru" sz="1400" spc="-20" dirty="0"/>
              <a:t>в </a:t>
            </a:r>
            <a:r>
              <a:rPr lang="ru" sz="1400" spc="-20" dirty="0" err="1"/>
              <a:t>геотехнике </a:t>
            </a:r>
            <a:r>
              <a:rPr lang="ru" sz="1400" spc="-20" dirty="0"/>
              <a:t>и в настоящей презентации называются </a:t>
            </a:r>
            <a:r>
              <a:rPr lang="ru" sz="1400" b="1" spc="-20" dirty="0"/>
              <a:t>грунтами ) и твердых пород .</a:t>
            </a:r>
            <a:r>
              <a:rPr lang="ru" sz="1400" spc="-20" dirty="0"/>
              <a:t> </a:t>
            </a:r>
            <a:r>
              <a:rPr lang="ru" sz="1400" dirty="0"/>
              <a:t>( </a:t>
            </a:r>
            <a:r>
              <a:rPr lang="ru" sz="1400" b="1" dirty="0"/>
              <a:t>рок </a:t>
            </a:r>
            <a:r>
              <a:rPr lang="ru" sz="1400" dirty="0"/>
              <a:t>). Рыхлые горные породы – это горные породы, зерна которых не связаны друг с другом атомными связями. В зависимости от гранулометрического состава они называются гравием, песком, илом и глиной в соответствии с номенклатурой механических свойств почвы (DIN 4020).</a:t>
            </a:r>
          </a:p>
        </p:txBody>
      </p:sp>
      <p:sp>
        <p:nvSpPr>
          <p:cNvPr id="3" name="Textfeld 2"/>
          <p:cNvSpPr txBox="1"/>
          <p:nvPr/>
        </p:nvSpPr>
        <p:spPr>
          <a:xfrm>
            <a:off x="1547664" y="2368419"/>
            <a:ext cx="1908000" cy="153888"/>
          </a:xfrm>
          <a:prstGeom prst="rect">
            <a:avLst/>
          </a:prstGeom>
          <a:solidFill>
            <a:srgbClr val="DAEEF3"/>
          </a:solidFill>
        </p:spPr>
        <p:txBody>
          <a:bodyPr wrap="square" lIns="36000" tIns="0" rIns="36000" bIns="0" rtlCol="0">
            <a:spAutoFit/>
          </a:bodyPr>
          <a:lstStyle/>
          <a:p>
            <a:r>
              <a:rPr lang="ru" sz="1000" b="1" dirty="0" err="1"/>
              <a:t>ил</a:t>
            </a:r>
            <a:r>
              <a:rPr lang="ru" sz="1000" b="1" dirty="0"/>
              <a:t> </a:t>
            </a:r>
            <a:r>
              <a:rPr lang="ru" sz="1000" b="1" dirty="0" err="1"/>
              <a:t>клятва</a:t>
            </a:r>
            <a:r>
              <a:rPr lang="ru" sz="1000" b="1" dirty="0"/>
              <a:t> </a:t>
            </a:r>
            <a:r>
              <a:rPr lang="ru" sz="1000" b="1" dirty="0" err="1"/>
              <a:t>глина </a:t>
            </a:r>
            <a:r>
              <a:rPr lang="ru" sz="1000" b="1" dirty="0"/>
              <a:t>( </a:t>
            </a:r>
            <a:r>
              <a:rPr lang="ru" sz="1000" b="1" dirty="0" err="1"/>
              <a:t>ареометр</a:t>
            </a:r>
            <a:r>
              <a:rPr lang="ru" sz="1000" b="1" dirty="0"/>
              <a:t> </a:t>
            </a:r>
            <a:r>
              <a:rPr lang="ru" sz="1000" b="1" dirty="0" err="1"/>
              <a:t>анализ </a:t>
            </a:r>
            <a:r>
              <a:rPr lang="ru" sz="1000" b="1" dirty="0"/>
              <a:t>)</a:t>
            </a:r>
          </a:p>
        </p:txBody>
      </p:sp>
      <p:sp>
        <p:nvSpPr>
          <p:cNvPr id="8" name="Textfeld 7"/>
          <p:cNvSpPr txBox="1"/>
          <p:nvPr/>
        </p:nvSpPr>
        <p:spPr>
          <a:xfrm>
            <a:off x="5206104" y="2368419"/>
            <a:ext cx="2160000" cy="153888"/>
          </a:xfrm>
          <a:prstGeom prst="rect">
            <a:avLst/>
          </a:prstGeom>
          <a:solidFill>
            <a:srgbClr val="DAEEF3"/>
          </a:solidFill>
        </p:spPr>
        <p:txBody>
          <a:bodyPr wrap="square" lIns="36000" tIns="0" rIns="36000" bIns="0" rtlCol="0">
            <a:spAutoFit/>
          </a:bodyPr>
          <a:lstStyle/>
          <a:p>
            <a:r>
              <a:rPr lang="ru" sz="1000" b="1" dirty="0" err="1"/>
              <a:t>песок </a:t>
            </a:r>
            <a:r>
              <a:rPr lang="ru" sz="1000" b="1" dirty="0"/>
              <a:t>, </a:t>
            </a:r>
            <a:r>
              <a:rPr lang="ru" sz="1000" b="1" dirty="0" err="1"/>
              <a:t>гравий и </a:t>
            </a:r>
            <a:r>
              <a:rPr lang="ru" sz="1000" b="1" dirty="0"/>
              <a:t>галька ( </a:t>
            </a:r>
            <a:r>
              <a:rPr lang="ru" sz="1000" b="1" dirty="0" err="1"/>
              <a:t>просеять</a:t>
            </a:r>
            <a:r>
              <a:rPr lang="ru" sz="1000" b="1" dirty="0"/>
              <a:t> </a:t>
            </a:r>
            <a:r>
              <a:rPr lang="ru" sz="1000" b="1" dirty="0" err="1"/>
              <a:t>анализ </a:t>
            </a:r>
            <a:r>
              <a:rPr lang="ru" sz="1000" b="1" dirty="0"/>
              <a:t>)</a:t>
            </a:r>
          </a:p>
        </p:txBody>
      </p:sp>
      <p:sp>
        <p:nvSpPr>
          <p:cNvPr id="9" name="Textfeld 8"/>
          <p:cNvSpPr txBox="1"/>
          <p:nvPr/>
        </p:nvSpPr>
        <p:spPr>
          <a:xfrm>
            <a:off x="4716088" y="2557491"/>
            <a:ext cx="756000" cy="153888"/>
          </a:xfrm>
          <a:prstGeom prst="rect">
            <a:avLst/>
          </a:prstGeom>
          <a:solidFill>
            <a:srgbClr val="DAEEF3"/>
          </a:solidFill>
        </p:spPr>
        <p:txBody>
          <a:bodyPr wrap="square" lIns="36000" tIns="0" rIns="36000" bIns="0" rtlCol="0">
            <a:spAutoFit/>
          </a:bodyPr>
          <a:lstStyle/>
          <a:p>
            <a:pPr algn="ctr"/>
            <a:r>
              <a:rPr lang="ru" sz="1000" b="1" dirty="0" err="1"/>
              <a:t>песчинка </a:t>
            </a:r>
            <a:r>
              <a:rPr lang="ru" sz="1000" b="1" dirty="0"/>
              <a:t>_</a:t>
            </a:r>
          </a:p>
        </p:txBody>
      </p:sp>
      <p:sp>
        <p:nvSpPr>
          <p:cNvPr id="10" name="Textfeld 9"/>
          <p:cNvSpPr txBox="1"/>
          <p:nvPr/>
        </p:nvSpPr>
        <p:spPr>
          <a:xfrm>
            <a:off x="7092280" y="2557491"/>
            <a:ext cx="720000" cy="153888"/>
          </a:xfrm>
          <a:prstGeom prst="rect">
            <a:avLst/>
          </a:prstGeom>
          <a:solidFill>
            <a:srgbClr val="DAEEF3"/>
          </a:solidFill>
        </p:spPr>
        <p:txBody>
          <a:bodyPr wrap="square" lIns="36000" tIns="0" rIns="36000" bIns="0" rtlCol="0">
            <a:spAutoFit/>
          </a:bodyPr>
          <a:lstStyle/>
          <a:p>
            <a:r>
              <a:rPr lang="ru" sz="1000" b="1" dirty="0" err="1"/>
              <a:t>гравийное </a:t>
            </a:r>
            <a:r>
              <a:rPr lang="ru" sz="1000" b="1" dirty="0"/>
              <a:t>зерно</a:t>
            </a:r>
          </a:p>
        </p:txBody>
      </p:sp>
      <p:sp>
        <p:nvSpPr>
          <p:cNvPr id="11" name="Textfeld 10"/>
          <p:cNvSpPr txBox="1"/>
          <p:nvPr/>
        </p:nvSpPr>
        <p:spPr>
          <a:xfrm>
            <a:off x="2304000" y="2557491"/>
            <a:ext cx="864000" cy="153888"/>
          </a:xfrm>
          <a:prstGeom prst="rect">
            <a:avLst/>
          </a:prstGeom>
          <a:solidFill>
            <a:srgbClr val="DAEEF3"/>
          </a:solidFill>
        </p:spPr>
        <p:txBody>
          <a:bodyPr wrap="square" lIns="36000" tIns="0" rIns="36000" bIns="0" rtlCol="0">
            <a:spAutoFit/>
          </a:bodyPr>
          <a:lstStyle/>
          <a:p>
            <a:pPr algn="ctr"/>
            <a:r>
              <a:rPr lang="ru" sz="1000" b="1" dirty="0" err="1"/>
              <a:t>илистое </a:t>
            </a:r>
            <a:r>
              <a:rPr lang="ru" sz="1000" b="1" dirty="0"/>
              <a:t>зерно</a:t>
            </a:r>
          </a:p>
        </p:txBody>
      </p:sp>
      <p:sp>
        <p:nvSpPr>
          <p:cNvPr id="12" name="Textfeld 11"/>
          <p:cNvSpPr txBox="1"/>
          <p:nvPr/>
        </p:nvSpPr>
        <p:spPr>
          <a:xfrm>
            <a:off x="1213200" y="2557491"/>
            <a:ext cx="288000" cy="153888"/>
          </a:xfrm>
          <a:prstGeom prst="rect">
            <a:avLst/>
          </a:prstGeom>
          <a:solidFill>
            <a:srgbClr val="DAEEF3"/>
          </a:solidFill>
        </p:spPr>
        <p:txBody>
          <a:bodyPr wrap="square" lIns="36000" tIns="0" rIns="36000" bIns="0" rtlCol="0">
            <a:spAutoFit/>
          </a:bodyPr>
          <a:lstStyle/>
          <a:p>
            <a:r>
              <a:rPr lang="ru" sz="1000" b="1" dirty="0" err="1"/>
              <a:t>глина</a:t>
            </a:r>
            <a:endParaRPr lang="de-DE" sz="1000" b="1" dirty="0"/>
          </a:p>
        </p:txBody>
      </p:sp>
      <mc:AlternateContent xmlns:mc="http://schemas.openxmlformats.org/markup-compatibility/2006" xmlns:a14="http://schemas.microsoft.com/office/drawing/2010/main">
        <mc:Choice Requires="a14">
          <p:sp>
            <p:nvSpPr>
              <p:cNvPr id="13" name="Textfeld 12"/>
              <p:cNvSpPr txBox="1"/>
              <p:nvPr/>
            </p:nvSpPr>
            <p:spPr>
              <a:xfrm>
                <a:off x="5211729" y="5311491"/>
                <a:ext cx="1980000" cy="257369"/>
              </a:xfrm>
              <a:prstGeom prst="rect">
                <a:avLst/>
              </a:prstGeom>
              <a:solidFill>
                <a:srgbClr val="DAEEF3"/>
              </a:solidFill>
            </p:spPr>
            <p:txBody>
              <a:bodyPr wrap="square" lIns="36000" tIns="36000" rIns="36000" bIns="36000" rtlCol="0">
                <a:spAutoFit/>
              </a:bodyPr>
              <a:lstStyle/>
              <a:p>
                <a:pPr algn="r"/>
                <a:r>
                  <a:rPr lang="ru" sz="1200" dirty="0" err="1"/>
                  <a:t>диаметр </a:t>
                </a:r>
                <a:r>
                  <a:rPr lang="ru" sz="1200" dirty="0"/>
                  <a:t>зерна </a:t>
                </a:r>
                <a14:m>
                  <m:oMath xmlns:m="http://schemas.openxmlformats.org/officeDocument/2006/math">
                    <m:r>
                      <a:rPr lang="de-DE" sz="1200" i="1" dirty="0" smtClean="0">
                        <a:latin typeface="Cambria Math" panose="02040503050406030204" pitchFamily="18" charset="0"/>
                      </a:rPr>
                      <m:t>𝑑</m:t>
                    </m:r>
                    <m:r>
                      <a:rPr lang="de-DE" sz="1200" i="1" dirty="0" smtClean="0">
                        <a:latin typeface="Cambria Math" panose="02040503050406030204" pitchFamily="18" charset="0"/>
                      </a:rPr>
                      <m:t> </m:t>
                    </m:r>
                  </m:oMath>
                </a14:m>
                <a:r>
                  <a:rPr lang="ru" sz="1200" dirty="0"/>
                  <a:t>в мм</a:t>
                </a:r>
              </a:p>
            </p:txBody>
          </p:sp>
        </mc:Choice>
        <mc:Fallback xmlns="">
          <p:sp>
            <p:nvSpPr>
              <p:cNvPr id="13" name="Textfeld 12"/>
              <p:cNvSpPr txBox="1">
                <a:spLocks noRot="1" noChangeAspect="1" noMove="1" noResize="1" noEditPoints="1" noAdjustHandles="1" noChangeArrowheads="1" noChangeShapeType="1" noTextEdit="1"/>
              </p:cNvSpPr>
              <p:nvPr/>
            </p:nvSpPr>
            <p:spPr>
              <a:xfrm>
                <a:off x="5211729" y="5311491"/>
                <a:ext cx="1980000" cy="257369"/>
              </a:xfrm>
              <a:prstGeom prst="rect">
                <a:avLst/>
              </a:prstGeom>
              <a:blipFill>
                <a:blip r:embed="rId3"/>
                <a:stretch>
                  <a:fillRect t="-4651" r="-2769" b="-20930"/>
                </a:stretch>
              </a:blipFill>
            </p:spPr>
            <p:txBody>
              <a:bodyPr/>
              <a:lstStyle/>
              <a:p>
                <a:r xmlns:a="http://schemas.openxmlformats.org/drawingml/2006/main">
                  <a:rPr lang="ru">
                    <a:noFill/>
                  </a:rPr>
                  <a:t> </a:t>
                </a:r>
              </a:p>
            </p:txBody>
          </p:sp>
        </mc:Fallback>
      </mc:AlternateContent>
      <p:sp>
        <p:nvSpPr>
          <p:cNvPr id="14" name="Textfeld 13"/>
          <p:cNvSpPr txBox="1"/>
          <p:nvPr/>
        </p:nvSpPr>
        <p:spPr>
          <a:xfrm>
            <a:off x="72000" y="5546004"/>
            <a:ext cx="2844000" cy="442035"/>
          </a:xfrm>
          <a:prstGeom prst="rect">
            <a:avLst/>
          </a:prstGeom>
          <a:solidFill>
            <a:srgbClr val="DAEEF3"/>
          </a:solidFill>
        </p:spPr>
        <p:txBody>
          <a:bodyPr wrap="square" lIns="36000" tIns="36000" rIns="36000" bIns="36000" rtlCol="0">
            <a:spAutoFit/>
          </a:bodyPr>
          <a:lstStyle/>
          <a:p>
            <a:pPr algn="r"/>
            <a:r>
              <a:rPr lang="ru" sz="1200" dirty="0"/>
              <a:t>диапазоны прохождения сита для</a:t>
            </a:r>
          </a:p>
          <a:p>
            <a:pPr algn="r"/>
            <a:r>
              <a:rPr lang="ru" sz="1200" dirty="0"/>
              <a:t>Кривая гранулометрического состава:</a:t>
            </a:r>
            <a:endParaRPr lang="de-DE" sz="1200" dirty="0"/>
          </a:p>
        </p:txBody>
      </p:sp>
      <mc:AlternateContent xmlns:mc="http://schemas.openxmlformats.org/markup-compatibility/2006" xmlns:a14="http://schemas.microsoft.com/office/drawing/2010/main">
        <mc:Choice Requires="a14">
          <p:sp>
            <p:nvSpPr>
              <p:cNvPr id="15" name="Textfeld 14"/>
              <p:cNvSpPr txBox="1"/>
              <p:nvPr/>
            </p:nvSpPr>
            <p:spPr>
              <a:xfrm rot="16200000">
                <a:off x="-656015" y="3934135"/>
                <a:ext cx="1977744" cy="442035"/>
              </a:xfrm>
              <a:prstGeom prst="rect">
                <a:avLst/>
              </a:prstGeom>
              <a:solidFill>
                <a:srgbClr val="DAEEF3"/>
              </a:solidFill>
            </p:spPr>
            <p:txBody>
              <a:bodyPr wrap="square" lIns="36000" tIns="36000" rIns="36000" bIns="36000" rtlCol="0">
                <a:spAutoFit/>
              </a:bodyPr>
              <a:lstStyle/>
              <a:p>
                <a:r>
                  <a:rPr lang="ru" sz="1200" dirty="0"/>
                  <a:t>Процент по массе</a:t>
                </a:r>
              </a:p>
              <a:p>
                <a:r>
                  <a:rPr lang="ru" sz="1200" dirty="0"/>
                  <a:t>зерна </a:t>
                </a:r>
                <a14:m>
                  <m:oMath xmlns:m="http://schemas.openxmlformats.org/officeDocument/2006/math">
                    <m:r>
                      <a:rPr lang="en-US" sz="1200" b="0" i="1" dirty="0" smtClean="0">
                        <a:latin typeface="Cambria Math" panose="02040503050406030204" pitchFamily="18" charset="0"/>
                      </a:rPr>
                      <m:t>&lt;</m:t>
                    </m:r>
                    <m:r>
                      <a:rPr lang="en-US" sz="1200" b="0" i="1" dirty="0" smtClean="0">
                        <a:latin typeface="Cambria Math" panose="02040503050406030204" pitchFamily="18" charset="0"/>
                      </a:rPr>
                      <m:t>𝑑</m:t>
                    </m:r>
                  </m:oMath>
                </a14:m>
                <a:r>
                  <a:rPr lang="ru" sz="1200" dirty="0"/>
                  <a:t>в % от общей массы</a:t>
                </a:r>
                <a:endParaRPr lang="de-DE" sz="1200" dirty="0"/>
              </a:p>
            </p:txBody>
          </p:sp>
        </mc:Choice>
        <mc:Fallback xmlns="">
          <p:sp>
            <p:nvSpPr>
              <p:cNvPr id="15" name="Textfeld 14"/>
              <p:cNvSpPr txBox="1">
                <a:spLocks noRot="1" noChangeAspect="1" noMove="1" noResize="1" noEditPoints="1" noAdjustHandles="1" noChangeArrowheads="1" noChangeShapeType="1" noTextEdit="1"/>
              </p:cNvSpPr>
              <p:nvPr/>
            </p:nvSpPr>
            <p:spPr>
              <a:xfrm rot="16200000">
                <a:off x="-656015" y="3934135"/>
                <a:ext cx="1977744" cy="442035"/>
              </a:xfrm>
              <a:prstGeom prst="rect">
                <a:avLst/>
              </a:prstGeom>
              <a:blipFill>
                <a:blip r:embed="rId4"/>
                <a:stretch>
                  <a:fillRect l="-2740" r="-12329" b="-2769"/>
                </a:stretch>
              </a:blipFill>
            </p:spPr>
            <p:txBody>
              <a:bodyPr/>
              <a:lstStyle/>
              <a:p>
                <a:r xmlns:a="http://schemas.openxmlformats.org/drawingml/2006/main">
                  <a:rPr lang="ru">
                    <a:noFill/>
                  </a:rPr>
                  <a:t> </a:t>
                </a:r>
              </a:p>
            </p:txBody>
          </p:sp>
        </mc:Fallback>
      </mc:AlternateContent>
      <p:sp>
        <p:nvSpPr>
          <p:cNvPr id="16" name="Textfeld 15"/>
          <p:cNvSpPr txBox="1"/>
          <p:nvPr/>
        </p:nvSpPr>
        <p:spPr>
          <a:xfrm rot="-4200000">
            <a:off x="4043828" y="3627925"/>
            <a:ext cx="468000" cy="123111"/>
          </a:xfrm>
          <a:prstGeom prst="rect">
            <a:avLst/>
          </a:prstGeom>
          <a:solidFill>
            <a:srgbClr val="DAEEF3"/>
          </a:solidFill>
        </p:spPr>
        <p:txBody>
          <a:bodyPr wrap="square" lIns="36000" tIns="0" rIns="36000" bIns="0" rtlCol="0">
            <a:spAutoFit/>
          </a:bodyPr>
          <a:lstStyle/>
          <a:p>
            <a:r>
              <a:rPr lang="ru" sz="800" dirty="0"/>
              <a:t>хороший песок</a:t>
            </a:r>
            <a:endParaRPr lang="de-DE" sz="800" dirty="0"/>
          </a:p>
        </p:txBody>
      </p:sp>
      <p:sp>
        <p:nvSpPr>
          <p:cNvPr id="17" name="Textfeld 16"/>
          <p:cNvSpPr txBox="1"/>
          <p:nvPr/>
        </p:nvSpPr>
        <p:spPr>
          <a:xfrm rot="17073302">
            <a:off x="4677037" y="4093597"/>
            <a:ext cx="648000" cy="123111"/>
          </a:xfrm>
          <a:prstGeom prst="rect">
            <a:avLst/>
          </a:prstGeom>
          <a:solidFill>
            <a:srgbClr val="DAEEF3"/>
          </a:solidFill>
        </p:spPr>
        <p:txBody>
          <a:bodyPr wrap="square" lIns="36000" tIns="0" rIns="36000" bIns="0" rtlCol="0">
            <a:spAutoFit/>
          </a:bodyPr>
          <a:lstStyle/>
          <a:p>
            <a:r>
              <a:rPr lang="ru" sz="800" dirty="0"/>
              <a:t>средний песок</a:t>
            </a:r>
            <a:endParaRPr lang="de-DE" sz="800" dirty="0"/>
          </a:p>
        </p:txBody>
      </p:sp>
      <p:sp>
        <p:nvSpPr>
          <p:cNvPr id="18" name="Textfeld 17"/>
          <p:cNvSpPr txBox="1"/>
          <p:nvPr/>
        </p:nvSpPr>
        <p:spPr>
          <a:xfrm rot="19380000">
            <a:off x="5261991" y="4344225"/>
            <a:ext cx="576000" cy="123111"/>
          </a:xfrm>
          <a:prstGeom prst="rect">
            <a:avLst/>
          </a:prstGeom>
          <a:solidFill>
            <a:srgbClr val="DAEEF3"/>
          </a:solidFill>
        </p:spPr>
        <p:txBody>
          <a:bodyPr wrap="square" lIns="36000" tIns="0" rIns="36000" bIns="0" rtlCol="0">
            <a:spAutoFit/>
          </a:bodyPr>
          <a:lstStyle/>
          <a:p>
            <a:r>
              <a:rPr lang="ru" sz="800" dirty="0" err="1"/>
              <a:t>гравий</a:t>
            </a:r>
            <a:r>
              <a:rPr lang="ru" sz="800" dirty="0"/>
              <a:t> </a:t>
            </a:r>
            <a:r>
              <a:rPr lang="ru" sz="800" dirty="0" err="1"/>
              <a:t>количество</a:t>
            </a:r>
            <a:endParaRPr lang="de-DE" sz="800" dirty="0"/>
          </a:p>
        </p:txBody>
      </p:sp>
      <p:sp>
        <p:nvSpPr>
          <p:cNvPr id="19" name="Textfeld 18"/>
          <p:cNvSpPr txBox="1"/>
          <p:nvPr/>
        </p:nvSpPr>
        <p:spPr>
          <a:xfrm rot="19860000">
            <a:off x="4482032" y="3583491"/>
            <a:ext cx="756000" cy="123111"/>
          </a:xfrm>
          <a:prstGeom prst="rect">
            <a:avLst/>
          </a:prstGeom>
          <a:solidFill>
            <a:srgbClr val="DAEEF3"/>
          </a:solidFill>
        </p:spPr>
        <p:txBody>
          <a:bodyPr wrap="square" lIns="36000" tIns="0" rIns="36000" bIns="0" rtlCol="0">
            <a:spAutoFit/>
          </a:bodyPr>
          <a:lstStyle/>
          <a:p>
            <a:r>
              <a:rPr lang="ru" sz="800" dirty="0"/>
              <a:t>до / валунная глина</a:t>
            </a:r>
            <a:endParaRPr lang="de-DE" sz="800" dirty="0"/>
          </a:p>
        </p:txBody>
      </p:sp>
      <p:sp>
        <p:nvSpPr>
          <p:cNvPr id="20" name="Textfeld 19"/>
          <p:cNvSpPr txBox="1"/>
          <p:nvPr/>
        </p:nvSpPr>
        <p:spPr>
          <a:xfrm rot="20100000">
            <a:off x="2628000" y="3925491"/>
            <a:ext cx="252000" cy="123111"/>
          </a:xfrm>
          <a:prstGeom prst="rect">
            <a:avLst/>
          </a:prstGeom>
          <a:solidFill>
            <a:srgbClr val="DAEEF3"/>
          </a:solidFill>
        </p:spPr>
        <p:txBody>
          <a:bodyPr wrap="square" lIns="36000" tIns="0" rIns="36000" bIns="0" rtlCol="0">
            <a:spAutoFit/>
          </a:bodyPr>
          <a:lstStyle/>
          <a:p>
            <a:r>
              <a:rPr lang="ru" sz="800" dirty="0"/>
              <a:t>глина</a:t>
            </a:r>
            <a:endParaRPr lang="de-DE" sz="800" dirty="0"/>
          </a:p>
        </p:txBody>
      </p:sp>
      <p:sp>
        <p:nvSpPr>
          <p:cNvPr id="21" name="Textfeld 20"/>
          <p:cNvSpPr txBox="1"/>
          <p:nvPr/>
        </p:nvSpPr>
        <p:spPr>
          <a:xfrm rot="18396371">
            <a:off x="2815200" y="4393491"/>
            <a:ext cx="288000" cy="123111"/>
          </a:xfrm>
          <a:prstGeom prst="rect">
            <a:avLst/>
          </a:prstGeom>
          <a:solidFill>
            <a:srgbClr val="DAEEF3"/>
          </a:solidFill>
        </p:spPr>
        <p:txBody>
          <a:bodyPr wrap="square" lIns="36000" tIns="0" rIns="36000" bIns="0" rtlCol="0">
            <a:spAutoFit/>
          </a:bodyPr>
          <a:lstStyle/>
          <a:p>
            <a:r>
              <a:rPr lang="ru" sz="800" dirty="0"/>
              <a:t>лёсс</a:t>
            </a:r>
            <a:endParaRPr lang="de-DE" sz="800" dirty="0"/>
          </a:p>
        </p:txBody>
      </p:sp>
      <p:sp>
        <p:nvSpPr>
          <p:cNvPr id="22" name="Textfeld 21"/>
          <p:cNvSpPr txBox="1"/>
          <p:nvPr/>
        </p:nvSpPr>
        <p:spPr>
          <a:xfrm>
            <a:off x="1764000" y="2697891"/>
            <a:ext cx="360000" cy="123111"/>
          </a:xfrm>
          <a:prstGeom prst="rect">
            <a:avLst/>
          </a:prstGeom>
          <a:solidFill>
            <a:srgbClr val="DAEEF3"/>
          </a:solidFill>
        </p:spPr>
        <p:txBody>
          <a:bodyPr wrap="square" lIns="36000" tIns="0" rIns="36000" bIns="0" rtlCol="0">
            <a:spAutoFit/>
          </a:bodyPr>
          <a:lstStyle/>
          <a:p>
            <a:pPr algn="ctr"/>
            <a:r>
              <a:rPr lang="ru" sz="800" b="1" dirty="0"/>
              <a:t>Отлично-</a:t>
            </a:r>
            <a:endParaRPr lang="de-DE" sz="800" b="1" dirty="0"/>
          </a:p>
        </p:txBody>
      </p:sp>
      <p:sp>
        <p:nvSpPr>
          <p:cNvPr id="23" name="Textfeld 22"/>
          <p:cNvSpPr txBox="1"/>
          <p:nvPr/>
        </p:nvSpPr>
        <p:spPr>
          <a:xfrm>
            <a:off x="2520000" y="2697891"/>
            <a:ext cx="468000" cy="123111"/>
          </a:xfrm>
          <a:prstGeom prst="rect">
            <a:avLst/>
          </a:prstGeom>
          <a:solidFill>
            <a:srgbClr val="DAEEF3"/>
          </a:solidFill>
        </p:spPr>
        <p:txBody>
          <a:bodyPr wrap="square" lIns="36000" tIns="0" rIns="36000" bIns="0" rtlCol="0">
            <a:spAutoFit/>
          </a:bodyPr>
          <a:lstStyle/>
          <a:p>
            <a:r>
              <a:rPr lang="ru" sz="800" b="1" dirty="0"/>
              <a:t>Середина-</a:t>
            </a:r>
            <a:endParaRPr lang="de-DE" sz="800" b="1" dirty="0"/>
          </a:p>
        </p:txBody>
      </p:sp>
      <p:sp>
        <p:nvSpPr>
          <p:cNvPr id="24" name="Textfeld 23"/>
          <p:cNvSpPr txBox="1"/>
          <p:nvPr/>
        </p:nvSpPr>
        <p:spPr>
          <a:xfrm>
            <a:off x="3295113" y="2697891"/>
            <a:ext cx="396000" cy="123111"/>
          </a:xfrm>
          <a:prstGeom prst="rect">
            <a:avLst/>
          </a:prstGeom>
          <a:solidFill>
            <a:srgbClr val="DAEEF3"/>
          </a:solidFill>
        </p:spPr>
        <p:txBody>
          <a:bodyPr wrap="square" lIns="36000" tIns="0" rIns="36000" bIns="0" rtlCol="0">
            <a:spAutoFit/>
          </a:bodyPr>
          <a:lstStyle/>
          <a:p>
            <a:r>
              <a:rPr lang="ru" sz="800" b="1" dirty="0"/>
              <a:t>Грубый-</a:t>
            </a:r>
            <a:endParaRPr lang="de-DE" sz="800" b="1" dirty="0"/>
          </a:p>
        </p:txBody>
      </p:sp>
      <p:sp>
        <p:nvSpPr>
          <p:cNvPr id="25" name="Textfeld 24"/>
          <p:cNvSpPr txBox="1"/>
          <p:nvPr/>
        </p:nvSpPr>
        <p:spPr>
          <a:xfrm>
            <a:off x="4140000" y="2697891"/>
            <a:ext cx="360000" cy="123111"/>
          </a:xfrm>
          <a:prstGeom prst="rect">
            <a:avLst/>
          </a:prstGeom>
          <a:solidFill>
            <a:srgbClr val="DAEEF3"/>
          </a:solidFill>
        </p:spPr>
        <p:txBody>
          <a:bodyPr wrap="square" lIns="36000" tIns="0" rIns="36000" bIns="0" rtlCol="0">
            <a:spAutoFit/>
          </a:bodyPr>
          <a:lstStyle/>
          <a:p>
            <a:pPr algn="ctr"/>
            <a:r>
              <a:rPr lang="ru" sz="800" b="1" dirty="0"/>
              <a:t>Отлично-</a:t>
            </a:r>
            <a:endParaRPr lang="de-DE" sz="800" b="1" dirty="0"/>
          </a:p>
        </p:txBody>
      </p:sp>
      <p:sp>
        <p:nvSpPr>
          <p:cNvPr id="26" name="Textfeld 25"/>
          <p:cNvSpPr txBox="1"/>
          <p:nvPr/>
        </p:nvSpPr>
        <p:spPr>
          <a:xfrm>
            <a:off x="4860000" y="2697891"/>
            <a:ext cx="468000" cy="123111"/>
          </a:xfrm>
          <a:prstGeom prst="rect">
            <a:avLst/>
          </a:prstGeom>
          <a:solidFill>
            <a:srgbClr val="DAEEF3"/>
          </a:solidFill>
        </p:spPr>
        <p:txBody>
          <a:bodyPr wrap="square" lIns="36000" tIns="0" rIns="36000" bIns="0" rtlCol="0">
            <a:spAutoFit/>
          </a:bodyPr>
          <a:lstStyle/>
          <a:p>
            <a:r>
              <a:rPr lang="ru" sz="800" b="1" dirty="0"/>
              <a:t>Середина-</a:t>
            </a:r>
            <a:endParaRPr lang="de-DE" sz="800" b="1" dirty="0"/>
          </a:p>
        </p:txBody>
      </p:sp>
      <p:sp>
        <p:nvSpPr>
          <p:cNvPr id="27" name="Textfeld 26"/>
          <p:cNvSpPr txBox="1"/>
          <p:nvPr/>
        </p:nvSpPr>
        <p:spPr>
          <a:xfrm>
            <a:off x="7218000" y="2697891"/>
            <a:ext cx="468000" cy="123111"/>
          </a:xfrm>
          <a:prstGeom prst="rect">
            <a:avLst/>
          </a:prstGeom>
          <a:solidFill>
            <a:srgbClr val="DAEEF3"/>
          </a:solidFill>
        </p:spPr>
        <p:txBody>
          <a:bodyPr wrap="square" lIns="36000" tIns="0" rIns="36000" bIns="0" rtlCol="0">
            <a:spAutoFit/>
          </a:bodyPr>
          <a:lstStyle/>
          <a:p>
            <a:r>
              <a:rPr lang="ru" sz="800" b="1" dirty="0"/>
              <a:t>Середина-</a:t>
            </a:r>
            <a:endParaRPr lang="de-DE" sz="800" b="1" dirty="0"/>
          </a:p>
        </p:txBody>
      </p:sp>
      <p:sp>
        <p:nvSpPr>
          <p:cNvPr id="28" name="Textfeld 27"/>
          <p:cNvSpPr txBox="1"/>
          <p:nvPr/>
        </p:nvSpPr>
        <p:spPr>
          <a:xfrm>
            <a:off x="5688000" y="2697891"/>
            <a:ext cx="396000" cy="123111"/>
          </a:xfrm>
          <a:prstGeom prst="rect">
            <a:avLst/>
          </a:prstGeom>
          <a:solidFill>
            <a:srgbClr val="DAEEF3"/>
          </a:solidFill>
        </p:spPr>
        <p:txBody>
          <a:bodyPr wrap="square" lIns="36000" tIns="0" rIns="36000" bIns="0" rtlCol="0">
            <a:spAutoFit/>
          </a:bodyPr>
          <a:lstStyle/>
          <a:p>
            <a:r>
              <a:rPr lang="ru" sz="800" b="1" dirty="0"/>
              <a:t>Грубый-</a:t>
            </a:r>
            <a:endParaRPr lang="de-DE" sz="800" b="1" dirty="0"/>
          </a:p>
        </p:txBody>
      </p:sp>
      <p:sp>
        <p:nvSpPr>
          <p:cNvPr id="29" name="Textfeld 28"/>
          <p:cNvSpPr txBox="1"/>
          <p:nvPr/>
        </p:nvSpPr>
        <p:spPr>
          <a:xfrm>
            <a:off x="8028000" y="2697891"/>
            <a:ext cx="396000" cy="123111"/>
          </a:xfrm>
          <a:prstGeom prst="rect">
            <a:avLst/>
          </a:prstGeom>
          <a:solidFill>
            <a:srgbClr val="DAEEF3"/>
          </a:solidFill>
        </p:spPr>
        <p:txBody>
          <a:bodyPr wrap="square" lIns="36000" tIns="0" rIns="36000" bIns="0" rtlCol="0">
            <a:spAutoFit/>
          </a:bodyPr>
          <a:lstStyle/>
          <a:p>
            <a:r>
              <a:rPr lang="ru" sz="800" b="1" dirty="0"/>
              <a:t>Грубый-</a:t>
            </a:r>
            <a:endParaRPr lang="de-DE" sz="800" b="1" dirty="0"/>
          </a:p>
        </p:txBody>
      </p:sp>
      <p:sp>
        <p:nvSpPr>
          <p:cNvPr id="30" name="Textfeld 29"/>
          <p:cNvSpPr txBox="1"/>
          <p:nvPr/>
        </p:nvSpPr>
        <p:spPr>
          <a:xfrm>
            <a:off x="6462000" y="2697891"/>
            <a:ext cx="360000" cy="123111"/>
          </a:xfrm>
          <a:prstGeom prst="rect">
            <a:avLst/>
          </a:prstGeom>
          <a:solidFill>
            <a:srgbClr val="DAEEF3"/>
          </a:solidFill>
        </p:spPr>
        <p:txBody>
          <a:bodyPr wrap="square" lIns="36000" tIns="0" rIns="36000" bIns="0" rtlCol="0">
            <a:spAutoFit/>
          </a:bodyPr>
          <a:lstStyle/>
          <a:p>
            <a:pPr algn="ctr"/>
            <a:r>
              <a:rPr lang="ru" sz="800" b="1" dirty="0"/>
              <a:t>Отлично-</a:t>
            </a:r>
            <a:endParaRPr lang="de-DE" sz="800" b="1" dirty="0"/>
          </a:p>
        </p:txBody>
      </p:sp>
      <p:sp>
        <p:nvSpPr>
          <p:cNvPr id="31" name="Textfeld 30"/>
          <p:cNvSpPr txBox="1"/>
          <p:nvPr/>
        </p:nvSpPr>
        <p:spPr>
          <a:xfrm>
            <a:off x="1130400" y="2701491"/>
            <a:ext cx="468000" cy="123111"/>
          </a:xfrm>
          <a:prstGeom prst="rect">
            <a:avLst/>
          </a:prstGeom>
          <a:solidFill>
            <a:srgbClr val="DAEEF3"/>
          </a:solidFill>
        </p:spPr>
        <p:txBody>
          <a:bodyPr wrap="square" lIns="36000" tIns="0" rIns="36000" bIns="0" rtlCol="0">
            <a:spAutoFit/>
          </a:bodyPr>
          <a:lstStyle/>
          <a:p>
            <a:pPr algn="ctr"/>
            <a:r>
              <a:rPr lang="ru" sz="800" b="1" dirty="0"/>
              <a:t>(Финес)</a:t>
            </a:r>
            <a:endParaRPr lang="de-DE" sz="800" b="1" dirty="0"/>
          </a:p>
        </p:txBody>
      </p:sp>
      <p:sp>
        <p:nvSpPr>
          <p:cNvPr id="32" name="Textfeld 31"/>
          <p:cNvSpPr txBox="1"/>
          <p:nvPr/>
        </p:nvSpPr>
        <p:spPr>
          <a:xfrm>
            <a:off x="8582400" y="2539491"/>
            <a:ext cx="324000" cy="269304"/>
          </a:xfrm>
          <a:prstGeom prst="rect">
            <a:avLst/>
          </a:prstGeom>
          <a:solidFill>
            <a:srgbClr val="DAEEF3"/>
          </a:solidFill>
        </p:spPr>
        <p:txBody>
          <a:bodyPr wrap="square" lIns="0" tIns="0" rIns="0" bIns="0" rtlCol="0">
            <a:spAutoFit/>
          </a:bodyPr>
          <a:lstStyle/>
          <a:p>
            <a:pPr>
              <a:lnSpc>
                <a:spcPts val="1100"/>
              </a:lnSpc>
            </a:pPr>
            <a:r>
              <a:rPr lang="ru" sz="1000" b="1" dirty="0" err="1"/>
              <a:t>галька </a:t>
            </a:r>
            <a:r>
              <a:rPr lang="ru" sz="1000" b="1" dirty="0"/>
              <a:t>-</a:t>
            </a:r>
          </a:p>
          <a:p>
            <a:pPr>
              <a:lnSpc>
                <a:spcPts val="1000"/>
              </a:lnSpc>
            </a:pPr>
            <a:r>
              <a:rPr lang="ru" sz="1000" b="1" dirty="0"/>
              <a:t>лес</a:t>
            </a:r>
          </a:p>
        </p:txBody>
      </p:sp>
    </p:spTree>
    <p:extLst>
      <p:ext uri="{BB962C8B-B14F-4D97-AF65-F5344CB8AC3E}">
        <p14:creationId xmlns:p14="http://schemas.microsoft.com/office/powerpoint/2010/main" val="41991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275856" y="13488"/>
            <a:ext cx="4320000" cy="307777"/>
          </a:xfrm>
          <a:prstGeom prst="rect">
            <a:avLst/>
          </a:prstGeom>
          <a:noFill/>
        </p:spPr>
        <p:txBody>
          <a:bodyPr wrap="square" lIns="90000" rtlCol="0">
            <a:spAutoFit/>
          </a:bodyPr>
          <a:lstStyle/>
          <a:p>
            <a:r>
              <a:rPr lang="ru" sz="1400" b="1" dirty="0"/>
              <a:t>Текучие </a:t>
            </a:r>
            <a:r>
              <a:rPr lang="ru" sz="1400" b="1" dirty="0" err="1"/>
              <a:t>грунтовые воды</a:t>
            </a:r>
            <a:endParaRPr lang="de-DE" sz="1400" b="1"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2" name="Rectangle 20"/>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66" name="Textfeld 65"/>
          <p:cNvSpPr txBox="1"/>
          <p:nvPr/>
        </p:nvSpPr>
        <p:spPr>
          <a:xfrm>
            <a:off x="0" y="3912097"/>
            <a:ext cx="1836000" cy="2492990"/>
          </a:xfrm>
          <a:prstGeom prst="rect">
            <a:avLst/>
          </a:prstGeom>
          <a:noFill/>
        </p:spPr>
        <p:txBody>
          <a:bodyPr wrap="square" lIns="90000" rtlCol="0">
            <a:spAutoFit/>
          </a:bodyPr>
          <a:lstStyle/>
          <a:p>
            <a:r>
              <a:rPr lang="ru" sz="1200" b="1" dirty="0"/>
              <a:t>Рис. P3-21:</a:t>
            </a:r>
            <a:r>
              <a:rPr lang="ru" sz="1200" dirty="0"/>
              <a:t> Между двумя точками 1 и 2 не осталось просачивающегося потока </a:t>
            </a:r>
            <a:r>
              <a:rPr lang="ru" sz="1200" u="sng" dirty="0"/>
              <a:t>. </a:t>
            </a:r>
            <a:r>
              <a:rPr lang="ru" sz="1200" dirty="0">
                <a:solidFill>
                  <a:srgbClr val="006B94"/>
                </a:solidFill>
              </a:rPr>
              <a:t>Геодезическая и гидростатическая высоты в обеих точках различны, но гидравлические высоты одинаковы </a:t>
            </a:r>
            <a:r>
              <a:rPr lang="ru" sz="1200" dirty="0"/>
              <a:t>; </a:t>
            </a:r>
            <a:r>
              <a:rPr lang="ru" sz="1200" u="sng" dirty="0"/>
              <a:t>справа: </a:t>
            </a:r>
            <a:r>
              <a:rPr lang="ru" sz="1200" dirty="0"/>
              <a:t>просачивание из-за </a:t>
            </a:r>
            <a:r>
              <a:rPr lang="ru" sz="1200" dirty="0">
                <a:solidFill>
                  <a:srgbClr val="006B94"/>
                </a:solidFill>
              </a:rPr>
              <a:t>разной гидравлической высоты в точках 1 и 2 </a:t>
            </a:r>
            <a:r>
              <a:rPr lang="ru" sz="1200" dirty="0"/>
              <a:t>, см. также рис. </a:t>
            </a:r>
            <a:r>
              <a:rPr lang="ru" sz="1200" b="1" dirty="0"/>
              <a:t>P3-22</a:t>
            </a:r>
            <a:r>
              <a:rPr lang="ru" sz="1200" dirty="0"/>
              <a:t> </a:t>
            </a:r>
            <a:r>
              <a:rPr lang="ru" sz="1200" spc="-10" dirty="0"/>
              <a:t>(источник: </a:t>
            </a:r>
            <a:r>
              <a:rPr lang="ru" sz="1200" cap="small" spc="-10" dirty="0" err="1"/>
              <a:t>Wichtmann </a:t>
            </a:r>
            <a:r>
              <a:rPr lang="ru" sz="1200" spc="-10" dirty="0"/>
              <a:t>, Сценарий </a:t>
            </a:r>
            <a:r>
              <a:rPr lang="ru" sz="1200" dirty="0"/>
              <a:t>«Grundbau», 2018: 17).</a:t>
            </a:r>
          </a:p>
        </p:txBody>
      </p:sp>
      <p:pic>
        <p:nvPicPr>
          <p:cNvPr id="11" name="Grafik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2477"/>
            <a:ext cx="7308000" cy="3082209"/>
          </a:xfrm>
          <a:prstGeom prst="rect">
            <a:avLst/>
          </a:prstGeom>
        </p:spPr>
      </p:pic>
      <p:pic>
        <p:nvPicPr>
          <p:cNvPr id="19" name="Grafik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000" y="3459138"/>
            <a:ext cx="7308000" cy="2931400"/>
          </a:xfrm>
          <a:prstGeom prst="rect">
            <a:avLst/>
          </a:prstGeom>
        </p:spPr>
      </p:pic>
      <mc:AlternateContent xmlns:mc="http://schemas.openxmlformats.org/markup-compatibility/2006" xmlns:a14="http://schemas.microsoft.com/office/drawing/2010/main">
        <mc:Choice Requires="a14">
          <p:sp>
            <p:nvSpPr>
              <p:cNvPr id="40" name="Textfeld 39"/>
              <p:cNvSpPr txBox="1"/>
              <p:nvPr/>
            </p:nvSpPr>
            <p:spPr>
              <a:xfrm>
                <a:off x="7308304" y="263798"/>
                <a:ext cx="1835696" cy="2508059"/>
              </a:xfrm>
              <a:prstGeom prst="rect">
                <a:avLst/>
              </a:prstGeom>
              <a:noFill/>
            </p:spPr>
            <p:txBody>
              <a:bodyPr wrap="square" lIns="90000" rtlCol="0">
                <a:spAutoFit/>
              </a:bodyPr>
              <a:lstStyle/>
              <a:p>
                <a:r>
                  <a:rPr lang="ru" sz="1200" b="1" dirty="0"/>
                  <a:t>Рис. P3-20:</a:t>
                </a:r>
                <a:r>
                  <a:rPr lang="ru" sz="1200" dirty="0"/>
                  <a:t> </a:t>
                </a:r>
                <a:r>
                  <a:rPr lang="ru" sz="1200" u="sng" dirty="0"/>
                  <a:t>Левая </a:t>
                </a:r>
                <a:r>
                  <a:rPr lang="ru" sz="1200" dirty="0"/>
                  <a:t>геодезическая высота </a:t>
                </a:r>
                <a14:m>
                  <m:oMath xmlns:m="http://schemas.openxmlformats.org/officeDocument/2006/math">
                    <m:sSub>
                      <m:sSubPr>
                        <m:ctrlPr>
                          <a:rPr lang="en-US" sz="1200" i="1" dirty="0" smtClean="0">
                            <a:latin typeface="Cambria Math" panose="02040503050406030204" pitchFamily="18" charset="0"/>
                          </a:rPr>
                        </m:ctrlPr>
                      </m:sSubPr>
                      <m:e>
                        <m:r>
                          <a:rPr lang="de-DE" sz="1200" b="0" i="1" dirty="0" smtClean="0">
                            <a:latin typeface="Cambria Math" panose="02040503050406030204" pitchFamily="18" charset="0"/>
                          </a:rPr>
                          <m:t>h</m:t>
                        </m:r>
                      </m:e>
                      <m:sub>
                        <m:r>
                          <a:rPr lang="de-DE" sz="1200" b="0" i="1" dirty="0" smtClean="0">
                            <a:latin typeface="Cambria Math" panose="02040503050406030204" pitchFamily="18" charset="0"/>
                          </a:rPr>
                          <m:t>𝑔</m:t>
                        </m:r>
                      </m:sub>
                    </m:sSub>
                  </m:oMath>
                </a14:m>
                <a:r>
                  <a:rPr lang="ru" sz="1200" dirty="0"/>
                  <a:t>, гидростатическая высота </a:t>
                </a:r>
                <a14:m>
                  <m:oMath xmlns:m="http://schemas.openxmlformats.org/officeDocument/2006/math">
                    <m:sSub>
                      <m:sSubPr>
                        <m:ctrlPr>
                          <a:rPr lang="en-US" sz="1200" i="1" dirty="0" smtClean="0">
                            <a:latin typeface="Cambria Math" panose="02040503050406030204" pitchFamily="18" charset="0"/>
                          </a:rPr>
                        </m:ctrlPr>
                      </m:sSubPr>
                      <m:e>
                        <m:r>
                          <a:rPr lang="de-DE" sz="1200" b="0" i="1" dirty="0" smtClean="0">
                            <a:latin typeface="Cambria Math" panose="02040503050406030204" pitchFamily="18" charset="0"/>
                          </a:rPr>
                          <m:t>h</m:t>
                        </m:r>
                      </m:e>
                      <m:sub>
                        <m:r>
                          <a:rPr lang="de-DE" sz="1200" b="0" i="1" dirty="0" smtClean="0">
                            <a:latin typeface="Cambria Math" panose="02040503050406030204" pitchFamily="18" charset="0"/>
                          </a:rPr>
                          <m:t>𝑢</m:t>
                        </m:r>
                      </m:sub>
                    </m:sSub>
                  </m:oMath>
                </a14:m>
                <a:r>
                  <a:rPr lang="ru" sz="1200" dirty="0"/>
                  <a:t>и гидравлическая (общая) высота </a:t>
                </a:r>
                <a14:m>
                  <m:oMath xmlns:m="http://schemas.openxmlformats.org/officeDocument/2006/math">
                    <m:r>
                      <a:rPr lang="en-US" sz="1200" i="1" dirty="0" smtClean="0">
                        <a:latin typeface="Cambria Math" panose="02040503050406030204" pitchFamily="18" charset="0"/>
                      </a:rPr>
                      <m:t>h</m:t>
                    </m:r>
                  </m:oMath>
                </a14:m>
                <a:r>
                  <a:rPr lang="ru" sz="1200" dirty="0"/>
                  <a:t>; </a:t>
                </a:r>
                <a:r>
                  <a:rPr lang="ru" sz="1200" u="sng" dirty="0"/>
                  <a:t>Правильно</a:t>
                </a:r>
                <a:r>
                  <a:rPr lang="ru" sz="1200" dirty="0"/>
                  <a:t> </a:t>
                </a:r>
                <a:r>
                  <a:rPr lang="ru" sz="1200" dirty="0">
                    <a:solidFill>
                      <a:srgbClr val="006B94"/>
                    </a:solidFill>
                  </a:rPr>
                  <a:t>между двумя точками 1 и 2 нет просачивающегося потока, так как они имеют одинаковую гидравлическую высоту. Геодезическая и гидростатическая высоты одинаковы на обеих высотах.</a:t>
                </a:r>
                <a:r>
                  <a:rPr lang="ru" sz="1200" dirty="0">
                    <a:solidFill>
                      <a:schemeClr val="bg2">
                        <a:lumMod val="50000"/>
                      </a:schemeClr>
                    </a:solidFill>
                  </a:rPr>
                  <a:t> </a:t>
                </a:r>
                <a:r>
                  <a:rPr lang="ru" sz="1200" dirty="0"/>
                  <a:t>(источник: </a:t>
                </a:r>
                <a:r>
                  <a:rPr lang="ru" sz="1200" cap="small" dirty="0" err="1"/>
                  <a:t>Вихтманн </a:t>
                </a:r>
                <a:r>
                  <a:rPr lang="ru" sz="1200" dirty="0"/>
                  <a:t>, Сценарий </a:t>
                </a:r>
                <a:r>
                  <a:rPr lang="ru" sz="1200" spc="-50" dirty="0"/>
                  <a:t>«Grundbau», 2021: </a:t>
                </a:r>
                <a:r>
                  <a:rPr lang="ru" sz="1200" spc="-50" dirty="0" err="1"/>
                  <a:t>стр </a:t>
                </a:r>
                <a:r>
                  <a:rPr lang="ru" sz="1200" spc="-50" dirty="0"/>
                  <a:t>. 1.7).</a:t>
                </a:r>
              </a:p>
            </p:txBody>
          </p:sp>
        </mc:Choice>
        <mc:Fallback xmlns="">
          <p:sp>
            <p:nvSpPr>
              <p:cNvPr id="40" name="Textfeld 39"/>
              <p:cNvSpPr txBox="1">
                <a:spLocks noRot="1" noChangeAspect="1" noMove="1" noResize="1" noEditPoints="1" noAdjustHandles="1" noChangeArrowheads="1" noChangeShapeType="1" noTextEdit="1"/>
              </p:cNvSpPr>
              <p:nvPr/>
            </p:nvSpPr>
            <p:spPr>
              <a:xfrm>
                <a:off x="7308304" y="263798"/>
                <a:ext cx="1835696" cy="2508059"/>
              </a:xfrm>
              <a:prstGeom prst="rect">
                <a:avLst/>
              </a:prstGeom>
              <a:blipFill>
                <a:blip r:embed="rId4"/>
                <a:stretch>
                  <a:fillRect l="-332" r="-1329" b="-971"/>
                </a:stretch>
              </a:blipFill>
            </p:spPr>
            <p:txBody>
              <a:bodyPr/>
              <a:lstStyle/>
              <a:p>
                <a:r xmlns:a="http://schemas.openxmlformats.org/drawingml/2006/main">
                  <a:rPr lang="ru">
                    <a:noFill/>
                  </a:rPr>
                  <a:t> </a:t>
                </a:r>
              </a:p>
            </p:txBody>
          </p:sp>
        </mc:Fallback>
      </mc:AlternateContent>
      <p:sp>
        <p:nvSpPr>
          <p:cNvPr id="6" name="Textfeld 5"/>
          <p:cNvSpPr txBox="1"/>
          <p:nvPr/>
        </p:nvSpPr>
        <p:spPr>
          <a:xfrm>
            <a:off x="1187624" y="2817797"/>
            <a:ext cx="1440000" cy="246221"/>
          </a:xfrm>
          <a:prstGeom prst="rect">
            <a:avLst/>
          </a:prstGeom>
          <a:solidFill>
            <a:srgbClr val="FFFF99"/>
          </a:solidFill>
        </p:spPr>
        <p:txBody>
          <a:bodyPr wrap="square" lIns="36000" tIns="0" rIns="36000" bIns="0" rtlCol="0">
            <a:spAutoFit/>
          </a:bodyPr>
          <a:lstStyle/>
          <a:p>
            <a:r>
              <a:rPr lang="ru" sz="1600" dirty="0"/>
              <a:t>контрольный </a:t>
            </a:r>
            <a:r>
              <a:rPr lang="ru" sz="1600" dirty="0" err="1"/>
              <a:t>уровень</a:t>
            </a:r>
            <a:endParaRPr lang="de-DE" sz="1600" dirty="0"/>
          </a:p>
        </p:txBody>
      </p:sp>
      <p:sp>
        <p:nvSpPr>
          <p:cNvPr id="12" name="Textfeld 11"/>
          <p:cNvSpPr txBox="1"/>
          <p:nvPr/>
        </p:nvSpPr>
        <p:spPr>
          <a:xfrm>
            <a:off x="5580112" y="2817796"/>
            <a:ext cx="1440000" cy="246221"/>
          </a:xfrm>
          <a:prstGeom prst="rect">
            <a:avLst/>
          </a:prstGeom>
          <a:solidFill>
            <a:srgbClr val="FFFF99"/>
          </a:solidFill>
        </p:spPr>
        <p:txBody>
          <a:bodyPr wrap="square" lIns="36000" tIns="0" rIns="36000" bIns="0" rtlCol="0">
            <a:spAutoFit/>
          </a:bodyPr>
          <a:lstStyle/>
          <a:p>
            <a:r>
              <a:rPr lang="ru" sz="1600" dirty="0"/>
              <a:t>контрольный </a:t>
            </a:r>
            <a:r>
              <a:rPr lang="ru" sz="1600" dirty="0" err="1"/>
              <a:t>уровень</a:t>
            </a:r>
            <a:endParaRPr lang="de-DE" sz="1600" dirty="0"/>
          </a:p>
        </p:txBody>
      </p:sp>
      <p:sp>
        <p:nvSpPr>
          <p:cNvPr id="13" name="Textfeld 12"/>
          <p:cNvSpPr txBox="1"/>
          <p:nvPr/>
        </p:nvSpPr>
        <p:spPr>
          <a:xfrm>
            <a:off x="3779912" y="5914481"/>
            <a:ext cx="1440000" cy="246221"/>
          </a:xfrm>
          <a:prstGeom prst="rect">
            <a:avLst/>
          </a:prstGeom>
          <a:solidFill>
            <a:srgbClr val="FFFF99"/>
          </a:solidFill>
        </p:spPr>
        <p:txBody>
          <a:bodyPr wrap="square" lIns="36000" tIns="0" rIns="36000" bIns="0" rtlCol="0">
            <a:spAutoFit/>
          </a:bodyPr>
          <a:lstStyle/>
          <a:p>
            <a:r>
              <a:rPr lang="ru" sz="1600" dirty="0"/>
              <a:t>контрольный </a:t>
            </a:r>
            <a:r>
              <a:rPr lang="ru" sz="1600" dirty="0" err="1"/>
              <a:t>уровень</a:t>
            </a:r>
            <a:endParaRPr lang="de-DE" sz="1600" dirty="0"/>
          </a:p>
        </p:txBody>
      </p:sp>
      <p:sp>
        <p:nvSpPr>
          <p:cNvPr id="14" name="Textfeld 13"/>
          <p:cNvSpPr txBox="1"/>
          <p:nvPr/>
        </p:nvSpPr>
        <p:spPr>
          <a:xfrm>
            <a:off x="7506152" y="5914480"/>
            <a:ext cx="1440000" cy="246221"/>
          </a:xfrm>
          <a:prstGeom prst="rect">
            <a:avLst/>
          </a:prstGeom>
          <a:solidFill>
            <a:srgbClr val="FFFF99"/>
          </a:solidFill>
        </p:spPr>
        <p:txBody>
          <a:bodyPr wrap="square" lIns="36000" tIns="0" rIns="36000" bIns="0" rtlCol="0">
            <a:spAutoFit/>
          </a:bodyPr>
          <a:lstStyle/>
          <a:p>
            <a:r>
              <a:rPr lang="ru" sz="1600" dirty="0"/>
              <a:t>контрольный </a:t>
            </a:r>
            <a:r>
              <a:rPr lang="ru" sz="1600" dirty="0" err="1"/>
              <a:t>уровень</a:t>
            </a:r>
            <a:endParaRPr lang="de-DE" sz="1600" dirty="0"/>
          </a:p>
        </p:txBody>
      </p:sp>
      <p:sp>
        <p:nvSpPr>
          <p:cNvPr id="15" name="Textfeld 14"/>
          <p:cNvSpPr txBox="1"/>
          <p:nvPr/>
        </p:nvSpPr>
        <p:spPr>
          <a:xfrm>
            <a:off x="7032277" y="5300875"/>
            <a:ext cx="792088" cy="461665"/>
          </a:xfrm>
          <a:prstGeom prst="rect">
            <a:avLst/>
          </a:prstGeom>
          <a:solidFill>
            <a:srgbClr val="FFFF99"/>
          </a:solidFill>
        </p:spPr>
        <p:txBody>
          <a:bodyPr wrap="square" lIns="36000" tIns="0" rIns="36000" bIns="0" rtlCol="0">
            <a:spAutoFit/>
          </a:bodyPr>
          <a:lstStyle/>
          <a:p>
            <a:pPr>
              <a:lnSpc>
                <a:spcPts val="1800"/>
              </a:lnSpc>
            </a:pPr>
            <a:r>
              <a:rPr lang="ru" sz="1600" dirty="0" err="1">
                <a:solidFill>
                  <a:srgbClr val="0033CC"/>
                </a:solidFill>
              </a:rPr>
              <a:t>просачивание</a:t>
            </a:r>
            <a:r>
              <a:rPr lang="ru" sz="1600" dirty="0">
                <a:solidFill>
                  <a:srgbClr val="0033CC"/>
                </a:solidFill>
              </a:rPr>
              <a:t> </a:t>
            </a:r>
            <a:r>
              <a:rPr lang="ru" sz="1600" dirty="0" err="1">
                <a:solidFill>
                  <a:srgbClr val="0033CC"/>
                </a:solidFill>
              </a:rPr>
              <a:t>поток</a:t>
            </a:r>
            <a:endParaRPr lang="de-DE" sz="1600" dirty="0">
              <a:solidFill>
                <a:srgbClr val="0033CC"/>
              </a:solidFill>
            </a:endParaRPr>
          </a:p>
        </p:txBody>
      </p:sp>
      <p:sp>
        <p:nvSpPr>
          <p:cNvPr id="16" name="Textfeld 15"/>
          <p:cNvSpPr txBox="1"/>
          <p:nvPr/>
        </p:nvSpPr>
        <p:spPr>
          <a:xfrm>
            <a:off x="179512" y="1113990"/>
            <a:ext cx="1080424" cy="984885"/>
          </a:xfrm>
          <a:prstGeom prst="rect">
            <a:avLst/>
          </a:prstGeom>
          <a:solidFill>
            <a:srgbClr val="FFFF99"/>
          </a:solidFill>
        </p:spPr>
        <p:txBody>
          <a:bodyPr wrap="square" lIns="36000" tIns="0" rIns="36000" bIns="0" rtlCol="0">
            <a:spAutoFit/>
          </a:bodyPr>
          <a:lstStyle/>
          <a:p>
            <a:r>
              <a:rPr lang="ru" sz="1600" dirty="0" err="1"/>
              <a:t>мнимый</a:t>
            </a:r>
            <a:r>
              <a:rPr lang="ru" sz="1600" dirty="0"/>
              <a:t> </a:t>
            </a:r>
            <a:r>
              <a:rPr lang="ru" sz="1600" dirty="0" err="1"/>
              <a:t>маленький</a:t>
            </a:r>
            <a:r>
              <a:rPr lang="ru" sz="1600" dirty="0"/>
              <a:t> </a:t>
            </a:r>
            <a:r>
              <a:rPr lang="ru" sz="1600" dirty="0" err="1"/>
              <a:t>пьезометр</a:t>
            </a:r>
            <a:r>
              <a:rPr lang="ru" sz="1600" dirty="0"/>
              <a:t> </a:t>
            </a:r>
            <a:r>
              <a:rPr lang="ru" sz="1600" dirty="0" err="1"/>
              <a:t>трубка</a:t>
            </a:r>
            <a:endParaRPr lang="de-DE" sz="1600" dirty="0"/>
          </a:p>
        </p:txBody>
      </p:sp>
    </p:spTree>
    <p:extLst>
      <p:ext uri="{BB962C8B-B14F-4D97-AF65-F5344CB8AC3E}">
        <p14:creationId xmlns:p14="http://schemas.microsoft.com/office/powerpoint/2010/main" val="92303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2000" fill="hold"/>
                                        <p:tgtEl>
                                          <p:spTgt spid="66"/>
                                        </p:tgtEl>
                                        <p:attrNameLst>
                                          <p:attrName>ppt_x</p:attrName>
                                        </p:attrNameLst>
                                      </p:cBhvr>
                                      <p:tavLst>
                                        <p:tav tm="0">
                                          <p:val>
                                            <p:strVal val="0-#ppt_w/2"/>
                                          </p:val>
                                        </p:tav>
                                        <p:tav tm="100000">
                                          <p:val>
                                            <p:strVal val="#ppt_x"/>
                                          </p:val>
                                        </p:tav>
                                      </p:tavLst>
                                    </p:anim>
                                    <p:anim calcmode="lin" valueType="num">
                                      <p:cBhvr additive="base">
                                        <p:cTn id="8" dur="200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000" fill="hold"/>
                                        <p:tgtEl>
                                          <p:spTgt spid="40"/>
                                        </p:tgtEl>
                                        <p:attrNameLst>
                                          <p:attrName>ppt_x</p:attrName>
                                        </p:attrNameLst>
                                      </p:cBhvr>
                                      <p:tavLst>
                                        <p:tav tm="0">
                                          <p:val>
                                            <p:strVal val="1+#ppt_w/2"/>
                                          </p:val>
                                        </p:tav>
                                        <p:tav tm="100000">
                                          <p:val>
                                            <p:strVal val="#ppt_x"/>
                                          </p:val>
                                        </p:tav>
                                      </p:tavLst>
                                    </p:anim>
                                    <p:anim calcmode="lin" valueType="num">
                                      <p:cBhvr additive="base">
                                        <p:cTn id="12" dur="2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150262" y="22059"/>
            <a:ext cx="4320000" cy="307777"/>
          </a:xfrm>
          <a:prstGeom prst="rect">
            <a:avLst/>
          </a:prstGeom>
          <a:noFill/>
        </p:spPr>
        <p:txBody>
          <a:bodyPr wrap="square" lIns="90000" rtlCol="0">
            <a:spAutoFit/>
          </a:bodyPr>
          <a:lstStyle/>
          <a:p>
            <a:r>
              <a:rPr lang="ru" sz="1400" b="1" dirty="0"/>
              <a:t>Текучие </a:t>
            </a:r>
            <a:r>
              <a:rPr lang="ru" sz="1400" b="1" dirty="0" err="1"/>
              <a:t>грунтовые воды</a:t>
            </a:r>
            <a:endParaRPr lang="de-DE" sz="1400" b="1"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6" name="Textfeld 5"/>
          <p:cNvSpPr txBox="1"/>
          <p:nvPr/>
        </p:nvSpPr>
        <p:spPr>
          <a:xfrm>
            <a:off x="-14917" y="5869777"/>
            <a:ext cx="9144000" cy="461665"/>
          </a:xfrm>
          <a:prstGeom prst="rect">
            <a:avLst/>
          </a:prstGeom>
          <a:noFill/>
        </p:spPr>
        <p:txBody>
          <a:bodyPr wrap="square" lIns="90000" rtlCol="0">
            <a:spAutoFit/>
          </a:bodyPr>
          <a:lstStyle/>
          <a:p>
            <a:r>
              <a:rPr lang="ru" sz="1200" b="1" dirty="0"/>
              <a:t>Рис. P3-22: </a:t>
            </a:r>
            <a:r>
              <a:rPr lang="ru" sz="1200" dirty="0"/>
              <a:t>Гидравлические потенциалы и поровое давление воды в двух точках измерения подземных вод, а также разность потенциалов. Подземный поток здесь направлен слева направо (источник: </a:t>
            </a:r>
            <a:r>
              <a:rPr lang="ru" sz="1200" dirty="0" err="1"/>
              <a:t>лекция</a:t>
            </a:r>
            <a:r>
              <a:rPr lang="ru" sz="1200" dirty="0"/>
              <a:t> </a:t>
            </a:r>
            <a:r>
              <a:rPr lang="ru" sz="1200" dirty="0" err="1"/>
              <a:t>заметки</a:t>
            </a:r>
            <a:r>
              <a:rPr lang="ru" sz="1200" dirty="0"/>
              <a:t> </a:t>
            </a:r>
            <a:r>
              <a:rPr lang="ru" sz="1200" dirty="0" err="1"/>
              <a:t>из</a:t>
            </a:r>
            <a:r>
              <a:rPr lang="ru" sz="1200" dirty="0"/>
              <a:t> ( </a:t>
            </a:r>
            <a:r>
              <a:rPr lang="ru" sz="1200" cap="small" dirty="0"/>
              <a:t>Витт </a:t>
            </a:r>
            <a:r>
              <a:rPr lang="ru" sz="1200" dirty="0"/>
              <a:t>, 2015).</a:t>
            </a:r>
          </a:p>
        </p:txBody>
      </p:sp>
      <p:grpSp>
        <p:nvGrpSpPr>
          <p:cNvPr id="2" name="Gruppieren 1"/>
          <p:cNvGrpSpPr/>
          <p:nvPr/>
        </p:nvGrpSpPr>
        <p:grpSpPr>
          <a:xfrm>
            <a:off x="345083" y="552577"/>
            <a:ext cx="7596376" cy="5157296"/>
            <a:chOff x="684213" y="1773238"/>
            <a:chExt cx="6624637" cy="4246562"/>
          </a:xfrm>
        </p:grpSpPr>
        <p:sp>
          <p:nvSpPr>
            <p:cNvPr id="48" name="Freeform 5" descr="20%"/>
            <p:cNvSpPr>
              <a:spLocks/>
            </p:cNvSpPr>
            <p:nvPr/>
          </p:nvSpPr>
          <p:spPr bwMode="auto">
            <a:xfrm>
              <a:off x="792163" y="2133600"/>
              <a:ext cx="6481762" cy="3886200"/>
            </a:xfrm>
            <a:custGeom>
              <a:avLst/>
              <a:gdLst>
                <a:gd name="T0" fmla="*/ 260 w 4808"/>
                <a:gd name="T1" fmla="*/ 780 h 2404"/>
                <a:gd name="T2" fmla="*/ 0 w 4808"/>
                <a:gd name="T3" fmla="*/ 877 h 2404"/>
                <a:gd name="T4" fmla="*/ 0 w 4808"/>
                <a:gd name="T5" fmla="*/ 2585 h 2404"/>
                <a:gd name="T6" fmla="*/ 2500 w 4808"/>
                <a:gd name="T7" fmla="*/ 2585 h 2404"/>
                <a:gd name="T8" fmla="*/ 2500 w 4808"/>
                <a:gd name="T9" fmla="*/ 0 h 2404"/>
                <a:gd name="T10" fmla="*/ 260 w 4808"/>
                <a:gd name="T11" fmla="*/ 780 h 2404"/>
                <a:gd name="T12" fmla="*/ 0 60000 65536"/>
                <a:gd name="T13" fmla="*/ 0 60000 65536"/>
                <a:gd name="T14" fmla="*/ 0 60000 65536"/>
                <a:gd name="T15" fmla="*/ 0 60000 65536"/>
                <a:gd name="T16" fmla="*/ 0 60000 65536"/>
                <a:gd name="T17" fmla="*/ 0 60000 65536"/>
                <a:gd name="T18" fmla="*/ 0 w 4808"/>
                <a:gd name="T19" fmla="*/ 0 h 2404"/>
                <a:gd name="T20" fmla="*/ 4808 w 4808"/>
                <a:gd name="T21" fmla="*/ 2404 h 2404"/>
              </a:gdLst>
              <a:ahLst/>
              <a:cxnLst>
                <a:cxn ang="T12">
                  <a:pos x="T0" y="T1"/>
                </a:cxn>
                <a:cxn ang="T13">
                  <a:pos x="T2" y="T3"/>
                </a:cxn>
                <a:cxn ang="T14">
                  <a:pos x="T4" y="T5"/>
                </a:cxn>
                <a:cxn ang="T15">
                  <a:pos x="T6" y="T7"/>
                </a:cxn>
                <a:cxn ang="T16">
                  <a:pos x="T8" y="T9"/>
                </a:cxn>
                <a:cxn ang="T17">
                  <a:pos x="T10" y="T11"/>
                </a:cxn>
              </a:cxnLst>
              <a:rect l="T18" t="T19" r="T20" b="T21"/>
              <a:pathLst>
                <a:path w="4808" h="2404">
                  <a:moveTo>
                    <a:pt x="499" y="725"/>
                  </a:moveTo>
                  <a:lnTo>
                    <a:pt x="0" y="816"/>
                  </a:lnTo>
                  <a:lnTo>
                    <a:pt x="0" y="2404"/>
                  </a:lnTo>
                  <a:lnTo>
                    <a:pt x="4808" y="2404"/>
                  </a:lnTo>
                  <a:lnTo>
                    <a:pt x="4808" y="0"/>
                  </a:lnTo>
                  <a:lnTo>
                    <a:pt x="499" y="725"/>
                  </a:lnTo>
                  <a:close/>
                </a:path>
              </a:pathLst>
            </a:custGeom>
            <a:pattFill prst="pct20">
              <a:fgClr>
                <a:srgbClr val="CC9900"/>
              </a:fgClr>
              <a:bgClr>
                <a:schemeClr val="tx2">
                  <a:lumMod val="40000"/>
                  <a:lumOff val="60000"/>
                </a:schemeClr>
              </a:bgClr>
            </a:pattFill>
            <a:ln>
              <a:noFill/>
            </a:ln>
          </p:spPr>
          <p:txBody>
            <a:bodyPr/>
            <a:lstStyle/>
            <a:p>
              <a:endParaRPr lang="de-DE"/>
            </a:p>
          </p:txBody>
        </p:sp>
        <p:grpSp>
          <p:nvGrpSpPr>
            <p:cNvPr id="49" name="Group 6"/>
            <p:cNvGrpSpPr>
              <a:grpSpLocks/>
            </p:cNvGrpSpPr>
            <p:nvPr/>
          </p:nvGrpSpPr>
          <p:grpSpPr bwMode="auto">
            <a:xfrm rot="300000">
              <a:off x="755650" y="2708275"/>
              <a:ext cx="6553200" cy="152400"/>
              <a:chOff x="793" y="1842"/>
              <a:chExt cx="4128" cy="96"/>
            </a:xfrm>
          </p:grpSpPr>
          <p:sp>
            <p:nvSpPr>
              <p:cNvPr id="91" name="Rectangle 7" descr="Diagonale Steine"/>
              <p:cNvSpPr>
                <a:spLocks noChangeArrowheads="1"/>
              </p:cNvSpPr>
              <p:nvPr/>
            </p:nvSpPr>
            <p:spPr bwMode="auto">
              <a:xfrm rot="-900000">
                <a:off x="793" y="1847"/>
                <a:ext cx="4128" cy="91"/>
              </a:xfrm>
              <a:prstGeom prst="rect">
                <a:avLst/>
              </a:prstGeom>
              <a:pattFill prst="diagBrick">
                <a:fgClr>
                  <a:schemeClr val="folHlink"/>
                </a:fgClr>
                <a:bgClr>
                  <a:schemeClr val="bg1"/>
                </a:bgClr>
              </a:pattFill>
              <a:ln>
                <a:noFill/>
              </a:ln>
              <a:extLst>
                <a:ext uri="{91240B29-F687-4F45-9708-019B960494DF}">
                  <a14:hiddenLine xmlns:a14="http://schemas.microsoft.com/office/drawing/2010/main" w="9525" cap="sq">
                    <a:solidFill>
                      <a:srgbClr val="000000"/>
                    </a:solidFill>
                    <a:miter lim="800000"/>
                    <a:headEnd/>
                    <a:tailEnd/>
                  </a14:hiddenLine>
                </a:ext>
              </a:extLst>
            </p:spPr>
            <p:txBody>
              <a:bodyPr wrap="none" anchor="ctr"/>
              <a:lstStyle/>
              <a:p>
                <a:endParaRPr lang="en-GB"/>
              </a:p>
            </p:txBody>
          </p:sp>
          <p:sp>
            <p:nvSpPr>
              <p:cNvPr id="92" name="Line 8"/>
              <p:cNvSpPr>
                <a:spLocks noChangeShapeType="1"/>
              </p:cNvSpPr>
              <p:nvPr/>
            </p:nvSpPr>
            <p:spPr bwMode="auto">
              <a:xfrm rot="-900000">
                <a:off x="793" y="1842"/>
                <a:ext cx="4128" cy="0"/>
              </a:xfrm>
              <a:prstGeom prst="line">
                <a:avLst/>
              </a:prstGeom>
              <a:noFill/>
              <a:ln w="9525" cap="sq">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sp useBgFill="1">
          <p:nvSpPr>
            <p:cNvPr id="50" name="Rectangle 9"/>
            <p:cNvSpPr>
              <a:spLocks noChangeArrowheads="1"/>
            </p:cNvSpPr>
            <p:nvPr/>
          </p:nvSpPr>
          <p:spPr bwMode="auto">
            <a:xfrm>
              <a:off x="1620838" y="2216150"/>
              <a:ext cx="144462" cy="2941637"/>
            </a:xfrm>
            <a:prstGeom prst="rect">
              <a:avLst/>
            </a:prstGeom>
            <a:ln w="9525" cap="sq">
              <a:solidFill>
                <a:schemeClr val="tx1"/>
              </a:solidFill>
              <a:miter lim="800000"/>
              <a:headEnd/>
              <a:tailEnd/>
            </a:ln>
          </p:spPr>
          <p:txBody>
            <a:bodyPr wrap="none" anchor="ctr"/>
            <a:lstStyle/>
            <a:p>
              <a:endParaRPr lang="en-GB"/>
            </a:p>
          </p:txBody>
        </p:sp>
        <p:sp>
          <p:nvSpPr>
            <p:cNvPr id="51" name="Rectangle 10"/>
            <p:cNvSpPr>
              <a:spLocks noChangeArrowheads="1"/>
            </p:cNvSpPr>
            <p:nvPr/>
          </p:nvSpPr>
          <p:spPr bwMode="auto">
            <a:xfrm>
              <a:off x="1371600" y="2133600"/>
              <a:ext cx="576262" cy="163512"/>
            </a:xfrm>
            <a:prstGeom prst="rect">
              <a:avLst/>
            </a:prstGeom>
            <a:solidFill>
              <a:schemeClr val="bg1">
                <a:lumMod val="85000"/>
                <a:alpha val="25000"/>
              </a:schemeClr>
            </a:solidFill>
            <a:ln>
              <a:noFill/>
            </a:ln>
          </p:spPr>
          <p:txBody>
            <a:bodyPr wrap="none" anchor="ctr"/>
            <a:lstStyle/>
            <a:p>
              <a:endParaRPr lang="en-GB"/>
            </a:p>
          </p:txBody>
        </p:sp>
        <p:sp useBgFill="1">
          <p:nvSpPr>
            <p:cNvPr id="52" name="Rectangle 11"/>
            <p:cNvSpPr>
              <a:spLocks noChangeArrowheads="1"/>
            </p:cNvSpPr>
            <p:nvPr/>
          </p:nvSpPr>
          <p:spPr bwMode="auto">
            <a:xfrm>
              <a:off x="4284663" y="2198688"/>
              <a:ext cx="144462" cy="2382837"/>
            </a:xfrm>
            <a:prstGeom prst="rect">
              <a:avLst/>
            </a:prstGeom>
            <a:ln w="9525" cap="sq">
              <a:solidFill>
                <a:schemeClr val="tx1"/>
              </a:solidFill>
              <a:miter lim="800000"/>
              <a:headEnd/>
              <a:tailEnd/>
            </a:ln>
          </p:spPr>
          <p:txBody>
            <a:bodyPr wrap="none" anchor="ctr"/>
            <a:lstStyle/>
            <a:p>
              <a:endParaRPr lang="en-GB"/>
            </a:p>
          </p:txBody>
        </p:sp>
        <p:sp>
          <p:nvSpPr>
            <p:cNvPr id="53" name="Rectangle 12"/>
            <p:cNvSpPr>
              <a:spLocks noChangeArrowheads="1"/>
            </p:cNvSpPr>
            <p:nvPr/>
          </p:nvSpPr>
          <p:spPr bwMode="auto">
            <a:xfrm>
              <a:off x="4068762" y="2128951"/>
              <a:ext cx="596502" cy="177856"/>
            </a:xfrm>
            <a:prstGeom prst="rect">
              <a:avLst/>
            </a:prstGeom>
            <a:solidFill>
              <a:schemeClr val="bg1"/>
            </a:solidFill>
            <a:ln>
              <a:noFill/>
            </a:ln>
          </p:spPr>
          <p:txBody>
            <a:bodyPr wrap="none" anchor="ctr"/>
            <a:lstStyle/>
            <a:p>
              <a:endParaRPr lang="en-GB"/>
            </a:p>
          </p:txBody>
        </p:sp>
        <p:sp>
          <p:nvSpPr>
            <p:cNvPr id="54" name="Line 13"/>
            <p:cNvSpPr>
              <a:spLocks noChangeShapeType="1"/>
            </p:cNvSpPr>
            <p:nvPr/>
          </p:nvSpPr>
          <p:spPr bwMode="auto">
            <a:xfrm>
              <a:off x="828675" y="5734050"/>
              <a:ext cx="6408737"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de-DE"/>
            </a:p>
          </p:txBody>
        </p:sp>
        <p:sp>
          <p:nvSpPr>
            <p:cNvPr id="55" name="Text Box 14"/>
            <p:cNvSpPr txBox="1">
              <a:spLocks noChangeArrowheads="1"/>
            </p:cNvSpPr>
            <p:nvPr/>
          </p:nvSpPr>
          <p:spPr bwMode="auto">
            <a:xfrm>
              <a:off x="1547813" y="1773238"/>
              <a:ext cx="433387" cy="38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ru" sz="2400" dirty="0">
                  <a:solidFill>
                    <a:srgbClr val="000066"/>
                  </a:solidFill>
                  <a:latin typeface="+mn-lt"/>
                </a:rPr>
                <a:t>1</a:t>
              </a:r>
            </a:p>
          </p:txBody>
        </p:sp>
        <p:sp>
          <p:nvSpPr>
            <p:cNvPr id="56" name="Text Box 15"/>
            <p:cNvSpPr txBox="1">
              <a:spLocks noChangeArrowheads="1"/>
            </p:cNvSpPr>
            <p:nvPr/>
          </p:nvSpPr>
          <p:spPr bwMode="auto">
            <a:xfrm>
              <a:off x="4213225" y="1773238"/>
              <a:ext cx="433387" cy="38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ru" sz="2400" dirty="0">
                  <a:solidFill>
                    <a:srgbClr val="000066"/>
                  </a:solidFill>
                  <a:latin typeface="+mn-lt"/>
                </a:rPr>
                <a:t>2</a:t>
              </a:r>
            </a:p>
          </p:txBody>
        </p:sp>
        <p:sp>
          <p:nvSpPr>
            <p:cNvPr id="57" name="Line 16"/>
            <p:cNvSpPr>
              <a:spLocks noChangeShapeType="1"/>
            </p:cNvSpPr>
            <p:nvPr/>
          </p:nvSpPr>
          <p:spPr bwMode="auto">
            <a:xfrm flipH="1">
              <a:off x="1116013" y="5157788"/>
              <a:ext cx="720725" cy="0"/>
            </a:xfrm>
            <a:prstGeom prst="line">
              <a:avLst/>
            </a:prstGeom>
            <a:noFill/>
            <a:ln w="31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 name="Line 17"/>
            <p:cNvSpPr>
              <a:spLocks noChangeShapeType="1"/>
            </p:cNvSpPr>
            <p:nvPr/>
          </p:nvSpPr>
          <p:spPr bwMode="auto">
            <a:xfrm flipH="1">
              <a:off x="900113" y="3573463"/>
              <a:ext cx="2951162" cy="0"/>
            </a:xfrm>
            <a:prstGeom prst="line">
              <a:avLst/>
            </a:prstGeom>
            <a:noFill/>
            <a:ln w="9525" cap="sq">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59" name="Group 18"/>
            <p:cNvGrpSpPr>
              <a:grpSpLocks/>
            </p:cNvGrpSpPr>
            <p:nvPr/>
          </p:nvGrpSpPr>
          <p:grpSpPr bwMode="auto">
            <a:xfrm>
              <a:off x="1692275" y="3429000"/>
              <a:ext cx="550862" cy="244475"/>
              <a:chOff x="528" y="1904"/>
              <a:chExt cx="144" cy="114"/>
            </a:xfrm>
          </p:grpSpPr>
          <p:sp>
            <p:nvSpPr>
              <p:cNvPr id="86" name="AutoShape 19"/>
              <p:cNvSpPr>
                <a:spLocks noChangeArrowheads="1"/>
              </p:cNvSpPr>
              <p:nvPr/>
            </p:nvSpPr>
            <p:spPr bwMode="auto">
              <a:xfrm rot="10800000">
                <a:off x="566" y="1904"/>
                <a:ext cx="73" cy="61"/>
              </a:xfrm>
              <a:prstGeom prst="triangle">
                <a:avLst>
                  <a:gd name="adj" fmla="val 50000"/>
                </a:avLst>
              </a:prstGeom>
              <a:solidFill>
                <a:schemeClr val="hlink"/>
              </a:solidFill>
              <a:ln w="12700">
                <a:solidFill>
                  <a:schemeClr val="tx1"/>
                </a:solidFill>
                <a:miter lim="800000"/>
                <a:headEnd/>
                <a:tailEnd/>
              </a:ln>
            </p:spPr>
            <p:txBody>
              <a:bodyPr wrap="none" anchor="ctr"/>
              <a:lstStyle/>
              <a:p>
                <a:endParaRPr lang="en-GB"/>
              </a:p>
            </p:txBody>
          </p:sp>
          <p:sp>
            <p:nvSpPr>
              <p:cNvPr id="87" name="Line 20"/>
              <p:cNvSpPr>
                <a:spLocks noChangeShapeType="1"/>
              </p:cNvSpPr>
              <p:nvPr/>
            </p:nvSpPr>
            <p:spPr bwMode="auto">
              <a:xfrm>
                <a:off x="528" y="1983"/>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8" name="Line 21"/>
              <p:cNvSpPr>
                <a:spLocks noChangeShapeType="1"/>
              </p:cNvSpPr>
              <p:nvPr/>
            </p:nvSpPr>
            <p:spPr bwMode="auto">
              <a:xfrm>
                <a:off x="550" y="1994"/>
                <a:ext cx="102"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9" name="Line 22"/>
              <p:cNvSpPr>
                <a:spLocks noChangeShapeType="1"/>
              </p:cNvSpPr>
              <p:nvPr/>
            </p:nvSpPr>
            <p:spPr bwMode="auto">
              <a:xfrm>
                <a:off x="567" y="2006"/>
                <a:ext cx="57"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0" name="Line 23"/>
              <p:cNvSpPr>
                <a:spLocks noChangeShapeType="1"/>
              </p:cNvSpPr>
              <p:nvPr/>
            </p:nvSpPr>
            <p:spPr bwMode="auto">
              <a:xfrm>
                <a:off x="589" y="2017"/>
                <a:ext cx="23"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60" name="Group 24"/>
            <p:cNvGrpSpPr>
              <a:grpSpLocks/>
            </p:cNvGrpSpPr>
            <p:nvPr/>
          </p:nvGrpSpPr>
          <p:grpSpPr bwMode="auto">
            <a:xfrm>
              <a:off x="4356100" y="3760788"/>
              <a:ext cx="550862" cy="244475"/>
              <a:chOff x="528" y="1904"/>
              <a:chExt cx="144" cy="114"/>
            </a:xfrm>
          </p:grpSpPr>
          <p:sp>
            <p:nvSpPr>
              <p:cNvPr id="81" name="AutoShape 25"/>
              <p:cNvSpPr>
                <a:spLocks noChangeArrowheads="1"/>
              </p:cNvSpPr>
              <p:nvPr/>
            </p:nvSpPr>
            <p:spPr bwMode="auto">
              <a:xfrm rot="10800000">
                <a:off x="566" y="1904"/>
                <a:ext cx="73" cy="61"/>
              </a:xfrm>
              <a:prstGeom prst="triangle">
                <a:avLst>
                  <a:gd name="adj" fmla="val 50000"/>
                </a:avLst>
              </a:prstGeom>
              <a:solidFill>
                <a:schemeClr val="hlink"/>
              </a:solidFill>
              <a:ln w="12700">
                <a:solidFill>
                  <a:schemeClr val="tx1"/>
                </a:solidFill>
                <a:miter lim="800000"/>
                <a:headEnd/>
                <a:tailEnd/>
              </a:ln>
            </p:spPr>
            <p:txBody>
              <a:bodyPr wrap="none" anchor="ctr"/>
              <a:lstStyle/>
              <a:p>
                <a:endParaRPr lang="en-GB"/>
              </a:p>
            </p:txBody>
          </p:sp>
          <p:sp>
            <p:nvSpPr>
              <p:cNvPr id="82" name="Line 26"/>
              <p:cNvSpPr>
                <a:spLocks noChangeShapeType="1"/>
              </p:cNvSpPr>
              <p:nvPr/>
            </p:nvSpPr>
            <p:spPr bwMode="auto">
              <a:xfrm>
                <a:off x="528" y="1983"/>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3" name="Line 27"/>
              <p:cNvSpPr>
                <a:spLocks noChangeShapeType="1"/>
              </p:cNvSpPr>
              <p:nvPr/>
            </p:nvSpPr>
            <p:spPr bwMode="auto">
              <a:xfrm>
                <a:off x="550" y="1994"/>
                <a:ext cx="102"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 name="Line 28"/>
              <p:cNvSpPr>
                <a:spLocks noChangeShapeType="1"/>
              </p:cNvSpPr>
              <p:nvPr/>
            </p:nvSpPr>
            <p:spPr bwMode="auto">
              <a:xfrm>
                <a:off x="567" y="2006"/>
                <a:ext cx="57"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 name="Line 29"/>
              <p:cNvSpPr>
                <a:spLocks noChangeShapeType="1"/>
              </p:cNvSpPr>
              <p:nvPr/>
            </p:nvSpPr>
            <p:spPr bwMode="auto">
              <a:xfrm>
                <a:off x="589" y="2017"/>
                <a:ext cx="23"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61" name="Line 30"/>
            <p:cNvSpPr>
              <a:spLocks noChangeShapeType="1"/>
            </p:cNvSpPr>
            <p:nvPr/>
          </p:nvSpPr>
          <p:spPr bwMode="auto">
            <a:xfrm flipH="1" flipV="1">
              <a:off x="3059113" y="3903663"/>
              <a:ext cx="1873250" cy="0"/>
            </a:xfrm>
            <a:prstGeom prst="line">
              <a:avLst/>
            </a:prstGeom>
            <a:noFill/>
            <a:ln w="9525" cap="sq">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 name="Rectangle 31"/>
            <p:cNvSpPr>
              <a:spLocks noChangeArrowheads="1"/>
            </p:cNvSpPr>
            <p:nvPr/>
          </p:nvSpPr>
          <p:spPr bwMode="auto">
            <a:xfrm>
              <a:off x="4284663" y="3933825"/>
              <a:ext cx="144462" cy="647700"/>
            </a:xfrm>
            <a:prstGeom prst="rect">
              <a:avLst/>
            </a:prstGeom>
            <a:solidFill>
              <a:srgbClr val="3366FF">
                <a:alpha val="38823"/>
              </a:srgbClr>
            </a:solidFill>
            <a:ln>
              <a:noFill/>
            </a:ln>
            <a:extLst>
              <a:ext uri="{91240B29-F687-4F45-9708-019B960494DF}">
                <a14:hiddenLine xmlns:a14="http://schemas.microsoft.com/office/drawing/2010/main" w="9525" cap="sq">
                  <a:solidFill>
                    <a:srgbClr val="000000"/>
                  </a:solidFill>
                  <a:miter lim="800000"/>
                  <a:headEnd/>
                  <a:tailEnd/>
                </a14:hiddenLine>
              </a:ext>
            </a:extLst>
          </p:spPr>
          <p:txBody>
            <a:bodyPr wrap="none" anchor="ctr"/>
            <a:lstStyle/>
            <a:p>
              <a:endParaRPr lang="en-GB"/>
            </a:p>
          </p:txBody>
        </p:sp>
        <p:sp>
          <p:nvSpPr>
            <p:cNvPr id="63" name="Line 32"/>
            <p:cNvSpPr>
              <a:spLocks noChangeShapeType="1"/>
            </p:cNvSpPr>
            <p:nvPr/>
          </p:nvSpPr>
          <p:spPr bwMode="auto">
            <a:xfrm flipH="1">
              <a:off x="3781425" y="4581525"/>
              <a:ext cx="720725" cy="0"/>
            </a:xfrm>
            <a:prstGeom prst="line">
              <a:avLst/>
            </a:prstGeom>
            <a:noFill/>
            <a:ln w="31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 name="Line 33"/>
            <p:cNvSpPr>
              <a:spLocks noChangeShapeType="1"/>
            </p:cNvSpPr>
            <p:nvPr/>
          </p:nvSpPr>
          <p:spPr bwMode="auto">
            <a:xfrm>
              <a:off x="1331913" y="5157788"/>
              <a:ext cx="0" cy="576262"/>
            </a:xfrm>
            <a:prstGeom prst="line">
              <a:avLst/>
            </a:prstGeom>
            <a:noFill/>
            <a:ln w="9525" cap="sq">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65" name="Line 34"/>
            <p:cNvSpPr>
              <a:spLocks noChangeShapeType="1"/>
            </p:cNvSpPr>
            <p:nvPr/>
          </p:nvSpPr>
          <p:spPr bwMode="auto">
            <a:xfrm flipV="1">
              <a:off x="1331913" y="3573463"/>
              <a:ext cx="0" cy="1584325"/>
            </a:xfrm>
            <a:prstGeom prst="line">
              <a:avLst/>
            </a:prstGeom>
            <a:noFill/>
            <a:ln w="9525" cap="sq">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66" name="Line 35"/>
            <p:cNvSpPr>
              <a:spLocks noChangeShapeType="1"/>
            </p:cNvSpPr>
            <p:nvPr/>
          </p:nvSpPr>
          <p:spPr bwMode="auto">
            <a:xfrm>
              <a:off x="2339975" y="3573463"/>
              <a:ext cx="0" cy="2160587"/>
            </a:xfrm>
            <a:prstGeom prst="line">
              <a:avLst/>
            </a:prstGeom>
            <a:noFill/>
            <a:ln w="9525" cap="sq">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67" name="Line 36"/>
            <p:cNvSpPr>
              <a:spLocks noChangeShapeType="1"/>
            </p:cNvSpPr>
            <p:nvPr/>
          </p:nvSpPr>
          <p:spPr bwMode="auto">
            <a:xfrm>
              <a:off x="3997325" y="3933825"/>
              <a:ext cx="0" cy="647700"/>
            </a:xfrm>
            <a:prstGeom prst="line">
              <a:avLst/>
            </a:prstGeom>
            <a:noFill/>
            <a:ln w="9525" cap="sq">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68" name="Line 37"/>
            <p:cNvSpPr>
              <a:spLocks noChangeShapeType="1"/>
            </p:cNvSpPr>
            <p:nvPr/>
          </p:nvSpPr>
          <p:spPr bwMode="auto">
            <a:xfrm>
              <a:off x="3995738" y="4581525"/>
              <a:ext cx="0" cy="1152525"/>
            </a:xfrm>
            <a:prstGeom prst="line">
              <a:avLst/>
            </a:prstGeom>
            <a:noFill/>
            <a:ln w="9525" cap="sq">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69" name="Line 38"/>
            <p:cNvSpPr>
              <a:spLocks noChangeShapeType="1"/>
            </p:cNvSpPr>
            <p:nvPr/>
          </p:nvSpPr>
          <p:spPr bwMode="auto">
            <a:xfrm>
              <a:off x="5148263" y="3860800"/>
              <a:ext cx="0" cy="1873250"/>
            </a:xfrm>
            <a:prstGeom prst="line">
              <a:avLst/>
            </a:prstGeom>
            <a:noFill/>
            <a:ln w="9525" cap="sq">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mc:AlternateContent xmlns:mc="http://schemas.openxmlformats.org/markup-compatibility/2006" xmlns:a14="http://schemas.microsoft.com/office/drawing/2010/main">
          <mc:Choice Requires="a14">
            <p:sp>
              <p:nvSpPr>
                <p:cNvPr id="71" name="Text Box 40"/>
                <p:cNvSpPr txBox="1">
                  <a:spLocks noChangeArrowheads="1"/>
                </p:cNvSpPr>
                <p:nvPr/>
              </p:nvSpPr>
              <p:spPr bwMode="auto">
                <a:xfrm>
                  <a:off x="2339975" y="4508500"/>
                  <a:ext cx="433387" cy="323594"/>
                </a:xfrm>
                <a:prstGeom prst="rect">
                  <a:avLst/>
                </a:prstGeom>
                <a:noFill/>
                <a:ln>
                  <a:noFill/>
                </a:ln>
                <a:extLst>
                  <a:ext uri="{909E8E84-426E-40DD-AFC4-6F175D3DCCD1}">
                    <a14:hiddenFill>
                      <a:solidFill>
                        <a:srgbClr val="FFFFFF"/>
                      </a:solidFill>
                    </a14:hiddenFill>
                  </a:ext>
                  <a:ext uri="{91240B29-F687-4F45-9708-019B960494DF}">
                    <a14:hiddenLine w="9525" cap="sq">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14:m>
                    <m:oMathPara xmlns:m="http://schemas.openxmlformats.org/officeDocument/2006/math">
                      <m:oMathParaPr>
                        <m:jc m:val="centerGroup"/>
                      </m:oMathParaPr>
                      <m:oMath xmlns:m="http://schemas.openxmlformats.org/officeDocument/2006/math">
                        <m:sSub>
                          <m:sSubPr>
                            <m:ctrlPr>
                              <a:rPr lang="de-DE" i="1" dirty="0" smtClean="0">
                                <a:latin typeface="Cambria Math" panose="02040503050406030204" pitchFamily="18" charset="0"/>
                              </a:rPr>
                            </m:ctrlPr>
                          </m:sSubPr>
                          <m:e>
                            <m:r>
                              <a:rPr lang="de-DE" b="0" i="1" dirty="0" smtClean="0">
                                <a:latin typeface="Cambria Math" panose="02040503050406030204" pitchFamily="18" charset="0"/>
                              </a:rPr>
                              <m:t>h</m:t>
                            </m:r>
                          </m:e>
                          <m:sub>
                            <m:r>
                              <a:rPr lang="de-DE" b="0" i="1" dirty="0" smtClean="0">
                                <a:latin typeface="Cambria Math" panose="02040503050406030204" pitchFamily="18" charset="0"/>
                              </a:rPr>
                              <m:t>1</m:t>
                            </m:r>
                          </m:sub>
                        </m:sSub>
                      </m:oMath>
                    </m:oMathPara>
                  </a14:m>
                  <a:endParaRPr lang="de-DE" baseline="-25000" dirty="0"/>
                </a:p>
              </p:txBody>
            </p:sp>
          </mc:Choice>
          <mc:Fallback xmlns="">
            <p:sp>
              <p:nvSpPr>
                <p:cNvPr id="71" name="Text Box 40"/>
                <p:cNvSpPr txBox="1">
                  <a:spLocks noRot="1" noChangeAspect="1" noMove="1" noResize="1" noEditPoints="1" noAdjustHandles="1" noChangeArrowheads="1" noChangeShapeType="1" noTextEdit="1"/>
                </p:cNvSpPr>
                <p:nvPr/>
              </p:nvSpPr>
              <p:spPr bwMode="auto">
                <a:xfrm>
                  <a:off x="2339975" y="4508500"/>
                  <a:ext cx="433387" cy="323594"/>
                </a:xfrm>
                <a:prstGeom prst="rect">
                  <a:avLst/>
                </a:prstGeom>
                <a:blipFill>
                  <a:blip r:embed="rId3"/>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Lst>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72" name="Text Box 41"/>
                <p:cNvSpPr txBox="1">
                  <a:spLocks noChangeArrowheads="1"/>
                </p:cNvSpPr>
                <p:nvPr/>
              </p:nvSpPr>
              <p:spPr bwMode="auto">
                <a:xfrm>
                  <a:off x="3289865" y="4005263"/>
                  <a:ext cx="792162" cy="323594"/>
                </a:xfrm>
                <a:prstGeom prst="rect">
                  <a:avLst/>
                </a:prstGeom>
                <a:noFill/>
                <a:ln>
                  <a:noFill/>
                </a:ln>
                <a:extLst>
                  <a:ext uri="{909E8E84-426E-40DD-AFC4-6F175D3DCCD1}">
                    <a14:hiddenFill>
                      <a:solidFill>
                        <a:srgbClr val="FFFFFF"/>
                      </a:solidFill>
                    </a14:hiddenFill>
                  </a:ext>
                  <a:ext uri="{91240B29-F687-4F45-9708-019B960494DF}">
                    <a14:hiddenLine w="9525" cap="sq">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14:m>
                    <m:oMathPara xmlns:m="http://schemas.openxmlformats.org/officeDocument/2006/math">
                      <m:oMathParaPr>
                        <m:jc m:val="centerGroup"/>
                      </m:oMathParaPr>
                      <m:oMath xmlns:m="http://schemas.openxmlformats.org/officeDocument/2006/math">
                        <m:f>
                          <m:fPr>
                            <m:type m:val="lin"/>
                            <m:ctrlPr>
                              <a:rPr lang="de-DE" i="1" dirty="0" smtClean="0">
                                <a:latin typeface="Cambria Math" panose="02040503050406030204" pitchFamily="18" charset="0"/>
                              </a:rPr>
                            </m:ctrlPr>
                          </m:fPr>
                          <m:num>
                            <m:sSub>
                              <m:sSubPr>
                                <m:ctrlPr>
                                  <a:rPr lang="de-DE" i="1" dirty="0" smtClean="0">
                                    <a:latin typeface="Cambria Math" panose="02040503050406030204" pitchFamily="18" charset="0"/>
                                  </a:rPr>
                                </m:ctrlPr>
                              </m:sSubPr>
                              <m:e>
                                <m:r>
                                  <a:rPr lang="de-DE" b="0" i="1" dirty="0" smtClean="0">
                                    <a:latin typeface="Cambria Math" panose="02040503050406030204" pitchFamily="18" charset="0"/>
                                  </a:rPr>
                                  <m:t>𝑢</m:t>
                                </m:r>
                              </m:e>
                              <m:sub>
                                <m:r>
                                  <a:rPr lang="de-DE" b="0" i="1" dirty="0" smtClean="0">
                                    <a:latin typeface="Cambria Math" panose="02040503050406030204" pitchFamily="18" charset="0"/>
                                  </a:rPr>
                                  <m:t>2</m:t>
                                </m:r>
                              </m:sub>
                            </m:sSub>
                          </m:num>
                          <m:den>
                            <m:sSub>
                              <m:sSubPr>
                                <m:ctrlPr>
                                  <a:rPr lang="de-DE" i="1" dirty="0" smtClean="0">
                                    <a:latin typeface="Cambria Math" panose="02040503050406030204" pitchFamily="18" charset="0"/>
                                  </a:rPr>
                                </m:ctrlPr>
                              </m:sSubPr>
                              <m:e>
                                <m:r>
                                  <a:rPr lang="de-DE" i="1" dirty="0" smtClean="0">
                                    <a:latin typeface="Cambria Math" panose="02040503050406030204" pitchFamily="18" charset="0"/>
                                    <a:ea typeface="Cambria Math" panose="02040503050406030204" pitchFamily="18" charset="0"/>
                                  </a:rPr>
                                  <m:t>𝛾</m:t>
                                </m:r>
                              </m:e>
                              <m:sub>
                                <m:r>
                                  <a:rPr lang="de-DE" b="0" i="1" dirty="0" smtClean="0">
                                    <a:latin typeface="Cambria Math" panose="02040503050406030204" pitchFamily="18" charset="0"/>
                                  </a:rPr>
                                  <m:t>𝑤</m:t>
                                </m:r>
                              </m:sub>
                            </m:sSub>
                          </m:den>
                        </m:f>
                      </m:oMath>
                    </m:oMathPara>
                  </a14:m>
                  <a:endParaRPr lang="de-DE" baseline="-25000" dirty="0">
                    <a:sym typeface="Symbol" pitchFamily="18" charset="2"/>
                  </a:endParaRPr>
                </a:p>
              </p:txBody>
            </p:sp>
          </mc:Choice>
          <mc:Fallback xmlns="">
            <p:sp>
              <p:nvSpPr>
                <p:cNvPr id="72" name="Text Box 41"/>
                <p:cNvSpPr txBox="1">
                  <a:spLocks noRot="1" noChangeAspect="1" noMove="1" noResize="1" noEditPoints="1" noAdjustHandles="1" noChangeArrowheads="1" noChangeShapeType="1" noTextEdit="1"/>
                </p:cNvSpPr>
                <p:nvPr/>
              </p:nvSpPr>
              <p:spPr bwMode="auto">
                <a:xfrm>
                  <a:off x="3289865" y="4005263"/>
                  <a:ext cx="792162" cy="323594"/>
                </a:xfrm>
                <a:prstGeom prst="rect">
                  <a:avLst/>
                </a:prstGeom>
                <a:blipFill>
                  <a:blip r:embed="rId4"/>
                  <a:stretch>
                    <a:fillRect l="-8725" t="-116923" r="-44966" b="-18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Lst>
              </p:spPr>
              <p:txBody>
                <a:bodyPr/>
                <a:lstStyle/>
                <a:p>
                  <a:r xmlns:a="http://schemas.openxmlformats.org/drawingml/2006/main">
                    <a:rPr lang="ru">
                      <a:noFill/>
                    </a:rPr>
                    <a:t> </a:t>
                  </a:r>
                </a:p>
              </p:txBody>
            </p:sp>
          </mc:Fallback>
        </mc:AlternateContent>
        <p:sp>
          <p:nvSpPr>
            <p:cNvPr id="73" name="Rectangle 42"/>
            <p:cNvSpPr>
              <a:spLocks noChangeArrowheads="1"/>
            </p:cNvSpPr>
            <p:nvPr/>
          </p:nvSpPr>
          <p:spPr bwMode="auto">
            <a:xfrm>
              <a:off x="1625600" y="3573463"/>
              <a:ext cx="144462" cy="1584325"/>
            </a:xfrm>
            <a:prstGeom prst="rect">
              <a:avLst/>
            </a:prstGeom>
            <a:solidFill>
              <a:srgbClr val="3366FF">
                <a:alpha val="38823"/>
              </a:srgbClr>
            </a:solidFill>
            <a:ln>
              <a:noFill/>
            </a:ln>
            <a:extLst>
              <a:ext uri="{91240B29-F687-4F45-9708-019B960494DF}">
                <a14:hiddenLine xmlns:a14="http://schemas.microsoft.com/office/drawing/2010/main" w="9525" cap="sq">
                  <a:solidFill>
                    <a:srgbClr val="000000"/>
                  </a:solidFill>
                  <a:miter lim="800000"/>
                  <a:headEnd/>
                  <a:tailEnd/>
                </a14:hiddenLine>
              </a:ext>
            </a:extLst>
          </p:spPr>
          <p:txBody>
            <a:bodyPr wrap="none" anchor="ctr"/>
            <a:lstStyle/>
            <a:p>
              <a:endParaRPr lang="en-GB"/>
            </a:p>
          </p:txBody>
        </p:sp>
        <p:sp>
          <p:nvSpPr>
            <p:cNvPr id="74" name="Rectangle 43"/>
            <p:cNvSpPr>
              <a:spLocks noChangeArrowheads="1"/>
            </p:cNvSpPr>
            <p:nvPr/>
          </p:nvSpPr>
          <p:spPr bwMode="auto">
            <a:xfrm>
              <a:off x="1343504" y="2128951"/>
              <a:ext cx="596502" cy="177856"/>
            </a:xfrm>
            <a:prstGeom prst="rect">
              <a:avLst/>
            </a:prstGeom>
            <a:solidFill>
              <a:schemeClr val="bg1"/>
            </a:solidFill>
            <a:ln>
              <a:noFill/>
            </a:ln>
          </p:spPr>
          <p:txBody>
            <a:bodyPr wrap="none" anchor="ctr"/>
            <a:lstStyle/>
            <a:p>
              <a:endParaRPr lang="en-GB"/>
            </a:p>
          </p:txBody>
        </p:sp>
        <mc:AlternateContent xmlns:mc="http://schemas.openxmlformats.org/markup-compatibility/2006" xmlns:a14="http://schemas.microsoft.com/office/drawing/2010/main">
          <mc:Choice Requires="a14">
            <p:sp>
              <p:nvSpPr>
                <p:cNvPr id="75" name="Text Box 44"/>
                <p:cNvSpPr txBox="1">
                  <a:spLocks noChangeArrowheads="1"/>
                </p:cNvSpPr>
                <p:nvPr/>
              </p:nvSpPr>
              <p:spPr bwMode="auto">
                <a:xfrm>
                  <a:off x="684213" y="4005263"/>
                  <a:ext cx="792162" cy="323594"/>
                </a:xfrm>
                <a:prstGeom prst="rect">
                  <a:avLst/>
                </a:prstGeom>
                <a:noFill/>
                <a:ln>
                  <a:noFill/>
                </a:ln>
                <a:extLst>
                  <a:ext uri="{909E8E84-426E-40DD-AFC4-6F175D3DCCD1}">
                    <a14:hiddenFill>
                      <a:solidFill>
                        <a:srgbClr val="FFFFFF"/>
                      </a:solidFill>
                    </a14:hiddenFill>
                  </a:ext>
                  <a:ext uri="{91240B29-F687-4F45-9708-019B960494DF}">
                    <a14:hiddenLine w="9525" cap="sq">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14:m>
                    <m:oMathPara xmlns:m="http://schemas.openxmlformats.org/officeDocument/2006/math">
                      <m:oMathParaPr>
                        <m:jc m:val="centerGroup"/>
                      </m:oMathParaPr>
                      <m:oMath xmlns:m="http://schemas.openxmlformats.org/officeDocument/2006/math">
                        <m:f>
                          <m:fPr>
                            <m:type m:val="lin"/>
                            <m:ctrlPr>
                              <a:rPr lang="de-DE" i="1" dirty="0" smtClean="0">
                                <a:latin typeface="Cambria Math" panose="02040503050406030204" pitchFamily="18" charset="0"/>
                              </a:rPr>
                            </m:ctrlPr>
                          </m:fPr>
                          <m:num>
                            <m:sSub>
                              <m:sSubPr>
                                <m:ctrlPr>
                                  <a:rPr lang="de-DE" i="1" dirty="0" smtClean="0">
                                    <a:latin typeface="Cambria Math" panose="02040503050406030204" pitchFamily="18" charset="0"/>
                                  </a:rPr>
                                </m:ctrlPr>
                              </m:sSubPr>
                              <m:e>
                                <m:r>
                                  <a:rPr lang="de-DE" b="0" i="1" dirty="0" smtClean="0">
                                    <a:latin typeface="Cambria Math" panose="02040503050406030204" pitchFamily="18" charset="0"/>
                                  </a:rPr>
                                  <m:t>𝑢</m:t>
                                </m:r>
                              </m:e>
                              <m:sub>
                                <m:r>
                                  <a:rPr lang="de-DE" b="0" i="1" dirty="0" smtClean="0">
                                    <a:latin typeface="Cambria Math" panose="02040503050406030204" pitchFamily="18" charset="0"/>
                                  </a:rPr>
                                  <m:t>1</m:t>
                                </m:r>
                              </m:sub>
                            </m:sSub>
                          </m:num>
                          <m:den>
                            <m:sSub>
                              <m:sSubPr>
                                <m:ctrlPr>
                                  <a:rPr lang="de-DE" i="1" dirty="0" smtClean="0">
                                    <a:latin typeface="Cambria Math" panose="02040503050406030204" pitchFamily="18" charset="0"/>
                                  </a:rPr>
                                </m:ctrlPr>
                              </m:sSubPr>
                              <m:e>
                                <m:r>
                                  <a:rPr lang="de-DE" i="1" dirty="0" smtClean="0">
                                    <a:latin typeface="Cambria Math" panose="02040503050406030204" pitchFamily="18" charset="0"/>
                                    <a:ea typeface="Cambria Math" panose="02040503050406030204" pitchFamily="18" charset="0"/>
                                  </a:rPr>
                                  <m:t>𝛾</m:t>
                                </m:r>
                              </m:e>
                              <m:sub>
                                <m:r>
                                  <a:rPr lang="de-DE" b="0" i="1" dirty="0" smtClean="0">
                                    <a:latin typeface="Cambria Math" panose="02040503050406030204" pitchFamily="18" charset="0"/>
                                  </a:rPr>
                                  <m:t>𝑤</m:t>
                                </m:r>
                              </m:sub>
                            </m:sSub>
                          </m:den>
                        </m:f>
                      </m:oMath>
                    </m:oMathPara>
                  </a14:m>
                  <a:endParaRPr lang="de-DE" baseline="-25000" dirty="0">
                    <a:sym typeface="Symbol" pitchFamily="18" charset="2"/>
                  </a:endParaRPr>
                </a:p>
              </p:txBody>
            </p:sp>
          </mc:Choice>
          <mc:Fallback xmlns="">
            <p:sp>
              <p:nvSpPr>
                <p:cNvPr id="75" name="Text Box 44"/>
                <p:cNvSpPr txBox="1">
                  <a:spLocks noRot="1" noChangeAspect="1" noMove="1" noResize="1" noEditPoints="1" noAdjustHandles="1" noChangeArrowheads="1" noChangeShapeType="1" noTextEdit="1"/>
                </p:cNvSpPr>
                <p:nvPr/>
              </p:nvSpPr>
              <p:spPr bwMode="auto">
                <a:xfrm>
                  <a:off x="684213" y="4005263"/>
                  <a:ext cx="792162" cy="323594"/>
                </a:xfrm>
                <a:prstGeom prst="rect">
                  <a:avLst/>
                </a:prstGeom>
                <a:blipFill>
                  <a:blip r:embed="rId5"/>
                  <a:stretch>
                    <a:fillRect l="-8725" t="-116923" r="-44966" b="-18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Lst>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76" name="Text Box 45"/>
                <p:cNvSpPr txBox="1">
                  <a:spLocks noChangeArrowheads="1"/>
                </p:cNvSpPr>
                <p:nvPr/>
              </p:nvSpPr>
              <p:spPr bwMode="auto">
                <a:xfrm>
                  <a:off x="898525" y="5192713"/>
                  <a:ext cx="433387" cy="323594"/>
                </a:xfrm>
                <a:prstGeom prst="rect">
                  <a:avLst/>
                </a:prstGeom>
                <a:noFill/>
                <a:ln>
                  <a:noFill/>
                </a:ln>
                <a:extLst>
                  <a:ext uri="{909E8E84-426E-40DD-AFC4-6F175D3DCCD1}">
                    <a14:hiddenFill>
                      <a:solidFill>
                        <a:srgbClr val="FFFFFF"/>
                      </a:solidFill>
                    </a14:hiddenFill>
                  </a:ext>
                  <a:ext uri="{91240B29-F687-4F45-9708-019B960494DF}">
                    <a14:hiddenLine w="9525" cap="sq">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14:m>
                    <m:oMathPara xmlns:m="http://schemas.openxmlformats.org/officeDocument/2006/math">
                      <m:oMathParaPr>
                        <m:jc m:val="centerGroup"/>
                      </m:oMathParaPr>
                      <m:oMath xmlns:m="http://schemas.openxmlformats.org/officeDocument/2006/math">
                        <m:sSub>
                          <m:sSubPr>
                            <m:ctrlPr>
                              <a:rPr lang="de-DE" i="1" dirty="0" smtClean="0">
                                <a:latin typeface="Cambria Math" panose="02040503050406030204" pitchFamily="18" charset="0"/>
                              </a:rPr>
                            </m:ctrlPr>
                          </m:sSubPr>
                          <m:e>
                            <m:r>
                              <a:rPr lang="de-DE" b="0" i="1" dirty="0" smtClean="0">
                                <a:latin typeface="Cambria Math" panose="02040503050406030204" pitchFamily="18" charset="0"/>
                              </a:rPr>
                              <m:t>𝑧</m:t>
                            </m:r>
                          </m:e>
                          <m:sub>
                            <m:r>
                              <a:rPr lang="de-DE" b="0" i="1" dirty="0" smtClean="0">
                                <a:latin typeface="Cambria Math" panose="02040503050406030204" pitchFamily="18" charset="0"/>
                              </a:rPr>
                              <m:t>1</m:t>
                            </m:r>
                          </m:sub>
                        </m:sSub>
                      </m:oMath>
                    </m:oMathPara>
                  </a14:m>
                  <a:endParaRPr lang="de-DE" baseline="-25000" dirty="0"/>
                </a:p>
              </p:txBody>
            </p:sp>
          </mc:Choice>
          <mc:Fallback xmlns="">
            <p:sp>
              <p:nvSpPr>
                <p:cNvPr id="76" name="Text Box 45"/>
                <p:cNvSpPr txBox="1">
                  <a:spLocks noRot="1" noChangeAspect="1" noMove="1" noResize="1" noEditPoints="1" noAdjustHandles="1" noChangeArrowheads="1" noChangeShapeType="1" noTextEdit="1"/>
                </p:cNvSpPr>
                <p:nvPr/>
              </p:nvSpPr>
              <p:spPr bwMode="auto">
                <a:xfrm>
                  <a:off x="898525" y="5192713"/>
                  <a:ext cx="433387" cy="323594"/>
                </a:xfrm>
                <a:prstGeom prst="rect">
                  <a:avLst/>
                </a:prstGeom>
                <a:blipFill>
                  <a:blip r:embed="rId6"/>
                  <a:stretch>
                    <a:fillRect b="-31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Lst>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77" name="Text Box 46"/>
                <p:cNvSpPr txBox="1">
                  <a:spLocks noChangeArrowheads="1"/>
                </p:cNvSpPr>
                <p:nvPr/>
              </p:nvSpPr>
              <p:spPr bwMode="auto">
                <a:xfrm>
                  <a:off x="3490913" y="4976813"/>
                  <a:ext cx="433387" cy="329454"/>
                </a:xfrm>
                <a:prstGeom prst="rect">
                  <a:avLst/>
                </a:prstGeom>
                <a:noFill/>
                <a:ln>
                  <a:noFill/>
                </a:ln>
                <a:extLst>
                  <a:ext uri="{909E8E84-426E-40DD-AFC4-6F175D3DCCD1}">
                    <a14:hiddenFill>
                      <a:solidFill>
                        <a:srgbClr val="FFFFFF"/>
                      </a:solidFill>
                    </a14:hiddenFill>
                  </a:ext>
                  <a:ext uri="{91240B29-F687-4F45-9708-019B960494DF}">
                    <a14:hiddenLine w="9525" cap="sq">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14:m>
                    <m:oMathPara xmlns:m="http://schemas.openxmlformats.org/officeDocument/2006/math">
                      <m:oMathParaPr>
                        <m:jc m:val="centerGroup"/>
                      </m:oMathParaPr>
                      <m:oMath xmlns:m="http://schemas.openxmlformats.org/officeDocument/2006/math">
                        <m:sSub>
                          <m:sSubPr>
                            <m:ctrlPr>
                              <a:rPr lang="de-DE" i="1" dirty="0" smtClean="0">
                                <a:latin typeface="Cambria Math" panose="02040503050406030204" pitchFamily="18" charset="0"/>
                              </a:rPr>
                            </m:ctrlPr>
                          </m:sSubPr>
                          <m:e>
                            <m:r>
                              <a:rPr lang="de-DE" b="0" i="1" dirty="0" smtClean="0">
                                <a:latin typeface="Cambria Math" panose="02040503050406030204" pitchFamily="18" charset="0"/>
                              </a:rPr>
                              <m:t>𝑧</m:t>
                            </m:r>
                          </m:e>
                          <m:sub>
                            <m:r>
                              <a:rPr lang="de-DE" b="0" i="1" dirty="0" smtClean="0">
                                <a:latin typeface="Cambria Math" panose="02040503050406030204" pitchFamily="18" charset="0"/>
                              </a:rPr>
                              <m:t>2</m:t>
                            </m:r>
                          </m:sub>
                        </m:sSub>
                      </m:oMath>
                    </m:oMathPara>
                  </a14:m>
                  <a:endParaRPr lang="de-DE" baseline="-25000" dirty="0"/>
                </a:p>
              </p:txBody>
            </p:sp>
          </mc:Choice>
          <mc:Fallback xmlns="">
            <p:sp>
              <p:nvSpPr>
                <p:cNvPr id="77" name="Text Box 46"/>
                <p:cNvSpPr txBox="1">
                  <a:spLocks noRot="1" noChangeAspect="1" noMove="1" noResize="1" noEditPoints="1" noAdjustHandles="1" noChangeArrowheads="1" noChangeShapeType="1" noTextEdit="1"/>
                </p:cNvSpPr>
                <p:nvPr/>
              </p:nvSpPr>
              <p:spPr bwMode="auto">
                <a:xfrm>
                  <a:off x="3490913" y="4976813"/>
                  <a:ext cx="433387" cy="329454"/>
                </a:xfrm>
                <a:prstGeom prst="rect">
                  <a:avLst/>
                </a:prstGeom>
                <a:blipFill>
                  <a:blip r:embed="rId7"/>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Lst>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79" name="Text Box 48"/>
                <p:cNvSpPr txBox="1">
                  <a:spLocks noChangeArrowheads="1"/>
                </p:cNvSpPr>
                <p:nvPr/>
              </p:nvSpPr>
              <p:spPr bwMode="auto">
                <a:xfrm>
                  <a:off x="2841625" y="3536950"/>
                  <a:ext cx="577850" cy="329454"/>
                </a:xfrm>
                <a:prstGeom prst="rect">
                  <a:avLst/>
                </a:prstGeom>
                <a:noFill/>
                <a:ln>
                  <a:noFill/>
                </a:ln>
                <a:extLst>
                  <a:ext uri="{909E8E84-426E-40DD-AFC4-6F175D3DCCD1}">
                    <a14:hiddenFill>
                      <a:solidFill>
                        <a:srgbClr val="FFFFFF"/>
                      </a:solidFill>
                    </a14:hiddenFill>
                  </a:ext>
                  <a:ext uri="{91240B29-F687-4F45-9708-019B960494DF}">
                    <a14:hiddenLine w="9525" cap="sq">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ea typeface="Cambria Math" panose="02040503050406030204" pitchFamily="18" charset="0"/>
                          </a:rPr>
                          <m:t>∆</m:t>
                        </m:r>
                        <m:r>
                          <a:rPr lang="de-DE" i="1" dirty="0" smtClean="0">
                            <a:latin typeface="Cambria Math" panose="02040503050406030204" pitchFamily="18" charset="0"/>
                          </a:rPr>
                          <m:t>h</m:t>
                        </m:r>
                      </m:oMath>
                    </m:oMathPara>
                  </a14:m>
                  <a:endParaRPr lang="de-DE" dirty="0"/>
                </a:p>
              </p:txBody>
            </p:sp>
          </mc:Choice>
          <mc:Fallback xmlns="">
            <p:sp>
              <p:nvSpPr>
                <p:cNvPr id="79" name="Text Box 48"/>
                <p:cNvSpPr txBox="1">
                  <a:spLocks noRot="1" noChangeAspect="1" noMove="1" noResize="1" noEditPoints="1" noAdjustHandles="1" noChangeArrowheads="1" noChangeShapeType="1" noTextEdit="1"/>
                </p:cNvSpPr>
                <p:nvPr/>
              </p:nvSpPr>
              <p:spPr bwMode="auto">
                <a:xfrm>
                  <a:off x="2841625" y="3536950"/>
                  <a:ext cx="577850" cy="329454"/>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Lst>
              </p:spPr>
              <p:txBody>
                <a:bodyPr/>
                <a:lstStyle/>
                <a:p>
                  <a:r xmlns:a="http://schemas.openxmlformats.org/drawingml/2006/main">
                    <a:rPr lang="ru">
                      <a:noFill/>
                    </a:rPr>
                    <a:t> </a:t>
                  </a:r>
                </a:p>
              </p:txBody>
            </p:sp>
          </mc:Fallback>
        </mc:AlternateContent>
        <p:sp>
          <p:nvSpPr>
            <p:cNvPr id="80" name="Line 49"/>
            <p:cNvSpPr>
              <a:spLocks noChangeShapeType="1"/>
            </p:cNvSpPr>
            <p:nvPr/>
          </p:nvSpPr>
          <p:spPr bwMode="auto">
            <a:xfrm>
              <a:off x="3419475" y="3573463"/>
              <a:ext cx="0" cy="360362"/>
            </a:xfrm>
            <a:prstGeom prst="line">
              <a:avLst/>
            </a:prstGeom>
            <a:noFill/>
            <a:ln w="9525" cap="sq">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mc:AlternateContent xmlns:mc="http://schemas.openxmlformats.org/markup-compatibility/2006" xmlns:a14="http://schemas.microsoft.com/office/drawing/2010/main">
          <mc:Choice Requires="a14">
            <p:sp>
              <p:nvSpPr>
                <p:cNvPr id="70" name="Text Box 39"/>
                <p:cNvSpPr txBox="1">
                  <a:spLocks noChangeArrowheads="1"/>
                </p:cNvSpPr>
                <p:nvPr/>
              </p:nvSpPr>
              <p:spPr bwMode="auto">
                <a:xfrm>
                  <a:off x="5099875" y="4508500"/>
                  <a:ext cx="576263" cy="323594"/>
                </a:xfrm>
                <a:prstGeom prst="rect">
                  <a:avLst/>
                </a:prstGeom>
                <a:noFill/>
                <a:ln>
                  <a:noFill/>
                </a:ln>
                <a:extLst>
                  <a:ext uri="{909E8E84-426E-40DD-AFC4-6F175D3DCCD1}">
                    <a14:hiddenFill>
                      <a:solidFill>
                        <a:srgbClr val="FFFFFF"/>
                      </a:solidFill>
                    </a14:hiddenFill>
                  </a:ext>
                  <a:ext uri="{91240B29-F687-4F45-9708-019B960494DF}">
                    <a14:hiddenLine w="9525" cap="sq">
                      <a:solidFill>
                        <a:srgbClr val="000000"/>
                      </a:solidFill>
                      <a:miter lim="800000"/>
                      <a:headEnd/>
                      <a:tailEnd/>
                    </a14:hiddenLine>
                  </a:ext>
                </a:extLst>
              </p:spPr>
              <p:txBody>
                <a:bodyPr wrap="squar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14:m>
                    <m:oMathPara xmlns:m="http://schemas.openxmlformats.org/officeDocument/2006/math">
                      <m:oMathParaPr>
                        <m:jc m:val="centerGroup"/>
                      </m:oMathParaPr>
                      <m:oMath xmlns:m="http://schemas.openxmlformats.org/officeDocument/2006/math">
                        <m:sSub>
                          <m:sSubPr>
                            <m:ctrlPr>
                              <a:rPr lang="de-DE" i="1" dirty="0" smtClean="0">
                                <a:latin typeface="Cambria Math" panose="02040503050406030204" pitchFamily="18" charset="0"/>
                              </a:rPr>
                            </m:ctrlPr>
                          </m:sSubPr>
                          <m:e>
                            <m:r>
                              <a:rPr lang="de-DE" b="0" i="1" dirty="0" smtClean="0">
                                <a:latin typeface="Cambria Math" panose="02040503050406030204" pitchFamily="18" charset="0"/>
                              </a:rPr>
                              <m:t>h</m:t>
                            </m:r>
                          </m:e>
                          <m:sub>
                            <m:r>
                              <a:rPr lang="de-DE" b="0" i="1" dirty="0" smtClean="0">
                                <a:latin typeface="Cambria Math" panose="02040503050406030204" pitchFamily="18" charset="0"/>
                              </a:rPr>
                              <m:t>2</m:t>
                            </m:r>
                          </m:sub>
                        </m:sSub>
                      </m:oMath>
                    </m:oMathPara>
                  </a14:m>
                  <a:endParaRPr lang="de-DE" baseline="-25000" dirty="0"/>
                </a:p>
              </p:txBody>
            </p:sp>
          </mc:Choice>
          <mc:Fallback xmlns="">
            <p:sp>
              <p:nvSpPr>
                <p:cNvPr id="70" name="Text Box 39"/>
                <p:cNvSpPr txBox="1">
                  <a:spLocks noRot="1" noChangeAspect="1" noMove="1" noResize="1" noEditPoints="1" noAdjustHandles="1" noChangeArrowheads="1" noChangeShapeType="1" noTextEdit="1"/>
                </p:cNvSpPr>
                <p:nvPr/>
              </p:nvSpPr>
              <p:spPr bwMode="auto">
                <a:xfrm>
                  <a:off x="5099875" y="4508500"/>
                  <a:ext cx="576263" cy="323594"/>
                </a:xfrm>
                <a:prstGeom prst="rect">
                  <a:avLst/>
                </a:prstGeom>
                <a:blipFill>
                  <a:blip r:embed="rId9"/>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Lst>
              </p:spPr>
              <p:txBody>
                <a:bodyPr/>
                <a:lstStyle/>
                <a:p>
                  <a:r xmlns:a="http://schemas.openxmlformats.org/drawingml/2006/main">
                    <a:rPr lang="ru">
                      <a:noFill/>
                    </a:rPr>
                    <a:t> </a:t>
                  </a:r>
                </a:p>
              </p:txBody>
            </p:sp>
          </mc:Fallback>
        </mc:AlternateContent>
      </p:grpSp>
      <mc:AlternateContent xmlns:mc="http://schemas.openxmlformats.org/markup-compatibility/2006" xmlns:a14="http://schemas.microsoft.com/office/drawing/2010/main">
        <mc:Choice Requires="a14">
          <p:sp>
            <p:nvSpPr>
              <p:cNvPr id="78" name="Text Box 47"/>
              <p:cNvSpPr txBox="1">
                <a:spLocks noChangeArrowheads="1"/>
              </p:cNvSpPr>
              <p:nvPr/>
            </p:nvSpPr>
            <p:spPr bwMode="auto">
              <a:xfrm>
                <a:off x="5462126" y="1762600"/>
                <a:ext cx="3666957" cy="1938992"/>
              </a:xfrm>
              <a:prstGeom prst="rect">
                <a:avLst/>
              </a:prstGeom>
              <a:noFill/>
              <a:ln>
                <a:noFill/>
              </a:ln>
              <a:extLst>
                <a:ext uri="{909E8E84-426E-40DD-AFC4-6F175D3DCCD1}">
                  <a14:hiddenFill>
                    <a:solidFill>
                      <a:srgbClr val="FFFFFF"/>
                    </a:solidFill>
                  </a14:hiddenFill>
                </a:ext>
                <a:ext uri="{91240B29-F687-4F45-9708-019B960494DF}">
                  <a14:hiddenLine w="9525" cap="sq">
                    <a:solidFill>
                      <a:srgbClr val="000000"/>
                    </a:solidFill>
                    <a:miter lim="800000"/>
                    <a:headEnd/>
                    <a:tailEnd/>
                  </a14:hiddenLine>
                </a:ext>
              </a:extLst>
            </p:spPr>
            <p:txBody>
              <a:bodyPr wrap="squar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ru" dirty="0"/>
                  <a:t> </a:t>
                </a:r>
                <a14:m>
                  <m:oMath xmlns:m="http://schemas.openxmlformats.org/officeDocument/2006/math">
                    <m:r>
                      <a:rPr lang="de-DE" sz="2400" i="1" dirty="0" smtClean="0">
                        <a:solidFill>
                          <a:srgbClr val="000066"/>
                        </a:solidFill>
                        <a:latin typeface="Cambria Math" panose="02040503050406030204" pitchFamily="18" charset="0"/>
                      </a:rPr>
                      <m:t>h</m:t>
                    </m:r>
                  </m:oMath>
                </a14:m>
                <a:r>
                  <a:rPr lang="ru" sz="2400" dirty="0">
                    <a:solidFill>
                      <a:srgbClr val="000066"/>
                    </a:solidFill>
                    <a:latin typeface="+mn-lt"/>
                  </a:rPr>
                  <a:t>= </a:t>
                </a:r>
                <a:r>
                  <a:rPr lang="ru" sz="2400" dirty="0" err="1">
                    <a:solidFill>
                      <a:srgbClr val="000066"/>
                    </a:solidFill>
                    <a:latin typeface="+mn-lt"/>
                  </a:rPr>
                  <a:t>гидравлический </a:t>
                </a:r>
                <a:r>
                  <a:rPr lang="ru" sz="2400" dirty="0">
                    <a:solidFill>
                      <a:srgbClr val="000066"/>
                    </a:solidFill>
                    <a:latin typeface="+mn-lt"/>
                  </a:rPr>
                  <a:t>потенциал</a:t>
                </a:r>
              </a:p>
              <a:p>
                <a:endParaRPr lang="de-DE" sz="2400" dirty="0">
                  <a:solidFill>
                    <a:srgbClr val="000066"/>
                  </a:solidFill>
                  <a:latin typeface="+mn-lt"/>
                </a:endParaRPr>
              </a:p>
              <a:p>
                <a:r>
                  <a:rPr lang="ru" sz="2400" dirty="0">
                    <a:solidFill>
                      <a:srgbClr val="000066"/>
                    </a:solidFill>
                    <a:latin typeface="+mn-lt"/>
                  </a:rPr>
                  <a:t> </a:t>
                </a:r>
                <a14:m>
                  <m:oMath xmlns:m="http://schemas.openxmlformats.org/officeDocument/2006/math">
                    <m:r>
                      <a:rPr lang="de-DE" sz="2400" i="1" dirty="0" smtClean="0">
                        <a:solidFill>
                          <a:srgbClr val="000066"/>
                        </a:solidFill>
                        <a:latin typeface="Cambria Math" panose="02040503050406030204" pitchFamily="18" charset="0"/>
                        <a:ea typeface="Cambria Math" panose="02040503050406030204" pitchFamily="18" charset="0"/>
                      </a:rPr>
                      <m:t>∆</m:t>
                    </m:r>
                    <m:r>
                      <a:rPr lang="de-DE" sz="2400" i="1" dirty="0" smtClean="0">
                        <a:solidFill>
                          <a:srgbClr val="000066"/>
                        </a:solidFill>
                        <a:latin typeface="Cambria Math" panose="02040503050406030204" pitchFamily="18" charset="0"/>
                      </a:rPr>
                      <m:t>h</m:t>
                    </m:r>
                  </m:oMath>
                </a14:m>
                <a:r>
                  <a:rPr lang="ru" sz="2400" dirty="0">
                    <a:solidFill>
                      <a:srgbClr val="000066"/>
                    </a:solidFill>
                    <a:latin typeface="+mn-lt"/>
                  </a:rPr>
                  <a:t>= </a:t>
                </a:r>
                <a:r>
                  <a:rPr lang="ru" sz="2400" dirty="0" err="1">
                    <a:solidFill>
                      <a:srgbClr val="000066"/>
                    </a:solidFill>
                    <a:latin typeface="+mn-lt"/>
                  </a:rPr>
                  <a:t>разница</a:t>
                </a:r>
                <a:r>
                  <a:rPr lang="ru" sz="2400" dirty="0">
                    <a:solidFill>
                      <a:srgbClr val="000066"/>
                    </a:solidFill>
                    <a:latin typeface="+mn-lt"/>
                  </a:rPr>
                  <a:t> потенциала </a:t>
                </a:r>
                <a:r>
                  <a:rPr lang="ru" sz="2400" dirty="0" err="1">
                    <a:solidFill>
                      <a:srgbClr val="000066"/>
                    </a:solidFill>
                    <a:latin typeface="+mn-lt"/>
                  </a:rPr>
                  <a:t>_</a:t>
                </a:r>
              </a:p>
              <a:p>
                <a:endParaRPr lang="de-DE" sz="2400" dirty="0">
                  <a:solidFill>
                    <a:srgbClr val="000066"/>
                  </a:solidFill>
                  <a:latin typeface="+mn-lt"/>
                </a:endParaRPr>
              </a:p>
              <a:p>
                <a:r>
                  <a:rPr lang="ru" sz="2400" dirty="0">
                    <a:solidFill>
                      <a:srgbClr val="000066"/>
                    </a:solidFill>
                    <a:latin typeface="+mn-lt"/>
                  </a:rPr>
                  <a:t> </a:t>
                </a:r>
                <a14:m>
                  <m:oMath xmlns:m="http://schemas.openxmlformats.org/officeDocument/2006/math">
                    <m:r>
                      <a:rPr lang="de-DE" sz="2400" i="1" dirty="0" smtClean="0">
                        <a:solidFill>
                          <a:srgbClr val="000066"/>
                        </a:solidFill>
                        <a:latin typeface="Cambria Math" panose="02040503050406030204" pitchFamily="18" charset="0"/>
                      </a:rPr>
                      <m:t>𝑢</m:t>
                    </m:r>
                  </m:oMath>
                </a14:m>
                <a:r>
                  <a:rPr lang="ru" sz="2400" dirty="0">
                    <a:solidFill>
                      <a:srgbClr val="000066"/>
                    </a:solidFill>
                    <a:latin typeface="+mn-lt"/>
                  </a:rPr>
                  <a:t>= поровое давление воды</a:t>
                </a:r>
              </a:p>
            </p:txBody>
          </p:sp>
        </mc:Choice>
        <mc:Fallback xmlns="">
          <p:sp>
            <p:nvSpPr>
              <p:cNvPr id="78" name="Text Box 47"/>
              <p:cNvSpPr txBox="1">
                <a:spLocks noRot="1" noChangeAspect="1" noMove="1" noResize="1" noEditPoints="1" noAdjustHandles="1" noChangeArrowheads="1" noChangeShapeType="1" noTextEdit="1"/>
              </p:cNvSpPr>
              <p:nvPr/>
            </p:nvSpPr>
            <p:spPr bwMode="auto">
              <a:xfrm>
                <a:off x="5462126" y="1762600"/>
                <a:ext cx="3666957" cy="1938992"/>
              </a:xfrm>
              <a:prstGeom prst="rect">
                <a:avLst/>
              </a:prstGeom>
              <a:blipFill>
                <a:blip r:embed="rId10"/>
                <a:stretch>
                  <a:fillRect t="-2516" r="-2159" b="-62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Lst>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93" name="Textfeld 92"/>
              <p:cNvSpPr txBox="1"/>
              <p:nvPr/>
            </p:nvSpPr>
            <p:spPr>
              <a:xfrm>
                <a:off x="5885398" y="3812586"/>
                <a:ext cx="3233064" cy="1384995"/>
              </a:xfrm>
              <a:prstGeom prst="rect">
                <a:avLst/>
              </a:prstGeom>
              <a:solidFill>
                <a:schemeClr val="bg1"/>
              </a:solidFill>
            </p:spPr>
            <p:txBody>
              <a:bodyPr wrap="square" lIns="90000" rtlCol="0">
                <a:spAutoFit/>
              </a:bodyPr>
              <a:lstStyle/>
              <a:p>
                <a:r>
                  <a:rPr lang="ru" sz="1200" b="1" kern="0" dirty="0">
                    <a:solidFill>
                      <a:srgbClr val="000000"/>
                    </a:solidFill>
                  </a:rPr>
                  <a:t>Причины порового давления воды</a:t>
                </a:r>
                <a14:m>
                  <m:oMath xmlns:m="http://schemas.openxmlformats.org/officeDocument/2006/math">
                    <m:r>
                      <a:rPr lang="de-DE" sz="1200" b="1" i="1" kern="0" dirty="0" smtClean="0">
                        <a:solidFill>
                          <a:srgbClr val="000000"/>
                        </a:solidFill>
                        <a:latin typeface="Cambria Math" panose="02040503050406030204" pitchFamily="18" charset="0"/>
                      </a:rPr>
                      <m:t>𝒖</m:t>
                    </m:r>
                  </m:oMath>
                </a14:m>
                <a:endParaRPr lang="de-DE" sz="1200" b="1" kern="0" dirty="0">
                  <a:solidFill>
                    <a:srgbClr val="000000"/>
                  </a:solidFill>
                </a:endParaRPr>
              </a:p>
              <a:p>
                <a:endParaRPr lang="de-DE" sz="1200" kern="0" dirty="0">
                  <a:solidFill>
                    <a:srgbClr val="000000"/>
                  </a:solidFill>
                </a:endParaRPr>
              </a:p>
              <a:p>
                <a:pPr marL="171450" lvl="0" indent="-171450" fontAlgn="base">
                  <a:spcBef>
                    <a:spcPct val="0"/>
                  </a:spcBef>
                  <a:spcAft>
                    <a:spcPct val="0"/>
                  </a:spcAft>
                  <a:buFontTx/>
                  <a:buChar char="-"/>
                  <a:defRPr/>
                </a:pPr>
                <a:r>
                  <a:rPr lang="ru" sz="1200" kern="0" dirty="0">
                    <a:solidFill>
                      <a:srgbClr val="000000"/>
                    </a:solidFill>
                  </a:rPr>
                  <a:t>Поток грунтовых вод из-за разности потенциалов</a:t>
                </a:r>
              </a:p>
              <a:p>
                <a:pPr marL="171450" lvl="0" indent="-171450" fontAlgn="base">
                  <a:spcBef>
                    <a:spcPct val="0"/>
                  </a:spcBef>
                  <a:spcAft>
                    <a:spcPct val="0"/>
                  </a:spcAft>
                  <a:buFontTx/>
                  <a:buChar char="-"/>
                  <a:defRPr/>
                </a:pPr>
                <a:r>
                  <a:rPr lang="ru" sz="1200" kern="0" dirty="0" err="1">
                    <a:solidFill>
                      <a:srgbClr val="000000"/>
                    </a:solidFill>
                  </a:rPr>
                  <a:t>Консолидация </a:t>
                </a:r>
                <a:r>
                  <a:rPr lang="ru" sz="1200" kern="0" dirty="0">
                    <a:solidFill>
                      <a:srgbClr val="000000"/>
                    </a:solidFill>
                  </a:rPr>
                  <a:t>при </a:t>
                </a:r>
                <a:r>
                  <a:rPr lang="ru" sz="1200" kern="0" dirty="0" err="1">
                    <a:solidFill>
                      <a:srgbClr val="000000"/>
                    </a:solidFill>
                  </a:rPr>
                  <a:t>наложении</a:t>
                </a:r>
                <a:r>
                  <a:rPr lang="ru" sz="1200" kern="0" dirty="0">
                    <a:solidFill>
                      <a:srgbClr val="000000"/>
                    </a:solidFill>
                  </a:rPr>
                  <a:t> </a:t>
                </a:r>
                <a:r>
                  <a:rPr lang="ru" sz="1200" kern="0" dirty="0" err="1">
                    <a:solidFill>
                      <a:srgbClr val="000000"/>
                    </a:solidFill>
                  </a:rPr>
                  <a:t>нагрузка</a:t>
                </a:r>
                <a:endParaRPr lang="de-DE" sz="1200" kern="0" dirty="0">
                  <a:solidFill>
                    <a:srgbClr val="000000"/>
                  </a:solidFill>
                </a:endParaRPr>
              </a:p>
              <a:p>
                <a:pPr marL="171450" lvl="0" indent="-171450" fontAlgn="base">
                  <a:spcBef>
                    <a:spcPct val="0"/>
                  </a:spcBef>
                  <a:spcAft>
                    <a:spcPct val="0"/>
                  </a:spcAft>
                  <a:buFontTx/>
                  <a:buChar char="-"/>
                  <a:defRPr/>
                </a:pPr>
                <a:r>
                  <a:rPr lang="ru" sz="1200" kern="0" dirty="0">
                    <a:solidFill>
                      <a:srgbClr val="000000"/>
                    </a:solidFill>
                  </a:rPr>
                  <a:t>Изменение объема в случае деформации сдвига ( </a:t>
                </a:r>
                <a:r>
                  <a:rPr lang="ru" sz="1200" kern="0" dirty="0" err="1">
                    <a:solidFill>
                      <a:srgbClr val="000000"/>
                    </a:solidFill>
                  </a:rPr>
                  <a:t>сокращение </a:t>
                </a:r>
                <a:r>
                  <a:rPr lang="ru" sz="1200" kern="0" dirty="0">
                    <a:solidFill>
                      <a:srgbClr val="000000"/>
                    </a:solidFill>
                  </a:rPr>
                  <a:t>/расширение), например, из-за землетрясений</a:t>
                </a:r>
              </a:p>
            </p:txBody>
          </p:sp>
        </mc:Choice>
        <mc:Fallback xmlns="">
          <p:sp>
            <p:nvSpPr>
              <p:cNvPr id="93" name="Textfeld 92"/>
              <p:cNvSpPr txBox="1">
                <a:spLocks noRot="1" noChangeAspect="1" noMove="1" noResize="1" noEditPoints="1" noAdjustHandles="1" noChangeArrowheads="1" noChangeShapeType="1" noTextEdit="1"/>
              </p:cNvSpPr>
              <p:nvPr/>
            </p:nvSpPr>
            <p:spPr>
              <a:xfrm>
                <a:off x="5885398" y="3812586"/>
                <a:ext cx="3233064" cy="1384995"/>
              </a:xfrm>
              <a:prstGeom prst="rect">
                <a:avLst/>
              </a:prstGeom>
              <a:blipFill>
                <a:blip r:embed="rId11"/>
                <a:stretch>
                  <a:fillRect l="-188" b="-2193"/>
                </a:stretch>
              </a:blipFill>
            </p:spPr>
            <p:txBody>
              <a:bodyPr/>
              <a:lstStyle/>
              <a:p>
                <a:r xmlns:a="http://schemas.openxmlformats.org/drawingml/2006/main">
                  <a:rPr lang="ru">
                    <a:noFill/>
                  </a:rPr>
                  <a:t> </a:t>
                </a:r>
              </a:p>
            </p:txBody>
          </p:sp>
        </mc:Fallback>
      </mc:AlternateContent>
      <p:sp>
        <p:nvSpPr>
          <p:cNvPr id="94" name="AutoShape 47"/>
          <p:cNvSpPr>
            <a:spLocks noChangeArrowheads="1"/>
          </p:cNvSpPr>
          <p:nvPr/>
        </p:nvSpPr>
        <p:spPr bwMode="auto">
          <a:xfrm rot="10182043">
            <a:off x="1775863" y="4180295"/>
            <a:ext cx="2086186" cy="562939"/>
          </a:xfrm>
          <a:prstGeom prst="leftArrow">
            <a:avLst>
              <a:gd name="adj1" fmla="val 50000"/>
              <a:gd name="adj2" fmla="val 92647"/>
            </a:avLst>
          </a:prstGeom>
          <a:solidFill>
            <a:srgbClr val="006B94">
              <a:alpha val="29000"/>
            </a:srgbClr>
          </a:solidFill>
          <a:ln>
            <a:noFill/>
          </a:ln>
          <a:extLst>
            <a:ext uri="{91240B29-F687-4F45-9708-019B960494DF}">
              <a14:hiddenLine xmlns:a14="http://schemas.microsoft.com/office/drawing/2010/main" w="9525" cap="sq">
                <a:solidFill>
                  <a:srgbClr val="000000"/>
                </a:solidFill>
                <a:miter lim="800000"/>
                <a:headEnd/>
                <a:tailEnd/>
              </a14:hiddenLine>
            </a:ext>
          </a:extLst>
        </p:spPr>
        <p:txBody>
          <a:bodyPr wrap="none" anchor="ctr"/>
          <a:lstStyle/>
          <a:p>
            <a:endParaRPr lang="en-GB"/>
          </a:p>
        </p:txBody>
      </p:sp>
    </p:spTree>
    <p:custDataLst>
      <p:tags r:id="rId1"/>
    </p:custDataLst>
    <p:extLst>
      <p:ext uri="{BB962C8B-B14F-4D97-AF65-F5344CB8AC3E}">
        <p14:creationId xmlns:p14="http://schemas.microsoft.com/office/powerpoint/2010/main" val="129271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2000" fill="hold"/>
                                        <p:tgtEl>
                                          <p:spTgt spid="94"/>
                                        </p:tgtEl>
                                        <p:attrNameLst>
                                          <p:attrName>ppt_x</p:attrName>
                                        </p:attrNameLst>
                                      </p:cBhvr>
                                      <p:tavLst>
                                        <p:tav tm="0">
                                          <p:val>
                                            <p:strVal val="0-#ppt_w/2"/>
                                          </p:val>
                                        </p:tav>
                                        <p:tav tm="100000">
                                          <p:val>
                                            <p:strVal val="#ppt_x"/>
                                          </p:val>
                                        </p:tav>
                                      </p:tavLst>
                                    </p:anim>
                                    <p:anim calcmode="lin" valueType="num">
                                      <p:cBhvr additive="base">
                                        <p:cTn id="8" dur="2000" fill="hold"/>
                                        <p:tgtEl>
                                          <p:spTgt spid="9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3"/>
                                        </p:tgtEl>
                                        <p:attrNameLst>
                                          <p:attrName>style.visibility</p:attrName>
                                        </p:attrNameLst>
                                      </p:cBhvr>
                                      <p:to>
                                        <p:strVal val="visible"/>
                                      </p:to>
                                    </p:set>
                                    <p:anim calcmode="lin" valueType="num">
                                      <p:cBhvr additive="base">
                                        <p:cTn id="13" dur="2000" fill="hold"/>
                                        <p:tgtEl>
                                          <p:spTgt spid="93"/>
                                        </p:tgtEl>
                                        <p:attrNameLst>
                                          <p:attrName>ppt_x</p:attrName>
                                        </p:attrNameLst>
                                      </p:cBhvr>
                                      <p:tavLst>
                                        <p:tav tm="0">
                                          <p:val>
                                            <p:strVal val="1+#ppt_w/2"/>
                                          </p:val>
                                        </p:tav>
                                        <p:tav tm="100000">
                                          <p:val>
                                            <p:strVal val="#ppt_x"/>
                                          </p:val>
                                        </p:tav>
                                      </p:tavLst>
                                    </p:anim>
                                    <p:anim calcmode="lin" valueType="num">
                                      <p:cBhvr additive="base">
                                        <p:cTn id="14" dur="2000" fill="hold"/>
                                        <p:tgtEl>
                                          <p:spTgt spid="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808000" y="244800"/>
            <a:ext cx="4320000" cy="307777"/>
          </a:xfrm>
          <a:prstGeom prst="rect">
            <a:avLst/>
          </a:prstGeom>
          <a:noFill/>
        </p:spPr>
        <p:txBody>
          <a:bodyPr wrap="square" lIns="90000" rtlCol="0">
            <a:spAutoFit/>
          </a:bodyPr>
          <a:lstStyle/>
          <a:p>
            <a:r>
              <a:rPr lang="ru" sz="1400" b="1" dirty="0"/>
              <a:t>Текучие </a:t>
            </a:r>
            <a:r>
              <a:rPr lang="ru" sz="1400" b="1" dirty="0" err="1"/>
              <a:t>грунтовые воды</a:t>
            </a:r>
            <a:endParaRPr lang="de-DE" sz="1400" b="1"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6" name="Textfeld 5"/>
          <p:cNvSpPr txBox="1"/>
          <p:nvPr/>
        </p:nvSpPr>
        <p:spPr>
          <a:xfrm>
            <a:off x="-76199" y="5913919"/>
            <a:ext cx="9144000" cy="276999"/>
          </a:xfrm>
          <a:prstGeom prst="rect">
            <a:avLst/>
          </a:prstGeom>
          <a:noFill/>
        </p:spPr>
        <p:txBody>
          <a:bodyPr wrap="square" lIns="90000" rtlCol="0">
            <a:spAutoFit/>
          </a:bodyPr>
          <a:lstStyle/>
          <a:p>
            <a:r>
              <a:rPr lang="ru" sz="1200" b="1" dirty="0"/>
              <a:t>Рис. P3-23: </a:t>
            </a:r>
            <a:r>
              <a:rPr lang="ru" sz="1200" dirty="0"/>
              <a:t>Линии потока и эквипотенциальные линии в наклонно-параллельном потоке (источник: </a:t>
            </a:r>
            <a:r>
              <a:rPr lang="ru" sz="1200" dirty="0" err="1"/>
              <a:t>лекция</a:t>
            </a:r>
            <a:r>
              <a:rPr lang="ru" sz="1200" dirty="0"/>
              <a:t> </a:t>
            </a:r>
            <a:r>
              <a:rPr lang="ru" sz="1200" dirty="0" err="1"/>
              <a:t>заметки</a:t>
            </a:r>
            <a:r>
              <a:rPr lang="ru" sz="1200" dirty="0"/>
              <a:t> </a:t>
            </a:r>
            <a:r>
              <a:rPr lang="ru" sz="1200" dirty="0" err="1"/>
              <a:t>из</a:t>
            </a:r>
            <a:r>
              <a:rPr lang="ru" sz="1200" dirty="0"/>
              <a:t> ( </a:t>
            </a:r>
            <a:r>
              <a:rPr lang="ru" sz="1200" cap="small" dirty="0"/>
              <a:t>Витт </a:t>
            </a:r>
            <a:r>
              <a:rPr lang="ru" sz="1200" dirty="0"/>
              <a:t>, 2015).</a:t>
            </a:r>
          </a:p>
        </p:txBody>
      </p:sp>
      <p:sp>
        <p:nvSpPr>
          <p:cNvPr id="83" name="Text Box 49"/>
          <p:cNvSpPr txBox="1">
            <a:spLocks noChangeArrowheads="1"/>
          </p:cNvSpPr>
          <p:nvPr/>
        </p:nvSpPr>
        <p:spPr bwMode="auto">
          <a:xfrm>
            <a:off x="4243388" y="692696"/>
            <a:ext cx="48244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ru" sz="2400" dirty="0">
                <a:solidFill>
                  <a:srgbClr val="000066"/>
                </a:solidFill>
                <a:latin typeface="+mn-lt"/>
              </a:rPr>
              <a:t>наклонно </a:t>
            </a:r>
            <a:r>
              <a:rPr lang="ru" sz="2400" dirty="0" err="1">
                <a:solidFill>
                  <a:srgbClr val="000066"/>
                </a:solidFill>
                <a:latin typeface="+mn-lt"/>
              </a:rPr>
              <a:t>-параллельный поток</a:t>
            </a:r>
            <a:r>
              <a:rPr lang="ru" sz="2400" dirty="0">
                <a:solidFill>
                  <a:srgbClr val="000066"/>
                </a:solidFill>
                <a:latin typeface="+mn-lt"/>
              </a:rPr>
              <a:t> </a:t>
            </a:r>
            <a:r>
              <a:rPr lang="ru" sz="2400" dirty="0" err="1">
                <a:solidFill>
                  <a:srgbClr val="000066"/>
                </a:solidFill>
                <a:latin typeface="+mn-lt"/>
              </a:rPr>
              <a:t>подземных </a:t>
            </a:r>
            <a:r>
              <a:rPr lang="ru" sz="2400" dirty="0">
                <a:solidFill>
                  <a:srgbClr val="000066"/>
                </a:solidFill>
                <a:latin typeface="+mn-lt"/>
              </a:rPr>
              <a:t>вод</a:t>
            </a:r>
          </a:p>
          <a:p>
            <a:endParaRPr lang="de-DE" sz="2400" dirty="0">
              <a:solidFill>
                <a:srgbClr val="000066"/>
              </a:solidFill>
              <a:latin typeface="+mn-lt"/>
            </a:endParaRPr>
          </a:p>
        </p:txBody>
      </p:sp>
      <p:sp>
        <p:nvSpPr>
          <p:cNvPr id="86" name="Line 42"/>
          <p:cNvSpPr>
            <a:spLocks noChangeShapeType="1"/>
          </p:cNvSpPr>
          <p:nvPr/>
        </p:nvSpPr>
        <p:spPr bwMode="auto">
          <a:xfrm rot="20700000">
            <a:off x="684213" y="5013325"/>
            <a:ext cx="6551612" cy="576263"/>
          </a:xfrm>
          <a:prstGeom prst="line">
            <a:avLst/>
          </a:prstGeom>
          <a:noFill/>
          <a:ln w="28575">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grpSp>
        <p:nvGrpSpPr>
          <p:cNvPr id="2" name="Gruppieren 1"/>
          <p:cNvGrpSpPr>
            <a:grpSpLocks noChangeAspect="1"/>
          </p:cNvGrpSpPr>
          <p:nvPr/>
        </p:nvGrpSpPr>
        <p:grpSpPr>
          <a:xfrm>
            <a:off x="360000" y="936000"/>
            <a:ext cx="7596000" cy="4921118"/>
            <a:chOff x="755650" y="1773238"/>
            <a:chExt cx="6554788" cy="4246562"/>
          </a:xfrm>
        </p:grpSpPr>
        <p:sp>
          <p:nvSpPr>
            <p:cNvPr id="54" name="Freeform 4" descr="20%"/>
            <p:cNvSpPr>
              <a:spLocks/>
            </p:cNvSpPr>
            <p:nvPr/>
          </p:nvSpPr>
          <p:spPr bwMode="auto">
            <a:xfrm>
              <a:off x="755650" y="2133600"/>
              <a:ext cx="6554788" cy="3813175"/>
            </a:xfrm>
            <a:custGeom>
              <a:avLst/>
              <a:gdLst>
                <a:gd name="T0" fmla="*/ 2147483647 w 4808"/>
                <a:gd name="T1" fmla="*/ 2147483647 h 2404"/>
                <a:gd name="T2" fmla="*/ 0 w 4808"/>
                <a:gd name="T3" fmla="*/ 2147483647 h 2404"/>
                <a:gd name="T4" fmla="*/ 0 w 4808"/>
                <a:gd name="T5" fmla="*/ 2147483647 h 2404"/>
                <a:gd name="T6" fmla="*/ 2147483647 w 4808"/>
                <a:gd name="T7" fmla="*/ 2147483647 h 2404"/>
                <a:gd name="T8" fmla="*/ 2147483647 w 4808"/>
                <a:gd name="T9" fmla="*/ 0 h 2404"/>
                <a:gd name="T10" fmla="*/ 2147483647 w 4808"/>
                <a:gd name="T11" fmla="*/ 2147483647 h 2404"/>
                <a:gd name="T12" fmla="*/ 0 60000 65536"/>
                <a:gd name="T13" fmla="*/ 0 60000 65536"/>
                <a:gd name="T14" fmla="*/ 0 60000 65536"/>
                <a:gd name="T15" fmla="*/ 0 60000 65536"/>
                <a:gd name="T16" fmla="*/ 0 60000 65536"/>
                <a:gd name="T17" fmla="*/ 0 60000 65536"/>
                <a:gd name="T18" fmla="*/ 0 w 4808"/>
                <a:gd name="T19" fmla="*/ 0 h 2404"/>
                <a:gd name="T20" fmla="*/ 4808 w 4808"/>
                <a:gd name="T21" fmla="*/ 2404 h 2404"/>
              </a:gdLst>
              <a:ahLst/>
              <a:cxnLst>
                <a:cxn ang="T12">
                  <a:pos x="T0" y="T1"/>
                </a:cxn>
                <a:cxn ang="T13">
                  <a:pos x="T2" y="T3"/>
                </a:cxn>
                <a:cxn ang="T14">
                  <a:pos x="T4" y="T5"/>
                </a:cxn>
                <a:cxn ang="T15">
                  <a:pos x="T6" y="T7"/>
                </a:cxn>
                <a:cxn ang="T16">
                  <a:pos x="T8" y="T9"/>
                </a:cxn>
                <a:cxn ang="T17">
                  <a:pos x="T10" y="T11"/>
                </a:cxn>
              </a:cxnLst>
              <a:rect l="T18" t="T19" r="T20" b="T21"/>
              <a:pathLst>
                <a:path w="4808" h="2404">
                  <a:moveTo>
                    <a:pt x="499" y="725"/>
                  </a:moveTo>
                  <a:lnTo>
                    <a:pt x="0" y="816"/>
                  </a:lnTo>
                  <a:lnTo>
                    <a:pt x="0" y="2404"/>
                  </a:lnTo>
                  <a:lnTo>
                    <a:pt x="4808" y="2404"/>
                  </a:lnTo>
                  <a:lnTo>
                    <a:pt x="4808" y="0"/>
                  </a:lnTo>
                  <a:lnTo>
                    <a:pt x="499" y="725"/>
                  </a:lnTo>
                  <a:close/>
                </a:path>
              </a:pathLst>
            </a:custGeom>
            <a:pattFill prst="pct20">
              <a:fgClr>
                <a:srgbClr val="CC9900"/>
              </a:fgClr>
              <a:bgClr>
                <a:schemeClr val="tx2">
                  <a:lumMod val="40000"/>
                  <a:lumOff val="60000"/>
                </a:schemeClr>
              </a:bgClr>
            </a:pattFill>
            <a:ln>
              <a:noFill/>
            </a:ln>
          </p:spPr>
          <p:txBody>
            <a:bodyPr/>
            <a:lstStyle/>
            <a:p>
              <a:endParaRPr lang="de-DE"/>
            </a:p>
          </p:txBody>
        </p:sp>
        <p:grpSp>
          <p:nvGrpSpPr>
            <p:cNvPr id="55" name="Group 5"/>
            <p:cNvGrpSpPr>
              <a:grpSpLocks/>
            </p:cNvGrpSpPr>
            <p:nvPr/>
          </p:nvGrpSpPr>
          <p:grpSpPr bwMode="auto">
            <a:xfrm rot="300000">
              <a:off x="755650" y="2708275"/>
              <a:ext cx="6553200" cy="152400"/>
              <a:chOff x="793" y="1842"/>
              <a:chExt cx="4128" cy="96"/>
            </a:xfrm>
          </p:grpSpPr>
          <p:sp>
            <p:nvSpPr>
              <p:cNvPr id="146" name="Rectangle 6" descr="Diagonale Steine"/>
              <p:cNvSpPr>
                <a:spLocks noChangeArrowheads="1"/>
              </p:cNvSpPr>
              <p:nvPr/>
            </p:nvSpPr>
            <p:spPr bwMode="auto">
              <a:xfrm rot="-900000">
                <a:off x="793" y="1847"/>
                <a:ext cx="4128" cy="91"/>
              </a:xfrm>
              <a:prstGeom prst="rect">
                <a:avLst/>
              </a:prstGeom>
              <a:pattFill prst="diagBrick">
                <a:fgClr>
                  <a:schemeClr val="folHlink"/>
                </a:fgClr>
                <a:bgClr>
                  <a:schemeClr val="bg1"/>
                </a:bgClr>
              </a:pattFill>
              <a:ln>
                <a:noFill/>
              </a:ln>
              <a:extLst>
                <a:ext uri="{91240B29-F687-4F45-9708-019B960494DF}">
                  <a14:hiddenLine xmlns:a14="http://schemas.microsoft.com/office/drawing/2010/main" w="9525" cap="sq">
                    <a:solidFill>
                      <a:srgbClr val="000000"/>
                    </a:solidFill>
                    <a:miter lim="800000"/>
                    <a:headEnd/>
                    <a:tailEnd/>
                  </a14:hiddenLine>
                </a:ext>
              </a:extLst>
            </p:spPr>
            <p:txBody>
              <a:bodyPr wrap="none" anchor="ctr"/>
              <a:lstStyle/>
              <a:p>
                <a:endParaRPr lang="en-GB"/>
              </a:p>
            </p:txBody>
          </p:sp>
          <p:sp>
            <p:nvSpPr>
              <p:cNvPr id="147" name="Line 7"/>
              <p:cNvSpPr>
                <a:spLocks noChangeShapeType="1"/>
              </p:cNvSpPr>
              <p:nvPr/>
            </p:nvSpPr>
            <p:spPr bwMode="auto">
              <a:xfrm rot="-900000">
                <a:off x="793" y="1842"/>
                <a:ext cx="4128" cy="0"/>
              </a:xfrm>
              <a:prstGeom prst="line">
                <a:avLst/>
              </a:prstGeom>
              <a:noFill/>
              <a:ln w="9525" cap="sq">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56" name="Line 8"/>
            <p:cNvSpPr>
              <a:spLocks noChangeShapeType="1"/>
            </p:cNvSpPr>
            <p:nvPr/>
          </p:nvSpPr>
          <p:spPr bwMode="auto">
            <a:xfrm>
              <a:off x="828675" y="5949950"/>
              <a:ext cx="6408738"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de-DE"/>
            </a:p>
          </p:txBody>
        </p:sp>
        <p:sp>
          <p:nvSpPr>
            <p:cNvPr id="57" name="Line 11"/>
            <p:cNvSpPr>
              <a:spLocks noChangeShapeType="1"/>
            </p:cNvSpPr>
            <p:nvPr/>
          </p:nvSpPr>
          <p:spPr bwMode="auto">
            <a:xfrm flipH="1">
              <a:off x="2914650" y="5516563"/>
              <a:ext cx="936625" cy="0"/>
            </a:xfrm>
            <a:prstGeom prst="line">
              <a:avLst/>
            </a:prstGeom>
            <a:noFill/>
            <a:ln w="31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 name="Line 12"/>
            <p:cNvSpPr>
              <a:spLocks noChangeShapeType="1"/>
            </p:cNvSpPr>
            <p:nvPr/>
          </p:nvSpPr>
          <p:spPr bwMode="auto">
            <a:xfrm>
              <a:off x="3419475" y="5516563"/>
              <a:ext cx="0" cy="433387"/>
            </a:xfrm>
            <a:prstGeom prst="line">
              <a:avLst/>
            </a:prstGeom>
            <a:noFill/>
            <a:ln w="9525" cap="sq">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59" name="Line 13"/>
            <p:cNvSpPr>
              <a:spLocks noChangeShapeType="1"/>
            </p:cNvSpPr>
            <p:nvPr/>
          </p:nvSpPr>
          <p:spPr bwMode="auto">
            <a:xfrm flipH="1" flipV="1">
              <a:off x="3408069" y="2995510"/>
              <a:ext cx="8802" cy="2946337"/>
            </a:xfrm>
            <a:prstGeom prst="line">
              <a:avLst/>
            </a:prstGeom>
            <a:noFill/>
            <a:ln w="9525" cap="sq">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60" name="Line 14"/>
            <p:cNvSpPr>
              <a:spLocks noChangeShapeType="1"/>
            </p:cNvSpPr>
            <p:nvPr/>
          </p:nvSpPr>
          <p:spPr bwMode="auto">
            <a:xfrm flipH="1">
              <a:off x="4101031" y="2997200"/>
              <a:ext cx="5698" cy="2958306"/>
            </a:xfrm>
            <a:prstGeom prst="line">
              <a:avLst/>
            </a:prstGeom>
            <a:noFill/>
            <a:ln w="9525" cap="sq">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mc:AlternateContent xmlns:mc="http://schemas.openxmlformats.org/markup-compatibility/2006" xmlns:a14="http://schemas.microsoft.com/office/drawing/2010/main">
          <mc:Choice Requires="a14">
            <p:sp>
              <p:nvSpPr>
                <p:cNvPr id="61" name="Text Box 15"/>
                <p:cNvSpPr txBox="1">
                  <a:spLocks noChangeArrowheads="1"/>
                </p:cNvSpPr>
                <p:nvPr/>
              </p:nvSpPr>
              <p:spPr bwMode="auto">
                <a:xfrm>
                  <a:off x="4140200" y="4508500"/>
                  <a:ext cx="433388" cy="339124"/>
                </a:xfrm>
                <a:prstGeom prst="rect">
                  <a:avLst/>
                </a:prstGeom>
                <a:noFill/>
                <a:ln>
                  <a:noFill/>
                </a:ln>
                <a:extLst>
                  <a:ext uri="{909E8E84-426E-40DD-AFC4-6F175D3DCCD1}">
                    <a14:hiddenFill>
                      <a:solidFill>
                        <a:srgbClr val="FFFFFF"/>
                      </a:solidFill>
                    </a14:hiddenFill>
                  </a:ext>
                  <a:ext uri="{91240B29-F687-4F45-9708-019B960494DF}">
                    <a14:hiddenLine w="9525" cap="sq">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14:m>
                    <m:oMathPara xmlns:m="http://schemas.openxmlformats.org/officeDocument/2006/math">
                      <m:oMathParaPr>
                        <m:jc m:val="centerGroup"/>
                      </m:oMathParaPr>
                      <m:oMath xmlns:m="http://schemas.openxmlformats.org/officeDocument/2006/math">
                        <m:sSub>
                          <m:sSubPr>
                            <m:ctrlPr>
                              <a:rPr lang="de-DE" i="1" dirty="0" smtClean="0">
                                <a:latin typeface="Cambria Math" panose="02040503050406030204" pitchFamily="18" charset="0"/>
                              </a:rPr>
                            </m:ctrlPr>
                          </m:sSubPr>
                          <m:e>
                            <m:r>
                              <a:rPr lang="de-DE" b="0" i="1" dirty="0" smtClean="0">
                                <a:latin typeface="Cambria Math" panose="02040503050406030204" pitchFamily="18" charset="0"/>
                              </a:rPr>
                              <m:t>h</m:t>
                            </m:r>
                          </m:e>
                          <m:sub>
                            <m:r>
                              <a:rPr lang="de-DE" b="0" i="1" dirty="0" smtClean="0">
                                <a:latin typeface="Cambria Math" panose="02040503050406030204" pitchFamily="18" charset="0"/>
                              </a:rPr>
                              <m:t>2</m:t>
                            </m:r>
                          </m:sub>
                        </m:sSub>
                      </m:oMath>
                    </m:oMathPara>
                  </a14:m>
                  <a:endParaRPr lang="de-DE" baseline="-25000" dirty="0"/>
                </a:p>
              </p:txBody>
            </p:sp>
          </mc:Choice>
          <mc:Fallback xmlns="">
            <p:sp>
              <p:nvSpPr>
                <p:cNvPr id="61" name="Text Box 15"/>
                <p:cNvSpPr txBox="1">
                  <a:spLocks noRot="1" noChangeAspect="1" noMove="1" noResize="1" noEditPoints="1" noAdjustHandles="1" noChangeArrowheads="1" noChangeShapeType="1" noTextEdit="1"/>
                </p:cNvSpPr>
                <p:nvPr/>
              </p:nvSpPr>
              <p:spPr bwMode="auto">
                <a:xfrm>
                  <a:off x="4140200" y="4508500"/>
                  <a:ext cx="433388" cy="339124"/>
                </a:xfrm>
                <a:prstGeom prst="rect">
                  <a:avLst/>
                </a:prstGeom>
                <a:blipFill>
                  <a:blip r:embed="rId3"/>
                  <a:stretch>
                    <a:fillRect b="-468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Lst>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62" name="Text Box 16"/>
                <p:cNvSpPr txBox="1">
                  <a:spLocks noChangeArrowheads="1"/>
                </p:cNvSpPr>
                <p:nvPr/>
              </p:nvSpPr>
              <p:spPr bwMode="auto">
                <a:xfrm>
                  <a:off x="3349582" y="3860800"/>
                  <a:ext cx="792163" cy="339124"/>
                </a:xfrm>
                <a:prstGeom prst="rect">
                  <a:avLst/>
                </a:prstGeom>
                <a:noFill/>
                <a:ln>
                  <a:noFill/>
                </a:ln>
                <a:extLst>
                  <a:ext uri="{909E8E84-426E-40DD-AFC4-6F175D3DCCD1}">
                    <a14:hiddenFill>
                      <a:solidFill>
                        <a:srgbClr val="FFFFFF"/>
                      </a:solidFill>
                    </a14:hiddenFill>
                  </a:ext>
                  <a:ext uri="{91240B29-F687-4F45-9708-019B960494DF}">
                    <a14:hiddenLine w="9525" cap="sq">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14:m>
                    <m:oMathPara xmlns:m="http://schemas.openxmlformats.org/officeDocument/2006/math">
                      <m:oMathParaPr>
                        <m:jc m:val="centerGroup"/>
                      </m:oMathParaPr>
                      <m:oMath xmlns:m="http://schemas.openxmlformats.org/officeDocument/2006/math">
                        <m:f>
                          <m:fPr>
                            <m:type m:val="lin"/>
                            <m:ctrlPr>
                              <a:rPr lang="de-DE" i="1" dirty="0" smtClean="0">
                                <a:latin typeface="Cambria Math" panose="02040503050406030204" pitchFamily="18" charset="0"/>
                              </a:rPr>
                            </m:ctrlPr>
                          </m:fPr>
                          <m:num>
                            <m:sSub>
                              <m:sSubPr>
                                <m:ctrlPr>
                                  <a:rPr lang="de-DE" i="1" dirty="0" smtClean="0">
                                    <a:latin typeface="Cambria Math" panose="02040503050406030204" pitchFamily="18" charset="0"/>
                                  </a:rPr>
                                </m:ctrlPr>
                              </m:sSubPr>
                              <m:e>
                                <m:r>
                                  <a:rPr lang="de-DE" b="0" i="1" dirty="0" smtClean="0">
                                    <a:latin typeface="Cambria Math" panose="02040503050406030204" pitchFamily="18" charset="0"/>
                                  </a:rPr>
                                  <m:t>𝑢</m:t>
                                </m:r>
                              </m:e>
                              <m:sub>
                                <m:r>
                                  <a:rPr lang="de-DE" b="0" i="1" dirty="0" smtClean="0">
                                    <a:latin typeface="Cambria Math" panose="02040503050406030204" pitchFamily="18" charset="0"/>
                                  </a:rPr>
                                  <m:t>2</m:t>
                                </m:r>
                              </m:sub>
                            </m:sSub>
                          </m:num>
                          <m:den>
                            <m:sSub>
                              <m:sSubPr>
                                <m:ctrlPr>
                                  <a:rPr lang="de-DE" i="1" dirty="0" smtClean="0">
                                    <a:latin typeface="Cambria Math" panose="02040503050406030204" pitchFamily="18" charset="0"/>
                                  </a:rPr>
                                </m:ctrlPr>
                              </m:sSubPr>
                              <m:e>
                                <m:r>
                                  <a:rPr lang="de-DE" i="1" dirty="0" smtClean="0">
                                    <a:latin typeface="Cambria Math" panose="02040503050406030204" pitchFamily="18" charset="0"/>
                                    <a:ea typeface="Cambria Math" panose="02040503050406030204" pitchFamily="18" charset="0"/>
                                  </a:rPr>
                                  <m:t>𝛾</m:t>
                                </m:r>
                              </m:e>
                              <m:sub>
                                <m:r>
                                  <a:rPr lang="de-DE" b="0" i="1" dirty="0" smtClean="0">
                                    <a:latin typeface="Cambria Math" panose="02040503050406030204" pitchFamily="18" charset="0"/>
                                  </a:rPr>
                                  <m:t>𝑤</m:t>
                                </m:r>
                              </m:sub>
                            </m:sSub>
                          </m:den>
                        </m:f>
                      </m:oMath>
                    </m:oMathPara>
                  </a14:m>
                  <a:endParaRPr lang="de-DE" baseline="-25000" dirty="0">
                    <a:sym typeface="Symbol" pitchFamily="18" charset="2"/>
                  </a:endParaRPr>
                </a:p>
              </p:txBody>
            </p:sp>
          </mc:Choice>
          <mc:Fallback xmlns="">
            <p:sp>
              <p:nvSpPr>
                <p:cNvPr id="62" name="Text Box 16"/>
                <p:cNvSpPr txBox="1">
                  <a:spLocks noRot="1" noChangeAspect="1" noMove="1" noResize="1" noEditPoints="1" noAdjustHandles="1" noChangeArrowheads="1" noChangeShapeType="1" noTextEdit="1"/>
                </p:cNvSpPr>
                <p:nvPr/>
              </p:nvSpPr>
              <p:spPr bwMode="auto">
                <a:xfrm>
                  <a:off x="3349582" y="3860800"/>
                  <a:ext cx="792163" cy="339124"/>
                </a:xfrm>
                <a:prstGeom prst="rect">
                  <a:avLst/>
                </a:prstGeom>
                <a:blipFill>
                  <a:blip r:embed="rId4"/>
                  <a:stretch>
                    <a:fillRect l="-7947" t="-116923" r="-43709" b="-18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Lst>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63" name="Text Box 17"/>
                <p:cNvSpPr txBox="1">
                  <a:spLocks noChangeArrowheads="1"/>
                </p:cNvSpPr>
                <p:nvPr/>
              </p:nvSpPr>
              <p:spPr bwMode="auto">
                <a:xfrm>
                  <a:off x="3563938" y="5480050"/>
                  <a:ext cx="433387" cy="339124"/>
                </a:xfrm>
                <a:prstGeom prst="rect">
                  <a:avLst/>
                </a:prstGeom>
                <a:noFill/>
                <a:ln>
                  <a:noFill/>
                </a:ln>
                <a:extLst>
                  <a:ext uri="{909E8E84-426E-40DD-AFC4-6F175D3DCCD1}">
                    <a14:hiddenFill>
                      <a:solidFill>
                        <a:srgbClr val="FFFFFF"/>
                      </a:solidFill>
                    </a14:hiddenFill>
                  </a:ext>
                  <a:ext uri="{91240B29-F687-4F45-9708-019B960494DF}">
                    <a14:hiddenLine w="9525" cap="sq">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14:m>
                    <m:oMathPara xmlns:m="http://schemas.openxmlformats.org/officeDocument/2006/math">
                      <m:oMathParaPr>
                        <m:jc m:val="centerGroup"/>
                      </m:oMathParaPr>
                      <m:oMath xmlns:m="http://schemas.openxmlformats.org/officeDocument/2006/math">
                        <m:sSub>
                          <m:sSubPr>
                            <m:ctrlPr>
                              <a:rPr lang="de-DE" i="1" dirty="0" smtClean="0">
                                <a:latin typeface="Cambria Math" panose="02040503050406030204" pitchFamily="18" charset="0"/>
                              </a:rPr>
                            </m:ctrlPr>
                          </m:sSubPr>
                          <m:e>
                            <m:r>
                              <a:rPr lang="de-DE" b="0" i="1" dirty="0" smtClean="0">
                                <a:latin typeface="Cambria Math" panose="02040503050406030204" pitchFamily="18" charset="0"/>
                              </a:rPr>
                              <m:t>𝑧</m:t>
                            </m:r>
                          </m:e>
                          <m:sub>
                            <m:r>
                              <a:rPr lang="de-DE" b="0" i="1" dirty="0" smtClean="0">
                                <a:latin typeface="Cambria Math" panose="02040503050406030204" pitchFamily="18" charset="0"/>
                              </a:rPr>
                              <m:t>2</m:t>
                            </m:r>
                          </m:sub>
                        </m:sSub>
                      </m:oMath>
                    </m:oMathPara>
                  </a14:m>
                  <a:endParaRPr lang="de-DE" baseline="-25000" dirty="0"/>
                </a:p>
              </p:txBody>
            </p:sp>
          </mc:Choice>
          <mc:Fallback xmlns="">
            <p:sp>
              <p:nvSpPr>
                <p:cNvPr id="63" name="Text Box 17"/>
                <p:cNvSpPr txBox="1">
                  <a:spLocks noRot="1" noChangeAspect="1" noMove="1" noResize="1" noEditPoints="1" noAdjustHandles="1" noChangeArrowheads="1" noChangeShapeType="1" noTextEdit="1"/>
                </p:cNvSpPr>
                <p:nvPr/>
              </p:nvSpPr>
              <p:spPr bwMode="auto">
                <a:xfrm>
                  <a:off x="3563938" y="5480050"/>
                  <a:ext cx="433387" cy="339124"/>
                </a:xfrm>
                <a:prstGeom prst="rect">
                  <a:avLst/>
                </a:prstGeom>
                <a:blipFill>
                  <a:blip r:embed="rId5"/>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Lst>
              </p:spPr>
              <p:txBody>
                <a:bodyPr/>
                <a:lstStyle/>
                <a:p>
                  <a:r xmlns:a="http://schemas.openxmlformats.org/drawingml/2006/main">
                    <a:rPr lang="ru">
                      <a:noFill/>
                    </a:rPr>
                    <a:t> </a:t>
                  </a:r>
                </a:p>
              </p:txBody>
            </p:sp>
          </mc:Fallback>
        </mc:AlternateContent>
        <p:grpSp>
          <p:nvGrpSpPr>
            <p:cNvPr id="64" name="Group 18"/>
            <p:cNvGrpSpPr>
              <a:grpSpLocks/>
            </p:cNvGrpSpPr>
            <p:nvPr/>
          </p:nvGrpSpPr>
          <p:grpSpPr bwMode="auto">
            <a:xfrm>
              <a:off x="1141413" y="2852738"/>
              <a:ext cx="550862" cy="244475"/>
              <a:chOff x="528" y="1904"/>
              <a:chExt cx="144" cy="114"/>
            </a:xfrm>
          </p:grpSpPr>
          <p:sp>
            <p:nvSpPr>
              <p:cNvPr id="141" name="AutoShape 19"/>
              <p:cNvSpPr>
                <a:spLocks noChangeArrowheads="1"/>
              </p:cNvSpPr>
              <p:nvPr/>
            </p:nvSpPr>
            <p:spPr bwMode="auto">
              <a:xfrm rot="10800000">
                <a:off x="566" y="1904"/>
                <a:ext cx="73" cy="61"/>
              </a:xfrm>
              <a:prstGeom prst="triangle">
                <a:avLst>
                  <a:gd name="adj" fmla="val 50000"/>
                </a:avLst>
              </a:prstGeom>
              <a:solidFill>
                <a:schemeClr val="hlink"/>
              </a:solidFill>
              <a:ln w="12700">
                <a:solidFill>
                  <a:schemeClr val="tx1"/>
                </a:solidFill>
                <a:miter lim="800000"/>
                <a:headEnd/>
                <a:tailEnd/>
              </a:ln>
            </p:spPr>
            <p:txBody>
              <a:bodyPr wrap="none" anchor="ctr"/>
              <a:lstStyle/>
              <a:p>
                <a:endParaRPr lang="en-GB"/>
              </a:p>
            </p:txBody>
          </p:sp>
          <p:sp>
            <p:nvSpPr>
              <p:cNvPr id="142" name="Line 20"/>
              <p:cNvSpPr>
                <a:spLocks noChangeShapeType="1"/>
              </p:cNvSpPr>
              <p:nvPr/>
            </p:nvSpPr>
            <p:spPr bwMode="auto">
              <a:xfrm>
                <a:off x="528" y="1983"/>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43" name="Line 21"/>
              <p:cNvSpPr>
                <a:spLocks noChangeShapeType="1"/>
              </p:cNvSpPr>
              <p:nvPr/>
            </p:nvSpPr>
            <p:spPr bwMode="auto">
              <a:xfrm>
                <a:off x="550" y="1994"/>
                <a:ext cx="102"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44" name="Line 22"/>
              <p:cNvSpPr>
                <a:spLocks noChangeShapeType="1"/>
              </p:cNvSpPr>
              <p:nvPr/>
            </p:nvSpPr>
            <p:spPr bwMode="auto">
              <a:xfrm>
                <a:off x="567" y="2006"/>
                <a:ext cx="57"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45" name="Line 23"/>
              <p:cNvSpPr>
                <a:spLocks noChangeShapeType="1"/>
              </p:cNvSpPr>
              <p:nvPr/>
            </p:nvSpPr>
            <p:spPr bwMode="auto">
              <a:xfrm>
                <a:off x="589" y="2017"/>
                <a:ext cx="23"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65" name="Line 24"/>
            <p:cNvSpPr>
              <a:spLocks noChangeShapeType="1"/>
            </p:cNvSpPr>
            <p:nvPr/>
          </p:nvSpPr>
          <p:spPr bwMode="auto">
            <a:xfrm flipH="1">
              <a:off x="1403350" y="2997200"/>
              <a:ext cx="2881313" cy="0"/>
            </a:xfrm>
            <a:prstGeom prst="line">
              <a:avLst/>
            </a:prstGeom>
            <a:noFill/>
            <a:ln w="9525" cap="sq">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 name="Line 32"/>
            <p:cNvSpPr>
              <a:spLocks noChangeShapeType="1"/>
            </p:cNvSpPr>
            <p:nvPr/>
          </p:nvSpPr>
          <p:spPr bwMode="auto">
            <a:xfrm flipH="1">
              <a:off x="2052638" y="3933825"/>
              <a:ext cx="720725" cy="0"/>
            </a:xfrm>
            <a:prstGeom prst="line">
              <a:avLst/>
            </a:prstGeom>
            <a:noFill/>
            <a:ln w="31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7" name="Line 33"/>
            <p:cNvSpPr>
              <a:spLocks noChangeShapeType="1"/>
            </p:cNvSpPr>
            <p:nvPr/>
          </p:nvSpPr>
          <p:spPr bwMode="auto">
            <a:xfrm flipH="1">
              <a:off x="2268538" y="3003907"/>
              <a:ext cx="15018" cy="929918"/>
            </a:xfrm>
            <a:prstGeom prst="line">
              <a:avLst/>
            </a:prstGeom>
            <a:noFill/>
            <a:ln w="9525" cap="sq">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68" name="Line 34"/>
            <p:cNvSpPr>
              <a:spLocks noChangeShapeType="1"/>
            </p:cNvSpPr>
            <p:nvPr/>
          </p:nvSpPr>
          <p:spPr bwMode="auto">
            <a:xfrm>
              <a:off x="2268538" y="3933825"/>
              <a:ext cx="0" cy="2016125"/>
            </a:xfrm>
            <a:prstGeom prst="line">
              <a:avLst/>
            </a:prstGeom>
            <a:noFill/>
            <a:ln w="9525" cap="sq">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69" name="Line 35"/>
            <p:cNvSpPr>
              <a:spLocks noChangeShapeType="1"/>
            </p:cNvSpPr>
            <p:nvPr/>
          </p:nvSpPr>
          <p:spPr bwMode="auto">
            <a:xfrm flipH="1">
              <a:off x="1619249" y="2995513"/>
              <a:ext cx="1547" cy="2954439"/>
            </a:xfrm>
            <a:prstGeom prst="line">
              <a:avLst/>
            </a:prstGeom>
            <a:noFill/>
            <a:ln w="9525" cap="sq">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mc:AlternateContent xmlns:mc="http://schemas.openxmlformats.org/markup-compatibility/2006" xmlns:a14="http://schemas.microsoft.com/office/drawing/2010/main">
          <mc:Choice Requires="a14">
            <p:sp>
              <p:nvSpPr>
                <p:cNvPr id="70" name="Text Box 36"/>
                <p:cNvSpPr txBox="1">
                  <a:spLocks noChangeArrowheads="1"/>
                </p:cNvSpPr>
                <p:nvPr/>
              </p:nvSpPr>
              <p:spPr bwMode="auto">
                <a:xfrm>
                  <a:off x="1187450" y="4508500"/>
                  <a:ext cx="433388" cy="339124"/>
                </a:xfrm>
                <a:prstGeom prst="rect">
                  <a:avLst/>
                </a:prstGeom>
                <a:noFill/>
                <a:ln>
                  <a:noFill/>
                </a:ln>
                <a:extLst>
                  <a:ext uri="{909E8E84-426E-40DD-AFC4-6F175D3DCCD1}">
                    <a14:hiddenFill>
                      <a:solidFill>
                        <a:srgbClr val="FFFFFF"/>
                      </a:solidFill>
                    </a14:hiddenFill>
                  </a:ext>
                  <a:ext uri="{91240B29-F687-4F45-9708-019B960494DF}">
                    <a14:hiddenLine w="9525" cap="sq">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14:m>
                    <m:oMathPara xmlns:m="http://schemas.openxmlformats.org/officeDocument/2006/math">
                      <m:oMathParaPr>
                        <m:jc m:val="centerGroup"/>
                      </m:oMathParaPr>
                      <m:oMath xmlns:m="http://schemas.openxmlformats.org/officeDocument/2006/math">
                        <m:sSub>
                          <m:sSubPr>
                            <m:ctrlPr>
                              <a:rPr lang="de-DE" i="1" dirty="0" smtClean="0">
                                <a:latin typeface="Cambria Math" panose="02040503050406030204" pitchFamily="18" charset="0"/>
                              </a:rPr>
                            </m:ctrlPr>
                          </m:sSubPr>
                          <m:e>
                            <m:r>
                              <a:rPr lang="de-DE" b="0" i="1" dirty="0" smtClean="0">
                                <a:latin typeface="Cambria Math" panose="02040503050406030204" pitchFamily="18" charset="0"/>
                              </a:rPr>
                              <m:t>h</m:t>
                            </m:r>
                          </m:e>
                          <m:sub>
                            <m:r>
                              <a:rPr lang="de-DE" b="0" i="1" dirty="0" smtClean="0">
                                <a:latin typeface="Cambria Math" panose="02040503050406030204" pitchFamily="18" charset="0"/>
                              </a:rPr>
                              <m:t>1</m:t>
                            </m:r>
                          </m:sub>
                        </m:sSub>
                      </m:oMath>
                    </m:oMathPara>
                  </a14:m>
                  <a:endParaRPr lang="de-DE" baseline="-25000" dirty="0"/>
                </a:p>
              </p:txBody>
            </p:sp>
          </mc:Choice>
          <mc:Fallback xmlns="">
            <p:sp>
              <p:nvSpPr>
                <p:cNvPr id="70" name="Text Box 36"/>
                <p:cNvSpPr txBox="1">
                  <a:spLocks noRot="1" noChangeAspect="1" noMove="1" noResize="1" noEditPoints="1" noAdjustHandles="1" noChangeArrowheads="1" noChangeShapeType="1" noTextEdit="1"/>
                </p:cNvSpPr>
                <p:nvPr/>
              </p:nvSpPr>
              <p:spPr bwMode="auto">
                <a:xfrm>
                  <a:off x="1187450" y="4508500"/>
                  <a:ext cx="433388" cy="339124"/>
                </a:xfrm>
                <a:prstGeom prst="rect">
                  <a:avLst/>
                </a:prstGeom>
                <a:blipFill>
                  <a:blip r:embed="rId6"/>
                  <a:stretch>
                    <a:fillRect b="-31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Lst>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71" name="Text Box 37"/>
                <p:cNvSpPr txBox="1">
                  <a:spLocks noChangeArrowheads="1"/>
                </p:cNvSpPr>
                <p:nvPr/>
              </p:nvSpPr>
              <p:spPr bwMode="auto">
                <a:xfrm>
                  <a:off x="1547592" y="3178862"/>
                  <a:ext cx="792163" cy="339124"/>
                </a:xfrm>
                <a:prstGeom prst="rect">
                  <a:avLst/>
                </a:prstGeom>
                <a:noFill/>
                <a:ln>
                  <a:noFill/>
                </a:ln>
                <a:extLst>
                  <a:ext uri="{909E8E84-426E-40DD-AFC4-6F175D3DCCD1}">
                    <a14:hiddenFill>
                      <a:solidFill>
                        <a:srgbClr val="FFFFFF"/>
                      </a:solidFill>
                    </a14:hiddenFill>
                  </a:ext>
                  <a:ext uri="{91240B29-F687-4F45-9708-019B960494DF}">
                    <a14:hiddenLine w="9525" cap="sq">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14:m>
                    <m:oMathPara xmlns:m="http://schemas.openxmlformats.org/officeDocument/2006/math">
                      <m:oMathParaPr>
                        <m:jc m:val="centerGroup"/>
                      </m:oMathParaPr>
                      <m:oMath xmlns:m="http://schemas.openxmlformats.org/officeDocument/2006/math">
                        <m:f>
                          <m:fPr>
                            <m:type m:val="lin"/>
                            <m:ctrlPr>
                              <a:rPr lang="de-DE" i="1" dirty="0" smtClean="0">
                                <a:latin typeface="Cambria Math" panose="02040503050406030204" pitchFamily="18" charset="0"/>
                              </a:rPr>
                            </m:ctrlPr>
                          </m:fPr>
                          <m:num>
                            <m:sSub>
                              <m:sSubPr>
                                <m:ctrlPr>
                                  <a:rPr lang="de-DE" i="1" dirty="0" smtClean="0">
                                    <a:latin typeface="Cambria Math" panose="02040503050406030204" pitchFamily="18" charset="0"/>
                                  </a:rPr>
                                </m:ctrlPr>
                              </m:sSubPr>
                              <m:e>
                                <m:r>
                                  <a:rPr lang="de-DE" b="0" i="1" dirty="0" smtClean="0">
                                    <a:latin typeface="Cambria Math" panose="02040503050406030204" pitchFamily="18" charset="0"/>
                                  </a:rPr>
                                  <m:t>𝑢</m:t>
                                </m:r>
                              </m:e>
                              <m:sub>
                                <m:r>
                                  <a:rPr lang="de-DE" b="0" i="1" dirty="0" smtClean="0">
                                    <a:latin typeface="Cambria Math" panose="02040503050406030204" pitchFamily="18" charset="0"/>
                                  </a:rPr>
                                  <m:t>1</m:t>
                                </m:r>
                              </m:sub>
                            </m:sSub>
                          </m:num>
                          <m:den>
                            <m:sSub>
                              <m:sSubPr>
                                <m:ctrlPr>
                                  <a:rPr lang="de-DE" i="1" dirty="0" smtClean="0">
                                    <a:latin typeface="Cambria Math" panose="02040503050406030204" pitchFamily="18" charset="0"/>
                                  </a:rPr>
                                </m:ctrlPr>
                              </m:sSubPr>
                              <m:e>
                                <m:r>
                                  <a:rPr lang="de-DE" i="1" dirty="0" smtClean="0">
                                    <a:latin typeface="Cambria Math" panose="02040503050406030204" pitchFamily="18" charset="0"/>
                                    <a:ea typeface="Cambria Math" panose="02040503050406030204" pitchFamily="18" charset="0"/>
                                  </a:rPr>
                                  <m:t>𝛾</m:t>
                                </m:r>
                              </m:e>
                              <m:sub>
                                <m:r>
                                  <a:rPr lang="de-DE" b="0" i="1" dirty="0" smtClean="0">
                                    <a:latin typeface="Cambria Math" panose="02040503050406030204" pitchFamily="18" charset="0"/>
                                  </a:rPr>
                                  <m:t>𝑤</m:t>
                                </m:r>
                              </m:sub>
                            </m:sSub>
                          </m:den>
                        </m:f>
                      </m:oMath>
                    </m:oMathPara>
                  </a14:m>
                  <a:endParaRPr lang="de-DE" baseline="-25000" dirty="0">
                    <a:sym typeface="Symbol" pitchFamily="18" charset="2"/>
                  </a:endParaRPr>
                </a:p>
              </p:txBody>
            </p:sp>
          </mc:Choice>
          <mc:Fallback xmlns="">
            <p:sp>
              <p:nvSpPr>
                <p:cNvPr id="71" name="Text Box 37"/>
                <p:cNvSpPr txBox="1">
                  <a:spLocks noRot="1" noChangeAspect="1" noMove="1" noResize="1" noEditPoints="1" noAdjustHandles="1" noChangeArrowheads="1" noChangeShapeType="1" noTextEdit="1"/>
                </p:cNvSpPr>
                <p:nvPr/>
              </p:nvSpPr>
              <p:spPr bwMode="auto">
                <a:xfrm>
                  <a:off x="1547592" y="3178862"/>
                  <a:ext cx="792163" cy="339124"/>
                </a:xfrm>
                <a:prstGeom prst="rect">
                  <a:avLst/>
                </a:prstGeom>
                <a:blipFill>
                  <a:blip r:embed="rId7"/>
                  <a:stretch>
                    <a:fillRect l="-8667" t="-118750" r="-44000" b="-187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Lst>
              </p:spPr>
              <p:txBody>
                <a:bodyPr/>
                <a:lstStyle/>
                <a:p>
                  <a:r xmlns:a="http://schemas.openxmlformats.org/drawingml/2006/main">
                    <a:rPr lang="ru">
                      <a:noFill/>
                    </a:rPr>
                    <a:t> </a:t>
                  </a:r>
                </a:p>
              </p:txBody>
            </p:sp>
          </mc:Fallback>
        </mc:AlternateContent>
        <p:sp>
          <p:nvSpPr>
            <p:cNvPr id="73" name="Line 44"/>
            <p:cNvSpPr>
              <a:spLocks noChangeShapeType="1"/>
            </p:cNvSpPr>
            <p:nvPr/>
          </p:nvSpPr>
          <p:spPr bwMode="auto">
            <a:xfrm rot="15300000">
              <a:off x="2070894" y="4202906"/>
              <a:ext cx="3095625" cy="252413"/>
            </a:xfrm>
            <a:prstGeom prst="line">
              <a:avLst/>
            </a:prstGeom>
            <a:noFill/>
            <a:ln w="28575">
              <a:solidFill>
                <a:srgbClr val="FF3399"/>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sp>
          <p:nvSpPr>
            <p:cNvPr id="74" name="Line 45"/>
            <p:cNvSpPr>
              <a:spLocks noChangeShapeType="1"/>
            </p:cNvSpPr>
            <p:nvPr/>
          </p:nvSpPr>
          <p:spPr bwMode="auto">
            <a:xfrm rot="15300000">
              <a:off x="3005931" y="4060032"/>
              <a:ext cx="3095625" cy="252412"/>
            </a:xfrm>
            <a:prstGeom prst="line">
              <a:avLst/>
            </a:prstGeom>
            <a:noFill/>
            <a:ln w="28575">
              <a:solidFill>
                <a:srgbClr val="FF3399"/>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sp>
          <p:nvSpPr>
            <p:cNvPr id="75" name="Line 46"/>
            <p:cNvSpPr>
              <a:spLocks noChangeShapeType="1"/>
            </p:cNvSpPr>
            <p:nvPr/>
          </p:nvSpPr>
          <p:spPr bwMode="auto">
            <a:xfrm rot="15300000">
              <a:off x="3977481" y="3915570"/>
              <a:ext cx="3095625" cy="252412"/>
            </a:xfrm>
            <a:prstGeom prst="line">
              <a:avLst/>
            </a:prstGeom>
            <a:noFill/>
            <a:ln w="28575">
              <a:solidFill>
                <a:srgbClr val="FF3399"/>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sp>
          <p:nvSpPr>
            <p:cNvPr id="77" name="Line 48"/>
            <p:cNvSpPr>
              <a:spLocks noChangeShapeType="1"/>
            </p:cNvSpPr>
            <p:nvPr/>
          </p:nvSpPr>
          <p:spPr bwMode="auto">
            <a:xfrm rot="15300000">
              <a:off x="403225" y="4471988"/>
              <a:ext cx="2879725" cy="215900"/>
            </a:xfrm>
            <a:prstGeom prst="line">
              <a:avLst/>
            </a:prstGeom>
            <a:noFill/>
            <a:ln w="28575">
              <a:solidFill>
                <a:srgbClr val="FF3399"/>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sp>
          <p:nvSpPr>
            <p:cNvPr id="78" name="Text Box 50"/>
            <p:cNvSpPr txBox="1">
              <a:spLocks noChangeArrowheads="1"/>
            </p:cNvSpPr>
            <p:nvPr/>
          </p:nvSpPr>
          <p:spPr bwMode="auto">
            <a:xfrm>
              <a:off x="4714875" y="3619500"/>
              <a:ext cx="43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ru" sz="2400">
                  <a:solidFill>
                    <a:srgbClr val="000066"/>
                  </a:solidFill>
                </a:rPr>
                <a:t>С</a:t>
              </a:r>
            </a:p>
          </p:txBody>
        </p:sp>
        <p:sp>
          <p:nvSpPr>
            <p:cNvPr id="79" name="Text Box 10"/>
            <p:cNvSpPr txBox="1">
              <a:spLocks noChangeArrowheads="1"/>
            </p:cNvSpPr>
            <p:nvPr/>
          </p:nvSpPr>
          <p:spPr bwMode="auto">
            <a:xfrm>
              <a:off x="2195513" y="1963738"/>
              <a:ext cx="433387" cy="39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ru" sz="2400" dirty="0">
                  <a:solidFill>
                    <a:srgbClr val="000066"/>
                  </a:solidFill>
                  <a:latin typeface="+mn-lt"/>
                </a:rPr>
                <a:t>1</a:t>
              </a:r>
            </a:p>
          </p:txBody>
        </p:sp>
        <p:sp>
          <p:nvSpPr>
            <p:cNvPr id="80" name="Text Box 9"/>
            <p:cNvSpPr txBox="1">
              <a:spLocks noChangeArrowheads="1"/>
            </p:cNvSpPr>
            <p:nvPr/>
          </p:nvSpPr>
          <p:spPr bwMode="auto">
            <a:xfrm>
              <a:off x="3130550" y="1963738"/>
              <a:ext cx="433388" cy="39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ru" sz="2400" dirty="0">
                  <a:solidFill>
                    <a:srgbClr val="000066"/>
                  </a:solidFill>
                  <a:latin typeface="+mn-lt"/>
                </a:rPr>
                <a:t>2</a:t>
              </a:r>
            </a:p>
          </p:txBody>
        </p:sp>
        <p:grpSp>
          <p:nvGrpSpPr>
            <p:cNvPr id="81" name="Group 25"/>
            <p:cNvGrpSpPr>
              <a:grpSpLocks/>
            </p:cNvGrpSpPr>
            <p:nvPr/>
          </p:nvGrpSpPr>
          <p:grpSpPr bwMode="auto">
            <a:xfrm>
              <a:off x="2555875" y="1773238"/>
              <a:ext cx="647700" cy="3743325"/>
              <a:chOff x="1610" y="1117"/>
              <a:chExt cx="408" cy="2358"/>
            </a:xfrm>
          </p:grpSpPr>
          <p:grpSp>
            <p:nvGrpSpPr>
              <p:cNvPr id="88" name="Group 26"/>
              <p:cNvGrpSpPr>
                <a:grpSpLocks/>
              </p:cNvGrpSpPr>
              <p:nvPr/>
            </p:nvGrpSpPr>
            <p:grpSpPr bwMode="auto">
              <a:xfrm>
                <a:off x="1655" y="1117"/>
                <a:ext cx="363" cy="2358"/>
                <a:chOff x="1202" y="1434"/>
                <a:chExt cx="363" cy="1679"/>
              </a:xfrm>
            </p:grpSpPr>
            <p:sp useBgFill="1">
              <p:nvSpPr>
                <p:cNvPr id="92" name="Rectangle 27"/>
                <p:cNvSpPr>
                  <a:spLocks noChangeArrowheads="1"/>
                </p:cNvSpPr>
                <p:nvPr/>
              </p:nvSpPr>
              <p:spPr bwMode="auto">
                <a:xfrm>
                  <a:off x="1338" y="1480"/>
                  <a:ext cx="91" cy="1633"/>
                </a:xfrm>
                <a:prstGeom prst="rect">
                  <a:avLst/>
                </a:prstGeom>
                <a:ln w="9525" cap="sq">
                  <a:solidFill>
                    <a:schemeClr val="tx1"/>
                  </a:solidFill>
                  <a:miter lim="800000"/>
                  <a:headEnd/>
                  <a:tailEnd/>
                </a:ln>
              </p:spPr>
              <p:txBody>
                <a:bodyPr wrap="none" anchor="ctr"/>
                <a:lstStyle/>
                <a:p>
                  <a:endParaRPr lang="en-GB"/>
                </a:p>
              </p:txBody>
            </p:sp>
            <p:sp>
              <p:nvSpPr>
                <p:cNvPr id="140" name="Rectangle 28"/>
                <p:cNvSpPr>
                  <a:spLocks noChangeArrowheads="1"/>
                </p:cNvSpPr>
                <p:nvPr/>
              </p:nvSpPr>
              <p:spPr bwMode="auto">
                <a:xfrm>
                  <a:off x="1202" y="1434"/>
                  <a:ext cx="363" cy="91"/>
                </a:xfrm>
                <a:prstGeom prst="rect">
                  <a:avLst/>
                </a:prstGeom>
                <a:solidFill>
                  <a:srgbClr val="DDDDDD">
                    <a:alpha val="25098"/>
                  </a:srgbClr>
                </a:solidFill>
                <a:ln>
                  <a:noFill/>
                </a:ln>
                <a:extLst>
                  <a:ext uri="{91240B29-F687-4F45-9708-019B960494DF}">
                    <a14:hiddenLine xmlns:a14="http://schemas.microsoft.com/office/drawing/2010/main" w="9525" cap="sq">
                      <a:solidFill>
                        <a:srgbClr val="000000"/>
                      </a:solidFill>
                      <a:miter lim="800000"/>
                      <a:headEnd/>
                      <a:tailEnd/>
                    </a14:hiddenLine>
                  </a:ext>
                </a:extLst>
              </p:spPr>
              <p:txBody>
                <a:bodyPr wrap="none" anchor="ctr"/>
                <a:lstStyle/>
                <a:p>
                  <a:endParaRPr lang="en-GB"/>
                </a:p>
              </p:txBody>
            </p:sp>
          </p:grpSp>
          <p:sp>
            <p:nvSpPr>
              <p:cNvPr id="89" name="Rectangle 29"/>
              <p:cNvSpPr>
                <a:spLocks noChangeArrowheads="1"/>
              </p:cNvSpPr>
              <p:nvPr/>
            </p:nvSpPr>
            <p:spPr bwMode="auto">
              <a:xfrm>
                <a:off x="1791" y="1888"/>
                <a:ext cx="92" cy="1587"/>
              </a:xfrm>
              <a:prstGeom prst="rect">
                <a:avLst/>
              </a:prstGeom>
              <a:solidFill>
                <a:srgbClr val="3366FF">
                  <a:alpha val="38823"/>
                </a:srgbClr>
              </a:solidFill>
              <a:ln>
                <a:noFill/>
              </a:ln>
              <a:extLst>
                <a:ext uri="{91240B29-F687-4F45-9708-019B960494DF}">
                  <a14:hiddenLine xmlns:a14="http://schemas.microsoft.com/office/drawing/2010/main" w="9525" cap="sq">
                    <a:solidFill>
                      <a:srgbClr val="000000"/>
                    </a:solidFill>
                    <a:miter lim="800000"/>
                    <a:headEnd/>
                    <a:tailEnd/>
                  </a14:hiddenLine>
                </a:ext>
              </a:extLst>
            </p:spPr>
            <p:txBody>
              <a:bodyPr wrap="none" anchor="ctr"/>
              <a:lstStyle/>
              <a:p>
                <a:endParaRPr lang="en-GB"/>
              </a:p>
            </p:txBody>
          </p:sp>
          <p:sp useBgFill="1">
            <p:nvSpPr>
              <p:cNvPr id="90" name="Rectangle 30"/>
              <p:cNvSpPr>
                <a:spLocks noChangeArrowheads="1"/>
              </p:cNvSpPr>
              <p:nvPr/>
            </p:nvSpPr>
            <p:spPr bwMode="auto">
              <a:xfrm>
                <a:off x="1610" y="1242"/>
                <a:ext cx="91" cy="1236"/>
              </a:xfrm>
              <a:prstGeom prst="rect">
                <a:avLst/>
              </a:prstGeom>
              <a:ln w="9525" cap="sq">
                <a:solidFill>
                  <a:schemeClr val="tx1"/>
                </a:solidFill>
                <a:miter lim="800000"/>
                <a:headEnd/>
                <a:tailEnd/>
              </a:ln>
            </p:spPr>
            <p:txBody>
              <a:bodyPr wrap="none" anchor="ctr"/>
              <a:lstStyle/>
              <a:p>
                <a:endParaRPr lang="en-GB"/>
              </a:p>
            </p:txBody>
          </p:sp>
          <p:sp>
            <p:nvSpPr>
              <p:cNvPr id="91" name="Rectangle 31"/>
              <p:cNvSpPr>
                <a:spLocks noChangeArrowheads="1"/>
              </p:cNvSpPr>
              <p:nvPr/>
            </p:nvSpPr>
            <p:spPr bwMode="auto">
              <a:xfrm>
                <a:off x="1610" y="1888"/>
                <a:ext cx="91" cy="590"/>
              </a:xfrm>
              <a:prstGeom prst="rect">
                <a:avLst/>
              </a:prstGeom>
              <a:solidFill>
                <a:srgbClr val="3366FF">
                  <a:alpha val="38823"/>
                </a:srgbClr>
              </a:solidFill>
              <a:ln>
                <a:noFill/>
              </a:ln>
              <a:extLst>
                <a:ext uri="{91240B29-F687-4F45-9708-019B960494DF}">
                  <a14:hiddenLine xmlns:a14="http://schemas.microsoft.com/office/drawing/2010/main" w="9525" cap="sq">
                    <a:solidFill>
                      <a:srgbClr val="000000"/>
                    </a:solidFill>
                    <a:miter lim="800000"/>
                    <a:headEnd/>
                    <a:tailEnd/>
                  </a14:hiddenLine>
                </a:ext>
              </a:extLst>
            </p:spPr>
            <p:txBody>
              <a:bodyPr wrap="none" anchor="ctr"/>
              <a:lstStyle/>
              <a:p>
                <a:endParaRPr lang="en-GB"/>
              </a:p>
            </p:txBody>
          </p:sp>
        </p:grpSp>
        <p:sp>
          <p:nvSpPr>
            <p:cNvPr id="82" name="Rectangle 39"/>
            <p:cNvSpPr>
              <a:spLocks noChangeArrowheads="1"/>
            </p:cNvSpPr>
            <p:nvPr/>
          </p:nvSpPr>
          <p:spPr bwMode="auto">
            <a:xfrm>
              <a:off x="2411413" y="1773238"/>
              <a:ext cx="792162" cy="287337"/>
            </a:xfrm>
            <a:prstGeom prst="rect">
              <a:avLst/>
            </a:prstGeom>
            <a:solidFill>
              <a:schemeClr val="bg1"/>
            </a:solidFill>
            <a:ln>
              <a:noFill/>
            </a:ln>
          </p:spPr>
          <p:txBody>
            <a:bodyPr wrap="none" anchor="ctr"/>
            <a:lstStyle/>
            <a:p>
              <a:endParaRPr lang="en-GB"/>
            </a:p>
          </p:txBody>
        </p:sp>
        <p:sp>
          <p:nvSpPr>
            <p:cNvPr id="84" name="Line 40"/>
            <p:cNvSpPr>
              <a:spLocks noChangeShapeType="1"/>
            </p:cNvSpPr>
            <p:nvPr/>
          </p:nvSpPr>
          <p:spPr bwMode="auto">
            <a:xfrm rot="20700000">
              <a:off x="757238" y="3284538"/>
              <a:ext cx="6551612" cy="576262"/>
            </a:xfrm>
            <a:prstGeom prst="line">
              <a:avLst/>
            </a:prstGeom>
            <a:noFill/>
            <a:ln w="28575">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sp>
          <p:nvSpPr>
            <p:cNvPr id="85" name="Line 41"/>
            <p:cNvSpPr>
              <a:spLocks noChangeShapeType="1"/>
            </p:cNvSpPr>
            <p:nvPr/>
          </p:nvSpPr>
          <p:spPr bwMode="auto">
            <a:xfrm rot="20700000">
              <a:off x="755650" y="4148138"/>
              <a:ext cx="6551613" cy="576262"/>
            </a:xfrm>
            <a:prstGeom prst="line">
              <a:avLst/>
            </a:prstGeom>
            <a:noFill/>
            <a:ln w="28575">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sp>
          <p:nvSpPr>
            <p:cNvPr id="87" name="Line 43"/>
            <p:cNvSpPr>
              <a:spLocks noChangeShapeType="1"/>
            </p:cNvSpPr>
            <p:nvPr/>
          </p:nvSpPr>
          <p:spPr bwMode="auto">
            <a:xfrm rot="15300000">
              <a:off x="1248570" y="4352131"/>
              <a:ext cx="2957512" cy="238125"/>
            </a:xfrm>
            <a:prstGeom prst="line">
              <a:avLst/>
            </a:prstGeom>
            <a:noFill/>
            <a:ln w="28575">
              <a:solidFill>
                <a:srgbClr val="FF3399"/>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sp>
          <p:nvSpPr>
            <p:cNvPr id="76" name="AutoShape 47"/>
            <p:cNvSpPr>
              <a:spLocks noChangeArrowheads="1"/>
            </p:cNvSpPr>
            <p:nvPr/>
          </p:nvSpPr>
          <p:spPr bwMode="auto">
            <a:xfrm rot="21049274">
              <a:off x="4572000" y="3500438"/>
              <a:ext cx="1800225" cy="485775"/>
            </a:xfrm>
            <a:prstGeom prst="leftArrow">
              <a:avLst>
                <a:gd name="adj1" fmla="val 50000"/>
                <a:gd name="adj2" fmla="val 92647"/>
              </a:avLst>
            </a:prstGeom>
            <a:solidFill>
              <a:srgbClr val="006B94">
                <a:alpha val="29000"/>
              </a:srgbClr>
            </a:solidFill>
            <a:ln>
              <a:noFill/>
            </a:ln>
            <a:extLst>
              <a:ext uri="{91240B29-F687-4F45-9708-019B960494DF}">
                <a14:hiddenLine xmlns:a14="http://schemas.microsoft.com/office/drawing/2010/main" w="9525" cap="sq">
                  <a:solidFill>
                    <a:srgbClr val="000000"/>
                  </a:solidFill>
                  <a:miter lim="800000"/>
                  <a:headEnd/>
                  <a:tailEnd/>
                </a14:hiddenLine>
              </a:ext>
            </a:extLst>
          </p:spPr>
          <p:txBody>
            <a:bodyPr wrap="none" anchor="ctr"/>
            <a:lstStyle/>
            <a:p>
              <a:endParaRPr lang="en-GB"/>
            </a:p>
          </p:txBody>
        </p:sp>
        <mc:AlternateContent xmlns:mc="http://schemas.openxmlformats.org/markup-compatibility/2006" xmlns:a14="http://schemas.microsoft.com/office/drawing/2010/main">
          <mc:Choice Requires="a14">
            <p:sp>
              <p:nvSpPr>
                <p:cNvPr id="72" name="Text Box 38"/>
                <p:cNvSpPr txBox="1">
                  <a:spLocks noChangeArrowheads="1"/>
                </p:cNvSpPr>
                <p:nvPr/>
              </p:nvSpPr>
              <p:spPr bwMode="auto">
                <a:xfrm>
                  <a:off x="1844229" y="4508500"/>
                  <a:ext cx="433388" cy="339124"/>
                </a:xfrm>
                <a:prstGeom prst="rect">
                  <a:avLst/>
                </a:prstGeom>
                <a:noFill/>
                <a:ln>
                  <a:noFill/>
                </a:ln>
                <a:extLst>
                  <a:ext uri="{909E8E84-426E-40DD-AFC4-6F175D3DCCD1}">
                    <a14:hiddenFill>
                      <a:solidFill>
                        <a:srgbClr val="FFFFFF"/>
                      </a:solidFill>
                    </a14:hiddenFill>
                  </a:ext>
                  <a:ext uri="{91240B29-F687-4F45-9708-019B960494DF}">
                    <a14:hiddenLine w="9525" cap="sq">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14:m>
                    <m:oMathPara xmlns:m="http://schemas.openxmlformats.org/officeDocument/2006/math">
                      <m:oMathParaPr>
                        <m:jc m:val="centerGroup"/>
                      </m:oMathParaPr>
                      <m:oMath xmlns:m="http://schemas.openxmlformats.org/officeDocument/2006/math">
                        <m:sSub>
                          <m:sSubPr>
                            <m:ctrlPr>
                              <a:rPr lang="de-DE" i="1" dirty="0" smtClean="0">
                                <a:latin typeface="Cambria Math" panose="02040503050406030204" pitchFamily="18" charset="0"/>
                              </a:rPr>
                            </m:ctrlPr>
                          </m:sSubPr>
                          <m:e>
                            <m:r>
                              <a:rPr lang="de-DE" b="0" i="1" dirty="0" smtClean="0">
                                <a:latin typeface="Cambria Math" panose="02040503050406030204" pitchFamily="18" charset="0"/>
                              </a:rPr>
                              <m:t>𝑧</m:t>
                            </m:r>
                          </m:e>
                          <m:sub>
                            <m:r>
                              <a:rPr lang="de-DE" b="0" i="1" dirty="0" smtClean="0">
                                <a:latin typeface="Cambria Math" panose="02040503050406030204" pitchFamily="18" charset="0"/>
                              </a:rPr>
                              <m:t>1</m:t>
                            </m:r>
                          </m:sub>
                        </m:sSub>
                      </m:oMath>
                    </m:oMathPara>
                  </a14:m>
                  <a:endParaRPr lang="de-DE" baseline="-25000" dirty="0"/>
                </a:p>
              </p:txBody>
            </p:sp>
          </mc:Choice>
          <mc:Fallback xmlns="">
            <p:sp>
              <p:nvSpPr>
                <p:cNvPr id="72" name="Text Box 38"/>
                <p:cNvSpPr txBox="1">
                  <a:spLocks noRot="1" noChangeAspect="1" noMove="1" noResize="1" noEditPoints="1" noAdjustHandles="1" noChangeArrowheads="1" noChangeShapeType="1" noTextEdit="1"/>
                </p:cNvSpPr>
                <p:nvPr/>
              </p:nvSpPr>
              <p:spPr bwMode="auto">
                <a:xfrm>
                  <a:off x="1844229" y="4508500"/>
                  <a:ext cx="433388" cy="339124"/>
                </a:xfrm>
                <a:prstGeom prst="rect">
                  <a:avLst/>
                </a:prstGeom>
                <a:blipFill>
                  <a:blip r:embed="rId8"/>
                  <a:stretch>
                    <a:fillRect b="-31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Lst>
              </p:spPr>
              <p:txBody>
                <a:bodyPr/>
                <a:lstStyle/>
                <a:p>
                  <a:r xmlns:a="http://schemas.openxmlformats.org/drawingml/2006/main">
                    <a:rPr lang="ru">
                      <a:noFill/>
                    </a:rPr>
                    <a:t> </a:t>
                  </a:r>
                </a:p>
              </p:txBody>
            </p:sp>
          </mc:Fallback>
        </mc:AlternateContent>
      </p:grpSp>
      <p:sp>
        <p:nvSpPr>
          <p:cNvPr id="93" name="Textfeld 92"/>
          <p:cNvSpPr txBox="1"/>
          <p:nvPr/>
        </p:nvSpPr>
        <p:spPr>
          <a:xfrm>
            <a:off x="5392881" y="3573016"/>
            <a:ext cx="3740499" cy="2308324"/>
          </a:xfrm>
          <a:prstGeom prst="rect">
            <a:avLst/>
          </a:prstGeom>
          <a:solidFill>
            <a:schemeClr val="bg1"/>
          </a:solidFill>
        </p:spPr>
        <p:txBody>
          <a:bodyPr wrap="square" lIns="90000" rtlCol="0">
            <a:spAutoFit/>
          </a:bodyPr>
          <a:lstStyle/>
          <a:p>
            <a:r>
              <a:rPr lang="ru" sz="1200" dirty="0">
                <a:sym typeface="Wingdings"/>
              </a:rPr>
              <a:t>На рисунке показано течение, параллельное склону, как и следовало ожидать, например, в </a:t>
            </a:r>
            <a:r>
              <a:rPr lang="ru" sz="1200" dirty="0" err="1">
                <a:sym typeface="Wingdings"/>
              </a:rPr>
              <a:t>рекультивационном </a:t>
            </a:r>
            <a:r>
              <a:rPr lang="ru" sz="1200" dirty="0">
                <a:sym typeface="Wingdings"/>
              </a:rPr>
              <a:t>слое поверхностной облицовки полигона. Линии потока (слабо) отмечены синими точками, а эквипотенциальные линии окрашены пурпурным цветом перпендикулярно им. Везде на эквипотенциальной линии имеется одинаковый потенциал, как показывает уровень воды в двух трубках пьезометра ( </a:t>
            </a:r>
            <a:r>
              <a:rPr lang="ru" sz="1200" u="sng" dirty="0">
                <a:solidFill>
                  <a:srgbClr val="006B94"/>
                </a:solidFill>
                <a:sym typeface="Wingdings"/>
              </a:rPr>
              <a:t>Примечание: </a:t>
            </a:r>
            <a:r>
              <a:rPr lang="ru" sz="1200" dirty="0">
                <a:solidFill>
                  <a:srgbClr val="006B94"/>
                </a:solidFill>
                <a:sym typeface="Wingdings"/>
              </a:rPr>
              <a:t>ситуацию не следует путать с </a:t>
            </a:r>
            <a:r>
              <a:rPr lang="ru" sz="1200" b="1" dirty="0">
                <a:solidFill>
                  <a:srgbClr val="006B94"/>
                </a:solidFill>
                <a:sym typeface="Wingdings"/>
              </a:rPr>
              <a:t>ситуацией на рис. P3-21 слева </a:t>
            </a:r>
            <a:r>
              <a:rPr lang="ru" sz="1200" dirty="0">
                <a:solidFill>
                  <a:srgbClr val="006B94"/>
                </a:solidFill>
                <a:sym typeface="Wingdings"/>
              </a:rPr>
              <a:t>, где трубки пьезометра не начинаются на той же эквипотенциальной линии </a:t>
            </a:r>
            <a:r>
              <a:rPr lang="ru" sz="1200" dirty="0">
                <a:sym typeface="Wingdings"/>
              </a:rPr>
              <a:t>). Строительство сетей потоков является предметом курса бакалавриата « </a:t>
            </a:r>
            <a:r>
              <a:rPr lang="ru" sz="1200" spc="-20" dirty="0">
                <a:sym typeface="Wingdings"/>
              </a:rPr>
              <a:t>Инженерия фундаментов» и может быть прочитано в соответствующих документах.</a:t>
            </a:r>
            <a:endParaRPr lang="en-US" sz="1200" dirty="0">
              <a:sym typeface="Wingdings"/>
            </a:endParaRPr>
          </a:p>
        </p:txBody>
      </p:sp>
    </p:spTree>
    <p:custDataLst>
      <p:tags r:id="rId1"/>
    </p:custDataLst>
    <p:extLst>
      <p:ext uri="{BB962C8B-B14F-4D97-AF65-F5344CB8AC3E}">
        <p14:creationId xmlns:p14="http://schemas.microsoft.com/office/powerpoint/2010/main" val="82120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additive="base">
                                        <p:cTn id="7" dur="2000" fill="hold"/>
                                        <p:tgtEl>
                                          <p:spTgt spid="93"/>
                                        </p:tgtEl>
                                        <p:attrNameLst>
                                          <p:attrName>ppt_x</p:attrName>
                                        </p:attrNameLst>
                                      </p:cBhvr>
                                      <p:tavLst>
                                        <p:tav tm="0">
                                          <p:val>
                                            <p:strVal val="1+#ppt_w/2"/>
                                          </p:val>
                                        </p:tav>
                                        <p:tav tm="100000">
                                          <p:val>
                                            <p:strVal val="#ppt_x"/>
                                          </p:val>
                                        </p:tav>
                                      </p:tavLst>
                                    </p:anim>
                                    <p:anim calcmode="lin" valueType="num">
                                      <p:cBhvr additive="base">
                                        <p:cTn id="8" dur="2000" fill="hold"/>
                                        <p:tgtEl>
                                          <p:spTgt spid="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3861048"/>
            <a:ext cx="9144000" cy="1080120"/>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2808000" y="244800"/>
            <a:ext cx="4320000" cy="307777"/>
          </a:xfrm>
          <a:prstGeom prst="rect">
            <a:avLst/>
          </a:prstGeom>
          <a:noFill/>
        </p:spPr>
        <p:txBody>
          <a:bodyPr wrap="square" lIns="90000" rtlCol="0">
            <a:spAutoFit/>
          </a:bodyPr>
          <a:lstStyle/>
          <a:p>
            <a:r>
              <a:rPr lang="ru" sz="1400" b="1" dirty="0"/>
              <a:t>Текучие </a:t>
            </a:r>
            <a:r>
              <a:rPr lang="ru" sz="1400" b="1" dirty="0" err="1"/>
              <a:t>грунтовые воды</a:t>
            </a:r>
            <a:endParaRPr lang="de-DE" sz="1400" b="1"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mc:AlternateContent xmlns:mc="http://schemas.openxmlformats.org/markup-compatibility/2006" xmlns:a14="http://schemas.microsoft.com/office/drawing/2010/main">
        <mc:Choice Requires="a14">
          <p:sp>
            <p:nvSpPr>
              <p:cNvPr id="93" name="Textfeld 92"/>
              <p:cNvSpPr txBox="1"/>
              <p:nvPr/>
            </p:nvSpPr>
            <p:spPr>
              <a:xfrm>
                <a:off x="1" y="576000"/>
                <a:ext cx="9143999" cy="5233677"/>
              </a:xfrm>
              <a:prstGeom prst="rect">
                <a:avLst/>
              </a:prstGeom>
              <a:noFill/>
            </p:spPr>
            <p:txBody>
              <a:bodyPr wrap="square" lIns="90000" rtlCol="0">
                <a:spAutoFit/>
              </a:bodyPr>
              <a:lstStyle/>
              <a:p>
                <a:pPr algn="just"/>
                <a:r>
                  <a:rPr lang="ru" sz="1400" b="1" dirty="0"/>
                  <a:t>П3-3.4 Расчет коэффициента водопроницаемости для несвязных грунтов</a:t>
                </a:r>
              </a:p>
              <a:p>
                <a:pPr algn="just"/>
                <a:endParaRPr lang="de-DE" sz="1400" dirty="0"/>
              </a:p>
              <a:p>
                <a:pPr algn="just"/>
                <a:r>
                  <a:rPr lang="ru" sz="1400" dirty="0"/>
                  <a:t>В </a:t>
                </a:r>
                <a:r>
                  <a:rPr lang="ru" sz="1400" dirty="0" err="1"/>
                  <a:t>геогидравлике </a:t>
                </a:r>
                <a:r>
                  <a:rPr lang="ru" sz="1400" dirty="0"/>
                  <a:t>, как уже было сказано, используется коэффициент проницаемости ( </a:t>
                </a:r>
                <a14:m>
                  <m:oMath xmlns:m="http://schemas.openxmlformats.org/officeDocument/2006/math">
                    <m:r>
                      <a:rPr lang="en-US" sz="1400" i="1" dirty="0" smtClean="0">
                        <a:latin typeface="Cambria Math" panose="02040503050406030204" pitchFamily="18" charset="0"/>
                      </a:rPr>
                      <m:t>𝑘</m:t>
                    </m:r>
                  </m:oMath>
                </a14:m>
                <a:r>
                  <a:rPr lang="ru" sz="1400" dirty="0"/>
                  <a:t>или </a:t>
                </a:r>
                <a14:m>
                  <m:oMath xmlns:m="http://schemas.openxmlformats.org/officeDocument/2006/math">
                    <m:sSub>
                      <m:sSubPr>
                        <m:ctrlPr>
                          <a:rPr lang="en-US" sz="1400" i="1" dirty="0" smtClean="0">
                            <a:latin typeface="Cambria Math" panose="02040503050406030204" pitchFamily="18" charset="0"/>
                          </a:rPr>
                        </m:ctrlPr>
                      </m:sSubPr>
                      <m:e>
                        <m:r>
                          <a:rPr lang="de-DE" sz="1400" b="0" i="1" dirty="0" smtClean="0">
                            <a:latin typeface="Cambria Math" panose="02040503050406030204" pitchFamily="18" charset="0"/>
                          </a:rPr>
                          <m:t>𝑘</m:t>
                        </m:r>
                      </m:e>
                      <m:sub>
                        <m:r>
                          <a:rPr lang="de-DE" sz="1400" b="0" i="1" dirty="0" smtClean="0">
                            <a:latin typeface="Cambria Math" panose="02040503050406030204" pitchFamily="18" charset="0"/>
                          </a:rPr>
                          <m:t>𝑓</m:t>
                        </m:r>
                      </m:sub>
                    </m:sSub>
                  </m:oMath>
                </a14:m>
                <a:r>
                  <a:rPr lang="ru" sz="1400" dirty="0"/>
                  <a:t>), который имеет размерность скорости [м/с]. Коэффициент водопроницаемости, также называемый гидравлической проводимостью, зависит от структуры почвы, размера зерен, гранулометрического состава и степени насыщения. Мелкозернистые фракции являются порообразующими и поэтому имеют решающее значение для сопротивления потоку. </a:t>
                </a:r>
                <a:r>
                  <a:rPr lang="ru" sz="1400" dirty="0">
                    <a:solidFill>
                      <a:srgbClr val="006B94"/>
                    </a:solidFill>
                  </a:rPr>
                  <a:t>Водопроницаемость определяется в полевых условиях путем откачки косвенно по кривой опускания или по повторному подъему после понижения уровня воды. В лаборатории водопроницаемость может быть определена непосредственно с помощью испытаний на проницаемость образцов почвы. В случае несвязных грунтов часто бывает полезно оценить коэффициент проницаемости по гранулометрическому составу грунта.</a:t>
                </a:r>
              </a:p>
              <a:p>
                <a:pPr algn="just"/>
                <a:endParaRPr lang="en-US" sz="1400" dirty="0"/>
              </a:p>
              <a:p>
                <a:pPr algn="just"/>
                <a:r>
                  <a:rPr lang="ru" sz="1400" dirty="0"/>
                  <a:t>Для песков и гравия с низким содержанием мелких зерен водопроницаемость можно относительно надежно оценить по гранулометрическому составу. Методы расчета основаны на эмпирических подходах. </a:t>
                </a:r>
              </a:p>
              <a:p>
                <a:pPr algn="just"/>
                <a:endParaRPr lang="de-DE" sz="1400" dirty="0"/>
              </a:p>
              <a:p>
                <a:pPr marL="342900" indent="-342900" algn="just">
                  <a:buAutoNum type="alphaLcParenR"/>
                </a:pPr>
                <a:r>
                  <a:rPr lang="ru" sz="1400" u="sng" dirty="0"/>
                  <a:t>после </a:t>
                </a:r>
                <a:r>
                  <a:rPr lang="ru" sz="1400" u="sng" cap="small" dirty="0" err="1"/>
                  <a:t>Хазена</a:t>
                </a:r>
                <a:r>
                  <a:rPr lang="ru" sz="1400" u="sng" cap="small" dirty="0"/>
                  <a:t> </a:t>
                </a:r>
                <a:r>
                  <a:rPr lang="ru" sz="1400" u="sng" dirty="0"/>
                  <a:t>(не размерный)</a:t>
                </a:r>
              </a:p>
              <a:p>
                <a:pPr marL="342900" indent="-342900" algn="just">
                  <a:buAutoNum type="alphaLcParenR"/>
                </a:pPr>
                <a:endParaRPr lang="de-DE" sz="1400" u="sng" dirty="0"/>
              </a:p>
              <a:p>
                <a:pPr algn="just">
                  <a:lnSpc>
                    <a:spcPct val="150000"/>
                  </a:lnSpc>
                  <a:spcAft>
                    <a:spcPts val="0"/>
                  </a:spcAft>
                </a:pPr>
                <a14:m>
                  <m:oMath xmlns:m="http://schemas.openxmlformats.org/officeDocument/2006/math">
                    <m:r>
                      <a:rPr lang="de-DE" sz="1400" i="1" smtClean="0">
                        <a:solidFill>
                          <a:srgbClr val="C00000"/>
                        </a:solidFill>
                        <a:latin typeface="Cambria Math" panose="02040503050406030204" pitchFamily="18" charset="0"/>
                        <a:ea typeface="Times New Roman" panose="02020603050405020304" pitchFamily="18" charset="0"/>
                      </a:rPr>
                      <m:t>𝑘</m:t>
                    </m:r>
                    <m:r>
                      <a:rPr lang="de-DE" sz="1400" i="1" smtClean="0">
                        <a:solidFill>
                          <a:srgbClr val="C00000"/>
                        </a:solidFill>
                        <a:latin typeface="Cambria Math" panose="02040503050406030204" pitchFamily="18" charset="0"/>
                        <a:ea typeface="Times New Roman" panose="02020603050405020304" pitchFamily="18" charset="0"/>
                      </a:rPr>
                      <m:t>=</m:t>
                    </m:r>
                    <m:sSub>
                      <m:sSubPr>
                        <m:ctrlPr>
                          <a:rPr lang="de-DE" sz="1400" i="1">
                            <a:solidFill>
                              <a:srgbClr val="C00000"/>
                            </a:solidFill>
                            <a:effectLst/>
                            <a:latin typeface="Cambria Math" panose="02040503050406030204" pitchFamily="18" charset="0"/>
                            <a:ea typeface="Times New Roman" panose="02020603050405020304" pitchFamily="18" charset="0"/>
                          </a:rPr>
                        </m:ctrlPr>
                      </m:sSubPr>
                      <m:e>
                        <m:r>
                          <a:rPr lang="de-DE" sz="1400" i="1">
                            <a:solidFill>
                              <a:srgbClr val="C00000"/>
                            </a:solidFill>
                            <a:effectLst/>
                            <a:latin typeface="Cambria Math" panose="02040503050406030204" pitchFamily="18" charset="0"/>
                            <a:ea typeface="Times New Roman" panose="02020603050405020304" pitchFamily="18" charset="0"/>
                          </a:rPr>
                          <m:t>𝑘</m:t>
                        </m:r>
                      </m:e>
                      <m:sub>
                        <m:r>
                          <a:rPr lang="de-DE" sz="1400" i="1">
                            <a:solidFill>
                              <a:srgbClr val="C00000"/>
                            </a:solidFill>
                            <a:effectLst/>
                            <a:latin typeface="Cambria Math" panose="02040503050406030204" pitchFamily="18" charset="0"/>
                            <a:ea typeface="Times New Roman" panose="02020603050405020304" pitchFamily="18" charset="0"/>
                          </a:rPr>
                          <m:t>𝑓</m:t>
                        </m:r>
                      </m:sub>
                    </m:sSub>
                    <m:r>
                      <a:rPr lang="de-DE" sz="1400" i="1">
                        <a:solidFill>
                          <a:srgbClr val="C00000"/>
                        </a:solidFill>
                        <a:effectLst/>
                        <a:latin typeface="Cambria Math" panose="02040503050406030204" pitchFamily="18" charset="0"/>
                        <a:ea typeface="Times New Roman" panose="02020603050405020304" pitchFamily="18" charset="0"/>
                      </a:rPr>
                      <m:t>=0,01∙</m:t>
                    </m:r>
                    <m:sSup>
                      <m:sSupPr>
                        <m:ctrlPr>
                          <a:rPr lang="de-DE" sz="1400" i="1">
                            <a:solidFill>
                              <a:srgbClr val="C00000"/>
                            </a:solidFill>
                            <a:effectLst/>
                            <a:latin typeface="Cambria Math" panose="02040503050406030204" pitchFamily="18" charset="0"/>
                            <a:ea typeface="Times New Roman" panose="02020603050405020304" pitchFamily="18" charset="0"/>
                          </a:rPr>
                        </m:ctrlPr>
                      </m:sSupPr>
                      <m:e>
                        <m:sSub>
                          <m:sSubPr>
                            <m:ctrlPr>
                              <a:rPr lang="de-DE" sz="1400" i="1">
                                <a:solidFill>
                                  <a:srgbClr val="C00000"/>
                                </a:solidFill>
                                <a:effectLst/>
                                <a:latin typeface="Cambria Math" panose="02040503050406030204" pitchFamily="18" charset="0"/>
                                <a:ea typeface="Times New Roman" panose="02020603050405020304" pitchFamily="18" charset="0"/>
                              </a:rPr>
                            </m:ctrlPr>
                          </m:sSubPr>
                          <m:e>
                            <m:r>
                              <a:rPr lang="de-DE" sz="1400" i="1">
                                <a:solidFill>
                                  <a:srgbClr val="C00000"/>
                                </a:solidFill>
                                <a:effectLst/>
                                <a:latin typeface="Cambria Math" panose="02040503050406030204" pitchFamily="18" charset="0"/>
                                <a:ea typeface="Times New Roman" panose="02020603050405020304" pitchFamily="18" charset="0"/>
                              </a:rPr>
                              <m:t>𝑑</m:t>
                            </m:r>
                          </m:e>
                          <m:sub>
                            <m:r>
                              <a:rPr lang="de-DE" sz="1400" i="1">
                                <a:solidFill>
                                  <a:srgbClr val="C00000"/>
                                </a:solidFill>
                                <a:effectLst/>
                                <a:latin typeface="Cambria Math" panose="02040503050406030204" pitchFamily="18" charset="0"/>
                                <a:ea typeface="Times New Roman" panose="02020603050405020304" pitchFamily="18" charset="0"/>
                              </a:rPr>
                              <m:t>10</m:t>
                            </m:r>
                          </m:sub>
                        </m:sSub>
                      </m:e>
                      <m:sup>
                        <m:r>
                          <a:rPr lang="de-DE" sz="1400" i="1">
                            <a:solidFill>
                              <a:srgbClr val="C00000"/>
                            </a:solidFill>
                            <a:effectLst/>
                            <a:latin typeface="Cambria Math" panose="02040503050406030204" pitchFamily="18" charset="0"/>
                            <a:ea typeface="Times New Roman" panose="02020603050405020304" pitchFamily="18" charset="0"/>
                          </a:rPr>
                          <m:t>2</m:t>
                        </m:r>
                      </m:sup>
                    </m:sSup>
                  </m:oMath>
                </a14:m>
                <a:r>
                  <a:rPr lang="ru"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ru" sz="1400" dirty="0">
                    <a:solidFill>
                      <a:srgbClr val="000000"/>
                    </a:solidFill>
                    <a:effectLst/>
                    <a:ea typeface="Times New Roman" panose="02020603050405020304" pitchFamily="18" charset="0"/>
                    <a:cs typeface="Times New Roman" panose="02020603050405020304" pitchFamily="18" charset="0"/>
                  </a:rPr>
                  <a:t>[м/с] </a:t>
                </a:r>
                <a:r>
                  <a:rPr lang="ru" sz="1400" dirty="0">
                    <a:effectLst/>
                    <a:ea typeface="Times New Roman" panose="02020603050405020304" pitchFamily="18" charset="0"/>
                  </a:rPr>
                  <a:t>( </a:t>
                </a:r>
                <a:r>
                  <a:rPr lang="ru" sz="1400" dirty="0" err="1">
                    <a:effectLst/>
                    <a:ea typeface="Times New Roman" panose="02020603050405020304" pitchFamily="18" charset="0"/>
                  </a:rPr>
                  <a:t>уравнение </a:t>
                </a:r>
                <a:r>
                  <a:rPr lang="ru" sz="1400" dirty="0">
                    <a:effectLst/>
                    <a:ea typeface="Times New Roman" panose="02020603050405020304" pitchFamily="18" charset="0"/>
                  </a:rPr>
                  <a:t>P3.24)</a:t>
                </a:r>
              </a:p>
              <a:p>
                <a:pPr algn="just">
                  <a:lnSpc>
                    <a:spcPct val="150000"/>
                  </a:lnSpc>
                  <a:spcAft>
                    <a:spcPts val="0"/>
                  </a:spcAft>
                </a:pPr>
                <a:r>
                  <a:rPr lang="ru" sz="1400" dirty="0" err="1">
                    <a:effectLst/>
                    <a:ea typeface="Times New Roman" panose="02020603050405020304" pitchFamily="18" charset="0"/>
                  </a:rPr>
                  <a:t>с</a:t>
                </a:r>
                <a:endParaRPr lang="de-DE" sz="1400" dirty="0">
                  <a:effectLst/>
                  <a:ea typeface="Times New Roman" panose="02020603050405020304" pitchFamily="18" charset="0"/>
                </a:endParaRPr>
              </a:p>
              <a:p>
                <a:pPr algn="just">
                  <a:lnSpc>
                    <a:spcPct val="150000"/>
                  </a:lnSpc>
                  <a:spcAft>
                    <a:spcPts val="0"/>
                  </a:spcAft>
                </a:pPr>
                <a14:m>
                  <m:oMath xmlns:m="http://schemas.openxmlformats.org/officeDocument/2006/math">
                    <m:sSub>
                      <m:sSubPr>
                        <m:ctrlPr>
                          <a:rPr lang="de-DE" sz="1400" i="1">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effectLst/>
                            <a:latin typeface="Cambria Math" panose="02040503050406030204" pitchFamily="18" charset="0"/>
                            <a:ea typeface="Cambria Math" panose="02040503050406030204" pitchFamily="18" charset="0"/>
                            <a:cs typeface="Arial" panose="020B0604020202020204" pitchFamily="34" charset="0"/>
                          </a:rPr>
                          <m:t>𝑑</m:t>
                        </m:r>
                      </m:e>
                      <m:sub>
                        <m:r>
                          <a:rPr lang="de-DE" sz="1400" i="1">
                            <a:effectLst/>
                            <a:latin typeface="Cambria Math" panose="02040503050406030204" pitchFamily="18" charset="0"/>
                            <a:ea typeface="Cambria Math" panose="02040503050406030204" pitchFamily="18" charset="0"/>
                            <a:cs typeface="Arial" panose="020B0604020202020204" pitchFamily="34" charset="0"/>
                          </a:rPr>
                          <m:t>10</m:t>
                        </m:r>
                      </m:sub>
                    </m:sSub>
                  </m:oMath>
                </a14:m>
                <a:r>
                  <a:rPr lang="ru" sz="1400" dirty="0">
                    <a:effectLst/>
                    <a:ea typeface="Times New Roman" panose="02020603050405020304" pitchFamily="18" charset="0"/>
                  </a:rPr>
                  <a:t>= </a:t>
                </a:r>
                <a:r>
                  <a:rPr lang="ru" sz="1400" dirty="0">
                    <a:ea typeface="Times New Roman" panose="02020603050405020304" pitchFamily="18" charset="0"/>
                  </a:rPr>
                  <a:t>диаметр зерна при проходе через сито 10 мас.% </a:t>
                </a:r>
                <a:r>
                  <a:rPr lang="ru" sz="1400" dirty="0">
                    <a:effectLst/>
                    <a:ea typeface="Times New Roman" panose="02020603050405020304" pitchFamily="18" charset="0"/>
                  </a:rPr>
                  <a:t>[мм]</a:t>
                </a:r>
              </a:p>
              <a:p>
                <a:pPr algn="just"/>
                <a:endParaRPr lang="de-DE" sz="1400" dirty="0"/>
              </a:p>
              <a:p>
                <a:pPr algn="just"/>
                <a:endParaRPr lang="de-DE" sz="1400" dirty="0"/>
              </a:p>
              <a:p>
                <a:pPr algn="just"/>
                <a:r>
                  <a:rPr lang="ru" sz="1400" u="sng" dirty="0"/>
                  <a:t>Недостаток: </a:t>
                </a:r>
                <a:r>
                  <a:rPr lang="ru" sz="1400" dirty="0"/>
                  <a:t>плотность упаковки/насыпная плотность не учитывается, хотя и имеет значение.</a:t>
                </a:r>
              </a:p>
              <a:p>
                <a:pPr algn="just"/>
                <a:endParaRPr lang="en-US" sz="1400" u="sng" dirty="0"/>
              </a:p>
            </p:txBody>
          </p:sp>
        </mc:Choice>
        <mc:Fallback xmlns="">
          <p:sp>
            <p:nvSpPr>
              <p:cNvPr id="93" name="Textfeld 92"/>
              <p:cNvSpPr txBox="1">
                <a:spLocks noRot="1" noChangeAspect="1" noMove="1" noResize="1" noEditPoints="1" noAdjustHandles="1" noChangeArrowheads="1" noChangeShapeType="1" noTextEdit="1"/>
              </p:cNvSpPr>
              <p:nvPr/>
            </p:nvSpPr>
            <p:spPr>
              <a:xfrm>
                <a:off x="1" y="576000"/>
                <a:ext cx="9143999" cy="5233677"/>
              </a:xfrm>
              <a:prstGeom prst="rect">
                <a:avLst/>
              </a:prstGeom>
              <a:blipFill>
                <a:blip r:embed="rId2"/>
                <a:stretch>
                  <a:fillRect l="-267" t="-116" r="-200"/>
                </a:stretch>
              </a:blipFill>
            </p:spPr>
            <p:txBody>
              <a:bodyPr/>
              <a:lstStyle/>
              <a:p>
                <a:r xmlns:a="http://schemas.openxmlformats.org/drawingml/2006/main">
                  <a:rPr lang="ru">
                    <a:noFill/>
                  </a:rPr>
                  <a:t> </a:t>
                </a:r>
              </a:p>
            </p:txBody>
          </p:sp>
        </mc:Fallback>
      </mc:AlternateContent>
    </p:spTree>
    <p:extLst>
      <p:ext uri="{BB962C8B-B14F-4D97-AF65-F5344CB8AC3E}">
        <p14:creationId xmlns:p14="http://schemas.microsoft.com/office/powerpoint/2010/main" val="139478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0" y="6714000"/>
            <a:ext cx="144000" cy="144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Textfeld 6"/>
          <p:cNvSpPr txBox="1"/>
          <p:nvPr/>
        </p:nvSpPr>
        <p:spPr>
          <a:xfrm>
            <a:off x="2808000" y="244800"/>
            <a:ext cx="4320000" cy="307777"/>
          </a:xfrm>
          <a:prstGeom prst="rect">
            <a:avLst/>
          </a:prstGeom>
          <a:noFill/>
        </p:spPr>
        <p:txBody>
          <a:bodyPr wrap="square" lIns="90000" rtlCol="0">
            <a:spAutoFit/>
          </a:bodyPr>
          <a:lstStyle/>
          <a:p>
            <a:r>
              <a:rPr lang="ru" sz="1400" b="1" dirty="0"/>
              <a:t>Текучие грунтовые воды</a:t>
            </a:r>
          </a:p>
        </p:txBody>
      </p:sp>
      <p:sp>
        <p:nvSpPr>
          <p:cNvPr id="8" name="Textfeld 7"/>
          <p:cNvSpPr txBox="1"/>
          <p:nvPr/>
        </p:nvSpPr>
        <p:spPr>
          <a:xfrm>
            <a:off x="-22843" y="6166922"/>
            <a:ext cx="9144000" cy="276999"/>
          </a:xfrm>
          <a:prstGeom prst="rect">
            <a:avLst/>
          </a:prstGeom>
          <a:noFill/>
        </p:spPr>
        <p:txBody>
          <a:bodyPr wrap="square" lIns="90000" rtlCol="0">
            <a:spAutoFit/>
          </a:bodyPr>
          <a:lstStyle/>
          <a:p>
            <a:r>
              <a:rPr lang="ru" sz="1200" b="1" dirty="0"/>
              <a:t>Рис. P3-24:</a:t>
            </a:r>
            <a:r>
              <a:rPr lang="ru" sz="1200" dirty="0"/>
              <a:t> Гранулометрический состав </a:t>
            </a:r>
            <a:r>
              <a:rPr lang="ru" sz="1200" b="1" dirty="0"/>
              <a:t>крупнозернистой почвы </a:t>
            </a:r>
            <a:r>
              <a:rPr lang="ru" sz="1200" dirty="0"/>
              <a:t>(источник: Aufgabensammlung Geotechnik, </a:t>
            </a:r>
            <a:r>
              <a:rPr lang="ru" sz="1200" cap="small" dirty="0" err="1"/>
              <a:t>Rütz</a:t>
            </a:r>
            <a:r>
              <a:rPr lang="ru" sz="1200" cap="small" dirty="0"/>
              <a:t> </a:t>
            </a:r>
            <a:r>
              <a:rPr lang="ru" sz="1200" dirty="0"/>
              <a:t>есть др. 2012: 6).</a:t>
            </a:r>
          </a:p>
        </p:txBody>
      </p:sp>
      <p:grpSp>
        <p:nvGrpSpPr>
          <p:cNvPr id="3" name="Gruppo 2">
            <a:extLst>
              <a:ext uri="{FF2B5EF4-FFF2-40B4-BE49-F238E27FC236}">
                <a16:creationId xmlns="" xmlns:a16="http://schemas.microsoft.com/office/drawing/2014/main" id="{5C43E5C2-2FD8-3112-BB3D-1180E26FB82E}"/>
              </a:ext>
            </a:extLst>
          </p:cNvPr>
          <p:cNvGrpSpPr/>
          <p:nvPr/>
        </p:nvGrpSpPr>
        <p:grpSpPr>
          <a:xfrm>
            <a:off x="269776" y="694644"/>
            <a:ext cx="8604448" cy="5468711"/>
            <a:chOff x="0" y="552577"/>
            <a:chExt cx="9144000" cy="5884424"/>
          </a:xfrm>
        </p:grpSpPr>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2577"/>
              <a:ext cx="9144000" cy="5884424"/>
            </a:xfrm>
            <a:prstGeom prst="rect">
              <a:avLst/>
            </a:prstGeom>
          </p:spPr>
        </p:pic>
        <p:sp>
          <p:nvSpPr>
            <p:cNvPr id="2" name="Ellipse 1"/>
            <p:cNvSpPr/>
            <p:nvPr/>
          </p:nvSpPr>
          <p:spPr>
            <a:xfrm>
              <a:off x="4367725" y="5013176"/>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custDataLst>
      <p:tags r:id="rId1"/>
    </p:custDataLst>
    <p:extLst>
      <p:ext uri="{BB962C8B-B14F-4D97-AF65-F5344CB8AC3E}">
        <p14:creationId xmlns:p14="http://schemas.microsoft.com/office/powerpoint/2010/main" val="224841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203848" y="30517"/>
            <a:ext cx="4320000" cy="307777"/>
          </a:xfrm>
          <a:prstGeom prst="rect">
            <a:avLst/>
          </a:prstGeom>
          <a:noFill/>
        </p:spPr>
        <p:txBody>
          <a:bodyPr wrap="square" lIns="90000" rtlCol="0">
            <a:spAutoFit/>
          </a:bodyPr>
          <a:lstStyle/>
          <a:p>
            <a:r>
              <a:rPr lang="ru" sz="1400" b="1" dirty="0"/>
              <a:t>Текучие </a:t>
            </a:r>
            <a:r>
              <a:rPr lang="ru" sz="1400" b="1" dirty="0" err="1"/>
              <a:t>грунтовые воды</a:t>
            </a:r>
            <a:endParaRPr lang="de-DE" sz="1400" b="1" dirty="0"/>
          </a:p>
        </p:txBody>
      </p:sp>
      <p:sp>
        <p:nvSpPr>
          <p:cNvPr id="5" name="Rechteck 4"/>
          <p:cNvSpPr/>
          <p:nvPr/>
        </p:nvSpPr>
        <p:spPr>
          <a:xfrm>
            <a:off x="0" y="6714000"/>
            <a:ext cx="144000" cy="144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mc:AlternateContent xmlns:mc="http://schemas.openxmlformats.org/markup-compatibility/2006" xmlns:a14="http://schemas.microsoft.com/office/drawing/2010/main">
        <mc:Choice Requires="a14">
          <p:sp>
            <p:nvSpPr>
              <p:cNvPr id="10" name="Textfeld 9"/>
              <p:cNvSpPr txBox="1"/>
              <p:nvPr/>
            </p:nvSpPr>
            <p:spPr>
              <a:xfrm>
                <a:off x="0" y="3761058"/>
                <a:ext cx="3024000" cy="1569660"/>
              </a:xfrm>
              <a:prstGeom prst="rect">
                <a:avLst/>
              </a:prstGeom>
              <a:noFill/>
            </p:spPr>
            <p:txBody>
              <a:bodyPr wrap="square" lIns="90000" rtlCol="0">
                <a:spAutoFit/>
              </a:bodyPr>
              <a:lstStyle/>
              <a:p>
                <a:r>
                  <a:rPr lang="ru" sz="1200" b="1" dirty="0"/>
                  <a:t>Рис. P3-25:</a:t>
                </a:r>
                <a:r>
                  <a:rPr lang="ru" sz="1200" dirty="0"/>
                  <a:t> Резюме пояснений в тексте на предыдущей и следующей странице: Определение </a:t>
                </a:r>
                <a14:m>
                  <m:oMath xmlns:m="http://schemas.openxmlformats.org/officeDocument/2006/math">
                    <m:r>
                      <a:rPr lang="en-US" sz="1200" i="1" dirty="0" smtClean="0">
                        <a:latin typeface="Cambria Math" panose="02040503050406030204" pitchFamily="18" charset="0"/>
                      </a:rPr>
                      <m:t>𝑘</m:t>
                    </m:r>
                  </m:oMath>
                </a14:m>
                <a:r>
                  <a:rPr lang="ru" sz="1200" dirty="0"/>
                  <a:t>-значения по гранулометрическому составу; Уравнения по </a:t>
                </a:r>
                <a:r>
                  <a:rPr lang="ru" sz="1200" cap="small" dirty="0"/>
                  <a:t>Хазену </a:t>
                </a:r>
                <a:r>
                  <a:rPr lang="ru" sz="1200" dirty="0"/>
                  <a:t>(1893 г.), </a:t>
                </a:r>
                <a:r>
                  <a:rPr lang="ru" sz="1200" cap="small" dirty="0"/>
                  <a:t>Бейеру </a:t>
                </a:r>
                <a:r>
                  <a:rPr lang="ru" sz="1200" dirty="0"/>
                  <a:t>(1964 г.) и дополнительно по </a:t>
                </a:r>
                <a:r>
                  <a:rPr lang="ru" sz="1200" cap="small" dirty="0" err="1"/>
                  <a:t>Сичарду.</a:t>
                </a:r>
                <a:r>
                  <a:rPr lang="ru" sz="1200" cap="small" dirty="0"/>
                  <a:t> </a:t>
                </a:r>
                <a:r>
                  <a:rPr lang="ru" sz="1200" dirty="0"/>
                  <a:t>(1927) и </a:t>
                </a:r>
                <a:r>
                  <a:rPr lang="ru" sz="1200" cap="small" dirty="0"/>
                  <a:t>Seiler </a:t>
                </a:r>
                <a:r>
                  <a:rPr lang="ru" sz="1200" dirty="0"/>
                  <a:t>(1973, источник: </a:t>
                </a:r>
                <a:r>
                  <a:rPr lang="ru" sz="1200" dirty="0" err="1"/>
                  <a:t>Grundbau-Taschenbuch </a:t>
                </a:r>
                <a:r>
                  <a:rPr lang="ru" sz="1200" dirty="0"/>
                  <a:t>; из </a:t>
                </a:r>
                <a:r>
                  <a:rPr lang="ru" sz="1200" dirty="0" err="1"/>
                  <a:t>Rütz </a:t>
                </a:r>
                <a:r>
                  <a:rPr lang="ru" sz="1200" dirty="0"/>
                  <a:t>et al., </a:t>
                </a:r>
                <a:r>
                  <a:rPr lang="ru" sz="1200" dirty="0" err="1"/>
                  <a:t>Wissensspeicher</a:t>
                </a:r>
                <a:r>
                  <a:rPr lang="ru" sz="1200" dirty="0"/>
                  <a:t> </a:t>
                </a:r>
                <a:r>
                  <a:rPr lang="ru" sz="1200" dirty="0" err="1"/>
                  <a:t>Геотехник </a:t>
                </a:r>
                <a:r>
                  <a:rPr lang="ru" sz="1200" dirty="0"/>
                  <a:t>, 2011. С. 36).</a:t>
                </a:r>
                <a:endParaRPr lang="de-DE" sz="1200" dirty="0"/>
              </a:p>
            </p:txBody>
          </p:sp>
        </mc:Choice>
        <mc:Fallback xmlns="">
          <p:sp>
            <p:nvSpPr>
              <p:cNvPr id="10" name="Textfeld 9"/>
              <p:cNvSpPr txBox="1">
                <a:spLocks noRot="1" noChangeAspect="1" noMove="1" noResize="1" noEditPoints="1" noAdjustHandles="1" noChangeArrowheads="1" noChangeShapeType="1" noTextEdit="1"/>
              </p:cNvSpPr>
              <p:nvPr/>
            </p:nvSpPr>
            <p:spPr>
              <a:xfrm>
                <a:off x="0" y="3761058"/>
                <a:ext cx="3024000" cy="1569660"/>
              </a:xfrm>
              <a:prstGeom prst="rect">
                <a:avLst/>
              </a:prstGeom>
              <a:blipFill>
                <a:blip r:embed="rId2"/>
                <a:stretch>
                  <a:fillRect l="-202" t="-389" r="-403" b="-2335"/>
                </a:stretch>
              </a:blipFill>
            </p:spPr>
            <p:txBody>
              <a:bodyPr/>
              <a:lstStyle/>
              <a:p>
                <a:r xmlns:a="http://schemas.openxmlformats.org/drawingml/2006/main">
                  <a:rPr lang="ru">
                    <a:noFill/>
                  </a:rPr>
                  <a:t> </a:t>
                </a:r>
              </a:p>
            </p:txBody>
          </p:sp>
        </mc:Fallback>
      </mc:AlternateContent>
      <p:grpSp>
        <p:nvGrpSpPr>
          <p:cNvPr id="20" name="Gruppo 19">
            <a:extLst>
              <a:ext uri="{FF2B5EF4-FFF2-40B4-BE49-F238E27FC236}">
                <a16:creationId xmlns="" xmlns:a16="http://schemas.microsoft.com/office/drawing/2014/main" id="{FF0ECDA6-3F4E-7D98-D7E7-E15522FFE76C}"/>
              </a:ext>
            </a:extLst>
          </p:cNvPr>
          <p:cNvGrpSpPr/>
          <p:nvPr/>
        </p:nvGrpSpPr>
        <p:grpSpPr>
          <a:xfrm>
            <a:off x="3024000" y="338294"/>
            <a:ext cx="6118576" cy="6138000"/>
            <a:chOff x="3024000" y="576000"/>
            <a:chExt cx="6118576" cy="6138000"/>
          </a:xfrm>
        </p:grpSpPr>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4000" y="576000"/>
              <a:ext cx="6118576" cy="6138000"/>
            </a:xfrm>
            <a:prstGeom prst="rect">
              <a:avLst/>
            </a:prstGeom>
          </p:spPr>
        </p:pic>
        <mc:AlternateContent xmlns:mc="http://schemas.openxmlformats.org/markup-compatibility/2006" xmlns:a14="http://schemas.microsoft.com/office/drawing/2010/main">
          <mc:Choice Requires="a14">
            <p:sp>
              <p:nvSpPr>
                <p:cNvPr id="2" name="Textfeld 1"/>
                <p:cNvSpPr txBox="1"/>
                <p:nvPr/>
              </p:nvSpPr>
              <p:spPr>
                <a:xfrm>
                  <a:off x="3024000" y="622112"/>
                  <a:ext cx="5472608" cy="184666"/>
                </a:xfrm>
                <a:prstGeom prst="rect">
                  <a:avLst/>
                </a:prstGeom>
                <a:solidFill>
                  <a:schemeClr val="bg1"/>
                </a:solidFill>
              </p:spPr>
              <p:txBody>
                <a:bodyPr wrap="square" lIns="36000" tIns="0" rIns="36000" bIns="0" rtlCol="0">
                  <a:spAutoFit/>
                </a:bodyPr>
                <a:lstStyle/>
                <a:p>
                  <a:r>
                    <a:rPr lang="ru" sz="1200" b="1" dirty="0">
                      <a:sym typeface="Wingdings" panose="05000000000000000000" pitchFamily="2" charset="2"/>
                    </a:rPr>
                    <a:t> </a:t>
                  </a:r>
                  <a:r>
                    <a:rPr lang="ru" sz="1200" b="1" dirty="0"/>
                    <a:t>Определение </a:t>
                  </a:r>
                  <a14:m>
                    <m:oMath xmlns:m="http://schemas.openxmlformats.org/officeDocument/2006/math">
                      <m:r>
                        <a:rPr lang="en-US" sz="1200" b="1" i="1" dirty="0" smtClean="0">
                          <a:latin typeface="Cambria Math" panose="02040503050406030204" pitchFamily="18" charset="0"/>
                        </a:rPr>
                        <m:t>𝒌</m:t>
                      </m:r>
                    </m:oMath>
                  </a14:m>
                  <a:r>
                    <a:rPr lang="ru" sz="1200" b="1" dirty="0"/>
                    <a:t>-значения по гранулометрическому составу </a:t>
                  </a:r>
                  <a:r>
                    <a:rPr lang="ru" sz="1200" dirty="0"/>
                    <a:t>(источник: GBT, T.2 [48])</a:t>
                  </a:r>
                </a:p>
              </p:txBody>
            </p:sp>
          </mc:Choice>
          <mc:Fallback xmlns="">
            <p:sp>
              <p:nvSpPr>
                <p:cNvPr id="2" name="Textfeld 1"/>
                <p:cNvSpPr txBox="1">
                  <a:spLocks noRot="1" noChangeAspect="1" noMove="1" noResize="1" noEditPoints="1" noAdjustHandles="1" noChangeArrowheads="1" noChangeShapeType="1" noTextEdit="1"/>
                </p:cNvSpPr>
                <p:nvPr/>
              </p:nvSpPr>
              <p:spPr>
                <a:xfrm>
                  <a:off x="3024000" y="622112"/>
                  <a:ext cx="5472608" cy="184666"/>
                </a:xfrm>
                <a:prstGeom prst="rect">
                  <a:avLst/>
                </a:prstGeom>
                <a:blipFill>
                  <a:blip r:embed="rId4"/>
                  <a:stretch>
                    <a:fillRect l="-1114" t="-26667" r="-445" b="-56667"/>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8" name="Textfeld 7"/>
                <p:cNvSpPr txBox="1"/>
                <p:nvPr/>
              </p:nvSpPr>
              <p:spPr>
                <a:xfrm>
                  <a:off x="3203848" y="3312000"/>
                  <a:ext cx="2340000" cy="153888"/>
                </a:xfrm>
                <a:prstGeom prst="rect">
                  <a:avLst/>
                </a:prstGeom>
                <a:solidFill>
                  <a:schemeClr val="bg1"/>
                </a:solidFill>
              </p:spPr>
              <p:txBody>
                <a:bodyPr wrap="square" lIns="36000" tIns="0" rIns="36000" bIns="0" rtlCol="0">
                  <a:spAutoFit/>
                </a:bodyPr>
                <a:lstStyle/>
                <a:p>
                  <a:r>
                    <a:rPr lang="ru" sz="1000" b="1" dirty="0"/>
                    <a:t>Поправочный коэффициент </a:t>
                  </a:r>
                  <a14:m>
                    <m:oMath xmlns:m="http://schemas.openxmlformats.org/officeDocument/2006/math">
                      <m:r>
                        <a:rPr lang="en-US" sz="1000" b="1" i="1" dirty="0" smtClean="0">
                          <a:latin typeface="Cambria Math" panose="02040503050406030204" pitchFamily="18" charset="0"/>
                        </a:rPr>
                        <m:t>𝒄</m:t>
                      </m:r>
                      <m:r>
                        <a:rPr lang="en-US" sz="1000" b="1" i="1" dirty="0" smtClean="0">
                          <a:latin typeface="Cambria Math" panose="02040503050406030204" pitchFamily="18" charset="0"/>
                        </a:rPr>
                        <m:t>(</m:t>
                      </m:r>
                      <m:sSub>
                        <m:sSubPr>
                          <m:ctrlPr>
                            <a:rPr lang="en-US" sz="1000" b="1" i="1" dirty="0" smtClean="0">
                              <a:latin typeface="Cambria Math" panose="02040503050406030204" pitchFamily="18" charset="0"/>
                            </a:rPr>
                          </m:ctrlPr>
                        </m:sSubPr>
                        <m:e>
                          <m:r>
                            <a:rPr lang="de-DE" sz="1000" b="1" i="1" dirty="0" smtClean="0">
                              <a:latin typeface="Cambria Math" panose="02040503050406030204" pitchFamily="18" charset="0"/>
                            </a:rPr>
                            <m:t>𝑪</m:t>
                          </m:r>
                        </m:e>
                        <m:sub>
                          <m:r>
                            <a:rPr lang="de-DE" sz="1000" b="1" i="1" dirty="0" smtClean="0">
                              <a:latin typeface="Cambria Math" panose="02040503050406030204" pitchFamily="18" charset="0"/>
                            </a:rPr>
                            <m:t>𝒖</m:t>
                          </m:r>
                        </m:sub>
                      </m:sSub>
                      <m:r>
                        <a:rPr lang="en-US" sz="1000" b="1" i="1" dirty="0" smtClean="0">
                          <a:latin typeface="Cambria Math" panose="02040503050406030204" pitchFamily="18" charset="0"/>
                        </a:rPr>
                        <m:t>)</m:t>
                      </m:r>
                    </m:oMath>
                  </a14:m>
                  <a:r>
                    <a:rPr lang="ru" sz="1000" b="1" dirty="0"/>
                    <a:t>по </a:t>
                  </a:r>
                  <a:r>
                    <a:rPr lang="ru" sz="1000" b="1" cap="small" dirty="0"/>
                    <a:t>Бейеру</a:t>
                  </a:r>
                </a:p>
              </p:txBody>
            </p:sp>
          </mc:Choice>
          <mc:Fallback xmlns="">
            <p:sp>
              <p:nvSpPr>
                <p:cNvPr id="8" name="Textfeld 7"/>
                <p:cNvSpPr txBox="1">
                  <a:spLocks noRot="1" noChangeAspect="1" noMove="1" noResize="1" noEditPoints="1" noAdjustHandles="1" noChangeArrowheads="1" noChangeShapeType="1" noTextEdit="1"/>
                </p:cNvSpPr>
                <p:nvPr/>
              </p:nvSpPr>
              <p:spPr>
                <a:xfrm>
                  <a:off x="3203848" y="3312000"/>
                  <a:ext cx="2340000" cy="153888"/>
                </a:xfrm>
                <a:prstGeom prst="rect">
                  <a:avLst/>
                </a:prstGeom>
                <a:blipFill>
                  <a:blip r:embed="rId5"/>
                  <a:stretch>
                    <a:fillRect l="-2089" t="-19231" b="-50000"/>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9" name="Textfeld 8"/>
                <p:cNvSpPr txBox="1"/>
                <p:nvPr/>
              </p:nvSpPr>
              <p:spPr>
                <a:xfrm>
                  <a:off x="3203848" y="4032082"/>
                  <a:ext cx="3600000" cy="153888"/>
                </a:xfrm>
                <a:prstGeom prst="rect">
                  <a:avLst/>
                </a:prstGeom>
                <a:solidFill>
                  <a:schemeClr val="bg1"/>
                </a:solidFill>
              </p:spPr>
              <p:txBody>
                <a:bodyPr wrap="square" lIns="36000" tIns="0" rIns="36000" bIns="0" rtlCol="0">
                  <a:spAutoFit/>
                </a:bodyPr>
                <a:lstStyle/>
                <a:p>
                  <a:r>
                    <a:rPr lang="ru" sz="1000" b="1" dirty="0"/>
                    <a:t>Поправочные коэффициенты </a:t>
                  </a:r>
                  <a14:m>
                    <m:oMath xmlns:m="http://schemas.openxmlformats.org/officeDocument/2006/math">
                      <m:sSub>
                        <m:sSubPr>
                          <m:ctrlPr>
                            <a:rPr lang="en-US" sz="1000" b="1" i="1" dirty="0" smtClean="0">
                              <a:latin typeface="Cambria Math" panose="02040503050406030204" pitchFamily="18" charset="0"/>
                            </a:rPr>
                          </m:ctrlPr>
                        </m:sSubPr>
                        <m:e>
                          <m:r>
                            <m:rPr>
                              <m:sty m:val="p"/>
                            </m:rPr>
                            <a:rPr lang="el-GR" sz="1000" b="1" i="1" dirty="0" smtClean="0">
                              <a:latin typeface="Cambria Math" panose="02040503050406030204" pitchFamily="18" charset="0"/>
                            </a:rPr>
                            <m:t>χ</m:t>
                          </m:r>
                        </m:e>
                        <m:sub>
                          <m:r>
                            <a:rPr lang="de-DE" sz="1000" b="1" i="1" dirty="0" smtClean="0">
                              <a:latin typeface="Cambria Math" panose="02040503050406030204" pitchFamily="18" charset="0"/>
                            </a:rPr>
                            <m:t>𝟏𝟎</m:t>
                          </m:r>
                        </m:sub>
                      </m:sSub>
                    </m:oMath>
                  </a14:m>
                  <a:r>
                    <a:rPr lang="ru" sz="1000" b="1" dirty="0"/>
                    <a:t>или </a:t>
                  </a:r>
                  <a14:m>
                    <m:oMath xmlns:m="http://schemas.openxmlformats.org/officeDocument/2006/math">
                      <m:sSub>
                        <m:sSubPr>
                          <m:ctrlPr>
                            <a:rPr lang="en-US" sz="1000" b="1" i="1" dirty="0" smtClean="0">
                              <a:latin typeface="Cambria Math" panose="02040503050406030204" pitchFamily="18" charset="0"/>
                            </a:rPr>
                          </m:ctrlPr>
                        </m:sSubPr>
                        <m:e>
                          <m:r>
                            <m:rPr>
                              <m:sty m:val="p"/>
                            </m:rPr>
                            <a:rPr lang="el-GR" sz="1000" b="1" i="1" dirty="0" smtClean="0">
                              <a:latin typeface="Cambria Math" panose="02040503050406030204" pitchFamily="18" charset="0"/>
                            </a:rPr>
                            <m:t>χ</m:t>
                          </m:r>
                        </m:e>
                        <m:sub>
                          <m:r>
                            <a:rPr lang="de-DE" sz="1000" b="1" i="1" dirty="0" smtClean="0">
                              <a:latin typeface="Cambria Math" panose="02040503050406030204" pitchFamily="18" charset="0"/>
                            </a:rPr>
                            <m:t>𝟐𝟓</m:t>
                          </m:r>
                        </m:sub>
                      </m:sSub>
                    </m:oMath>
                  </a14:m>
                  <a:r>
                    <a:rPr lang="ru" sz="1000" b="1" dirty="0"/>
                    <a:t>по </a:t>
                  </a:r>
                  <a:r>
                    <a:rPr lang="ru" sz="1000" b="1" cap="small" dirty="0"/>
                    <a:t>Зайлеру </a:t>
                  </a:r>
                  <a:r>
                    <a:rPr lang="ru" sz="1000" b="1" dirty="0"/>
                    <a:t>для</a:t>
                  </a:r>
                  <a14:m>
                    <m:oMath xmlns:m="http://schemas.openxmlformats.org/officeDocument/2006/math">
                      <m:r>
                        <a:rPr lang="en-US" sz="1000" b="1" i="1" dirty="0" smtClean="0">
                          <a:latin typeface="Cambria Math" panose="02040503050406030204" pitchFamily="18" charset="0"/>
                        </a:rPr>
                        <m:t>𝟓</m:t>
                      </m:r>
                      <m:r>
                        <a:rPr lang="en-US" sz="1000" b="1" i="1" dirty="0" smtClean="0">
                          <a:latin typeface="Cambria Math" panose="02040503050406030204" pitchFamily="18" charset="0"/>
                        </a:rPr>
                        <m:t>&lt;</m:t>
                      </m:r>
                      <m:sSub>
                        <m:sSubPr>
                          <m:ctrlPr>
                            <a:rPr lang="en-US" sz="1000" b="1" i="1" dirty="0" smtClean="0">
                              <a:latin typeface="Cambria Math" panose="02040503050406030204" pitchFamily="18" charset="0"/>
                            </a:rPr>
                          </m:ctrlPr>
                        </m:sSubPr>
                        <m:e>
                          <m:r>
                            <a:rPr lang="de-DE" sz="1000" b="1" i="1" dirty="0" smtClean="0">
                              <a:latin typeface="Cambria Math" panose="02040503050406030204" pitchFamily="18" charset="0"/>
                            </a:rPr>
                            <m:t>𝑪</m:t>
                          </m:r>
                        </m:e>
                        <m:sub>
                          <m:r>
                            <a:rPr lang="de-DE" sz="1000" b="1" i="1" dirty="0" smtClean="0">
                              <a:latin typeface="Cambria Math" panose="02040503050406030204" pitchFamily="18" charset="0"/>
                            </a:rPr>
                            <m:t>𝒖</m:t>
                          </m:r>
                        </m:sub>
                      </m:sSub>
                      <m:r>
                        <a:rPr lang="en-US" sz="1000" b="1" i="1" dirty="0" smtClean="0">
                          <a:latin typeface="Cambria Math" panose="02040503050406030204" pitchFamily="18" charset="0"/>
                        </a:rPr>
                        <m:t>&lt;</m:t>
                      </m:r>
                      <m:r>
                        <a:rPr lang="en-US" sz="1000" b="1" i="1" dirty="0" smtClean="0">
                          <a:latin typeface="Cambria Math" panose="02040503050406030204" pitchFamily="18" charset="0"/>
                        </a:rPr>
                        <m:t>𝟏𝟎𝟎</m:t>
                      </m:r>
                    </m:oMath>
                  </a14:m>
                  <a:endParaRPr lang="en-US" sz="1000" b="1" dirty="0"/>
                </a:p>
              </p:txBody>
            </p:sp>
          </mc:Choice>
          <mc:Fallback xmlns="">
            <p:sp>
              <p:nvSpPr>
                <p:cNvPr id="9" name="Textfeld 8"/>
                <p:cNvSpPr txBox="1">
                  <a:spLocks noRot="1" noChangeAspect="1" noMove="1" noResize="1" noEditPoints="1" noAdjustHandles="1" noChangeArrowheads="1" noChangeShapeType="1" noTextEdit="1"/>
                </p:cNvSpPr>
                <p:nvPr/>
              </p:nvSpPr>
              <p:spPr>
                <a:xfrm>
                  <a:off x="3203848" y="4032082"/>
                  <a:ext cx="3600000" cy="153888"/>
                </a:xfrm>
                <a:prstGeom prst="rect">
                  <a:avLst/>
                </a:prstGeom>
                <a:blipFill>
                  <a:blip r:embed="rId6"/>
                  <a:stretch>
                    <a:fillRect l="-1356" t="-19231" b="-50000"/>
                  </a:stretch>
                </a:blipFill>
              </p:spPr>
              <p:txBody>
                <a:bodyPr/>
                <a:lstStyle/>
                <a:p>
                  <a:r xmlns:a="http://schemas.openxmlformats.org/drawingml/2006/main">
                    <a:rPr lang="ru">
                      <a:noFill/>
                    </a:rPr>
                    <a:t> </a:t>
                  </a:r>
                </a:p>
              </p:txBody>
            </p:sp>
          </mc:Fallback>
        </mc:AlternateContent>
        <p:sp>
          <p:nvSpPr>
            <p:cNvPr id="11" name="Textfeld 10"/>
            <p:cNvSpPr txBox="1"/>
            <p:nvPr/>
          </p:nvSpPr>
          <p:spPr>
            <a:xfrm>
              <a:off x="3672000" y="4392000"/>
              <a:ext cx="432000" cy="153888"/>
            </a:xfrm>
            <a:prstGeom prst="rect">
              <a:avLst/>
            </a:prstGeom>
            <a:solidFill>
              <a:srgbClr val="92CDDC"/>
            </a:solidFill>
          </p:spPr>
          <p:txBody>
            <a:bodyPr wrap="square" lIns="36000" tIns="0" rIns="36000" bIns="0" rtlCol="0">
              <a:spAutoFit/>
            </a:bodyPr>
            <a:lstStyle/>
            <a:p>
              <a:r>
                <a:rPr lang="ru" sz="1000" dirty="0"/>
                <a:t>[ </a:t>
              </a:r>
              <a:r>
                <a:rPr lang="ru" sz="1000" dirty="0" err="1"/>
                <a:t>десятки </a:t>
              </a:r>
              <a:r>
                <a:rPr lang="ru" sz="1000" dirty="0"/>
                <a:t>]</a:t>
              </a:r>
              <a:endParaRPr lang="en-US" sz="1000" cap="small" dirty="0"/>
            </a:p>
          </p:txBody>
        </p:sp>
        <p:sp>
          <p:nvSpPr>
            <p:cNvPr id="12" name="Textfeld 11"/>
            <p:cNvSpPr txBox="1"/>
            <p:nvPr/>
          </p:nvSpPr>
          <p:spPr>
            <a:xfrm>
              <a:off x="6480000" y="4230000"/>
              <a:ext cx="432000" cy="153888"/>
            </a:xfrm>
            <a:prstGeom prst="rect">
              <a:avLst/>
            </a:prstGeom>
            <a:solidFill>
              <a:srgbClr val="92CDDC"/>
            </a:solidFill>
          </p:spPr>
          <p:txBody>
            <a:bodyPr wrap="square" lIns="36000" tIns="0" rIns="36000" bIns="0" rtlCol="0">
              <a:spAutoFit/>
            </a:bodyPr>
            <a:lstStyle/>
            <a:p>
              <a:r>
                <a:rPr lang="ru" sz="1000" dirty="0"/>
                <a:t>[ </a:t>
              </a:r>
              <a:r>
                <a:rPr lang="ru" sz="1000" dirty="0" err="1"/>
                <a:t>те </a:t>
              </a:r>
              <a:r>
                <a:rPr lang="ru" sz="1000" dirty="0"/>
                <a:t>]</a:t>
              </a:r>
              <a:endParaRPr lang="en-US" sz="1000" cap="small" dirty="0"/>
            </a:p>
          </p:txBody>
        </p:sp>
        <p:sp>
          <p:nvSpPr>
            <p:cNvPr id="13" name="Textfeld 12"/>
            <p:cNvSpPr txBox="1"/>
            <p:nvPr/>
          </p:nvSpPr>
          <p:spPr>
            <a:xfrm>
              <a:off x="3204000" y="3120158"/>
              <a:ext cx="2952000" cy="153888"/>
            </a:xfrm>
            <a:prstGeom prst="rect">
              <a:avLst/>
            </a:prstGeom>
            <a:solidFill>
              <a:schemeClr val="bg1"/>
            </a:solidFill>
          </p:spPr>
          <p:txBody>
            <a:bodyPr wrap="square" lIns="36000" tIns="0" rIns="36000" bIns="0" rtlCol="0">
              <a:spAutoFit/>
            </a:bodyPr>
            <a:lstStyle/>
            <a:p>
              <a:r>
                <a:rPr lang="ru" sz="1000" baseline="30000" dirty="0"/>
                <a:t>1) </a:t>
              </a:r>
              <a:r>
                <a:rPr lang="ru" sz="1000" dirty="0"/>
                <a:t>G = массовая доля размеров зерен диаметром d</a:t>
              </a:r>
              <a:endParaRPr lang="en-US" sz="1000" cap="small" dirty="0"/>
            </a:p>
          </p:txBody>
        </p:sp>
        <p:sp>
          <p:nvSpPr>
            <p:cNvPr id="14" name="Textfeld 13"/>
            <p:cNvSpPr txBox="1"/>
            <p:nvPr/>
          </p:nvSpPr>
          <p:spPr>
            <a:xfrm>
              <a:off x="8100000" y="1404000"/>
              <a:ext cx="684000" cy="153888"/>
            </a:xfrm>
            <a:prstGeom prst="rect">
              <a:avLst/>
            </a:prstGeom>
            <a:solidFill>
              <a:srgbClr val="DAEEF3"/>
            </a:solidFill>
          </p:spPr>
          <p:txBody>
            <a:bodyPr wrap="square" lIns="36000" tIns="0" rIns="36000" bIns="0" rtlCol="0">
              <a:spAutoFit/>
            </a:bodyPr>
            <a:lstStyle/>
            <a:p>
              <a:r>
                <a:rPr lang="ru" sz="1000" dirty="0"/>
                <a:t>(Хороший песок)</a:t>
              </a:r>
              <a:endParaRPr lang="en-US" sz="1000" cap="small" dirty="0"/>
            </a:p>
          </p:txBody>
        </p:sp>
        <p:sp>
          <p:nvSpPr>
            <p:cNvPr id="15" name="Textfeld 14"/>
            <p:cNvSpPr txBox="1"/>
            <p:nvPr/>
          </p:nvSpPr>
          <p:spPr>
            <a:xfrm>
              <a:off x="7704000" y="2916000"/>
              <a:ext cx="864000" cy="153888"/>
            </a:xfrm>
            <a:prstGeom prst="rect">
              <a:avLst/>
            </a:prstGeom>
            <a:solidFill>
              <a:srgbClr val="DAEEF3"/>
            </a:solidFill>
          </p:spPr>
          <p:txBody>
            <a:bodyPr wrap="square" lIns="36000" tIns="0" rIns="36000" bIns="0" rtlCol="0">
              <a:spAutoFit/>
            </a:bodyPr>
            <a:lstStyle/>
            <a:p>
              <a:r>
                <a:rPr lang="ru" sz="1000" dirty="0"/>
                <a:t>(Гравий-пески)</a:t>
              </a:r>
              <a:endParaRPr lang="en-US" sz="1000" cap="small" dirty="0"/>
            </a:p>
          </p:txBody>
        </p:sp>
        <p:sp>
          <p:nvSpPr>
            <p:cNvPr id="16" name="Textfeld 15"/>
            <p:cNvSpPr txBox="1"/>
            <p:nvPr/>
          </p:nvSpPr>
          <p:spPr>
            <a:xfrm>
              <a:off x="4194000" y="1993849"/>
              <a:ext cx="1944000" cy="282129"/>
            </a:xfrm>
            <a:prstGeom prst="rect">
              <a:avLst/>
            </a:prstGeom>
            <a:solidFill>
              <a:srgbClr val="DAEEF3"/>
            </a:solidFill>
          </p:spPr>
          <p:txBody>
            <a:bodyPr wrap="square" lIns="36000" tIns="0" rIns="36000" bIns="0" rtlCol="0">
              <a:spAutoFit/>
            </a:bodyPr>
            <a:lstStyle/>
            <a:p>
              <a:pPr>
                <a:lnSpc>
                  <a:spcPts val="1100"/>
                </a:lnSpc>
              </a:pPr>
              <a:r>
                <a:rPr lang="ru" sz="1000" dirty="0"/>
                <a:t>как функция</a:t>
              </a:r>
            </a:p>
            <a:p>
              <a:pPr>
                <a:lnSpc>
                  <a:spcPts val="1100"/>
                </a:lnSpc>
              </a:pPr>
              <a:r>
                <a:rPr lang="ru" sz="1000" dirty="0"/>
                <a:t>гранулометрического состава</a:t>
              </a:r>
              <a:endParaRPr lang="en-US" sz="1000" cap="small" dirty="0"/>
            </a:p>
          </p:txBody>
        </p:sp>
        <p:sp>
          <p:nvSpPr>
            <p:cNvPr id="17" name="Textfeld 16"/>
            <p:cNvSpPr txBox="1"/>
            <p:nvPr/>
          </p:nvSpPr>
          <p:spPr>
            <a:xfrm>
              <a:off x="6703138" y="1062000"/>
              <a:ext cx="504000" cy="141064"/>
            </a:xfrm>
            <a:prstGeom prst="rect">
              <a:avLst/>
            </a:prstGeom>
            <a:solidFill>
              <a:srgbClr val="92CDDC"/>
            </a:solidFill>
          </p:spPr>
          <p:txBody>
            <a:bodyPr wrap="square" lIns="36000" tIns="0" rIns="36000" bIns="0" rtlCol="0">
              <a:spAutoFit/>
            </a:bodyPr>
            <a:lstStyle/>
            <a:p>
              <a:pPr>
                <a:lnSpc>
                  <a:spcPts val="1100"/>
                </a:lnSpc>
              </a:pPr>
              <a:r>
                <a:rPr lang="ru" sz="1000" b="1" dirty="0"/>
                <a:t>k-значение</a:t>
              </a:r>
              <a:endParaRPr lang="en-US" sz="1000" b="1" cap="small" dirty="0"/>
            </a:p>
          </p:txBody>
        </p:sp>
        <p:sp>
          <p:nvSpPr>
            <p:cNvPr id="18" name="Textfeld 17"/>
            <p:cNvSpPr txBox="1"/>
            <p:nvPr/>
          </p:nvSpPr>
          <p:spPr>
            <a:xfrm>
              <a:off x="7740000" y="1064114"/>
              <a:ext cx="576000" cy="141064"/>
            </a:xfrm>
            <a:prstGeom prst="rect">
              <a:avLst/>
            </a:prstGeom>
            <a:solidFill>
              <a:srgbClr val="DAEEF3"/>
            </a:solidFill>
          </p:spPr>
          <p:txBody>
            <a:bodyPr wrap="square" lIns="36000" tIns="0" rIns="36000" bIns="0" rtlCol="0">
              <a:spAutoFit/>
            </a:bodyPr>
            <a:lstStyle/>
            <a:p>
              <a:pPr algn="r">
                <a:lnSpc>
                  <a:spcPts val="1100"/>
                </a:lnSpc>
              </a:pPr>
              <a:r>
                <a:rPr lang="ru" sz="1000" b="1" dirty="0"/>
                <a:t>Годен до</a:t>
              </a:r>
              <a:endParaRPr lang="en-US" sz="1000" b="1" cap="small" dirty="0"/>
            </a:p>
          </p:txBody>
        </p:sp>
        <p:sp>
          <p:nvSpPr>
            <p:cNvPr id="19" name="Textfeld 18"/>
            <p:cNvSpPr txBox="1"/>
            <p:nvPr/>
          </p:nvSpPr>
          <p:spPr>
            <a:xfrm>
              <a:off x="4176000" y="871200"/>
              <a:ext cx="1656000" cy="423193"/>
            </a:xfrm>
            <a:prstGeom prst="rect">
              <a:avLst/>
            </a:prstGeom>
            <a:solidFill>
              <a:srgbClr val="DAEEF3"/>
            </a:solidFill>
          </p:spPr>
          <p:txBody>
            <a:bodyPr wrap="square" lIns="36000" tIns="0" rIns="36000" bIns="0" rtlCol="0">
              <a:spAutoFit/>
            </a:bodyPr>
            <a:lstStyle/>
            <a:p>
              <a:pPr>
                <a:lnSpc>
                  <a:spcPts val="1100"/>
                </a:lnSpc>
              </a:pPr>
              <a:r>
                <a:rPr lang="ru" sz="1000" b="1" dirty="0"/>
                <a:t>Диаметр зерна </a:t>
              </a:r>
              <a:r>
                <a:rPr lang="ru" sz="1000" dirty="0"/>
                <a:t>при прохождении суммирующей линии через 10 или 25 % от общего количества</a:t>
              </a:r>
              <a:endParaRPr lang="en-US" sz="1000" cap="small" dirty="0"/>
            </a:p>
          </p:txBody>
        </p:sp>
        <p:sp>
          <p:nvSpPr>
            <p:cNvPr id="7" name="Rechteck 6"/>
            <p:cNvSpPr/>
            <p:nvPr/>
          </p:nvSpPr>
          <p:spPr>
            <a:xfrm>
              <a:off x="5796000" y="921665"/>
              <a:ext cx="360000" cy="252000"/>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239301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1669" y="4841840"/>
            <a:ext cx="9144000" cy="1556808"/>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p:cNvSpPr/>
          <p:nvPr/>
        </p:nvSpPr>
        <p:spPr>
          <a:xfrm>
            <a:off x="1669" y="584646"/>
            <a:ext cx="9144000" cy="1332000"/>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3390146" y="0"/>
            <a:ext cx="5040240" cy="307777"/>
          </a:xfrm>
          <a:prstGeom prst="rect">
            <a:avLst/>
          </a:prstGeom>
          <a:noFill/>
        </p:spPr>
        <p:txBody>
          <a:bodyPr wrap="square" lIns="90000" rtlCol="0">
            <a:spAutoFit/>
          </a:bodyPr>
          <a:lstStyle/>
          <a:p>
            <a:r>
              <a:rPr lang="ru" sz="1400" b="1" dirty="0"/>
              <a:t>Текучие </a:t>
            </a:r>
            <a:r>
              <a:rPr lang="ru" sz="1400" b="1" dirty="0" err="1"/>
              <a:t>грунтовые воды</a:t>
            </a:r>
            <a:endParaRPr lang="de-DE" sz="1400" b="1"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mc:AlternateContent xmlns:mc="http://schemas.openxmlformats.org/markup-compatibility/2006" xmlns:a14="http://schemas.microsoft.com/office/drawing/2010/main">
        <mc:Choice Requires="a14">
          <p:sp>
            <p:nvSpPr>
              <p:cNvPr id="9" name="Textfeld 8"/>
              <p:cNvSpPr txBox="1"/>
              <p:nvPr/>
            </p:nvSpPr>
            <p:spPr>
              <a:xfrm>
                <a:off x="1669" y="1965014"/>
                <a:ext cx="3419871" cy="663387"/>
              </a:xfrm>
              <a:prstGeom prst="rect">
                <a:avLst/>
              </a:prstGeom>
              <a:noFill/>
            </p:spPr>
            <p:txBody>
              <a:bodyPr wrap="square" lIns="90000" rtlCol="0">
                <a:spAutoFit/>
              </a:bodyPr>
              <a:lstStyle/>
              <a:p>
                <a:r>
                  <a:rPr lang="ru" sz="1200" b="1" dirty="0"/>
                  <a:t>Таб.P3-3 </a:t>
                </a:r>
                <a:r>
                  <a:rPr lang="ru" sz="1200" dirty="0"/>
                  <a:t>: </a:t>
                </a:r>
                <a:r>
                  <a:rPr lang="ru" sz="1200" dirty="0" err="1"/>
                  <a:t>коэффициенты</a:t>
                </a:r>
                <a:r>
                  <a:rPr lang="ru" sz="1200" dirty="0"/>
                  <a:t> </a:t>
                </a:r>
                <a14:m>
                  <m:oMath xmlns:m="http://schemas.openxmlformats.org/officeDocument/2006/math">
                    <m:sSub>
                      <m:sSubPr>
                        <m:ctrlPr>
                          <a:rPr lang="de-DE" sz="1200" i="1" dirty="0" smtClean="0">
                            <a:latin typeface="Cambria Math" panose="02040503050406030204" pitchFamily="18" charset="0"/>
                          </a:rPr>
                        </m:ctrlPr>
                      </m:sSubPr>
                      <m:e>
                        <m:r>
                          <a:rPr lang="de-DE" sz="1200" b="0" i="1" dirty="0" smtClean="0">
                            <a:latin typeface="Cambria Math" panose="02040503050406030204" pitchFamily="18" charset="0"/>
                          </a:rPr>
                          <m:t>𝐶</m:t>
                        </m:r>
                      </m:e>
                      <m:sub>
                        <m:r>
                          <a:rPr lang="de-DE" sz="1200" b="0" i="1" dirty="0" smtClean="0">
                            <a:latin typeface="Cambria Math" panose="02040503050406030204" pitchFamily="18" charset="0"/>
                          </a:rPr>
                          <m:t>𝑈</m:t>
                        </m:r>
                      </m:sub>
                    </m:sSub>
                  </m:oMath>
                </a14:m>
                <a:r>
                  <a:rPr lang="ru" sz="1200" dirty="0"/>
                  <a:t>и </a:t>
                </a:r>
                <a14:m>
                  <m:oMath xmlns:m="http://schemas.openxmlformats.org/officeDocument/2006/math">
                    <m:sSub>
                      <m:sSubPr>
                        <m:ctrlPr>
                          <a:rPr lang="de-DE" sz="1200" i="1" dirty="0" smtClean="0">
                            <a:latin typeface="Cambria Math" panose="02040503050406030204" pitchFamily="18" charset="0"/>
                          </a:rPr>
                        </m:ctrlPr>
                      </m:sSubPr>
                      <m:e>
                        <m:r>
                          <a:rPr lang="de-DE" sz="1200" b="0" i="1" dirty="0" smtClean="0">
                            <a:latin typeface="Cambria Math" panose="02040503050406030204" pitchFamily="18" charset="0"/>
                          </a:rPr>
                          <m:t>𝑐</m:t>
                        </m:r>
                      </m:e>
                      <m:sub>
                        <m:d>
                          <m:dPr>
                            <m:ctrlPr>
                              <a:rPr lang="de-DE" sz="1200" i="1" dirty="0" smtClean="0">
                                <a:latin typeface="Cambria Math" panose="02040503050406030204" pitchFamily="18" charset="0"/>
                              </a:rPr>
                            </m:ctrlPr>
                          </m:dPr>
                          <m:e>
                            <m:sSub>
                              <m:sSubPr>
                                <m:ctrlPr>
                                  <a:rPr lang="de-DE" sz="1200" i="1" dirty="0" smtClean="0">
                                    <a:latin typeface="Cambria Math" panose="02040503050406030204" pitchFamily="18" charset="0"/>
                                  </a:rPr>
                                </m:ctrlPr>
                              </m:sSubPr>
                              <m:e>
                                <m:r>
                                  <a:rPr lang="de-DE" sz="1200" b="0" i="1" dirty="0" smtClean="0">
                                    <a:latin typeface="Cambria Math" panose="02040503050406030204" pitchFamily="18" charset="0"/>
                                  </a:rPr>
                                  <m:t>𝐶</m:t>
                                </m:r>
                              </m:e>
                              <m:sub>
                                <m:r>
                                  <a:rPr lang="de-DE" sz="1200" b="0" i="1" dirty="0" smtClean="0">
                                    <a:latin typeface="Cambria Math" panose="02040503050406030204" pitchFamily="18" charset="0"/>
                                  </a:rPr>
                                  <m:t>𝑈</m:t>
                                </m:r>
                              </m:sub>
                            </m:sSub>
                          </m:e>
                        </m:d>
                      </m:sub>
                    </m:sSub>
                  </m:oMath>
                </a14:m>
                <a:r>
                  <a:rPr lang="ru" sz="1200" dirty="0"/>
                  <a:t>после </a:t>
                </a:r>
                <a:r>
                  <a:rPr lang="ru" sz="1200" cap="small" dirty="0"/>
                  <a:t>Бейера </a:t>
                </a:r>
                <a:r>
                  <a:rPr lang="ru" sz="1200" dirty="0"/>
                  <a:t>(источник: </a:t>
                </a:r>
                <a:r>
                  <a:rPr lang="ru" sz="1200" cap="small" dirty="0" err="1"/>
                  <a:t>Rütz</a:t>
                </a:r>
                <a:r>
                  <a:rPr lang="ru" sz="1200" cap="small" dirty="0"/>
                  <a:t> </a:t>
                </a:r>
                <a:r>
                  <a:rPr lang="ru" sz="1200" dirty="0"/>
                  <a:t>и др., Wissensspeicher Geotechnik, 2019: 38).</a:t>
                </a:r>
              </a:p>
            </p:txBody>
          </p:sp>
        </mc:Choice>
        <mc:Fallback xmlns="">
          <p:sp>
            <p:nvSpPr>
              <p:cNvPr id="9" name="Textfeld 8"/>
              <p:cNvSpPr txBox="1">
                <a:spLocks noRot="1" noChangeAspect="1" noMove="1" noResize="1" noEditPoints="1" noAdjustHandles="1" noChangeArrowheads="1" noChangeShapeType="1" noTextEdit="1"/>
              </p:cNvSpPr>
              <p:nvPr/>
            </p:nvSpPr>
            <p:spPr>
              <a:xfrm>
                <a:off x="1669" y="1965014"/>
                <a:ext cx="3419871" cy="663387"/>
              </a:xfrm>
              <a:prstGeom prst="rect">
                <a:avLst/>
              </a:prstGeom>
              <a:blipFill>
                <a:blip r:embed="rId3"/>
                <a:stretch>
                  <a:fillRect b="-6422"/>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graphicFrame>
            <p:nvGraphicFramePr>
              <p:cNvPr id="6" name="Tabelle 5"/>
              <p:cNvGraphicFramePr>
                <a:graphicFrameLocks noGrp="1"/>
              </p:cNvGraphicFramePr>
              <p:nvPr/>
            </p:nvGraphicFramePr>
            <p:xfrm>
              <a:off x="3421540" y="1961128"/>
              <a:ext cx="5724129" cy="821944"/>
            </p:xfrm>
            <a:graphic>
              <a:graphicData uri="http://schemas.openxmlformats.org/drawingml/2006/table">
                <a:tbl>
                  <a:tblPr firstRow="1" firstCol="1" lastRow="1" lastCol="1" bandRow="1" bandCol="1"/>
                  <a:tblGrid>
                    <a:gridCol w="1272146">
                      <a:extLst>
                        <a:ext uri="{9D8B030D-6E8A-4147-A177-3AD203B41FA5}">
                          <a16:colId xmlns="" xmlns:a16="http://schemas.microsoft.com/office/drawing/2014/main" val="3974294783"/>
                        </a:ext>
                      </a:extLst>
                    </a:gridCol>
                    <a:gridCol w="748321">
                      <a:extLst>
                        <a:ext uri="{9D8B030D-6E8A-4147-A177-3AD203B41FA5}">
                          <a16:colId xmlns="" xmlns:a16="http://schemas.microsoft.com/office/drawing/2014/main" val="2503293287"/>
                        </a:ext>
                      </a:extLst>
                    </a:gridCol>
                    <a:gridCol w="748321">
                      <a:extLst>
                        <a:ext uri="{9D8B030D-6E8A-4147-A177-3AD203B41FA5}">
                          <a16:colId xmlns="" xmlns:a16="http://schemas.microsoft.com/office/drawing/2014/main" val="3609834006"/>
                        </a:ext>
                      </a:extLst>
                    </a:gridCol>
                    <a:gridCol w="748321">
                      <a:extLst>
                        <a:ext uri="{9D8B030D-6E8A-4147-A177-3AD203B41FA5}">
                          <a16:colId xmlns="" xmlns:a16="http://schemas.microsoft.com/office/drawing/2014/main" val="1116606730"/>
                        </a:ext>
                      </a:extLst>
                    </a:gridCol>
                    <a:gridCol w="659356">
                      <a:extLst>
                        <a:ext uri="{9D8B030D-6E8A-4147-A177-3AD203B41FA5}">
                          <a16:colId xmlns="" xmlns:a16="http://schemas.microsoft.com/office/drawing/2014/main" val="1851491553"/>
                        </a:ext>
                      </a:extLst>
                    </a:gridCol>
                    <a:gridCol w="837286">
                      <a:extLst>
                        <a:ext uri="{9D8B030D-6E8A-4147-A177-3AD203B41FA5}">
                          <a16:colId xmlns="" xmlns:a16="http://schemas.microsoft.com/office/drawing/2014/main" val="435272002"/>
                        </a:ext>
                      </a:extLst>
                    </a:gridCol>
                    <a:gridCol w="710378">
                      <a:extLst>
                        <a:ext uri="{9D8B030D-6E8A-4147-A177-3AD203B41FA5}">
                          <a16:colId xmlns="" xmlns:a16="http://schemas.microsoft.com/office/drawing/2014/main" val="3873895873"/>
                        </a:ext>
                      </a:extLst>
                    </a:gridCol>
                  </a:tblGrid>
                  <a:tr h="212090">
                    <a:tc>
                      <a:txBody>
                        <a:bodyPr/>
                        <a:lstStyle/>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de-DE" sz="1400" i="1" smtClean="0">
                                        <a:solidFill>
                                          <a:srgbClr val="000000"/>
                                        </a:solidFill>
                                        <a:effectLst/>
                                        <a:latin typeface="Cambria Math" panose="02040503050406030204" pitchFamily="18" charset="0"/>
                                        <a:cs typeface="Calibri" panose="020F0502020204030204" pitchFamily="34" charset="0"/>
                                      </a:rPr>
                                    </m:ctrlPr>
                                  </m:sSubPr>
                                  <m:e>
                                    <m:r>
                                      <a:rPr lang="de-DE" sz="1400" b="0" i="1" smtClean="0">
                                        <a:solidFill>
                                          <a:srgbClr val="000000"/>
                                        </a:solidFill>
                                        <a:effectLst/>
                                        <a:latin typeface="Cambria Math" panose="02040503050406030204" pitchFamily="18" charset="0"/>
                                        <a:cs typeface="Calibri" panose="020F0502020204030204" pitchFamily="34" charset="0"/>
                                      </a:rPr>
                                      <m:t>𝐶</m:t>
                                    </m:r>
                                  </m:e>
                                  <m:sub>
                                    <m:r>
                                      <a:rPr lang="de-DE" sz="1400" b="0" i="1" smtClean="0">
                                        <a:solidFill>
                                          <a:srgbClr val="000000"/>
                                        </a:solidFill>
                                        <a:effectLst/>
                                        <a:latin typeface="Cambria Math" panose="02040503050406030204" pitchFamily="18" charset="0"/>
                                        <a:cs typeface="Calibri" panose="020F0502020204030204" pitchFamily="34" charset="0"/>
                                      </a:rPr>
                                      <m:t>𝑈</m:t>
                                    </m:r>
                                  </m:sub>
                                </m:sSub>
                                <m:r>
                                  <a:rPr lang="de-DE" sz="14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m:t>
                                </m:r>
                                <m:f>
                                  <m:fPr>
                                    <m:type m:val="lin"/>
                                    <m:ctrlPr>
                                      <a:rPr lang="de-DE" sz="14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ctrlPr>
                                  </m:fPr>
                                  <m:num>
                                    <m:sSub>
                                      <m:sSubPr>
                                        <m:ctrlPr>
                                          <a:rPr lang="de-DE" sz="14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ctrlPr>
                                      </m:sSubPr>
                                      <m:e>
                                        <m:r>
                                          <a:rPr lang="de-DE" sz="14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𝑑</m:t>
                                        </m:r>
                                      </m:e>
                                      <m:sub>
                                        <m:r>
                                          <a:rPr lang="de-DE" sz="14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60</m:t>
                                        </m:r>
                                      </m:sub>
                                    </m:sSub>
                                  </m:num>
                                  <m:den>
                                    <m:sSub>
                                      <m:sSubPr>
                                        <m:ctrlPr>
                                          <a:rPr lang="de-DE" sz="14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ctrlPr>
                                      </m:sSubPr>
                                      <m:e>
                                        <m:r>
                                          <a:rPr lang="de-DE" sz="14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𝑑</m:t>
                                        </m:r>
                                      </m:e>
                                      <m:sub>
                                        <m:r>
                                          <a:rPr lang="de-DE" sz="14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10</m:t>
                                        </m:r>
                                      </m:sub>
                                    </m:sSub>
                                  </m:den>
                                </m:f>
                              </m:oMath>
                            </m:oMathPara>
                          </a14:m>
                          <a:endParaRPr lang="de-DE" sz="1400" dirty="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tc>
                      <a:txBody>
                        <a:bodyPr/>
                        <a:lstStyle/>
                        <a:p>
                          <a:pPr>
                            <a:lnSpc>
                              <a:spcPct val="100000"/>
                            </a:lnSpc>
                            <a:spcBef>
                              <a:spcPts val="600"/>
                            </a:spcBef>
                            <a:spcAft>
                              <a:spcPts val="600"/>
                            </a:spcAft>
                          </a:pPr>
                          <a:r>
                            <a:rPr lang="ru" sz="1400" dirty="0">
                              <a:solidFill>
                                <a:srgbClr val="000000"/>
                              </a:solidFill>
                              <a:effectLst/>
                              <a:latin typeface="+mn-lt"/>
                              <a:ea typeface="Times New Roman" panose="02020603050405020304" pitchFamily="18" charset="0"/>
                            </a:rPr>
                            <a:t>1,0-1,9</a:t>
                          </a:r>
                          <a:endParaRPr lang="de-DE" sz="1400" dirty="0">
                            <a:effectLst/>
                            <a:latin typeface="+mn-lt"/>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tc>
                      <a:txBody>
                        <a:bodyPr/>
                        <a:lstStyle/>
                        <a:p>
                          <a:pPr>
                            <a:lnSpc>
                              <a:spcPct val="100000"/>
                            </a:lnSpc>
                            <a:spcBef>
                              <a:spcPts val="600"/>
                            </a:spcBef>
                            <a:spcAft>
                              <a:spcPts val="600"/>
                            </a:spcAft>
                          </a:pPr>
                          <a:r>
                            <a:rPr lang="ru" sz="1400" dirty="0">
                              <a:solidFill>
                                <a:srgbClr val="000000"/>
                              </a:solidFill>
                              <a:effectLst/>
                              <a:latin typeface="+mn-lt"/>
                              <a:ea typeface="Times New Roman" panose="02020603050405020304" pitchFamily="18" charset="0"/>
                            </a:rPr>
                            <a:t>2,0-2,9</a:t>
                          </a:r>
                          <a:endParaRPr lang="de-DE" sz="1400" dirty="0">
                            <a:effectLst/>
                            <a:latin typeface="+mn-lt"/>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tc>
                      <a:txBody>
                        <a:bodyPr/>
                        <a:lstStyle/>
                        <a:p>
                          <a:pPr>
                            <a:lnSpc>
                              <a:spcPct val="100000"/>
                            </a:lnSpc>
                            <a:spcBef>
                              <a:spcPts val="600"/>
                            </a:spcBef>
                            <a:spcAft>
                              <a:spcPts val="600"/>
                            </a:spcAft>
                          </a:pPr>
                          <a:r>
                            <a:rPr lang="ru" sz="1400" dirty="0">
                              <a:solidFill>
                                <a:srgbClr val="000000"/>
                              </a:solidFill>
                              <a:effectLst/>
                              <a:latin typeface="+mn-lt"/>
                              <a:ea typeface="Times New Roman" panose="02020603050405020304" pitchFamily="18" charset="0"/>
                            </a:rPr>
                            <a:t>3,0-4,9</a:t>
                          </a:r>
                          <a:endParaRPr lang="de-DE" sz="1400" dirty="0">
                            <a:effectLst/>
                            <a:latin typeface="+mn-lt"/>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tc>
                      <a:txBody>
                        <a:bodyPr/>
                        <a:lstStyle/>
                        <a:p>
                          <a:pPr>
                            <a:lnSpc>
                              <a:spcPct val="100000"/>
                            </a:lnSpc>
                            <a:spcBef>
                              <a:spcPts val="600"/>
                            </a:spcBef>
                            <a:spcAft>
                              <a:spcPts val="600"/>
                            </a:spcAft>
                          </a:pPr>
                          <a:r>
                            <a:rPr lang="ru" sz="1400" dirty="0">
                              <a:solidFill>
                                <a:srgbClr val="000000"/>
                              </a:solidFill>
                              <a:effectLst/>
                              <a:latin typeface="+mn-lt"/>
                              <a:ea typeface="Times New Roman" panose="02020603050405020304" pitchFamily="18" charset="0"/>
                            </a:rPr>
                            <a:t>5,0-9,9</a:t>
                          </a:r>
                          <a:endParaRPr lang="de-DE" sz="1400" dirty="0">
                            <a:effectLst/>
                            <a:latin typeface="+mn-lt"/>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tc>
                      <a:txBody>
                        <a:bodyPr/>
                        <a:lstStyle/>
                        <a:p>
                          <a:pPr>
                            <a:lnSpc>
                              <a:spcPct val="100000"/>
                            </a:lnSpc>
                            <a:spcBef>
                              <a:spcPts val="600"/>
                            </a:spcBef>
                            <a:spcAft>
                              <a:spcPts val="600"/>
                            </a:spcAft>
                          </a:pPr>
                          <a:r>
                            <a:rPr lang="ru" sz="1400" dirty="0">
                              <a:solidFill>
                                <a:srgbClr val="000000"/>
                              </a:solidFill>
                              <a:effectLst/>
                              <a:latin typeface="+mn-lt"/>
                              <a:ea typeface="Times New Roman" panose="02020603050405020304" pitchFamily="18" charset="0"/>
                            </a:rPr>
                            <a:t>10.0-19.9</a:t>
                          </a:r>
                          <a:endParaRPr lang="de-DE" sz="1400" dirty="0">
                            <a:effectLst/>
                            <a:latin typeface="+mn-lt"/>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tc>
                      <a:txBody>
                        <a:bodyPr/>
                        <a:lstStyle/>
                        <a:p>
                          <a:pPr>
                            <a:lnSpc>
                              <a:spcPct val="100000"/>
                            </a:lnSpc>
                            <a:spcBef>
                              <a:spcPts val="600"/>
                            </a:spcBef>
                            <a:spcAft>
                              <a:spcPts val="600"/>
                            </a:spcAft>
                          </a:pPr>
                          <a:r>
                            <a:rPr lang="ru" sz="1400" dirty="0">
                              <a:solidFill>
                                <a:srgbClr val="000000"/>
                              </a:solidFill>
                              <a:effectLst/>
                              <a:latin typeface="+mn-lt"/>
                              <a:ea typeface="Times New Roman" panose="02020603050405020304" pitchFamily="18" charset="0"/>
                            </a:rPr>
                            <a:t>&gt;20,0</a:t>
                          </a:r>
                          <a:endParaRPr lang="de-DE" sz="1400" dirty="0">
                            <a:effectLst/>
                            <a:latin typeface="+mn-lt"/>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extLst>
                      <a:ext uri="{0D108BD9-81ED-4DB2-BD59-A6C34878D82A}">
                        <a16:rowId xmlns="" xmlns:a16="http://schemas.microsoft.com/office/drawing/2014/main" val="3867275392"/>
                      </a:ext>
                    </a:extLst>
                  </a:tr>
                  <a:tr h="165100">
                    <a:tc>
                      <a:txBody>
                        <a:bodyPr/>
                        <a:lstStyle/>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de-DE" sz="1400" i="1" smtClean="0">
                                        <a:solidFill>
                                          <a:srgbClr val="000000"/>
                                        </a:solidFill>
                                        <a:effectLst/>
                                        <a:latin typeface="Cambria Math" panose="02040503050406030204" pitchFamily="18" charset="0"/>
                                        <a:cs typeface="Calibri" panose="020F0502020204030204" pitchFamily="34" charset="0"/>
                                      </a:rPr>
                                    </m:ctrlPr>
                                  </m:sSubPr>
                                  <m:e>
                                    <m:r>
                                      <a:rPr lang="de-DE" sz="1400" b="0" i="1" smtClean="0">
                                        <a:solidFill>
                                          <a:srgbClr val="000000"/>
                                        </a:solidFill>
                                        <a:effectLst/>
                                        <a:latin typeface="Cambria Math" panose="02040503050406030204" pitchFamily="18" charset="0"/>
                                        <a:cs typeface="Calibri" panose="020F0502020204030204" pitchFamily="34" charset="0"/>
                                      </a:rPr>
                                      <m:t>𝑐</m:t>
                                    </m:r>
                                  </m:e>
                                  <m:sub>
                                    <m:d>
                                      <m:dPr>
                                        <m:ctrlPr>
                                          <a:rPr lang="de-DE" sz="1400" i="1" smtClean="0">
                                            <a:solidFill>
                                              <a:srgbClr val="000000"/>
                                            </a:solidFill>
                                            <a:effectLst/>
                                            <a:latin typeface="Cambria Math" panose="02040503050406030204" pitchFamily="18" charset="0"/>
                                            <a:cs typeface="Calibri" panose="020F0502020204030204" pitchFamily="34" charset="0"/>
                                          </a:rPr>
                                        </m:ctrlPr>
                                      </m:dPr>
                                      <m:e>
                                        <m:sSub>
                                          <m:sSubPr>
                                            <m:ctrlPr>
                                              <a:rPr lang="de-DE" sz="1400" i="1" smtClean="0">
                                                <a:solidFill>
                                                  <a:srgbClr val="000000"/>
                                                </a:solidFill>
                                                <a:effectLst/>
                                                <a:latin typeface="Cambria Math" panose="02040503050406030204" pitchFamily="18" charset="0"/>
                                                <a:cs typeface="Calibri" panose="020F0502020204030204" pitchFamily="34" charset="0"/>
                                              </a:rPr>
                                            </m:ctrlPr>
                                          </m:sSubPr>
                                          <m:e>
                                            <m:r>
                                              <a:rPr lang="de-DE" sz="1400" b="0" i="1" smtClean="0">
                                                <a:solidFill>
                                                  <a:srgbClr val="000000"/>
                                                </a:solidFill>
                                                <a:effectLst/>
                                                <a:latin typeface="Cambria Math" panose="02040503050406030204" pitchFamily="18" charset="0"/>
                                                <a:cs typeface="Calibri" panose="020F0502020204030204" pitchFamily="34" charset="0"/>
                                              </a:rPr>
                                              <m:t>𝐶</m:t>
                                            </m:r>
                                          </m:e>
                                          <m:sub>
                                            <m:r>
                                              <a:rPr lang="de-DE" sz="1400" b="0" i="1" smtClean="0">
                                                <a:solidFill>
                                                  <a:srgbClr val="000000"/>
                                                </a:solidFill>
                                                <a:effectLst/>
                                                <a:latin typeface="Cambria Math" panose="02040503050406030204" pitchFamily="18" charset="0"/>
                                                <a:cs typeface="Calibri" panose="020F0502020204030204" pitchFamily="34" charset="0"/>
                                              </a:rPr>
                                              <m:t>𝑈</m:t>
                                            </m:r>
                                          </m:sub>
                                        </m:sSub>
                                      </m:e>
                                    </m:d>
                                  </m:sub>
                                </m:sSub>
                              </m:oMath>
                            </m:oMathPara>
                          </a14:m>
                          <a:endParaRPr lang="de-DE" sz="1400" dirty="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nSpc>
                              <a:spcPct val="100000"/>
                            </a:lnSpc>
                            <a:spcBef>
                              <a:spcPts val="600"/>
                            </a:spcBef>
                            <a:spcAft>
                              <a:spcPts val="600"/>
                            </a:spcAft>
                          </a:pPr>
                          <a:r>
                            <a:rPr lang="ru" sz="1400" dirty="0">
                              <a:solidFill>
                                <a:srgbClr val="000000"/>
                              </a:solidFill>
                              <a:effectLst/>
                              <a:latin typeface="+mn-lt"/>
                              <a:ea typeface="Times New Roman" panose="02020603050405020304" pitchFamily="18" charset="0"/>
                            </a:rPr>
                            <a:t>0,011</a:t>
                          </a:r>
                          <a:endParaRPr lang="de-DE" sz="1400" dirty="0">
                            <a:effectLst/>
                            <a:latin typeface="+mn-lt"/>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nSpc>
                              <a:spcPct val="100000"/>
                            </a:lnSpc>
                            <a:spcBef>
                              <a:spcPts val="600"/>
                            </a:spcBef>
                            <a:spcAft>
                              <a:spcPts val="600"/>
                            </a:spcAft>
                          </a:pPr>
                          <a:r>
                            <a:rPr lang="ru" sz="1400" dirty="0">
                              <a:solidFill>
                                <a:srgbClr val="000000"/>
                              </a:solidFill>
                              <a:effectLst/>
                              <a:latin typeface="+mn-lt"/>
                              <a:ea typeface="Times New Roman" panose="02020603050405020304" pitchFamily="18" charset="0"/>
                            </a:rPr>
                            <a:t>0,010</a:t>
                          </a:r>
                          <a:endParaRPr lang="de-DE" sz="1400" dirty="0">
                            <a:effectLst/>
                            <a:latin typeface="+mn-lt"/>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nSpc>
                              <a:spcPct val="100000"/>
                            </a:lnSpc>
                            <a:spcBef>
                              <a:spcPts val="600"/>
                            </a:spcBef>
                            <a:spcAft>
                              <a:spcPts val="600"/>
                            </a:spcAft>
                          </a:pPr>
                          <a:r>
                            <a:rPr lang="ru" sz="1400" dirty="0">
                              <a:solidFill>
                                <a:srgbClr val="000000"/>
                              </a:solidFill>
                              <a:effectLst/>
                              <a:latin typeface="+mn-lt"/>
                              <a:ea typeface="Times New Roman" panose="02020603050405020304" pitchFamily="18" charset="0"/>
                            </a:rPr>
                            <a:t>0,009</a:t>
                          </a:r>
                          <a:endParaRPr lang="de-DE" sz="1400" dirty="0">
                            <a:effectLst/>
                            <a:latin typeface="+mn-lt"/>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nSpc>
                              <a:spcPct val="100000"/>
                            </a:lnSpc>
                            <a:spcBef>
                              <a:spcPts val="600"/>
                            </a:spcBef>
                            <a:spcAft>
                              <a:spcPts val="600"/>
                            </a:spcAft>
                          </a:pPr>
                          <a:r>
                            <a:rPr lang="ru" sz="1400" dirty="0">
                              <a:solidFill>
                                <a:srgbClr val="000000"/>
                              </a:solidFill>
                              <a:effectLst/>
                              <a:latin typeface="+mn-lt"/>
                              <a:ea typeface="Times New Roman" panose="02020603050405020304" pitchFamily="18" charset="0"/>
                            </a:rPr>
                            <a:t>0,008</a:t>
                          </a:r>
                          <a:endParaRPr lang="de-DE" sz="1400" dirty="0">
                            <a:effectLst/>
                            <a:latin typeface="+mn-lt"/>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nSpc>
                              <a:spcPct val="100000"/>
                            </a:lnSpc>
                            <a:spcBef>
                              <a:spcPts val="600"/>
                            </a:spcBef>
                            <a:spcAft>
                              <a:spcPts val="600"/>
                            </a:spcAft>
                          </a:pPr>
                          <a:r>
                            <a:rPr lang="ru" sz="1400" dirty="0">
                              <a:solidFill>
                                <a:srgbClr val="000000"/>
                              </a:solidFill>
                              <a:effectLst/>
                              <a:latin typeface="+mn-lt"/>
                              <a:ea typeface="Times New Roman" panose="02020603050405020304" pitchFamily="18" charset="0"/>
                            </a:rPr>
                            <a:t>0,007</a:t>
                          </a:r>
                          <a:endParaRPr lang="de-DE" sz="1400" dirty="0">
                            <a:effectLst/>
                            <a:latin typeface="+mn-lt"/>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nSpc>
                              <a:spcPct val="100000"/>
                            </a:lnSpc>
                            <a:spcBef>
                              <a:spcPts val="600"/>
                            </a:spcBef>
                            <a:spcAft>
                              <a:spcPts val="600"/>
                            </a:spcAft>
                          </a:pPr>
                          <a:r>
                            <a:rPr lang="ru" sz="1400" dirty="0">
                              <a:solidFill>
                                <a:srgbClr val="000000"/>
                              </a:solidFill>
                              <a:effectLst/>
                              <a:latin typeface="+mn-lt"/>
                              <a:ea typeface="Times New Roman" panose="02020603050405020304" pitchFamily="18" charset="0"/>
                            </a:rPr>
                            <a:t>0,006</a:t>
                          </a:r>
                          <a:endParaRPr lang="de-DE" sz="1400" dirty="0">
                            <a:effectLst/>
                            <a:latin typeface="+mn-lt"/>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 xmlns:a16="http://schemas.microsoft.com/office/drawing/2014/main" val="32176918"/>
                      </a:ext>
                    </a:extLst>
                  </a:tr>
                </a:tbl>
              </a:graphicData>
            </a:graphic>
          </p:graphicFrame>
        </mc:Choice>
        <mc:Fallback xmlns="">
          <p:graphicFrame>
            <p:nvGraphicFramePr>
              <p:cNvPr id="6" name="Tabelle 5"/>
              <p:cNvGraphicFramePr>
                <a:graphicFrameLocks noGrp="1"/>
              </p:cNvGraphicFramePr>
              <p:nvPr>
                <p:extLst>
                  <p:ext uri="{D42A27DB-BD31-4B8C-83A1-F6EECF244321}">
                    <p14:modId xmlns:p14="http://schemas.microsoft.com/office/powerpoint/2010/main" val="3108367762"/>
                  </p:ext>
                </p:extLst>
              </p:nvPr>
            </p:nvGraphicFramePr>
            <p:xfrm>
              <a:off x="3421540" y="1961128"/>
              <a:ext cx="5724129" cy="821944"/>
            </p:xfrm>
            <a:graphic>
              <a:graphicData uri="http://schemas.openxmlformats.org/drawingml/2006/table">
                <a:tbl>
                  <a:tblPr firstRow="1" firstCol="1" lastRow="1" lastCol="1" bandRow="1" bandCol="1"/>
                  <a:tblGrid>
                    <a:gridCol w="1272146">
                      <a:extLst>
                        <a:ext uri="{9D8B030D-6E8A-4147-A177-3AD203B41FA5}">
                          <a16:colId xmlns:a16="http://schemas.microsoft.com/office/drawing/2014/main" val="3974294783"/>
                        </a:ext>
                      </a:extLst>
                    </a:gridCol>
                    <a:gridCol w="748321">
                      <a:extLst>
                        <a:ext uri="{9D8B030D-6E8A-4147-A177-3AD203B41FA5}">
                          <a16:colId xmlns:a16="http://schemas.microsoft.com/office/drawing/2014/main" val="2503293287"/>
                        </a:ext>
                      </a:extLst>
                    </a:gridCol>
                    <a:gridCol w="748321">
                      <a:extLst>
                        <a:ext uri="{9D8B030D-6E8A-4147-A177-3AD203B41FA5}">
                          <a16:colId xmlns:a16="http://schemas.microsoft.com/office/drawing/2014/main" val="3609834006"/>
                        </a:ext>
                      </a:extLst>
                    </a:gridCol>
                    <a:gridCol w="748321">
                      <a:extLst>
                        <a:ext uri="{9D8B030D-6E8A-4147-A177-3AD203B41FA5}">
                          <a16:colId xmlns:a16="http://schemas.microsoft.com/office/drawing/2014/main" val="1116606730"/>
                        </a:ext>
                      </a:extLst>
                    </a:gridCol>
                    <a:gridCol w="659356">
                      <a:extLst>
                        <a:ext uri="{9D8B030D-6E8A-4147-A177-3AD203B41FA5}">
                          <a16:colId xmlns:a16="http://schemas.microsoft.com/office/drawing/2014/main" val="1851491553"/>
                        </a:ext>
                      </a:extLst>
                    </a:gridCol>
                    <a:gridCol w="837286">
                      <a:extLst>
                        <a:ext uri="{9D8B030D-6E8A-4147-A177-3AD203B41FA5}">
                          <a16:colId xmlns:a16="http://schemas.microsoft.com/office/drawing/2014/main" val="435272002"/>
                        </a:ext>
                      </a:extLst>
                    </a:gridCol>
                    <a:gridCol w="710378">
                      <a:extLst>
                        <a:ext uri="{9D8B030D-6E8A-4147-A177-3AD203B41FA5}">
                          <a16:colId xmlns:a16="http://schemas.microsoft.com/office/drawing/2014/main" val="3873895873"/>
                        </a:ext>
                      </a:extLst>
                    </a:gridCol>
                  </a:tblGrid>
                  <a:tr h="396240">
                    <a:tc>
                      <a:txBody>
                        <a:bodyPr/>
                        <a:lstStyle/>
                        <a:p>
                          <a:endParaRPr lang="it-IT"/>
                        </a:p>
                      </a:txBody>
                      <a:tcPr marL="68580" marR="68580" marT="0" marB="0" anchor="ctr">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4"/>
                          <a:stretch>
                            <a:fillRect l="-478" t="-1515" r="-350718" b="-109091"/>
                          </a:stretch>
                        </a:blipFill>
                      </a:tcPr>
                    </a:tc>
                    <a:tc>
                      <a:txBody>
                        <a:bodyPr/>
                        <a:lstStyle/>
                        <a:p>
                          <a:pPr xmlns:a="http://schemas.openxmlformats.org/drawingml/2006/main">
                            <a:lnSpc>
                              <a:spcPct val="100000"/>
                            </a:lnSpc>
                            <a:spcBef>
                              <a:spcPts val="600"/>
                            </a:spcBef>
                            <a:spcAft>
                              <a:spcPts val="600"/>
                            </a:spcAft>
                          </a:pPr>
                          <a:r xmlns:a="http://schemas.openxmlformats.org/drawingml/2006/main">
                            <a:rPr lang="ru" sz="1400" dirty="0">
                              <a:solidFill>
                                <a:srgbClr val="000000"/>
                              </a:solidFill>
                              <a:effectLst/>
                              <a:latin typeface="+mn-lt"/>
                              <a:ea typeface="Times New Roman" panose="02020603050405020304" pitchFamily="18" charset="0"/>
                            </a:rPr>
                            <a:t>1,0-1,9</a:t>
                          </a:r>
                          <a:endParaRPr xmlns:a="http://schemas.openxmlformats.org/drawingml/2006/main" lang="de-DE" sz="1400" dirty="0">
                            <a:effectLst/>
                            <a:latin typeface="+mn-lt"/>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tc>
                      <a:txBody>
                        <a:bodyPr/>
                        <a:lstStyle/>
                        <a:p>
                          <a:pPr xmlns:a="http://schemas.openxmlformats.org/drawingml/2006/main">
                            <a:lnSpc>
                              <a:spcPct val="100000"/>
                            </a:lnSpc>
                            <a:spcBef>
                              <a:spcPts val="600"/>
                            </a:spcBef>
                            <a:spcAft>
                              <a:spcPts val="600"/>
                            </a:spcAft>
                          </a:pPr>
                          <a:r xmlns:a="http://schemas.openxmlformats.org/drawingml/2006/main">
                            <a:rPr lang="ru" sz="1400" dirty="0">
                              <a:solidFill>
                                <a:srgbClr val="000000"/>
                              </a:solidFill>
                              <a:effectLst/>
                              <a:latin typeface="+mn-lt"/>
                              <a:ea typeface="Times New Roman" panose="02020603050405020304" pitchFamily="18" charset="0"/>
                            </a:rPr>
                            <a:t>2,0-2,9</a:t>
                          </a:r>
                          <a:endParaRPr xmlns:a="http://schemas.openxmlformats.org/drawingml/2006/main" lang="de-DE" sz="1400" dirty="0">
                            <a:effectLst/>
                            <a:latin typeface="+mn-lt"/>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tc>
                      <a:txBody>
                        <a:bodyPr/>
                        <a:lstStyle/>
                        <a:p>
                          <a:pPr xmlns:a="http://schemas.openxmlformats.org/drawingml/2006/main">
                            <a:lnSpc>
                              <a:spcPct val="100000"/>
                            </a:lnSpc>
                            <a:spcBef>
                              <a:spcPts val="600"/>
                            </a:spcBef>
                            <a:spcAft>
                              <a:spcPts val="600"/>
                            </a:spcAft>
                          </a:pPr>
                          <a:r xmlns:a="http://schemas.openxmlformats.org/drawingml/2006/main">
                            <a:rPr lang="ru" sz="1400" dirty="0">
                              <a:solidFill>
                                <a:srgbClr val="000000"/>
                              </a:solidFill>
                              <a:effectLst/>
                              <a:latin typeface="+mn-lt"/>
                              <a:ea typeface="Times New Roman" panose="02020603050405020304" pitchFamily="18" charset="0"/>
                            </a:rPr>
                            <a:t>3,0-4,9</a:t>
                          </a:r>
                          <a:endParaRPr xmlns:a="http://schemas.openxmlformats.org/drawingml/2006/main" lang="de-DE" sz="1400" dirty="0">
                            <a:effectLst/>
                            <a:latin typeface="+mn-lt"/>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tc>
                      <a:txBody>
                        <a:bodyPr/>
                        <a:lstStyle/>
                        <a:p>
                          <a:pPr xmlns:a="http://schemas.openxmlformats.org/drawingml/2006/main">
                            <a:lnSpc>
                              <a:spcPct val="100000"/>
                            </a:lnSpc>
                            <a:spcBef>
                              <a:spcPts val="600"/>
                            </a:spcBef>
                            <a:spcAft>
                              <a:spcPts val="600"/>
                            </a:spcAft>
                          </a:pPr>
                          <a:r xmlns:a="http://schemas.openxmlformats.org/drawingml/2006/main">
                            <a:rPr lang="ru" sz="1400" dirty="0">
                              <a:solidFill>
                                <a:srgbClr val="000000"/>
                              </a:solidFill>
                              <a:effectLst/>
                              <a:latin typeface="+mn-lt"/>
                              <a:ea typeface="Times New Roman" panose="02020603050405020304" pitchFamily="18" charset="0"/>
                            </a:rPr>
                            <a:t>5,0-9,9</a:t>
                          </a:r>
                          <a:endParaRPr xmlns:a="http://schemas.openxmlformats.org/drawingml/2006/main" lang="de-DE" sz="1400" dirty="0">
                            <a:effectLst/>
                            <a:latin typeface="+mn-lt"/>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tc>
                      <a:txBody>
                        <a:bodyPr/>
                        <a:lstStyle/>
                        <a:p>
                          <a:pPr xmlns:a="http://schemas.openxmlformats.org/drawingml/2006/main">
                            <a:lnSpc>
                              <a:spcPct val="100000"/>
                            </a:lnSpc>
                            <a:spcBef>
                              <a:spcPts val="600"/>
                            </a:spcBef>
                            <a:spcAft>
                              <a:spcPts val="600"/>
                            </a:spcAft>
                          </a:pPr>
                          <a:r xmlns:a="http://schemas.openxmlformats.org/drawingml/2006/main">
                            <a:rPr lang="ru" sz="1400" dirty="0">
                              <a:solidFill>
                                <a:srgbClr val="000000"/>
                              </a:solidFill>
                              <a:effectLst/>
                              <a:latin typeface="+mn-lt"/>
                              <a:ea typeface="Times New Roman" panose="02020603050405020304" pitchFamily="18" charset="0"/>
                            </a:rPr>
                            <a:t>10.0-19.9</a:t>
                          </a:r>
                          <a:endParaRPr xmlns:a="http://schemas.openxmlformats.org/drawingml/2006/main" lang="de-DE" sz="1400" dirty="0">
                            <a:effectLst/>
                            <a:latin typeface="+mn-lt"/>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tc>
                      <a:txBody>
                        <a:bodyPr/>
                        <a:lstStyle/>
                        <a:p>
                          <a:pPr xmlns:a="http://schemas.openxmlformats.org/drawingml/2006/main">
                            <a:lnSpc>
                              <a:spcPct val="100000"/>
                            </a:lnSpc>
                            <a:spcBef>
                              <a:spcPts val="600"/>
                            </a:spcBef>
                            <a:spcAft>
                              <a:spcPts val="600"/>
                            </a:spcAft>
                          </a:pPr>
                          <a:r xmlns:a="http://schemas.openxmlformats.org/drawingml/2006/main">
                            <a:rPr lang="ru" sz="1400" dirty="0">
                              <a:solidFill>
                                <a:srgbClr val="000000"/>
                              </a:solidFill>
                              <a:effectLst/>
                              <a:latin typeface="+mn-lt"/>
                              <a:ea typeface="Times New Roman" panose="02020603050405020304" pitchFamily="18" charset="0"/>
                            </a:rPr>
                            <a:t>&gt;20,0</a:t>
                          </a:r>
                          <a:endParaRPr xmlns:a="http://schemas.openxmlformats.org/drawingml/2006/main" lang="de-DE" sz="1400" dirty="0">
                            <a:effectLst/>
                            <a:latin typeface="+mn-lt"/>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extLst>
                      <a:ext uri="{0D108BD9-81ED-4DB2-BD59-A6C34878D82A}">
                        <a16:rowId xmlns:a16="http://schemas.microsoft.com/office/drawing/2014/main" val="3867275392"/>
                      </a:ext>
                    </a:extLst>
                  </a:tr>
                  <a:tr h="425704">
                    <a:tc>
                      <a:txBody>
                        <a:bodyPr/>
                        <a:lstStyle/>
                        <a:p>
                          <a:endParaRPr lang="it-IT"/>
                        </a:p>
                      </a:txBody>
                      <a:tcPr marL="68580" marR="68580" marT="0" marB="0" anchor="ctr">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78" t="-95714" r="-350718" b="-2857"/>
                          </a:stretch>
                        </a:blipFill>
                      </a:tcPr>
                    </a:tc>
                    <a:tc>
                      <a:txBody>
                        <a:bodyPr/>
                        <a:lstStyle/>
                        <a:p>
                          <a:pPr xmlns:a="http://schemas.openxmlformats.org/drawingml/2006/main">
                            <a:lnSpc>
                              <a:spcPct val="100000"/>
                            </a:lnSpc>
                            <a:spcBef>
                              <a:spcPts val="600"/>
                            </a:spcBef>
                            <a:spcAft>
                              <a:spcPts val="600"/>
                            </a:spcAft>
                          </a:pPr>
                          <a:r xmlns:a="http://schemas.openxmlformats.org/drawingml/2006/main">
                            <a:rPr lang="ru" sz="1400" dirty="0">
                              <a:solidFill>
                                <a:srgbClr val="000000"/>
                              </a:solidFill>
                              <a:effectLst/>
                              <a:latin typeface="+mn-lt"/>
                              <a:ea typeface="Times New Roman" panose="02020603050405020304" pitchFamily="18" charset="0"/>
                            </a:rPr>
                            <a:t>0,011</a:t>
                          </a:r>
                          <a:endParaRPr xmlns:a="http://schemas.openxmlformats.org/drawingml/2006/main" lang="de-DE" sz="1400" dirty="0">
                            <a:effectLst/>
                            <a:latin typeface="+mn-lt"/>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xmlns:a="http://schemas.openxmlformats.org/drawingml/2006/main">
                            <a:lnSpc>
                              <a:spcPct val="100000"/>
                            </a:lnSpc>
                            <a:spcBef>
                              <a:spcPts val="600"/>
                            </a:spcBef>
                            <a:spcAft>
                              <a:spcPts val="600"/>
                            </a:spcAft>
                          </a:pPr>
                          <a:r xmlns:a="http://schemas.openxmlformats.org/drawingml/2006/main">
                            <a:rPr lang="ru" sz="1400" dirty="0">
                              <a:solidFill>
                                <a:srgbClr val="000000"/>
                              </a:solidFill>
                              <a:effectLst/>
                              <a:latin typeface="+mn-lt"/>
                              <a:ea typeface="Times New Roman" panose="02020603050405020304" pitchFamily="18" charset="0"/>
                            </a:rPr>
                            <a:t>0,010</a:t>
                          </a:r>
                          <a:endParaRPr xmlns:a="http://schemas.openxmlformats.org/drawingml/2006/main" lang="de-DE" sz="1400" dirty="0">
                            <a:effectLst/>
                            <a:latin typeface="+mn-lt"/>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xmlns:a="http://schemas.openxmlformats.org/drawingml/2006/main">
                            <a:lnSpc>
                              <a:spcPct val="100000"/>
                            </a:lnSpc>
                            <a:spcBef>
                              <a:spcPts val="600"/>
                            </a:spcBef>
                            <a:spcAft>
                              <a:spcPts val="600"/>
                            </a:spcAft>
                          </a:pPr>
                          <a:r xmlns:a="http://schemas.openxmlformats.org/drawingml/2006/main">
                            <a:rPr lang="ru" sz="1400" dirty="0">
                              <a:solidFill>
                                <a:srgbClr val="000000"/>
                              </a:solidFill>
                              <a:effectLst/>
                              <a:latin typeface="+mn-lt"/>
                              <a:ea typeface="Times New Roman" panose="02020603050405020304" pitchFamily="18" charset="0"/>
                            </a:rPr>
                            <a:t>0,009</a:t>
                          </a:r>
                          <a:endParaRPr xmlns:a="http://schemas.openxmlformats.org/drawingml/2006/main" lang="de-DE" sz="1400" dirty="0">
                            <a:effectLst/>
                            <a:latin typeface="+mn-lt"/>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xmlns:a="http://schemas.openxmlformats.org/drawingml/2006/main">
                            <a:lnSpc>
                              <a:spcPct val="100000"/>
                            </a:lnSpc>
                            <a:spcBef>
                              <a:spcPts val="600"/>
                            </a:spcBef>
                            <a:spcAft>
                              <a:spcPts val="600"/>
                            </a:spcAft>
                          </a:pPr>
                          <a:r xmlns:a="http://schemas.openxmlformats.org/drawingml/2006/main">
                            <a:rPr lang="ru" sz="1400" dirty="0">
                              <a:solidFill>
                                <a:srgbClr val="000000"/>
                              </a:solidFill>
                              <a:effectLst/>
                              <a:latin typeface="+mn-lt"/>
                              <a:ea typeface="Times New Roman" panose="02020603050405020304" pitchFamily="18" charset="0"/>
                            </a:rPr>
                            <a:t>0,008</a:t>
                          </a:r>
                          <a:endParaRPr xmlns:a="http://schemas.openxmlformats.org/drawingml/2006/main" lang="de-DE" sz="1400" dirty="0">
                            <a:effectLst/>
                            <a:latin typeface="+mn-lt"/>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xmlns:a="http://schemas.openxmlformats.org/drawingml/2006/main">
                            <a:lnSpc>
                              <a:spcPct val="100000"/>
                            </a:lnSpc>
                            <a:spcBef>
                              <a:spcPts val="600"/>
                            </a:spcBef>
                            <a:spcAft>
                              <a:spcPts val="600"/>
                            </a:spcAft>
                          </a:pPr>
                          <a:r xmlns:a="http://schemas.openxmlformats.org/drawingml/2006/main">
                            <a:rPr lang="ru" sz="1400" dirty="0">
                              <a:solidFill>
                                <a:srgbClr val="000000"/>
                              </a:solidFill>
                              <a:effectLst/>
                              <a:latin typeface="+mn-lt"/>
                              <a:ea typeface="Times New Roman" panose="02020603050405020304" pitchFamily="18" charset="0"/>
                            </a:rPr>
                            <a:t>0,007</a:t>
                          </a:r>
                          <a:endParaRPr xmlns:a="http://schemas.openxmlformats.org/drawingml/2006/main" lang="de-DE" sz="1400" dirty="0">
                            <a:effectLst/>
                            <a:latin typeface="+mn-lt"/>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xmlns:a="http://schemas.openxmlformats.org/drawingml/2006/main">
                            <a:lnSpc>
                              <a:spcPct val="100000"/>
                            </a:lnSpc>
                            <a:spcBef>
                              <a:spcPts val="600"/>
                            </a:spcBef>
                            <a:spcAft>
                              <a:spcPts val="600"/>
                            </a:spcAft>
                          </a:pPr>
                          <a:r xmlns:a="http://schemas.openxmlformats.org/drawingml/2006/main">
                            <a:rPr lang="ru" sz="1400" dirty="0">
                              <a:solidFill>
                                <a:srgbClr val="000000"/>
                              </a:solidFill>
                              <a:effectLst/>
                              <a:latin typeface="+mn-lt"/>
                              <a:ea typeface="Times New Roman" panose="02020603050405020304" pitchFamily="18" charset="0"/>
                            </a:rPr>
                            <a:t>0,006</a:t>
                          </a:r>
                          <a:endParaRPr xmlns:a="http://schemas.openxmlformats.org/drawingml/2006/main" lang="de-DE" sz="1400" dirty="0">
                            <a:effectLst/>
                            <a:latin typeface="+mn-lt"/>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32176918"/>
                      </a:ext>
                    </a:extLst>
                  </a:tr>
                </a:tbl>
              </a:graphicData>
            </a:graphic>
          </p:graphicFrame>
        </mc:Fallback>
      </mc:AlternateContent>
      <mc:AlternateContent xmlns:mc="http://schemas.openxmlformats.org/markup-compatibility/2006" xmlns:a14="http://schemas.microsoft.com/office/drawing/2010/main">
        <mc:Choice Requires="a14">
          <p:sp>
            <p:nvSpPr>
              <p:cNvPr id="93" name="Textfeld 92"/>
              <p:cNvSpPr txBox="1"/>
              <p:nvPr/>
            </p:nvSpPr>
            <p:spPr>
              <a:xfrm>
                <a:off x="1670" y="260648"/>
                <a:ext cx="9143999" cy="5998886"/>
              </a:xfrm>
              <a:prstGeom prst="rect">
                <a:avLst/>
              </a:prstGeom>
              <a:noFill/>
            </p:spPr>
            <p:txBody>
              <a:bodyPr wrap="square" lIns="90000" rtlCol="0">
                <a:spAutoFit/>
              </a:bodyPr>
              <a:lstStyle/>
              <a:p>
                <a:pPr algn="just"/>
                <a:r>
                  <a:rPr lang="ru" sz="1400" u="sng" dirty="0"/>
                  <a:t>б) по </a:t>
                </a:r>
                <a:r>
                  <a:rPr lang="ru" sz="1400" u="sng" cap="small" dirty="0"/>
                  <a:t>Бейеру </a:t>
                </a:r>
                <a:r>
                  <a:rPr lang="ru" sz="1400" u="sng" dirty="0"/>
                  <a:t>(не размерное)</a:t>
                </a:r>
              </a:p>
              <a:p>
                <a:pPr algn="just">
                  <a:lnSpc>
                    <a:spcPct val="150000"/>
                  </a:lnSpc>
                  <a:spcAft>
                    <a:spcPts val="0"/>
                  </a:spcAft>
                </a:pPr>
                <a14:m>
                  <m:oMath xmlns:m="http://schemas.openxmlformats.org/officeDocument/2006/math">
                    <m:r>
                      <a:rPr lang="de-DE" sz="1400" i="1" smtClean="0">
                        <a:solidFill>
                          <a:srgbClr val="C00000"/>
                        </a:solidFill>
                        <a:latin typeface="Cambria Math" panose="02040503050406030204" pitchFamily="18" charset="0"/>
                        <a:ea typeface="Times New Roman" panose="02020603050405020304" pitchFamily="18" charset="0"/>
                      </a:rPr>
                      <m:t>𝑘</m:t>
                    </m:r>
                    <m:r>
                      <a:rPr lang="de-DE" sz="1400" i="1" smtClean="0">
                        <a:solidFill>
                          <a:srgbClr val="C00000"/>
                        </a:solidFill>
                        <a:latin typeface="Cambria Math" panose="02040503050406030204" pitchFamily="18" charset="0"/>
                        <a:ea typeface="Times New Roman" panose="02020603050405020304" pitchFamily="18" charset="0"/>
                      </a:rPr>
                      <m:t>=</m:t>
                    </m:r>
                    <m:sSub>
                      <m:sSubPr>
                        <m:ctrlPr>
                          <a:rPr lang="de-DE" sz="1400" i="1">
                            <a:solidFill>
                              <a:srgbClr val="C00000"/>
                            </a:solidFill>
                            <a:effectLst/>
                            <a:latin typeface="Cambria Math" panose="02040503050406030204" pitchFamily="18" charset="0"/>
                            <a:ea typeface="Times New Roman" panose="02020603050405020304" pitchFamily="18" charset="0"/>
                          </a:rPr>
                        </m:ctrlPr>
                      </m:sSubPr>
                      <m:e>
                        <m:r>
                          <a:rPr lang="de-DE" sz="1400" i="1">
                            <a:solidFill>
                              <a:srgbClr val="C00000"/>
                            </a:solidFill>
                            <a:effectLst/>
                            <a:latin typeface="Cambria Math" panose="02040503050406030204" pitchFamily="18" charset="0"/>
                            <a:ea typeface="Times New Roman" panose="02020603050405020304" pitchFamily="18" charset="0"/>
                          </a:rPr>
                          <m:t>𝑘</m:t>
                        </m:r>
                      </m:e>
                      <m:sub>
                        <m:r>
                          <a:rPr lang="de-DE" sz="1400" i="1">
                            <a:solidFill>
                              <a:srgbClr val="C00000"/>
                            </a:solidFill>
                            <a:effectLst/>
                            <a:latin typeface="Cambria Math" panose="02040503050406030204" pitchFamily="18" charset="0"/>
                            <a:ea typeface="Times New Roman" panose="02020603050405020304" pitchFamily="18" charset="0"/>
                          </a:rPr>
                          <m:t>𝑓</m:t>
                        </m:r>
                      </m:sub>
                    </m:sSub>
                    <m:r>
                      <a:rPr lang="de-DE" sz="1400" i="1">
                        <a:solidFill>
                          <a:srgbClr val="C00000"/>
                        </a:solidFill>
                        <a:effectLst/>
                        <a:latin typeface="Cambria Math" panose="02040503050406030204" pitchFamily="18" charset="0"/>
                        <a:ea typeface="Times New Roman" panose="02020603050405020304" pitchFamily="18" charset="0"/>
                      </a:rPr>
                      <m:t>=</m:t>
                    </m:r>
                    <m:sSub>
                      <m:sSubPr>
                        <m:ctrlPr>
                          <a:rPr lang="de-DE" sz="1400" i="1" smtClean="0">
                            <a:solidFill>
                              <a:srgbClr val="C00000"/>
                            </a:solidFill>
                            <a:effectLst/>
                            <a:latin typeface="Cambria Math" panose="02040503050406030204" pitchFamily="18" charset="0"/>
                          </a:rPr>
                        </m:ctrlPr>
                      </m:sSubPr>
                      <m:e>
                        <m:r>
                          <a:rPr lang="de-DE" sz="1400" b="0" i="1" smtClean="0">
                            <a:solidFill>
                              <a:srgbClr val="C00000"/>
                            </a:solidFill>
                            <a:effectLst/>
                            <a:latin typeface="Cambria Math" panose="02040503050406030204" pitchFamily="18" charset="0"/>
                          </a:rPr>
                          <m:t>𝑐</m:t>
                        </m:r>
                      </m:e>
                      <m:sub>
                        <m:d>
                          <m:dPr>
                            <m:ctrlPr>
                              <a:rPr lang="de-DE" sz="1400" i="1" smtClean="0">
                                <a:solidFill>
                                  <a:srgbClr val="C00000"/>
                                </a:solidFill>
                                <a:effectLst/>
                                <a:latin typeface="Cambria Math" panose="02040503050406030204" pitchFamily="18" charset="0"/>
                              </a:rPr>
                            </m:ctrlPr>
                          </m:dPr>
                          <m:e>
                            <m:sSub>
                              <m:sSubPr>
                                <m:ctrlPr>
                                  <a:rPr lang="de-DE" sz="1400" i="1" smtClean="0">
                                    <a:solidFill>
                                      <a:srgbClr val="C00000"/>
                                    </a:solidFill>
                                    <a:effectLst/>
                                    <a:latin typeface="Cambria Math" panose="02040503050406030204" pitchFamily="18" charset="0"/>
                                  </a:rPr>
                                </m:ctrlPr>
                              </m:sSubPr>
                              <m:e>
                                <m:r>
                                  <a:rPr lang="de-DE" sz="1400" b="0" i="1" smtClean="0">
                                    <a:solidFill>
                                      <a:srgbClr val="C00000"/>
                                    </a:solidFill>
                                    <a:effectLst/>
                                    <a:latin typeface="Cambria Math" panose="02040503050406030204" pitchFamily="18" charset="0"/>
                                  </a:rPr>
                                  <m:t>𝐶</m:t>
                                </m:r>
                              </m:e>
                              <m:sub>
                                <m:r>
                                  <a:rPr lang="de-DE" sz="1400" b="0" i="1" smtClean="0">
                                    <a:solidFill>
                                      <a:srgbClr val="C00000"/>
                                    </a:solidFill>
                                    <a:effectLst/>
                                    <a:latin typeface="Cambria Math" panose="02040503050406030204" pitchFamily="18" charset="0"/>
                                  </a:rPr>
                                  <m:t>𝑈</m:t>
                                </m:r>
                              </m:sub>
                            </m:sSub>
                          </m:e>
                        </m:d>
                      </m:sub>
                    </m:sSub>
                    <m:r>
                      <a:rPr lang="de-DE" sz="1400" i="1">
                        <a:solidFill>
                          <a:srgbClr val="C00000"/>
                        </a:solidFill>
                        <a:effectLst/>
                        <a:latin typeface="Cambria Math" panose="02040503050406030204" pitchFamily="18" charset="0"/>
                        <a:ea typeface="Times New Roman" panose="02020603050405020304" pitchFamily="18" charset="0"/>
                      </a:rPr>
                      <m:t>∙</m:t>
                    </m:r>
                    <m:sSup>
                      <m:sSupPr>
                        <m:ctrlPr>
                          <a:rPr lang="de-DE" sz="1400" i="1">
                            <a:solidFill>
                              <a:srgbClr val="C00000"/>
                            </a:solidFill>
                            <a:effectLst/>
                            <a:latin typeface="Cambria Math" panose="02040503050406030204" pitchFamily="18" charset="0"/>
                            <a:ea typeface="Times New Roman" panose="02020603050405020304" pitchFamily="18" charset="0"/>
                          </a:rPr>
                        </m:ctrlPr>
                      </m:sSupPr>
                      <m:e>
                        <m:sSub>
                          <m:sSubPr>
                            <m:ctrlPr>
                              <a:rPr lang="de-DE" sz="1400" i="1">
                                <a:solidFill>
                                  <a:srgbClr val="C00000"/>
                                </a:solidFill>
                                <a:effectLst/>
                                <a:latin typeface="Cambria Math" panose="02040503050406030204" pitchFamily="18" charset="0"/>
                                <a:ea typeface="Times New Roman" panose="02020603050405020304" pitchFamily="18" charset="0"/>
                              </a:rPr>
                            </m:ctrlPr>
                          </m:sSubPr>
                          <m:e>
                            <m:r>
                              <a:rPr lang="de-DE" sz="1400" i="1">
                                <a:solidFill>
                                  <a:srgbClr val="C00000"/>
                                </a:solidFill>
                                <a:effectLst/>
                                <a:latin typeface="Cambria Math" panose="02040503050406030204" pitchFamily="18" charset="0"/>
                                <a:ea typeface="Times New Roman" panose="02020603050405020304" pitchFamily="18" charset="0"/>
                              </a:rPr>
                              <m:t>𝑑</m:t>
                            </m:r>
                          </m:e>
                          <m:sub>
                            <m:r>
                              <a:rPr lang="de-DE" sz="1400" i="1">
                                <a:solidFill>
                                  <a:srgbClr val="C00000"/>
                                </a:solidFill>
                                <a:effectLst/>
                                <a:latin typeface="Cambria Math" panose="02040503050406030204" pitchFamily="18" charset="0"/>
                                <a:ea typeface="Times New Roman" panose="02020603050405020304" pitchFamily="18" charset="0"/>
                              </a:rPr>
                              <m:t>10</m:t>
                            </m:r>
                          </m:sub>
                        </m:sSub>
                      </m:e>
                      <m:sup>
                        <m:r>
                          <a:rPr lang="de-DE" sz="1400" i="1">
                            <a:solidFill>
                              <a:srgbClr val="C00000"/>
                            </a:solidFill>
                            <a:effectLst/>
                            <a:latin typeface="Cambria Math" panose="02040503050406030204" pitchFamily="18" charset="0"/>
                            <a:ea typeface="Times New Roman" panose="02020603050405020304" pitchFamily="18" charset="0"/>
                          </a:rPr>
                          <m:t>2</m:t>
                        </m:r>
                      </m:sup>
                    </m:sSup>
                  </m:oMath>
                </a14:m>
                <a:r>
                  <a:rPr lang="ru" sz="1400" dirty="0">
                    <a:solidFill>
                      <a:srgbClr val="000000"/>
                    </a:solidFill>
                    <a:effectLst/>
                    <a:ea typeface="Times New Roman" panose="02020603050405020304" pitchFamily="18" charset="0"/>
                    <a:cs typeface="Times New Roman" panose="02020603050405020304" pitchFamily="18" charset="0"/>
                  </a:rPr>
                  <a:t>   </a:t>
                </a:r>
                <a:r>
                  <a:rPr lang="ru" sz="1400" dirty="0">
                    <a:effectLst/>
                    <a:ea typeface="Times New Roman" panose="02020603050405020304" pitchFamily="18" charset="0"/>
                  </a:rPr>
                  <a:t>[м/с] ( </a:t>
                </a:r>
                <a:r>
                  <a:rPr lang="ru" sz="1400" dirty="0" err="1">
                    <a:effectLst/>
                    <a:ea typeface="Times New Roman" panose="02020603050405020304" pitchFamily="18" charset="0"/>
                  </a:rPr>
                  <a:t>уравнение </a:t>
                </a:r>
                <a:r>
                  <a:rPr lang="ru" sz="1400" dirty="0">
                    <a:effectLst/>
                    <a:ea typeface="Times New Roman" panose="02020603050405020304" pitchFamily="18" charset="0"/>
                  </a:rPr>
                  <a:t>P3.21)</a:t>
                </a:r>
              </a:p>
              <a:p>
                <a:pPr algn="just">
                  <a:lnSpc>
                    <a:spcPct val="150000"/>
                  </a:lnSpc>
                  <a:spcAft>
                    <a:spcPts val="0"/>
                  </a:spcAft>
                </a:pPr>
                <a:r>
                  <a:rPr lang="ru" sz="1400" dirty="0" err="1">
                    <a:effectLst/>
                    <a:ea typeface="Times New Roman" panose="02020603050405020304" pitchFamily="18" charset="0"/>
                  </a:rPr>
                  <a:t>с</a:t>
                </a:r>
                <a:endParaRPr lang="de-DE" sz="1400" dirty="0">
                  <a:effectLst/>
                  <a:ea typeface="Times New Roman" panose="02020603050405020304" pitchFamily="18" charset="0"/>
                </a:endParaRPr>
              </a:p>
              <a:p>
                <a:pPr algn="just">
                  <a:spcAft>
                    <a:spcPts val="0"/>
                  </a:spcAft>
                </a:pPr>
                <a14:m>
                  <m:oMath xmlns:m="http://schemas.openxmlformats.org/officeDocument/2006/math">
                    <m:sSub>
                      <m:sSubPr>
                        <m:ctrlPr>
                          <a:rPr lang="de-DE" sz="1400" i="1">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400" i="1">
                            <a:effectLst/>
                            <a:latin typeface="Cambria Math" panose="02040503050406030204" pitchFamily="18" charset="0"/>
                            <a:ea typeface="Times New Roman" panose="02020603050405020304" pitchFamily="18" charset="0"/>
                            <a:cs typeface="Arial" panose="020B0604020202020204" pitchFamily="34" charset="0"/>
                          </a:rPr>
                          <m:t>𝑑</m:t>
                        </m:r>
                      </m:e>
                      <m:sub>
                        <m:r>
                          <a:rPr lang="de-DE" sz="1400" i="1">
                            <a:effectLst/>
                            <a:latin typeface="Cambria Math" panose="02040503050406030204" pitchFamily="18" charset="0"/>
                            <a:ea typeface="Times New Roman" panose="02020603050405020304" pitchFamily="18" charset="0"/>
                            <a:cs typeface="Arial" panose="020B0604020202020204" pitchFamily="34" charset="0"/>
                          </a:rPr>
                          <m:t>10</m:t>
                        </m:r>
                      </m:sub>
                    </m:sSub>
                  </m:oMath>
                </a14:m>
                <a:r>
                  <a:rPr lang="ru" sz="1400" dirty="0">
                    <a:effectLst/>
                    <a:ea typeface="Times New Roman" panose="02020603050405020304" pitchFamily="18" charset="0"/>
                  </a:rPr>
                  <a:t>= </a:t>
                </a:r>
                <a:r>
                  <a:rPr lang="ru" sz="1400" dirty="0">
                    <a:ea typeface="Times New Roman" panose="02020603050405020304" pitchFamily="18" charset="0"/>
                  </a:rPr>
                  <a:t>диаметр зерна при проходе через сито 10 мас.% </a:t>
                </a:r>
                <a:r>
                  <a:rPr lang="ru" sz="1400" dirty="0">
                    <a:effectLst/>
                    <a:ea typeface="Times New Roman" panose="02020603050405020304" pitchFamily="18" charset="0"/>
                  </a:rPr>
                  <a:t>[мм]</a:t>
                </a:r>
              </a:p>
              <a:p>
                <a:pPr algn="just">
                  <a:spcAft>
                    <a:spcPts val="0"/>
                  </a:spcAft>
                </a:pPr>
                <a14:m>
                  <m:oMath xmlns:m="http://schemas.openxmlformats.org/officeDocument/2006/math">
                    <m:sSub>
                      <m:sSubPr>
                        <m:ctrlPr>
                          <a:rPr lang="de-DE" sz="1400" i="1">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400" i="1">
                            <a:effectLst/>
                            <a:latin typeface="Cambria Math" panose="02040503050406030204" pitchFamily="18" charset="0"/>
                            <a:ea typeface="Times New Roman" panose="02020603050405020304" pitchFamily="18" charset="0"/>
                            <a:cs typeface="Arial" panose="020B0604020202020204" pitchFamily="34" charset="0"/>
                          </a:rPr>
                          <m:t>𝑑</m:t>
                        </m:r>
                      </m:e>
                      <m:sub>
                        <m:r>
                          <a:rPr lang="de-DE" sz="1400" i="1">
                            <a:effectLst/>
                            <a:latin typeface="Cambria Math" panose="02040503050406030204" pitchFamily="18" charset="0"/>
                            <a:ea typeface="Times New Roman" panose="02020603050405020304" pitchFamily="18" charset="0"/>
                            <a:cs typeface="Arial" panose="020B0604020202020204" pitchFamily="34" charset="0"/>
                          </a:rPr>
                          <m:t>60</m:t>
                        </m:r>
                      </m:sub>
                    </m:sSub>
                  </m:oMath>
                </a14:m>
                <a:r>
                  <a:rPr lang="ru" sz="1400" dirty="0">
                    <a:effectLst/>
                    <a:ea typeface="Times New Roman" panose="02020603050405020304" pitchFamily="18" charset="0"/>
                  </a:rPr>
                  <a:t>= </a:t>
                </a:r>
                <a:r>
                  <a:rPr lang="ru" sz="1400" dirty="0">
                    <a:ea typeface="Times New Roman" panose="02020603050405020304" pitchFamily="18" charset="0"/>
                  </a:rPr>
                  <a:t>диаметр зерна при проходе через сито 60 мас.% </a:t>
                </a:r>
                <a:r>
                  <a:rPr lang="ru" sz="1400" dirty="0">
                    <a:effectLst/>
                    <a:ea typeface="Times New Roman" panose="02020603050405020304" pitchFamily="18" charset="0"/>
                  </a:rPr>
                  <a:t>[мм]</a:t>
                </a:r>
              </a:p>
              <a:p>
                <a:pPr algn="just">
                  <a:spcAft>
                    <a:spcPts val="0"/>
                  </a:spcAft>
                </a:pPr>
                <a14:m>
                  <m:oMath xmlns:m="http://schemas.openxmlformats.org/officeDocument/2006/math">
                    <m:sSub>
                      <m:sSubPr>
                        <m:ctrlPr>
                          <a:rPr lang="de-DE" sz="1400" i="1" smtClean="0">
                            <a:effectLst/>
                            <a:latin typeface="Cambria Math" panose="02040503050406030204" pitchFamily="18" charset="0"/>
                            <a:cs typeface="Arial" panose="020B0604020202020204" pitchFamily="34" charset="0"/>
                          </a:rPr>
                        </m:ctrlPr>
                      </m:sSubPr>
                      <m:e>
                        <m:r>
                          <a:rPr lang="de-DE" sz="1400" b="0" i="1" smtClean="0">
                            <a:effectLst/>
                            <a:latin typeface="Cambria Math" panose="02040503050406030204" pitchFamily="18" charset="0"/>
                            <a:cs typeface="Arial" panose="020B0604020202020204" pitchFamily="34" charset="0"/>
                          </a:rPr>
                          <m:t>𝑐</m:t>
                        </m:r>
                      </m:e>
                      <m:sub>
                        <m:d>
                          <m:dPr>
                            <m:ctrlPr>
                              <a:rPr lang="de-DE" sz="1400" i="1" smtClean="0">
                                <a:effectLst/>
                                <a:latin typeface="Cambria Math" panose="02040503050406030204" pitchFamily="18" charset="0"/>
                                <a:cs typeface="Arial" panose="020B0604020202020204" pitchFamily="34" charset="0"/>
                              </a:rPr>
                            </m:ctrlPr>
                          </m:dPr>
                          <m:e>
                            <m:sSub>
                              <m:sSubPr>
                                <m:ctrlPr>
                                  <a:rPr lang="de-DE" sz="1400" i="1" smtClean="0">
                                    <a:effectLst/>
                                    <a:latin typeface="Cambria Math" panose="02040503050406030204" pitchFamily="18" charset="0"/>
                                    <a:cs typeface="Arial" panose="020B0604020202020204" pitchFamily="34" charset="0"/>
                                  </a:rPr>
                                </m:ctrlPr>
                              </m:sSubPr>
                              <m:e>
                                <m:r>
                                  <a:rPr lang="de-DE" sz="1400" b="0" i="1" smtClean="0">
                                    <a:effectLst/>
                                    <a:latin typeface="Cambria Math" panose="02040503050406030204" pitchFamily="18" charset="0"/>
                                    <a:cs typeface="Arial" panose="020B0604020202020204" pitchFamily="34" charset="0"/>
                                  </a:rPr>
                                  <m:t>𝐶</m:t>
                                </m:r>
                              </m:e>
                              <m:sub>
                                <m:r>
                                  <a:rPr lang="de-DE" sz="1400" b="0" i="1" smtClean="0">
                                    <a:effectLst/>
                                    <a:latin typeface="Cambria Math" panose="02040503050406030204" pitchFamily="18" charset="0"/>
                                    <a:cs typeface="Arial" panose="020B0604020202020204" pitchFamily="34" charset="0"/>
                                  </a:rPr>
                                  <m:t>𝑈</m:t>
                                </m:r>
                              </m:sub>
                            </m:sSub>
                          </m:e>
                        </m:d>
                      </m:sub>
                    </m:sSub>
                  </m:oMath>
                </a14:m>
                <a:r>
                  <a:rPr lang="ru" sz="1400" dirty="0">
                    <a:effectLst/>
                    <a:ea typeface="Times New Roman" panose="02020603050405020304" pitchFamily="18" charset="0"/>
                  </a:rPr>
                  <a:t>= </a:t>
                </a:r>
                <a:r>
                  <a:rPr lang="ru" sz="1400" dirty="0">
                    <a:ea typeface="Times New Roman" panose="02020603050405020304" pitchFamily="18" charset="0"/>
                  </a:rPr>
                  <a:t>значение коррекции как функция степени неравномерности </a:t>
                </a:r>
                <a:r>
                  <a:rPr lang="ru" sz="1400" dirty="0">
                    <a:effectLst/>
                    <a:ea typeface="Times New Roman" panose="02020603050405020304" pitchFamily="18" charset="0"/>
                  </a:rPr>
                  <a:t>( </a:t>
                </a:r>
                <a:r>
                  <a:rPr lang="ru" sz="1400" dirty="0" err="1">
                    <a:effectLst/>
                    <a:ea typeface="Times New Roman" panose="02020603050405020304" pitchFamily="18" charset="0"/>
                  </a:rPr>
                  <a:t>см.</a:t>
                </a:r>
                <a:r>
                  <a:rPr lang="ru" sz="1400" dirty="0">
                    <a:effectLst/>
                    <a:ea typeface="Times New Roman" panose="02020603050405020304" pitchFamily="18" charset="0"/>
                  </a:rPr>
                  <a:t> Таб. </a:t>
                </a:r>
                <a:r>
                  <a:rPr lang="ru" sz="1400" b="1" dirty="0">
                    <a:effectLst/>
                    <a:ea typeface="Times New Roman" panose="02020603050405020304" pitchFamily="18" charset="0"/>
                  </a:rPr>
                  <a:t>P3-3 </a:t>
                </a:r>
                <a:r>
                  <a:rPr lang="ru" sz="1400" dirty="0">
                    <a:effectLst/>
                    <a:ea typeface="Times New Roman" panose="02020603050405020304" pitchFamily="18" charset="0"/>
                  </a:rPr>
                  <a:t>) [-]</a:t>
                </a:r>
              </a:p>
              <a:p>
                <a:pPr algn="just">
                  <a:lnSpc>
                    <a:spcPct val="150000"/>
                  </a:lnSpc>
                  <a:spcAft>
                    <a:spcPts val="0"/>
                  </a:spcAft>
                </a:pPr>
                <a:endParaRPr lang="de-DE" sz="1400" dirty="0">
                  <a:ea typeface="Times New Roman" panose="02020603050405020304" pitchFamily="18" charset="0"/>
                </a:endParaRPr>
              </a:p>
              <a:p>
                <a:pPr algn="just">
                  <a:lnSpc>
                    <a:spcPct val="150000"/>
                  </a:lnSpc>
                  <a:spcAft>
                    <a:spcPts val="0"/>
                  </a:spcAft>
                </a:pPr>
                <a:r>
                  <a:rPr lang="ru" sz="1400" dirty="0">
                    <a:ea typeface="Times New Roman" panose="02020603050405020304" pitchFamily="18" charset="0"/>
                  </a:rPr>
                  <a:t>     </a:t>
                </a:r>
              </a:p>
              <a:p>
                <a:pPr algn="just">
                  <a:lnSpc>
                    <a:spcPct val="150000"/>
                  </a:lnSpc>
                  <a:spcAft>
                    <a:spcPts val="0"/>
                  </a:spcAft>
                </a:pPr>
                <a:endParaRPr lang="de-DE" sz="1400" dirty="0">
                  <a:ea typeface="Times New Roman" panose="02020603050405020304" pitchFamily="18" charset="0"/>
                </a:endParaRPr>
              </a:p>
              <a:p>
                <a:r>
                  <a:rPr lang="ru" sz="1400" u="sng" dirty="0" err="1"/>
                  <a:t>Недостаток </a:t>
                </a:r>
                <a:r>
                  <a:rPr lang="ru" sz="1400" u="sng" dirty="0"/>
                  <a:t>:</a:t>
                </a:r>
                <a:r>
                  <a:rPr lang="ru" sz="1400" dirty="0"/>
                  <a:t> Плотность упаковки/насыпная плотность не принимается во внимание, хотя и имеет значение .</a:t>
                </a:r>
              </a:p>
              <a:p>
                <a:r>
                  <a:rPr lang="ru" sz="1400" dirty="0"/>
                  <a:t> </a:t>
                </a:r>
              </a:p>
              <a:p>
                <a:r>
                  <a:rPr lang="ru" sz="1400" u="sng" dirty="0" err="1"/>
                  <a:t>в </a:t>
                </a:r>
                <a:r>
                  <a:rPr lang="ru" sz="1400" u="sng" dirty="0"/>
                  <a:t>) после </a:t>
                </a:r>
                <a:r>
                  <a:rPr lang="ru" sz="1400" u="sng" dirty="0" err="1"/>
                  <a:t>Уравнение </a:t>
                </a:r>
                <a:r>
                  <a:rPr lang="ru" sz="1400" u="sng" cap="small" dirty="0" err="1"/>
                  <a:t>Козени- </a:t>
                </a:r>
                <a:r>
                  <a:rPr lang="ru" sz="1400" u="sng" cap="small" dirty="0"/>
                  <a:t>Кармана </a:t>
                </a:r>
                <a:r>
                  <a:rPr lang="ru" sz="1400" u="sng" dirty="0"/>
                  <a:t>( </a:t>
                </a:r>
                <a:r>
                  <a:rPr lang="ru" sz="1400" u="sng" dirty="0" err="1"/>
                  <a:t>трубка</a:t>
                </a:r>
                <a:r>
                  <a:rPr lang="ru" sz="1400" u="sng" dirty="0"/>
                  <a:t> </a:t>
                </a:r>
                <a:r>
                  <a:rPr lang="ru" sz="1400" u="sng" dirty="0" err="1"/>
                  <a:t>аналогия </a:t>
                </a:r>
                <a:r>
                  <a:rPr lang="ru" sz="1400" u="sng" dirty="0"/>
                  <a:t>)</a:t>
                </a:r>
              </a:p>
              <a:p>
                <a:endParaRPr lang="de-DE" sz="1400" dirty="0"/>
              </a:p>
              <a:p>
                <a:r>
                  <a:rPr lang="ru" sz="1400" dirty="0"/>
                  <a:t>В отличие от </a:t>
                </a:r>
                <a:r>
                  <a:rPr lang="ru" sz="1400" cap="small" dirty="0"/>
                  <a:t>Бейера </a:t>
                </a:r>
                <a:r>
                  <a:rPr lang="ru" sz="1400" dirty="0"/>
                  <a:t>и </a:t>
                </a:r>
                <a:r>
                  <a:rPr lang="ru" sz="1400" cap="small" dirty="0"/>
                  <a:t>Хазена </a:t>
                </a:r>
                <a:r>
                  <a:rPr lang="ru" sz="1400" dirty="0"/>
                  <a:t>, уравнения которых основаны на лабораторных экспериментах, уравнение </a:t>
                </a:r>
                <a:r>
                  <a:rPr lang="ru" sz="1400" cap="small" dirty="0" err="1"/>
                  <a:t>Козени - </a:t>
                </a:r>
                <a:r>
                  <a:rPr lang="ru" sz="1400" cap="small" dirty="0"/>
                  <a:t>Кармана </a:t>
                </a:r>
                <a:r>
                  <a:rPr lang="ru" sz="1400" dirty="0"/>
                  <a:t>возникло из теоретических соображений. Предполагается, что потенциальная деградация осуществляется силами сдвига по сферическим зернам (теория пористых сред). Эффективный диаметр зерна </a:t>
                </a:r>
                <a14:m>
                  <m:oMath xmlns:m="http://schemas.openxmlformats.org/officeDocument/2006/math">
                    <m:sSub>
                      <m:sSubPr>
                        <m:ctrlPr>
                          <a:rPr lang="en-US" sz="1400" i="1" dirty="0" smtClean="0">
                            <a:latin typeface="Cambria Math" panose="02040503050406030204" pitchFamily="18" charset="0"/>
                          </a:rPr>
                        </m:ctrlPr>
                      </m:sSubPr>
                      <m:e>
                        <m:r>
                          <a:rPr lang="de-DE" sz="1400" b="0" i="1" dirty="0" smtClean="0">
                            <a:latin typeface="Cambria Math" panose="02040503050406030204" pitchFamily="18" charset="0"/>
                          </a:rPr>
                          <m:t>𝑑</m:t>
                        </m:r>
                      </m:e>
                      <m:sub>
                        <m:r>
                          <a:rPr lang="de-DE" sz="1400" b="0" i="1" dirty="0" smtClean="0">
                            <a:latin typeface="Cambria Math" panose="02040503050406030204" pitchFamily="18" charset="0"/>
                          </a:rPr>
                          <m:t>𝑤</m:t>
                        </m:r>
                      </m:sub>
                    </m:sSub>
                  </m:oMath>
                </a14:m>
                <a:r>
                  <a:rPr lang="ru" sz="1400" dirty="0"/>
                  <a:t>рассчитывается заранее. Величина </a:t>
                </a:r>
                <a14:m>
                  <m:oMath xmlns:m="http://schemas.openxmlformats.org/officeDocument/2006/math">
                    <m:r>
                      <a:rPr lang="en-US" sz="1400" i="1" dirty="0" smtClean="0">
                        <a:latin typeface="Cambria Math" panose="02040503050406030204" pitchFamily="18" charset="0"/>
                      </a:rPr>
                      <m:t>𝑘</m:t>
                    </m:r>
                  </m:oMath>
                </a14:m>
                <a:r>
                  <a:rPr lang="ru" sz="1400" dirty="0"/>
                  <a:t>-определяется по гранулометрическому составу по </a:t>
                </a:r>
                <a:r>
                  <a:rPr lang="ru" sz="1400" cap="small" dirty="0" err="1"/>
                  <a:t>Козени </a:t>
                </a:r>
                <a:r>
                  <a:rPr lang="ru" sz="1400" cap="small" dirty="0"/>
                  <a:t>/ Карману </a:t>
                </a:r>
                <a:r>
                  <a:rPr lang="ru" sz="1400" dirty="0"/>
                  <a:t>следующим образом (источник: </a:t>
                </a:r>
                <a:r>
                  <a:rPr lang="ru" sz="1400" cap="small" dirty="0"/>
                  <a:t>Wittmann </a:t>
                </a:r>
                <a:r>
                  <a:rPr lang="ru" sz="1400" dirty="0"/>
                  <a:t>1980 [50]; </a:t>
                </a:r>
                <a:r>
                  <a:rPr lang="ru" sz="1400" dirty="0" err="1"/>
                  <a:t>из</a:t>
                </a:r>
                <a:r>
                  <a:rPr lang="ru" sz="1400" dirty="0"/>
                  <a:t> </a:t>
                </a:r>
                <a:r>
                  <a:rPr lang="ru" sz="1400" cap="small" dirty="0" err="1"/>
                  <a:t>Рютц</a:t>
                </a:r>
                <a:r>
                  <a:rPr lang="ru" sz="1400" cap="small" dirty="0"/>
                  <a:t> </a:t>
                </a:r>
                <a:r>
                  <a:rPr lang="ru" sz="1400" dirty="0"/>
                  <a:t>и др., Wissensspeicher Geotechnik, 2019: 38):</a:t>
                </a:r>
                <a:endParaRPr lang="en-US" sz="1400" dirty="0"/>
              </a:p>
              <a:p>
                <a:pPr algn="just">
                  <a:lnSpc>
                    <a:spcPct val="150000"/>
                  </a:lnSpc>
                  <a:spcAft>
                    <a:spcPts val="0"/>
                  </a:spcAft>
                </a:pPr>
                <a14:m>
                  <m:oMath xmlns:m="http://schemas.openxmlformats.org/officeDocument/2006/math">
                    <m:r>
                      <a:rPr lang="de-DE" sz="1400" i="1" smtClean="0">
                        <a:solidFill>
                          <a:srgbClr val="C00000"/>
                        </a:solidFill>
                        <a:latin typeface="Cambria Math" panose="02040503050406030204" pitchFamily="18" charset="0"/>
                        <a:ea typeface="Times New Roman" panose="02020603050405020304" pitchFamily="18" charset="0"/>
                        <a:cs typeface="Arial" panose="020B0604020202020204" pitchFamily="34" charset="0"/>
                      </a:rPr>
                      <m:t>𝑘</m:t>
                    </m:r>
                    <m:r>
                      <a:rPr lang="de-DE" sz="1400" i="1" smtClean="0">
                        <a:solidFill>
                          <a:srgbClr val="C00000"/>
                        </a:solidFill>
                        <a:latin typeface="Cambria Math" panose="02040503050406030204" pitchFamily="18" charset="0"/>
                        <a:ea typeface="Times New Roman" panose="020206030504050203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𝑘</m:t>
                        </m:r>
                      </m:e>
                      <m: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𝑓</m:t>
                        </m:r>
                      </m:sub>
                    </m:s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1</m:t>
                        </m:r>
                      </m:num>
                      <m:den>
                        <m:sSub>
                          <m:sSubPr>
                            <m:ctrlPr>
                              <a:rPr lang="de-DE" sz="1400" i="1" smtClean="0">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𝐶</m:t>
                            </m:r>
                          </m:e>
                          <m: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1</m:t>
                            </m:r>
                          </m:sub>
                        </m:sSub>
                      </m:den>
                    </m:f>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𝑛</m:t>
                            </m:r>
                          </m:e>
                          <m:sup>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3</m:t>
                            </m:r>
                          </m:sup>
                        </m:sSup>
                      </m:num>
                      <m:den>
                        <m:sSup>
                          <m:sSup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pPr>
                          <m:e>
                            <m:d>
                              <m:d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1−</m:t>
                                </m:r>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𝑛</m:t>
                                </m:r>
                              </m:e>
                            </m:d>
                          </m:e>
                          <m:sup>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2</m:t>
                            </m:r>
                          </m:sup>
                        </m:sSup>
                      </m:den>
                    </m:f>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𝛾</m:t>
                            </m:r>
                          </m:e>
                          <m: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𝑤</m:t>
                            </m:r>
                          </m:sub>
                        </m:sSub>
                      </m:num>
                      <m:den>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𝜂</m:t>
                        </m:r>
                      </m:den>
                    </m:f>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pPr>
                      <m:e>
                        <m:sSub>
                          <m:sSub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𝑑</m:t>
                            </m:r>
                          </m:e>
                          <m: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𝑤</m:t>
                            </m:r>
                          </m:sub>
                        </m:sSub>
                      </m:e>
                      <m:sup>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2</m:t>
                        </m:r>
                      </m:sup>
                    </m:sSup>
                  </m:oMath>
                </a14:m>
                <a:r>
                  <a:rPr lang="ru" sz="1400" dirty="0">
                    <a:effectLst/>
                    <a:ea typeface="Times New Roman" panose="02020603050405020304" pitchFamily="18" charset="0"/>
                  </a:rPr>
                  <a:t>[м/с] ( </a:t>
                </a:r>
                <a:r>
                  <a:rPr lang="ru" sz="1400" dirty="0" err="1">
                    <a:effectLst/>
                    <a:ea typeface="Times New Roman" panose="02020603050405020304" pitchFamily="18" charset="0"/>
                  </a:rPr>
                  <a:t>уравнение </a:t>
                </a:r>
                <a:r>
                  <a:rPr lang="ru" sz="1400" dirty="0">
                    <a:effectLst/>
                    <a:ea typeface="Times New Roman" panose="02020603050405020304" pitchFamily="18" charset="0"/>
                  </a:rPr>
                  <a:t>P3.25)</a:t>
                </a:r>
              </a:p>
              <a:p>
                <a:pPr algn="just">
                  <a:spcAft>
                    <a:spcPts val="0"/>
                  </a:spcAft>
                </a:pPr>
                <a:r>
                  <a:rPr lang="ru" sz="1400" dirty="0" err="1">
                    <a:effectLst/>
                    <a:ea typeface="Times New Roman" panose="02020603050405020304" pitchFamily="18" charset="0"/>
                  </a:rPr>
                  <a:t>с</a:t>
                </a:r>
                <a:endParaRPr lang="de-DE" sz="1400" dirty="0">
                  <a:effectLst/>
                  <a:ea typeface="Times New Roman" panose="02020603050405020304" pitchFamily="18" charset="0"/>
                </a:endParaRPr>
              </a:p>
              <a:p>
                <a:pPr algn="just">
                  <a:spcAft>
                    <a:spcPts val="0"/>
                  </a:spcAft>
                </a:pPr>
                <a14:m>
                  <m:oMath xmlns:m="http://schemas.openxmlformats.org/officeDocument/2006/math">
                    <m:r>
                      <a:rPr lang="de-DE" sz="1400" i="1">
                        <a:effectLst/>
                        <a:latin typeface="Cambria Math" panose="02040503050406030204" pitchFamily="18" charset="0"/>
                        <a:ea typeface="Times New Roman" panose="02020603050405020304" pitchFamily="18" charset="0"/>
                        <a:cs typeface="Arial" panose="020B0604020202020204" pitchFamily="34" charset="0"/>
                      </a:rPr>
                      <m:t>𝑛</m:t>
                    </m:r>
                  </m:oMath>
                </a14:m>
                <a:r>
                  <a:rPr lang="ru" sz="1400" dirty="0">
                    <a:effectLst/>
                    <a:ea typeface="Times New Roman" panose="02020603050405020304" pitchFamily="18" charset="0"/>
                  </a:rPr>
                  <a:t>= </a:t>
                </a:r>
                <a:r>
                  <a:rPr lang="ru" sz="1400" dirty="0" err="1">
                    <a:ea typeface="Times New Roman" panose="02020603050405020304" pitchFamily="18" charset="0"/>
                  </a:rPr>
                  <a:t>пустоты</a:t>
                </a:r>
                <a:r>
                  <a:rPr lang="ru" sz="1400" dirty="0">
                    <a:ea typeface="Times New Roman" panose="02020603050405020304" pitchFamily="18" charset="0"/>
                  </a:rPr>
                  <a:t> </a:t>
                </a:r>
                <a:r>
                  <a:rPr lang="ru" sz="1400" dirty="0" err="1">
                    <a:ea typeface="Times New Roman" panose="02020603050405020304" pitchFamily="18" charset="0"/>
                  </a:rPr>
                  <a:t>содержание</a:t>
                </a:r>
                <a:r>
                  <a:rPr lang="ru" sz="1400" dirty="0">
                    <a:ea typeface="Times New Roman" panose="02020603050405020304" pitchFamily="18" charset="0"/>
                  </a:rPr>
                  <a:t> </a:t>
                </a:r>
                <a:r>
                  <a:rPr lang="ru" sz="1400" dirty="0" err="1">
                    <a:ea typeface="Times New Roman" panose="02020603050405020304" pitchFamily="18" charset="0"/>
                  </a:rPr>
                  <a:t>или же</a:t>
                </a:r>
                <a:r>
                  <a:rPr lang="ru" sz="1400" dirty="0">
                    <a:ea typeface="Times New Roman" panose="02020603050405020304" pitchFamily="18" charset="0"/>
                  </a:rPr>
                  <a:t> </a:t>
                </a:r>
                <a:r>
                  <a:rPr lang="ru" sz="1400" dirty="0" err="1">
                    <a:ea typeface="Times New Roman" panose="02020603050405020304" pitchFamily="18" charset="0"/>
                  </a:rPr>
                  <a:t>пористость </a:t>
                </a:r>
                <a:r>
                  <a:rPr lang="ru" sz="1400" dirty="0">
                    <a:effectLst/>
                    <a:ea typeface="Times New Roman" panose="02020603050405020304" pitchFamily="18" charset="0"/>
                  </a:rPr>
                  <a:t>[-]</a:t>
                </a:r>
              </a:p>
              <a:p>
                <a:pPr algn="just">
                  <a:spcAft>
                    <a:spcPts val="0"/>
                  </a:spcAft>
                </a:pPr>
                <a14:m>
                  <m:oMath xmlns:m="http://schemas.openxmlformats.org/officeDocument/2006/math">
                    <m:sSub>
                      <m:sSubPr>
                        <m:ctrlPr>
                          <a:rPr lang="de-DE" sz="1400" i="1">
                            <a:effectLst/>
                            <a:latin typeface="Cambria Math" panose="02040503050406030204" pitchFamily="18" charset="0"/>
                            <a:ea typeface="Times New Roman" panose="02020603050405020304" pitchFamily="18" charset="0"/>
                          </a:rPr>
                        </m:ctrlPr>
                      </m:sSubPr>
                      <m:e>
                        <m:r>
                          <a:rPr lang="de-DE" sz="1400" i="1">
                            <a:effectLst/>
                            <a:latin typeface="Cambria Math" panose="02040503050406030204" pitchFamily="18" charset="0"/>
                            <a:ea typeface="Times New Roman" panose="02020603050405020304" pitchFamily="18" charset="0"/>
                          </a:rPr>
                          <m:t>𝛾</m:t>
                        </m:r>
                      </m:e>
                      <m:sub>
                        <m:r>
                          <a:rPr lang="de-DE" sz="1400" i="1">
                            <a:effectLst/>
                            <a:latin typeface="Cambria Math" panose="02040503050406030204" pitchFamily="18" charset="0"/>
                            <a:ea typeface="Times New Roman" panose="02020603050405020304" pitchFamily="18" charset="0"/>
                          </a:rPr>
                          <m:t>𝑤</m:t>
                        </m:r>
                      </m:sub>
                    </m:sSub>
                  </m:oMath>
                </a14:m>
                <a:r>
                  <a:rPr lang="ru" sz="1400" dirty="0">
                    <a:effectLst/>
                    <a:ea typeface="Times New Roman" panose="02020603050405020304" pitchFamily="18" charset="0"/>
                  </a:rPr>
                  <a:t>= </a:t>
                </a:r>
                <a:r>
                  <a:rPr lang="ru" sz="1400" dirty="0" err="1">
                    <a:effectLst/>
                    <a:ea typeface="Times New Roman" panose="02020603050405020304" pitchFamily="18" charset="0"/>
                  </a:rPr>
                  <a:t>единица</a:t>
                </a:r>
                <a:r>
                  <a:rPr lang="ru" sz="1400" dirty="0">
                    <a:effectLst/>
                    <a:ea typeface="Times New Roman" panose="02020603050405020304" pitchFamily="18" charset="0"/>
                  </a:rPr>
                  <a:t> </a:t>
                </a:r>
                <a:r>
                  <a:rPr lang="ru" sz="1400" dirty="0" err="1">
                    <a:effectLst/>
                    <a:ea typeface="Times New Roman" panose="02020603050405020304" pitchFamily="18" charset="0"/>
                  </a:rPr>
                  <a:t>масса</a:t>
                </a:r>
                <a:r>
                  <a:rPr lang="ru" sz="1400" dirty="0">
                    <a:effectLst/>
                    <a:ea typeface="Times New Roman" panose="02020603050405020304" pitchFamily="18" charset="0"/>
                  </a:rPr>
                  <a:t> </a:t>
                </a:r>
                <a:r>
                  <a:rPr lang="ru" sz="1400" dirty="0" err="1">
                    <a:effectLst/>
                    <a:ea typeface="Times New Roman" panose="02020603050405020304" pitchFamily="18" charset="0"/>
                  </a:rPr>
                  <a:t>из</a:t>
                </a:r>
                <a:r>
                  <a:rPr lang="ru" sz="1400" dirty="0">
                    <a:effectLst/>
                    <a:ea typeface="Times New Roman" panose="02020603050405020304" pitchFamily="18" charset="0"/>
                  </a:rPr>
                  <a:t> </a:t>
                </a:r>
                <a:r>
                  <a:rPr lang="ru" sz="1400" dirty="0" err="1">
                    <a:effectLst/>
                    <a:ea typeface="Times New Roman" panose="02020603050405020304" pitchFamily="18" charset="0"/>
                  </a:rPr>
                  <a:t>вода </a:t>
                </a:r>
                <a:r>
                  <a:rPr lang="ru" sz="1400" dirty="0">
                    <a:effectLst/>
                    <a:ea typeface="Times New Roman" panose="02020603050405020304" pitchFamily="18" charset="0"/>
                  </a:rPr>
                  <a:t>[кН/м </a:t>
                </a:r>
                <a:r>
                  <a:rPr lang="ru" sz="1400" baseline="30000" dirty="0">
                    <a:effectLst/>
                    <a:ea typeface="Times New Roman" panose="02020603050405020304" pitchFamily="18" charset="0"/>
                  </a:rPr>
                  <a:t>3 </a:t>
                </a:r>
                <a:r>
                  <a:rPr lang="ru" sz="1400" dirty="0">
                    <a:effectLst/>
                    <a:ea typeface="Times New Roman" panose="02020603050405020304" pitchFamily="18" charset="0"/>
                  </a:rPr>
                  <a:t>]</a:t>
                </a:r>
              </a:p>
              <a:p>
                <a:pPr algn="just">
                  <a:spcAft>
                    <a:spcPts val="0"/>
                  </a:spcAft>
                </a:pPr>
                <a14:m>
                  <m:oMath xmlns:m="http://schemas.openxmlformats.org/officeDocument/2006/math">
                    <m:r>
                      <a:rPr lang="de-DE" sz="1400" i="1">
                        <a:effectLst/>
                        <a:latin typeface="Cambria Math" panose="02040503050406030204" pitchFamily="18" charset="0"/>
                        <a:ea typeface="Times New Roman" panose="02020603050405020304" pitchFamily="18" charset="0"/>
                        <a:cs typeface="Arial" panose="020B0604020202020204" pitchFamily="34" charset="0"/>
                      </a:rPr>
                      <m:t>𝜂</m:t>
                    </m:r>
                  </m:oMath>
                </a14:m>
                <a:r>
                  <a:rPr lang="ru" sz="1400" dirty="0">
                    <a:effectLst/>
                    <a:ea typeface="Times New Roman" panose="02020603050405020304" pitchFamily="18" charset="0"/>
                  </a:rPr>
                  <a:t>= </a:t>
                </a:r>
                <a:r>
                  <a:rPr lang="ru" sz="1400" dirty="0" err="1">
                    <a:effectLst/>
                    <a:ea typeface="Times New Roman" panose="02020603050405020304" pitchFamily="18" charset="0"/>
                  </a:rPr>
                  <a:t>вязкость </a:t>
                </a:r>
                <a:r>
                  <a:rPr lang="ru" sz="1400" dirty="0">
                    <a:effectLst/>
                    <a:ea typeface="Times New Roman" panose="02020603050405020304" pitchFamily="18" charset="0"/>
                  </a:rPr>
                  <a:t>, </a:t>
                </a:r>
                <a:r>
                  <a:rPr lang="ru" sz="1400" dirty="0" err="1">
                    <a:effectLst/>
                    <a:ea typeface="Times New Roman" panose="02020603050405020304" pitchFamily="18" charset="0"/>
                  </a:rPr>
                  <a:t>цепкость</a:t>
                </a:r>
                <a:r>
                  <a:rPr lang="ru" sz="1400" dirty="0">
                    <a:effectLst/>
                    <a:ea typeface="Times New Roman" panose="02020603050405020304" pitchFamily="18" charset="0"/>
                  </a:rPr>
                  <a:t> </a:t>
                </a:r>
                <a:r>
                  <a:rPr lang="ru" sz="1400" dirty="0" err="1">
                    <a:effectLst/>
                    <a:ea typeface="Times New Roman" panose="02020603050405020304" pitchFamily="18" charset="0"/>
                  </a:rPr>
                  <a:t>из</a:t>
                </a:r>
                <a:r>
                  <a:rPr lang="ru" sz="1400" dirty="0">
                    <a:effectLst/>
                    <a:ea typeface="Times New Roman" panose="02020603050405020304" pitchFamily="18" charset="0"/>
                  </a:rPr>
                  <a:t> вода ( </a:t>
                </a:r>
                <a14:m>
                  <m:oMath xmlns:m="http://schemas.openxmlformats.org/officeDocument/2006/math">
                    <m:r>
                      <a:rPr lang="de-DE" sz="1400" i="1" dirty="0" smtClean="0">
                        <a:effectLst/>
                        <a:latin typeface="Cambria Math" panose="02040503050406030204" pitchFamily="18" charset="0"/>
                        <a:ea typeface="Times New Roman" panose="02020603050405020304" pitchFamily="18" charset="0"/>
                      </a:rPr>
                      <m:t>𝜂</m:t>
                    </m:r>
                    <m:r>
                      <a:rPr lang="de-DE" sz="1400" i="1" baseline="-25000" dirty="0">
                        <a:effectLst/>
                        <a:latin typeface="Cambria Math" panose="02040503050406030204" pitchFamily="18" charset="0"/>
                        <a:ea typeface="Times New Roman" panose="02020603050405020304" pitchFamily="18" charset="0"/>
                      </a:rPr>
                      <m:t>10°</m:t>
                    </m:r>
                  </m:oMath>
                </a14:m>
                <a:r>
                  <a:rPr lang="ru" sz="1400" dirty="0" err="1">
                    <a:effectLst/>
                    <a:ea typeface="Times New Roman" panose="02020603050405020304" pitchFamily="18" charset="0"/>
                  </a:rPr>
                  <a:t>= </a:t>
                </a:r>
                <a:r>
                  <a:rPr lang="ru" sz="1400" dirty="0">
                    <a:effectLst/>
                    <a:ea typeface="Times New Roman" panose="02020603050405020304" pitchFamily="18" charset="0"/>
                  </a:rPr>
                  <a:t>1,02 </a:t>
                </a:r>
                <a14:m>
                  <m:oMath xmlns:m="http://schemas.openxmlformats.org/officeDocument/2006/math">
                    <m:r>
                      <a:rPr lang="de-DE" sz="1400" i="1">
                        <a:latin typeface="Cambria Math" panose="02040503050406030204" pitchFamily="18" charset="0"/>
                        <a:ea typeface="Cambria Math" panose="02040503050406030204" pitchFamily="18" charset="0"/>
                      </a:rPr>
                      <m:t>∙</m:t>
                    </m:r>
                  </m:oMath>
                </a14:m>
                <a:r>
                  <a:rPr lang="ru" sz="1400" dirty="0">
                    <a:effectLst/>
                    <a:ea typeface="Times New Roman" panose="02020603050405020304" pitchFamily="18" charset="0"/>
                  </a:rPr>
                  <a:t>10 </a:t>
                </a:r>
                <a:r>
                  <a:rPr lang="ru" sz="1400" baseline="30000" dirty="0">
                    <a:effectLst/>
                    <a:ea typeface="Times New Roman" panose="02020603050405020304" pitchFamily="18" charset="0"/>
                  </a:rPr>
                  <a:t>-6 </a:t>
                </a:r>
                <a:r>
                  <a:rPr lang="ru" sz="1400" dirty="0">
                    <a:effectLst/>
                    <a:ea typeface="Times New Roman" panose="02020603050405020304" pitchFamily="18" charset="0"/>
                  </a:rPr>
                  <a:t>) [кН · с/м </a:t>
                </a:r>
                <a:r>
                  <a:rPr lang="ru" sz="1400" baseline="30000" dirty="0">
                    <a:effectLst/>
                    <a:ea typeface="Times New Roman" panose="02020603050405020304" pitchFamily="18" charset="0"/>
                  </a:rPr>
                  <a:t>2 </a:t>
                </a:r>
                <a:r>
                  <a:rPr lang="ru" sz="1400" dirty="0">
                    <a:effectLst/>
                    <a:ea typeface="Times New Roman" panose="02020603050405020304" pitchFamily="18" charset="0"/>
                  </a:rPr>
                  <a:t>]</a:t>
                </a:r>
              </a:p>
            </p:txBody>
          </p:sp>
        </mc:Choice>
        <mc:Fallback xmlns="">
          <p:sp>
            <p:nvSpPr>
              <p:cNvPr id="93" name="Textfeld 92"/>
              <p:cNvSpPr txBox="1">
                <a:spLocks noRot="1" noChangeAspect="1" noMove="1" noResize="1" noEditPoints="1" noAdjustHandles="1" noChangeArrowheads="1" noChangeShapeType="1" noTextEdit="1"/>
              </p:cNvSpPr>
              <p:nvPr/>
            </p:nvSpPr>
            <p:spPr>
              <a:xfrm>
                <a:off x="1670" y="260648"/>
                <a:ext cx="9143999" cy="5998886"/>
              </a:xfrm>
              <a:prstGeom prst="rect">
                <a:avLst/>
              </a:prstGeom>
              <a:blipFill>
                <a:blip r:embed="rId5"/>
                <a:stretch>
                  <a:fillRect l="-200" t="-203" b="-102"/>
                </a:stretch>
              </a:blipFill>
            </p:spPr>
            <p:txBody>
              <a:bodyPr/>
              <a:lstStyle/>
              <a:p>
                <a:r xmlns:a="http://schemas.openxmlformats.org/drawingml/2006/main">
                  <a:rPr lang="ru">
                    <a:noFill/>
                  </a:rPr>
                  <a:t> </a:t>
                </a:r>
              </a:p>
            </p:txBody>
          </p:sp>
        </mc:Fallback>
      </mc:AlternateContent>
    </p:spTree>
    <p:custDataLst>
      <p:tags r:id="rId1"/>
    </p:custDataLst>
    <p:extLst>
      <p:ext uri="{BB962C8B-B14F-4D97-AF65-F5344CB8AC3E}">
        <p14:creationId xmlns:p14="http://schemas.microsoft.com/office/powerpoint/2010/main" val="207178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0" y="3312000"/>
            <a:ext cx="9144000" cy="1728192"/>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p:cNvSpPr/>
          <p:nvPr/>
        </p:nvSpPr>
        <p:spPr>
          <a:xfrm>
            <a:off x="0" y="575999"/>
            <a:ext cx="9144000" cy="1196817"/>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2808000" y="244800"/>
            <a:ext cx="4320000" cy="307777"/>
          </a:xfrm>
          <a:prstGeom prst="rect">
            <a:avLst/>
          </a:prstGeom>
          <a:noFill/>
        </p:spPr>
        <p:txBody>
          <a:bodyPr wrap="square" lIns="90000" rtlCol="0">
            <a:spAutoFit/>
          </a:bodyPr>
          <a:lstStyle/>
          <a:p>
            <a:r>
              <a:rPr lang="ru" sz="1400" b="1" dirty="0"/>
              <a:t>Текучие </a:t>
            </a:r>
            <a:r>
              <a:rPr lang="ru" sz="1400" b="1" dirty="0" err="1"/>
              <a:t>грунтовые воды</a:t>
            </a:r>
            <a:endParaRPr lang="de-DE" sz="1400" b="1"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mc:AlternateContent xmlns:mc="http://schemas.openxmlformats.org/markup-compatibility/2006" xmlns:a14="http://schemas.microsoft.com/office/drawing/2010/main">
        <mc:Choice Requires="a14">
          <p:sp>
            <p:nvSpPr>
              <p:cNvPr id="14" name="Textfeld 13"/>
              <p:cNvSpPr txBox="1"/>
              <p:nvPr/>
            </p:nvSpPr>
            <p:spPr>
              <a:xfrm>
                <a:off x="0" y="576000"/>
                <a:ext cx="9144000" cy="4873578"/>
              </a:xfrm>
              <a:prstGeom prst="rect">
                <a:avLst/>
              </a:prstGeom>
              <a:noFill/>
            </p:spPr>
            <p:txBody>
              <a:bodyPr wrap="square" lIns="90000" rtlCol="0">
                <a:spAutoFit/>
              </a:bodyPr>
              <a:lstStyle/>
              <a:p>
                <a:pPr algn="just"/>
                <a14:m>
                  <m:oMath xmlns:m="http://schemas.openxmlformats.org/officeDocument/2006/math">
                    <m:sSub>
                      <m:sSubPr>
                        <m:ctrlPr>
                          <a:rPr lang="de-DE" sz="1400" i="1" smtClean="0">
                            <a:latin typeface="Cambria Math" panose="02040503050406030204" pitchFamily="18" charset="0"/>
                            <a:ea typeface="Times New Roman" panose="02020603050405020304" pitchFamily="18" charset="0"/>
                            <a:cs typeface="Arial" panose="020B0604020202020204" pitchFamily="34" charset="0"/>
                          </a:rPr>
                        </m:ctrlPr>
                      </m:sSubPr>
                      <m:e>
                        <m:r>
                          <a:rPr lang="de-DE" sz="1400" i="1">
                            <a:latin typeface="Cambria Math" panose="02040503050406030204" pitchFamily="18" charset="0"/>
                            <a:ea typeface="Times New Roman" panose="02020603050405020304" pitchFamily="18" charset="0"/>
                            <a:cs typeface="Arial" panose="020B0604020202020204" pitchFamily="34" charset="0"/>
                          </a:rPr>
                          <m:t>𝐶</m:t>
                        </m:r>
                      </m:e>
                      <m:sub>
                        <m:r>
                          <a:rPr lang="de-DE" sz="1400" i="1">
                            <a:latin typeface="Cambria Math" panose="02040503050406030204" pitchFamily="18" charset="0"/>
                            <a:ea typeface="Times New Roman" panose="02020603050405020304" pitchFamily="18" charset="0"/>
                            <a:cs typeface="Arial" panose="020B0604020202020204" pitchFamily="34" charset="0"/>
                          </a:rPr>
                          <m:t>1</m:t>
                        </m:r>
                      </m:sub>
                    </m:sSub>
                  </m:oMath>
                </a14:m>
                <a:r>
                  <a:rPr lang="ru" sz="1400" dirty="0">
                    <a:ea typeface="Times New Roman" panose="02020603050405020304" pitchFamily="18" charset="0"/>
                  </a:rPr>
                  <a:t>= </a:t>
                </a:r>
                <a:r>
                  <a:rPr lang="ru" sz="1400" dirty="0" err="1">
                    <a:ea typeface="Times New Roman" panose="02020603050405020304" pitchFamily="18" charset="0"/>
                  </a:rPr>
                  <a:t>коэффициент </a:t>
                </a:r>
                <a:r>
                  <a:rPr lang="ru" sz="1400" dirty="0">
                    <a:ea typeface="Times New Roman" panose="02020603050405020304" pitchFamily="18" charset="0"/>
                  </a:rPr>
                  <a:t>≈ 180 к </a:t>
                </a:r>
                <a:r>
                  <a:rPr lang="ru" sz="1400" dirty="0"/>
                  <a:t>270 (по </a:t>
                </a:r>
                <a:r>
                  <a:rPr lang="ru" sz="1400" cap="small" dirty="0" err="1"/>
                  <a:t>Козени </a:t>
                </a:r>
                <a:r>
                  <a:rPr lang="ru" sz="1400" cap="small" dirty="0"/>
                  <a:t>/ Карману </a:t>
                </a:r>
                <a:r>
                  <a:rPr lang="ru" sz="1400" dirty="0"/>
                  <a:t>) </a:t>
                </a:r>
                <a:r>
                  <a:rPr lang="ru" sz="1400" dirty="0">
                    <a:ea typeface="Times New Roman" panose="02020603050405020304" pitchFamily="18" charset="0"/>
                  </a:rPr>
                  <a:t>[-]</a:t>
                </a:r>
                <a:endParaRPr lang="de-DE" sz="1400" i="1" dirty="0">
                  <a:latin typeface="Cambria Math" panose="02040503050406030204" pitchFamily="18" charset="0"/>
                </a:endParaRPr>
              </a:p>
              <a:p>
                <a:pPr algn="just"/>
                <a14:m>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𝐶</m:t>
                        </m:r>
                      </m:e>
                      <m:sub>
                        <m:r>
                          <a:rPr lang="de-DE" sz="1400" i="1">
                            <a:latin typeface="Cambria Math" panose="02040503050406030204" pitchFamily="18" charset="0"/>
                          </a:rPr>
                          <m:t>1</m:t>
                        </m:r>
                      </m:sub>
                    </m:sSub>
                  </m:oMath>
                </a14:m>
                <a:r>
                  <a:rPr lang="ru" sz="1400" dirty="0"/>
                  <a:t>= </a:t>
                </a:r>
                <a:r>
                  <a:rPr lang="ru" sz="1400" dirty="0" err="1"/>
                  <a:t>коэффициент</a:t>
                </a:r>
                <a:r>
                  <a:rPr lang="ru" sz="1400" dirty="0"/>
                  <a:t> </a:t>
                </a:r>
                <a:r>
                  <a:rPr lang="ru" sz="1400" dirty="0">
                    <a:ea typeface="Times New Roman" panose="02020603050405020304" pitchFamily="18" charset="0"/>
                  </a:rPr>
                  <a:t>≈ со </a:t>
                </a:r>
                <a:r>
                  <a:rPr lang="ru" sz="1400" dirty="0"/>
                  <a:t>180 </a:t>
                </a:r>
                <a:r>
                  <a:rPr lang="ru" sz="1400" dirty="0" err="1"/>
                  <a:t>до </a:t>
                </a:r>
                <a:r>
                  <a:rPr lang="ru" sz="1400" dirty="0"/>
                  <a:t>296 (после </a:t>
                </a:r>
                <a:r>
                  <a:rPr lang="ru" sz="1400" cap="small" dirty="0"/>
                  <a:t>Fair/ </a:t>
                </a:r>
                <a:r>
                  <a:rPr lang="ru" sz="1400" cap="small" dirty="0" err="1"/>
                  <a:t>Hatch </a:t>
                </a:r>
                <a:r>
                  <a:rPr lang="ru" sz="1400" dirty="0"/>
                  <a:t>) [-]</a:t>
                </a:r>
              </a:p>
              <a:p>
                <a:pPr algn="just">
                  <a:spcAft>
                    <a:spcPts val="0"/>
                  </a:spcAft>
                </a:pPr>
                <a14:m>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𝑑</m:t>
                        </m:r>
                      </m:e>
                      <m:sub>
                        <m:r>
                          <a:rPr lang="de-DE" sz="1400" i="1">
                            <a:latin typeface="Cambria Math" panose="02040503050406030204" pitchFamily="18" charset="0"/>
                          </a:rPr>
                          <m:t>𝑤</m:t>
                        </m:r>
                      </m:sub>
                    </m:sSub>
                  </m:oMath>
                </a14:m>
                <a:r>
                  <a:rPr lang="ru" sz="1400" dirty="0"/>
                  <a:t>= эффективный Korndurchmesser [мм]</a:t>
                </a:r>
              </a:p>
              <a:p>
                <a:pPr algn="just">
                  <a:spcAft>
                    <a:spcPts val="0"/>
                  </a:spcAft>
                </a:pPr>
                <a14:m>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𝐷</m:t>
                        </m:r>
                      </m:e>
                      <m:sub>
                        <m:r>
                          <a:rPr lang="de-DE" sz="1400" i="1">
                            <a:latin typeface="Cambria Math" panose="02040503050406030204" pitchFamily="18" charset="0"/>
                          </a:rPr>
                          <m:t>𝑖</m:t>
                        </m:r>
                      </m:sub>
                    </m:sSub>
                  </m:oMath>
                </a14:m>
                <a:r>
                  <a:rPr lang="ru" sz="1400" dirty="0"/>
                  <a:t>= Gewichtsdurchgang der Fraktion </a:t>
                </a:r>
                <a14:m>
                  <m:oMath xmlns:m="http://schemas.openxmlformats.org/officeDocument/2006/math">
                    <m:r>
                      <a:rPr lang="de-DE" sz="1400" i="1" dirty="0">
                        <a:latin typeface="Cambria Math" panose="02040503050406030204" pitchFamily="18" charset="0"/>
                      </a:rPr>
                      <m:t>𝑖</m:t>
                    </m:r>
                  </m:oMath>
                </a14:m>
                <a:r>
                  <a:rPr lang="ru" sz="1400" dirty="0"/>
                  <a:t>[вес.-%]</a:t>
                </a:r>
              </a:p>
              <a:p>
                <a:pPr algn="just">
                  <a:spcAft>
                    <a:spcPts val="0"/>
                  </a:spcAft>
                </a:pPr>
                <a14:m>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𝑑</m:t>
                        </m:r>
                      </m:e>
                      <m:sub>
                        <m:r>
                          <a:rPr lang="de-DE" sz="1400" i="1">
                            <a:latin typeface="Cambria Math" panose="02040503050406030204" pitchFamily="18" charset="0"/>
                          </a:rPr>
                          <m:t>𝑖</m:t>
                        </m:r>
                      </m:sub>
                    </m:sSub>
                  </m:oMath>
                </a14:m>
                <a:r>
                  <a:rPr lang="ru" sz="1400" dirty="0"/>
                  <a:t>= Mittlerer Korndurchmesser der Fraktion </a:t>
                </a:r>
                <a14:m>
                  <m:oMath xmlns:m="http://schemas.openxmlformats.org/officeDocument/2006/math">
                    <m:r>
                      <a:rPr lang="de-DE" sz="1400" i="1" dirty="0">
                        <a:latin typeface="Cambria Math" panose="02040503050406030204" pitchFamily="18" charset="0"/>
                      </a:rPr>
                      <m:t>𝑖</m:t>
                    </m:r>
                  </m:oMath>
                </a14:m>
                <a:r>
                  <a:rPr lang="ru" sz="1400" dirty="0"/>
                  <a:t>[мм]</a:t>
                </a:r>
              </a:p>
              <a:p>
                <a:pPr algn="just"/>
                <a:endParaRPr lang="en-US" sz="1400" dirty="0"/>
              </a:p>
              <a:p>
                <a:pPr algn="just"/>
                <a:r>
                  <a:rPr lang="ru" sz="1400" u="sng" dirty="0">
                    <a:solidFill>
                      <a:srgbClr val="0070C0"/>
                    </a:solidFill>
                  </a:rPr>
                  <a:t>Примечание. </a:t>
                </a:r>
                <a:r>
                  <a:rPr lang="ru" sz="1400" dirty="0">
                    <a:solidFill>
                      <a:srgbClr val="0070C0"/>
                    </a:solidFill>
                  </a:rPr>
                  <a:t>Для </a:t>
                </a:r>
                <a14:m>
                  <m:oMath xmlns:m="http://schemas.openxmlformats.org/officeDocument/2006/math">
                    <m:sSub>
                      <m:sSubPr>
                        <m:ctrlPr>
                          <a:rPr lang="en-US" sz="1400" i="1" dirty="0" smtClean="0">
                            <a:solidFill>
                              <a:srgbClr val="0070C0"/>
                            </a:solidFill>
                            <a:latin typeface="Cambria Math" panose="02040503050406030204" pitchFamily="18" charset="0"/>
                          </a:rPr>
                        </m:ctrlPr>
                      </m:sSubPr>
                      <m:e>
                        <m:r>
                          <a:rPr lang="de-DE" sz="1400" b="0" i="1" dirty="0" smtClean="0">
                            <a:solidFill>
                              <a:srgbClr val="0070C0"/>
                            </a:solidFill>
                            <a:latin typeface="Cambria Math" panose="02040503050406030204" pitchFamily="18" charset="0"/>
                          </a:rPr>
                          <m:t>𝐶</m:t>
                        </m:r>
                      </m:e>
                      <m:sub>
                        <m:r>
                          <a:rPr lang="de-DE" sz="1400" b="0" i="1" dirty="0" smtClean="0">
                            <a:solidFill>
                              <a:srgbClr val="0070C0"/>
                            </a:solidFill>
                            <a:latin typeface="Cambria Math" panose="02040503050406030204" pitchFamily="18" charset="0"/>
                          </a:rPr>
                          <m:t>1</m:t>
                        </m:r>
                      </m:sub>
                    </m:sSub>
                  </m:oMath>
                </a14:m>
                <a:r>
                  <a:rPr lang="ru" sz="1400" dirty="0">
                    <a:solidFill>
                      <a:srgbClr val="0070C0"/>
                    </a:solidFill>
                  </a:rPr>
                  <a:t>следует выбрать наиболее </a:t>
                </a:r>
                <a:r>
                  <a:rPr lang="ru" sz="1400" dirty="0" err="1">
                    <a:solidFill>
                      <a:srgbClr val="0070C0"/>
                    </a:solidFill>
                  </a:rPr>
                  <a:t>неблагоприятное значение (= нижний или верхний предел). </a:t>
                </a:r>
                <a:r>
                  <a:rPr lang="ru" sz="1400" dirty="0">
                    <a:solidFill>
                      <a:srgbClr val="0070C0"/>
                    </a:solidFill>
                  </a:rPr>
                  <a:t>Если задача требует определения </a:t>
                </a:r>
                <a:r>
                  <a:rPr lang="ru" sz="1400" u="sng" dirty="0">
                    <a:solidFill>
                      <a:srgbClr val="0070C0"/>
                    </a:solidFill>
                  </a:rPr>
                  <a:t>высокой проницаемости </a:t>
                </a:r>
                <a:r>
                  <a:rPr lang="ru" sz="1400" dirty="0">
                    <a:solidFill>
                      <a:srgbClr val="0070C0"/>
                    </a:solidFill>
                  </a:rPr>
                  <a:t>, то обычно используют </a:t>
                </a:r>
                <a:r>
                  <a:rPr lang="ru" sz="1400" b="1" dirty="0">
                    <a:solidFill>
                      <a:srgbClr val="0070C0"/>
                    </a:solidFill>
                  </a:rPr>
                  <a:t>180 . </a:t>
                </a:r>
                <a:r>
                  <a:rPr lang="ru" sz="1400" dirty="0">
                    <a:solidFill>
                      <a:srgbClr val="0070C0"/>
                    </a:solidFill>
                  </a:rPr>
                  <a:t>Если необходимо определить </a:t>
                </a:r>
                <a:r>
                  <a:rPr lang="ru" sz="1400" u="sng" dirty="0">
                    <a:solidFill>
                      <a:srgbClr val="0070C0"/>
                    </a:solidFill>
                  </a:rPr>
                  <a:t>низкую проницаемость , используется </a:t>
                </a:r>
                <a:r>
                  <a:rPr lang="ru" sz="1400" b="1" dirty="0">
                    <a:solidFill>
                      <a:srgbClr val="0070C0"/>
                    </a:solidFill>
                  </a:rPr>
                  <a:t>270 или 296 </a:t>
                </a:r>
                <a:r>
                  <a:rPr lang="ru" sz="1400" dirty="0">
                    <a:solidFill>
                      <a:srgbClr val="0070C0"/>
                    </a:solidFill>
                  </a:rPr>
                  <a:t>.</a:t>
                </a:r>
              </a:p>
              <a:p>
                <a:pPr algn="just"/>
                <a:endParaRPr lang="en-US" sz="1400" dirty="0"/>
              </a:p>
              <a:p>
                <a:pPr algn="just"/>
                <a:r>
                  <a:rPr lang="ru" sz="1400" dirty="0"/>
                  <a:t>В формулу входит эффективный диаметр зерна </a:t>
                </a:r>
                <a14:m>
                  <m:oMath xmlns:m="http://schemas.openxmlformats.org/officeDocument/2006/math">
                    <m:sSub>
                      <m:sSubPr>
                        <m:ctrlPr>
                          <a:rPr lang="en-US" sz="1400" i="1" dirty="0" smtClean="0">
                            <a:latin typeface="Cambria Math" panose="02040503050406030204" pitchFamily="18" charset="0"/>
                          </a:rPr>
                        </m:ctrlPr>
                      </m:sSubPr>
                      <m:e>
                        <m:r>
                          <a:rPr lang="de-DE" sz="1400" b="0" i="1" dirty="0" smtClean="0">
                            <a:latin typeface="Cambria Math" panose="02040503050406030204" pitchFamily="18" charset="0"/>
                          </a:rPr>
                          <m:t>𝑑</m:t>
                        </m:r>
                      </m:e>
                      <m:sub>
                        <m:r>
                          <a:rPr lang="de-DE" sz="1400" b="0" i="1" dirty="0" smtClean="0">
                            <a:latin typeface="Cambria Math" panose="02040503050406030204" pitchFamily="18" charset="0"/>
                          </a:rPr>
                          <m:t>𝑤</m:t>
                        </m:r>
                      </m:sub>
                    </m:sSub>
                  </m:oMath>
                </a14:m>
                <a:r>
                  <a:rPr lang="ru" sz="1400" dirty="0"/>
                  <a:t>, который обратно пропорционален поверхности зернистого шлама и определяется из гранулометрического состава. Эффективный диаметр зерна </a:t>
                </a:r>
                <a14:m>
                  <m:oMath xmlns:m="http://schemas.openxmlformats.org/officeDocument/2006/math">
                    <m:sSub>
                      <m:sSubPr>
                        <m:ctrlPr>
                          <a:rPr lang="en-US" sz="1400" i="1" dirty="0" smtClean="0">
                            <a:latin typeface="Cambria Math" panose="02040503050406030204" pitchFamily="18" charset="0"/>
                          </a:rPr>
                        </m:ctrlPr>
                      </m:sSubPr>
                      <m:e>
                        <m:r>
                          <a:rPr lang="de-DE" sz="1400" b="0" i="1" dirty="0" smtClean="0">
                            <a:latin typeface="Cambria Math" panose="02040503050406030204" pitchFamily="18" charset="0"/>
                          </a:rPr>
                          <m:t>𝑑</m:t>
                        </m:r>
                      </m:e>
                      <m:sub>
                        <m:r>
                          <a:rPr lang="de-DE" sz="1400" b="0" i="1" dirty="0" smtClean="0">
                            <a:latin typeface="Cambria Math" panose="02040503050406030204" pitchFamily="18" charset="0"/>
                          </a:rPr>
                          <m:t>𝑤</m:t>
                        </m:r>
                      </m:sub>
                    </m:sSub>
                  </m:oMath>
                </a14:m>
                <a:r>
                  <a:rPr lang="ru" sz="1400" dirty="0"/>
                  <a:t>рассчитывается путем интегрирования линии зерна или приблизительно по следующему соотношению:</a:t>
                </a:r>
              </a:p>
              <a:p>
                <a:pPr algn="just">
                  <a:lnSpc>
                    <a:spcPct val="150000"/>
                  </a:lnSpc>
                  <a:spcAft>
                    <a:spcPts val="0"/>
                  </a:spcAft>
                </a:pPr>
                <a14:m>
                  <m:oMath xmlns:m="http://schemas.openxmlformats.org/officeDocument/2006/math">
                    <m:sSub>
                      <m:sSubPr>
                        <m:ctrlPr>
                          <a:rPr lang="de-DE" sz="1400" i="1" smtClean="0">
                            <a:solidFill>
                              <a:srgbClr val="C00000"/>
                            </a:solidFill>
                            <a:latin typeface="Cambria Math" panose="02040503050406030204" pitchFamily="18" charset="0"/>
                            <a:ea typeface="Times New Roman" panose="02020603050405020304" pitchFamily="18" charset="0"/>
                          </a:rPr>
                        </m:ctrlPr>
                      </m:sSubPr>
                      <m:e>
                        <m:r>
                          <a:rPr lang="de-DE" sz="1400" i="1">
                            <a:solidFill>
                              <a:srgbClr val="C00000"/>
                            </a:solidFill>
                            <a:effectLst/>
                            <a:latin typeface="Cambria Math" panose="02040503050406030204" pitchFamily="18" charset="0"/>
                            <a:ea typeface="Times New Roman" panose="02020603050405020304" pitchFamily="18" charset="0"/>
                          </a:rPr>
                          <m:t>𝑑</m:t>
                        </m:r>
                      </m:e>
                      <m:sub>
                        <m:r>
                          <a:rPr lang="de-DE" sz="1400" i="1">
                            <a:solidFill>
                              <a:srgbClr val="C00000"/>
                            </a:solidFill>
                            <a:effectLst/>
                            <a:latin typeface="Cambria Math" panose="02040503050406030204" pitchFamily="18" charset="0"/>
                            <a:ea typeface="Times New Roman" panose="02020603050405020304" pitchFamily="18" charset="0"/>
                          </a:rPr>
                          <m:t>𝑤</m:t>
                        </m:r>
                      </m:sub>
                    </m:sSub>
                    <m:r>
                      <a:rPr lang="de-DE" sz="1400" i="1">
                        <a:solidFill>
                          <a:srgbClr val="C00000"/>
                        </a:solidFill>
                        <a:effectLst/>
                        <a:latin typeface="Cambria Math" panose="02040503050406030204" pitchFamily="18" charset="0"/>
                        <a:ea typeface="Times New Roman" panose="02020603050405020304" pitchFamily="18" charset="0"/>
                      </a:rPr>
                      <m:t>=</m:t>
                    </m:r>
                    <m:f>
                      <m:fPr>
                        <m:ctrlPr>
                          <a:rPr lang="de-DE" sz="1400" i="1">
                            <a:solidFill>
                              <a:srgbClr val="C00000"/>
                            </a:solidFill>
                            <a:effectLst/>
                            <a:latin typeface="Cambria Math" panose="02040503050406030204" pitchFamily="18" charset="0"/>
                            <a:ea typeface="Times New Roman" panose="02020603050405020304" pitchFamily="18" charset="0"/>
                          </a:rPr>
                        </m:ctrlPr>
                      </m:fPr>
                      <m:num>
                        <m:r>
                          <a:rPr lang="de-DE" sz="1400" i="1">
                            <a:solidFill>
                              <a:srgbClr val="C00000"/>
                            </a:solidFill>
                            <a:effectLst/>
                            <a:latin typeface="Cambria Math" panose="02040503050406030204" pitchFamily="18" charset="0"/>
                            <a:ea typeface="Times New Roman" panose="02020603050405020304" pitchFamily="18" charset="0"/>
                          </a:rPr>
                          <m:t>1</m:t>
                        </m:r>
                      </m:num>
                      <m:den>
                        <m:nary>
                          <m:naryPr>
                            <m:limLoc m:val="undOvr"/>
                            <m:ctrlPr>
                              <a:rPr lang="de-DE" sz="1400" i="1">
                                <a:solidFill>
                                  <a:srgbClr val="C00000"/>
                                </a:solidFill>
                                <a:effectLst/>
                                <a:latin typeface="Cambria Math" panose="02040503050406030204" pitchFamily="18" charset="0"/>
                                <a:ea typeface="Times New Roman" panose="02020603050405020304" pitchFamily="18" charset="0"/>
                              </a:rPr>
                            </m:ctrlPr>
                          </m:naryPr>
                          <m:sub>
                            <m:sSub>
                              <m:sSubPr>
                                <m:ctrlPr>
                                  <a:rPr lang="de-DE" sz="1400" i="1">
                                    <a:solidFill>
                                      <a:srgbClr val="C00000"/>
                                    </a:solidFill>
                                    <a:effectLst/>
                                    <a:latin typeface="Cambria Math" panose="02040503050406030204" pitchFamily="18" charset="0"/>
                                    <a:ea typeface="Times New Roman" panose="02020603050405020304" pitchFamily="18" charset="0"/>
                                  </a:rPr>
                                </m:ctrlPr>
                              </m:sSubPr>
                              <m:e>
                                <m:r>
                                  <a:rPr lang="de-DE" sz="1400" i="1">
                                    <a:solidFill>
                                      <a:srgbClr val="C00000"/>
                                    </a:solidFill>
                                    <a:effectLst/>
                                    <a:latin typeface="Cambria Math" panose="02040503050406030204" pitchFamily="18" charset="0"/>
                                    <a:ea typeface="Times New Roman" panose="02020603050405020304" pitchFamily="18" charset="0"/>
                                  </a:rPr>
                                  <m:t>𝑑</m:t>
                                </m:r>
                              </m:e>
                              <m:sub>
                                <m:r>
                                  <a:rPr lang="de-DE" sz="1400" i="1">
                                    <a:solidFill>
                                      <a:srgbClr val="C00000"/>
                                    </a:solidFill>
                                    <a:effectLst/>
                                    <a:latin typeface="Cambria Math" panose="02040503050406030204" pitchFamily="18" charset="0"/>
                                    <a:ea typeface="Times New Roman" panose="02020603050405020304" pitchFamily="18" charset="0"/>
                                  </a:rPr>
                                  <m:t>0</m:t>
                                </m:r>
                              </m:sub>
                            </m:sSub>
                          </m:sub>
                          <m:sup>
                            <m:sSub>
                              <m:sSubPr>
                                <m:ctrlPr>
                                  <a:rPr lang="de-DE" sz="1400" i="1">
                                    <a:solidFill>
                                      <a:srgbClr val="C00000"/>
                                    </a:solidFill>
                                    <a:effectLst/>
                                    <a:latin typeface="Cambria Math" panose="02040503050406030204" pitchFamily="18" charset="0"/>
                                    <a:ea typeface="Times New Roman" panose="02020603050405020304" pitchFamily="18" charset="0"/>
                                  </a:rPr>
                                </m:ctrlPr>
                              </m:sSubPr>
                              <m:e>
                                <m:r>
                                  <a:rPr lang="de-DE" sz="1400" i="1">
                                    <a:solidFill>
                                      <a:srgbClr val="C00000"/>
                                    </a:solidFill>
                                    <a:effectLst/>
                                    <a:latin typeface="Cambria Math" panose="02040503050406030204" pitchFamily="18" charset="0"/>
                                    <a:ea typeface="Times New Roman" panose="02020603050405020304" pitchFamily="18" charset="0"/>
                                  </a:rPr>
                                  <m:t>𝑑</m:t>
                                </m:r>
                              </m:e>
                              <m:sub>
                                <m:r>
                                  <a:rPr lang="de-DE" sz="1400" i="1">
                                    <a:solidFill>
                                      <a:srgbClr val="C00000"/>
                                    </a:solidFill>
                                    <a:effectLst/>
                                    <a:latin typeface="Cambria Math" panose="02040503050406030204" pitchFamily="18" charset="0"/>
                                    <a:ea typeface="Times New Roman" panose="02020603050405020304" pitchFamily="18" charset="0"/>
                                  </a:rPr>
                                  <m:t>100</m:t>
                                </m:r>
                              </m:sub>
                            </m:sSub>
                          </m:sup>
                          <m:e>
                            <m:f>
                              <m:fPr>
                                <m:ctrlPr>
                                  <a:rPr lang="de-DE" sz="1400" i="1">
                                    <a:solidFill>
                                      <a:srgbClr val="C00000"/>
                                    </a:solidFill>
                                    <a:effectLst/>
                                    <a:latin typeface="Cambria Math" panose="02040503050406030204" pitchFamily="18" charset="0"/>
                                    <a:ea typeface="Times New Roman" panose="02020603050405020304" pitchFamily="18" charset="0"/>
                                  </a:rPr>
                                </m:ctrlPr>
                              </m:fPr>
                              <m:num>
                                <m:r>
                                  <a:rPr lang="de-DE" sz="1400" i="1">
                                    <a:solidFill>
                                      <a:srgbClr val="C00000"/>
                                    </a:solidFill>
                                    <a:effectLst/>
                                    <a:latin typeface="Cambria Math" panose="02040503050406030204" pitchFamily="18" charset="0"/>
                                    <a:ea typeface="Times New Roman" panose="02020603050405020304" pitchFamily="18" charset="0"/>
                                  </a:rPr>
                                  <m:t>1</m:t>
                                </m:r>
                              </m:num>
                              <m:den>
                                <m:r>
                                  <a:rPr lang="de-DE" sz="1400" i="1">
                                    <a:solidFill>
                                      <a:srgbClr val="C00000"/>
                                    </a:solidFill>
                                    <a:effectLst/>
                                    <a:latin typeface="Cambria Math" panose="02040503050406030204" pitchFamily="18" charset="0"/>
                                    <a:ea typeface="Times New Roman" panose="02020603050405020304" pitchFamily="18" charset="0"/>
                                  </a:rPr>
                                  <m:t>𝑥</m:t>
                                </m:r>
                              </m:den>
                            </m:f>
                          </m:e>
                        </m:nary>
                        <m:r>
                          <a:rPr lang="de-DE" sz="1400" i="1">
                            <a:solidFill>
                              <a:srgbClr val="C00000"/>
                            </a:solidFill>
                            <a:effectLst/>
                            <a:latin typeface="Cambria Math" panose="02040503050406030204" pitchFamily="18" charset="0"/>
                            <a:ea typeface="Times New Roman" panose="02020603050405020304" pitchFamily="18" charset="0"/>
                          </a:rPr>
                          <m:t>∙</m:t>
                        </m:r>
                        <m:f>
                          <m:fPr>
                            <m:ctrlPr>
                              <a:rPr lang="de-DE" sz="1400" i="1">
                                <a:solidFill>
                                  <a:srgbClr val="C00000"/>
                                </a:solidFill>
                                <a:effectLst/>
                                <a:latin typeface="Cambria Math" panose="02040503050406030204" pitchFamily="18" charset="0"/>
                                <a:ea typeface="Times New Roman" panose="02020603050405020304" pitchFamily="18" charset="0"/>
                              </a:rPr>
                            </m:ctrlPr>
                          </m:fPr>
                          <m:num>
                            <m:r>
                              <a:rPr lang="de-DE" sz="1400" i="1">
                                <a:solidFill>
                                  <a:srgbClr val="C00000"/>
                                </a:solidFill>
                                <a:effectLst/>
                                <a:latin typeface="Cambria Math" panose="02040503050406030204" pitchFamily="18" charset="0"/>
                                <a:ea typeface="Times New Roman" panose="02020603050405020304" pitchFamily="18" charset="0"/>
                              </a:rPr>
                              <m:t>𝜕</m:t>
                            </m:r>
                            <m:r>
                              <a:rPr lang="de-DE" sz="1400" i="1">
                                <a:solidFill>
                                  <a:srgbClr val="C00000"/>
                                </a:solidFill>
                                <a:effectLst/>
                                <a:latin typeface="Cambria Math" panose="02040503050406030204" pitchFamily="18" charset="0"/>
                                <a:ea typeface="Times New Roman" panose="02020603050405020304" pitchFamily="18" charset="0"/>
                              </a:rPr>
                              <m:t>𝐷</m:t>
                            </m:r>
                          </m:num>
                          <m:den>
                            <m:r>
                              <a:rPr lang="de-DE" sz="1400" i="1">
                                <a:solidFill>
                                  <a:srgbClr val="C00000"/>
                                </a:solidFill>
                                <a:effectLst/>
                                <a:latin typeface="Cambria Math" panose="02040503050406030204" pitchFamily="18" charset="0"/>
                                <a:ea typeface="Times New Roman" panose="02020603050405020304" pitchFamily="18" charset="0"/>
                              </a:rPr>
                              <m:t>𝛿</m:t>
                            </m:r>
                            <m:r>
                              <a:rPr lang="de-DE" sz="1400" i="1">
                                <a:solidFill>
                                  <a:srgbClr val="C00000"/>
                                </a:solidFill>
                                <a:effectLst/>
                                <a:latin typeface="Cambria Math" panose="02040503050406030204" pitchFamily="18" charset="0"/>
                                <a:ea typeface="Times New Roman" panose="02020603050405020304" pitchFamily="18" charset="0"/>
                              </a:rPr>
                              <m:t>𝑥</m:t>
                            </m:r>
                          </m:den>
                        </m:f>
                        <m:r>
                          <a:rPr lang="de-DE" sz="1400" i="1">
                            <a:solidFill>
                              <a:srgbClr val="C00000"/>
                            </a:solidFill>
                            <a:effectLst/>
                            <a:latin typeface="Cambria Math" panose="02040503050406030204" pitchFamily="18" charset="0"/>
                            <a:ea typeface="Times New Roman" panose="02020603050405020304" pitchFamily="18" charset="0"/>
                          </a:rPr>
                          <m:t>∙</m:t>
                        </m:r>
                        <m:r>
                          <a:rPr lang="de-DE" sz="1400" i="1">
                            <a:solidFill>
                              <a:srgbClr val="C00000"/>
                            </a:solidFill>
                            <a:effectLst/>
                            <a:latin typeface="Cambria Math" panose="02040503050406030204" pitchFamily="18" charset="0"/>
                            <a:ea typeface="Times New Roman" panose="02020603050405020304" pitchFamily="18" charset="0"/>
                          </a:rPr>
                          <m:t>𝑑𝑥</m:t>
                        </m:r>
                      </m:den>
                    </m:f>
                    <m:r>
                      <a:rPr lang="de-DE" sz="1400" i="1">
                        <a:solidFill>
                          <a:srgbClr val="C00000"/>
                        </a:solidFill>
                        <a:effectLst/>
                        <a:latin typeface="Cambria Math" panose="02040503050406030204" pitchFamily="18" charset="0"/>
                        <a:ea typeface="Times New Roman" panose="02020603050405020304" pitchFamily="18" charset="0"/>
                      </a:rPr>
                      <m:t>≈</m:t>
                    </m:r>
                    <m:f>
                      <m:fPr>
                        <m:ctrlPr>
                          <a:rPr lang="de-DE" sz="1400" i="1">
                            <a:solidFill>
                              <a:srgbClr val="C00000"/>
                            </a:solidFill>
                            <a:effectLst/>
                            <a:latin typeface="Cambria Math" panose="02040503050406030204" pitchFamily="18" charset="0"/>
                            <a:ea typeface="Times New Roman" panose="02020603050405020304" pitchFamily="18" charset="0"/>
                          </a:rPr>
                        </m:ctrlPr>
                      </m:fPr>
                      <m:num>
                        <m:r>
                          <a:rPr lang="de-DE" sz="1400" i="1">
                            <a:solidFill>
                              <a:srgbClr val="C00000"/>
                            </a:solidFill>
                            <a:effectLst/>
                            <a:latin typeface="Cambria Math" panose="02040503050406030204" pitchFamily="18" charset="0"/>
                            <a:ea typeface="Times New Roman" panose="02020603050405020304" pitchFamily="18" charset="0"/>
                          </a:rPr>
                          <m:t>100 %</m:t>
                        </m:r>
                      </m:num>
                      <m:den>
                        <m:nary>
                          <m:naryPr>
                            <m:chr m:val="∑"/>
                            <m:limLoc m:val="undOvr"/>
                            <m:ctrlPr>
                              <a:rPr lang="de-DE" sz="1400" i="1">
                                <a:solidFill>
                                  <a:srgbClr val="C00000"/>
                                </a:solidFill>
                                <a:effectLst/>
                                <a:latin typeface="Cambria Math" panose="02040503050406030204" pitchFamily="18" charset="0"/>
                                <a:ea typeface="Times New Roman" panose="02020603050405020304" pitchFamily="18" charset="0"/>
                              </a:rPr>
                            </m:ctrlPr>
                          </m:naryPr>
                          <m:sub>
                            <m:r>
                              <a:rPr lang="de-DE" sz="1400" i="1">
                                <a:solidFill>
                                  <a:srgbClr val="C00000"/>
                                </a:solidFill>
                                <a:effectLst/>
                                <a:latin typeface="Cambria Math" panose="02040503050406030204" pitchFamily="18" charset="0"/>
                                <a:ea typeface="Times New Roman" panose="02020603050405020304" pitchFamily="18" charset="0"/>
                              </a:rPr>
                              <m:t>1</m:t>
                            </m:r>
                          </m:sub>
                          <m:sup>
                            <m:r>
                              <a:rPr lang="de-DE" sz="1400" i="1">
                                <a:solidFill>
                                  <a:srgbClr val="C00000"/>
                                </a:solidFill>
                                <a:effectLst/>
                                <a:latin typeface="Cambria Math" panose="02040503050406030204" pitchFamily="18" charset="0"/>
                                <a:ea typeface="Times New Roman" panose="02020603050405020304" pitchFamily="18" charset="0"/>
                              </a:rPr>
                              <m:t>𝑘</m:t>
                            </m:r>
                          </m:sup>
                          <m:e>
                            <m:f>
                              <m:fPr>
                                <m:ctrlPr>
                                  <a:rPr lang="de-DE" sz="1400" i="1">
                                    <a:solidFill>
                                      <a:srgbClr val="C00000"/>
                                    </a:solidFill>
                                    <a:effectLst/>
                                    <a:latin typeface="Cambria Math" panose="02040503050406030204" pitchFamily="18" charset="0"/>
                                    <a:ea typeface="Times New Roman" panose="02020603050405020304" pitchFamily="18" charset="0"/>
                                  </a:rPr>
                                </m:ctrlPr>
                              </m:fPr>
                              <m:num>
                                <m:sSub>
                                  <m:sSubPr>
                                    <m:ctrlPr>
                                      <a:rPr lang="de-DE" sz="1400" i="1">
                                        <a:solidFill>
                                          <a:srgbClr val="C00000"/>
                                        </a:solidFill>
                                        <a:effectLst/>
                                        <a:latin typeface="Cambria Math" panose="02040503050406030204" pitchFamily="18" charset="0"/>
                                        <a:ea typeface="Times New Roman" panose="02020603050405020304" pitchFamily="18" charset="0"/>
                                      </a:rPr>
                                    </m:ctrlPr>
                                  </m:sSubPr>
                                  <m:e>
                                    <m:r>
                                      <a:rPr lang="de-DE" sz="1400" i="1">
                                        <a:solidFill>
                                          <a:srgbClr val="C00000"/>
                                        </a:solidFill>
                                        <a:effectLst/>
                                        <a:latin typeface="Cambria Math" panose="02040503050406030204" pitchFamily="18" charset="0"/>
                                        <a:ea typeface="Times New Roman" panose="02020603050405020304" pitchFamily="18" charset="0"/>
                                      </a:rPr>
                                      <m:t>∆</m:t>
                                    </m:r>
                                    <m:r>
                                      <a:rPr lang="de-DE" sz="1400" i="1">
                                        <a:solidFill>
                                          <a:srgbClr val="C00000"/>
                                        </a:solidFill>
                                        <a:effectLst/>
                                        <a:latin typeface="Cambria Math" panose="02040503050406030204" pitchFamily="18" charset="0"/>
                                        <a:ea typeface="Times New Roman" panose="02020603050405020304" pitchFamily="18" charset="0"/>
                                      </a:rPr>
                                      <m:t>𝐷</m:t>
                                    </m:r>
                                  </m:e>
                                  <m:sub>
                                    <m:r>
                                      <a:rPr lang="de-DE" sz="1400" i="1">
                                        <a:solidFill>
                                          <a:srgbClr val="C00000"/>
                                        </a:solidFill>
                                        <a:effectLst/>
                                        <a:latin typeface="Cambria Math" panose="02040503050406030204" pitchFamily="18" charset="0"/>
                                        <a:ea typeface="Times New Roman" panose="02020603050405020304" pitchFamily="18" charset="0"/>
                                      </a:rPr>
                                      <m:t>𝑖</m:t>
                                    </m:r>
                                    <m:r>
                                      <a:rPr lang="de-DE" sz="1400" i="1">
                                        <a:solidFill>
                                          <a:srgbClr val="C00000"/>
                                        </a:solidFill>
                                        <a:effectLst/>
                                        <a:latin typeface="Cambria Math" panose="02040503050406030204" pitchFamily="18" charset="0"/>
                                        <a:ea typeface="Times New Roman" panose="02020603050405020304" pitchFamily="18" charset="0"/>
                                      </a:rPr>
                                      <m:t> </m:t>
                                    </m:r>
                                  </m:sub>
                                </m:sSub>
                                <m:d>
                                  <m:dPr>
                                    <m:begChr m:val="["/>
                                    <m:endChr m:val="]"/>
                                    <m:ctrlPr>
                                      <a:rPr lang="de-DE" sz="1400" i="1">
                                        <a:solidFill>
                                          <a:srgbClr val="C00000"/>
                                        </a:solidFill>
                                        <a:effectLst/>
                                        <a:latin typeface="Cambria Math" panose="02040503050406030204" pitchFamily="18" charset="0"/>
                                        <a:ea typeface="Times New Roman" panose="02020603050405020304" pitchFamily="18" charset="0"/>
                                      </a:rPr>
                                    </m:ctrlPr>
                                  </m:dPr>
                                  <m:e>
                                    <m:r>
                                      <a:rPr lang="de-DE" sz="1400" i="1">
                                        <a:solidFill>
                                          <a:srgbClr val="C00000"/>
                                        </a:solidFill>
                                        <a:effectLst/>
                                        <a:latin typeface="Cambria Math" panose="02040503050406030204" pitchFamily="18" charset="0"/>
                                        <a:ea typeface="Times New Roman" panose="02020603050405020304" pitchFamily="18" charset="0"/>
                                      </a:rPr>
                                      <m:t>%</m:t>
                                    </m:r>
                                  </m:e>
                                </m:d>
                              </m:num>
                              <m:den>
                                <m:sSub>
                                  <m:sSubPr>
                                    <m:ctrlPr>
                                      <a:rPr lang="de-DE" sz="1400" i="1">
                                        <a:solidFill>
                                          <a:srgbClr val="C00000"/>
                                        </a:solidFill>
                                        <a:effectLst/>
                                        <a:latin typeface="Cambria Math" panose="02040503050406030204" pitchFamily="18" charset="0"/>
                                        <a:ea typeface="Times New Roman" panose="02020603050405020304" pitchFamily="18" charset="0"/>
                                      </a:rPr>
                                    </m:ctrlPr>
                                  </m:sSubPr>
                                  <m:e>
                                    <m:r>
                                      <a:rPr lang="de-DE" sz="1400" i="1">
                                        <a:solidFill>
                                          <a:srgbClr val="C00000"/>
                                        </a:solidFill>
                                        <a:effectLst/>
                                        <a:latin typeface="Cambria Math" panose="02040503050406030204" pitchFamily="18" charset="0"/>
                                        <a:ea typeface="Times New Roman" panose="02020603050405020304" pitchFamily="18" charset="0"/>
                                      </a:rPr>
                                      <m:t>𝑑</m:t>
                                    </m:r>
                                  </m:e>
                                  <m:sub>
                                    <m:r>
                                      <a:rPr lang="de-DE" sz="1400" i="1">
                                        <a:solidFill>
                                          <a:srgbClr val="C00000"/>
                                        </a:solidFill>
                                        <a:effectLst/>
                                        <a:latin typeface="Cambria Math" panose="02040503050406030204" pitchFamily="18" charset="0"/>
                                        <a:ea typeface="Times New Roman" panose="02020603050405020304" pitchFamily="18" charset="0"/>
                                      </a:rPr>
                                      <m:t>𝑖</m:t>
                                    </m:r>
                                  </m:sub>
                                </m:sSub>
                              </m:den>
                            </m:f>
                          </m:e>
                        </m:nary>
                      </m:den>
                    </m:f>
                  </m:oMath>
                </a14:m>
                <a:r>
                  <a:rPr lang="ru" sz="1400" dirty="0">
                    <a:effectLst/>
                    <a:ea typeface="Times New Roman" panose="02020603050405020304" pitchFamily="18" charset="0"/>
                  </a:rPr>
                  <a:t>[мм] ( </a:t>
                </a:r>
                <a:r>
                  <a:rPr lang="ru" sz="1400" dirty="0" err="1">
                    <a:effectLst/>
                    <a:ea typeface="Times New Roman" panose="02020603050405020304" pitchFamily="18" charset="0"/>
                  </a:rPr>
                  <a:t>уравнение </a:t>
                </a:r>
                <a:r>
                  <a:rPr lang="ru" sz="1400" dirty="0">
                    <a:effectLst/>
                    <a:ea typeface="Times New Roman" panose="02020603050405020304" pitchFamily="18" charset="0"/>
                  </a:rPr>
                  <a:t>P3.26)</a:t>
                </a:r>
              </a:p>
              <a:p>
                <a:pPr algn="just">
                  <a:lnSpc>
                    <a:spcPct val="150000"/>
                  </a:lnSpc>
                  <a:spcAft>
                    <a:spcPts val="0"/>
                  </a:spcAft>
                </a:pPr>
                <a:r>
                  <a:rPr lang="ru" sz="1400" dirty="0" err="1">
                    <a:effectLst/>
                    <a:ea typeface="Times New Roman" panose="02020603050405020304" pitchFamily="18" charset="0"/>
                  </a:rPr>
                  <a:t>с</a:t>
                </a:r>
                <a:endParaRPr lang="de-DE" sz="1400" dirty="0">
                  <a:effectLst/>
                  <a:ea typeface="Times New Roman" panose="02020603050405020304" pitchFamily="18" charset="0"/>
                </a:endParaRPr>
              </a:p>
              <a:p>
                <a:pPr algn="just">
                  <a:lnSpc>
                    <a:spcPct val="150000"/>
                  </a:lnSpc>
                  <a:spcAft>
                    <a:spcPts val="0"/>
                  </a:spcAft>
                </a:pPr>
                <a14:m>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𝑑</m:t>
                        </m:r>
                      </m:e>
                      <m:sub>
                        <m:r>
                          <a:rPr lang="de-DE" sz="1400" i="1">
                            <a:latin typeface="Cambria Math" panose="02040503050406030204" pitchFamily="18" charset="0"/>
                          </a:rPr>
                          <m:t>𝑤</m:t>
                        </m:r>
                      </m:sub>
                    </m:sSub>
                  </m:oMath>
                </a14:m>
                <a:r>
                  <a:rPr lang="ru" sz="1400" dirty="0"/>
                  <a:t>= эффективный Korndurchmesser [мм]</a:t>
                </a:r>
                <a:endParaRPr lang="de-DE" sz="1400" dirty="0">
                  <a:effectLst/>
                  <a:ea typeface="Times New Roman" panose="02020603050405020304" pitchFamily="18" charset="0"/>
                </a:endParaRPr>
              </a:p>
              <a:p>
                <a:pPr algn="just">
                  <a:spcAft>
                    <a:spcPts val="0"/>
                  </a:spcAft>
                </a:pPr>
                <a14:m>
                  <m:oMath xmlns:m="http://schemas.openxmlformats.org/officeDocument/2006/math">
                    <m:sSub>
                      <m:sSubPr>
                        <m:ctrlPr>
                          <a:rPr lang="de-DE" sz="1400" i="1">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400" i="1">
                            <a:effectLst/>
                            <a:latin typeface="Cambria Math" panose="02040503050406030204" pitchFamily="18" charset="0"/>
                            <a:ea typeface="Times New Roman" panose="02020603050405020304" pitchFamily="18" charset="0"/>
                            <a:cs typeface="Arial" panose="020B0604020202020204" pitchFamily="34" charset="0"/>
                          </a:rPr>
                          <m:t>𝐷</m:t>
                        </m:r>
                      </m:e>
                      <m:sub>
                        <m:r>
                          <a:rPr lang="de-DE" sz="1400" i="1">
                            <a:effectLst/>
                            <a:latin typeface="Cambria Math" panose="02040503050406030204" pitchFamily="18" charset="0"/>
                            <a:ea typeface="Times New Roman" panose="02020603050405020304" pitchFamily="18" charset="0"/>
                            <a:cs typeface="Arial" panose="020B0604020202020204" pitchFamily="34" charset="0"/>
                          </a:rPr>
                          <m:t>𝑖</m:t>
                        </m:r>
                      </m:sub>
                    </m:sSub>
                  </m:oMath>
                </a14:m>
                <a:r>
                  <a:rPr lang="ru" sz="1400" dirty="0">
                    <a:effectLst/>
                    <a:ea typeface="Times New Roman" panose="02020603050405020304" pitchFamily="18" charset="0"/>
                  </a:rPr>
                  <a:t>= Gewichtsdurchgang der Fraktion </a:t>
                </a:r>
                <a14:m>
                  <m:oMath xmlns:m="http://schemas.openxmlformats.org/officeDocument/2006/math">
                    <m:r>
                      <a:rPr lang="de-DE" sz="1400" i="1">
                        <a:effectLst/>
                        <a:latin typeface="Cambria Math" panose="02040503050406030204" pitchFamily="18" charset="0"/>
                        <a:ea typeface="Times New Roman" panose="02020603050405020304" pitchFamily="18" charset="0"/>
                        <a:cs typeface="Arial" panose="020B0604020202020204" pitchFamily="34" charset="0"/>
                      </a:rPr>
                      <m:t>𝑖</m:t>
                    </m:r>
                  </m:oMath>
                </a14:m>
                <a:r>
                  <a:rPr lang="ru" sz="1400" dirty="0">
                    <a:effectLst/>
                    <a:ea typeface="Times New Roman" panose="02020603050405020304" pitchFamily="18" charset="0"/>
                  </a:rPr>
                  <a:t>[вес.-%]</a:t>
                </a:r>
              </a:p>
              <a:p>
                <a:pPr algn="just">
                  <a:spcAft>
                    <a:spcPts val="0"/>
                  </a:spcAft>
                </a:pPr>
                <a14:m>
                  <m:oMath xmlns:m="http://schemas.openxmlformats.org/officeDocument/2006/math">
                    <m:sSub>
                      <m:sSubPr>
                        <m:ctrlPr>
                          <a:rPr lang="de-DE" sz="1400" i="1">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400" i="1">
                            <a:effectLst/>
                            <a:latin typeface="Cambria Math" panose="02040503050406030204" pitchFamily="18" charset="0"/>
                            <a:ea typeface="Times New Roman" panose="02020603050405020304" pitchFamily="18" charset="0"/>
                            <a:cs typeface="Arial" panose="020B0604020202020204" pitchFamily="34" charset="0"/>
                          </a:rPr>
                          <m:t>𝑑</m:t>
                        </m:r>
                      </m:e>
                      <m:sub>
                        <m:r>
                          <a:rPr lang="de-DE" sz="1400" i="1">
                            <a:effectLst/>
                            <a:latin typeface="Cambria Math" panose="02040503050406030204" pitchFamily="18" charset="0"/>
                            <a:ea typeface="Times New Roman" panose="02020603050405020304" pitchFamily="18" charset="0"/>
                            <a:cs typeface="Arial" panose="020B0604020202020204" pitchFamily="34" charset="0"/>
                          </a:rPr>
                          <m:t>𝑖</m:t>
                        </m:r>
                      </m:sub>
                    </m:sSub>
                  </m:oMath>
                </a14:m>
                <a:r>
                  <a:rPr lang="ru" sz="1400" dirty="0">
                    <a:effectLst/>
                    <a:ea typeface="Times New Roman" panose="02020603050405020304" pitchFamily="18" charset="0"/>
                  </a:rPr>
                  <a:t>= Mittlerer Korndurchmesser der Fraktion </a:t>
                </a:r>
                <a14:m>
                  <m:oMath xmlns:m="http://schemas.openxmlformats.org/officeDocument/2006/math">
                    <m:r>
                      <a:rPr lang="de-DE" sz="1400" i="1">
                        <a:effectLst/>
                        <a:latin typeface="Cambria Math" panose="02040503050406030204" pitchFamily="18" charset="0"/>
                        <a:ea typeface="Times New Roman" panose="02020603050405020304" pitchFamily="18" charset="0"/>
                        <a:cs typeface="Arial" panose="020B0604020202020204" pitchFamily="34" charset="0"/>
                      </a:rPr>
                      <m:t>𝑖</m:t>
                    </m:r>
                  </m:oMath>
                </a14:m>
                <a:r>
                  <a:rPr lang="ru" sz="1400" dirty="0">
                    <a:effectLst/>
                    <a:ea typeface="Times New Roman" panose="02020603050405020304" pitchFamily="18" charset="0"/>
                  </a:rPr>
                  <a:t>[мм]</a:t>
                </a:r>
              </a:p>
              <a:p>
                <a:pPr algn="just">
                  <a:spcAft>
                    <a:spcPts val="0"/>
                  </a:spcAft>
                </a:pPr>
                <a:endParaRPr lang="de-DE" sz="1400" dirty="0">
                  <a:effectLst/>
                  <a:ea typeface="Times New Roman" panose="02020603050405020304" pitchFamily="18" charset="0"/>
                </a:endParaRPr>
              </a:p>
              <a:p>
                <a:pPr algn="just">
                  <a:spcAft>
                    <a:spcPts val="0"/>
                  </a:spcAft>
                </a:pPr>
                <a:endParaRPr lang="de-DE" sz="1400" dirty="0"/>
              </a:p>
            </p:txBody>
          </p:sp>
        </mc:Choice>
        <mc:Fallback xmlns="">
          <p:sp>
            <p:nvSpPr>
              <p:cNvPr id="14" name="Textfeld 13"/>
              <p:cNvSpPr txBox="1">
                <a:spLocks noRot="1" noChangeAspect="1" noMove="1" noResize="1" noEditPoints="1" noAdjustHandles="1" noChangeArrowheads="1" noChangeShapeType="1" noTextEdit="1"/>
              </p:cNvSpPr>
              <p:nvPr/>
            </p:nvSpPr>
            <p:spPr>
              <a:xfrm>
                <a:off x="0" y="576000"/>
                <a:ext cx="9144000" cy="4873578"/>
              </a:xfrm>
              <a:prstGeom prst="rect">
                <a:avLst/>
              </a:prstGeom>
              <a:blipFill>
                <a:blip r:embed="rId3"/>
                <a:stretch>
                  <a:fillRect l="-200" r="-200"/>
                </a:stretch>
              </a:blipFill>
            </p:spPr>
            <p:txBody>
              <a:bodyPr/>
              <a:lstStyle/>
              <a:p>
                <a:r xmlns:a="http://schemas.openxmlformats.org/drawingml/2006/main">
                  <a:rPr lang="ru">
                    <a:noFill/>
                  </a:rPr>
                  <a:t> </a:t>
                </a:r>
              </a:p>
            </p:txBody>
          </p:sp>
        </mc:Fallback>
      </mc:AlternateContent>
    </p:spTree>
    <p:custDataLst>
      <p:tags r:id="rId1"/>
    </p:custDataLst>
    <p:extLst>
      <p:ext uri="{BB962C8B-B14F-4D97-AF65-F5344CB8AC3E}">
        <p14:creationId xmlns:p14="http://schemas.microsoft.com/office/powerpoint/2010/main" val="260605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563888" y="28037"/>
            <a:ext cx="4320000" cy="307777"/>
          </a:xfrm>
          <a:prstGeom prst="rect">
            <a:avLst/>
          </a:prstGeom>
          <a:noFill/>
        </p:spPr>
        <p:txBody>
          <a:bodyPr wrap="square" lIns="90000" rtlCol="0">
            <a:spAutoFit/>
          </a:bodyPr>
          <a:lstStyle/>
          <a:p>
            <a:r>
              <a:rPr lang="ru" sz="1400" b="1" dirty="0"/>
              <a:t>Текучие </a:t>
            </a:r>
            <a:r>
              <a:rPr lang="ru" sz="1400" b="1" dirty="0" err="1"/>
              <a:t>грунтовые воды</a:t>
            </a:r>
            <a:endParaRPr lang="de-DE" sz="1400" b="1"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mc:AlternateContent xmlns:mc="http://schemas.openxmlformats.org/markup-compatibility/2006" xmlns:a14="http://schemas.microsoft.com/office/drawing/2010/main">
        <mc:Choice Requires="a14">
          <p:sp>
            <p:nvSpPr>
              <p:cNvPr id="13" name="Textfeld 12"/>
              <p:cNvSpPr txBox="1"/>
              <p:nvPr/>
            </p:nvSpPr>
            <p:spPr>
              <a:xfrm>
                <a:off x="0" y="5478827"/>
                <a:ext cx="9144000" cy="646331"/>
              </a:xfrm>
              <a:prstGeom prst="rect">
                <a:avLst/>
              </a:prstGeom>
              <a:noFill/>
            </p:spPr>
            <p:txBody>
              <a:bodyPr wrap="square" lIns="90000" rtlCol="0">
                <a:spAutoFit/>
              </a:bodyPr>
              <a:lstStyle/>
              <a:p>
                <a:r>
                  <a:rPr lang="ru" sz="1200" b="1" dirty="0"/>
                  <a:t>Рис. P3-26: </a:t>
                </a:r>
                <a:r>
                  <a:rPr lang="ru" sz="1200" dirty="0"/>
                  <a:t>Некоторые </a:t>
                </a:r>
                <a:r>
                  <a:rPr lang="ru" sz="1200" b="1" dirty="0"/>
                  <a:t>факторы, влияющие на оценку коэффициента проницаемости</a:t>
                </a:r>
                <a14:m>
                  <m:oMath xmlns:m="http://schemas.openxmlformats.org/officeDocument/2006/math">
                    <m:r>
                      <a:rPr lang="en-US" sz="1200" b="1" i="1" dirty="0" smtClean="0">
                        <a:latin typeface="Cambria Math" panose="02040503050406030204" pitchFamily="18" charset="0"/>
                      </a:rPr>
                      <m:t>𝒌</m:t>
                    </m:r>
                  </m:oMath>
                </a14:m>
                <a:r>
                  <a:rPr lang="ru" sz="1200" dirty="0"/>
                  <a:t> (источник: </a:t>
                </a:r>
                <a:r>
                  <a:rPr lang="ru" sz="1200" cap="small" dirty="0"/>
                  <a:t>Blohm </a:t>
                </a:r>
                <a:r>
                  <a:rPr lang="ru" sz="1200" dirty="0"/>
                  <a:t>1016: « Определение гидравлической проводимости с помощью гранулометрического анализа» , рис. 1.1: 3). В этом исследовании автор(ы) сосредоточились исключительно на размере зерен и других факторах, таких как факторы, относящиеся к геологическим процессам и проникающей жидкости, которые были опущены .</a:t>
                </a:r>
              </a:p>
            </p:txBody>
          </p:sp>
        </mc:Choice>
        <mc:Fallback xmlns="">
          <p:sp>
            <p:nvSpPr>
              <p:cNvPr id="13" name="Textfeld 12"/>
              <p:cNvSpPr txBox="1">
                <a:spLocks noRot="1" noChangeAspect="1" noMove="1" noResize="1" noEditPoints="1" noAdjustHandles="1" noChangeArrowheads="1" noChangeShapeType="1" noTextEdit="1"/>
              </p:cNvSpPr>
              <p:nvPr/>
            </p:nvSpPr>
            <p:spPr>
              <a:xfrm>
                <a:off x="0" y="5478827"/>
                <a:ext cx="9144000" cy="646331"/>
              </a:xfrm>
              <a:prstGeom prst="rect">
                <a:avLst/>
              </a:prstGeom>
              <a:blipFill>
                <a:blip r:embed="rId3"/>
                <a:stretch>
                  <a:fillRect l="-67" t="-943" b="-6604"/>
                </a:stretch>
              </a:blipFill>
            </p:spPr>
            <p:txBody>
              <a:bodyPr/>
              <a:lstStyle/>
              <a:p>
                <a:r xmlns:a="http://schemas.openxmlformats.org/drawingml/2006/main">
                  <a:rPr lang="ru">
                    <a:noFill/>
                  </a:rPr>
                  <a:t> </a:t>
                </a:r>
              </a:p>
            </p:txBody>
          </p:sp>
        </mc:Fallback>
      </mc:AlternateContent>
      <p:pic>
        <p:nvPicPr>
          <p:cNvPr id="9" name="object 5"/>
          <p:cNvPicPr>
            <a:picLocks noChangeAspect="1"/>
          </p:cNvPicPr>
          <p:nvPr/>
        </p:nvPicPr>
        <p:blipFill>
          <a:blip r:embed="rId4" cstate="print"/>
          <a:stretch>
            <a:fillRect/>
          </a:stretch>
        </p:blipFill>
        <p:spPr>
          <a:xfrm>
            <a:off x="827584" y="363850"/>
            <a:ext cx="7366980" cy="5086941"/>
          </a:xfrm>
          <a:prstGeom prst="rect">
            <a:avLst/>
          </a:prstGeom>
        </p:spPr>
      </p:pic>
    </p:spTree>
    <p:custDataLst>
      <p:tags r:id="rId1"/>
    </p:custDataLst>
    <p:extLst>
      <p:ext uri="{BB962C8B-B14F-4D97-AF65-F5344CB8AC3E}">
        <p14:creationId xmlns:p14="http://schemas.microsoft.com/office/powerpoint/2010/main" val="303588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000" fill="hold"/>
                                        <p:tgtEl>
                                          <p:spTgt spid="13"/>
                                        </p:tgtEl>
                                        <p:attrNameLst>
                                          <p:attrName>ppt_x</p:attrName>
                                        </p:attrNameLst>
                                      </p:cBhvr>
                                      <p:tavLst>
                                        <p:tav tm="0">
                                          <p:val>
                                            <p:strVal val="1+#ppt_w/2"/>
                                          </p:val>
                                        </p:tav>
                                        <p:tav tm="100000">
                                          <p:val>
                                            <p:strVal val="#ppt_x"/>
                                          </p:val>
                                        </p:tav>
                                      </p:tavLst>
                                    </p:anim>
                                    <p:anim calcmode="lin" valueType="num">
                                      <p:cBhvr additive="base">
                                        <p:cTn id="8" dur="2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062103"/>
            <a:ext cx="9144000" cy="504000"/>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2808000" y="244800"/>
            <a:ext cx="4320000" cy="307777"/>
          </a:xfrm>
          <a:prstGeom prst="rect">
            <a:avLst/>
          </a:prstGeom>
          <a:noFill/>
        </p:spPr>
        <p:txBody>
          <a:bodyPr wrap="square" lIns="90000" rtlCol="0">
            <a:spAutoFit/>
          </a:bodyPr>
          <a:lstStyle/>
          <a:p>
            <a:r>
              <a:rPr lang="ru" sz="1400" b="1" dirty="0"/>
              <a:t>Текущие </a:t>
            </a:r>
            <a:r>
              <a:rPr lang="ru" sz="1400" b="1" dirty="0" err="1"/>
              <a:t>подземные воды </a:t>
            </a:r>
            <a:r>
              <a:rPr lang="ru" sz="1400" b="1" dirty="0"/>
              <a:t>: </a:t>
            </a:r>
            <a:r>
              <a:rPr lang="ru" sz="1400" b="1" dirty="0" err="1"/>
              <a:t>анизотропия</a:t>
            </a:r>
            <a:r>
              <a:rPr lang="ru" sz="1400" b="1" dirty="0"/>
              <a:t> </a:t>
            </a:r>
            <a:r>
              <a:rPr lang="ru" sz="1400" b="1" dirty="0" err="1"/>
              <a:t>из</a:t>
            </a:r>
            <a:r>
              <a:rPr lang="ru" sz="1400" b="1" dirty="0"/>
              <a:t> </a:t>
            </a:r>
            <a:r>
              <a:rPr lang="ru" sz="1400" b="1" dirty="0" err="1"/>
              <a:t>в</a:t>
            </a:r>
            <a:r>
              <a:rPr lang="ru" sz="1400" b="1" dirty="0"/>
              <a:t> </a:t>
            </a:r>
            <a:r>
              <a:rPr lang="ru" sz="1400" b="1" dirty="0" err="1"/>
              <a:t>недра </a:t>
            </a:r>
            <a:r>
              <a:rPr lang="ru" sz="1400" b="1" dirty="0"/>
              <a:t>1</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mc:AlternateContent xmlns:mc="http://schemas.openxmlformats.org/markup-compatibility/2006" xmlns:a14="http://schemas.microsoft.com/office/drawing/2010/main">
        <mc:Choice Requires="a14">
          <p:sp>
            <p:nvSpPr>
              <p:cNvPr id="11" name="Textfeld 10"/>
              <p:cNvSpPr txBox="1"/>
              <p:nvPr/>
            </p:nvSpPr>
            <p:spPr>
              <a:xfrm>
                <a:off x="0" y="576000"/>
                <a:ext cx="9144000" cy="2013180"/>
              </a:xfrm>
              <a:prstGeom prst="rect">
                <a:avLst/>
              </a:prstGeom>
              <a:noFill/>
            </p:spPr>
            <p:txBody>
              <a:bodyPr wrap="square" lIns="90000" rtlCol="0">
                <a:spAutoFit/>
              </a:bodyPr>
              <a:lstStyle/>
              <a:p>
                <a:pPr algn="just"/>
                <a:r>
                  <a:rPr lang="ru" sz="1400" b="1" dirty="0"/>
                  <a:t>P3-3.5 Учет анизотропии геологической среды</a:t>
                </a:r>
                <a:endParaRPr lang="de-DE" sz="1400" dirty="0"/>
              </a:p>
              <a:p>
                <a:pPr algn="just"/>
                <a:r>
                  <a:rPr lang="ru" sz="1400" dirty="0"/>
                  <a:t> </a:t>
                </a:r>
              </a:p>
              <a:p>
                <a:pPr algn="just"/>
                <a:r>
                  <a:rPr lang="ru" sz="1400" dirty="0"/>
                  <a:t>Анизотропия проницаемости может быть вызвана изменениями материала и размера зерен (см. рис. </a:t>
                </a:r>
                <a:r>
                  <a:rPr lang="ru" sz="1400" b="1" dirty="0"/>
                  <a:t>P3-27 </a:t>
                </a:r>
                <a:r>
                  <a:rPr lang="ru" sz="1400" dirty="0"/>
                  <a:t>) в слоях грунта (а также породы). Однако влияние тонкой слоистости и полосчатости обычно трудно понять. Форма зерна или «плоскостность» и выравнивание зерен почвы также приводят к анизотропии, хотя и только в ограниченной степени. Предполагая, что отношение длины к ширине : высоте = 4 : 1, коэффициент анизотропии для коэффициентов проницаемости для горизонтального и вертикального потока будет следующим:</a:t>
                </a:r>
              </a:p>
              <a:p>
                <a:pPr algn="just"/>
                <a:endParaRPr lang="en-US" sz="800" dirty="0"/>
              </a:p>
              <a:p>
                <a:pPr algn="just">
                  <a:lnSpc>
                    <a:spcPct val="150000"/>
                  </a:lnSpc>
                  <a:spcAft>
                    <a:spcPts val="0"/>
                  </a:spcAft>
                </a:pPr>
                <a14:m>
                  <m:oMath xmlns:m="http://schemas.openxmlformats.org/officeDocument/2006/math">
                    <m:f>
                      <m:fPr>
                        <m:ctrlPr>
                          <a:rPr lang="de-DE" sz="1400" i="1" smtClean="0">
                            <a:solidFill>
                              <a:srgbClr val="C00000"/>
                            </a:solidFill>
                            <a:latin typeface="Cambria Math" panose="02040503050406030204" pitchFamily="18" charset="0"/>
                            <a:ea typeface="Times New Roman" panose="02020603050405020304" pitchFamily="18" charset="0"/>
                          </a:rPr>
                        </m:ctrlPr>
                      </m:fPr>
                      <m:num>
                        <m:sSub>
                          <m:sSubPr>
                            <m:ctrlPr>
                              <a:rPr lang="de-DE" sz="1400" i="1">
                                <a:solidFill>
                                  <a:srgbClr val="C00000"/>
                                </a:solidFill>
                                <a:effectLst/>
                                <a:latin typeface="Cambria Math" panose="02040503050406030204" pitchFamily="18" charset="0"/>
                                <a:ea typeface="Times New Roman" panose="02020603050405020304" pitchFamily="18" charset="0"/>
                              </a:rPr>
                            </m:ctrlPr>
                          </m:sSubPr>
                          <m:e>
                            <m:r>
                              <a:rPr lang="de-DE" sz="1400" i="1">
                                <a:solidFill>
                                  <a:srgbClr val="C00000"/>
                                </a:solidFill>
                                <a:effectLst/>
                                <a:latin typeface="Cambria Math" panose="02040503050406030204" pitchFamily="18" charset="0"/>
                                <a:ea typeface="Times New Roman" panose="02020603050405020304" pitchFamily="18" charset="0"/>
                              </a:rPr>
                              <m:t>𝑘</m:t>
                            </m:r>
                          </m:e>
                          <m:sub>
                            <m:r>
                              <a:rPr lang="de-DE" sz="1400" i="1">
                                <a:solidFill>
                                  <a:srgbClr val="C00000"/>
                                </a:solidFill>
                                <a:effectLst/>
                                <a:latin typeface="Cambria Math" panose="02040503050406030204" pitchFamily="18" charset="0"/>
                                <a:ea typeface="Times New Roman" panose="02020603050405020304" pitchFamily="18" charset="0"/>
                              </a:rPr>
                              <m:t>h</m:t>
                            </m:r>
                          </m:sub>
                        </m:sSub>
                      </m:num>
                      <m:den>
                        <m:sSub>
                          <m:sSubPr>
                            <m:ctrlPr>
                              <a:rPr lang="de-DE" sz="1400" i="1">
                                <a:solidFill>
                                  <a:srgbClr val="C00000"/>
                                </a:solidFill>
                                <a:effectLst/>
                                <a:latin typeface="Cambria Math" panose="02040503050406030204" pitchFamily="18" charset="0"/>
                                <a:ea typeface="Times New Roman" panose="02020603050405020304" pitchFamily="18" charset="0"/>
                              </a:rPr>
                            </m:ctrlPr>
                          </m:sSubPr>
                          <m:e>
                            <m:r>
                              <a:rPr lang="de-DE" sz="1400" i="1">
                                <a:solidFill>
                                  <a:srgbClr val="C00000"/>
                                </a:solidFill>
                                <a:effectLst/>
                                <a:latin typeface="Cambria Math" panose="02040503050406030204" pitchFamily="18" charset="0"/>
                                <a:ea typeface="Times New Roman" panose="02020603050405020304" pitchFamily="18" charset="0"/>
                              </a:rPr>
                              <m:t>𝑘</m:t>
                            </m:r>
                          </m:e>
                          <m:sub>
                            <m:r>
                              <a:rPr lang="de-DE" sz="1400" i="1">
                                <a:solidFill>
                                  <a:srgbClr val="C00000"/>
                                </a:solidFill>
                                <a:effectLst/>
                                <a:latin typeface="Cambria Math" panose="02040503050406030204" pitchFamily="18" charset="0"/>
                                <a:ea typeface="Times New Roman" panose="02020603050405020304" pitchFamily="18" charset="0"/>
                              </a:rPr>
                              <m:t>𝑣</m:t>
                            </m:r>
                          </m:sub>
                        </m:sSub>
                      </m:den>
                    </m:f>
                    <m:r>
                      <a:rPr lang="de-DE" sz="1400" i="1">
                        <a:solidFill>
                          <a:srgbClr val="C00000"/>
                        </a:solidFill>
                        <a:effectLst/>
                        <a:latin typeface="Cambria Math" panose="02040503050406030204" pitchFamily="18" charset="0"/>
                        <a:ea typeface="Times New Roman" panose="02020603050405020304" pitchFamily="18" charset="0"/>
                      </a:rPr>
                      <m:t> </m:t>
                    </m:r>
                    <m:sSub>
                      <m:sSubPr>
                        <m:ctrlPr>
                          <a:rPr lang="de-DE" sz="1400" i="1">
                            <a:solidFill>
                              <a:srgbClr val="C00000"/>
                            </a:solidFill>
                            <a:effectLst/>
                            <a:latin typeface="Cambria Math" panose="02040503050406030204" pitchFamily="18" charset="0"/>
                            <a:ea typeface="Times New Roman" panose="02020603050405020304" pitchFamily="18" charset="0"/>
                          </a:rPr>
                        </m:ctrlPr>
                      </m:sSubPr>
                      <m:e>
                        <m:r>
                          <a:rPr lang="de-DE" sz="1400" i="1">
                            <a:solidFill>
                              <a:srgbClr val="C00000"/>
                            </a:solidFill>
                            <a:effectLst/>
                            <a:latin typeface="Cambria Math" panose="02040503050406030204" pitchFamily="18" charset="0"/>
                            <a:ea typeface="Times New Roman" panose="02020603050405020304" pitchFamily="18" charset="0"/>
                          </a:rPr>
                          <m:t>|</m:t>
                        </m:r>
                      </m:e>
                      <m:sub>
                        <m:r>
                          <a:rPr lang="de-DE" sz="1400" i="1">
                            <a:solidFill>
                              <a:srgbClr val="C00000"/>
                            </a:solidFill>
                            <a:effectLst/>
                            <a:latin typeface="Cambria Math" panose="02040503050406030204" pitchFamily="18" charset="0"/>
                            <a:ea typeface="Times New Roman" panose="02020603050405020304" pitchFamily="18" charset="0"/>
                          </a:rPr>
                          <m:t>𝑃𝑙𝑎𝑡𝑡𝑖𝑔𝑘𝑒𝑖𝑡</m:t>
                        </m:r>
                      </m:sub>
                    </m:sSub>
                    <m:r>
                      <a:rPr lang="de-DE" sz="1400">
                        <a:solidFill>
                          <a:srgbClr val="C00000"/>
                        </a:solidFill>
                        <a:effectLst/>
                        <a:latin typeface="Cambria Math" panose="02040503050406030204" pitchFamily="18" charset="0"/>
                        <a:ea typeface="Times New Roman" panose="02020603050405020304" pitchFamily="18" charset="0"/>
                      </a:rPr>
                      <m:t>≈2 </m:t>
                    </m:r>
                    <m:r>
                      <m:rPr>
                        <m:sty m:val="p"/>
                      </m:rPr>
                      <a:rPr lang="de-DE" sz="1400">
                        <a:solidFill>
                          <a:srgbClr val="C00000"/>
                        </a:solidFill>
                        <a:effectLst/>
                        <a:latin typeface="Cambria Math" panose="02040503050406030204" pitchFamily="18" charset="0"/>
                        <a:ea typeface="Times New Roman" panose="02020603050405020304" pitchFamily="18" charset="0"/>
                      </a:rPr>
                      <m:t>bis</m:t>
                    </m:r>
                    <m:r>
                      <a:rPr lang="de-DE" sz="1400">
                        <a:solidFill>
                          <a:srgbClr val="C00000"/>
                        </a:solidFill>
                        <a:effectLst/>
                        <a:latin typeface="Cambria Math" panose="02040503050406030204" pitchFamily="18" charset="0"/>
                        <a:ea typeface="Times New Roman" panose="02020603050405020304" pitchFamily="18" charset="0"/>
                      </a:rPr>
                      <m:t> 3 </m:t>
                    </m:r>
                  </m:oMath>
                </a14:m>
                <a:r>
                  <a:rPr lang="ru" sz="1400" dirty="0">
                    <a:solidFill>
                      <a:srgbClr val="000000"/>
                    </a:solidFill>
                    <a:effectLst/>
                    <a:ea typeface="Times New Roman" panose="02020603050405020304" pitchFamily="18" charset="0"/>
                    <a:cs typeface="Times New Roman" panose="02020603050405020304" pitchFamily="18" charset="0"/>
                  </a:rPr>
                  <a:t>[-] ( </a:t>
                </a:r>
                <a:r>
                  <a:rPr lang="ru" sz="1400" dirty="0" err="1">
                    <a:solidFill>
                      <a:srgbClr val="000000"/>
                    </a:solidFill>
                    <a:effectLst/>
                    <a:ea typeface="Times New Roman" panose="02020603050405020304" pitchFamily="18" charset="0"/>
                    <a:cs typeface="Times New Roman" panose="02020603050405020304" pitchFamily="18" charset="0"/>
                  </a:rPr>
                  <a:t>уравнение </a:t>
                </a:r>
                <a:r>
                  <a:rPr lang="ru" sz="1400" dirty="0">
                    <a:solidFill>
                      <a:srgbClr val="000000"/>
                    </a:solidFill>
                    <a:effectLst/>
                    <a:ea typeface="Times New Roman" panose="02020603050405020304" pitchFamily="18" charset="0"/>
                    <a:cs typeface="Times New Roman" panose="02020603050405020304" pitchFamily="18" charset="0"/>
                  </a:rPr>
                  <a:t>P3.27)</a:t>
                </a:r>
                <a:endParaRPr lang="de-DE" sz="1400" dirty="0"/>
              </a:p>
            </p:txBody>
          </p:sp>
        </mc:Choice>
        <mc:Fallback xmlns="">
          <p:sp>
            <p:nvSpPr>
              <p:cNvPr id="11" name="Textfeld 10"/>
              <p:cNvSpPr txBox="1">
                <a:spLocks noRot="1" noChangeAspect="1" noMove="1" noResize="1" noEditPoints="1" noAdjustHandles="1" noChangeArrowheads="1" noChangeShapeType="1" noTextEdit="1"/>
              </p:cNvSpPr>
              <p:nvPr/>
            </p:nvSpPr>
            <p:spPr>
              <a:xfrm>
                <a:off x="0" y="576000"/>
                <a:ext cx="9144000" cy="2013180"/>
              </a:xfrm>
              <a:prstGeom prst="rect">
                <a:avLst/>
              </a:prstGeom>
              <a:blipFill>
                <a:blip r:embed="rId2"/>
                <a:stretch>
                  <a:fillRect l="-200" t="-302" r="-200"/>
                </a:stretch>
              </a:blipFill>
            </p:spPr>
            <p:txBody>
              <a:bodyPr/>
              <a:lstStyle/>
              <a:p>
                <a:r xmlns:a="http://schemas.openxmlformats.org/drawingml/2006/main">
                  <a:rPr lang="ru">
                    <a:noFill/>
                  </a:rPr>
                  <a:t> </a:t>
                </a:r>
              </a:p>
            </p:txBody>
          </p:sp>
        </mc:Fallback>
      </mc:AlternateContent>
      <p:pic>
        <p:nvPicPr>
          <p:cNvPr id="6147" name="Grafik 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85045"/>
            <a:ext cx="4521508" cy="196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Hydraulik-1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079" y="2685599"/>
            <a:ext cx="4501053" cy="1965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6" name="Textfeld 15"/>
              <p:cNvSpPr txBox="1"/>
              <p:nvPr/>
            </p:nvSpPr>
            <p:spPr>
              <a:xfrm>
                <a:off x="0" y="4651282"/>
                <a:ext cx="9144000" cy="1771575"/>
              </a:xfrm>
              <a:prstGeom prst="rect">
                <a:avLst/>
              </a:prstGeom>
              <a:noFill/>
            </p:spPr>
            <p:txBody>
              <a:bodyPr wrap="square" lIns="90000" rtlCol="0">
                <a:spAutoFit/>
              </a:bodyPr>
              <a:lstStyle/>
              <a:p>
                <a:pPr algn="just"/>
                <a:r>
                  <a:rPr lang="ru" sz="1200" b="1" dirty="0"/>
                  <a:t>Рис. P3-27:</a:t>
                </a:r>
                <a:r>
                  <a:rPr lang="ru" sz="1200" dirty="0"/>
                  <a:t> Эскизы гидравлического сопротивления слоистого грунта; </a:t>
                </a:r>
                <a:r>
                  <a:rPr lang="ru" sz="1200" u="sng" dirty="0"/>
                  <a:t>слева </a:t>
                </a:r>
                <a:r>
                  <a:rPr lang="ru" sz="1200" dirty="0"/>
                  <a:t>шесть и </a:t>
                </a:r>
                <a:r>
                  <a:rPr lang="ru" sz="1200" u="sng" dirty="0"/>
                  <a:t>справа </a:t>
                </a:r>
                <a:r>
                  <a:rPr lang="ru" sz="1200" dirty="0"/>
                  <a:t>три слоя грунта с разной мощностью и коэффициентами водопроницаемости (сверху вниз песок, ил, гравий; источник: Lecture note by </a:t>
                </a:r>
                <a:r>
                  <a:rPr lang="ru" sz="1200" cap="small" dirty="0"/>
                  <a:t>Witt, </a:t>
                </a:r>
                <a:r>
                  <a:rPr lang="ru" sz="1200" dirty="0"/>
                  <a:t>2015).</a:t>
                </a:r>
                <a:endParaRPr lang="en-GB" sz="1200" dirty="0"/>
              </a:p>
              <a:p>
                <a:pPr algn="just"/>
                <a:endParaRPr lang="de-DE" sz="1400" dirty="0"/>
              </a:p>
              <a:p>
                <a:pPr algn="just"/>
                <a:r>
                  <a:rPr lang="ru" sz="1400" dirty="0"/>
                  <a:t>Анизотропию, вызванную расслоением, можно учесть, определяя так называемую </a:t>
                </a:r>
                <a:r>
                  <a:rPr lang="ru" sz="1400" b="1" dirty="0"/>
                  <a:t>вытесняющую проницаемость по </a:t>
                </a:r>
                <a:r>
                  <a:rPr lang="ru" sz="1400" b="1" cap="small" dirty="0" err="1"/>
                  <a:t>Терцаги </a:t>
                </a:r>
                <a:r>
                  <a:rPr lang="ru" sz="1400" dirty="0"/>
                  <a:t>. Аналогом является последовательное или параллельное соединение резисторов в электротехнике.</a:t>
                </a:r>
              </a:p>
              <a:p>
                <a:pPr algn="just"/>
                <a:endParaRPr lang="en-US" sz="1400" dirty="0"/>
              </a:p>
              <a:p>
                <a:pPr algn="just"/>
                <a14:m>
                  <m:oMath xmlns:m="http://schemas.openxmlformats.org/officeDocument/2006/math">
                    <m:sSub>
                      <m:sSubPr>
                        <m:ctrlPr>
                          <a:rPr lang="en-US" sz="1400" i="1" dirty="0" smtClean="0">
                            <a:latin typeface="Cambria Math" panose="02040503050406030204" pitchFamily="18" charset="0"/>
                          </a:rPr>
                        </m:ctrlPr>
                      </m:sSubPr>
                      <m:e>
                        <m:r>
                          <a:rPr lang="de-DE" sz="1400" b="0" i="1" dirty="0" smtClean="0">
                            <a:latin typeface="Cambria Math" panose="02040503050406030204" pitchFamily="18" charset="0"/>
                          </a:rPr>
                          <m:t>𝑑</m:t>
                        </m:r>
                      </m:e>
                      <m:sub>
                        <m:r>
                          <a:rPr lang="de-DE" sz="1400" b="0" i="1" dirty="0" smtClean="0">
                            <a:latin typeface="Cambria Math" panose="02040503050406030204" pitchFamily="18" charset="0"/>
                          </a:rPr>
                          <m:t>𝑖</m:t>
                        </m:r>
                      </m:sub>
                    </m:sSub>
                  </m:oMath>
                </a14:m>
                <a:r>
                  <a:rPr lang="ru" sz="1400" dirty="0"/>
                  <a:t>– толщины слоев с соответствующими коэффициентами проницаемости </a:t>
                </a:r>
                <a14:m>
                  <m:oMath xmlns:m="http://schemas.openxmlformats.org/officeDocument/2006/math">
                    <m:sSub>
                      <m:sSubPr>
                        <m:ctrlPr>
                          <a:rPr lang="de-DE" sz="1400" i="1" dirty="0">
                            <a:latin typeface="Cambria Math" panose="02040503050406030204" pitchFamily="18" charset="0"/>
                          </a:rPr>
                        </m:ctrlPr>
                      </m:sSubPr>
                      <m:e>
                        <m:r>
                          <a:rPr lang="de-DE" sz="1400" i="1" dirty="0">
                            <a:latin typeface="Cambria Math" panose="02040503050406030204" pitchFamily="18" charset="0"/>
                          </a:rPr>
                          <m:t>𝑘</m:t>
                        </m:r>
                      </m:e>
                      <m:sub>
                        <m:r>
                          <a:rPr lang="de-DE" sz="1400" i="1" dirty="0">
                            <a:latin typeface="Cambria Math" panose="02040503050406030204" pitchFamily="18" charset="0"/>
                          </a:rPr>
                          <m:t>𝑖</m:t>
                        </m:r>
                      </m:sub>
                    </m:sSub>
                    <m:r>
                      <a:rPr lang="de-DE" sz="1400" dirty="0">
                        <a:latin typeface="Cambria Math" panose="02040503050406030204" pitchFamily="18" charset="0"/>
                      </a:rPr>
                      <m:t>=</m:t>
                    </m:r>
                    <m:sSub>
                      <m:sSubPr>
                        <m:ctrlPr>
                          <a:rPr lang="de-DE" sz="1400" i="1" dirty="0">
                            <a:latin typeface="Cambria Math" panose="02040503050406030204" pitchFamily="18" charset="0"/>
                          </a:rPr>
                        </m:ctrlPr>
                      </m:sSubPr>
                      <m:e>
                        <m:r>
                          <a:rPr lang="de-DE" sz="1400" i="1" dirty="0">
                            <a:latin typeface="Cambria Math" panose="02040503050406030204" pitchFamily="18" charset="0"/>
                          </a:rPr>
                          <m:t>𝑘</m:t>
                        </m:r>
                      </m:e>
                      <m:sub>
                        <m:r>
                          <a:rPr lang="de-DE" sz="1400" i="1" dirty="0">
                            <a:latin typeface="Cambria Math" panose="02040503050406030204" pitchFamily="18" charset="0"/>
                          </a:rPr>
                          <m:t>𝑓</m:t>
                        </m:r>
                        <m:r>
                          <a:rPr lang="de-DE" sz="1400" i="1" dirty="0">
                            <a:latin typeface="Cambria Math" panose="02040503050406030204" pitchFamily="18" charset="0"/>
                          </a:rPr>
                          <m:t>,</m:t>
                        </m:r>
                        <m:r>
                          <a:rPr lang="de-DE" sz="1400" i="1" dirty="0">
                            <a:latin typeface="Cambria Math" panose="02040503050406030204" pitchFamily="18" charset="0"/>
                          </a:rPr>
                          <m:t>𝑖</m:t>
                        </m:r>
                      </m:sub>
                    </m:sSub>
                  </m:oMath>
                </a14:m>
                <a:r>
                  <a:rPr lang="ru" sz="1400" dirty="0"/>
                  <a:t>.</a:t>
                </a:r>
              </a:p>
              <a:p>
                <a:pPr algn="just"/>
                <a:r>
                  <a:rPr lang="ru" sz="1400" dirty="0"/>
                  <a:t>Сумма всего </a:t>
                </a:r>
                <a14:m>
                  <m:oMath xmlns:m="http://schemas.openxmlformats.org/officeDocument/2006/math">
                    <m:sSub>
                      <m:sSubPr>
                        <m:ctrlPr>
                          <a:rPr lang="en-US" sz="1400" i="1" dirty="0" smtClean="0">
                            <a:latin typeface="Cambria Math" panose="02040503050406030204" pitchFamily="18" charset="0"/>
                          </a:rPr>
                        </m:ctrlPr>
                      </m:sSubPr>
                      <m:e>
                        <m:r>
                          <a:rPr lang="de-DE" sz="1400" b="0" i="1" dirty="0" smtClean="0">
                            <a:latin typeface="Cambria Math" panose="02040503050406030204" pitchFamily="18" charset="0"/>
                          </a:rPr>
                          <m:t>𝑑</m:t>
                        </m:r>
                      </m:e>
                      <m:sub>
                        <m:r>
                          <a:rPr lang="de-DE" sz="1400" b="0" i="1" dirty="0" smtClean="0">
                            <a:latin typeface="Cambria Math" panose="02040503050406030204" pitchFamily="18" charset="0"/>
                          </a:rPr>
                          <m:t>𝑖</m:t>
                        </m:r>
                      </m:sub>
                    </m:sSub>
                  </m:oMath>
                </a14:m>
                <a:r>
                  <a:rPr lang="ru" sz="1400" dirty="0"/>
                  <a:t>должна быть </a:t>
                </a:r>
                <a14:m>
                  <m:oMath xmlns:m="http://schemas.openxmlformats.org/officeDocument/2006/math">
                    <m:r>
                      <a:rPr lang="en-US" sz="1400" i="1" dirty="0" smtClean="0">
                        <a:latin typeface="Cambria Math" panose="02040503050406030204" pitchFamily="18" charset="0"/>
                      </a:rPr>
                      <m:t>𝑑</m:t>
                    </m:r>
                  </m:oMath>
                </a14:m>
                <a:r>
                  <a:rPr lang="ru" sz="1400" dirty="0"/>
                  <a:t>.</a:t>
                </a:r>
              </a:p>
            </p:txBody>
          </p:sp>
        </mc:Choice>
        <mc:Fallback xmlns="">
          <p:sp>
            <p:nvSpPr>
              <p:cNvPr id="16" name="Textfeld 15"/>
              <p:cNvSpPr txBox="1">
                <a:spLocks noRot="1" noChangeAspect="1" noMove="1" noResize="1" noEditPoints="1" noAdjustHandles="1" noChangeArrowheads="1" noChangeShapeType="1" noTextEdit="1"/>
              </p:cNvSpPr>
              <p:nvPr/>
            </p:nvSpPr>
            <p:spPr>
              <a:xfrm>
                <a:off x="0" y="4651282"/>
                <a:ext cx="9144000" cy="1771575"/>
              </a:xfrm>
              <a:prstGeom prst="rect">
                <a:avLst/>
              </a:prstGeom>
              <a:blipFill>
                <a:blip r:embed="rId12"/>
                <a:stretch>
                  <a:fillRect l="-200" r="-200" b="-2749"/>
                </a:stretch>
              </a:blipFill>
            </p:spPr>
            <p:txBody>
              <a:bodyPr/>
              <a:lstStyle/>
              <a:p>
                <a:r xmlns:a="http://schemas.openxmlformats.org/drawingml/2006/main">
                  <a:rPr lang="ru">
                    <a:noFill/>
                  </a:rPr>
                  <a:t> </a:t>
                </a:r>
              </a:p>
            </p:txBody>
          </p:sp>
        </mc:Fallback>
      </mc:AlternateContent>
    </p:spTree>
    <p:extLst>
      <p:ext uri="{BB962C8B-B14F-4D97-AF65-F5344CB8AC3E}">
        <p14:creationId xmlns:p14="http://schemas.microsoft.com/office/powerpoint/2010/main" val="36147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808000" y="244800"/>
            <a:ext cx="4320000" cy="307777"/>
          </a:xfrm>
          <a:prstGeom prst="rect">
            <a:avLst/>
          </a:prstGeom>
          <a:noFill/>
        </p:spPr>
        <p:txBody>
          <a:bodyPr wrap="square" lIns="90000" rtlCol="0">
            <a:spAutoFit/>
          </a:bodyPr>
          <a:lstStyle/>
          <a:p>
            <a:r>
              <a:rPr lang="ru" sz="1400" b="1" dirty="0"/>
              <a:t>Введение: основы</a:t>
            </a:r>
          </a:p>
        </p:txBody>
      </p:sp>
      <p:sp>
        <p:nvSpPr>
          <p:cNvPr id="2" name="Textfeld 1"/>
          <p:cNvSpPr txBox="1"/>
          <p:nvPr/>
        </p:nvSpPr>
        <p:spPr>
          <a:xfrm>
            <a:off x="0" y="576000"/>
            <a:ext cx="9144000" cy="5909310"/>
          </a:xfrm>
          <a:prstGeom prst="rect">
            <a:avLst/>
          </a:prstGeom>
          <a:noFill/>
        </p:spPr>
        <p:txBody>
          <a:bodyPr wrap="square" lIns="90000" rtlCol="0">
            <a:spAutoFit/>
          </a:bodyPr>
          <a:lstStyle/>
          <a:p>
            <a:r>
              <a:rPr lang="ru" sz="1400" b="1" dirty="0"/>
              <a:t>P3-1 </a:t>
            </a:r>
            <a:r>
              <a:rPr lang="ru" sz="1400" dirty="0"/>
              <a:t>показаны примеры гранулометрического состава типичных почв. Размер зерен вместе с плотностью упаковки/объемной плотностью влияет на структуру пор и, таким образом, на водопроницаемость грунтов, что очень важно для процессов течения. </a:t>
            </a:r>
            <a:r>
              <a:rPr lang="ru" sz="1400" dirty="0">
                <a:solidFill>
                  <a:srgbClr val="0070C0"/>
                </a:solidFill>
              </a:rPr>
              <a:t>С уменьшением размера зерен абсолютная площадь поверхности почвы сильно увеличивается, а ширина раскрытия пор сильно уменьшается. Поэтому гидравлическое сопротивление грунта с уменьшением крупности зерен непропорционально возрастает. </a:t>
            </a:r>
            <a:r>
              <a:rPr lang="ru" sz="1400" dirty="0"/>
              <a:t>Движение воды </a:t>
            </a:r>
            <a:r>
              <a:rPr lang="ru" sz="1400" spc="-30" dirty="0"/>
              <a:t>в поровом водоносном горизонте грунтов называется поровым течением воды (частично из лекции «Вода в почве», </a:t>
            </a:r>
            <a:r>
              <a:rPr lang="ru" sz="1400" cap="small" spc="-30" dirty="0" err="1"/>
              <a:t>Семар</a:t>
            </a:r>
            <a:r>
              <a:rPr lang="ru" sz="1400" cap="small" spc="-30" dirty="0"/>
              <a:t> </a:t>
            </a:r>
            <a:r>
              <a:rPr lang="ru" sz="1400" spc="-30" dirty="0"/>
              <a:t>2009, неопубликовано).</a:t>
            </a:r>
          </a:p>
          <a:p>
            <a:endParaRPr lang="en-US" sz="1400" dirty="0"/>
          </a:p>
          <a:p>
            <a:r>
              <a:rPr lang="ru" sz="1400" dirty="0"/>
              <a:t>Известно, что твердые горные породы подразделяются на </a:t>
            </a:r>
            <a:r>
              <a:rPr lang="ru" sz="1400" dirty="0" err="1"/>
              <a:t>магматиты </a:t>
            </a:r>
            <a:r>
              <a:rPr lang="ru" sz="1400" dirty="0"/>
              <a:t>, </a:t>
            </a:r>
            <a:r>
              <a:rPr lang="ru" sz="1400" dirty="0" err="1"/>
              <a:t>метаморфиты </a:t>
            </a:r>
            <a:r>
              <a:rPr lang="ru" sz="1400" dirty="0"/>
              <a:t>и осадочные породы. Хотя движение грунтовых вод в твердых горных породах может быть связано и с </a:t>
            </a:r>
            <a:r>
              <a:rPr lang="ru" sz="1400" b="1" dirty="0"/>
              <a:t>поровым водоносным горизонтом </a:t>
            </a:r>
            <a:r>
              <a:rPr lang="ru" sz="1400" dirty="0"/>
              <a:t>(например, в вулканическом туфе или песчанике), существуют в основном трещинные </a:t>
            </a:r>
            <a:r>
              <a:rPr lang="ru" sz="1400" b="1" dirty="0"/>
              <a:t>водоносные горизонты </a:t>
            </a:r>
            <a:r>
              <a:rPr lang="ru" sz="1400" dirty="0"/>
              <a:t>(в зависимости от трещин в массиве горных пород) и </a:t>
            </a:r>
            <a:r>
              <a:rPr lang="ru" sz="1400" b="1" dirty="0"/>
              <a:t>карстовые водоносные горизонты </a:t>
            </a:r>
            <a:r>
              <a:rPr lang="ru" sz="1400" dirty="0"/>
              <a:t>. В сочлененном водоносном горизонте вода движется преимущественно по плоскостям разрывов, соответственно в промежутках между ними (например, по разломам). </a:t>
            </a:r>
            <a:r>
              <a:rPr lang="ru" sz="1400" dirty="0">
                <a:solidFill>
                  <a:srgbClr val="0070C0"/>
                </a:solidFill>
              </a:rPr>
              <a:t>Водопроницаемость твердых пород зависит от рисунка/ткани плоскостей разрывов, т. е. определяется трещинами, шириной раскрытия, степенью засыпки, степенью расслоенности и шероховатостью плоскостей разрывов горного массива. В то время как грунт с однородной структурой протекает равномерно, твердая порода обычно имеет предпочтительные водные пути вдоль гидравлических соединений. Таким образом, коренная порода обычно гидравлически действует как непроницаемый слой (называемый </a:t>
            </a:r>
            <a:r>
              <a:rPr lang="ru" sz="1400" dirty="0" err="1">
                <a:solidFill>
                  <a:srgbClr val="0070C0"/>
                </a:solidFill>
              </a:rPr>
              <a:t>водоупором </a:t>
            </a:r>
            <a:r>
              <a:rPr lang="ru" sz="1400" dirty="0">
                <a:solidFill>
                  <a:srgbClr val="0070C0"/>
                </a:solidFill>
              </a:rPr>
              <a:t>или </a:t>
            </a:r>
            <a:r>
              <a:rPr lang="ru" sz="1400" dirty="0" err="1">
                <a:solidFill>
                  <a:srgbClr val="0070C0"/>
                </a:solidFill>
              </a:rPr>
              <a:t>водоупором </a:t>
            </a:r>
            <a:r>
              <a:rPr lang="ru" sz="1400" dirty="0">
                <a:solidFill>
                  <a:srgbClr val="0070C0"/>
                </a:solidFill>
              </a:rPr>
              <a:t>) вышележащего водоносного горизонта.</a:t>
            </a:r>
          </a:p>
          <a:p>
            <a:r>
              <a:rPr lang="ru" sz="1400" dirty="0"/>
              <a:t> </a:t>
            </a:r>
          </a:p>
          <a:p>
            <a:r>
              <a:rPr lang="ru" sz="1400" dirty="0"/>
              <a:t>В карстовом водоносном горизонте вода движется в карстовых пещерах или в отверстиях, образованных </a:t>
            </a:r>
            <a:r>
              <a:rPr lang="ru" sz="1400" dirty="0" err="1"/>
              <a:t>закарстованием массива </a:t>
            </a:r>
            <a:r>
              <a:rPr lang="ru" sz="1400" dirty="0"/>
              <a:t>горных пород. </a:t>
            </a:r>
            <a:r>
              <a:rPr lang="ru" sz="1400" dirty="0" err="1"/>
              <a:t>Карстификация </a:t>
            </a:r>
            <a:r>
              <a:rPr lang="ru" sz="1400" dirty="0"/>
              <a:t>вызвана просачиванием воды в водорастворимые химические отложения, такие как, например, доломит, ангидрит или каменная соль.</a:t>
            </a:r>
          </a:p>
          <a:p>
            <a:endParaRPr lang="de-DE" sz="1400" dirty="0"/>
          </a:p>
          <a:p>
            <a:r>
              <a:rPr lang="ru" sz="1400" b="1" dirty="0"/>
              <a:t>P3-1.2 Типы и условия подземных вод</a:t>
            </a:r>
            <a:endParaRPr lang="de-DE" sz="1400" dirty="0"/>
          </a:p>
          <a:p>
            <a:r>
              <a:rPr lang="ru" sz="1400" dirty="0"/>
              <a:t> </a:t>
            </a:r>
          </a:p>
          <a:p>
            <a:r>
              <a:rPr lang="ru" sz="1400" u="sng" dirty="0">
                <a:solidFill>
                  <a:srgbClr val="0070C0"/>
                </a:solidFill>
              </a:rPr>
              <a:t>Примечание: </a:t>
            </a:r>
            <a:r>
              <a:rPr lang="ru" sz="1400" dirty="0">
                <a:solidFill>
                  <a:srgbClr val="0070C0"/>
                </a:solidFill>
              </a:rPr>
              <a:t>Типы подземных вод и их распространение описаны в модуле «Прикладная гидрогеология».</a:t>
            </a:r>
          </a:p>
          <a:p>
            <a:endParaRPr lang="en-GB" sz="1400" u="sng" dirty="0">
              <a:solidFill>
                <a:schemeClr val="bg2">
                  <a:lumMod val="50000"/>
                </a:schemeClr>
              </a:solidFill>
            </a:endParaRPr>
          </a:p>
          <a:p>
            <a:r>
              <a:rPr lang="ru" sz="1400" b="1" dirty="0"/>
              <a:t>P3-1.3 Структура почвы и содержащаяся в ней вода</a:t>
            </a:r>
            <a:endParaRPr lang="de-DE" sz="1400" dirty="0"/>
          </a:p>
          <a:p>
            <a:r>
              <a:rPr lang="ru" sz="1400" dirty="0"/>
              <a:t> </a:t>
            </a:r>
          </a:p>
          <a:p>
            <a:r>
              <a:rPr lang="ru" sz="1400" u="sng" dirty="0">
                <a:solidFill>
                  <a:srgbClr val="0070C0"/>
                </a:solidFill>
              </a:rPr>
              <a:t>Примечание для боковых участников: </a:t>
            </a:r>
            <a:r>
              <a:rPr lang="ru" sz="1400" dirty="0">
                <a:solidFill>
                  <a:srgbClr val="0070C0"/>
                </a:solidFill>
              </a:rPr>
              <a:t>классические механические параметры грунта, их определение с помощью стандартных геотехнических испытаний и последующую оценку строительных мероприятий можно прочитать в Wissensspeicher Geotechnik (= Хранилище геотехнических знаний) 2019 кафедры </a:t>
            </a:r>
            <a:r>
              <a:rPr lang="ru" sz="1400" dirty="0" err="1">
                <a:solidFill>
                  <a:srgbClr val="0070C0"/>
                </a:solidFill>
              </a:rPr>
              <a:t>геотехники </a:t>
            </a:r>
            <a:r>
              <a:rPr lang="ru" sz="1400" dirty="0">
                <a:solidFill>
                  <a:srgbClr val="0070C0"/>
                </a:solidFill>
              </a:rPr>
              <a:t>.</a:t>
            </a:r>
          </a:p>
        </p:txBody>
      </p:sp>
    </p:spTree>
    <p:extLst>
      <p:ext uri="{BB962C8B-B14F-4D97-AF65-F5344CB8AC3E}">
        <p14:creationId xmlns:p14="http://schemas.microsoft.com/office/powerpoint/2010/main" val="26422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269777" y="588351"/>
            <a:ext cx="8604448" cy="5706000"/>
          </a:xfrm>
          <a:prstGeom prst="rect">
            <a:avLst/>
          </a:prstGeom>
        </p:spPr>
      </p:pic>
      <p:sp>
        <p:nvSpPr>
          <p:cNvPr id="2" name="Textfeld 1"/>
          <p:cNvSpPr txBox="1"/>
          <p:nvPr/>
        </p:nvSpPr>
        <p:spPr>
          <a:xfrm>
            <a:off x="2808000" y="244800"/>
            <a:ext cx="4320000" cy="307777"/>
          </a:xfrm>
          <a:prstGeom prst="rect">
            <a:avLst/>
          </a:prstGeom>
          <a:noFill/>
        </p:spPr>
        <p:txBody>
          <a:bodyPr wrap="square" lIns="90000" rtlCol="0">
            <a:spAutoFit/>
          </a:bodyPr>
          <a:lstStyle/>
          <a:p>
            <a:r>
              <a:rPr lang="ru" sz="1400" b="1" dirty="0"/>
              <a:t>Текучие подземные воды: анизотропия недр 2</a:t>
            </a:r>
          </a:p>
        </p:txBody>
      </p:sp>
      <p:sp>
        <p:nvSpPr>
          <p:cNvPr id="4" name="Textfeld 3"/>
          <p:cNvSpPr txBox="1"/>
          <p:nvPr/>
        </p:nvSpPr>
        <p:spPr>
          <a:xfrm>
            <a:off x="0" y="576000"/>
            <a:ext cx="9144000" cy="1169551"/>
          </a:xfrm>
          <a:prstGeom prst="rect">
            <a:avLst/>
          </a:prstGeom>
          <a:solidFill>
            <a:schemeClr val="bg1"/>
          </a:solidFill>
        </p:spPr>
        <p:txBody>
          <a:bodyPr wrap="square" lIns="90000" rtlCol="0">
            <a:spAutoFit/>
          </a:bodyPr>
          <a:lstStyle/>
          <a:p>
            <a:r>
              <a:rPr lang="ru" sz="1400" b="1" dirty="0"/>
              <a:t>Рис. P3-28:</a:t>
            </a:r>
            <a:r>
              <a:rPr lang="ru" sz="1400" dirty="0"/>
              <a:t> Большое изображение: </a:t>
            </a:r>
            <a:r>
              <a:rPr lang="ru" sz="1400" b="1" dirty="0"/>
              <a:t>Слои гравия и песка </a:t>
            </a:r>
            <a:r>
              <a:rPr lang="ru" sz="1400" dirty="0"/>
              <a:t>в гравийном карьере </a:t>
            </a:r>
            <a:r>
              <a:rPr lang="ru" sz="1400" dirty="0" err="1"/>
              <a:t>Тхалгутрен.</a:t>
            </a:r>
            <a:r>
              <a:rPr lang="ru" sz="1400" dirty="0"/>
              <a:t> </a:t>
            </a:r>
            <a:r>
              <a:rPr lang="ru" sz="1400" dirty="0" err="1"/>
              <a:t>Кирхдорф </a:t>
            </a:r>
            <a:r>
              <a:rPr lang="ru" sz="1400" dirty="0"/>
              <a:t>на 3115 </a:t>
            </a:r>
            <a:r>
              <a:rPr lang="ru" sz="1400" dirty="0" err="1"/>
              <a:t>Герцензее </a:t>
            </a:r>
            <a:r>
              <a:rPr lang="ru" sz="1400" dirty="0"/>
              <a:t>, </a:t>
            </a:r>
            <a:r>
              <a:rPr lang="ru" sz="1400" dirty="0" err="1"/>
              <a:t>ВТ Тальгут </a:t>
            </a:r>
            <a:r>
              <a:rPr lang="ru" sz="1400" dirty="0"/>
              <a:t>между Берном и Туном (кантон Берн, </a:t>
            </a:r>
            <a:r>
              <a:rPr lang="ru" sz="1400" dirty="0" err="1"/>
              <a:t>Швейцария </a:t>
            </a:r>
            <a:r>
              <a:rPr lang="ru" sz="1400" dirty="0"/>
              <a:t>, источник: https://www.natur-umweltkalender.ch/veranstaltungen/detail/2017/09/20/thalgut_ein_geologischer_hoehepunkt </a:t>
            </a:r>
            <a:r>
              <a:rPr lang="ru" sz="1400" dirty="0" err="1"/>
              <a:t>) </a:t>
            </a:r>
            <a:r>
              <a:rPr lang="ru" sz="1400" dirty="0"/>
              <a:t>; маленькое изображение слева: </a:t>
            </a:r>
            <a:r>
              <a:rPr lang="ru" sz="1400" b="1" dirty="0"/>
              <a:t>Анизотропия водопроницаемости </a:t>
            </a:r>
            <a:r>
              <a:rPr lang="ru" sz="1400" b="1" dirty="0" err="1"/>
              <a:t>вулканитов </a:t>
            </a:r>
            <a:r>
              <a:rPr lang="ru" sz="1400" dirty="0"/>
              <a:t>на Гавайях (США, источник: https://pubs.usgs.gov/ha/ha730/ch_n/gif/N050.gif): маленькое изображение справа: </a:t>
            </a:r>
            <a:r>
              <a:rPr lang="ru" sz="1400" b="1" dirty="0"/>
              <a:t>Возмущения на водопроницаемость толщи горных пород</a:t>
            </a:r>
            <a:r>
              <a:rPr lang="ru" sz="1400" dirty="0"/>
              <a:t> (источник: http://tian.hwr.arizona.edu/files/yeh_HT_true.png).</a:t>
            </a:r>
            <a:endParaRPr lang="en-GB" sz="1400" dirty="0"/>
          </a:p>
        </p:txBody>
      </p:sp>
      <p:pic>
        <p:nvPicPr>
          <p:cNvPr id="4098" name="Picture 2" descr="https://pubs.usgs.gov/ha/ha730/ch_n/gif/N05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645000"/>
            <a:ext cx="3960000" cy="2629748"/>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4000" y="2708920"/>
            <a:ext cx="3691530" cy="3355095"/>
          </a:xfrm>
          <a:prstGeom prst="rect">
            <a:avLst/>
          </a:prstGeom>
        </p:spPr>
      </p:pic>
      <mc:AlternateContent xmlns:mc="http://schemas.openxmlformats.org/markup-compatibility/2006" xmlns:a14="http://schemas.microsoft.com/office/drawing/2010/main">
        <mc:Choice Requires="a14">
          <p:sp>
            <p:nvSpPr>
              <p:cNvPr id="7" name="Textfeld 6"/>
              <p:cNvSpPr txBox="1"/>
              <p:nvPr/>
            </p:nvSpPr>
            <p:spPr>
              <a:xfrm>
                <a:off x="5184000" y="2842805"/>
                <a:ext cx="3960000" cy="400110"/>
              </a:xfrm>
              <a:prstGeom prst="rect">
                <a:avLst/>
              </a:prstGeom>
              <a:solidFill>
                <a:schemeClr val="bg1"/>
              </a:solidFill>
            </p:spPr>
            <p:txBody>
              <a:bodyPr wrap="square" rtlCol="0">
                <a:spAutoFit/>
              </a:bodyPr>
              <a:lstStyle/>
              <a:p>
                <a:r>
                  <a:rPr lang="ru" sz="1000" dirty="0"/>
                  <a:t>Истинное возмущение (= возмущение, отклонение) </a:t>
                </a:r>
                <a14:m>
                  <m:oMath xmlns:m="http://schemas.openxmlformats.org/officeDocument/2006/math">
                    <m:r>
                      <a:rPr lang="en-US" sz="1000" i="1" dirty="0" smtClean="0">
                        <a:latin typeface="Cambria Math" panose="02040503050406030204" pitchFamily="18" charset="0"/>
                      </a:rPr>
                      <m:t>𝑓</m:t>
                    </m:r>
                  </m:oMath>
                </a14:m>
                <a:r>
                  <a:rPr lang="ru" sz="1000" dirty="0"/>
                  <a:t>коэффициента проницаемости в толще отложений (в поле гидравлической проводимости).</a:t>
                </a:r>
              </a:p>
            </p:txBody>
          </p:sp>
        </mc:Choice>
        <mc:Fallback xmlns="">
          <p:sp>
            <p:nvSpPr>
              <p:cNvPr id="7" name="Textfeld 6"/>
              <p:cNvSpPr txBox="1">
                <a:spLocks noRot="1" noChangeAspect="1" noMove="1" noResize="1" noEditPoints="1" noAdjustHandles="1" noChangeArrowheads="1" noChangeShapeType="1" noTextEdit="1"/>
              </p:cNvSpPr>
              <p:nvPr/>
            </p:nvSpPr>
            <p:spPr>
              <a:xfrm>
                <a:off x="5184000" y="2842805"/>
                <a:ext cx="3960000" cy="400110"/>
              </a:xfrm>
              <a:prstGeom prst="rect">
                <a:avLst/>
              </a:prstGeom>
              <a:blipFill>
                <a:blip r:embed="rId6"/>
                <a:stretch>
                  <a:fillRect b="-9091"/>
                </a:stretch>
              </a:blipFill>
            </p:spPr>
            <p:txBody>
              <a:bodyPr/>
              <a:lstStyle/>
              <a:p>
                <a:r xmlns:a="http://schemas.openxmlformats.org/drawingml/2006/main">
                  <a:rPr lang="ru">
                    <a:noFill/>
                  </a:rPr>
                  <a:t> </a:t>
                </a:r>
              </a:p>
            </p:txBody>
          </p:sp>
        </mc:Fallback>
      </mc:AlternateContent>
    </p:spTree>
    <p:custDataLst>
      <p:tags r:id="rId1"/>
    </p:custDataLst>
    <p:extLst>
      <p:ext uri="{BB962C8B-B14F-4D97-AF65-F5344CB8AC3E}">
        <p14:creationId xmlns:p14="http://schemas.microsoft.com/office/powerpoint/2010/main" val="232423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additive="base">
                                        <p:cTn id="13" dur="2000" fill="hold"/>
                                        <p:tgtEl>
                                          <p:spTgt spid="4098"/>
                                        </p:tgtEl>
                                        <p:attrNameLst>
                                          <p:attrName>ppt_x</p:attrName>
                                        </p:attrNameLst>
                                      </p:cBhvr>
                                      <p:tavLst>
                                        <p:tav tm="0">
                                          <p:val>
                                            <p:strVal val="0-#ppt_w/2"/>
                                          </p:val>
                                        </p:tav>
                                        <p:tav tm="100000">
                                          <p:val>
                                            <p:strVal val="#ppt_x"/>
                                          </p:val>
                                        </p:tav>
                                      </p:tavLst>
                                    </p:anim>
                                    <p:anim calcmode="lin" valueType="num">
                                      <p:cBhvr additive="base">
                                        <p:cTn id="14" dur="20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000" fill="hold"/>
                                        <p:tgtEl>
                                          <p:spTgt spid="5"/>
                                        </p:tgtEl>
                                        <p:attrNameLst>
                                          <p:attrName>ppt_x</p:attrName>
                                        </p:attrNameLst>
                                      </p:cBhvr>
                                      <p:tavLst>
                                        <p:tav tm="0">
                                          <p:val>
                                            <p:strVal val="#ppt_x"/>
                                          </p:val>
                                        </p:tav>
                                        <p:tav tm="100000">
                                          <p:val>
                                            <p:strVal val="#ppt_x"/>
                                          </p:val>
                                        </p:tav>
                                      </p:tavLst>
                                    </p:anim>
                                    <p:anim calcmode="lin" valueType="num">
                                      <p:cBhvr additive="base">
                                        <p:cTn id="20"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2000" fill="hold"/>
                                        <p:tgtEl>
                                          <p:spTgt spid="7"/>
                                        </p:tgtEl>
                                        <p:attrNameLst>
                                          <p:attrName>ppt_x</p:attrName>
                                        </p:attrNameLst>
                                      </p:cBhvr>
                                      <p:tavLst>
                                        <p:tav tm="0">
                                          <p:val>
                                            <p:strVal val="1+#ppt_w/2"/>
                                          </p:val>
                                        </p:tav>
                                        <p:tav tm="100000">
                                          <p:val>
                                            <p:strVal val="#ppt_x"/>
                                          </p:val>
                                        </p:tav>
                                      </p:tavLst>
                                    </p:anim>
                                    <p:anim calcmode="lin" valueType="num">
                                      <p:cBhvr additive="base">
                                        <p:cTn id="26"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a:xfrm>
            <a:off x="0" y="2871543"/>
            <a:ext cx="9144000" cy="504000"/>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p:cNvSpPr/>
          <p:nvPr/>
        </p:nvSpPr>
        <p:spPr>
          <a:xfrm>
            <a:off x="0" y="1332000"/>
            <a:ext cx="9144000" cy="972000"/>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2808000" y="244800"/>
            <a:ext cx="4320000" cy="307777"/>
          </a:xfrm>
          <a:prstGeom prst="rect">
            <a:avLst/>
          </a:prstGeom>
          <a:noFill/>
        </p:spPr>
        <p:txBody>
          <a:bodyPr wrap="square" lIns="90000" rtlCol="0">
            <a:spAutoFit/>
          </a:bodyPr>
          <a:lstStyle/>
          <a:p>
            <a:r>
              <a:rPr lang="ru" sz="1400" b="1" dirty="0"/>
              <a:t>Текучие подземные воды: анизотропия недр 3</a:t>
            </a:r>
          </a:p>
        </p:txBody>
      </p:sp>
      <p:sp>
        <p:nvSpPr>
          <p:cNvPr id="5" name="Rechteck 4"/>
          <p:cNvSpPr/>
          <p:nvPr/>
        </p:nvSpPr>
        <p:spPr>
          <a:xfrm>
            <a:off x="0" y="6714000"/>
            <a:ext cx="144000" cy="144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mc:AlternateContent xmlns:mc="http://schemas.openxmlformats.org/markup-compatibility/2006" xmlns:a14="http://schemas.microsoft.com/office/drawing/2010/main">
        <mc:Choice Requires="a14">
          <p:sp>
            <p:nvSpPr>
              <p:cNvPr id="11" name="Textfeld 10"/>
              <p:cNvSpPr txBox="1"/>
              <p:nvPr/>
            </p:nvSpPr>
            <p:spPr>
              <a:xfrm>
                <a:off x="0" y="576000"/>
                <a:ext cx="9144000" cy="2804229"/>
              </a:xfrm>
              <a:prstGeom prst="rect">
                <a:avLst/>
              </a:prstGeom>
              <a:noFill/>
            </p:spPr>
            <p:txBody>
              <a:bodyPr wrap="square" lIns="90000" rtlCol="0">
                <a:spAutoFit/>
              </a:bodyPr>
              <a:lstStyle/>
              <a:p>
                <a:pPr algn="just"/>
                <a:r>
                  <a:rPr lang="ru" sz="1400" b="1" dirty="0"/>
                  <a:t>P3-3.5.1 Средняя горизонтальная проницаемость</a:t>
                </a:r>
                <a:endParaRPr lang="de-DE" sz="1400" dirty="0"/>
              </a:p>
              <a:p>
                <a:pPr algn="just"/>
                <a:r>
                  <a:rPr lang="ru" sz="1400" dirty="0"/>
                  <a:t> </a:t>
                </a:r>
              </a:p>
              <a:p>
                <a:pPr algn="just"/>
                <a:r>
                  <a:rPr lang="ru" sz="1400" dirty="0" err="1"/>
                  <a:t>вывод </a:t>
                </a:r>
                <a:r>
                  <a:rPr lang="ru" sz="1400" dirty="0"/>
                  <a:t>:</a:t>
                </a:r>
              </a:p>
              <a:p>
                <a:pPr algn="just">
                  <a:lnSpc>
                    <a:spcPct val="150000"/>
                  </a:lnSpc>
                  <a:spcAft>
                    <a:spcPts val="0"/>
                  </a:spcAft>
                </a:pPr>
                <a14:m>
                  <m:oMath xmlns:m="http://schemas.openxmlformats.org/officeDocument/2006/math">
                    <m:sSub>
                      <m:sSubPr>
                        <m:ctrlPr>
                          <a:rPr lang="de-DE" sz="1400"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𝑣</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h</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f>
                      <m:f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fPr>
                      <m:num>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𝑣</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1</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𝑑</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1</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𝑣</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2</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𝑑</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2</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𝑣</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𝑛</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𝑑</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𝑛</m:t>
                            </m:r>
                          </m:sub>
                        </m:sSub>
                      </m:num>
                      <m:den>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𝑑</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1</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𝑑</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2</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𝑑</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𝑛</m:t>
                            </m:r>
                          </m:sub>
                        </m:sSub>
                      </m:den>
                    </m:f>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f>
                      <m:f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fPr>
                      <m:num>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1</m:t>
                        </m:r>
                      </m:num>
                      <m:den>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𝑑</m:t>
                        </m:r>
                      </m:den>
                    </m:f>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d>
                      <m:d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dPr>
                      <m:e>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𝑣</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1</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𝑑</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1</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𝑣</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2</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𝑑</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2</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𝑣</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𝑛</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𝑑</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𝑛</m:t>
                            </m:r>
                          </m:sub>
                        </m:sSub>
                      </m:e>
                    </m:d>
                  </m:oMath>
                </a14:m>
                <a:r>
                  <a:rPr lang="ru" sz="1400" dirty="0">
                    <a:solidFill>
                      <a:srgbClr val="000000"/>
                    </a:solidFill>
                    <a:effectLst/>
                    <a:ea typeface="Times New Roman" panose="02020603050405020304" pitchFamily="18" charset="0"/>
                  </a:rPr>
                  <a:t>[м/с] ( </a:t>
                </a:r>
                <a:r>
                  <a:rPr lang="ru" sz="1400" dirty="0" err="1">
                    <a:solidFill>
                      <a:srgbClr val="000000"/>
                    </a:solidFill>
                    <a:effectLst/>
                    <a:ea typeface="Times New Roman" panose="02020603050405020304" pitchFamily="18" charset="0"/>
                  </a:rPr>
                  <a:t>уравнение </a:t>
                </a:r>
                <a:r>
                  <a:rPr lang="ru" sz="1400" dirty="0">
                    <a:solidFill>
                      <a:srgbClr val="000000"/>
                    </a:solidFill>
                    <a:effectLst/>
                    <a:ea typeface="Times New Roman" panose="02020603050405020304" pitchFamily="18" charset="0"/>
                  </a:rPr>
                  <a:t>P3.28)</a:t>
                </a:r>
                <a:endParaRPr lang="de-DE" sz="1400" dirty="0">
                  <a:effectLst/>
                  <a:ea typeface="Times New Roman" panose="02020603050405020304" pitchFamily="18" charset="0"/>
                </a:endParaRPr>
              </a:p>
              <a:p>
                <a:pPr algn="just">
                  <a:lnSpc>
                    <a:spcPct val="150000"/>
                  </a:lnSpc>
                  <a:spcAft>
                    <a:spcPts val="0"/>
                  </a:spcAft>
                </a:pPr>
                <a14:m>
                  <m:oMath xmlns:m="http://schemas.openxmlformats.org/officeDocument/2006/math">
                    <m:r>
                      <a:rPr lang="de-DE" sz="1400" i="1"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𝑣</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h</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f>
                      <m:f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fPr>
                      <m:num>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1</m:t>
                        </m:r>
                      </m:num>
                      <m:den>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𝑑</m:t>
                        </m:r>
                      </m:den>
                    </m:f>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d>
                      <m:d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dPr>
                      <m:e>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𝑘</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1</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𝑖</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1</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𝑑</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1</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𝑘</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2</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𝑖</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2</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𝑑</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2</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𝑘</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𝑛</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𝑖</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𝑛</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𝑑</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𝑛</m:t>
                            </m:r>
                          </m:sub>
                        </m:sSub>
                      </m:e>
                    </m:d>
                  </m:oMath>
                </a14:m>
                <a:r>
                  <a:rPr lang="ru" sz="1400" dirty="0">
                    <a:solidFill>
                      <a:srgbClr val="000000"/>
                    </a:solidFill>
                    <a:effectLst/>
                    <a:ea typeface="Times New Roman" panose="02020603050405020304" pitchFamily="18" charset="0"/>
                  </a:rPr>
                  <a:t>[м/с] ( </a:t>
                </a:r>
                <a:r>
                  <a:rPr lang="ru" sz="1400" dirty="0" err="1">
                    <a:solidFill>
                      <a:srgbClr val="000000"/>
                    </a:solidFill>
                    <a:effectLst/>
                    <a:ea typeface="Times New Roman" panose="02020603050405020304" pitchFamily="18" charset="0"/>
                  </a:rPr>
                  <a:t>уравнение </a:t>
                </a:r>
                <a:r>
                  <a:rPr lang="ru" sz="1400" dirty="0">
                    <a:solidFill>
                      <a:srgbClr val="000000"/>
                    </a:solidFill>
                    <a:effectLst/>
                    <a:ea typeface="Times New Roman" panose="02020603050405020304" pitchFamily="18" charset="0"/>
                  </a:rPr>
                  <a:t>P3.29)</a:t>
                </a:r>
              </a:p>
              <a:p>
                <a:pPr algn="just">
                  <a:lnSpc>
                    <a:spcPct val="150000"/>
                  </a:lnSpc>
                  <a:spcAft>
                    <a:spcPts val="0"/>
                  </a:spcAft>
                </a:pPr>
                <a:endParaRPr lang="de-DE" sz="1400" dirty="0">
                  <a:solidFill>
                    <a:srgbClr val="000000"/>
                  </a:solidFill>
                  <a:ea typeface="Times New Roman" panose="02020603050405020304" pitchFamily="18" charset="0"/>
                </a:endParaRPr>
              </a:p>
              <a:p>
                <a:pPr lvl="0" algn="just"/>
                <a:r>
                  <a:rPr lang="ru" sz="1400" dirty="0">
                    <a:solidFill>
                      <a:srgbClr val="2F2B20"/>
                    </a:solidFill>
                  </a:rPr>
                  <a:t>Предполагая, что гидравлический градиент должен быть одинаковым в каждом слое, вставка его в закон </a:t>
                </a:r>
                <a:r>
                  <a:rPr lang="ru" sz="1400" cap="small" dirty="0">
                    <a:solidFill>
                      <a:srgbClr val="2F2B20"/>
                    </a:solidFill>
                  </a:rPr>
                  <a:t>Дарси выглядит следующим образом:</a:t>
                </a:r>
              </a:p>
              <a:p>
                <a:pPr lvl="0" algn="just"/>
                <a:endParaRPr lang="de-DE" sz="1400" spc="-40" dirty="0">
                  <a:solidFill>
                    <a:srgbClr val="2F2B20"/>
                  </a:solidFill>
                </a:endParaRPr>
              </a:p>
              <a:p>
                <a:pPr>
                  <a:spcAft>
                    <a:spcPts val="0"/>
                  </a:spcAft>
                </a:pPr>
                <a14:m>
                  <m:oMath xmlns:m="http://schemas.openxmlformats.org/officeDocument/2006/math">
                    <m:sSub>
                      <m:sSubPr>
                        <m:ctrlPr>
                          <a:rPr lang="de-DE" sz="1400" i="1" smtClean="0">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GB"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𝑘</m:t>
                        </m:r>
                      </m:e>
                      <m:sub>
                        <m:r>
                          <a:rPr lang="en-GB"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h</m:t>
                        </m:r>
                      </m:sub>
                    </m:sSub>
                    <m:r>
                      <a:rPr lang="en-GB"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n-GB"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𝑣</m:t>
                        </m:r>
                      </m:num>
                      <m:den>
                        <m:r>
                          <a:rPr lang="en-GB"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𝑖</m:t>
                        </m:r>
                      </m:den>
                    </m:f>
                    <m:r>
                      <a:rPr lang="en-GB"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n-GB"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1</m:t>
                        </m:r>
                      </m:num>
                      <m:den>
                        <m:nary>
                          <m:naryPr>
                            <m:chr m:val="∑"/>
                            <m:limLoc m:val="undOv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naryPr>
                          <m:sub>
                            <m:r>
                              <a:rPr lang="en-GB"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𝑖</m:t>
                            </m:r>
                            <m:r>
                              <a:rPr lang="en-GB"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=1</m:t>
                            </m:r>
                          </m:sub>
                          <m:sup>
                            <m:r>
                              <a:rPr lang="en-GB"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𝑛</m:t>
                            </m:r>
                          </m:sup>
                          <m:e>
                            <m:sSub>
                              <m:sSub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GB"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𝑑</m:t>
                                </m:r>
                              </m:e>
                              <m:sub>
                                <m:r>
                                  <a:rPr lang="en-GB"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𝑖</m:t>
                                </m:r>
                              </m:sub>
                            </m:sSub>
                          </m:e>
                        </m:nary>
                      </m:den>
                    </m:f>
                    <m:r>
                      <a:rPr lang="en-GB"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nary>
                      <m:naryPr>
                        <m:chr m:val="∑"/>
                        <m:limLoc m:val="undOv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naryPr>
                      <m:sub>
                        <m:r>
                          <a:rPr lang="en-GB"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𝑖</m:t>
                        </m:r>
                        <m:r>
                          <a:rPr lang="en-GB"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=1</m:t>
                        </m:r>
                      </m:sub>
                      <m:sup>
                        <m:r>
                          <a:rPr lang="en-GB"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𝑛</m:t>
                        </m:r>
                      </m:sup>
                      <m:e>
                        <m:sSub>
                          <m:sSub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GB"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𝑘</m:t>
                            </m:r>
                          </m:e>
                          <m:sub>
                            <m:r>
                              <a:rPr lang="en-GB"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𝑖</m:t>
                            </m:r>
                          </m:sub>
                        </m:sSub>
                        <m:r>
                          <a:rPr lang="en-GB"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GB"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𝑑</m:t>
                            </m:r>
                          </m:e>
                          <m:sub>
                            <m:r>
                              <a:rPr lang="en-GB"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𝑖</m:t>
                            </m:r>
                          </m:sub>
                        </m:sSub>
                      </m:e>
                    </m:nary>
                  </m:oMath>
                </a14:m>
                <a:r>
                  <a:rPr lang="ru" sz="1400" dirty="0">
                    <a:effectLst/>
                    <a:ea typeface="Times New Roman" panose="02020603050405020304" pitchFamily="18" charset="0"/>
                  </a:rPr>
                  <a:t>    </a:t>
                </a:r>
                <a:r>
                  <a:rPr lang="ru" sz="1400" dirty="0">
                    <a:solidFill>
                      <a:srgbClr val="000000"/>
                    </a:solidFill>
                    <a:effectLst/>
                    <a:ea typeface="Times New Roman" panose="02020603050405020304" pitchFamily="18" charset="0"/>
                  </a:rPr>
                  <a:t>[м/с] ( </a:t>
                </a:r>
                <a:r>
                  <a:rPr lang="ru" sz="1400" dirty="0" err="1">
                    <a:solidFill>
                      <a:srgbClr val="000000"/>
                    </a:solidFill>
                    <a:effectLst/>
                    <a:ea typeface="Times New Roman" panose="02020603050405020304" pitchFamily="18" charset="0"/>
                  </a:rPr>
                  <a:t>уравнение </a:t>
                </a:r>
                <a:r>
                  <a:rPr lang="ru" sz="1400" dirty="0">
                    <a:solidFill>
                      <a:srgbClr val="000000"/>
                    </a:solidFill>
                    <a:effectLst/>
                    <a:ea typeface="Times New Roman" panose="02020603050405020304" pitchFamily="18" charset="0"/>
                  </a:rPr>
                  <a:t>P3.30)</a:t>
                </a:r>
                <a:endParaRPr lang="de-DE" sz="1400" dirty="0"/>
              </a:p>
            </p:txBody>
          </p:sp>
        </mc:Choice>
        <mc:Fallback xmlns="">
          <p:sp>
            <p:nvSpPr>
              <p:cNvPr id="11" name="Textfeld 10"/>
              <p:cNvSpPr txBox="1">
                <a:spLocks noRot="1" noChangeAspect="1" noMove="1" noResize="1" noEditPoints="1" noAdjustHandles="1" noChangeArrowheads="1" noChangeShapeType="1" noTextEdit="1"/>
              </p:cNvSpPr>
              <p:nvPr/>
            </p:nvSpPr>
            <p:spPr>
              <a:xfrm>
                <a:off x="0" y="576000"/>
                <a:ext cx="9144000" cy="2804229"/>
              </a:xfrm>
              <a:prstGeom prst="rect">
                <a:avLst/>
              </a:prstGeom>
              <a:blipFill>
                <a:blip r:embed="rId2"/>
                <a:stretch>
                  <a:fillRect l="-200" t="-217" b="-13696"/>
                </a:stretch>
              </a:blipFill>
            </p:spPr>
            <p:txBody>
              <a:bodyPr/>
              <a:lstStyle/>
              <a:p>
                <a:r xmlns:a="http://schemas.openxmlformats.org/drawingml/2006/main">
                  <a:rPr lang="ru">
                    <a:noFill/>
                  </a:rPr>
                  <a:t> </a:t>
                </a:r>
              </a:p>
            </p:txBody>
          </p:sp>
        </mc:Fallback>
      </mc:AlternateContent>
      <p:pic>
        <p:nvPicPr>
          <p:cNvPr id="10" name="Grafik 9"/>
          <p:cNvPicPr/>
          <p:nvPr/>
        </p:nvPicPr>
        <p:blipFill>
          <a:blip r:embed="rId3">
            <a:extLst>
              <a:ext uri="{28A0092B-C50C-407E-A947-70E740481C1C}">
                <a14:useLocalDpi xmlns:a14="http://schemas.microsoft.com/office/drawing/2010/main" val="0"/>
              </a:ext>
            </a:extLst>
          </a:blip>
          <a:srcRect/>
          <a:stretch>
            <a:fillRect/>
          </a:stretch>
        </p:blipFill>
        <p:spPr bwMode="auto">
          <a:xfrm>
            <a:off x="3203848" y="3436514"/>
            <a:ext cx="5940152" cy="1792686"/>
          </a:xfrm>
          <a:prstGeom prst="rect">
            <a:avLst/>
          </a:prstGeom>
          <a:noFill/>
          <a:ln>
            <a:noFill/>
          </a:ln>
        </p:spPr>
      </p:pic>
      <mc:AlternateContent xmlns:mc="http://schemas.openxmlformats.org/markup-compatibility/2006" xmlns:a14="http://schemas.microsoft.com/office/drawing/2010/main">
        <mc:Choice Requires="a14">
          <p:sp>
            <p:nvSpPr>
              <p:cNvPr id="13" name="Textfeld 12"/>
              <p:cNvSpPr txBox="1"/>
              <p:nvPr/>
            </p:nvSpPr>
            <p:spPr>
              <a:xfrm>
                <a:off x="0" y="5329005"/>
                <a:ext cx="9144000" cy="1169551"/>
              </a:xfrm>
              <a:prstGeom prst="rect">
                <a:avLst/>
              </a:prstGeom>
              <a:noFill/>
            </p:spPr>
            <p:txBody>
              <a:bodyPr wrap="square" lIns="90000" rtlCol="0">
                <a:spAutoFit/>
              </a:bodyPr>
              <a:lstStyle/>
              <a:p>
                <a:pPr algn="just"/>
                <a:r>
                  <a:rPr lang="ru" sz="1400" b="1" dirty="0"/>
                  <a:t>P3-3.5.2 Средняя вертикальная проницаемость</a:t>
                </a:r>
              </a:p>
              <a:p>
                <a:pPr algn="just"/>
                <a:r>
                  <a:rPr lang="ru" sz="1400" spc="-10" dirty="0"/>
                  <a:t>При вертикальном протекании пакетов слоев закон сохранения массы, т. е. условие непрерывности скорости потока, определяет, что скорость фильтрации </a:t>
                </a:r>
                <a14:m>
                  <m:oMath xmlns:m="http://schemas.openxmlformats.org/officeDocument/2006/math">
                    <m:r>
                      <a:rPr lang="en-US" sz="1400" i="1" spc="-10" dirty="0" smtClean="0">
                        <a:latin typeface="Cambria Math" panose="02040503050406030204" pitchFamily="18" charset="0"/>
                      </a:rPr>
                      <m:t>𝑣</m:t>
                    </m:r>
                  </m:oMath>
                </a14:m>
                <a:r>
                  <a:rPr lang="ru" sz="1400" spc="-10" dirty="0"/>
                  <a:t>должна быть одинаковой в каждом слое. Отсюда следует, что гидравлический градиент </a:t>
                </a:r>
                <a14:m>
                  <m:oMath xmlns:m="http://schemas.openxmlformats.org/officeDocument/2006/math">
                    <m:r>
                      <a:rPr lang="en-US" sz="1400" i="1" spc="-10" dirty="0" smtClean="0">
                        <a:latin typeface="Cambria Math" panose="02040503050406030204" pitchFamily="18" charset="0"/>
                      </a:rPr>
                      <m:t>𝑖</m:t>
                    </m:r>
                  </m:oMath>
                </a14:m>
                <a:r>
                  <a:rPr lang="ru" sz="1400" spc="-10" dirty="0"/>
                  <a:t>должен быть разной величины в каждом слое. Таким образом, общий градиент давления </a:t>
                </a:r>
                <a14:m>
                  <m:oMath xmlns:m="http://schemas.openxmlformats.org/officeDocument/2006/math">
                    <m:r>
                      <a:rPr lang="en-US" sz="1400" i="1" spc="-10" dirty="0" smtClean="0">
                        <a:latin typeface="Cambria Math" panose="02040503050406030204" pitchFamily="18" charset="0"/>
                      </a:rPr>
                      <m:t>h</m:t>
                    </m:r>
                  </m:oMath>
                </a14:m>
                <a:r>
                  <a:rPr lang="ru" sz="1400" spc="-10" dirty="0"/>
                  <a:t>во всех слоях определяется суммированием градиентов давления </a:t>
                </a:r>
                <a14:m>
                  <m:oMath xmlns:m="http://schemas.openxmlformats.org/officeDocument/2006/math">
                    <m:sSub>
                      <m:sSubPr>
                        <m:ctrlPr>
                          <a:rPr lang="en-US" sz="1400" i="1" spc="-10" dirty="0" smtClean="0">
                            <a:latin typeface="Cambria Math" panose="02040503050406030204" pitchFamily="18" charset="0"/>
                          </a:rPr>
                        </m:ctrlPr>
                      </m:sSubPr>
                      <m:e>
                        <m:r>
                          <a:rPr lang="de-DE" sz="1400" b="0" i="1" spc="-10" dirty="0" smtClean="0">
                            <a:latin typeface="Cambria Math" panose="02040503050406030204" pitchFamily="18" charset="0"/>
                          </a:rPr>
                          <m:t>h</m:t>
                        </m:r>
                      </m:e>
                      <m:sub>
                        <m:r>
                          <a:rPr lang="de-DE" sz="1400" b="0" i="1" spc="-10" dirty="0" smtClean="0">
                            <a:latin typeface="Cambria Math" panose="02040503050406030204" pitchFamily="18" charset="0"/>
                          </a:rPr>
                          <m:t>𝑖</m:t>
                        </m:r>
                      </m:sub>
                    </m:sSub>
                  </m:oMath>
                </a14:m>
                <a:r>
                  <a:rPr lang="ru" sz="1400" spc="-10" dirty="0"/>
                  <a:t>в отдельных слоях </a:t>
                </a:r>
                <a14:m>
                  <m:oMath xmlns:m="http://schemas.openxmlformats.org/officeDocument/2006/math">
                    <m:r>
                      <a:rPr lang="en-US" sz="1400" i="1" spc="-10" dirty="0" smtClean="0">
                        <a:latin typeface="Cambria Math" panose="02040503050406030204" pitchFamily="18" charset="0"/>
                      </a:rPr>
                      <m:t>𝑖</m:t>
                    </m:r>
                  </m:oMath>
                </a14:m>
                <a:r>
                  <a:rPr lang="ru" sz="1400" spc="-10" dirty="0"/>
                  <a:t>:</a:t>
                </a:r>
              </a:p>
            </p:txBody>
          </p:sp>
        </mc:Choice>
        <mc:Fallback xmlns="">
          <p:sp>
            <p:nvSpPr>
              <p:cNvPr id="13" name="Textfeld 12"/>
              <p:cNvSpPr txBox="1">
                <a:spLocks noRot="1" noChangeAspect="1" noMove="1" noResize="1" noEditPoints="1" noAdjustHandles="1" noChangeArrowheads="1" noChangeShapeType="1" noTextEdit="1"/>
              </p:cNvSpPr>
              <p:nvPr/>
            </p:nvSpPr>
            <p:spPr>
              <a:xfrm>
                <a:off x="0" y="5329005"/>
                <a:ext cx="9144000" cy="1169551"/>
              </a:xfrm>
              <a:prstGeom prst="rect">
                <a:avLst/>
              </a:prstGeom>
              <a:blipFill>
                <a:blip r:embed="rId4"/>
                <a:stretch>
                  <a:fillRect l="-200" t="-1042" r="-200" b="-4688"/>
                </a:stretch>
              </a:blipFill>
            </p:spPr>
            <p:txBody>
              <a:bodyPr/>
              <a:lstStyle/>
              <a:p>
                <a:r xmlns:a="http://schemas.openxmlformats.org/drawingml/2006/main">
                  <a:rPr lang="ru">
                    <a:noFill/>
                  </a:rPr>
                  <a:t> </a:t>
                </a:r>
              </a:p>
            </p:txBody>
          </p:sp>
        </mc:Fallback>
      </mc:AlternateContent>
      <p:sp>
        <p:nvSpPr>
          <p:cNvPr id="17" name="Textfeld 16"/>
          <p:cNvSpPr txBox="1"/>
          <p:nvPr/>
        </p:nvSpPr>
        <p:spPr>
          <a:xfrm>
            <a:off x="0" y="4028871"/>
            <a:ext cx="3203848" cy="1200329"/>
          </a:xfrm>
          <a:prstGeom prst="rect">
            <a:avLst/>
          </a:prstGeom>
          <a:noFill/>
        </p:spPr>
        <p:txBody>
          <a:bodyPr wrap="square" lIns="90000" rtlCol="0">
            <a:spAutoFit/>
          </a:bodyPr>
          <a:lstStyle/>
          <a:p>
            <a:pPr algn="just"/>
            <a:r>
              <a:rPr lang="ru" sz="1200" b="1" dirty="0"/>
              <a:t>Рис. P3-29:</a:t>
            </a:r>
            <a:r>
              <a:rPr lang="ru" sz="1200" dirty="0"/>
              <a:t> </a:t>
            </a:r>
            <a:r>
              <a:rPr lang="ru" sz="1200" spc="-20" dirty="0"/>
              <a:t> Средняя горизонтальная гидравлическая проводимость </a:t>
            </a:r>
            <a:r>
              <a:rPr lang="ru" sz="1200" dirty="0">
                <a:solidFill>
                  <a:srgbClr val="0070C0"/>
                </a:solidFill>
              </a:rPr>
              <a:t>(сопоставимая с параллельными электрическими сопротивлениями) </a:t>
            </a:r>
            <a:r>
              <a:rPr lang="ru" sz="1200" dirty="0"/>
              <a:t>. </a:t>
            </a:r>
            <a:r>
              <a:rPr lang="ru" sz="1200" u="sng" dirty="0"/>
              <a:t>Проще говоря, </a:t>
            </a:r>
            <a:r>
              <a:rPr lang="ru" sz="1200" dirty="0"/>
              <a:t>сформируйте сумму всех произведений коэффициентов проницаемости и толщин слоев, а затем разделите их на общую мощность грунта или толщи горных пород.</a:t>
            </a:r>
            <a:endParaRPr lang="de-DE" sz="1200" dirty="0"/>
          </a:p>
        </p:txBody>
      </p:sp>
    </p:spTree>
    <p:extLst>
      <p:ext uri="{BB962C8B-B14F-4D97-AF65-F5344CB8AC3E}">
        <p14:creationId xmlns:p14="http://schemas.microsoft.com/office/powerpoint/2010/main" val="99506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p:cNvSpPr/>
          <p:nvPr/>
        </p:nvSpPr>
        <p:spPr>
          <a:xfrm>
            <a:off x="-1" y="5339686"/>
            <a:ext cx="6911999" cy="970213"/>
          </a:xfrm>
          <a:prstGeom prst="rect">
            <a:avLst/>
          </a:prstGeom>
          <a:solidFill>
            <a:srgbClr val="F2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2" y="1963350"/>
            <a:ext cx="6912002" cy="640514"/>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p:cNvSpPr/>
          <p:nvPr/>
        </p:nvSpPr>
        <p:spPr>
          <a:xfrm>
            <a:off x="-2" y="570295"/>
            <a:ext cx="6912001" cy="914489"/>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2808000" y="244800"/>
            <a:ext cx="4320000" cy="307777"/>
          </a:xfrm>
          <a:prstGeom prst="rect">
            <a:avLst/>
          </a:prstGeom>
          <a:noFill/>
        </p:spPr>
        <p:txBody>
          <a:bodyPr wrap="square" lIns="90000" rtlCol="0">
            <a:spAutoFit/>
          </a:bodyPr>
          <a:lstStyle/>
          <a:p>
            <a:r>
              <a:rPr lang="ru" sz="1400" b="1" dirty="0"/>
              <a:t>Текущие </a:t>
            </a:r>
            <a:r>
              <a:rPr lang="ru" sz="1400" b="1" dirty="0" err="1"/>
              <a:t>подземные воды </a:t>
            </a:r>
            <a:r>
              <a:rPr lang="ru" sz="1400" b="1" dirty="0"/>
              <a:t>: </a:t>
            </a:r>
            <a:r>
              <a:rPr lang="ru" sz="1400" b="1" dirty="0" err="1"/>
              <a:t>анизотропия</a:t>
            </a:r>
            <a:r>
              <a:rPr lang="ru" sz="1400" b="1" dirty="0"/>
              <a:t> </a:t>
            </a:r>
            <a:r>
              <a:rPr lang="ru" sz="1400" b="1" dirty="0" err="1"/>
              <a:t>из</a:t>
            </a:r>
            <a:r>
              <a:rPr lang="ru" sz="1400" b="1" dirty="0"/>
              <a:t> </a:t>
            </a:r>
            <a:r>
              <a:rPr lang="ru" sz="1400" b="1" dirty="0" err="1"/>
              <a:t>в</a:t>
            </a:r>
            <a:r>
              <a:rPr lang="ru" sz="1400" b="1" dirty="0"/>
              <a:t> </a:t>
            </a:r>
            <a:r>
              <a:rPr lang="ru" sz="1400" b="1" dirty="0" err="1"/>
              <a:t>недра </a:t>
            </a:r>
            <a:r>
              <a:rPr lang="ru" sz="1400" b="1" dirty="0"/>
              <a:t>4</a:t>
            </a:r>
          </a:p>
        </p:txBody>
      </p:sp>
      <p:sp>
        <p:nvSpPr>
          <p:cNvPr id="5" name="Rechteck 4"/>
          <p:cNvSpPr/>
          <p:nvPr/>
        </p:nvSpPr>
        <p:spPr>
          <a:xfrm>
            <a:off x="0" y="6714000"/>
            <a:ext cx="144000" cy="144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mc:AlternateContent xmlns:mc="http://schemas.openxmlformats.org/markup-compatibility/2006" xmlns:a14="http://schemas.microsoft.com/office/drawing/2010/main">
        <mc:Choice Requires="a14">
          <p:sp>
            <p:nvSpPr>
              <p:cNvPr id="11" name="Textfeld 10"/>
              <p:cNvSpPr txBox="1"/>
              <p:nvPr/>
            </p:nvSpPr>
            <p:spPr>
              <a:xfrm>
                <a:off x="0" y="576000"/>
                <a:ext cx="7019999" cy="2027863"/>
              </a:xfrm>
              <a:prstGeom prst="rect">
                <a:avLst/>
              </a:prstGeom>
              <a:noFill/>
            </p:spPr>
            <p:txBody>
              <a:bodyPr wrap="square" lIns="90000" rtlCol="0">
                <a:spAutoFit/>
              </a:bodyPr>
              <a:lstStyle/>
              <a:p>
                <a:pPr algn="just">
                  <a:lnSpc>
                    <a:spcPct val="150000"/>
                  </a:lnSpc>
                  <a:spcAft>
                    <a:spcPts val="0"/>
                  </a:spcAft>
                </a:pPr>
                <a14:m>
                  <m:oMath xmlns:m="http://schemas.openxmlformats.org/officeDocument/2006/math">
                    <m:r>
                      <a:rPr lang="de-DE" sz="1400"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h</m:t>
                    </m:r>
                    <m:r>
                      <a:rPr lang="de-DE" sz="1400"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h</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1</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h</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2</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h</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𝑛</m:t>
                        </m:r>
                      </m:sub>
                    </m:sSub>
                  </m:oMath>
                </a14:m>
                <a:r>
                  <a:rPr lang="ru" sz="1400" dirty="0">
                    <a:solidFill>
                      <a:srgbClr val="000000"/>
                    </a:solidFill>
                    <a:effectLst/>
                    <a:ea typeface="Times New Roman" panose="02020603050405020304" pitchFamily="18" charset="0"/>
                  </a:rPr>
                  <a:t>[м] ( </a:t>
                </a:r>
                <a:r>
                  <a:rPr lang="ru" sz="1400" dirty="0" err="1">
                    <a:solidFill>
                      <a:srgbClr val="000000"/>
                    </a:solidFill>
                    <a:effectLst/>
                    <a:ea typeface="Times New Roman" panose="02020603050405020304" pitchFamily="18" charset="0"/>
                  </a:rPr>
                  <a:t>уравнение </a:t>
                </a:r>
                <a:r>
                  <a:rPr lang="ru" sz="1400" dirty="0">
                    <a:solidFill>
                      <a:srgbClr val="000000"/>
                    </a:solidFill>
                    <a:effectLst/>
                    <a:ea typeface="Times New Roman" panose="02020603050405020304" pitchFamily="18" charset="0"/>
                  </a:rPr>
                  <a:t>P3.31)</a:t>
                </a:r>
                <a:endParaRPr lang="de-DE" sz="1400" dirty="0">
                  <a:effectLst/>
                  <a:ea typeface="Times New Roman" panose="02020603050405020304" pitchFamily="18" charset="0"/>
                </a:endParaRPr>
              </a:p>
              <a:p>
                <a:pPr algn="just">
                  <a:lnSpc>
                    <a:spcPct val="150000"/>
                  </a:lnSpc>
                  <a:spcAft>
                    <a:spcPts val="0"/>
                  </a:spcAft>
                </a:pPr>
                <a14:m>
                  <m:oMath xmlns:m="http://schemas.openxmlformats.org/officeDocument/2006/math">
                    <m:r>
                      <a:rPr lang="de-DE" sz="1400" i="1"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r>
                      <a:rPr lang="de-DE" sz="1400" i="1"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h</m:t>
                    </m:r>
                    <m:r>
                      <a:rPr lang="de-DE" sz="1400" i="1"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r>
                      <a:rPr lang="de-DE" sz="1400" i="1"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𝑣</m:t>
                    </m:r>
                    <m:r>
                      <a:rPr lang="de-DE" sz="1400" i="1"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d>
                      <m:d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dPr>
                      <m:e>
                        <m:f>
                          <m:f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fPr>
                          <m:num>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𝑑</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1</m:t>
                                </m:r>
                              </m:sub>
                            </m:sSub>
                          </m:num>
                          <m:den>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𝑘</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1</m:t>
                                </m:r>
                              </m:sub>
                            </m:sSub>
                          </m:den>
                        </m:f>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f>
                          <m:f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fPr>
                          <m:num>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𝑑</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2</m:t>
                                </m:r>
                              </m:sub>
                            </m:sSub>
                          </m:num>
                          <m:den>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𝑘</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2</m:t>
                                </m:r>
                              </m:sub>
                            </m:sSub>
                          </m:den>
                        </m:f>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f>
                          <m:f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fPr>
                          <m:num>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𝑑</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𝑛</m:t>
                                </m:r>
                              </m:sub>
                            </m:sSub>
                          </m:num>
                          <m:den>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𝑘</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𝑛</m:t>
                                </m:r>
                              </m:sub>
                            </m:sSub>
                          </m:den>
                        </m:f>
                      </m:e>
                    </m:d>
                  </m:oMath>
                </a14:m>
                <a:r>
                  <a:rPr lang="ru" sz="1400" dirty="0">
                    <a:solidFill>
                      <a:srgbClr val="000000"/>
                    </a:solidFill>
                    <a:effectLst/>
                    <a:ea typeface="Times New Roman" panose="02020603050405020304" pitchFamily="18" charset="0"/>
                  </a:rPr>
                  <a:t>[м] ( </a:t>
                </a:r>
                <a:r>
                  <a:rPr lang="ru" sz="1400" dirty="0" err="1">
                    <a:solidFill>
                      <a:srgbClr val="000000"/>
                    </a:solidFill>
                    <a:effectLst/>
                    <a:ea typeface="Times New Roman" panose="02020603050405020304" pitchFamily="18" charset="0"/>
                  </a:rPr>
                  <a:t>уравнение </a:t>
                </a:r>
                <a:r>
                  <a:rPr lang="ru" sz="1400" dirty="0">
                    <a:solidFill>
                      <a:srgbClr val="000000"/>
                    </a:solidFill>
                    <a:effectLst/>
                    <a:ea typeface="Times New Roman" panose="02020603050405020304" pitchFamily="18" charset="0"/>
                  </a:rPr>
                  <a:t>P3.32)</a:t>
                </a:r>
              </a:p>
              <a:p>
                <a:pPr algn="just">
                  <a:lnSpc>
                    <a:spcPct val="150000"/>
                  </a:lnSpc>
                </a:pPr>
                <a:r>
                  <a:rPr lang="ru" sz="1400" spc="-30" dirty="0"/>
                  <a:t>Вертикальная восстановительная проницаемость определяется подстановкой ее в закон </a:t>
                </a:r>
                <a:r>
                  <a:rPr lang="ru" sz="1400" cap="small" spc="-30" dirty="0"/>
                  <a:t>Дарси :</a:t>
                </a:r>
              </a:p>
              <a:p>
                <a:pPr algn="just">
                  <a:lnSpc>
                    <a:spcPct val="150000"/>
                  </a:lnSpc>
                </a:pPr>
                <a:endParaRPr lang="en-US" sz="1400" spc="-30" dirty="0"/>
              </a:p>
              <a:p>
                <a:pPr>
                  <a:spcAft>
                    <a:spcPts val="0"/>
                  </a:spcAft>
                </a:pPr>
                <a14:m>
                  <m:oMath xmlns:m="http://schemas.openxmlformats.org/officeDocument/2006/math">
                    <m:sSub>
                      <m:sSubPr>
                        <m:ctrlPr>
                          <a:rPr lang="de-DE" sz="1400" i="1">
                            <a:solidFill>
                              <a:srgbClr val="C00000"/>
                            </a:solidFill>
                            <a:latin typeface="Cambria Math" panose="02040503050406030204" pitchFamily="18" charset="0"/>
                            <a:ea typeface="Cambria Math" panose="02040503050406030204" pitchFamily="18" charset="0"/>
                            <a:cs typeface="Arial" panose="020B0604020202020204" pitchFamily="34" charset="0"/>
                          </a:rPr>
                        </m:ctrlPr>
                      </m:sSubPr>
                      <m:e>
                        <m:r>
                          <a:rPr lang="en-GB"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𝑘</m:t>
                        </m:r>
                      </m:e>
                      <m:sub>
                        <m:r>
                          <a:rPr lang="en-GB"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𝑣</m:t>
                        </m:r>
                      </m:sub>
                    </m:sSub>
                    <m:r>
                      <a:rPr lang="en-GB"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m:t>
                    </m:r>
                    <m:r>
                      <a:rPr lang="en-GB"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𝑣</m:t>
                    </m:r>
                    <m:r>
                      <a:rPr lang="en-GB"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m:t>
                    </m:r>
                    <m:f>
                      <m:fPr>
                        <m:ctrlPr>
                          <a:rPr lang="de-DE" sz="1400" i="1">
                            <a:solidFill>
                              <a:srgbClr val="C00000"/>
                            </a:solidFill>
                            <a:latin typeface="Cambria Math" panose="02040503050406030204" pitchFamily="18" charset="0"/>
                            <a:ea typeface="Cambria Math" panose="02040503050406030204" pitchFamily="18" charset="0"/>
                            <a:cs typeface="Arial" panose="020B0604020202020204" pitchFamily="34" charset="0"/>
                          </a:rPr>
                        </m:ctrlPr>
                      </m:fPr>
                      <m:num>
                        <m:r>
                          <a:rPr lang="en-GB"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𝑑</m:t>
                        </m:r>
                      </m:num>
                      <m:den>
                        <m:r>
                          <a:rPr lang="en-GB"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h</m:t>
                        </m:r>
                      </m:den>
                    </m:f>
                    <m:r>
                      <a:rPr lang="en-GB"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m:t>
                    </m:r>
                    <m:f>
                      <m:fPr>
                        <m:ctrlPr>
                          <a:rPr lang="de-DE" sz="1400" i="1">
                            <a:solidFill>
                              <a:srgbClr val="C00000"/>
                            </a:solidFill>
                            <a:latin typeface="Cambria Math" panose="02040503050406030204" pitchFamily="18" charset="0"/>
                            <a:ea typeface="Cambria Math" panose="02040503050406030204" pitchFamily="18" charset="0"/>
                            <a:cs typeface="Arial" panose="020B0604020202020204" pitchFamily="34" charset="0"/>
                          </a:rPr>
                        </m:ctrlPr>
                      </m:fPr>
                      <m:num>
                        <m:nary>
                          <m:naryPr>
                            <m:chr m:val="∑"/>
                            <m:limLoc m:val="undOvr"/>
                            <m:ctrlPr>
                              <a:rPr lang="de-DE" sz="1400" i="1">
                                <a:solidFill>
                                  <a:srgbClr val="C00000"/>
                                </a:solidFill>
                                <a:latin typeface="Cambria Math" panose="02040503050406030204" pitchFamily="18" charset="0"/>
                                <a:ea typeface="Cambria Math" panose="02040503050406030204" pitchFamily="18" charset="0"/>
                                <a:cs typeface="Arial" panose="020B0604020202020204" pitchFamily="34" charset="0"/>
                              </a:rPr>
                            </m:ctrlPr>
                          </m:naryPr>
                          <m:sub>
                            <m:r>
                              <a:rPr lang="en-GB"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𝑖</m:t>
                            </m:r>
                            <m:r>
                              <a:rPr lang="en-GB"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=1</m:t>
                            </m:r>
                          </m:sub>
                          <m:sup>
                            <m:r>
                              <a:rPr lang="en-GB"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𝑛</m:t>
                            </m:r>
                          </m:sup>
                          <m:e>
                            <m:sSub>
                              <m:sSubPr>
                                <m:ctrlPr>
                                  <a:rPr lang="de-DE" sz="1400" i="1">
                                    <a:solidFill>
                                      <a:srgbClr val="C00000"/>
                                    </a:solidFill>
                                    <a:latin typeface="Cambria Math" panose="02040503050406030204" pitchFamily="18" charset="0"/>
                                    <a:ea typeface="Cambria Math" panose="02040503050406030204" pitchFamily="18" charset="0"/>
                                    <a:cs typeface="Arial" panose="020B0604020202020204" pitchFamily="34" charset="0"/>
                                  </a:rPr>
                                </m:ctrlPr>
                              </m:sSubPr>
                              <m:e>
                                <m:r>
                                  <a:rPr lang="en-GB"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𝑑</m:t>
                                </m:r>
                              </m:e>
                              <m:sub>
                                <m:r>
                                  <a:rPr lang="en-GB"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𝑖</m:t>
                                </m:r>
                              </m:sub>
                            </m:sSub>
                          </m:e>
                        </m:nary>
                      </m:num>
                      <m:den>
                        <m:nary>
                          <m:naryPr>
                            <m:chr m:val="∑"/>
                            <m:limLoc m:val="undOvr"/>
                            <m:ctrlPr>
                              <a:rPr lang="de-DE" sz="1400" i="1">
                                <a:solidFill>
                                  <a:srgbClr val="C00000"/>
                                </a:solidFill>
                                <a:latin typeface="Cambria Math" panose="02040503050406030204" pitchFamily="18" charset="0"/>
                                <a:ea typeface="Cambria Math" panose="02040503050406030204" pitchFamily="18" charset="0"/>
                                <a:cs typeface="Arial" panose="020B0604020202020204" pitchFamily="34" charset="0"/>
                              </a:rPr>
                            </m:ctrlPr>
                          </m:naryPr>
                          <m:sub>
                            <m:r>
                              <a:rPr lang="en-GB"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𝑖</m:t>
                            </m:r>
                            <m:r>
                              <a:rPr lang="en-GB"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=1</m:t>
                            </m:r>
                          </m:sub>
                          <m:sup>
                            <m:r>
                              <a:rPr lang="en-GB"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𝑛</m:t>
                            </m:r>
                          </m:sup>
                          <m:e>
                            <m:f>
                              <m:fPr>
                                <m:type m:val="skw"/>
                                <m:ctrlPr>
                                  <a:rPr lang="de-DE" sz="1400" i="1">
                                    <a:solidFill>
                                      <a:srgbClr val="C00000"/>
                                    </a:solidFill>
                                    <a:latin typeface="Cambria Math" panose="02040503050406030204" pitchFamily="18" charset="0"/>
                                    <a:ea typeface="Cambria Math" panose="02040503050406030204" pitchFamily="18" charset="0"/>
                                    <a:cs typeface="Arial" panose="020B0604020202020204" pitchFamily="34" charset="0"/>
                                  </a:rPr>
                                </m:ctrlPr>
                              </m:fPr>
                              <m:num>
                                <m:sSub>
                                  <m:sSubPr>
                                    <m:ctrlPr>
                                      <a:rPr lang="de-DE" sz="1400" i="1">
                                        <a:solidFill>
                                          <a:srgbClr val="C00000"/>
                                        </a:solidFill>
                                        <a:latin typeface="Cambria Math" panose="02040503050406030204" pitchFamily="18" charset="0"/>
                                        <a:ea typeface="Cambria Math" panose="02040503050406030204" pitchFamily="18" charset="0"/>
                                        <a:cs typeface="Arial" panose="020B0604020202020204" pitchFamily="34" charset="0"/>
                                      </a:rPr>
                                    </m:ctrlPr>
                                  </m:sSubPr>
                                  <m:e>
                                    <m:r>
                                      <a:rPr lang="en-GB"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𝑑</m:t>
                                    </m:r>
                                  </m:e>
                                  <m:sub>
                                    <m:r>
                                      <a:rPr lang="en-GB"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𝑖</m:t>
                                    </m:r>
                                  </m:sub>
                                </m:sSub>
                              </m:num>
                              <m:den>
                                <m:sSub>
                                  <m:sSubPr>
                                    <m:ctrlPr>
                                      <a:rPr lang="de-DE" sz="1400" i="1">
                                        <a:solidFill>
                                          <a:srgbClr val="C00000"/>
                                        </a:solidFill>
                                        <a:latin typeface="Cambria Math" panose="02040503050406030204" pitchFamily="18" charset="0"/>
                                        <a:ea typeface="Cambria Math" panose="02040503050406030204" pitchFamily="18" charset="0"/>
                                        <a:cs typeface="Arial" panose="020B0604020202020204" pitchFamily="34" charset="0"/>
                                      </a:rPr>
                                    </m:ctrlPr>
                                  </m:sSubPr>
                                  <m:e>
                                    <m:r>
                                      <a:rPr lang="en-GB"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𝑘</m:t>
                                    </m:r>
                                  </m:e>
                                  <m:sub>
                                    <m:r>
                                      <a:rPr lang="en-GB"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𝑖</m:t>
                                    </m:r>
                                  </m:sub>
                                </m:sSub>
                              </m:den>
                            </m:f>
                          </m:e>
                        </m:nary>
                      </m:den>
                    </m:f>
                  </m:oMath>
                </a14:m>
                <a:r>
                  <a:rPr lang="ru" sz="1400" dirty="0">
                    <a:ea typeface="Times New Roman" panose="02020603050405020304" pitchFamily="18" charset="0"/>
                  </a:rPr>
                  <a:t>   </a:t>
                </a:r>
                <a:r>
                  <a:rPr lang="ru" sz="1400" dirty="0">
                    <a:solidFill>
                      <a:srgbClr val="000000"/>
                    </a:solidFill>
                    <a:ea typeface="Times New Roman" panose="02020603050405020304" pitchFamily="18" charset="0"/>
                  </a:rPr>
                  <a:t>[м/с] ( </a:t>
                </a:r>
                <a:r>
                  <a:rPr lang="ru" sz="1400" dirty="0" err="1">
                    <a:solidFill>
                      <a:srgbClr val="000000"/>
                    </a:solidFill>
                    <a:ea typeface="Times New Roman" panose="02020603050405020304" pitchFamily="18" charset="0"/>
                  </a:rPr>
                  <a:t>уравнение </a:t>
                </a:r>
                <a:r>
                  <a:rPr lang="ru" sz="1400" dirty="0">
                    <a:solidFill>
                      <a:srgbClr val="000000"/>
                    </a:solidFill>
                    <a:ea typeface="Times New Roman" panose="02020603050405020304" pitchFamily="18" charset="0"/>
                  </a:rPr>
                  <a:t>P3.33)</a:t>
                </a:r>
                <a:endParaRPr lang="de-DE" sz="1400" dirty="0"/>
              </a:p>
            </p:txBody>
          </p:sp>
        </mc:Choice>
        <mc:Fallback xmlns="">
          <p:sp>
            <p:nvSpPr>
              <p:cNvPr id="11" name="Textfeld 10"/>
              <p:cNvSpPr txBox="1">
                <a:spLocks noRot="1" noChangeAspect="1" noMove="1" noResize="1" noEditPoints="1" noAdjustHandles="1" noChangeArrowheads="1" noChangeShapeType="1" noTextEdit="1"/>
              </p:cNvSpPr>
              <p:nvPr/>
            </p:nvSpPr>
            <p:spPr>
              <a:xfrm>
                <a:off x="0" y="576000"/>
                <a:ext cx="7019999" cy="2027863"/>
              </a:xfrm>
              <a:prstGeom prst="rect">
                <a:avLst/>
              </a:prstGeom>
              <a:blipFill>
                <a:blip r:embed="rId4"/>
                <a:stretch>
                  <a:fillRect l="-260" b="-20420"/>
                </a:stretch>
              </a:blipFill>
            </p:spPr>
            <p:txBody>
              <a:bodyPr/>
              <a:lstStyle/>
              <a:p>
                <a:r xmlns:a="http://schemas.openxmlformats.org/drawingml/2006/main">
                  <a:rPr lang="ru">
                    <a:noFill/>
                  </a:rPr>
                  <a:t> </a:t>
                </a:r>
              </a:p>
            </p:txBody>
          </p:sp>
        </mc:Fallback>
      </mc:AlternateContent>
      <p:sp>
        <p:nvSpPr>
          <p:cNvPr id="15" name="Textfeld 14"/>
          <p:cNvSpPr txBox="1"/>
          <p:nvPr/>
        </p:nvSpPr>
        <p:spPr>
          <a:xfrm>
            <a:off x="0" y="5355793"/>
            <a:ext cx="6911999" cy="954107"/>
          </a:xfrm>
          <a:prstGeom prst="rect">
            <a:avLst/>
          </a:prstGeom>
          <a:solidFill>
            <a:srgbClr val="F2DBDB"/>
          </a:solidFill>
        </p:spPr>
        <p:txBody>
          <a:bodyPr wrap="square" lIns="90000" rtlCol="0">
            <a:spAutoFit/>
          </a:bodyPr>
          <a:lstStyle/>
          <a:p>
            <a:r>
              <a:rPr lang="ru" sz="1400" u="sng" spc="-30" dirty="0">
                <a:solidFill>
                  <a:srgbClr val="C00000"/>
                </a:solidFill>
              </a:rPr>
              <a:t>Вопрос: </a:t>
            </a:r>
            <a:r>
              <a:rPr lang="ru" sz="1400" spc="-30" dirty="0">
                <a:solidFill>
                  <a:srgbClr val="C00000"/>
                </a:solidFill>
              </a:rPr>
              <a:t>В каких приложениях следует соблюдать горизонтальную и вертикальную проницаемость?</a:t>
            </a:r>
          </a:p>
          <a:p>
            <a:r>
              <a:rPr lang="ru" sz="1400" b="1" spc="-30" dirty="0">
                <a:solidFill>
                  <a:srgbClr val="C00000"/>
                </a:solidFill>
              </a:rPr>
              <a:t>Горизонтальная проницаемость </a:t>
            </a:r>
            <a:r>
              <a:rPr lang="ru" sz="1400" spc="-30" dirty="0">
                <a:solidFill>
                  <a:srgbClr val="C00000"/>
                </a:solidFill>
              </a:rPr>
              <a:t>важна, например, при добыче питьевой воды из толщи четвертичных гравийных песков и илов, тогда как </a:t>
            </a:r>
            <a:r>
              <a:rPr lang="ru" sz="1400" b="1" spc="-30" dirty="0">
                <a:solidFill>
                  <a:srgbClr val="C00000"/>
                </a:solidFill>
              </a:rPr>
              <a:t>вертикальная проницаемость </a:t>
            </a:r>
            <a:r>
              <a:rPr lang="ru" sz="1400" spc="-30" dirty="0">
                <a:solidFill>
                  <a:srgbClr val="C00000"/>
                </a:solidFill>
              </a:rPr>
              <a:t>важна при определении размеров гидроизоляционных слоев при строительстве свалок и фильтров для очистки воды.</a:t>
            </a:r>
            <a:endParaRPr lang="de-DE" sz="1400" dirty="0">
              <a:solidFill>
                <a:srgbClr val="C00000"/>
              </a:solidFill>
            </a:endParaRPr>
          </a:p>
        </p:txBody>
      </p:sp>
      <mc:AlternateContent xmlns:mc="http://schemas.openxmlformats.org/markup-compatibility/2006" xmlns:a14="http://schemas.microsoft.com/office/drawing/2010/main">
        <mc:Choice Requires="a14">
          <p:sp>
            <p:nvSpPr>
              <p:cNvPr id="16" name="Textfeld 15"/>
              <p:cNvSpPr txBox="1"/>
              <p:nvPr/>
            </p:nvSpPr>
            <p:spPr>
              <a:xfrm>
                <a:off x="7020000" y="1008000"/>
                <a:ext cx="2124000" cy="5139869"/>
              </a:xfrm>
              <a:prstGeom prst="rect">
                <a:avLst/>
              </a:prstGeom>
              <a:noFill/>
            </p:spPr>
            <p:txBody>
              <a:bodyPr wrap="square" lIns="90000" rtlCol="0">
                <a:spAutoFit/>
              </a:bodyPr>
              <a:lstStyle/>
              <a:p>
                <a:pPr>
                  <a:spcAft>
                    <a:spcPts val="0"/>
                  </a:spcAft>
                </a:pPr>
                <a:r>
                  <a:rPr lang="ru" sz="1200" b="1" dirty="0">
                    <a:solidFill>
                      <a:srgbClr val="000000"/>
                    </a:solidFill>
                    <a:ea typeface="Times New Roman"/>
                  </a:rPr>
                  <a:t>С помощью уравнений для коэффициентов проницаемости </a:t>
                </a:r>
                <a14:m>
                  <m:oMath xmlns:m="http://schemas.openxmlformats.org/officeDocument/2006/math">
                    <m:sSub>
                      <m:sSubPr>
                        <m:ctrlPr>
                          <a:rPr lang="en-US" sz="1200" b="1" i="1" dirty="0" smtClean="0">
                            <a:solidFill>
                              <a:srgbClr val="000000"/>
                            </a:solidFill>
                            <a:latin typeface="Cambria Math" panose="02040503050406030204" pitchFamily="18" charset="0"/>
                          </a:rPr>
                        </m:ctrlPr>
                      </m:sSubPr>
                      <m:e>
                        <m:r>
                          <a:rPr lang="de-DE" sz="1200" b="1" i="1" dirty="0" smtClean="0">
                            <a:solidFill>
                              <a:srgbClr val="000000"/>
                            </a:solidFill>
                            <a:latin typeface="Cambria Math" panose="02040503050406030204" pitchFamily="18" charset="0"/>
                          </a:rPr>
                          <m:t>𝒌</m:t>
                        </m:r>
                      </m:e>
                      <m:sub>
                        <m:r>
                          <a:rPr lang="de-DE" sz="1200" b="1" i="1" dirty="0" smtClean="0">
                            <a:solidFill>
                              <a:srgbClr val="000000"/>
                            </a:solidFill>
                            <a:latin typeface="Cambria Math" panose="02040503050406030204" pitchFamily="18" charset="0"/>
                          </a:rPr>
                          <m:t>𝒉</m:t>
                        </m:r>
                      </m:sub>
                    </m:sSub>
                  </m:oMath>
                </a14:m>
                <a:r>
                  <a:rPr lang="ru" sz="1200" b="1" dirty="0">
                    <a:solidFill>
                      <a:srgbClr val="000000"/>
                    </a:solidFill>
                    <a:ea typeface="Times New Roman"/>
                  </a:rPr>
                  <a:t>и </a:t>
                </a:r>
                <a14:m>
                  <m:oMath xmlns:m="http://schemas.openxmlformats.org/officeDocument/2006/math">
                    <m:sSub>
                      <m:sSubPr>
                        <m:ctrlPr>
                          <a:rPr lang="en-US" sz="1200" b="1" i="1" dirty="0" smtClean="0">
                            <a:solidFill>
                              <a:srgbClr val="000000"/>
                            </a:solidFill>
                            <a:latin typeface="Cambria Math" panose="02040503050406030204" pitchFamily="18" charset="0"/>
                          </a:rPr>
                        </m:ctrlPr>
                      </m:sSubPr>
                      <m:e>
                        <m:r>
                          <a:rPr lang="de-DE" sz="1200" b="1" i="1" dirty="0" smtClean="0">
                            <a:solidFill>
                              <a:srgbClr val="000000"/>
                            </a:solidFill>
                            <a:latin typeface="Cambria Math" panose="02040503050406030204" pitchFamily="18" charset="0"/>
                          </a:rPr>
                          <m:t>𝒌</m:t>
                        </m:r>
                      </m:e>
                      <m:sub>
                        <m:r>
                          <a:rPr lang="de-DE" sz="1200" b="1" i="1" dirty="0" smtClean="0">
                            <a:solidFill>
                              <a:srgbClr val="000000"/>
                            </a:solidFill>
                            <a:latin typeface="Cambria Math" panose="02040503050406030204" pitchFamily="18" charset="0"/>
                          </a:rPr>
                          <m:t>𝒗</m:t>
                        </m:r>
                      </m:sub>
                    </m:sSub>
                  </m:oMath>
                </a14:m>
                <a:r>
                  <a:rPr lang="ru" sz="1200" b="1" dirty="0">
                    <a:solidFill>
                      <a:srgbClr val="000000"/>
                    </a:solidFill>
                    <a:ea typeface="Times New Roman"/>
                  </a:rPr>
                  <a:t>можно доказать, что:</a:t>
                </a:r>
              </a:p>
              <a:p>
                <a:pPr algn="just">
                  <a:spcAft>
                    <a:spcPts val="0"/>
                  </a:spcAft>
                </a:pPr>
                <a:endParaRPr lang="de-DE" sz="1000" dirty="0">
                  <a:ea typeface="Times New Roman"/>
                </a:endParaRPr>
              </a:p>
              <a:p>
                <a:pPr marL="234000" lvl="0" indent="-234000">
                  <a:spcAft>
                    <a:spcPts val="0"/>
                  </a:spcAft>
                  <a:buFont typeface="+mj-lt"/>
                  <a:buAutoNum type="arabicPeriod"/>
                  <a:tabLst>
                    <a:tab pos="457200" algn="l"/>
                  </a:tabLst>
                </a:pPr>
                <a:r>
                  <a:rPr lang="ru" sz="1200" dirty="0">
                    <a:solidFill>
                      <a:srgbClr val="000000"/>
                    </a:solidFill>
                    <a:ea typeface="Times New Roman"/>
                  </a:rPr>
                  <a:t>в слоистой системе горизонтальная проницаемость всегда должна быть больше вертикальной: </a:t>
                </a:r>
                <a14:m>
                  <m:oMath xmlns:m="http://schemas.openxmlformats.org/officeDocument/2006/math">
                    <m:sSub>
                      <m:sSubPr>
                        <m:ctrlPr>
                          <a:rPr lang="de-DE" sz="1200" i="1" dirty="0" smtClean="0">
                            <a:solidFill>
                              <a:srgbClr val="000000"/>
                            </a:solidFill>
                            <a:latin typeface="Cambria Math" panose="02040503050406030204" pitchFamily="18" charset="0"/>
                          </a:rPr>
                        </m:ctrlPr>
                      </m:sSubPr>
                      <m:e>
                        <m:r>
                          <a:rPr lang="de-DE" sz="1200" b="0" i="1" dirty="0" smtClean="0">
                            <a:solidFill>
                              <a:srgbClr val="000000"/>
                            </a:solidFill>
                            <a:latin typeface="Cambria Math" panose="02040503050406030204" pitchFamily="18" charset="0"/>
                          </a:rPr>
                          <m:t>𝑘</m:t>
                        </m:r>
                      </m:e>
                      <m:sub>
                        <m:r>
                          <a:rPr lang="de-DE" sz="1200" b="0" i="1" dirty="0" smtClean="0">
                            <a:solidFill>
                              <a:srgbClr val="000000"/>
                            </a:solidFill>
                            <a:latin typeface="Cambria Math" panose="02040503050406030204" pitchFamily="18" charset="0"/>
                          </a:rPr>
                          <m:t>h</m:t>
                        </m:r>
                      </m:sub>
                    </m:sSub>
                    <m:r>
                      <a:rPr lang="de-DE" sz="1200" i="1" baseline="-25000" dirty="0">
                        <a:solidFill>
                          <a:srgbClr val="000000"/>
                        </a:solidFill>
                        <a:latin typeface="Cambria Math" panose="02040503050406030204" pitchFamily="18" charset="0"/>
                        <a:ea typeface="Times New Roman"/>
                      </a:rPr>
                      <m:t> </m:t>
                    </m:r>
                    <m:r>
                      <a:rPr lang="de-DE" sz="1200" i="1" dirty="0">
                        <a:solidFill>
                          <a:srgbClr val="000000"/>
                        </a:solidFill>
                        <a:latin typeface="Cambria Math" panose="02040503050406030204" pitchFamily="18" charset="0"/>
                        <a:ea typeface="Times New Roman"/>
                      </a:rPr>
                      <m:t>&gt; </m:t>
                    </m:r>
                    <m:sSub>
                      <m:sSubPr>
                        <m:ctrlPr>
                          <a:rPr lang="de-DE" sz="1200" i="1" dirty="0" smtClean="0">
                            <a:solidFill>
                              <a:srgbClr val="000000"/>
                            </a:solidFill>
                            <a:latin typeface="Cambria Math" panose="02040503050406030204" pitchFamily="18" charset="0"/>
                          </a:rPr>
                        </m:ctrlPr>
                      </m:sSubPr>
                      <m:e>
                        <m:r>
                          <a:rPr lang="de-DE" sz="1200" b="0" i="1" dirty="0" smtClean="0">
                            <a:solidFill>
                              <a:srgbClr val="000000"/>
                            </a:solidFill>
                            <a:latin typeface="Cambria Math" panose="02040503050406030204" pitchFamily="18" charset="0"/>
                          </a:rPr>
                          <m:t>𝑘</m:t>
                        </m:r>
                      </m:e>
                      <m:sub>
                        <m:r>
                          <a:rPr lang="de-DE" sz="1200" b="0" i="1" dirty="0" smtClean="0">
                            <a:solidFill>
                              <a:srgbClr val="000000"/>
                            </a:solidFill>
                            <a:latin typeface="Cambria Math" panose="02040503050406030204" pitchFamily="18" charset="0"/>
                          </a:rPr>
                          <m:t>𝑣</m:t>
                        </m:r>
                      </m:sub>
                    </m:sSub>
                  </m:oMath>
                </a14:m>
                <a:r>
                  <a:rPr lang="ru" sz="1200" dirty="0">
                    <a:solidFill>
                      <a:srgbClr val="000000"/>
                    </a:solidFill>
                    <a:ea typeface="Times New Roman"/>
                  </a:rPr>
                  <a:t>.</a:t>
                </a:r>
              </a:p>
              <a:p>
                <a:pPr marL="234000" lvl="0" indent="-234000">
                  <a:spcAft>
                    <a:spcPts val="0"/>
                  </a:spcAft>
                  <a:buFont typeface="+mj-lt"/>
                  <a:buAutoNum type="arabicPeriod"/>
                  <a:tabLst>
                    <a:tab pos="457200" algn="l"/>
                  </a:tabLst>
                </a:pPr>
                <a:endParaRPr lang="de-DE" sz="1000" dirty="0">
                  <a:ea typeface="Times New Roman"/>
                </a:endParaRPr>
              </a:p>
              <a:p>
                <a:pPr marL="234000" lvl="0" indent="-234000">
                  <a:spcAft>
                    <a:spcPts val="0"/>
                  </a:spcAft>
                  <a:buFont typeface="+mj-lt"/>
                  <a:buAutoNum type="arabicPeriod"/>
                  <a:tabLst>
                    <a:tab pos="457200" algn="l"/>
                  </a:tabLst>
                </a:pPr>
                <a:r>
                  <a:rPr lang="ru" sz="1200" dirty="0">
                    <a:solidFill>
                      <a:srgbClr val="000000"/>
                    </a:solidFill>
                    <a:ea typeface="Times New Roman"/>
                  </a:rPr>
                  <a:t>слой с наибольшей проницаемостью существенно влияет на горизонтальную проницаемость – даже если этот слой очень тонкий .</a:t>
                </a:r>
              </a:p>
              <a:p>
                <a:pPr marL="234000" lvl="0" indent="-234000">
                  <a:spcAft>
                    <a:spcPts val="0"/>
                  </a:spcAft>
                  <a:buFont typeface="+mj-lt"/>
                  <a:buAutoNum type="arabicPeriod"/>
                  <a:tabLst>
                    <a:tab pos="457200" algn="l"/>
                  </a:tabLst>
                </a:pPr>
                <a:endParaRPr lang="de-DE" sz="1000" dirty="0">
                  <a:ea typeface="Times New Roman"/>
                </a:endParaRPr>
              </a:p>
              <a:p>
                <a:pPr marL="234000" lvl="0" indent="-234000">
                  <a:spcAft>
                    <a:spcPts val="0"/>
                  </a:spcAft>
                  <a:buFont typeface="+mj-lt"/>
                  <a:buAutoNum type="arabicPeriod"/>
                  <a:tabLst>
                    <a:tab pos="457200" algn="l"/>
                  </a:tabLst>
                </a:pPr>
                <a:r>
                  <a:rPr lang="ru" sz="1200" dirty="0">
                    <a:solidFill>
                      <a:srgbClr val="000000"/>
                    </a:solidFill>
                    <a:ea typeface="Times New Roman"/>
                  </a:rPr>
                  <a:t>слой с наименьшей проницаемостью оказывает решающее влияние на вертикальный расход, даже если этот слой очень тонкий .</a:t>
                </a:r>
              </a:p>
              <a:p>
                <a:pPr marL="234000" lvl="0" indent="-234000">
                  <a:spcAft>
                    <a:spcPts val="0"/>
                  </a:spcAft>
                  <a:buFont typeface="+mj-lt"/>
                  <a:buAutoNum type="arabicPeriod"/>
                  <a:tabLst>
                    <a:tab pos="457200" algn="l"/>
                  </a:tabLst>
                </a:pPr>
                <a:endParaRPr lang="de-DE" sz="1000" dirty="0">
                  <a:ea typeface="Times New Roman"/>
                </a:endParaRPr>
              </a:p>
              <a:p>
                <a:pPr marL="234000" lvl="0" indent="-234000">
                  <a:spcAft>
                    <a:spcPts val="0"/>
                  </a:spcAft>
                  <a:buFont typeface="+mj-lt"/>
                  <a:buAutoNum type="arabicPeriod"/>
                  <a:tabLst>
                    <a:tab pos="457200" algn="l"/>
                  </a:tabLst>
                </a:pPr>
                <a:r>
                  <a:rPr lang="ru" sz="1200" dirty="0">
                    <a:solidFill>
                      <a:srgbClr val="000000"/>
                    </a:solidFill>
                    <a:ea typeface="Times New Roman"/>
                  </a:rPr>
                  <a:t>при вертикальном протекании основная часть потенциала деградирует в слоях с низкой проницаемостью .</a:t>
                </a:r>
                <a:endParaRPr lang="de-DE" sz="1200" dirty="0">
                  <a:effectLst/>
                  <a:ea typeface="Times New Roman"/>
                </a:endParaRPr>
              </a:p>
            </p:txBody>
          </p:sp>
        </mc:Choice>
        <mc:Fallback xmlns="">
          <p:sp>
            <p:nvSpPr>
              <p:cNvPr id="16" name="Textfeld 15"/>
              <p:cNvSpPr txBox="1">
                <a:spLocks noRot="1" noChangeAspect="1" noMove="1" noResize="1" noEditPoints="1" noAdjustHandles="1" noChangeArrowheads="1" noChangeShapeType="1" noTextEdit="1"/>
              </p:cNvSpPr>
              <p:nvPr/>
            </p:nvSpPr>
            <p:spPr>
              <a:xfrm>
                <a:off x="7020000" y="1008000"/>
                <a:ext cx="2124000" cy="5139869"/>
              </a:xfrm>
              <a:prstGeom prst="rect">
                <a:avLst/>
              </a:prstGeom>
              <a:blipFill>
                <a:blip r:embed="rId5"/>
                <a:stretch>
                  <a:fillRect l="-575" r="-1437"/>
                </a:stretch>
              </a:blipFill>
            </p:spPr>
            <p:txBody>
              <a:bodyPr/>
              <a:lstStyle/>
              <a:p>
                <a:r xmlns:a="http://schemas.openxmlformats.org/drawingml/2006/main">
                  <a:rPr lang="ru">
                    <a:noFill/>
                  </a:rPr>
                  <a:t> </a:t>
                </a:r>
              </a:p>
            </p:txBody>
          </p:sp>
        </mc:Fallback>
      </mc:AlternateContent>
      <p:pic>
        <p:nvPicPr>
          <p:cNvPr id="12" name="Grafik 11"/>
          <p:cNvPicPr/>
          <p:nvPr/>
        </p:nvPicPr>
        <p:blipFill>
          <a:blip r:embed="rId6">
            <a:extLst>
              <a:ext uri="{28A0092B-C50C-407E-A947-70E740481C1C}">
                <a14:useLocalDpi xmlns:a14="http://schemas.microsoft.com/office/drawing/2010/main" val="0"/>
              </a:ext>
            </a:extLst>
          </a:blip>
          <a:srcRect/>
          <a:stretch>
            <a:fillRect/>
          </a:stretch>
        </p:blipFill>
        <p:spPr bwMode="auto">
          <a:xfrm>
            <a:off x="0" y="2609568"/>
            <a:ext cx="6912000" cy="1899665"/>
          </a:xfrm>
          <a:prstGeom prst="rect">
            <a:avLst/>
          </a:prstGeom>
          <a:noFill/>
          <a:ln>
            <a:noFill/>
          </a:ln>
        </p:spPr>
      </p:pic>
      <p:sp>
        <p:nvSpPr>
          <p:cNvPr id="14" name="Textfeld 13"/>
          <p:cNvSpPr txBox="1"/>
          <p:nvPr/>
        </p:nvSpPr>
        <p:spPr>
          <a:xfrm>
            <a:off x="0" y="4509120"/>
            <a:ext cx="7019999" cy="646331"/>
          </a:xfrm>
          <a:prstGeom prst="rect">
            <a:avLst/>
          </a:prstGeom>
          <a:solidFill>
            <a:schemeClr val="bg1"/>
          </a:solidFill>
        </p:spPr>
        <p:txBody>
          <a:bodyPr wrap="square" lIns="90000" rtlCol="0">
            <a:spAutoFit/>
          </a:bodyPr>
          <a:lstStyle/>
          <a:p>
            <a:pPr algn="just"/>
            <a:r>
              <a:rPr lang="ru" sz="1200" b="1" spc="-10" dirty="0"/>
              <a:t>Рис. P3-30:</a:t>
            </a:r>
            <a:r>
              <a:rPr lang="ru" sz="1200" spc="-10" dirty="0"/>
              <a:t> Средняя вертикальная гидравлическая проводимость </a:t>
            </a:r>
            <a:r>
              <a:rPr lang="ru" sz="1200" spc="-10" dirty="0">
                <a:solidFill>
                  <a:srgbClr val="0070C0"/>
                </a:solidFill>
              </a:rPr>
              <a:t>(сопоставима с электрическими резисторами при последовательном соединении) </a:t>
            </a:r>
            <a:r>
              <a:rPr lang="ru" sz="1200" spc="-10" dirty="0"/>
              <a:t>. </a:t>
            </a:r>
            <a:r>
              <a:rPr lang="ru" sz="1200" u="sng" spc="-10" dirty="0"/>
              <a:t>Проще говоря: </a:t>
            </a:r>
            <a:r>
              <a:rPr lang="ru" sz="1200" spc="-10" dirty="0"/>
              <a:t>разделите общую мощность осадочной толщи на сумму всех частных толщин слоев и коэффициентов проницаемости.</a:t>
            </a:r>
          </a:p>
        </p:txBody>
      </p:sp>
    </p:spTree>
    <p:custDataLst>
      <p:tags r:id="rId1"/>
    </p:custDataLst>
    <p:extLst>
      <p:ext uri="{BB962C8B-B14F-4D97-AF65-F5344CB8AC3E}">
        <p14:creationId xmlns:p14="http://schemas.microsoft.com/office/powerpoint/2010/main" val="362515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2000" fill="hold"/>
                                        <p:tgtEl>
                                          <p:spTgt spid="15"/>
                                        </p:tgtEl>
                                        <p:attrNameLst>
                                          <p:attrName>ppt_x</p:attrName>
                                        </p:attrNameLst>
                                      </p:cBhvr>
                                      <p:tavLst>
                                        <p:tav tm="0">
                                          <p:val>
                                            <p:strVal val="0-#ppt_w/2"/>
                                          </p:val>
                                        </p:tav>
                                        <p:tav tm="100000">
                                          <p:val>
                                            <p:strVal val="#ppt_x"/>
                                          </p:val>
                                        </p:tav>
                                      </p:tavLst>
                                    </p:anim>
                                    <p:anim calcmode="lin" valueType="num">
                                      <p:cBhvr additive="base">
                                        <p:cTn id="14" dur="2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808000" y="244800"/>
            <a:ext cx="4320000" cy="307777"/>
          </a:xfrm>
          <a:prstGeom prst="rect">
            <a:avLst/>
          </a:prstGeom>
          <a:noFill/>
        </p:spPr>
        <p:txBody>
          <a:bodyPr wrap="square" lIns="90000" rtlCol="0">
            <a:spAutoFit/>
          </a:bodyPr>
          <a:lstStyle/>
          <a:p>
            <a:r>
              <a:rPr lang="ru" sz="1400" b="1" dirty="0"/>
              <a:t>Лабораторные </a:t>
            </a:r>
            <a:r>
              <a:rPr lang="ru" sz="1400" b="1" dirty="0" err="1"/>
              <a:t>тесты</a:t>
            </a:r>
            <a:endParaRPr lang="de-DE" sz="1400" b="1" dirty="0"/>
          </a:p>
        </p:txBody>
      </p:sp>
      <p:sp>
        <p:nvSpPr>
          <p:cNvPr id="5" name="Rechteck 4"/>
          <p:cNvSpPr/>
          <p:nvPr/>
        </p:nvSpPr>
        <p:spPr>
          <a:xfrm>
            <a:off x="0" y="6714000"/>
            <a:ext cx="144000" cy="144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mc:AlternateContent xmlns:mc="http://schemas.openxmlformats.org/markup-compatibility/2006" xmlns:a14="http://schemas.microsoft.com/office/drawing/2010/main">
        <mc:Choice Requires="a14">
          <p:sp>
            <p:nvSpPr>
              <p:cNvPr id="17" name="Textfeld 16"/>
              <p:cNvSpPr txBox="1"/>
              <p:nvPr/>
            </p:nvSpPr>
            <p:spPr>
              <a:xfrm>
                <a:off x="3185090" y="6018495"/>
                <a:ext cx="6062750" cy="461665"/>
              </a:xfrm>
              <a:prstGeom prst="rect">
                <a:avLst/>
              </a:prstGeom>
              <a:noFill/>
            </p:spPr>
            <p:txBody>
              <a:bodyPr wrap="square" lIns="90000" rtlCol="0">
                <a:spAutoFit/>
              </a:bodyPr>
              <a:lstStyle/>
              <a:p>
                <a:pPr algn="just"/>
                <a:r>
                  <a:rPr lang="ru" sz="1200" b="1" spc="-20" dirty="0"/>
                  <a:t>Рис. P3-31:</a:t>
                </a:r>
                <a:r>
                  <a:rPr lang="ru" sz="1200" spc="-20" dirty="0"/>
                  <a:t> </a:t>
                </a:r>
                <a:r>
                  <a:rPr lang="ru" sz="1200" spc="-30" dirty="0" err="1"/>
                  <a:t>Закон </a:t>
                </a:r>
                <a:r>
                  <a:rPr lang="ru" sz="1200" spc="-30" dirty="0"/>
                  <a:t>фильтрации по </a:t>
                </a:r>
                <a:r>
                  <a:rPr lang="ru" sz="1200" cap="small" spc="-30" dirty="0"/>
                  <a:t>Дарси </a:t>
                </a:r>
                <a:r>
                  <a:rPr lang="ru" sz="1200" spc="-30" dirty="0"/>
                  <a:t>, </a:t>
                </a:r>
                <a:r>
                  <a:rPr lang="ru" sz="1200" spc="-30" dirty="0" err="1"/>
                  <a:t>определение</a:t>
                </a:r>
                <a:r>
                  <a:rPr lang="ru" sz="1200" spc="-30" dirty="0"/>
                  <a:t> </a:t>
                </a:r>
                <a:r>
                  <a:rPr lang="ru" sz="1200" spc="-30" dirty="0" err="1"/>
                  <a:t>из</a:t>
                </a:r>
                <a:r>
                  <a:rPr lang="ru" sz="1200" spc="-30" dirty="0"/>
                  <a:t> </a:t>
                </a:r>
                <a:r>
                  <a:rPr lang="ru" sz="1200" spc="-30" dirty="0" err="1"/>
                  <a:t>в</a:t>
                </a:r>
                <a:r>
                  <a:rPr lang="ru" sz="1200" spc="-30" dirty="0"/>
                  <a:t> </a:t>
                </a:r>
                <a:r>
                  <a:rPr lang="ru" sz="1200" spc="-30" dirty="0" err="1"/>
                  <a:t>проницаемость</a:t>
                </a:r>
                <a:r>
                  <a:rPr lang="ru" sz="1200" spc="-30" dirty="0"/>
                  <a:t> </a:t>
                </a:r>
                <a:r>
                  <a:rPr lang="ru" sz="1200" spc="-30" dirty="0" err="1"/>
                  <a:t>коэффициент</a:t>
                </a:r>
                <a:r>
                  <a:rPr lang="ru" sz="1200" spc="-30" dirty="0"/>
                  <a:t> </a:t>
                </a:r>
                <a14:m>
                  <m:oMath xmlns:m="http://schemas.openxmlformats.org/officeDocument/2006/math">
                    <m:r>
                      <a:rPr lang="de-DE" sz="1200" i="1" spc="-30" dirty="0" smtClean="0">
                        <a:latin typeface="Cambria Math" panose="02040503050406030204" pitchFamily="18" charset="0"/>
                      </a:rPr>
                      <m:t>𝑘</m:t>
                    </m:r>
                  </m:oMath>
                </a14:m>
                <a:r>
                  <a:rPr lang="ru" sz="1200" spc="-30" dirty="0"/>
                  <a:t> </a:t>
                </a:r>
                <a:r>
                  <a:rPr lang="ru" sz="1200" spc="-30" dirty="0" err="1"/>
                  <a:t>для </a:t>
                </a:r>
                <a:r>
                  <a:rPr lang="ru" sz="1200" spc="-30" dirty="0"/>
                  <a:t>различных </a:t>
                </a:r>
                <a:r>
                  <a:rPr lang="ru" sz="1200" dirty="0" err="1"/>
                  <a:t>типов </a:t>
                </a:r>
                <a:r>
                  <a:rPr lang="ru" sz="1200" dirty="0"/>
                  <a:t>почвы ( </a:t>
                </a:r>
                <a:r>
                  <a:rPr lang="ru" sz="1200" dirty="0" err="1"/>
                  <a:t>согласно </a:t>
                </a:r>
                <a:r>
                  <a:rPr lang="ru" sz="1200" dirty="0"/>
                  <a:t>DIN 18130-1, </a:t>
                </a:r>
                <a:r>
                  <a:rPr lang="ru" sz="1200" dirty="0" err="1"/>
                  <a:t>от</a:t>
                </a:r>
                <a:r>
                  <a:rPr lang="ru" sz="1200" dirty="0"/>
                  <a:t> </a:t>
                </a:r>
                <a:r>
                  <a:rPr lang="ru" sz="1200" cap="small" dirty="0" err="1"/>
                  <a:t>Рютц</a:t>
                </a:r>
                <a:r>
                  <a:rPr lang="ru" sz="1200" cap="small" dirty="0"/>
                  <a:t> </a:t>
                </a:r>
                <a:r>
                  <a:rPr lang="ru" sz="1200" dirty="0"/>
                  <a:t>и др., Wissensspeicher Geotechnik, 2019: 37).</a:t>
                </a:r>
              </a:p>
            </p:txBody>
          </p:sp>
        </mc:Choice>
        <mc:Fallback xmlns="">
          <p:sp>
            <p:nvSpPr>
              <p:cNvPr id="17" name="Textfeld 16"/>
              <p:cNvSpPr txBox="1">
                <a:spLocks noRot="1" noChangeAspect="1" noMove="1" noResize="1" noEditPoints="1" noAdjustHandles="1" noChangeArrowheads="1" noChangeShapeType="1" noTextEdit="1"/>
              </p:cNvSpPr>
              <p:nvPr/>
            </p:nvSpPr>
            <p:spPr>
              <a:xfrm>
                <a:off x="3185090" y="6018495"/>
                <a:ext cx="6062750" cy="461665"/>
              </a:xfrm>
              <a:prstGeom prst="rect">
                <a:avLst/>
              </a:prstGeom>
              <a:blipFill>
                <a:blip r:embed="rId3"/>
                <a:stretch>
                  <a:fillRect r="-101" b="-9211"/>
                </a:stretch>
              </a:blipFill>
            </p:spPr>
            <p:txBody>
              <a:bodyPr/>
              <a:lstStyle/>
              <a:p>
                <a:r xmlns:a="http://schemas.openxmlformats.org/drawingml/2006/main">
                  <a:rPr lang="ru">
                    <a:noFill/>
                  </a:rPr>
                  <a:t> </a:t>
                </a:r>
              </a:p>
            </p:txBody>
          </p:sp>
        </mc:Fallback>
      </mc:AlternateContent>
      <p:sp>
        <p:nvSpPr>
          <p:cNvPr id="18" name="Textfeld 17"/>
          <p:cNvSpPr txBox="1"/>
          <p:nvPr/>
        </p:nvSpPr>
        <p:spPr>
          <a:xfrm>
            <a:off x="-106599" y="5873904"/>
            <a:ext cx="3081250" cy="461665"/>
          </a:xfrm>
          <a:prstGeom prst="rect">
            <a:avLst/>
          </a:prstGeom>
          <a:noFill/>
        </p:spPr>
        <p:txBody>
          <a:bodyPr wrap="square" lIns="90000" rtlCol="0">
            <a:spAutoFit/>
          </a:bodyPr>
          <a:lstStyle/>
          <a:p>
            <a:r>
              <a:rPr lang="ru" sz="1200" b="1" dirty="0"/>
              <a:t>Рис. P3-32:</a:t>
            </a:r>
            <a:r>
              <a:rPr lang="ru" sz="1200" dirty="0"/>
              <a:t> Закон </a:t>
            </a:r>
            <a:r>
              <a:rPr lang="ru" sz="1200" cap="small" dirty="0"/>
              <a:t>Дарси </a:t>
            </a:r>
            <a:r>
              <a:rPr lang="ru" sz="1200" dirty="0"/>
              <a:t>– увеличенная иллюстрация на </a:t>
            </a:r>
            <a:r>
              <a:rPr lang="ru" sz="1200" b="1" dirty="0"/>
              <a:t>рис. P3-17</a:t>
            </a:r>
            <a:r>
              <a:rPr lang="ru" sz="1200" dirty="0"/>
              <a:t> </a:t>
            </a:r>
            <a:r>
              <a:rPr lang="ru" sz="1200" spc="-10" dirty="0"/>
              <a:t>(источник: конспекты лекций </a:t>
            </a:r>
            <a:r>
              <a:rPr lang="ru" sz="1200" cap="small" spc="-10" dirty="0"/>
              <a:t>Витта </a:t>
            </a:r>
            <a:r>
              <a:rPr lang="ru" sz="1200" spc="-10" dirty="0"/>
              <a:t>, 2015 г.).</a:t>
            </a:r>
            <a:endParaRPr lang="de-DE" sz="1200" spc="-10" dirty="0"/>
          </a:p>
        </p:txBody>
      </p:sp>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2" y="3289273"/>
            <a:ext cx="3168000" cy="1219911"/>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72" y="4623573"/>
            <a:ext cx="3168000" cy="1081975"/>
          </a:xfrm>
          <a:prstGeom prst="rect">
            <a:avLst/>
          </a:prstGeom>
        </p:spPr>
      </p:pic>
      <p:sp>
        <p:nvSpPr>
          <p:cNvPr id="11" name="Textfeld 10"/>
          <p:cNvSpPr txBox="1"/>
          <p:nvPr/>
        </p:nvSpPr>
        <p:spPr>
          <a:xfrm>
            <a:off x="0" y="576000"/>
            <a:ext cx="3081250" cy="2677656"/>
          </a:xfrm>
          <a:prstGeom prst="rect">
            <a:avLst/>
          </a:prstGeom>
          <a:noFill/>
        </p:spPr>
        <p:txBody>
          <a:bodyPr wrap="square" lIns="90000" rtlCol="0">
            <a:spAutoFit/>
          </a:bodyPr>
          <a:lstStyle/>
          <a:p>
            <a:r>
              <a:rPr lang="ru" sz="1400" b="1" dirty="0"/>
              <a:t>P3-4 Лабораторные </a:t>
            </a:r>
            <a:r>
              <a:rPr lang="ru" sz="1400" b="1" dirty="0" err="1"/>
              <a:t>исследования</a:t>
            </a:r>
            <a:endParaRPr lang="de-DE" sz="1400" dirty="0"/>
          </a:p>
          <a:p>
            <a:r>
              <a:rPr lang="ru" sz="1400" dirty="0"/>
              <a:t> </a:t>
            </a:r>
          </a:p>
          <a:p>
            <a:r>
              <a:rPr lang="ru" sz="1400" u="sng" dirty="0">
                <a:solidFill>
                  <a:srgbClr val="0070C0"/>
                </a:solidFill>
              </a:rPr>
              <a:t>Примечание: </a:t>
            </a:r>
            <a:r>
              <a:rPr lang="ru" sz="1400" dirty="0">
                <a:solidFill>
                  <a:srgbClr val="0070C0"/>
                </a:solidFill>
              </a:rPr>
              <a:t>Иллюстрация в " </a:t>
            </a:r>
            <a:r>
              <a:rPr lang="ru" sz="1400" dirty="0" err="1">
                <a:solidFill>
                  <a:srgbClr val="0070C0"/>
                </a:solidFill>
              </a:rPr>
              <a:t>Wissensspeicher</a:t>
            </a:r>
            <a:r>
              <a:rPr lang="ru" sz="1400" dirty="0">
                <a:solidFill>
                  <a:srgbClr val="0070C0"/>
                </a:solidFill>
              </a:rPr>
              <a:t> </a:t>
            </a:r>
            <a:r>
              <a:rPr lang="ru" sz="1400" dirty="0" err="1">
                <a:solidFill>
                  <a:srgbClr val="0070C0"/>
                </a:solidFill>
              </a:rPr>
              <a:t>Geotechnik </a:t>
            </a:r>
            <a:r>
              <a:rPr lang="ru" sz="1400" dirty="0">
                <a:solidFill>
                  <a:srgbClr val="0070C0"/>
                </a:solidFill>
              </a:rPr>
              <a:t>» (= хранилище знаний </a:t>
            </a:r>
            <a:r>
              <a:rPr lang="ru" sz="1400" dirty="0" err="1">
                <a:solidFill>
                  <a:srgbClr val="0070C0"/>
                </a:solidFill>
              </a:rPr>
              <a:t>геотехники </a:t>
            </a:r>
            <a:r>
              <a:rPr lang="ru" sz="1400" dirty="0">
                <a:solidFill>
                  <a:srgbClr val="0070C0"/>
                </a:solidFill>
              </a:rPr>
              <a:t>) для испытания фильтра с постоянной высотой напора (см . рис. </a:t>
            </a:r>
            <a:r>
              <a:rPr lang="ru" sz="1400" b="1" dirty="0">
                <a:solidFill>
                  <a:srgbClr val="0070C0"/>
                </a:solidFill>
              </a:rPr>
              <a:t>P3-31 </a:t>
            </a:r>
            <a:r>
              <a:rPr lang="ru" sz="1400" dirty="0">
                <a:solidFill>
                  <a:srgbClr val="0070C0"/>
                </a:solidFill>
              </a:rPr>
              <a:t>вверху слева) неадекватно иллюстрирует параметры, в частности высоту гидравлического напора. Поэтому для лучшего понимания прилагаются Рис. </a:t>
            </a:r>
            <a:r>
              <a:rPr lang="ru" sz="1400" b="1" dirty="0">
                <a:solidFill>
                  <a:srgbClr val="0070C0"/>
                </a:solidFill>
              </a:rPr>
              <a:t>P3-30 </a:t>
            </a:r>
            <a:r>
              <a:rPr lang="ru" sz="1400" dirty="0">
                <a:solidFill>
                  <a:srgbClr val="0070C0"/>
                </a:solidFill>
              </a:rPr>
              <a:t>, Рис. </a:t>
            </a:r>
            <a:r>
              <a:rPr lang="ru" sz="1400" b="1" dirty="0">
                <a:solidFill>
                  <a:srgbClr val="0070C0"/>
                </a:solidFill>
              </a:rPr>
              <a:t>P3-32 </a:t>
            </a:r>
            <a:r>
              <a:rPr lang="ru" sz="1400" dirty="0">
                <a:solidFill>
                  <a:srgbClr val="0070C0"/>
                </a:solidFill>
              </a:rPr>
              <a:t>и Рис. </a:t>
            </a:r>
            <a:r>
              <a:rPr lang="ru" sz="1400" b="1" dirty="0">
                <a:solidFill>
                  <a:srgbClr val="0070C0"/>
                </a:solidFill>
              </a:rPr>
              <a:t>P3-34 </a:t>
            </a:r>
            <a:r>
              <a:rPr lang="ru" sz="1400" dirty="0">
                <a:solidFill>
                  <a:srgbClr val="0070C0"/>
                </a:solidFill>
              </a:rPr>
              <a:t>.</a:t>
            </a:r>
            <a:endParaRPr lang="de-DE" sz="1400" dirty="0">
              <a:solidFill>
                <a:srgbClr val="006B94"/>
              </a:solidFill>
            </a:endParaRPr>
          </a:p>
        </p:txBody>
      </p:sp>
      <p:grpSp>
        <p:nvGrpSpPr>
          <p:cNvPr id="6" name="Gruppo 5">
            <a:extLst>
              <a:ext uri="{FF2B5EF4-FFF2-40B4-BE49-F238E27FC236}">
                <a16:creationId xmlns="" xmlns:a16="http://schemas.microsoft.com/office/drawing/2014/main" id="{63C67C14-76F1-2242-0230-6033540733AF}"/>
              </a:ext>
            </a:extLst>
          </p:cNvPr>
          <p:cNvGrpSpPr/>
          <p:nvPr/>
        </p:nvGrpSpPr>
        <p:grpSpPr>
          <a:xfrm>
            <a:off x="3081250" y="594264"/>
            <a:ext cx="6138000" cy="5502892"/>
            <a:chOff x="3106765" y="590400"/>
            <a:chExt cx="6062750" cy="5677200"/>
          </a:xfrm>
        </p:grpSpPr>
        <p:pic>
          <p:nvPicPr>
            <p:cNvPr id="2" name="Grafi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6765" y="590400"/>
              <a:ext cx="6062750" cy="5677200"/>
            </a:xfrm>
            <a:prstGeom prst="rect">
              <a:avLst/>
            </a:prstGeom>
          </p:spPr>
        </p:pic>
        <p:sp>
          <p:nvSpPr>
            <p:cNvPr id="14" name="Textfeld 13"/>
            <p:cNvSpPr txBox="1"/>
            <p:nvPr/>
          </p:nvSpPr>
          <p:spPr>
            <a:xfrm>
              <a:off x="3222000" y="4687668"/>
              <a:ext cx="540000" cy="123111"/>
            </a:xfrm>
            <a:prstGeom prst="rect">
              <a:avLst/>
            </a:prstGeom>
            <a:solidFill>
              <a:srgbClr val="92CDDB"/>
            </a:solidFill>
          </p:spPr>
          <p:txBody>
            <a:bodyPr wrap="square" lIns="18000" tIns="0" rIns="18000" bIns="0" rtlCol="0">
              <a:spAutoFit/>
            </a:bodyPr>
            <a:lstStyle/>
            <a:p>
              <a:r>
                <a:rPr lang="ru" sz="800" dirty="0" err="1"/>
                <a:t>рыхлая </a:t>
              </a:r>
              <a:r>
                <a:rPr lang="ru" sz="800" dirty="0"/>
                <a:t>скала</a:t>
              </a:r>
            </a:p>
          </p:txBody>
        </p:sp>
        <p:sp>
          <p:nvSpPr>
            <p:cNvPr id="15" name="Textfeld 14"/>
            <p:cNvSpPr txBox="1"/>
            <p:nvPr/>
          </p:nvSpPr>
          <p:spPr>
            <a:xfrm>
              <a:off x="3222000" y="5095863"/>
              <a:ext cx="612000" cy="246221"/>
            </a:xfrm>
            <a:prstGeom prst="rect">
              <a:avLst/>
            </a:prstGeom>
            <a:solidFill>
              <a:srgbClr val="DAEEF3"/>
            </a:solidFill>
          </p:spPr>
          <p:txBody>
            <a:bodyPr wrap="square" lIns="18000" tIns="0" rIns="18000" bIns="0" rtlCol="0">
              <a:spAutoFit/>
            </a:bodyPr>
            <a:lstStyle/>
            <a:p>
              <a:r>
                <a:rPr lang="ru" sz="800" dirty="0"/>
                <a:t>экспериментальный </a:t>
              </a:r>
              <a:r>
                <a:rPr lang="ru" sz="800" dirty="0" err="1"/>
                <a:t>процесс</a:t>
              </a:r>
              <a:endParaRPr lang="de-DE" sz="800" dirty="0"/>
            </a:p>
          </p:txBody>
        </p:sp>
        <p:sp>
          <p:nvSpPr>
            <p:cNvPr id="16" name="Textfeld 15"/>
            <p:cNvSpPr txBox="1"/>
            <p:nvPr/>
          </p:nvSpPr>
          <p:spPr>
            <a:xfrm>
              <a:off x="3856816" y="4932078"/>
              <a:ext cx="684000" cy="246221"/>
            </a:xfrm>
            <a:prstGeom prst="rect">
              <a:avLst/>
            </a:prstGeom>
            <a:solidFill>
              <a:srgbClr val="DAEEF3"/>
            </a:solidFill>
          </p:spPr>
          <p:txBody>
            <a:bodyPr wrap="square" lIns="18000" tIns="0" rIns="18000" bIns="0" rtlCol="0">
              <a:spAutoFit/>
            </a:bodyPr>
            <a:lstStyle/>
            <a:p>
              <a:r>
                <a:rPr lang="ru" sz="800" dirty="0" err="1"/>
                <a:t>постоянный</a:t>
              </a:r>
              <a:r>
                <a:rPr lang="ru" sz="800" dirty="0"/>
                <a:t> </a:t>
              </a:r>
            </a:p>
            <a:p>
              <a:r>
                <a:rPr lang="ru" sz="800" dirty="0" err="1"/>
                <a:t>давление</a:t>
              </a:r>
              <a:r>
                <a:rPr lang="ru" sz="800" dirty="0"/>
                <a:t> </a:t>
              </a:r>
              <a:r>
                <a:rPr lang="ru" sz="800" dirty="0" err="1"/>
                <a:t>высота</a:t>
              </a:r>
              <a:endParaRPr lang="de-DE" sz="800" dirty="0"/>
            </a:p>
          </p:txBody>
        </p:sp>
        <p:sp>
          <p:nvSpPr>
            <p:cNvPr id="19" name="Textfeld 18"/>
            <p:cNvSpPr txBox="1"/>
            <p:nvPr/>
          </p:nvSpPr>
          <p:spPr>
            <a:xfrm>
              <a:off x="4355976" y="5299596"/>
              <a:ext cx="1152000" cy="123111"/>
            </a:xfrm>
            <a:prstGeom prst="rect">
              <a:avLst/>
            </a:prstGeom>
            <a:solidFill>
              <a:srgbClr val="DAEEF3"/>
            </a:solidFill>
          </p:spPr>
          <p:txBody>
            <a:bodyPr wrap="square" lIns="18000" tIns="0" rIns="18000" bIns="0" rtlCol="0">
              <a:spAutoFit/>
            </a:bodyPr>
            <a:lstStyle/>
            <a:p>
              <a:r>
                <a:rPr lang="ru" sz="800" dirty="0" err="1"/>
                <a:t>уменьшение</a:t>
              </a:r>
              <a:r>
                <a:rPr lang="ru" sz="800" dirty="0"/>
                <a:t> </a:t>
              </a:r>
              <a:r>
                <a:rPr lang="ru" sz="800" dirty="0" err="1"/>
                <a:t>давление</a:t>
              </a:r>
              <a:r>
                <a:rPr lang="ru" sz="800" dirty="0"/>
                <a:t> </a:t>
              </a:r>
              <a:r>
                <a:rPr lang="ru" sz="800" dirty="0" err="1"/>
                <a:t>высота</a:t>
              </a:r>
              <a:endParaRPr lang="de-DE" sz="800" dirty="0"/>
            </a:p>
          </p:txBody>
        </p:sp>
        <p:sp>
          <p:nvSpPr>
            <p:cNvPr id="20" name="Textfeld 19"/>
            <p:cNvSpPr txBox="1"/>
            <p:nvPr/>
          </p:nvSpPr>
          <p:spPr>
            <a:xfrm>
              <a:off x="5348598" y="4993632"/>
              <a:ext cx="756000" cy="123111"/>
            </a:xfrm>
            <a:prstGeom prst="rect">
              <a:avLst/>
            </a:prstGeom>
            <a:solidFill>
              <a:srgbClr val="DAEEF3"/>
            </a:solidFill>
          </p:spPr>
          <p:txBody>
            <a:bodyPr wrap="square" lIns="18000" tIns="0" rIns="18000" bIns="0" rtlCol="0">
              <a:spAutoFit/>
            </a:bodyPr>
            <a:lstStyle/>
            <a:p>
              <a:r>
                <a:rPr lang="ru" sz="800" dirty="0" err="1"/>
                <a:t>установление </a:t>
              </a:r>
              <a:r>
                <a:rPr lang="ru" sz="800" dirty="0"/>
                <a:t>времени </a:t>
              </a:r>
              <a:r>
                <a:rPr lang="ru" sz="800" dirty="0" err="1"/>
                <a:t>линия</a:t>
              </a:r>
              <a:endParaRPr lang="de-DE" sz="800" dirty="0"/>
            </a:p>
          </p:txBody>
        </p:sp>
        <mc:AlternateContent xmlns:mc="http://schemas.openxmlformats.org/markup-compatibility/2006" xmlns:a14="http://schemas.microsoft.com/office/drawing/2010/main">
          <mc:Choice Requires="a14">
            <p:sp>
              <p:nvSpPr>
                <p:cNvPr id="21" name="Textfeld 20"/>
                <p:cNvSpPr txBox="1"/>
                <p:nvPr/>
              </p:nvSpPr>
              <p:spPr>
                <a:xfrm>
                  <a:off x="3222000" y="5627168"/>
                  <a:ext cx="558000" cy="123111"/>
                </a:xfrm>
                <a:prstGeom prst="rect">
                  <a:avLst/>
                </a:prstGeom>
                <a:solidFill>
                  <a:srgbClr val="DAEEF3"/>
                </a:solidFill>
              </p:spPr>
              <p:txBody>
                <a:bodyPr wrap="square" lIns="18000" tIns="0" rIns="18000" bIns="0" rtlCol="0">
                  <a:spAutoFit/>
                </a:bodyPr>
                <a:lstStyle/>
                <a:p>
                  <a14:m>
                    <m:oMath xmlns:m="http://schemas.openxmlformats.org/officeDocument/2006/math">
                      <m:r>
                        <a:rPr lang="de-DE" sz="800" i="1" spc="-30" dirty="0" smtClean="0">
                          <a:latin typeface="Cambria Math" panose="02040503050406030204" pitchFamily="18" charset="0"/>
                        </a:rPr>
                        <m:t>𝑘</m:t>
                      </m:r>
                    </m:oMath>
                  </a14:m>
                  <a:r>
                    <a:rPr lang="ru" sz="800" spc="-30" dirty="0"/>
                    <a:t>- </a:t>
                  </a:r>
                  <a:r>
                    <a:rPr lang="ru" sz="800" spc="-30" dirty="0" err="1"/>
                    <a:t>значение </a:t>
                  </a:r>
                  <a:r>
                    <a:rPr lang="ru" sz="800" spc="-30" dirty="0"/>
                    <a:t>[м/с]</a:t>
                  </a:r>
                </a:p>
              </p:txBody>
            </p:sp>
          </mc:Choice>
          <mc:Fallback xmlns="">
            <p:sp>
              <p:nvSpPr>
                <p:cNvPr id="21" name="Textfeld 20"/>
                <p:cNvSpPr txBox="1">
                  <a:spLocks noRot="1" noChangeAspect="1" noMove="1" noResize="1" noEditPoints="1" noAdjustHandles="1" noChangeArrowheads="1" noChangeShapeType="1" noTextEdit="1"/>
                </p:cNvSpPr>
                <p:nvPr/>
              </p:nvSpPr>
              <p:spPr>
                <a:xfrm>
                  <a:off x="3222000" y="5627168"/>
                  <a:ext cx="558000" cy="123111"/>
                </a:xfrm>
                <a:prstGeom prst="rect">
                  <a:avLst/>
                </a:prstGeom>
                <a:blipFill>
                  <a:blip r:embed="rId7"/>
                  <a:stretch>
                    <a:fillRect l="-4348" t="-20000" r="-4348" b="-60000"/>
                  </a:stretch>
                </a:blipFill>
              </p:spPr>
              <p:txBody>
                <a:bodyPr/>
                <a:lstStyle/>
                <a:p>
                  <a:r xmlns:a="http://schemas.openxmlformats.org/drawingml/2006/main">
                    <a:rPr lang="ru">
                      <a:noFill/>
                    </a:rPr>
                    <a:t> </a:t>
                  </a:r>
                </a:p>
              </p:txBody>
            </p:sp>
          </mc:Fallback>
        </mc:AlternateContent>
        <p:sp>
          <p:nvSpPr>
            <p:cNvPr id="22" name="Textfeld 21"/>
            <p:cNvSpPr txBox="1"/>
            <p:nvPr/>
          </p:nvSpPr>
          <p:spPr>
            <a:xfrm>
              <a:off x="3873539" y="4622462"/>
              <a:ext cx="756000" cy="264175"/>
            </a:xfrm>
            <a:prstGeom prst="rect">
              <a:avLst/>
            </a:prstGeom>
            <a:solidFill>
              <a:srgbClr val="92CDDB"/>
            </a:solidFill>
          </p:spPr>
          <p:txBody>
            <a:bodyPr wrap="square" lIns="18000" tIns="0" rIns="18000" bIns="0" rtlCol="0">
              <a:spAutoFit/>
            </a:bodyPr>
            <a:lstStyle/>
            <a:p>
              <a:pPr>
                <a:lnSpc>
                  <a:spcPts val="1100"/>
                </a:lnSpc>
              </a:pPr>
              <a:r>
                <a:rPr lang="ru" sz="800" dirty="0" err="1"/>
                <a:t>гравий</a:t>
              </a:r>
              <a:r>
                <a:rPr lang="ru" sz="800" dirty="0"/>
                <a:t> </a:t>
              </a:r>
              <a:r>
                <a:rPr lang="ru" sz="800" dirty="0" err="1"/>
                <a:t>клятва</a:t>
              </a:r>
              <a:r>
                <a:rPr lang="ru" sz="800" dirty="0"/>
                <a:t> </a:t>
              </a:r>
              <a:r>
                <a:rPr lang="ru" sz="800" dirty="0" err="1"/>
                <a:t>пески</a:t>
              </a:r>
              <a:endParaRPr lang="de-DE" sz="800" dirty="0"/>
            </a:p>
            <a:p>
              <a:r>
                <a:rPr lang="ru" sz="800" dirty="0"/>
                <a:t>( </a:t>
              </a:r>
              <a:r>
                <a:rPr lang="ru" sz="800" dirty="0" err="1"/>
                <a:t>несвязный </a:t>
              </a:r>
              <a:r>
                <a:rPr lang="ru" sz="800" dirty="0"/>
                <a:t>)</a:t>
              </a:r>
            </a:p>
          </p:txBody>
        </p:sp>
        <p:sp>
          <p:nvSpPr>
            <p:cNvPr id="23" name="Textfeld 22"/>
            <p:cNvSpPr txBox="1"/>
            <p:nvPr/>
          </p:nvSpPr>
          <p:spPr>
            <a:xfrm>
              <a:off x="4688328" y="4637520"/>
              <a:ext cx="1008000" cy="246221"/>
            </a:xfrm>
            <a:prstGeom prst="rect">
              <a:avLst/>
            </a:prstGeom>
            <a:solidFill>
              <a:srgbClr val="92CDDB"/>
            </a:solidFill>
          </p:spPr>
          <p:txBody>
            <a:bodyPr wrap="square" lIns="18000" tIns="0" rIns="18000" bIns="0" rtlCol="0">
              <a:spAutoFit/>
            </a:bodyPr>
            <a:lstStyle/>
            <a:p>
              <a:r>
                <a:rPr lang="ru" sz="800" dirty="0" err="1"/>
                <a:t>отлично</a:t>
              </a:r>
              <a:r>
                <a:rPr lang="ru" sz="800" dirty="0"/>
                <a:t> </a:t>
              </a:r>
              <a:r>
                <a:rPr lang="ru" sz="800" dirty="0" err="1"/>
                <a:t>пески </a:t>
              </a:r>
              <a:r>
                <a:rPr lang="ru" sz="800" dirty="0"/>
                <a:t>, </a:t>
              </a:r>
              <a:r>
                <a:rPr lang="ru" sz="800" dirty="0" err="1"/>
                <a:t>илы </a:t>
              </a:r>
              <a:r>
                <a:rPr lang="ru" sz="800" dirty="0"/>
                <a:t>( </a:t>
              </a:r>
              <a:r>
                <a:rPr lang="ru" sz="800" dirty="0" err="1"/>
                <a:t>слегка</a:t>
              </a:r>
              <a:r>
                <a:rPr lang="ru" sz="800" dirty="0"/>
                <a:t> </a:t>
              </a:r>
            </a:p>
            <a:p>
              <a:r>
                <a:rPr lang="ru" sz="800" dirty="0"/>
                <a:t>слишком </a:t>
              </a:r>
              <a:r>
                <a:rPr lang="ru" sz="800" dirty="0" err="1"/>
                <a:t>сильно</a:t>
              </a:r>
              <a:r>
                <a:rPr lang="ru" sz="800" dirty="0"/>
                <a:t> </a:t>
              </a:r>
              <a:r>
                <a:rPr lang="ru" sz="800" dirty="0" err="1"/>
                <a:t>сплоченный </a:t>
              </a:r>
              <a:r>
                <a:rPr lang="ru" sz="800" dirty="0"/>
                <a:t>)</a:t>
              </a:r>
            </a:p>
          </p:txBody>
        </p:sp>
        <p:sp>
          <p:nvSpPr>
            <p:cNvPr id="24" name="Textfeld 23"/>
            <p:cNvSpPr txBox="1"/>
            <p:nvPr/>
          </p:nvSpPr>
          <p:spPr>
            <a:xfrm>
              <a:off x="5738400" y="4629384"/>
              <a:ext cx="504000" cy="270587"/>
            </a:xfrm>
            <a:prstGeom prst="rect">
              <a:avLst/>
            </a:prstGeom>
            <a:solidFill>
              <a:srgbClr val="92CDDB"/>
            </a:solidFill>
          </p:spPr>
          <p:txBody>
            <a:bodyPr wrap="square" lIns="18000" tIns="0" rIns="18000" bIns="0" rtlCol="0">
              <a:spAutoFit/>
            </a:bodyPr>
            <a:lstStyle/>
            <a:p>
              <a:pPr>
                <a:lnSpc>
                  <a:spcPts val="700"/>
                </a:lnSpc>
              </a:pPr>
              <a:r>
                <a:rPr lang="ru" sz="700" spc="-30" dirty="0" err="1"/>
                <a:t>глины</a:t>
              </a:r>
              <a:r>
                <a:rPr lang="ru" sz="700" spc="-30" dirty="0"/>
                <a:t> </a:t>
              </a:r>
            </a:p>
            <a:p>
              <a:pPr>
                <a:lnSpc>
                  <a:spcPts val="700"/>
                </a:lnSpc>
              </a:pPr>
              <a:r>
                <a:rPr lang="ru" sz="700" spc="-30" dirty="0"/>
                <a:t>( </a:t>
              </a:r>
              <a:r>
                <a:rPr lang="ru" sz="700" spc="-30" dirty="0" err="1"/>
                <a:t>сильно</a:t>
              </a:r>
              <a:r>
                <a:rPr lang="ru" sz="700" spc="-30" dirty="0"/>
                <a:t> </a:t>
              </a:r>
              <a:r>
                <a:rPr lang="ru" sz="700" spc="-30" dirty="0" err="1"/>
                <a:t>клятва</a:t>
              </a:r>
              <a:endParaRPr lang="de-DE" sz="700" spc="-30" dirty="0"/>
            </a:p>
            <a:p>
              <a:pPr>
                <a:lnSpc>
                  <a:spcPts val="700"/>
                </a:lnSpc>
              </a:pPr>
              <a:r>
                <a:rPr lang="ru" sz="700" spc="-30" dirty="0"/>
                <a:t>несвязный ) </a:t>
              </a:r>
              <a:r>
                <a:rPr lang="ru" sz="700" spc="-30" dirty="0" err="1"/>
                <a:t>_</a:t>
              </a:r>
            </a:p>
          </p:txBody>
        </p:sp>
        <p:sp>
          <p:nvSpPr>
            <p:cNvPr id="9" name="Textfeld 8"/>
            <p:cNvSpPr txBox="1"/>
            <p:nvPr/>
          </p:nvSpPr>
          <p:spPr>
            <a:xfrm>
              <a:off x="6876000" y="4839744"/>
              <a:ext cx="1314000" cy="153888"/>
            </a:xfrm>
            <a:prstGeom prst="rect">
              <a:avLst/>
            </a:prstGeom>
            <a:solidFill>
              <a:srgbClr val="DAEEF3"/>
            </a:solidFill>
          </p:spPr>
          <p:txBody>
            <a:bodyPr wrap="square" lIns="54000" tIns="0" rIns="54000" bIns="0" rtlCol="0">
              <a:spAutoFit/>
            </a:bodyPr>
            <a:lstStyle/>
            <a:p>
              <a:r>
                <a:rPr lang="ru" sz="1000" dirty="0" err="1"/>
                <a:t>очень</a:t>
              </a:r>
              <a:r>
                <a:rPr lang="ru" sz="1000" dirty="0"/>
                <a:t> </a:t>
              </a:r>
              <a:r>
                <a:rPr lang="ru" sz="1000" dirty="0" err="1"/>
                <a:t>низкая </a:t>
              </a:r>
              <a:r>
                <a:rPr lang="ru" sz="1000" dirty="0"/>
                <a:t>проницаемость</a:t>
              </a:r>
            </a:p>
          </p:txBody>
        </p:sp>
        <p:sp>
          <p:nvSpPr>
            <p:cNvPr id="25" name="Textfeld 24"/>
            <p:cNvSpPr txBox="1"/>
            <p:nvPr/>
          </p:nvSpPr>
          <p:spPr>
            <a:xfrm>
              <a:off x="6876000" y="5039799"/>
              <a:ext cx="1080000" cy="153888"/>
            </a:xfrm>
            <a:prstGeom prst="rect">
              <a:avLst/>
            </a:prstGeom>
            <a:solidFill>
              <a:srgbClr val="DAEEF3"/>
            </a:solidFill>
          </p:spPr>
          <p:txBody>
            <a:bodyPr wrap="square" lIns="54000" tIns="0" rIns="54000" bIns="0" rtlCol="0">
              <a:spAutoFit/>
            </a:bodyPr>
            <a:lstStyle/>
            <a:p>
              <a:r>
                <a:rPr lang="ru" sz="1000" dirty="0" err="1"/>
                <a:t>низкая </a:t>
              </a:r>
              <a:r>
                <a:rPr lang="ru" sz="1000" dirty="0"/>
                <a:t>проницаемость</a:t>
              </a:r>
            </a:p>
          </p:txBody>
        </p:sp>
        <p:sp>
          <p:nvSpPr>
            <p:cNvPr id="26" name="Textfeld 25"/>
            <p:cNvSpPr txBox="1"/>
            <p:nvPr/>
          </p:nvSpPr>
          <p:spPr>
            <a:xfrm>
              <a:off x="6876000" y="5245647"/>
              <a:ext cx="684000" cy="153888"/>
            </a:xfrm>
            <a:prstGeom prst="rect">
              <a:avLst/>
            </a:prstGeom>
            <a:solidFill>
              <a:srgbClr val="DAEEF3"/>
            </a:solidFill>
          </p:spPr>
          <p:txBody>
            <a:bodyPr wrap="square" lIns="54000" tIns="0" rIns="54000" bIns="0" rtlCol="0">
              <a:spAutoFit/>
            </a:bodyPr>
            <a:lstStyle/>
            <a:p>
              <a:r>
                <a:rPr lang="ru" sz="1000" dirty="0"/>
                <a:t>проницаемый</a:t>
              </a:r>
            </a:p>
          </p:txBody>
        </p:sp>
        <p:sp>
          <p:nvSpPr>
            <p:cNvPr id="27" name="Textfeld 26"/>
            <p:cNvSpPr txBox="1"/>
            <p:nvPr/>
          </p:nvSpPr>
          <p:spPr>
            <a:xfrm>
              <a:off x="6876000" y="5454000"/>
              <a:ext cx="936000" cy="153888"/>
            </a:xfrm>
            <a:prstGeom prst="rect">
              <a:avLst/>
            </a:prstGeom>
            <a:solidFill>
              <a:srgbClr val="DAEEF3"/>
            </a:solidFill>
          </p:spPr>
          <p:txBody>
            <a:bodyPr wrap="square" lIns="54000" tIns="0" rIns="54000" bIns="0" rtlCol="0">
              <a:spAutoFit/>
            </a:bodyPr>
            <a:lstStyle/>
            <a:p>
              <a:r>
                <a:rPr lang="ru" sz="1000" dirty="0"/>
                <a:t>высокая проницаемость</a:t>
              </a:r>
            </a:p>
          </p:txBody>
        </p:sp>
        <p:sp>
          <p:nvSpPr>
            <p:cNvPr id="28" name="Textfeld 27"/>
            <p:cNvSpPr txBox="1"/>
            <p:nvPr/>
          </p:nvSpPr>
          <p:spPr>
            <a:xfrm>
              <a:off x="6876000" y="5662800"/>
              <a:ext cx="1188000" cy="153888"/>
            </a:xfrm>
            <a:prstGeom prst="rect">
              <a:avLst/>
            </a:prstGeom>
            <a:solidFill>
              <a:srgbClr val="DAEEF3"/>
            </a:solidFill>
          </p:spPr>
          <p:txBody>
            <a:bodyPr wrap="square" lIns="54000" tIns="0" rIns="54000" bIns="0" rtlCol="0">
              <a:spAutoFit/>
            </a:bodyPr>
            <a:lstStyle/>
            <a:p>
              <a:r>
                <a:rPr lang="ru" sz="1000" dirty="0" err="1"/>
                <a:t>очень </a:t>
              </a:r>
              <a:r>
                <a:rPr lang="ru" sz="1000" dirty="0"/>
                <a:t>высокая проходимость</a:t>
              </a:r>
            </a:p>
          </p:txBody>
        </p:sp>
        <p:sp>
          <p:nvSpPr>
            <p:cNvPr id="29" name="Textfeld 28"/>
            <p:cNvSpPr txBox="1"/>
            <p:nvPr/>
          </p:nvSpPr>
          <p:spPr>
            <a:xfrm>
              <a:off x="8229358" y="4636800"/>
              <a:ext cx="756000" cy="153888"/>
            </a:xfrm>
            <a:prstGeom prst="rect">
              <a:avLst/>
            </a:prstGeom>
            <a:solidFill>
              <a:srgbClr val="92CDDB"/>
            </a:solidFill>
          </p:spPr>
          <p:txBody>
            <a:bodyPr wrap="square" lIns="54000" tIns="0" rIns="54000" bIns="0" rtlCol="0">
              <a:spAutoFit/>
            </a:bodyPr>
            <a:lstStyle/>
            <a:p>
              <a:pPr algn="ctr"/>
              <a:r>
                <a:rPr lang="ru" sz="1000" b="1" dirty="0" err="1"/>
                <a:t>группа </a:t>
              </a:r>
              <a:endParaRPr lang="de-DE" sz="1000" b="1" dirty="0"/>
            </a:p>
          </p:txBody>
        </p:sp>
        <p:sp>
          <p:nvSpPr>
            <p:cNvPr id="30" name="Textfeld 29"/>
            <p:cNvSpPr txBox="1"/>
            <p:nvPr/>
          </p:nvSpPr>
          <p:spPr>
            <a:xfrm>
              <a:off x="6876000" y="4636800"/>
              <a:ext cx="1224000" cy="153888"/>
            </a:xfrm>
            <a:prstGeom prst="rect">
              <a:avLst/>
            </a:prstGeom>
            <a:solidFill>
              <a:srgbClr val="92CDDB"/>
            </a:solidFill>
          </p:spPr>
          <p:txBody>
            <a:bodyPr wrap="square" lIns="54000" tIns="0" rIns="54000" bIns="0" rtlCol="0">
              <a:spAutoFit/>
            </a:bodyPr>
            <a:lstStyle/>
            <a:p>
              <a:r>
                <a:rPr lang="ru" sz="1000" b="1" dirty="0" err="1"/>
                <a:t>обозначение</a:t>
              </a:r>
              <a:r>
                <a:rPr lang="ru" sz="1000" b="1" dirty="0"/>
                <a:t> </a:t>
              </a:r>
              <a:r>
                <a:rPr lang="ru" sz="1000" b="1" dirty="0" err="1"/>
                <a:t>из</a:t>
              </a:r>
              <a:r>
                <a:rPr lang="ru" sz="1000" b="1" dirty="0"/>
                <a:t> </a:t>
              </a:r>
              <a:r>
                <a:rPr lang="ru" sz="1000" b="1" dirty="0" err="1"/>
                <a:t>диапазон</a:t>
              </a:r>
              <a:endParaRPr lang="de-DE" sz="1000" b="1" dirty="0"/>
            </a:p>
          </p:txBody>
        </p:sp>
        <p:sp>
          <p:nvSpPr>
            <p:cNvPr id="31" name="Textfeld 30"/>
            <p:cNvSpPr txBox="1"/>
            <p:nvPr/>
          </p:nvSpPr>
          <p:spPr>
            <a:xfrm>
              <a:off x="3168000" y="3763779"/>
              <a:ext cx="1476000" cy="169277"/>
            </a:xfrm>
            <a:prstGeom prst="rect">
              <a:avLst/>
            </a:prstGeom>
            <a:solidFill>
              <a:schemeClr val="bg1"/>
            </a:solidFill>
          </p:spPr>
          <p:txBody>
            <a:bodyPr wrap="square" lIns="54000" tIns="0" rIns="54000" bIns="0" rtlCol="0">
              <a:spAutoFit/>
            </a:bodyPr>
            <a:lstStyle/>
            <a:p>
              <a:r>
                <a:rPr lang="ru" sz="1100" b="1" dirty="0"/>
                <a:t>По закону фильтра</a:t>
              </a:r>
            </a:p>
          </p:txBody>
        </p:sp>
        <mc:AlternateContent xmlns:mc="http://schemas.openxmlformats.org/markup-compatibility/2006" xmlns:a14="http://schemas.microsoft.com/office/drawing/2010/main">
          <mc:Choice Requires="a14">
            <p:sp>
              <p:nvSpPr>
                <p:cNvPr id="32" name="Textfeld 31"/>
                <p:cNvSpPr txBox="1"/>
                <p:nvPr/>
              </p:nvSpPr>
              <p:spPr>
                <a:xfrm>
                  <a:off x="3168000" y="4248000"/>
                  <a:ext cx="3082838" cy="338554"/>
                </a:xfrm>
                <a:prstGeom prst="rect">
                  <a:avLst/>
                </a:prstGeom>
                <a:solidFill>
                  <a:schemeClr val="bg1"/>
                </a:solidFill>
              </p:spPr>
              <p:txBody>
                <a:bodyPr wrap="square" lIns="54000" tIns="0" rIns="54000" bIns="0" rtlCol="0">
                  <a:spAutoFit/>
                </a:bodyPr>
                <a:lstStyle/>
                <a:p>
                  <a:r>
                    <a:rPr lang="ru" sz="1100" b="1" dirty="0"/>
                    <a:t>Соответствующие методы испытаний для определения </a:t>
                  </a:r>
                  <a14:m>
                    <m:oMath xmlns:m="http://schemas.openxmlformats.org/officeDocument/2006/math">
                      <m:r>
                        <a:rPr lang="en-US" sz="1100" b="1" i="1" dirty="0" smtClean="0">
                          <a:latin typeface="Cambria Math" panose="02040503050406030204" pitchFamily="18" charset="0"/>
                        </a:rPr>
                        <m:t>𝒌</m:t>
                      </m:r>
                    </m:oMath>
                  </a14:m>
                  <a:r>
                    <a:rPr lang="ru" sz="1100" b="1" dirty="0"/>
                    <a:t>-значения:</a:t>
                  </a:r>
                  <a:endParaRPr lang="de-DE" sz="1100" b="1" dirty="0"/>
                </a:p>
              </p:txBody>
            </p:sp>
          </mc:Choice>
          <mc:Fallback xmlns="">
            <p:sp>
              <p:nvSpPr>
                <p:cNvPr id="32" name="Textfeld 31"/>
                <p:cNvSpPr txBox="1">
                  <a:spLocks noRot="1" noChangeAspect="1" noMove="1" noResize="1" noEditPoints="1" noAdjustHandles="1" noChangeArrowheads="1" noChangeShapeType="1" noTextEdit="1"/>
                </p:cNvSpPr>
                <p:nvPr/>
              </p:nvSpPr>
              <p:spPr>
                <a:xfrm>
                  <a:off x="3168000" y="4248000"/>
                  <a:ext cx="3082838" cy="338554"/>
                </a:xfrm>
                <a:prstGeom prst="rect">
                  <a:avLst/>
                </a:prstGeom>
                <a:blipFill>
                  <a:blip r:embed="rId8"/>
                  <a:stretch>
                    <a:fillRect l="-1172" t="-14815" b="-29630"/>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33" name="Textfeld 32"/>
                <p:cNvSpPr txBox="1"/>
                <p:nvPr/>
              </p:nvSpPr>
              <p:spPr>
                <a:xfrm>
                  <a:off x="3168000" y="5868000"/>
                  <a:ext cx="5817358" cy="338554"/>
                </a:xfrm>
                <a:prstGeom prst="rect">
                  <a:avLst/>
                </a:prstGeom>
                <a:solidFill>
                  <a:schemeClr val="bg1"/>
                </a:solidFill>
              </p:spPr>
              <p:txBody>
                <a:bodyPr wrap="square" lIns="54000" tIns="0" rIns="54000" bIns="0" rtlCol="0">
                  <a:spAutoFit/>
                </a:bodyPr>
                <a:lstStyle/>
                <a:p>
                  <a:r>
                    <a:rPr lang="ru" sz="1100" dirty="0"/>
                    <a:t>Эти коэффициенты относятся к гидродинамическим процессам в водонасыщенной зоне. Для ненасыщенной зоны подход упрощается: </a:t>
                  </a:r>
                  <a14:m>
                    <m:oMath xmlns:m="http://schemas.openxmlformats.org/officeDocument/2006/math">
                      <m:sSub>
                        <m:sSubPr>
                          <m:ctrlPr>
                            <a:rPr lang="en-US" sz="1100" i="1" smtClean="0">
                              <a:latin typeface="Cambria Math" panose="02040503050406030204" pitchFamily="18" charset="0"/>
                            </a:rPr>
                          </m:ctrlPr>
                        </m:sSubPr>
                        <m:e>
                          <m:r>
                            <a:rPr lang="de-DE" sz="1100" b="0" i="1" smtClean="0">
                              <a:latin typeface="Cambria Math" panose="02040503050406030204" pitchFamily="18" charset="0"/>
                            </a:rPr>
                            <m:t>𝑘</m:t>
                          </m:r>
                        </m:e>
                        <m:sub>
                          <m:r>
                            <a:rPr lang="de-DE" sz="1100" b="0" i="1" smtClean="0">
                              <a:latin typeface="Cambria Math" panose="02040503050406030204" pitchFamily="18" charset="0"/>
                            </a:rPr>
                            <m:t>𝑢</m:t>
                          </m:r>
                        </m:sub>
                      </m:sSub>
                      <m:r>
                        <a:rPr lang="de-DE" sz="1100" b="0" i="1" smtClean="0">
                          <a:latin typeface="Cambria Math" panose="02040503050406030204" pitchFamily="18" charset="0"/>
                        </a:rPr>
                        <m:t>=0.5</m:t>
                      </m:r>
                      <m:r>
                        <a:rPr lang="de-DE" sz="1100" b="0" i="1" smtClean="0">
                          <a:latin typeface="Cambria Math" panose="02040503050406030204" pitchFamily="18" charset="0"/>
                          <a:ea typeface="Cambria Math" panose="02040503050406030204" pitchFamily="18" charset="0"/>
                        </a:rPr>
                        <m:t>∙</m:t>
                      </m:r>
                      <m:r>
                        <a:rPr lang="de-DE" sz="1100" b="0" i="1" smtClean="0">
                          <a:latin typeface="Cambria Math" panose="02040503050406030204" pitchFamily="18" charset="0"/>
                          <a:ea typeface="Cambria Math" panose="02040503050406030204" pitchFamily="18" charset="0"/>
                        </a:rPr>
                        <m:t>𝑘</m:t>
                      </m:r>
                    </m:oMath>
                  </a14:m>
                  <a:r>
                    <a:rPr lang="ru" sz="1100" dirty="0"/>
                    <a:t>.</a:t>
                  </a:r>
                </a:p>
              </p:txBody>
            </p:sp>
          </mc:Choice>
          <mc:Fallback xmlns="">
            <p:sp>
              <p:nvSpPr>
                <p:cNvPr id="33" name="Textfeld 32"/>
                <p:cNvSpPr txBox="1">
                  <a:spLocks noRot="1" noChangeAspect="1" noMove="1" noResize="1" noEditPoints="1" noAdjustHandles="1" noChangeArrowheads="1" noChangeShapeType="1" noTextEdit="1"/>
                </p:cNvSpPr>
                <p:nvPr/>
              </p:nvSpPr>
              <p:spPr>
                <a:xfrm>
                  <a:off x="3168000" y="5868000"/>
                  <a:ext cx="5817358" cy="338554"/>
                </a:xfrm>
                <a:prstGeom prst="rect">
                  <a:avLst/>
                </a:prstGeom>
                <a:blipFill>
                  <a:blip r:embed="rId9"/>
                  <a:stretch>
                    <a:fillRect l="-621" t="-16981" r="-414" b="-30189"/>
                  </a:stretch>
                </a:blipFill>
              </p:spPr>
              <p:txBody>
                <a:bodyPr/>
                <a:lstStyle/>
                <a:p>
                  <a:r xmlns:a="http://schemas.openxmlformats.org/drawingml/2006/main">
                    <a:rPr lang="ru">
                      <a:noFill/>
                    </a:rPr>
                    <a:t> </a:t>
                  </a:r>
                </a:p>
              </p:txBody>
            </p:sp>
          </mc:Fallback>
        </mc:AlternateContent>
        <p:sp>
          <p:nvSpPr>
            <p:cNvPr id="34" name="Textfeld 33"/>
            <p:cNvSpPr txBox="1"/>
            <p:nvPr/>
          </p:nvSpPr>
          <p:spPr>
            <a:xfrm>
              <a:off x="6319032" y="4248000"/>
              <a:ext cx="2666326" cy="338554"/>
            </a:xfrm>
            <a:prstGeom prst="rect">
              <a:avLst/>
            </a:prstGeom>
            <a:solidFill>
              <a:schemeClr val="bg1"/>
            </a:solidFill>
          </p:spPr>
          <p:txBody>
            <a:bodyPr wrap="square" lIns="54000" tIns="0" rIns="54000" bIns="0" rtlCol="0">
              <a:spAutoFit/>
            </a:bodyPr>
            <a:lstStyle/>
            <a:p>
              <a:r>
                <a:rPr lang="ru" sz="1100" b="1" dirty="0"/>
                <a:t>Диапазоны проницаемости и группы грунтов</a:t>
              </a:r>
            </a:p>
            <a:p>
              <a:r>
                <a:rPr lang="ru" sz="1100" dirty="0"/>
                <a:t>по </a:t>
              </a:r>
              <a:r>
                <a:rPr lang="ru" sz="1100" dirty="0" err="1"/>
                <a:t>Кунче </a:t>
              </a:r>
              <a:r>
                <a:rPr lang="ru" sz="1100" dirty="0"/>
                <a:t>[20]:</a:t>
              </a:r>
              <a:endParaRPr lang="de-DE" sz="1100" dirty="0"/>
            </a:p>
          </p:txBody>
        </p:sp>
        <p:sp>
          <p:nvSpPr>
            <p:cNvPr id="35" name="Textfeld 34"/>
            <p:cNvSpPr txBox="1"/>
            <p:nvPr/>
          </p:nvSpPr>
          <p:spPr>
            <a:xfrm>
              <a:off x="3172930" y="3933056"/>
              <a:ext cx="3276000" cy="205629"/>
            </a:xfrm>
            <a:prstGeom prst="rect">
              <a:avLst/>
            </a:prstGeom>
            <a:solidFill>
              <a:schemeClr val="bg1"/>
            </a:solidFill>
          </p:spPr>
          <p:txBody>
            <a:bodyPr wrap="square" lIns="54000" tIns="0" rIns="54000" bIns="36000" rtlCol="0">
              <a:spAutoFit/>
            </a:bodyPr>
            <a:lstStyle/>
            <a:p>
              <a:r>
                <a:rPr lang="ru" sz="1100" b="1" dirty="0"/>
                <a:t>по </a:t>
              </a:r>
              <a:r>
                <a:rPr lang="ru" sz="1100" b="1" cap="small" dirty="0"/>
                <a:t>Дарси </a:t>
              </a:r>
              <a:r>
                <a:rPr lang="ru" sz="1100" dirty="0"/>
                <a:t>относится к ламинарному течению в водонасыщенном грунте.</a:t>
              </a:r>
              <a:endParaRPr lang="de-DE" sz="1100" dirty="0"/>
            </a:p>
          </p:txBody>
        </p:sp>
        <mc:AlternateContent xmlns:mc="http://schemas.openxmlformats.org/markup-compatibility/2006" xmlns:a14="http://schemas.microsoft.com/office/drawing/2010/main">
          <mc:Choice Requires="a14">
            <p:sp>
              <p:nvSpPr>
                <p:cNvPr id="36" name="Textfeld 35"/>
                <p:cNvSpPr txBox="1"/>
                <p:nvPr/>
              </p:nvSpPr>
              <p:spPr>
                <a:xfrm>
                  <a:off x="6588224" y="1724019"/>
                  <a:ext cx="2412200" cy="1523494"/>
                </a:xfrm>
                <a:prstGeom prst="rect">
                  <a:avLst/>
                </a:prstGeom>
                <a:solidFill>
                  <a:srgbClr val="DAEEF3"/>
                </a:solidFill>
              </p:spPr>
              <p:txBody>
                <a:bodyPr wrap="square" lIns="54000" tIns="0" rIns="54000" bIns="0" rtlCol="0">
                  <a:spAutoFit/>
                </a:bodyPr>
                <a:lstStyle/>
                <a:p>
                  <a14:m>
                    <m:oMath xmlns:m="http://schemas.openxmlformats.org/officeDocument/2006/math">
                      <m:r>
                        <a:rPr lang="en-US" sz="1100" i="1" dirty="0" smtClean="0">
                          <a:latin typeface="Cambria Math" panose="02040503050406030204" pitchFamily="18" charset="0"/>
                        </a:rPr>
                        <m:t>𝑖</m:t>
                      </m:r>
                    </m:oMath>
                  </a14:m>
                  <a:r>
                    <a:rPr lang="ru" sz="1100" dirty="0"/>
                    <a:t>= гидравлический градиент [-]</a:t>
                  </a:r>
                </a:p>
                <a:p>
                  <a14:m>
                    <m:oMath xmlns:m="http://schemas.openxmlformats.org/officeDocument/2006/math">
                      <m:r>
                        <a:rPr lang="en-US" sz="1100" i="1" dirty="0" smtClean="0">
                          <a:latin typeface="Cambria Math" panose="02040503050406030204" pitchFamily="18" charset="0"/>
                        </a:rPr>
                        <m:t>h</m:t>
                      </m:r>
                    </m:oMath>
                  </a14:m>
                  <a:r>
                    <a:rPr lang="ru" sz="1100" dirty="0"/>
                    <a:t>= высота гидравлического давления / напор [м]</a:t>
                  </a:r>
                </a:p>
                <a:p>
                  <a14:m>
                    <m:oMath xmlns:m="http://schemas.openxmlformats.org/officeDocument/2006/math">
                      <m:r>
                        <a:rPr lang="en-US" sz="1100" i="1" dirty="0" smtClean="0">
                          <a:latin typeface="Cambria Math" panose="02040503050406030204" pitchFamily="18" charset="0"/>
                        </a:rPr>
                        <m:t>𝑙</m:t>
                      </m:r>
                    </m:oMath>
                  </a14:m>
                  <a:r>
                    <a:rPr lang="ru" sz="1100" dirty="0"/>
                    <a:t>= расстояние, путь потока [м]</a:t>
                  </a:r>
                </a:p>
                <a:p>
                  <a14:m>
                    <m:oMath xmlns:m="http://schemas.openxmlformats.org/officeDocument/2006/math">
                      <m:r>
                        <a:rPr lang="en-US" sz="1100" i="1" dirty="0" smtClean="0">
                          <a:latin typeface="Cambria Math" panose="02040503050406030204" pitchFamily="18" charset="0"/>
                        </a:rPr>
                        <m:t>𝑣</m:t>
                      </m:r>
                    </m:oMath>
                  </a14:m>
                  <a:r>
                    <a:rPr lang="ru" sz="1100" dirty="0"/>
                    <a:t>= скорость фильтра [м/с]</a:t>
                  </a:r>
                </a:p>
                <a:p>
                  <a14:m>
                    <m:oMath xmlns:m="http://schemas.openxmlformats.org/officeDocument/2006/math">
                      <m:r>
                        <a:rPr lang="en-US" sz="1100" i="1" dirty="0" smtClean="0">
                          <a:latin typeface="Cambria Math" panose="02040503050406030204" pitchFamily="18" charset="0"/>
                        </a:rPr>
                        <m:t>𝑄</m:t>
                      </m:r>
                    </m:oMath>
                  </a14:m>
                  <a:r>
                    <a:rPr lang="ru" sz="1100" dirty="0"/>
                    <a:t>= объемный расход, расход [м </a:t>
                  </a:r>
                  <a:r>
                    <a:rPr lang="ru" sz="1100" baseline="30000" dirty="0"/>
                    <a:t>3 </a:t>
                  </a:r>
                  <a:r>
                    <a:rPr lang="ru" sz="1100" dirty="0"/>
                    <a:t>/с]</a:t>
                  </a:r>
                </a:p>
                <a:p>
                  <a14:m>
                    <m:oMath xmlns:m="http://schemas.openxmlformats.org/officeDocument/2006/math">
                      <m:r>
                        <a:rPr lang="en-US" sz="1100" i="1" dirty="0" smtClean="0">
                          <a:latin typeface="Cambria Math" panose="02040503050406030204" pitchFamily="18" charset="0"/>
                        </a:rPr>
                        <m:t>𝐴</m:t>
                      </m:r>
                    </m:oMath>
                  </a14:m>
                  <a:r>
                    <a:rPr lang="ru" sz="1100" dirty="0"/>
                    <a:t>= площадь поперечного сечения перпендикулярна</a:t>
                  </a:r>
                </a:p>
                <a:p>
                  <a:r>
                    <a:rPr lang="ru" sz="1100" dirty="0"/>
                    <a:t>к оси цилиндра [м </a:t>
                  </a:r>
                  <a:r>
                    <a:rPr lang="ru" sz="1100" baseline="30000" dirty="0"/>
                    <a:t>2 </a:t>
                  </a:r>
                  <a:r>
                    <a:rPr lang="ru" sz="1100" dirty="0"/>
                    <a:t>]</a:t>
                  </a:r>
                </a:p>
                <a:p>
                  <a14:m>
                    <m:oMath xmlns:m="http://schemas.openxmlformats.org/officeDocument/2006/math">
                      <m:sSub>
                        <m:sSubPr>
                          <m:ctrlPr>
                            <a:rPr lang="en-US" sz="1100" i="1" dirty="0" smtClean="0">
                              <a:latin typeface="Cambria Math" panose="02040503050406030204" pitchFamily="18" charset="0"/>
                            </a:rPr>
                          </m:ctrlPr>
                        </m:sSubPr>
                        <m:e>
                          <m:r>
                            <a:rPr lang="en-US" sz="1100" i="1" dirty="0">
                              <a:latin typeface="Cambria Math" panose="02040503050406030204" pitchFamily="18" charset="0"/>
                            </a:rPr>
                            <m:t>𝑉</m:t>
                          </m:r>
                        </m:e>
                        <m:sub>
                          <m:r>
                            <a:rPr lang="en-US" sz="1100" i="1" dirty="0">
                              <a:latin typeface="Cambria Math" panose="02040503050406030204" pitchFamily="18" charset="0"/>
                            </a:rPr>
                            <m:t>𝑤</m:t>
                          </m:r>
                        </m:sub>
                      </m:sSub>
                    </m:oMath>
                  </a14:m>
                  <a:r>
                    <a:rPr lang="ru" sz="1100" dirty="0"/>
                    <a:t>= объем воды [м </a:t>
                  </a:r>
                  <a:r>
                    <a:rPr lang="ru" sz="1100" baseline="30000" dirty="0"/>
                    <a:t>3 </a:t>
                  </a:r>
                  <a:r>
                    <a:rPr lang="ru" sz="1100" dirty="0"/>
                    <a:t>]</a:t>
                  </a:r>
                </a:p>
                <a:p>
                  <a:endParaRPr lang="en-US" sz="1100" dirty="0"/>
                </a:p>
              </p:txBody>
            </p:sp>
          </mc:Choice>
          <mc:Fallback xmlns="">
            <p:sp>
              <p:nvSpPr>
                <p:cNvPr id="36" name="Textfeld 35"/>
                <p:cNvSpPr txBox="1">
                  <a:spLocks noRot="1" noChangeAspect="1" noMove="1" noResize="1" noEditPoints="1" noAdjustHandles="1" noChangeArrowheads="1" noChangeShapeType="1" noTextEdit="1"/>
                </p:cNvSpPr>
                <p:nvPr/>
              </p:nvSpPr>
              <p:spPr>
                <a:xfrm>
                  <a:off x="6588224" y="1724019"/>
                  <a:ext cx="2412200" cy="1523494"/>
                </a:xfrm>
                <a:prstGeom prst="rect">
                  <a:avLst/>
                </a:prstGeom>
                <a:blipFill>
                  <a:blip r:embed="rId10"/>
                  <a:stretch>
                    <a:fillRect l="-250" t="-3306"/>
                  </a:stretch>
                </a:blipFill>
              </p:spPr>
              <p:txBody>
                <a:bodyPr/>
                <a:lstStyle/>
                <a:p>
                  <a:r xmlns:a="http://schemas.openxmlformats.org/drawingml/2006/main">
                    <a:rPr lang="ru">
                      <a:noFill/>
                    </a:rPr>
                    <a:t> </a:t>
                  </a:r>
                </a:p>
              </p:txBody>
            </p:sp>
          </mc:Fallback>
        </mc:AlternateContent>
        <p:sp>
          <p:nvSpPr>
            <p:cNvPr id="10" name="Textfeld 9"/>
            <p:cNvSpPr txBox="1"/>
            <p:nvPr/>
          </p:nvSpPr>
          <p:spPr>
            <a:xfrm>
              <a:off x="4874400" y="1918306"/>
              <a:ext cx="1116000" cy="534368"/>
            </a:xfrm>
            <a:prstGeom prst="rect">
              <a:avLst/>
            </a:prstGeom>
            <a:solidFill>
              <a:schemeClr val="bg1"/>
            </a:solidFill>
            <a:ln>
              <a:solidFill>
                <a:schemeClr val="tx1"/>
              </a:solidFill>
            </a:ln>
          </p:spPr>
          <p:txBody>
            <a:bodyPr wrap="square" lIns="36000" tIns="36000" rIns="36000" bIns="36000" rtlCol="0">
              <a:spAutoFit/>
            </a:bodyPr>
            <a:lstStyle/>
            <a:p>
              <a:r>
                <a:rPr lang="ru" sz="1000" dirty="0"/>
                <a:t>Экспериментальная установка с постоянным гидравлическим градиентом</a:t>
              </a:r>
              <a:endParaRPr lang="de-DE" sz="1000" dirty="0"/>
            </a:p>
          </p:txBody>
        </p:sp>
        <p:sp>
          <p:nvSpPr>
            <p:cNvPr id="37" name="Textfeld 36"/>
            <p:cNvSpPr txBox="1"/>
            <p:nvPr/>
          </p:nvSpPr>
          <p:spPr>
            <a:xfrm>
              <a:off x="4436328" y="1678693"/>
              <a:ext cx="504000" cy="138499"/>
            </a:xfrm>
            <a:prstGeom prst="rect">
              <a:avLst/>
            </a:prstGeom>
            <a:solidFill>
              <a:schemeClr val="bg1"/>
            </a:solidFill>
            <a:ln>
              <a:noFill/>
            </a:ln>
          </p:spPr>
          <p:txBody>
            <a:bodyPr wrap="square" lIns="18000" tIns="0" rIns="18000" bIns="0" rtlCol="0">
              <a:spAutoFit/>
            </a:bodyPr>
            <a:lstStyle/>
            <a:p>
              <a:r>
                <a:rPr lang="ru" sz="900" dirty="0"/>
                <a:t>стояк</a:t>
              </a:r>
              <a:endParaRPr lang="de-DE" sz="900" dirty="0"/>
            </a:p>
          </p:txBody>
        </p:sp>
        <p:sp>
          <p:nvSpPr>
            <p:cNvPr id="38" name="Textfeld 37"/>
            <p:cNvSpPr txBox="1"/>
            <p:nvPr/>
          </p:nvSpPr>
          <p:spPr>
            <a:xfrm>
              <a:off x="3622816" y="1411133"/>
              <a:ext cx="576000" cy="138499"/>
            </a:xfrm>
            <a:prstGeom prst="rect">
              <a:avLst/>
            </a:prstGeom>
            <a:solidFill>
              <a:schemeClr val="bg1"/>
            </a:solidFill>
            <a:ln>
              <a:noFill/>
            </a:ln>
          </p:spPr>
          <p:txBody>
            <a:bodyPr wrap="square" lIns="18000" tIns="0" rIns="18000" bIns="0" rtlCol="0">
              <a:spAutoFit/>
            </a:bodyPr>
            <a:lstStyle/>
            <a:p>
              <a:r>
                <a:rPr lang="ru" sz="900" dirty="0"/>
                <a:t>водозабор</a:t>
              </a:r>
              <a:endParaRPr lang="de-DE" sz="900" dirty="0"/>
            </a:p>
          </p:txBody>
        </p:sp>
        <p:sp>
          <p:nvSpPr>
            <p:cNvPr id="39" name="Textfeld 38"/>
            <p:cNvSpPr txBox="1"/>
            <p:nvPr/>
          </p:nvSpPr>
          <p:spPr>
            <a:xfrm>
              <a:off x="3249000" y="2250000"/>
              <a:ext cx="468000" cy="138499"/>
            </a:xfrm>
            <a:prstGeom prst="rect">
              <a:avLst/>
            </a:prstGeom>
            <a:solidFill>
              <a:schemeClr val="bg1"/>
            </a:solidFill>
            <a:ln>
              <a:noFill/>
            </a:ln>
          </p:spPr>
          <p:txBody>
            <a:bodyPr wrap="square" lIns="18000" tIns="0" rIns="18000" bIns="0" rtlCol="0">
              <a:spAutoFit/>
            </a:bodyPr>
            <a:lstStyle/>
            <a:p>
              <a:r>
                <a:rPr lang="ru" sz="900" dirty="0"/>
                <a:t>переполнение</a:t>
              </a:r>
              <a:endParaRPr lang="de-DE" sz="900" dirty="0"/>
            </a:p>
          </p:txBody>
        </p:sp>
        <p:sp>
          <p:nvSpPr>
            <p:cNvPr id="40" name="Textfeld 39"/>
            <p:cNvSpPr txBox="1"/>
            <p:nvPr/>
          </p:nvSpPr>
          <p:spPr>
            <a:xfrm>
              <a:off x="5382000" y="3078000"/>
              <a:ext cx="936000" cy="138499"/>
            </a:xfrm>
            <a:prstGeom prst="rect">
              <a:avLst/>
            </a:prstGeom>
            <a:solidFill>
              <a:schemeClr val="bg1"/>
            </a:solidFill>
            <a:ln>
              <a:noFill/>
            </a:ln>
          </p:spPr>
          <p:txBody>
            <a:bodyPr wrap="square" lIns="18000" tIns="0" rIns="18000" bIns="0" rtlCol="0">
              <a:spAutoFit/>
            </a:bodyPr>
            <a:lstStyle/>
            <a:p>
              <a:r>
                <a:rPr lang="ru" sz="900" dirty="0"/>
                <a:t>мерный цилиндр</a:t>
              </a:r>
              <a:endParaRPr lang="de-DE" sz="900" dirty="0"/>
            </a:p>
          </p:txBody>
        </p:sp>
        <p:sp>
          <p:nvSpPr>
            <p:cNvPr id="41" name="Textfeld 40"/>
            <p:cNvSpPr txBox="1"/>
            <p:nvPr/>
          </p:nvSpPr>
          <p:spPr>
            <a:xfrm>
              <a:off x="4680000" y="3600000"/>
              <a:ext cx="720000" cy="138499"/>
            </a:xfrm>
            <a:prstGeom prst="rect">
              <a:avLst/>
            </a:prstGeom>
            <a:solidFill>
              <a:schemeClr val="bg1"/>
            </a:solidFill>
            <a:ln>
              <a:noFill/>
            </a:ln>
          </p:spPr>
          <p:txBody>
            <a:bodyPr wrap="square" lIns="18000" tIns="0" rIns="18000" bIns="0" rtlCol="0">
              <a:spAutoFit/>
            </a:bodyPr>
            <a:lstStyle/>
            <a:p>
              <a:r>
                <a:rPr lang="ru" sz="900" dirty="0"/>
                <a:t>образец для испытаний</a:t>
              </a:r>
              <a:endParaRPr lang="de-DE" sz="900" dirty="0"/>
            </a:p>
          </p:txBody>
        </p:sp>
      </p:grpSp>
      <mc:AlternateContent xmlns:mc="http://schemas.openxmlformats.org/markup-compatibility/2006" xmlns:a14="http://schemas.microsoft.com/office/drawing/2010/main">
        <mc:Choice Requires="a14">
          <p:sp>
            <p:nvSpPr>
              <p:cNvPr id="42" name="Textfeld 41"/>
              <p:cNvSpPr txBox="1"/>
              <p:nvPr/>
            </p:nvSpPr>
            <p:spPr>
              <a:xfrm>
                <a:off x="3007679" y="576000"/>
                <a:ext cx="6138000" cy="846000"/>
              </a:xfrm>
              <a:prstGeom prst="rect">
                <a:avLst/>
              </a:prstGeom>
              <a:solidFill>
                <a:schemeClr val="bg1"/>
              </a:solidFill>
            </p:spPr>
            <p:txBody>
              <a:bodyPr wrap="square" lIns="90000" rtlCol="0">
                <a:spAutoFit/>
              </a:bodyPr>
              <a:lstStyle/>
              <a:p>
                <a:r>
                  <a:rPr lang="ru" sz="1400" b="1" dirty="0">
                    <a:sym typeface="Wingdings" panose="05000000000000000000" pitchFamily="2" charset="2"/>
                  </a:rPr>
                  <a:t> </a:t>
                </a:r>
                <a:r>
                  <a:rPr lang="ru" sz="1200" b="1" dirty="0">
                    <a:sym typeface="Wingdings" panose="05000000000000000000" pitchFamily="2" charset="2"/>
                  </a:rPr>
                  <a:t>Водопроницаемость </a:t>
                </a:r>
                <a:r>
                  <a:rPr lang="ru" sz="1200" dirty="0">
                    <a:sym typeface="Wingdings" panose="05000000000000000000" pitchFamily="2" charset="2"/>
                  </a:rPr>
                  <a:t>согласно DIN 18130-1</a:t>
                </a:r>
              </a:p>
              <a:p>
                <a:pPr marL="162000"/>
                <a:r>
                  <a:rPr lang="ru" sz="1100" spc="-30" dirty="0"/>
                  <a:t>Проницаемость или гидравлическая проводимость грунта зависит от его структуры, крупности, гранулометрического состава, </a:t>
                </a:r>
                <a:r>
                  <a:rPr lang="ru" sz="1100" dirty="0"/>
                  <a:t>пористости и степени насыщения. Выражается </a:t>
                </a:r>
                <a:r>
                  <a:rPr lang="ru" sz="1100" b="1" dirty="0"/>
                  <a:t>коэффициентом проницаемости</a:t>
                </a:r>
                <a14:m>
                  <m:oMath xmlns:m="http://schemas.openxmlformats.org/officeDocument/2006/math">
                    <m:r>
                      <a:rPr lang="en-US" sz="1100" b="1" i="1" dirty="0" smtClean="0">
                        <a:latin typeface="Cambria Math" panose="02040503050406030204" pitchFamily="18" charset="0"/>
                      </a:rPr>
                      <m:t>𝒌</m:t>
                    </m:r>
                  </m:oMath>
                </a14:m>
                <a:r>
                  <a:rPr lang="ru" sz="1100" b="1" dirty="0"/>
                  <a:t> </a:t>
                </a:r>
                <a:r>
                  <a:rPr lang="ru" sz="1100" dirty="0"/>
                  <a:t>[РС].</a:t>
                </a:r>
              </a:p>
              <a:p>
                <a:pPr marL="162000">
                  <a:spcBef>
                    <a:spcPts val="300"/>
                  </a:spcBef>
                </a:pPr>
                <a:r>
                  <a:rPr lang="ru" sz="1100" b="1" dirty="0"/>
                  <a:t>Испытание фильтра </a:t>
                </a:r>
                <a:r>
                  <a:rPr lang="ru" sz="1100" dirty="0"/>
                  <a:t>согласно DIN 18130: Испытание с постоянной высотой напора/напором</a:t>
                </a:r>
              </a:p>
            </p:txBody>
          </p:sp>
        </mc:Choice>
        <mc:Fallback xmlns="">
          <p:sp>
            <p:nvSpPr>
              <p:cNvPr id="42" name="Textfeld 41"/>
              <p:cNvSpPr txBox="1">
                <a:spLocks noRot="1" noChangeAspect="1" noMove="1" noResize="1" noEditPoints="1" noAdjustHandles="1" noChangeArrowheads="1" noChangeShapeType="1" noTextEdit="1"/>
              </p:cNvSpPr>
              <p:nvPr/>
            </p:nvSpPr>
            <p:spPr>
              <a:xfrm>
                <a:off x="3007679" y="576000"/>
                <a:ext cx="6138000" cy="846000"/>
              </a:xfrm>
              <a:prstGeom prst="rect">
                <a:avLst/>
              </a:prstGeom>
              <a:blipFill>
                <a:blip r:embed="rId11"/>
                <a:stretch>
                  <a:fillRect l="-298" t="-719" b="-5036"/>
                </a:stretch>
              </a:blipFill>
            </p:spPr>
            <p:txBody>
              <a:bodyPr/>
              <a:lstStyle/>
              <a:p>
                <a:r xmlns:a="http://schemas.openxmlformats.org/drawingml/2006/main">
                  <a:rPr lang="ru">
                    <a:noFill/>
                  </a:rPr>
                  <a:t> </a:t>
                </a:r>
              </a:p>
            </p:txBody>
          </p:sp>
        </mc:Fallback>
      </mc:AlternateContent>
    </p:spTree>
    <p:extLst>
      <p:ext uri="{BB962C8B-B14F-4D97-AF65-F5344CB8AC3E}">
        <p14:creationId xmlns:p14="http://schemas.microsoft.com/office/powerpoint/2010/main" val="422483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39" y="2668548"/>
            <a:ext cx="6876272" cy="3606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2808000" y="244800"/>
            <a:ext cx="4320000" cy="307777"/>
          </a:xfrm>
          <a:prstGeom prst="rect">
            <a:avLst/>
          </a:prstGeom>
          <a:noFill/>
        </p:spPr>
        <p:txBody>
          <a:bodyPr wrap="square" lIns="90000" rtlCol="0">
            <a:spAutoFit/>
          </a:bodyPr>
          <a:lstStyle/>
          <a:p>
            <a:r>
              <a:rPr lang="ru" sz="1400" b="1" dirty="0"/>
              <a:t>Лабораторные </a:t>
            </a:r>
            <a:r>
              <a:rPr lang="ru" sz="1400" b="1" dirty="0" err="1"/>
              <a:t>тесты</a:t>
            </a:r>
            <a:endParaRPr lang="de-DE" sz="1400" b="1"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mc:AlternateContent xmlns:mc="http://schemas.openxmlformats.org/markup-compatibility/2006" xmlns:a14="http://schemas.microsoft.com/office/drawing/2010/main">
        <mc:Choice Requires="a14">
          <p:sp>
            <p:nvSpPr>
              <p:cNvPr id="17" name="Textfeld 16"/>
              <p:cNvSpPr txBox="1"/>
              <p:nvPr/>
            </p:nvSpPr>
            <p:spPr>
              <a:xfrm>
                <a:off x="41718" y="1064297"/>
                <a:ext cx="2890243" cy="830997"/>
              </a:xfrm>
              <a:prstGeom prst="rect">
                <a:avLst/>
              </a:prstGeom>
              <a:noFill/>
            </p:spPr>
            <p:txBody>
              <a:bodyPr wrap="square" lIns="90000" rtlCol="0">
                <a:spAutoFit/>
              </a:bodyPr>
              <a:lstStyle/>
              <a:p>
                <a:pPr algn="just"/>
                <a:r>
                  <a:rPr lang="ru" sz="1200" b="1" dirty="0">
                    <a:sym typeface="Wingdings"/>
                  </a:rPr>
                  <a:t> </a:t>
                </a:r>
                <a:r>
                  <a:rPr lang="ru" sz="1200" b="1" dirty="0"/>
                  <a:t>Рис. P3-33:</a:t>
                </a:r>
                <a:r>
                  <a:rPr lang="ru" sz="1200" dirty="0"/>
                  <a:t> Эмпирические значения для </a:t>
                </a:r>
                <a14:m>
                  <m:oMath xmlns:m="http://schemas.openxmlformats.org/officeDocument/2006/math">
                    <m:r>
                      <a:rPr lang="en-US" sz="1200" i="1" dirty="0" smtClean="0">
                        <a:latin typeface="Cambria Math" panose="02040503050406030204" pitchFamily="18" charset="0"/>
                      </a:rPr>
                      <m:t>𝑘</m:t>
                    </m:r>
                  </m:oMath>
                </a14:m>
                <a:r>
                  <a:rPr lang="ru" sz="1200" dirty="0"/>
                  <a:t>глины, ила, песка и гравия (согласно DIN 18130-1, от </a:t>
                </a:r>
                <a:r>
                  <a:rPr lang="ru" sz="1200" cap="small" dirty="0" err="1"/>
                  <a:t>Rütz</a:t>
                </a:r>
                <a:r>
                  <a:rPr lang="ru" sz="1200" cap="small" dirty="0"/>
                  <a:t> </a:t>
                </a:r>
                <a:r>
                  <a:rPr lang="ru" sz="1200" dirty="0"/>
                  <a:t>и др., </a:t>
                </a:r>
                <a:r>
                  <a:rPr lang="ru" sz="1200" dirty="0" err="1"/>
                  <a:t>Виссенсшпайхер</a:t>
                </a:r>
                <a:r>
                  <a:rPr lang="ru" sz="1200" dirty="0"/>
                  <a:t> </a:t>
                </a:r>
                <a:r>
                  <a:rPr lang="ru" sz="1200" dirty="0" err="1"/>
                  <a:t>Геотехник </a:t>
                </a:r>
                <a:r>
                  <a:rPr lang="ru" sz="1200" dirty="0"/>
                  <a:t>, 2011. С. 35).</a:t>
                </a:r>
                <a:endParaRPr lang="de-DE" sz="1200" spc="-30" dirty="0"/>
              </a:p>
            </p:txBody>
          </p:sp>
        </mc:Choice>
        <mc:Fallback xmlns="">
          <p:sp>
            <p:nvSpPr>
              <p:cNvPr id="17" name="Textfeld 16"/>
              <p:cNvSpPr txBox="1">
                <a:spLocks noRot="1" noChangeAspect="1" noMove="1" noResize="1" noEditPoints="1" noAdjustHandles="1" noChangeArrowheads="1" noChangeShapeType="1" noTextEdit="1"/>
              </p:cNvSpPr>
              <p:nvPr/>
            </p:nvSpPr>
            <p:spPr>
              <a:xfrm>
                <a:off x="41718" y="1064297"/>
                <a:ext cx="2890243" cy="830997"/>
              </a:xfrm>
              <a:prstGeom prst="rect">
                <a:avLst/>
              </a:prstGeom>
              <a:blipFill>
                <a:blip r:embed="rId4"/>
                <a:stretch>
                  <a:fillRect l="-211" t="-735" b="-5147"/>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13" name="Textfeld 12"/>
              <p:cNvSpPr txBox="1"/>
              <p:nvPr/>
            </p:nvSpPr>
            <p:spPr>
              <a:xfrm>
                <a:off x="6693464" y="4389443"/>
                <a:ext cx="2341637" cy="1754326"/>
              </a:xfrm>
              <a:prstGeom prst="rect">
                <a:avLst/>
              </a:prstGeom>
              <a:noFill/>
            </p:spPr>
            <p:txBody>
              <a:bodyPr wrap="square" lIns="90000" rtlCol="0">
                <a:spAutoFit/>
              </a:bodyPr>
              <a:lstStyle/>
              <a:p>
                <a:pPr algn="just"/>
                <a:r>
                  <a:rPr lang="ru" sz="1200" b="1" spc="-30" dirty="0">
                    <a:sym typeface="Wingdings"/>
                  </a:rPr>
                  <a:t> </a:t>
                </a:r>
                <a:r>
                  <a:rPr lang="ru" sz="1200" b="1" spc="-30" dirty="0"/>
                  <a:t>Рис. P3-34:</a:t>
                </a:r>
                <a:r>
                  <a:rPr lang="ru" sz="1200" spc="-30" dirty="0"/>
                  <a:t> </a:t>
                </a:r>
                <a:r>
                  <a:rPr lang="ru" sz="1200" dirty="0"/>
                  <a:t>Слева Процесс течения в образце почвы (рис. 1 из DIN 18130-1: 1998-05, стр. 2); правильное соотношение между скоростью фильтрации </a:t>
                </a:r>
                <a14:m>
                  <m:oMath xmlns:m="http://schemas.openxmlformats.org/officeDocument/2006/math">
                    <m:r>
                      <a:rPr lang="en-US" sz="1200" i="1" dirty="0" smtClean="0">
                        <a:latin typeface="Cambria Math" panose="02040503050406030204" pitchFamily="18" charset="0"/>
                      </a:rPr>
                      <m:t>𝑣</m:t>
                    </m:r>
                  </m:oMath>
                </a14:m>
                <a:r>
                  <a:rPr lang="ru" sz="1200" dirty="0"/>
                  <a:t>и гидравлическим градиентом </a:t>
                </a:r>
                <a14:m>
                  <m:oMath xmlns:m="http://schemas.openxmlformats.org/officeDocument/2006/math">
                    <m:r>
                      <a:rPr lang="en-US" sz="1200" i="1" dirty="0" smtClean="0">
                        <a:latin typeface="Cambria Math" panose="02040503050406030204" pitchFamily="18" charset="0"/>
                      </a:rPr>
                      <m:t>𝑖</m:t>
                    </m:r>
                  </m:oMath>
                </a14:m>
                <a:r>
                  <a:rPr lang="ru" sz="1200" dirty="0"/>
                  <a:t>для линейного потока в рамках закона </a:t>
                </a:r>
                <a:r>
                  <a:rPr lang="ru" sz="1200" cap="small" dirty="0"/>
                  <a:t>Дарси </a:t>
                </a:r>
                <a:r>
                  <a:rPr lang="ru" sz="1200" dirty="0"/>
                  <a:t>,</a:t>
                </a:r>
                <a14:m>
                  <m:oMath xmlns:m="http://schemas.openxmlformats.org/officeDocument/2006/math">
                    <m:sSub>
                      <m:sSubPr>
                        <m:ctrlPr>
                          <a:rPr lang="en-GB" sz="1200" i="1" dirty="0">
                            <a:latin typeface="Cambria Math" panose="02040503050406030204" pitchFamily="18" charset="0"/>
                          </a:rPr>
                        </m:ctrlPr>
                      </m:sSubPr>
                      <m:e>
                        <m:r>
                          <a:rPr lang="de-DE" sz="1200" i="1" dirty="0">
                            <a:latin typeface="Cambria Math" panose="02040503050406030204" pitchFamily="18" charset="0"/>
                          </a:rPr>
                          <m:t>𝑘</m:t>
                        </m:r>
                      </m:e>
                      <m:sub>
                        <m:r>
                          <a:rPr lang="de-DE" sz="1200" i="1" dirty="0">
                            <a:latin typeface="Cambria Math" panose="02040503050406030204" pitchFamily="18" charset="0"/>
                          </a:rPr>
                          <m:t>1</m:t>
                        </m:r>
                      </m:sub>
                    </m:sSub>
                    <m:r>
                      <a:rPr lang="en-GB" sz="1200" i="1" dirty="0">
                        <a:latin typeface="Cambria Math" panose="02040503050406030204" pitchFamily="18" charset="0"/>
                      </a:rPr>
                      <m:t>= </m:t>
                    </m:r>
                    <m:sSub>
                      <m:sSubPr>
                        <m:ctrlPr>
                          <a:rPr lang="en-GB" sz="1200" i="1" dirty="0">
                            <a:latin typeface="Cambria Math" panose="02040503050406030204" pitchFamily="18" charset="0"/>
                          </a:rPr>
                        </m:ctrlPr>
                      </m:sSubPr>
                      <m:e>
                        <m:r>
                          <a:rPr lang="de-DE" sz="1200" i="1" dirty="0">
                            <a:latin typeface="Cambria Math" panose="02040503050406030204" pitchFamily="18" charset="0"/>
                          </a:rPr>
                          <m:t>𝑘</m:t>
                        </m:r>
                      </m:e>
                      <m:sub>
                        <m:r>
                          <a:rPr lang="de-DE" sz="1200" i="1" dirty="0">
                            <a:latin typeface="Cambria Math" panose="02040503050406030204" pitchFamily="18" charset="0"/>
                          </a:rPr>
                          <m:t>2</m:t>
                        </m:r>
                      </m:sub>
                    </m:sSub>
                    <m:r>
                      <a:rPr lang="en-GB" sz="1200" i="1" dirty="0">
                        <a:latin typeface="Cambria Math" panose="02040503050406030204" pitchFamily="18" charset="0"/>
                      </a:rPr>
                      <m:t>=</m:t>
                    </m:r>
                    <m:sSub>
                      <m:sSubPr>
                        <m:ctrlPr>
                          <a:rPr lang="en-GB" sz="1200" i="1" dirty="0">
                            <a:latin typeface="Cambria Math" panose="02040503050406030204" pitchFamily="18" charset="0"/>
                          </a:rPr>
                        </m:ctrlPr>
                      </m:sSubPr>
                      <m:e>
                        <m:r>
                          <a:rPr lang="de-DE" sz="1200" i="1" dirty="0">
                            <a:latin typeface="Cambria Math" panose="02040503050406030204" pitchFamily="18" charset="0"/>
                          </a:rPr>
                          <m:t>𝑘</m:t>
                        </m:r>
                      </m:e>
                      <m:sub>
                        <m:r>
                          <a:rPr lang="de-DE" sz="1200" i="1" dirty="0">
                            <a:latin typeface="Cambria Math" panose="02040503050406030204" pitchFamily="18" charset="0"/>
                          </a:rPr>
                          <m:t>3</m:t>
                        </m:r>
                      </m:sub>
                    </m:sSub>
                    <m:r>
                      <a:rPr lang="en-GB" sz="1200" i="1" dirty="0">
                        <a:latin typeface="Cambria Math" panose="02040503050406030204" pitchFamily="18" charset="0"/>
                      </a:rPr>
                      <m:t>=</m:t>
                    </m:r>
                    <m:r>
                      <a:rPr lang="en-GB" sz="1200" i="1" dirty="0">
                        <a:latin typeface="Cambria Math" panose="02040503050406030204" pitchFamily="18" charset="0"/>
                      </a:rPr>
                      <m:t>𝑐𝑜𝑛𝑠𝑡</m:t>
                    </m:r>
                    <m:r>
                      <a:rPr lang="en-GB" sz="1200" i="1" dirty="0">
                        <a:latin typeface="Cambria Math" panose="02040503050406030204" pitchFamily="18" charset="0"/>
                      </a:rPr>
                      <m:t>.</m:t>
                    </m:r>
                  </m:oMath>
                </a14:m>
                <a:r>
                  <a:rPr lang="ru" sz="1200" dirty="0"/>
                  <a:t> (Рисунок 2 из DIN 18130-1: 1998-05, стр. 4).</a:t>
                </a:r>
              </a:p>
            </p:txBody>
          </p:sp>
        </mc:Choice>
        <mc:Fallback xmlns="">
          <p:sp>
            <p:nvSpPr>
              <p:cNvPr id="13" name="Textfeld 12"/>
              <p:cNvSpPr txBox="1">
                <a:spLocks noRot="1" noChangeAspect="1" noMove="1" noResize="1" noEditPoints="1" noAdjustHandles="1" noChangeArrowheads="1" noChangeShapeType="1" noTextEdit="1"/>
              </p:cNvSpPr>
              <p:nvPr/>
            </p:nvSpPr>
            <p:spPr>
              <a:xfrm>
                <a:off x="6693464" y="4389443"/>
                <a:ext cx="2341637" cy="1754326"/>
              </a:xfrm>
              <a:prstGeom prst="rect">
                <a:avLst/>
              </a:prstGeom>
              <a:blipFill>
                <a:blip r:embed="rId5"/>
                <a:stretch>
                  <a:fillRect l="-260" b="-1736"/>
                </a:stretch>
              </a:blipFill>
            </p:spPr>
            <p:txBody>
              <a:bodyPr/>
              <a:lstStyle/>
              <a:p>
                <a:r xmlns:a="http://schemas.openxmlformats.org/drawingml/2006/main">
                  <a:rPr lang="ru">
                    <a:noFill/>
                  </a:rPr>
                  <a:t> </a:t>
                </a:r>
              </a:p>
            </p:txBody>
          </p:sp>
        </mc:Fallback>
      </mc:AlternateContent>
      <p:sp>
        <p:nvSpPr>
          <p:cNvPr id="2" name="Textfeld 1"/>
          <p:cNvSpPr txBox="1"/>
          <p:nvPr/>
        </p:nvSpPr>
        <p:spPr>
          <a:xfrm>
            <a:off x="459940" y="2668548"/>
            <a:ext cx="2700000" cy="276999"/>
          </a:xfrm>
          <a:prstGeom prst="rect">
            <a:avLst/>
          </a:prstGeom>
          <a:solidFill>
            <a:schemeClr val="bg1"/>
          </a:solidFill>
        </p:spPr>
        <p:txBody>
          <a:bodyPr wrap="square" rtlCol="0">
            <a:spAutoFit/>
          </a:bodyPr>
          <a:lstStyle/>
          <a:p>
            <a:r>
              <a:rPr lang="ru" sz="1200" dirty="0" err="1"/>
              <a:t>измерять</a:t>
            </a:r>
            <a:r>
              <a:rPr lang="ru" sz="1200" dirty="0"/>
              <a:t> </a:t>
            </a:r>
            <a:r>
              <a:rPr lang="ru" sz="1200" dirty="0" err="1"/>
              <a:t>уровень </a:t>
            </a:r>
            <a:r>
              <a:rPr lang="ru" sz="1200" dirty="0"/>
              <a:t>/ </a:t>
            </a:r>
            <a:r>
              <a:rPr lang="ru" sz="1200" dirty="0" err="1"/>
              <a:t>голова </a:t>
            </a:r>
            <a:r>
              <a:rPr lang="ru" sz="1200" dirty="0"/>
              <a:t>в </a:t>
            </a:r>
            <a:r>
              <a:rPr lang="ru" sz="1200" dirty="0" err="1"/>
              <a:t>_</a:t>
            </a:r>
            <a:r>
              <a:rPr lang="ru" sz="1200" dirty="0"/>
              <a:t> </a:t>
            </a:r>
            <a:r>
              <a:rPr lang="ru" sz="1200" dirty="0" err="1"/>
              <a:t>два </a:t>
            </a:r>
            <a:r>
              <a:rPr lang="ru" sz="1200" dirty="0"/>
              <a:t>стояка)</a:t>
            </a:r>
          </a:p>
        </p:txBody>
      </p:sp>
      <p:sp>
        <p:nvSpPr>
          <p:cNvPr id="10" name="Textfeld 9"/>
          <p:cNvSpPr txBox="1"/>
          <p:nvPr/>
        </p:nvSpPr>
        <p:spPr>
          <a:xfrm>
            <a:off x="2277940" y="3075339"/>
            <a:ext cx="756000" cy="325730"/>
          </a:xfrm>
          <a:prstGeom prst="rect">
            <a:avLst/>
          </a:prstGeom>
          <a:solidFill>
            <a:schemeClr val="bg1"/>
          </a:solidFill>
        </p:spPr>
        <p:txBody>
          <a:bodyPr wrap="square" lIns="54000" tIns="0" rIns="54000" bIns="0" rtlCol="0">
            <a:spAutoFit/>
          </a:bodyPr>
          <a:lstStyle/>
          <a:p>
            <a:r>
              <a:rPr lang="ru" sz="1200" dirty="0"/>
              <a:t>пористый</a:t>
            </a:r>
          </a:p>
          <a:p>
            <a:pPr>
              <a:lnSpc>
                <a:spcPts val="1100"/>
              </a:lnSpc>
            </a:pPr>
            <a:r>
              <a:rPr lang="ru" sz="1200" dirty="0" err="1"/>
              <a:t>камень</a:t>
            </a:r>
            <a:r>
              <a:rPr lang="ru" sz="1200" dirty="0"/>
              <a:t> </a:t>
            </a:r>
            <a:r>
              <a:rPr lang="ru" sz="1200" dirty="0" err="1"/>
              <a:t>диск</a:t>
            </a:r>
            <a:endParaRPr lang="de-DE" sz="1200" dirty="0"/>
          </a:p>
        </p:txBody>
      </p:sp>
      <p:sp>
        <p:nvSpPr>
          <p:cNvPr id="11" name="Textfeld 10"/>
          <p:cNvSpPr txBox="1"/>
          <p:nvPr/>
        </p:nvSpPr>
        <p:spPr>
          <a:xfrm>
            <a:off x="-62060" y="4479339"/>
            <a:ext cx="576000" cy="184666"/>
          </a:xfrm>
          <a:prstGeom prst="rect">
            <a:avLst/>
          </a:prstGeom>
          <a:solidFill>
            <a:schemeClr val="bg1"/>
          </a:solidFill>
        </p:spPr>
        <p:txBody>
          <a:bodyPr wrap="square" lIns="54000" tIns="0" rIns="54000" bIns="0" rtlCol="0">
            <a:spAutoFit/>
          </a:bodyPr>
          <a:lstStyle/>
          <a:p>
            <a:r>
              <a:rPr lang="ru" sz="1200" dirty="0"/>
              <a:t>пористый</a:t>
            </a:r>
          </a:p>
        </p:txBody>
      </p:sp>
      <p:sp>
        <p:nvSpPr>
          <p:cNvPr id="12" name="Textfeld 11"/>
          <p:cNvSpPr txBox="1"/>
          <p:nvPr/>
        </p:nvSpPr>
        <p:spPr>
          <a:xfrm>
            <a:off x="-62060" y="4631059"/>
            <a:ext cx="756000" cy="184666"/>
          </a:xfrm>
          <a:prstGeom prst="rect">
            <a:avLst/>
          </a:prstGeom>
          <a:solidFill>
            <a:schemeClr val="bg1"/>
          </a:solidFill>
        </p:spPr>
        <p:txBody>
          <a:bodyPr wrap="square" lIns="54000" tIns="0" rIns="54000" bIns="0" rtlCol="0">
            <a:spAutoFit/>
          </a:bodyPr>
          <a:lstStyle/>
          <a:p>
            <a:r>
              <a:rPr lang="ru" sz="1200" dirty="0" err="1"/>
              <a:t>камень</a:t>
            </a:r>
            <a:r>
              <a:rPr lang="ru" sz="1200" dirty="0"/>
              <a:t> </a:t>
            </a:r>
            <a:r>
              <a:rPr lang="ru" sz="1200" dirty="0" err="1"/>
              <a:t>диск</a:t>
            </a:r>
            <a:endParaRPr lang="de-DE" sz="1200" dirty="0"/>
          </a:p>
        </p:txBody>
      </p:sp>
      <p:sp>
        <p:nvSpPr>
          <p:cNvPr id="14" name="Textfeld 13"/>
          <p:cNvSpPr txBox="1"/>
          <p:nvPr/>
        </p:nvSpPr>
        <p:spPr>
          <a:xfrm>
            <a:off x="915060" y="3657927"/>
            <a:ext cx="792000" cy="184666"/>
          </a:xfrm>
          <a:prstGeom prst="rect">
            <a:avLst/>
          </a:prstGeom>
          <a:solidFill>
            <a:schemeClr val="bg1"/>
          </a:solidFill>
        </p:spPr>
        <p:txBody>
          <a:bodyPr wrap="square" lIns="54000" tIns="0" rIns="54000" bIns="0" rtlCol="0">
            <a:spAutoFit/>
          </a:bodyPr>
          <a:lstStyle/>
          <a:p>
            <a:r>
              <a:rPr lang="ru" sz="1200" dirty="0"/>
              <a:t>стояки</a:t>
            </a:r>
          </a:p>
        </p:txBody>
      </p:sp>
      <mc:AlternateContent xmlns:mc="http://schemas.openxmlformats.org/markup-compatibility/2006" xmlns:a14="http://schemas.microsoft.com/office/drawing/2010/main">
        <mc:Choice Requires="a14">
          <p:sp>
            <p:nvSpPr>
              <p:cNvPr id="15" name="Textfeld 14"/>
              <p:cNvSpPr txBox="1"/>
              <p:nvPr/>
            </p:nvSpPr>
            <p:spPr>
              <a:xfrm>
                <a:off x="531508" y="5521865"/>
                <a:ext cx="2520280" cy="466794"/>
              </a:xfrm>
              <a:prstGeom prst="rect">
                <a:avLst/>
              </a:prstGeom>
              <a:solidFill>
                <a:schemeClr val="bg1"/>
              </a:solidFill>
            </p:spPr>
            <p:txBody>
              <a:bodyPr wrap="square" lIns="54000" tIns="0" rIns="54000" bIns="0" rtlCol="0">
                <a:spAutoFit/>
              </a:bodyPr>
              <a:lstStyle/>
              <a:p>
                <a:r>
                  <a:rPr lang="ru" sz="1200" dirty="0"/>
                  <a:t>Образец с</a:t>
                </a:r>
              </a:p>
              <a:p>
                <a:pPr>
                  <a:lnSpc>
                    <a:spcPts val="1100"/>
                  </a:lnSpc>
                </a:pPr>
                <a:r>
                  <a:rPr lang="ru" sz="1200" dirty="0"/>
                  <a:t>площадь поперечного сечения</a:t>
                </a:r>
                <a14:m>
                  <m:oMath xmlns:m="http://schemas.openxmlformats.org/officeDocument/2006/math">
                    <m:r>
                      <a:rPr lang="en-US" sz="1200" i="1" dirty="0" smtClean="0">
                        <a:latin typeface="Cambria Math" panose="02040503050406030204" pitchFamily="18" charset="0"/>
                      </a:rPr>
                      <m:t>𝐴</m:t>
                    </m:r>
                    <m:r>
                      <a:rPr lang="en-US" sz="1200" i="1" dirty="0" smtClean="0">
                        <a:latin typeface="Cambria Math" panose="02040503050406030204" pitchFamily="18" charset="0"/>
                      </a:rPr>
                      <m:t> </m:t>
                    </m:r>
                  </m:oMath>
                </a14:m>
                <a:endParaRPr lang="en-US" sz="1200" dirty="0"/>
              </a:p>
              <a:p>
                <a:pPr>
                  <a:lnSpc>
                    <a:spcPts val="1100"/>
                  </a:lnSpc>
                </a:pPr>
                <a:r>
                  <a:rPr lang="ru" sz="1200" dirty="0"/>
                  <a:t>перпендикулярно направлению потока</a:t>
                </a:r>
                <a:endParaRPr lang="de-DE" sz="1200" dirty="0"/>
              </a:p>
            </p:txBody>
          </p:sp>
        </mc:Choice>
        <mc:Fallback xmlns="">
          <p:sp>
            <p:nvSpPr>
              <p:cNvPr id="15" name="Textfeld 14"/>
              <p:cNvSpPr txBox="1">
                <a:spLocks noRot="1" noChangeAspect="1" noMove="1" noResize="1" noEditPoints="1" noAdjustHandles="1" noChangeArrowheads="1" noChangeShapeType="1" noTextEdit="1"/>
              </p:cNvSpPr>
              <p:nvPr/>
            </p:nvSpPr>
            <p:spPr>
              <a:xfrm>
                <a:off x="531508" y="5521865"/>
                <a:ext cx="2520280" cy="466794"/>
              </a:xfrm>
              <a:prstGeom prst="rect">
                <a:avLst/>
              </a:prstGeom>
              <a:blipFill>
                <a:blip r:embed="rId6"/>
                <a:stretch>
                  <a:fillRect l="-1449" t="-10526" b="-21053"/>
                </a:stretch>
              </a:blipFill>
            </p:spPr>
            <p:txBody>
              <a:bodyPr/>
              <a:lstStyle/>
              <a:p>
                <a:r xmlns:a="http://schemas.openxmlformats.org/drawingml/2006/main">
                  <a:rPr lang="ru">
                    <a:noFill/>
                  </a:rPr>
                  <a:t> </a:t>
                </a:r>
              </a:p>
            </p:txBody>
          </p:sp>
        </mc:Fallback>
      </mc:AlternateContent>
      <p:grpSp>
        <p:nvGrpSpPr>
          <p:cNvPr id="8" name="Gruppo 7">
            <a:extLst>
              <a:ext uri="{FF2B5EF4-FFF2-40B4-BE49-F238E27FC236}">
                <a16:creationId xmlns="" xmlns:a16="http://schemas.microsoft.com/office/drawing/2014/main" id="{CA378151-82D2-E182-E836-2A2E98C957E4}"/>
              </a:ext>
            </a:extLst>
          </p:cNvPr>
          <p:cNvGrpSpPr/>
          <p:nvPr/>
        </p:nvGrpSpPr>
        <p:grpSpPr>
          <a:xfrm>
            <a:off x="3312000" y="576001"/>
            <a:ext cx="5833885" cy="2552893"/>
            <a:chOff x="2889846" y="576001"/>
            <a:chExt cx="6256039" cy="2725208"/>
          </a:xfrm>
        </p:grpSpPr>
        <p:pic>
          <p:nvPicPr>
            <p:cNvPr id="6" name="Grafik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9846" y="576001"/>
              <a:ext cx="6256039" cy="2725208"/>
            </a:xfrm>
            <a:prstGeom prst="rect">
              <a:avLst/>
            </a:prstGeom>
          </p:spPr>
        </p:pic>
        <p:sp>
          <p:nvSpPr>
            <p:cNvPr id="16" name="Textfeld 15"/>
            <p:cNvSpPr txBox="1"/>
            <p:nvPr/>
          </p:nvSpPr>
          <p:spPr>
            <a:xfrm>
              <a:off x="3042000" y="1201812"/>
              <a:ext cx="936000" cy="138499"/>
            </a:xfrm>
            <a:prstGeom prst="rect">
              <a:avLst/>
            </a:prstGeom>
            <a:solidFill>
              <a:srgbClr val="DAEEF3"/>
            </a:solidFill>
          </p:spPr>
          <p:txBody>
            <a:bodyPr wrap="square" lIns="90000" tIns="0" rIns="90000" bIns="0" rtlCol="0">
              <a:spAutoFit/>
            </a:bodyPr>
            <a:lstStyle/>
            <a:p>
              <a:r>
                <a:rPr lang="ru" sz="900" dirty="0" err="1"/>
                <a:t>галька </a:t>
              </a:r>
              <a:r>
                <a:rPr lang="ru" sz="900" dirty="0"/>
                <a:t>, </a:t>
              </a:r>
              <a:r>
                <a:rPr lang="ru" sz="900" dirty="0" err="1"/>
                <a:t>валун</a:t>
              </a:r>
              <a:endParaRPr lang="de-DE" sz="900" dirty="0"/>
            </a:p>
          </p:txBody>
        </p:sp>
        <p:sp>
          <p:nvSpPr>
            <p:cNvPr id="18" name="Textfeld 17"/>
            <p:cNvSpPr txBox="1"/>
            <p:nvPr/>
          </p:nvSpPr>
          <p:spPr>
            <a:xfrm>
              <a:off x="3042000" y="1364782"/>
              <a:ext cx="828000" cy="138499"/>
            </a:xfrm>
            <a:prstGeom prst="rect">
              <a:avLst/>
            </a:prstGeom>
            <a:solidFill>
              <a:srgbClr val="DAEEF3"/>
            </a:solidFill>
          </p:spPr>
          <p:txBody>
            <a:bodyPr wrap="square" lIns="90000" tIns="0" rIns="90000" bIns="0" rtlCol="0">
              <a:spAutoFit/>
            </a:bodyPr>
            <a:lstStyle/>
            <a:p>
              <a:r>
                <a:rPr lang="ru" sz="900" dirty="0" err="1"/>
                <a:t>грубый</a:t>
              </a:r>
              <a:r>
                <a:rPr lang="ru" sz="900" dirty="0"/>
                <a:t> </a:t>
              </a:r>
              <a:r>
                <a:rPr lang="ru" sz="900" dirty="0" err="1"/>
                <a:t>гравий</a:t>
              </a:r>
              <a:endParaRPr lang="de-DE" sz="900" dirty="0"/>
            </a:p>
          </p:txBody>
        </p:sp>
        <p:sp>
          <p:nvSpPr>
            <p:cNvPr id="19" name="Textfeld 18"/>
            <p:cNvSpPr txBox="1"/>
            <p:nvPr/>
          </p:nvSpPr>
          <p:spPr>
            <a:xfrm>
              <a:off x="3042000" y="1540800"/>
              <a:ext cx="900000" cy="138499"/>
            </a:xfrm>
            <a:prstGeom prst="rect">
              <a:avLst/>
            </a:prstGeom>
            <a:solidFill>
              <a:srgbClr val="DAEEF3"/>
            </a:solidFill>
          </p:spPr>
          <p:txBody>
            <a:bodyPr wrap="square" lIns="90000" tIns="0" rIns="90000" bIns="0" rtlCol="0">
              <a:spAutoFit/>
            </a:bodyPr>
            <a:lstStyle/>
            <a:p>
              <a:r>
                <a:rPr lang="ru" sz="900" dirty="0"/>
                <a:t>средний </a:t>
              </a:r>
              <a:r>
                <a:rPr lang="ru" sz="900" dirty="0" err="1"/>
                <a:t>гравий</a:t>
              </a:r>
              <a:endParaRPr lang="de-DE" sz="900" dirty="0"/>
            </a:p>
          </p:txBody>
        </p:sp>
        <p:sp>
          <p:nvSpPr>
            <p:cNvPr id="20" name="Textfeld 19"/>
            <p:cNvSpPr txBox="1"/>
            <p:nvPr/>
          </p:nvSpPr>
          <p:spPr>
            <a:xfrm>
              <a:off x="3042000" y="1697521"/>
              <a:ext cx="900000" cy="138499"/>
            </a:xfrm>
            <a:prstGeom prst="rect">
              <a:avLst/>
            </a:prstGeom>
            <a:solidFill>
              <a:srgbClr val="DAEEF3"/>
            </a:solidFill>
          </p:spPr>
          <p:txBody>
            <a:bodyPr wrap="square" lIns="90000" tIns="0" rIns="90000" bIns="0" rtlCol="0">
              <a:spAutoFit/>
            </a:bodyPr>
            <a:lstStyle/>
            <a:p>
              <a:r>
                <a:rPr lang="ru" sz="900" dirty="0" err="1"/>
                <a:t>отлично</a:t>
              </a:r>
              <a:r>
                <a:rPr lang="ru" sz="900" dirty="0"/>
                <a:t> </a:t>
              </a:r>
              <a:r>
                <a:rPr lang="ru" sz="900" dirty="0" err="1"/>
                <a:t>гравий </a:t>
              </a:r>
              <a:r>
                <a:rPr lang="ru" sz="900" dirty="0"/>
                <a:t>/ </a:t>
              </a:r>
              <a:r>
                <a:rPr lang="ru" sz="900" dirty="0" err="1"/>
                <a:t>песок</a:t>
              </a:r>
              <a:endParaRPr lang="de-DE" sz="900" dirty="0"/>
            </a:p>
          </p:txBody>
        </p:sp>
        <p:sp>
          <p:nvSpPr>
            <p:cNvPr id="21" name="Textfeld 20"/>
            <p:cNvSpPr txBox="1"/>
            <p:nvPr/>
          </p:nvSpPr>
          <p:spPr>
            <a:xfrm>
              <a:off x="3042000" y="1872000"/>
              <a:ext cx="756000" cy="138499"/>
            </a:xfrm>
            <a:prstGeom prst="rect">
              <a:avLst/>
            </a:prstGeom>
            <a:solidFill>
              <a:srgbClr val="DAEEF3"/>
            </a:solidFill>
          </p:spPr>
          <p:txBody>
            <a:bodyPr wrap="square" lIns="90000" tIns="0" rIns="90000" bIns="0" rtlCol="0">
              <a:spAutoFit/>
            </a:bodyPr>
            <a:lstStyle/>
            <a:p>
              <a:r>
                <a:rPr lang="ru" sz="900" dirty="0" err="1"/>
                <a:t>грубый</a:t>
              </a:r>
              <a:r>
                <a:rPr lang="ru" sz="900" dirty="0"/>
                <a:t> </a:t>
              </a:r>
              <a:r>
                <a:rPr lang="ru" sz="900" dirty="0" err="1"/>
                <a:t>количество</a:t>
              </a:r>
              <a:endParaRPr lang="de-DE" sz="900" dirty="0"/>
            </a:p>
          </p:txBody>
        </p:sp>
        <p:sp>
          <p:nvSpPr>
            <p:cNvPr id="22" name="Textfeld 21"/>
            <p:cNvSpPr txBox="1"/>
            <p:nvPr/>
          </p:nvSpPr>
          <p:spPr>
            <a:xfrm>
              <a:off x="3042000" y="2044567"/>
              <a:ext cx="828000" cy="138499"/>
            </a:xfrm>
            <a:prstGeom prst="rect">
              <a:avLst/>
            </a:prstGeom>
            <a:solidFill>
              <a:srgbClr val="DAEEF3"/>
            </a:solidFill>
          </p:spPr>
          <p:txBody>
            <a:bodyPr wrap="square" lIns="90000" tIns="0" rIns="90000" bIns="0" rtlCol="0">
              <a:spAutoFit/>
            </a:bodyPr>
            <a:lstStyle/>
            <a:p>
              <a:r>
                <a:rPr lang="ru" sz="900" dirty="0"/>
                <a:t>средний </a:t>
              </a:r>
              <a:r>
                <a:rPr lang="ru" sz="900" dirty="0" err="1"/>
                <a:t>песок</a:t>
              </a:r>
              <a:endParaRPr lang="de-DE" sz="900" dirty="0"/>
            </a:p>
          </p:txBody>
        </p:sp>
        <p:sp>
          <p:nvSpPr>
            <p:cNvPr id="23" name="Textfeld 22"/>
            <p:cNvSpPr txBox="1"/>
            <p:nvPr/>
          </p:nvSpPr>
          <p:spPr>
            <a:xfrm>
              <a:off x="3042000" y="2212093"/>
              <a:ext cx="612000" cy="138499"/>
            </a:xfrm>
            <a:prstGeom prst="rect">
              <a:avLst/>
            </a:prstGeom>
            <a:solidFill>
              <a:srgbClr val="DAEEF3"/>
            </a:solidFill>
          </p:spPr>
          <p:txBody>
            <a:bodyPr wrap="square" lIns="90000" tIns="0" rIns="90000" bIns="0" rtlCol="0">
              <a:spAutoFit/>
            </a:bodyPr>
            <a:lstStyle/>
            <a:p>
              <a:r>
                <a:rPr lang="ru" sz="900" dirty="0" err="1"/>
                <a:t>отлично</a:t>
              </a:r>
              <a:r>
                <a:rPr lang="ru" sz="900" dirty="0"/>
                <a:t> </a:t>
              </a:r>
              <a:r>
                <a:rPr lang="ru" sz="900" dirty="0" err="1"/>
                <a:t>количество</a:t>
              </a:r>
              <a:endParaRPr lang="de-DE" sz="900" dirty="0"/>
            </a:p>
          </p:txBody>
        </p:sp>
        <p:sp>
          <p:nvSpPr>
            <p:cNvPr id="24" name="Textfeld 23"/>
            <p:cNvSpPr txBox="1"/>
            <p:nvPr/>
          </p:nvSpPr>
          <p:spPr>
            <a:xfrm>
              <a:off x="3042000" y="2376000"/>
              <a:ext cx="1224000" cy="138499"/>
            </a:xfrm>
            <a:prstGeom prst="rect">
              <a:avLst/>
            </a:prstGeom>
            <a:solidFill>
              <a:srgbClr val="DAEEF3"/>
            </a:solidFill>
          </p:spPr>
          <p:txBody>
            <a:bodyPr wrap="square" lIns="90000" tIns="0" rIns="90000" bIns="0" rtlCol="0">
              <a:spAutoFit/>
            </a:bodyPr>
            <a:lstStyle/>
            <a:p>
              <a:r>
                <a:rPr lang="ru" sz="900" dirty="0" err="1"/>
                <a:t>песок </a:t>
              </a:r>
              <a:r>
                <a:rPr lang="ru" sz="900" dirty="0"/>
                <a:t>, </a:t>
              </a:r>
              <a:r>
                <a:rPr lang="ru" sz="900" dirty="0" err="1"/>
                <a:t>суглинистый </a:t>
              </a:r>
              <a:r>
                <a:rPr lang="ru" sz="900" dirty="0"/>
                <a:t>, </a:t>
              </a:r>
              <a:r>
                <a:rPr lang="ru" sz="900" dirty="0" err="1"/>
                <a:t>илистый</a:t>
              </a:r>
              <a:endParaRPr lang="de-DE" sz="900" dirty="0"/>
            </a:p>
          </p:txBody>
        </p:sp>
        <p:sp>
          <p:nvSpPr>
            <p:cNvPr id="25" name="Textfeld 24"/>
            <p:cNvSpPr txBox="1"/>
            <p:nvPr/>
          </p:nvSpPr>
          <p:spPr>
            <a:xfrm>
              <a:off x="3042000" y="2549891"/>
              <a:ext cx="432000" cy="138499"/>
            </a:xfrm>
            <a:prstGeom prst="rect">
              <a:avLst/>
            </a:prstGeom>
            <a:solidFill>
              <a:srgbClr val="DAEEF3"/>
            </a:solidFill>
          </p:spPr>
          <p:txBody>
            <a:bodyPr wrap="square" lIns="90000" tIns="0" rIns="90000" bIns="0" rtlCol="0">
              <a:spAutoFit/>
            </a:bodyPr>
            <a:lstStyle/>
            <a:p>
              <a:r>
                <a:rPr lang="ru" sz="900" dirty="0" err="1"/>
                <a:t>ил</a:t>
              </a:r>
              <a:endParaRPr lang="de-DE" sz="900" dirty="0"/>
            </a:p>
          </p:txBody>
        </p:sp>
        <p:sp>
          <p:nvSpPr>
            <p:cNvPr id="26" name="Textfeld 25"/>
            <p:cNvSpPr txBox="1"/>
            <p:nvPr/>
          </p:nvSpPr>
          <p:spPr>
            <a:xfrm>
              <a:off x="3042000" y="2880000"/>
              <a:ext cx="432000" cy="138499"/>
            </a:xfrm>
            <a:prstGeom prst="rect">
              <a:avLst/>
            </a:prstGeom>
            <a:solidFill>
              <a:srgbClr val="DAEEF3"/>
            </a:solidFill>
          </p:spPr>
          <p:txBody>
            <a:bodyPr wrap="square" lIns="90000" tIns="0" rIns="90000" bIns="0" rtlCol="0">
              <a:spAutoFit/>
            </a:bodyPr>
            <a:lstStyle/>
            <a:p>
              <a:r>
                <a:rPr lang="ru" sz="900" dirty="0" err="1"/>
                <a:t>суглинок</a:t>
              </a:r>
              <a:endParaRPr lang="de-DE" sz="900" dirty="0"/>
            </a:p>
          </p:txBody>
        </p:sp>
        <p:sp>
          <p:nvSpPr>
            <p:cNvPr id="27" name="Textfeld 26"/>
            <p:cNvSpPr txBox="1"/>
            <p:nvPr/>
          </p:nvSpPr>
          <p:spPr>
            <a:xfrm>
              <a:off x="3042000" y="3042000"/>
              <a:ext cx="396000" cy="138499"/>
            </a:xfrm>
            <a:prstGeom prst="rect">
              <a:avLst/>
            </a:prstGeom>
            <a:solidFill>
              <a:srgbClr val="DAEEF3"/>
            </a:solidFill>
          </p:spPr>
          <p:txBody>
            <a:bodyPr wrap="square" lIns="90000" tIns="0" rIns="90000" bIns="0" rtlCol="0">
              <a:spAutoFit/>
            </a:bodyPr>
            <a:lstStyle/>
            <a:p>
              <a:r>
                <a:rPr lang="ru" sz="900" dirty="0" err="1"/>
                <a:t>глина</a:t>
              </a:r>
              <a:endParaRPr lang="de-DE" sz="900" dirty="0"/>
            </a:p>
          </p:txBody>
        </p:sp>
        <p:sp>
          <p:nvSpPr>
            <p:cNvPr id="28" name="Textfeld 27"/>
            <p:cNvSpPr txBox="1"/>
            <p:nvPr/>
          </p:nvSpPr>
          <p:spPr>
            <a:xfrm>
              <a:off x="3042000" y="2718000"/>
              <a:ext cx="432000" cy="138499"/>
            </a:xfrm>
            <a:prstGeom prst="rect">
              <a:avLst/>
            </a:prstGeom>
            <a:solidFill>
              <a:srgbClr val="DAEEF3"/>
            </a:solidFill>
          </p:spPr>
          <p:txBody>
            <a:bodyPr wrap="square" lIns="90000" tIns="0" rIns="90000" bIns="0" rtlCol="0">
              <a:spAutoFit/>
            </a:bodyPr>
            <a:lstStyle/>
            <a:p>
              <a:r>
                <a:rPr lang="ru" sz="900" dirty="0" err="1"/>
                <a:t>лёсс</a:t>
              </a:r>
              <a:endParaRPr lang="de-DE" sz="900" dirty="0"/>
            </a:p>
          </p:txBody>
        </p:sp>
        <p:sp>
          <p:nvSpPr>
            <p:cNvPr id="29" name="Textfeld 28"/>
            <p:cNvSpPr txBox="1"/>
            <p:nvPr/>
          </p:nvSpPr>
          <p:spPr>
            <a:xfrm>
              <a:off x="5724000" y="3045600"/>
              <a:ext cx="468000" cy="149405"/>
            </a:xfrm>
            <a:prstGeom prst="rect">
              <a:avLst/>
            </a:prstGeom>
            <a:solidFill>
              <a:srgbClr val="DAEEF3"/>
            </a:solidFill>
          </p:spPr>
          <p:txBody>
            <a:bodyPr wrap="square" lIns="18000" tIns="0" rIns="18000" bIns="10800" rtlCol="0">
              <a:spAutoFit/>
            </a:bodyPr>
            <a:lstStyle/>
            <a:p>
              <a:r>
                <a:rPr lang="ru" sz="900" dirty="0" err="1"/>
                <a:t>илистый </a:t>
              </a:r>
              <a:r>
                <a:rPr lang="ru" sz="900" dirty="0"/>
                <a:t>:</a:t>
              </a:r>
            </a:p>
          </p:txBody>
        </p:sp>
        <p:sp>
          <p:nvSpPr>
            <p:cNvPr id="30" name="Textfeld 29"/>
            <p:cNvSpPr txBox="1"/>
            <p:nvPr/>
          </p:nvSpPr>
          <p:spPr>
            <a:xfrm>
              <a:off x="6876000" y="3045600"/>
              <a:ext cx="396000" cy="138499"/>
            </a:xfrm>
            <a:prstGeom prst="rect">
              <a:avLst/>
            </a:prstGeom>
            <a:solidFill>
              <a:srgbClr val="DAEEF3"/>
            </a:solidFill>
          </p:spPr>
          <p:txBody>
            <a:bodyPr wrap="square" lIns="18000" tIns="0" rIns="18000" bIns="0" rtlCol="0">
              <a:spAutoFit/>
            </a:bodyPr>
            <a:lstStyle/>
            <a:p>
              <a:r>
                <a:rPr lang="ru" sz="900" dirty="0" err="1"/>
                <a:t>постный </a:t>
              </a:r>
              <a:r>
                <a:rPr lang="ru" sz="900" dirty="0"/>
                <a:t>:</a:t>
              </a:r>
            </a:p>
          </p:txBody>
        </p:sp>
        <p:sp>
          <p:nvSpPr>
            <p:cNvPr id="31" name="Textfeld 30"/>
            <p:cNvSpPr txBox="1"/>
            <p:nvPr/>
          </p:nvSpPr>
          <p:spPr>
            <a:xfrm>
              <a:off x="7992000" y="3045600"/>
              <a:ext cx="216000" cy="138499"/>
            </a:xfrm>
            <a:prstGeom prst="rect">
              <a:avLst/>
            </a:prstGeom>
            <a:solidFill>
              <a:srgbClr val="DAEEF3"/>
            </a:solidFill>
          </p:spPr>
          <p:txBody>
            <a:bodyPr wrap="square" lIns="18000" tIns="0" rIns="18000" bIns="0" rtlCol="0">
              <a:spAutoFit/>
            </a:bodyPr>
            <a:lstStyle/>
            <a:p>
              <a:r>
                <a:rPr lang="ru" sz="900" dirty="0" err="1"/>
                <a:t>Жир </a:t>
              </a:r>
              <a:r>
                <a:rPr lang="ru" sz="900" dirty="0"/>
                <a:t>:</a:t>
              </a:r>
            </a:p>
          </p:txBody>
        </p:sp>
        <p:sp>
          <p:nvSpPr>
            <p:cNvPr id="32" name="Textfeld 31"/>
            <p:cNvSpPr txBox="1"/>
            <p:nvPr/>
          </p:nvSpPr>
          <p:spPr>
            <a:xfrm>
              <a:off x="5655600" y="2718000"/>
              <a:ext cx="648000" cy="138499"/>
            </a:xfrm>
            <a:prstGeom prst="rect">
              <a:avLst/>
            </a:prstGeom>
            <a:solidFill>
              <a:srgbClr val="DAEEF3"/>
            </a:solidFill>
          </p:spPr>
          <p:txBody>
            <a:bodyPr wrap="square" lIns="18000" tIns="0" rIns="18000" bIns="0" rtlCol="0">
              <a:spAutoFit/>
            </a:bodyPr>
            <a:lstStyle/>
            <a:p>
              <a:r>
                <a:rPr lang="ru" sz="900" dirty="0" err="1"/>
                <a:t>безмятежный </a:t>
              </a:r>
              <a:r>
                <a:rPr lang="ru" sz="900" dirty="0"/>
                <a:t>:</a:t>
              </a:r>
            </a:p>
          </p:txBody>
        </p:sp>
        <p:sp>
          <p:nvSpPr>
            <p:cNvPr id="33" name="Textfeld 32"/>
            <p:cNvSpPr txBox="1"/>
            <p:nvPr/>
          </p:nvSpPr>
          <p:spPr>
            <a:xfrm>
              <a:off x="6537600" y="2717999"/>
              <a:ext cx="468000" cy="138499"/>
            </a:xfrm>
            <a:prstGeom prst="rect">
              <a:avLst/>
            </a:prstGeom>
            <a:solidFill>
              <a:srgbClr val="DAEEF3"/>
            </a:solidFill>
          </p:spPr>
          <p:txBody>
            <a:bodyPr wrap="square" lIns="0" tIns="0" rIns="0" bIns="0" rtlCol="0">
              <a:spAutoFit/>
            </a:bodyPr>
            <a:lstStyle/>
            <a:p>
              <a:r>
                <a:rPr lang="ru" sz="900" spc="-20" dirty="0" err="1"/>
                <a:t>встревожен </a:t>
              </a:r>
              <a:r>
                <a:rPr lang="ru" sz="900" spc="-20" dirty="0"/>
                <a:t>:</a:t>
              </a:r>
            </a:p>
          </p:txBody>
        </p:sp>
        <p:sp>
          <p:nvSpPr>
            <p:cNvPr id="34" name="Textfeld 33"/>
            <p:cNvSpPr txBox="1"/>
            <p:nvPr/>
          </p:nvSpPr>
          <p:spPr>
            <a:xfrm>
              <a:off x="4824000" y="1204948"/>
              <a:ext cx="144000" cy="138499"/>
            </a:xfrm>
            <a:prstGeom prst="rect">
              <a:avLst/>
            </a:prstGeom>
            <a:solidFill>
              <a:srgbClr val="DAEEF3"/>
            </a:solidFill>
          </p:spPr>
          <p:txBody>
            <a:bodyPr wrap="square" lIns="18000" tIns="0" rIns="18000" bIns="0" rtlCol="0">
              <a:spAutoFit/>
            </a:bodyPr>
            <a:lstStyle/>
            <a:p>
              <a:r>
                <a:rPr lang="ru" sz="900" dirty="0"/>
                <a:t>до того как</a:t>
              </a:r>
            </a:p>
          </p:txBody>
        </p:sp>
        <p:sp>
          <p:nvSpPr>
            <p:cNvPr id="35" name="Textfeld 34"/>
            <p:cNvSpPr txBox="1"/>
            <p:nvPr/>
          </p:nvSpPr>
          <p:spPr>
            <a:xfrm>
              <a:off x="4824000" y="1697521"/>
              <a:ext cx="180000" cy="138499"/>
            </a:xfrm>
            <a:prstGeom prst="rect">
              <a:avLst/>
            </a:prstGeom>
            <a:solidFill>
              <a:srgbClr val="DAEEF3"/>
            </a:solidFill>
          </p:spPr>
          <p:txBody>
            <a:bodyPr wrap="square" lIns="18000" tIns="0" rIns="18000" bIns="0" rtlCol="0">
              <a:spAutoFit/>
            </a:bodyPr>
            <a:lstStyle/>
            <a:p>
              <a:r>
                <a:rPr lang="ru" sz="900" dirty="0"/>
                <a:t>до того как</a:t>
              </a:r>
            </a:p>
          </p:txBody>
        </p:sp>
        <p:sp>
          <p:nvSpPr>
            <p:cNvPr id="36" name="Textfeld 35"/>
            <p:cNvSpPr txBox="1"/>
            <p:nvPr/>
          </p:nvSpPr>
          <p:spPr>
            <a:xfrm>
              <a:off x="6444000" y="3044903"/>
              <a:ext cx="180000" cy="138499"/>
            </a:xfrm>
            <a:prstGeom prst="rect">
              <a:avLst/>
            </a:prstGeom>
            <a:solidFill>
              <a:srgbClr val="DAEEF3"/>
            </a:solidFill>
          </p:spPr>
          <p:txBody>
            <a:bodyPr wrap="square" lIns="18000" tIns="0" rIns="18000" bIns="0" rtlCol="0">
              <a:spAutoFit/>
            </a:bodyPr>
            <a:lstStyle/>
            <a:p>
              <a:r>
                <a:rPr lang="ru" sz="900" dirty="0"/>
                <a:t>до того как</a:t>
              </a:r>
            </a:p>
          </p:txBody>
        </p:sp>
        <p:sp>
          <p:nvSpPr>
            <p:cNvPr id="37" name="Textfeld 36"/>
            <p:cNvSpPr txBox="1"/>
            <p:nvPr/>
          </p:nvSpPr>
          <p:spPr>
            <a:xfrm>
              <a:off x="7560000" y="3045136"/>
              <a:ext cx="180000" cy="138499"/>
            </a:xfrm>
            <a:prstGeom prst="rect">
              <a:avLst/>
            </a:prstGeom>
            <a:solidFill>
              <a:srgbClr val="DAEEF3"/>
            </a:solidFill>
          </p:spPr>
          <p:txBody>
            <a:bodyPr wrap="square" lIns="18000" tIns="0" rIns="18000" bIns="0" rtlCol="0">
              <a:spAutoFit/>
            </a:bodyPr>
            <a:lstStyle/>
            <a:p>
              <a:r>
                <a:rPr lang="ru" sz="900" dirty="0"/>
                <a:t>до того как</a:t>
              </a:r>
            </a:p>
          </p:txBody>
        </p:sp>
        <p:sp>
          <p:nvSpPr>
            <p:cNvPr id="38" name="Textfeld 37"/>
            <p:cNvSpPr txBox="1"/>
            <p:nvPr/>
          </p:nvSpPr>
          <p:spPr>
            <a:xfrm>
              <a:off x="8496000" y="3042000"/>
              <a:ext cx="180000" cy="138499"/>
            </a:xfrm>
            <a:prstGeom prst="rect">
              <a:avLst/>
            </a:prstGeom>
            <a:solidFill>
              <a:srgbClr val="DAEEF3"/>
            </a:solidFill>
          </p:spPr>
          <p:txBody>
            <a:bodyPr wrap="square" lIns="18000" tIns="0" rIns="18000" bIns="0" rtlCol="0">
              <a:spAutoFit/>
            </a:bodyPr>
            <a:lstStyle/>
            <a:p>
              <a:r>
                <a:rPr lang="ru" sz="900" dirty="0"/>
                <a:t>до того как</a:t>
              </a:r>
            </a:p>
          </p:txBody>
        </p:sp>
        <p:sp>
          <p:nvSpPr>
            <p:cNvPr id="39" name="Textfeld 38"/>
            <p:cNvSpPr txBox="1"/>
            <p:nvPr/>
          </p:nvSpPr>
          <p:spPr>
            <a:xfrm>
              <a:off x="6120000" y="1689618"/>
              <a:ext cx="180000" cy="138499"/>
            </a:xfrm>
            <a:prstGeom prst="rect">
              <a:avLst/>
            </a:prstGeom>
            <a:solidFill>
              <a:srgbClr val="DAEEF3"/>
            </a:solidFill>
          </p:spPr>
          <p:txBody>
            <a:bodyPr wrap="square" lIns="18000" tIns="0" rIns="18000" bIns="0" rtlCol="0">
              <a:spAutoFit/>
            </a:bodyPr>
            <a:lstStyle/>
            <a:p>
              <a:r>
                <a:rPr lang="ru" sz="900" dirty="0"/>
                <a:t>до того как</a:t>
              </a:r>
            </a:p>
          </p:txBody>
        </p:sp>
        <p:sp>
          <p:nvSpPr>
            <p:cNvPr id="40" name="Textfeld 39"/>
            <p:cNvSpPr txBox="1"/>
            <p:nvPr/>
          </p:nvSpPr>
          <p:spPr>
            <a:xfrm>
              <a:off x="4824000" y="1364782"/>
              <a:ext cx="180000" cy="138499"/>
            </a:xfrm>
            <a:prstGeom prst="rect">
              <a:avLst/>
            </a:prstGeom>
            <a:solidFill>
              <a:srgbClr val="DAEEF3"/>
            </a:solidFill>
          </p:spPr>
          <p:txBody>
            <a:bodyPr wrap="square" lIns="18000" tIns="0" rIns="18000" bIns="0" rtlCol="0">
              <a:spAutoFit/>
            </a:bodyPr>
            <a:lstStyle/>
            <a:p>
              <a:r>
                <a:rPr lang="ru" sz="900" dirty="0"/>
                <a:t>до того как</a:t>
              </a:r>
            </a:p>
          </p:txBody>
        </p:sp>
        <p:sp>
          <p:nvSpPr>
            <p:cNvPr id="41" name="Textfeld 40"/>
            <p:cNvSpPr txBox="1"/>
            <p:nvPr/>
          </p:nvSpPr>
          <p:spPr>
            <a:xfrm>
              <a:off x="4824000" y="1885964"/>
              <a:ext cx="180000" cy="138499"/>
            </a:xfrm>
            <a:prstGeom prst="rect">
              <a:avLst/>
            </a:prstGeom>
            <a:solidFill>
              <a:srgbClr val="DAEEF3"/>
            </a:solidFill>
          </p:spPr>
          <p:txBody>
            <a:bodyPr wrap="square" lIns="18000" tIns="0" rIns="18000" bIns="0" rtlCol="0">
              <a:spAutoFit/>
            </a:bodyPr>
            <a:lstStyle/>
            <a:p>
              <a:r>
                <a:rPr lang="ru" sz="900" dirty="0"/>
                <a:t>до того как</a:t>
              </a:r>
            </a:p>
          </p:txBody>
        </p:sp>
        <p:sp>
          <p:nvSpPr>
            <p:cNvPr id="42" name="Textfeld 41"/>
            <p:cNvSpPr txBox="1"/>
            <p:nvPr/>
          </p:nvSpPr>
          <p:spPr>
            <a:xfrm>
              <a:off x="4824000" y="2048232"/>
              <a:ext cx="180000" cy="138499"/>
            </a:xfrm>
            <a:prstGeom prst="rect">
              <a:avLst/>
            </a:prstGeom>
            <a:solidFill>
              <a:srgbClr val="DAEEF3"/>
            </a:solidFill>
          </p:spPr>
          <p:txBody>
            <a:bodyPr wrap="square" lIns="18000" tIns="0" rIns="18000" bIns="0" rtlCol="0">
              <a:spAutoFit/>
            </a:bodyPr>
            <a:lstStyle/>
            <a:p>
              <a:r>
                <a:rPr lang="ru" sz="900" dirty="0"/>
                <a:t>до того как</a:t>
              </a:r>
            </a:p>
          </p:txBody>
        </p:sp>
        <p:sp>
          <p:nvSpPr>
            <p:cNvPr id="43" name="Textfeld 42"/>
            <p:cNvSpPr txBox="1"/>
            <p:nvPr/>
          </p:nvSpPr>
          <p:spPr>
            <a:xfrm>
              <a:off x="4824000" y="2210155"/>
              <a:ext cx="180000" cy="138499"/>
            </a:xfrm>
            <a:prstGeom prst="rect">
              <a:avLst/>
            </a:prstGeom>
            <a:solidFill>
              <a:srgbClr val="DAEEF3"/>
            </a:solidFill>
          </p:spPr>
          <p:txBody>
            <a:bodyPr wrap="square" lIns="18000" tIns="0" rIns="18000" bIns="0" rtlCol="0">
              <a:spAutoFit/>
            </a:bodyPr>
            <a:lstStyle/>
            <a:p>
              <a:r>
                <a:rPr lang="ru" sz="900" dirty="0"/>
                <a:t>до того как</a:t>
              </a:r>
            </a:p>
          </p:txBody>
        </p:sp>
        <p:sp>
          <p:nvSpPr>
            <p:cNvPr id="44" name="Textfeld 43"/>
            <p:cNvSpPr txBox="1"/>
            <p:nvPr/>
          </p:nvSpPr>
          <p:spPr>
            <a:xfrm>
              <a:off x="4824000" y="2380289"/>
              <a:ext cx="180000" cy="138499"/>
            </a:xfrm>
            <a:prstGeom prst="rect">
              <a:avLst/>
            </a:prstGeom>
            <a:solidFill>
              <a:srgbClr val="DAEEF3"/>
            </a:solidFill>
          </p:spPr>
          <p:txBody>
            <a:bodyPr wrap="square" lIns="18000" tIns="0" rIns="18000" bIns="0" rtlCol="0">
              <a:spAutoFit/>
            </a:bodyPr>
            <a:lstStyle/>
            <a:p>
              <a:r>
                <a:rPr lang="ru" sz="900" dirty="0"/>
                <a:t>до того как</a:t>
              </a:r>
            </a:p>
          </p:txBody>
        </p:sp>
        <p:sp>
          <p:nvSpPr>
            <p:cNvPr id="45" name="Textfeld 44"/>
            <p:cNvSpPr txBox="1"/>
            <p:nvPr/>
          </p:nvSpPr>
          <p:spPr>
            <a:xfrm>
              <a:off x="4824000" y="2564544"/>
              <a:ext cx="180000" cy="138499"/>
            </a:xfrm>
            <a:prstGeom prst="rect">
              <a:avLst/>
            </a:prstGeom>
            <a:solidFill>
              <a:srgbClr val="DAEEF3"/>
            </a:solidFill>
          </p:spPr>
          <p:txBody>
            <a:bodyPr wrap="square" lIns="18000" tIns="0" rIns="18000" bIns="0" rtlCol="0">
              <a:spAutoFit/>
            </a:bodyPr>
            <a:lstStyle/>
            <a:p>
              <a:r>
                <a:rPr lang="ru" sz="900" dirty="0"/>
                <a:t>до того как</a:t>
              </a:r>
            </a:p>
          </p:txBody>
        </p:sp>
        <p:sp>
          <p:nvSpPr>
            <p:cNvPr id="46" name="Textfeld 45"/>
            <p:cNvSpPr txBox="1"/>
            <p:nvPr/>
          </p:nvSpPr>
          <p:spPr>
            <a:xfrm>
              <a:off x="4860000" y="2718581"/>
              <a:ext cx="180000" cy="138499"/>
            </a:xfrm>
            <a:prstGeom prst="rect">
              <a:avLst/>
            </a:prstGeom>
            <a:solidFill>
              <a:srgbClr val="DAEEF3"/>
            </a:solidFill>
          </p:spPr>
          <p:txBody>
            <a:bodyPr wrap="square" lIns="18000" tIns="0" rIns="18000" bIns="0" rtlCol="0">
              <a:spAutoFit/>
            </a:bodyPr>
            <a:lstStyle/>
            <a:p>
              <a:r>
                <a:rPr lang="ru" sz="900" dirty="0"/>
                <a:t>до того как</a:t>
              </a:r>
            </a:p>
          </p:txBody>
        </p:sp>
        <p:sp>
          <p:nvSpPr>
            <p:cNvPr id="47" name="Textfeld 46"/>
            <p:cNvSpPr txBox="1"/>
            <p:nvPr/>
          </p:nvSpPr>
          <p:spPr>
            <a:xfrm>
              <a:off x="4860000" y="2882995"/>
              <a:ext cx="180000" cy="138499"/>
            </a:xfrm>
            <a:prstGeom prst="rect">
              <a:avLst/>
            </a:prstGeom>
            <a:solidFill>
              <a:srgbClr val="DAEEF3"/>
            </a:solidFill>
          </p:spPr>
          <p:txBody>
            <a:bodyPr wrap="square" lIns="18000" tIns="0" rIns="18000" bIns="0" rtlCol="0">
              <a:spAutoFit/>
            </a:bodyPr>
            <a:lstStyle/>
            <a:p>
              <a:r>
                <a:rPr lang="ru" sz="900" dirty="0"/>
                <a:t>до того как</a:t>
              </a:r>
            </a:p>
          </p:txBody>
        </p:sp>
        <p:sp>
          <p:nvSpPr>
            <p:cNvPr id="48" name="Textfeld 47"/>
            <p:cNvSpPr txBox="1"/>
            <p:nvPr/>
          </p:nvSpPr>
          <p:spPr>
            <a:xfrm>
              <a:off x="4864728" y="3046132"/>
              <a:ext cx="180000" cy="138499"/>
            </a:xfrm>
            <a:prstGeom prst="rect">
              <a:avLst/>
            </a:prstGeom>
            <a:solidFill>
              <a:srgbClr val="DAEEF3"/>
            </a:solidFill>
          </p:spPr>
          <p:txBody>
            <a:bodyPr wrap="square" lIns="18000" tIns="0" rIns="18000" bIns="0" rtlCol="0">
              <a:spAutoFit/>
            </a:bodyPr>
            <a:lstStyle/>
            <a:p>
              <a:r>
                <a:rPr lang="ru" sz="900" dirty="0"/>
                <a:t>до того как</a:t>
              </a:r>
            </a:p>
          </p:txBody>
        </p:sp>
        <p:sp>
          <p:nvSpPr>
            <p:cNvPr id="49" name="Textfeld 48"/>
            <p:cNvSpPr txBox="1"/>
            <p:nvPr/>
          </p:nvSpPr>
          <p:spPr>
            <a:xfrm>
              <a:off x="5940000" y="1889629"/>
              <a:ext cx="180000" cy="138499"/>
            </a:xfrm>
            <a:prstGeom prst="rect">
              <a:avLst/>
            </a:prstGeom>
            <a:solidFill>
              <a:srgbClr val="DAEEF3"/>
            </a:solidFill>
          </p:spPr>
          <p:txBody>
            <a:bodyPr wrap="square" lIns="18000" tIns="0" rIns="18000" bIns="0" rtlCol="0">
              <a:spAutoFit/>
            </a:bodyPr>
            <a:lstStyle/>
            <a:p>
              <a:r>
                <a:rPr lang="ru" sz="900" dirty="0"/>
                <a:t>до того как</a:t>
              </a:r>
            </a:p>
          </p:txBody>
        </p:sp>
        <p:sp>
          <p:nvSpPr>
            <p:cNvPr id="50" name="Textfeld 49"/>
            <p:cNvSpPr txBox="1"/>
            <p:nvPr/>
          </p:nvSpPr>
          <p:spPr>
            <a:xfrm>
              <a:off x="5940000" y="2209750"/>
              <a:ext cx="180000" cy="138499"/>
            </a:xfrm>
            <a:prstGeom prst="rect">
              <a:avLst/>
            </a:prstGeom>
            <a:solidFill>
              <a:srgbClr val="DAEEF3"/>
            </a:solidFill>
          </p:spPr>
          <p:txBody>
            <a:bodyPr wrap="square" lIns="18000" tIns="0" rIns="18000" bIns="0" rtlCol="0">
              <a:spAutoFit/>
            </a:bodyPr>
            <a:lstStyle/>
            <a:p>
              <a:r>
                <a:rPr lang="ru" sz="900" dirty="0"/>
                <a:t>до того как</a:t>
              </a:r>
            </a:p>
          </p:txBody>
        </p:sp>
        <p:sp>
          <p:nvSpPr>
            <p:cNvPr id="51" name="Textfeld 50"/>
            <p:cNvSpPr txBox="1"/>
            <p:nvPr/>
          </p:nvSpPr>
          <p:spPr>
            <a:xfrm>
              <a:off x="5940000" y="2554001"/>
              <a:ext cx="180000" cy="138499"/>
            </a:xfrm>
            <a:prstGeom prst="rect">
              <a:avLst/>
            </a:prstGeom>
            <a:solidFill>
              <a:srgbClr val="DAEEF3"/>
            </a:solidFill>
          </p:spPr>
          <p:txBody>
            <a:bodyPr wrap="square" lIns="18000" tIns="0" rIns="18000" bIns="0" rtlCol="0">
              <a:spAutoFit/>
            </a:bodyPr>
            <a:lstStyle/>
            <a:p>
              <a:r>
                <a:rPr lang="ru" sz="900" dirty="0"/>
                <a:t>до того как</a:t>
              </a:r>
            </a:p>
          </p:txBody>
        </p:sp>
        <p:sp>
          <p:nvSpPr>
            <p:cNvPr id="52" name="Textfeld 51"/>
            <p:cNvSpPr txBox="1"/>
            <p:nvPr/>
          </p:nvSpPr>
          <p:spPr>
            <a:xfrm>
              <a:off x="7227846" y="2717998"/>
              <a:ext cx="180000" cy="138499"/>
            </a:xfrm>
            <a:prstGeom prst="rect">
              <a:avLst/>
            </a:prstGeom>
            <a:solidFill>
              <a:srgbClr val="DAEEF3"/>
            </a:solidFill>
          </p:spPr>
          <p:txBody>
            <a:bodyPr wrap="square" lIns="18000" tIns="0" rIns="18000" bIns="0" rtlCol="0">
              <a:spAutoFit/>
            </a:bodyPr>
            <a:lstStyle/>
            <a:p>
              <a:r>
                <a:rPr lang="ru" sz="900" dirty="0"/>
                <a:t>до того как</a:t>
              </a:r>
            </a:p>
          </p:txBody>
        </p:sp>
        <p:sp>
          <p:nvSpPr>
            <p:cNvPr id="53" name="Textfeld 52"/>
            <p:cNvSpPr txBox="1"/>
            <p:nvPr/>
          </p:nvSpPr>
          <p:spPr>
            <a:xfrm>
              <a:off x="5940000" y="2879923"/>
              <a:ext cx="180000" cy="138499"/>
            </a:xfrm>
            <a:prstGeom prst="rect">
              <a:avLst/>
            </a:prstGeom>
            <a:solidFill>
              <a:srgbClr val="DAEEF3"/>
            </a:solidFill>
          </p:spPr>
          <p:txBody>
            <a:bodyPr wrap="square" lIns="18000" tIns="0" rIns="18000" bIns="0" rtlCol="0">
              <a:spAutoFit/>
            </a:bodyPr>
            <a:lstStyle/>
            <a:p>
              <a:r>
                <a:rPr lang="ru" sz="900" dirty="0"/>
                <a:t>до того как</a:t>
              </a:r>
            </a:p>
          </p:txBody>
        </p:sp>
        <p:sp>
          <p:nvSpPr>
            <p:cNvPr id="54" name="Textfeld 53"/>
            <p:cNvSpPr txBox="1"/>
            <p:nvPr/>
          </p:nvSpPr>
          <p:spPr>
            <a:xfrm>
              <a:off x="3042000" y="855563"/>
              <a:ext cx="720000" cy="138499"/>
            </a:xfrm>
            <a:prstGeom prst="rect">
              <a:avLst/>
            </a:prstGeom>
            <a:solidFill>
              <a:srgbClr val="92CDDB"/>
            </a:solidFill>
          </p:spPr>
          <p:txBody>
            <a:bodyPr wrap="square" lIns="90000" tIns="0" rIns="90000" bIns="0" rtlCol="0">
              <a:spAutoFit/>
            </a:bodyPr>
            <a:lstStyle/>
            <a:p>
              <a:r>
                <a:rPr lang="ru" sz="900" b="1" dirty="0"/>
                <a:t>тип почвы </a:t>
              </a:r>
              <a:r>
                <a:rPr lang="ru" sz="900" b="1" dirty="0" err="1"/>
                <a:t>_</a:t>
              </a:r>
            </a:p>
          </p:txBody>
        </p:sp>
        <mc:AlternateContent xmlns:mc="http://schemas.openxmlformats.org/markup-compatibility/2006" xmlns:a14="http://schemas.microsoft.com/office/drawing/2010/main">
          <mc:Choice Requires="a14">
            <p:sp>
              <p:nvSpPr>
                <p:cNvPr id="55" name="Textfeld 54"/>
                <p:cNvSpPr txBox="1"/>
                <p:nvPr/>
              </p:nvSpPr>
              <p:spPr>
                <a:xfrm>
                  <a:off x="5328000" y="855563"/>
                  <a:ext cx="576000" cy="138499"/>
                </a:xfrm>
                <a:prstGeom prst="rect">
                  <a:avLst/>
                </a:prstGeom>
                <a:solidFill>
                  <a:srgbClr val="92CDDB"/>
                </a:solidFill>
              </p:spPr>
              <p:txBody>
                <a:bodyPr wrap="square" lIns="90000" tIns="0" rIns="90000" bIns="0" rtlCol="0">
                  <a:spAutoFit/>
                </a:bodyPr>
                <a:lstStyle/>
                <a:p>
                  <a14:m>
                    <m:oMath xmlns:m="http://schemas.openxmlformats.org/officeDocument/2006/math">
                      <m:r>
                        <a:rPr lang="de-DE" sz="900" b="1" i="1" dirty="0" smtClean="0">
                          <a:latin typeface="Cambria Math" panose="02040503050406030204" pitchFamily="18" charset="0"/>
                        </a:rPr>
                        <m:t>𝒌</m:t>
                      </m:r>
                    </m:oMath>
                  </a14:m>
                  <a:r>
                    <a:rPr lang="ru" sz="900" b="1" dirty="0"/>
                    <a:t>[РС]</a:t>
                  </a:r>
                </a:p>
              </p:txBody>
            </p:sp>
          </mc:Choice>
          <mc:Fallback xmlns="">
            <p:sp>
              <p:nvSpPr>
                <p:cNvPr id="55" name="Textfeld 54"/>
                <p:cNvSpPr txBox="1">
                  <a:spLocks noRot="1" noChangeAspect="1" noMove="1" noResize="1" noEditPoints="1" noAdjustHandles="1" noChangeArrowheads="1" noChangeShapeType="1" noTextEdit="1"/>
                </p:cNvSpPr>
                <p:nvPr/>
              </p:nvSpPr>
              <p:spPr>
                <a:xfrm>
                  <a:off x="5328000" y="855563"/>
                  <a:ext cx="576000" cy="138499"/>
                </a:xfrm>
                <a:prstGeom prst="rect">
                  <a:avLst/>
                </a:prstGeom>
                <a:blipFill>
                  <a:blip r:embed="rId8"/>
                  <a:stretch>
                    <a:fillRect b="-159091"/>
                  </a:stretch>
                </a:blipFill>
              </p:spPr>
              <p:txBody>
                <a:bodyPr/>
                <a:lstStyle/>
                <a:p>
                  <a:r xmlns:a="http://schemas.openxmlformats.org/drawingml/2006/main">
                    <a:rPr lang="ru">
                      <a:noFill/>
                    </a:rPr>
                    <a:t> </a:t>
                  </a:r>
                </a:p>
              </p:txBody>
            </p:sp>
          </mc:Fallback>
        </mc:AlternateContent>
        <p:sp>
          <p:nvSpPr>
            <p:cNvPr id="56" name="Textfeld 55"/>
            <p:cNvSpPr txBox="1"/>
            <p:nvPr/>
          </p:nvSpPr>
          <p:spPr>
            <a:xfrm>
              <a:off x="4428000" y="1026385"/>
              <a:ext cx="1080000" cy="138499"/>
            </a:xfrm>
            <a:prstGeom prst="rect">
              <a:avLst/>
            </a:prstGeom>
            <a:solidFill>
              <a:srgbClr val="92CDDB"/>
            </a:solidFill>
          </p:spPr>
          <p:txBody>
            <a:bodyPr wrap="square" lIns="90000" tIns="0" rIns="90000" bIns="0" rtlCol="0">
              <a:spAutoFit/>
            </a:bodyPr>
            <a:lstStyle/>
            <a:p>
              <a:pPr algn="ctr"/>
              <a:r>
                <a:rPr lang="ru" sz="900" b="1" dirty="0" err="1"/>
                <a:t>пределы</a:t>
              </a:r>
              <a:endParaRPr lang="de-DE" sz="900" b="1" dirty="0"/>
            </a:p>
          </p:txBody>
        </p:sp>
        <p:sp>
          <p:nvSpPr>
            <p:cNvPr id="57" name="Textfeld 56"/>
            <p:cNvSpPr txBox="1"/>
            <p:nvPr/>
          </p:nvSpPr>
          <p:spPr>
            <a:xfrm>
              <a:off x="5616000" y="1026000"/>
              <a:ext cx="900000" cy="138499"/>
            </a:xfrm>
            <a:prstGeom prst="rect">
              <a:avLst/>
            </a:prstGeom>
            <a:solidFill>
              <a:srgbClr val="92CDDB"/>
            </a:solidFill>
          </p:spPr>
          <p:txBody>
            <a:bodyPr wrap="square" lIns="90000" tIns="0" rIns="90000" bIns="0" rtlCol="0">
              <a:spAutoFit/>
            </a:bodyPr>
            <a:lstStyle/>
            <a:p>
              <a:r>
                <a:rPr lang="ru" sz="900" b="1" dirty="0" err="1"/>
                <a:t>преимущественно</a:t>
              </a:r>
              <a:endParaRPr lang="de-DE" sz="900" b="1" dirty="0"/>
            </a:p>
          </p:txBody>
        </p:sp>
        <mc:AlternateContent xmlns:mc="http://schemas.openxmlformats.org/markup-compatibility/2006" xmlns:a14="http://schemas.microsoft.com/office/drawing/2010/main">
          <mc:Choice Requires="a14">
            <p:sp>
              <p:nvSpPr>
                <p:cNvPr id="58" name="Textfeld 57"/>
                <p:cNvSpPr txBox="1"/>
                <p:nvPr/>
              </p:nvSpPr>
              <p:spPr>
                <a:xfrm>
                  <a:off x="2916000" y="594515"/>
                  <a:ext cx="4842072" cy="226591"/>
                </a:xfrm>
                <a:prstGeom prst="rect">
                  <a:avLst/>
                </a:prstGeom>
                <a:solidFill>
                  <a:schemeClr val="bg1"/>
                </a:solidFill>
              </p:spPr>
              <p:txBody>
                <a:bodyPr wrap="square" lIns="90000" tIns="36000" rIns="90000" bIns="36000" rtlCol="0">
                  <a:spAutoFit/>
                </a:bodyPr>
                <a:lstStyle/>
                <a:p>
                  <a:r>
                    <a:rPr lang="ru" sz="1000" b="1" dirty="0" err="1"/>
                    <a:t>Коэффициенты</a:t>
                  </a:r>
                  <a:r>
                    <a:rPr lang="ru" sz="1000" b="1" dirty="0"/>
                    <a:t> </a:t>
                  </a:r>
                  <a:r>
                    <a:rPr lang="ru" sz="1000" b="1" dirty="0" err="1"/>
                    <a:t>из</a:t>
                  </a:r>
                  <a:r>
                    <a:rPr lang="ru" sz="1000" b="1" dirty="0"/>
                    <a:t> </a:t>
                  </a:r>
                  <a:r>
                    <a:rPr lang="ru" sz="1000" b="1" dirty="0" err="1"/>
                    <a:t>проницаемость</a:t>
                  </a:r>
                  <a:r>
                    <a:rPr lang="ru" sz="1000" b="1" dirty="0"/>
                    <a:t> </a:t>
                  </a:r>
                  <a14:m>
                    <m:oMath xmlns:m="http://schemas.openxmlformats.org/officeDocument/2006/math">
                      <m:r>
                        <a:rPr lang="de-DE" sz="1000" b="1" i="1" dirty="0" smtClean="0">
                          <a:latin typeface="Cambria Math" panose="02040503050406030204" pitchFamily="18" charset="0"/>
                        </a:rPr>
                        <m:t>𝒌</m:t>
                      </m:r>
                    </m:oMath>
                  </a14:m>
                  <a:r>
                    <a:rPr lang="ru" sz="1000" b="1" dirty="0"/>
                    <a:t> </a:t>
                  </a:r>
                  <a:r>
                    <a:rPr lang="ru" sz="1000" b="1" dirty="0" err="1"/>
                    <a:t>для разных типов </a:t>
                  </a:r>
                  <a:r>
                    <a:rPr lang="ru" sz="1000" b="1" dirty="0"/>
                    <a:t>грунтов </a:t>
                  </a:r>
                  <a:r>
                    <a:rPr lang="ru" sz="1000" dirty="0"/>
                    <a:t>после ГБТ, Т.2 [48]</a:t>
                  </a:r>
                </a:p>
              </p:txBody>
            </p:sp>
          </mc:Choice>
          <mc:Fallback xmlns="">
            <p:sp>
              <p:nvSpPr>
                <p:cNvPr id="58" name="Textfeld 57"/>
                <p:cNvSpPr txBox="1">
                  <a:spLocks noRot="1" noChangeAspect="1" noMove="1" noResize="1" noEditPoints="1" noAdjustHandles="1" noChangeArrowheads="1" noChangeShapeType="1" noTextEdit="1"/>
                </p:cNvSpPr>
                <p:nvPr/>
              </p:nvSpPr>
              <p:spPr>
                <a:xfrm>
                  <a:off x="2916000" y="594515"/>
                  <a:ext cx="4842072" cy="226591"/>
                </a:xfrm>
                <a:prstGeom prst="rect">
                  <a:avLst/>
                </a:prstGeom>
                <a:blipFill>
                  <a:blip r:embed="rId9"/>
                  <a:stretch>
                    <a:fillRect b="-28571"/>
                  </a:stretch>
                </a:blipFill>
              </p:spPr>
              <p:txBody>
                <a:bodyPr/>
                <a:lstStyle/>
                <a:p>
                  <a:r xmlns:a="http://schemas.openxmlformats.org/drawingml/2006/main">
                    <a:rPr lang="ru">
                      <a:noFill/>
                    </a:rPr>
                    <a:t> </a:t>
                  </a:r>
                </a:p>
              </p:txBody>
            </p:sp>
          </mc:Fallback>
        </mc:AlternateContent>
      </p:grpSp>
    </p:spTree>
    <p:custDataLst>
      <p:tags r:id="rId1"/>
    </p:custDataLst>
    <p:extLst>
      <p:ext uri="{BB962C8B-B14F-4D97-AF65-F5344CB8AC3E}">
        <p14:creationId xmlns:p14="http://schemas.microsoft.com/office/powerpoint/2010/main" val="265613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2000" fill="hold"/>
                                        <p:tgtEl>
                                          <p:spTgt spid="10243"/>
                                        </p:tgtEl>
                                        <p:attrNameLst>
                                          <p:attrName>ppt_x</p:attrName>
                                        </p:attrNameLst>
                                      </p:cBhvr>
                                      <p:tavLst>
                                        <p:tav tm="0">
                                          <p:val>
                                            <p:strVal val="0-#ppt_w/2"/>
                                          </p:val>
                                        </p:tav>
                                        <p:tav tm="100000">
                                          <p:val>
                                            <p:strVal val="#ppt_x"/>
                                          </p:val>
                                        </p:tav>
                                      </p:tavLst>
                                    </p:anim>
                                    <p:anim calcmode="lin" valueType="num">
                                      <p:cBhvr additive="base">
                                        <p:cTn id="8" dur="2000" fill="hold"/>
                                        <p:tgtEl>
                                          <p:spTgt spid="1024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000" fill="hold"/>
                                        <p:tgtEl>
                                          <p:spTgt spid="13"/>
                                        </p:tgtEl>
                                        <p:attrNameLst>
                                          <p:attrName>ppt_x</p:attrName>
                                        </p:attrNameLst>
                                      </p:cBhvr>
                                      <p:tavLst>
                                        <p:tav tm="0">
                                          <p:val>
                                            <p:strVal val="1+#ppt_w/2"/>
                                          </p:val>
                                        </p:tav>
                                        <p:tav tm="100000">
                                          <p:val>
                                            <p:strVal val="#ppt_x"/>
                                          </p:val>
                                        </p:tav>
                                      </p:tavLst>
                                    </p:anim>
                                    <p:anim calcmode="lin" valueType="num">
                                      <p:cBhvr additive="base">
                                        <p:cTn id="12" dur="2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0" y="4632497"/>
            <a:ext cx="9144000" cy="1761049"/>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2808000" y="244800"/>
            <a:ext cx="4320000" cy="307777"/>
          </a:xfrm>
          <a:prstGeom prst="rect">
            <a:avLst/>
          </a:prstGeom>
          <a:noFill/>
        </p:spPr>
        <p:txBody>
          <a:bodyPr wrap="square" lIns="90000" rtlCol="0">
            <a:spAutoFit/>
          </a:bodyPr>
          <a:lstStyle/>
          <a:p>
            <a:r>
              <a:rPr lang="ru" sz="1400" b="1" dirty="0"/>
              <a:t>Лабораторные </a:t>
            </a:r>
            <a:r>
              <a:rPr lang="ru" sz="1400" b="1" dirty="0" err="1"/>
              <a:t>тесты</a:t>
            </a:r>
            <a:endParaRPr lang="de-DE" sz="1400" b="1"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11266" name="Grafik 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2003"/>
            <a:ext cx="4134223" cy="183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Grafik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7662" y="576001"/>
            <a:ext cx="2676337" cy="306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1" name="Textfeld 10"/>
              <p:cNvSpPr txBox="1"/>
              <p:nvPr/>
            </p:nvSpPr>
            <p:spPr>
              <a:xfrm>
                <a:off x="-1" y="3287927"/>
                <a:ext cx="9144000" cy="3190297"/>
              </a:xfrm>
              <a:prstGeom prst="rect">
                <a:avLst/>
              </a:prstGeom>
              <a:noFill/>
            </p:spPr>
            <p:txBody>
              <a:bodyPr wrap="square" lIns="90000" rtlCol="0">
                <a:spAutoFit/>
              </a:bodyPr>
              <a:lstStyle/>
              <a:p>
                <a:r>
                  <a:rPr lang="ru" sz="1400" b="1" dirty="0"/>
                  <a:t>P3-4.1 Испытания с постоянным гидравлическим градиентом</a:t>
                </a:r>
                <a:endParaRPr lang="de-DE" sz="1400" dirty="0"/>
              </a:p>
              <a:p>
                <a:r>
                  <a:rPr lang="ru" sz="1400" dirty="0"/>
                  <a:t>Испытания с постоянным гидравлическим градиентом </a:t>
                </a:r>
                <a14:m>
                  <m:oMath xmlns:m="http://schemas.openxmlformats.org/officeDocument/2006/math">
                    <m:r>
                      <a:rPr lang="en-US" sz="1400" i="1" dirty="0" smtClean="0">
                        <a:latin typeface="Cambria Math" panose="02040503050406030204" pitchFamily="18" charset="0"/>
                      </a:rPr>
                      <m:t>𝑖</m:t>
                    </m:r>
                  </m:oMath>
                </a14:m>
                <a:r>
                  <a:rPr lang="ru" sz="1400" dirty="0"/>
                  <a:t>(постоянная высота напора) используются для грунтов, хорошо проницаемых для воды (DIN EN ISO 17892-11 от 2019 г. (2021-03-00), ранее DIN 18130-1 или DIN 4030): Вода". Это стационарный поток, потому что высота давления не меняется с течением времени. Испытания с постоянным гидравлическим градиентом </a:t>
                </a:r>
                <a:r>
                  <a:rPr lang="ru" sz="1400" dirty="0" err="1"/>
                  <a:t>i </a:t>
                </a:r>
                <a:r>
                  <a:rPr lang="ru" sz="1400" dirty="0"/>
                  <a:t>(постоянная высота напора) проводятся на гравии и песке (см. DIN EN ISO 17892-11).</a:t>
                </a:r>
              </a:p>
              <a:p>
                <a:pPr marL="285750" lvl="0" indent="-285750">
                  <a:spcAft>
                    <a:spcPts val="600"/>
                  </a:spcAft>
                  <a:buFont typeface="Wingdings" panose="05000000000000000000" pitchFamily="2" charset="2"/>
                  <a:buChar char=""/>
                </a:pPr>
                <a:r>
                  <a:rPr lang="ru" sz="1400" dirty="0" err="1">
                    <a:solidFill>
                      <a:srgbClr val="2F2B20"/>
                    </a:solidFill>
                    <a:latin typeface="Calibri" panose="020F0502020204030204" pitchFamily="34" charset="0"/>
                    <a:ea typeface="DengXian" panose="02010600030101010101" pitchFamily="2" charset="-122"/>
                    <a:cs typeface="Calibri" panose="020F0502020204030204" pitchFamily="34" charset="0"/>
                  </a:rPr>
                  <a:t>Коэффициент</a:t>
                </a:r>
                <a:r>
                  <a:rPr lang="ru" sz="1400" dirty="0">
                    <a:solidFill>
                      <a:srgbClr val="2F2B20"/>
                    </a:solidFill>
                    <a:latin typeface="Calibri" panose="020F0502020204030204" pitchFamily="34" charset="0"/>
                    <a:ea typeface="DengXian" panose="02010600030101010101" pitchFamily="2" charset="-122"/>
                    <a:cs typeface="Calibri" panose="020F0502020204030204" pitchFamily="34" charset="0"/>
                  </a:rPr>
                  <a:t> </a:t>
                </a:r>
                <a:r>
                  <a:rPr lang="ru" sz="1400" dirty="0" err="1">
                    <a:solidFill>
                      <a:srgbClr val="2F2B20"/>
                    </a:solidFill>
                    <a:latin typeface="Calibri" panose="020F0502020204030204" pitchFamily="34" charset="0"/>
                    <a:ea typeface="DengXian" panose="02010600030101010101" pitchFamily="2" charset="-122"/>
                    <a:cs typeface="Calibri" panose="020F0502020204030204" pitchFamily="34" charset="0"/>
                  </a:rPr>
                  <a:t>проницаемости </a:t>
                </a:r>
                <a:r>
                  <a:rPr lang="ru" sz="1400" dirty="0">
                    <a:solidFill>
                      <a:srgbClr val="2F2B20"/>
                    </a:solidFill>
                    <a:latin typeface="Calibri" panose="020F0502020204030204" pitchFamily="34" charset="0"/>
                    <a:ea typeface="DengXian" panose="02010600030101010101" pitchFamily="2" charset="-122"/>
                    <a:cs typeface="Calibri" panose="020F0502020204030204" pitchFamily="34" charset="0"/>
                  </a:rPr>
                  <a:t>:</a:t>
                </a:r>
              </a:p>
              <a:p>
                <a:pPr marL="288000">
                  <a:lnSpc>
                    <a:spcPct val="107000"/>
                  </a:lnSpc>
                  <a:spcAft>
                    <a:spcPts val="800"/>
                  </a:spcAft>
                </a:pPr>
                <a14:m>
                  <m:oMath xmlns:m="http://schemas.openxmlformats.org/officeDocument/2006/math">
                    <m:r>
                      <a:rPr lang="de-DE" sz="1400" i="1">
                        <a:solidFill>
                          <a:srgbClr val="C00000"/>
                        </a:solidFill>
                        <a:latin typeface="Cambria Math" panose="02040503050406030204" pitchFamily="18" charset="0"/>
                        <a:ea typeface="DengXian" panose="02010600030101010101" pitchFamily="2" charset="-122"/>
                        <a:cs typeface="Arial" panose="020B0604020202020204" pitchFamily="34" charset="0"/>
                      </a:rPr>
                      <m:t>𝑘</m:t>
                    </m:r>
                    <m:r>
                      <a:rPr lang="de-DE" sz="1400" i="1">
                        <a:solidFill>
                          <a:srgbClr val="C00000"/>
                        </a:solidFill>
                        <a:latin typeface="Cambria Math" panose="02040503050406030204" pitchFamily="18" charset="0"/>
                        <a:ea typeface="DengXian" panose="02010600030101010101" pitchFamily="2" charset="-122"/>
                        <a:cs typeface="Arial" panose="020B0604020202020204" pitchFamily="34" charset="0"/>
                      </a:rPr>
                      <m:t>=</m:t>
                    </m:r>
                    <m:f>
                      <m:fPr>
                        <m:ctrlPr>
                          <a:rPr lang="de-DE" sz="1400" i="1">
                            <a:solidFill>
                              <a:srgbClr val="C00000"/>
                            </a:solidFill>
                            <a:latin typeface="Cambria Math" panose="02040503050406030204" pitchFamily="18" charset="0"/>
                            <a:ea typeface="DengXian" panose="02010600030101010101" pitchFamily="2" charset="-122"/>
                            <a:cs typeface="Arial" panose="020B0604020202020204" pitchFamily="34" charset="0"/>
                          </a:rPr>
                        </m:ctrlPr>
                      </m:fPr>
                      <m:num>
                        <m:r>
                          <a:rPr lang="de-DE" sz="1400" i="1">
                            <a:solidFill>
                              <a:srgbClr val="C00000"/>
                            </a:solidFill>
                            <a:latin typeface="Cambria Math" panose="02040503050406030204" pitchFamily="18" charset="0"/>
                            <a:ea typeface="DengXian" panose="02010600030101010101" pitchFamily="2" charset="-122"/>
                            <a:cs typeface="Arial" panose="020B0604020202020204" pitchFamily="34" charset="0"/>
                          </a:rPr>
                          <m:t>𝑄</m:t>
                        </m:r>
                        <m:r>
                          <a:rPr lang="de-DE" sz="1400" i="1">
                            <a:solidFill>
                              <a:srgbClr val="C00000"/>
                            </a:solidFill>
                            <a:latin typeface="Cambria Math" panose="02040503050406030204" pitchFamily="18" charset="0"/>
                            <a:ea typeface="DengXian" panose="02010600030101010101" pitchFamily="2" charset="-122"/>
                            <a:cs typeface="Arial" panose="020B0604020202020204" pitchFamily="34" charset="0"/>
                          </a:rPr>
                          <m:t>∙</m:t>
                        </m:r>
                        <m:r>
                          <a:rPr lang="de-DE" sz="1400" i="1">
                            <a:solidFill>
                              <a:srgbClr val="C00000"/>
                            </a:solidFill>
                            <a:latin typeface="Cambria Math" panose="02040503050406030204" pitchFamily="18" charset="0"/>
                            <a:ea typeface="DengXian" panose="02010600030101010101" pitchFamily="2" charset="-122"/>
                            <a:cs typeface="Arial" panose="020B0604020202020204" pitchFamily="34" charset="0"/>
                          </a:rPr>
                          <m:t>𝑑</m:t>
                        </m:r>
                      </m:num>
                      <m:den>
                        <m:r>
                          <a:rPr lang="de-DE" sz="1400" i="1">
                            <a:solidFill>
                              <a:srgbClr val="C00000"/>
                            </a:solidFill>
                            <a:latin typeface="Cambria Math" panose="02040503050406030204" pitchFamily="18" charset="0"/>
                            <a:ea typeface="DengXian" panose="02010600030101010101" pitchFamily="2" charset="-122"/>
                            <a:cs typeface="Arial" panose="020B0604020202020204" pitchFamily="34" charset="0"/>
                          </a:rPr>
                          <m:t>𝐴</m:t>
                        </m:r>
                        <m:r>
                          <a:rPr lang="de-DE" sz="1400" i="1">
                            <a:solidFill>
                              <a:srgbClr val="C00000"/>
                            </a:solidFill>
                            <a:latin typeface="Cambria Math" panose="02040503050406030204" pitchFamily="18" charset="0"/>
                            <a:ea typeface="DengXian" panose="02010600030101010101" pitchFamily="2" charset="-122"/>
                            <a:cs typeface="Arial" panose="020B0604020202020204" pitchFamily="34" charset="0"/>
                          </a:rPr>
                          <m:t>∙∆</m:t>
                        </m:r>
                        <m:r>
                          <a:rPr lang="de-DE" sz="1400" i="1">
                            <a:solidFill>
                              <a:srgbClr val="C00000"/>
                            </a:solidFill>
                            <a:latin typeface="Cambria Math" panose="02040503050406030204" pitchFamily="18" charset="0"/>
                            <a:ea typeface="DengXian" panose="02010600030101010101" pitchFamily="2" charset="-122"/>
                            <a:cs typeface="Arial" panose="020B0604020202020204" pitchFamily="34" charset="0"/>
                          </a:rPr>
                          <m:t>h</m:t>
                        </m:r>
                      </m:den>
                    </m:f>
                    <m:r>
                      <a:rPr lang="de-DE" sz="1400" i="1">
                        <a:solidFill>
                          <a:srgbClr val="C00000"/>
                        </a:solidFill>
                        <a:latin typeface="Cambria Math" panose="02040503050406030204" pitchFamily="18" charset="0"/>
                        <a:ea typeface="DengXian" panose="02010600030101010101" pitchFamily="2" charset="-122"/>
                        <a:cs typeface="Arial" panose="020B0604020202020204" pitchFamily="34" charset="0"/>
                      </a:rPr>
                      <m:t>=</m:t>
                    </m:r>
                    <m:f>
                      <m:fPr>
                        <m:ctrlPr>
                          <a:rPr lang="de-DE" sz="1400" i="1">
                            <a:solidFill>
                              <a:srgbClr val="C00000"/>
                            </a:solidFill>
                            <a:latin typeface="Cambria Math" panose="02040503050406030204" pitchFamily="18" charset="0"/>
                            <a:ea typeface="DengXian" panose="02010600030101010101" pitchFamily="2" charset="-122"/>
                            <a:cs typeface="Arial" panose="020B0604020202020204" pitchFamily="34" charset="0"/>
                          </a:rPr>
                        </m:ctrlPr>
                      </m:fPr>
                      <m:num>
                        <m:r>
                          <a:rPr lang="de-DE" sz="1400" i="1">
                            <a:solidFill>
                              <a:srgbClr val="C00000"/>
                            </a:solidFill>
                            <a:latin typeface="Cambria Math" panose="02040503050406030204" pitchFamily="18" charset="0"/>
                            <a:ea typeface="DengXian" panose="02010600030101010101" pitchFamily="2" charset="-122"/>
                            <a:cs typeface="Arial" panose="020B0604020202020204" pitchFamily="34" charset="0"/>
                          </a:rPr>
                          <m:t>∆</m:t>
                        </m:r>
                        <m:r>
                          <a:rPr lang="de-DE" sz="1400" i="1">
                            <a:solidFill>
                              <a:srgbClr val="C00000"/>
                            </a:solidFill>
                            <a:latin typeface="Cambria Math" panose="02040503050406030204" pitchFamily="18" charset="0"/>
                            <a:ea typeface="DengXian" panose="02010600030101010101" pitchFamily="2" charset="-122"/>
                            <a:cs typeface="Arial" panose="020B0604020202020204" pitchFamily="34" charset="0"/>
                          </a:rPr>
                          <m:t>𝑉</m:t>
                        </m:r>
                        <m:r>
                          <a:rPr lang="de-DE" sz="1400" i="1">
                            <a:solidFill>
                              <a:srgbClr val="C00000"/>
                            </a:solidFill>
                            <a:latin typeface="Cambria Math" panose="02040503050406030204" pitchFamily="18" charset="0"/>
                            <a:ea typeface="DengXian" panose="02010600030101010101" pitchFamily="2" charset="-122"/>
                            <a:cs typeface="Arial" panose="020B0604020202020204" pitchFamily="34" charset="0"/>
                          </a:rPr>
                          <m:t>∙</m:t>
                        </m:r>
                        <m:r>
                          <a:rPr lang="de-DE" sz="1400" i="1">
                            <a:solidFill>
                              <a:srgbClr val="C00000"/>
                            </a:solidFill>
                            <a:latin typeface="Cambria Math" panose="02040503050406030204" pitchFamily="18" charset="0"/>
                            <a:ea typeface="DengXian" panose="02010600030101010101" pitchFamily="2" charset="-122"/>
                            <a:cs typeface="Arial" panose="020B0604020202020204" pitchFamily="34" charset="0"/>
                          </a:rPr>
                          <m:t>𝑑</m:t>
                        </m:r>
                      </m:num>
                      <m:den>
                        <m:r>
                          <a:rPr lang="de-DE" sz="1400" i="1">
                            <a:solidFill>
                              <a:srgbClr val="C00000"/>
                            </a:solidFill>
                            <a:latin typeface="Cambria Math" panose="02040503050406030204" pitchFamily="18" charset="0"/>
                            <a:ea typeface="DengXian" panose="02010600030101010101" pitchFamily="2" charset="-122"/>
                            <a:cs typeface="Arial" panose="020B0604020202020204" pitchFamily="34" charset="0"/>
                          </a:rPr>
                          <m:t>∆</m:t>
                        </m:r>
                        <m:r>
                          <a:rPr lang="de-DE" sz="1400" i="1">
                            <a:solidFill>
                              <a:srgbClr val="C00000"/>
                            </a:solidFill>
                            <a:latin typeface="Cambria Math" panose="02040503050406030204" pitchFamily="18" charset="0"/>
                            <a:ea typeface="DengXian" panose="02010600030101010101" pitchFamily="2" charset="-122"/>
                            <a:cs typeface="Arial" panose="020B0604020202020204" pitchFamily="34" charset="0"/>
                          </a:rPr>
                          <m:t>𝑡</m:t>
                        </m:r>
                        <m:r>
                          <a:rPr lang="de-DE" sz="1400" i="1">
                            <a:solidFill>
                              <a:srgbClr val="C00000"/>
                            </a:solidFill>
                            <a:latin typeface="Cambria Math" panose="02040503050406030204" pitchFamily="18" charset="0"/>
                            <a:ea typeface="DengXian" panose="02010600030101010101" pitchFamily="2" charset="-122"/>
                            <a:cs typeface="Arial" panose="020B0604020202020204" pitchFamily="34" charset="0"/>
                          </a:rPr>
                          <m:t>∙</m:t>
                        </m:r>
                        <m:r>
                          <a:rPr lang="de-DE" sz="1400" i="1">
                            <a:solidFill>
                              <a:srgbClr val="C00000"/>
                            </a:solidFill>
                            <a:latin typeface="Cambria Math" panose="02040503050406030204" pitchFamily="18" charset="0"/>
                            <a:ea typeface="DengXian" panose="02010600030101010101" pitchFamily="2" charset="-122"/>
                            <a:cs typeface="Arial" panose="020B0604020202020204" pitchFamily="34" charset="0"/>
                          </a:rPr>
                          <m:t>𝐴</m:t>
                        </m:r>
                        <m:r>
                          <a:rPr lang="de-DE" sz="1400" i="1">
                            <a:solidFill>
                              <a:srgbClr val="C00000"/>
                            </a:solidFill>
                            <a:latin typeface="Cambria Math" panose="02040503050406030204" pitchFamily="18" charset="0"/>
                            <a:ea typeface="DengXian" panose="02010600030101010101" pitchFamily="2" charset="-122"/>
                            <a:cs typeface="Arial" panose="020B0604020202020204" pitchFamily="34" charset="0"/>
                          </a:rPr>
                          <m:t>∙∆</m:t>
                        </m:r>
                        <m:r>
                          <a:rPr lang="de-DE" sz="1400" i="1">
                            <a:solidFill>
                              <a:srgbClr val="C00000"/>
                            </a:solidFill>
                            <a:latin typeface="Cambria Math" panose="02040503050406030204" pitchFamily="18" charset="0"/>
                            <a:ea typeface="DengXian" panose="02010600030101010101" pitchFamily="2" charset="-122"/>
                            <a:cs typeface="Arial" panose="020B0604020202020204" pitchFamily="34" charset="0"/>
                          </a:rPr>
                          <m:t>h</m:t>
                        </m:r>
                      </m:den>
                    </m:f>
                  </m:oMath>
                </a14:m>
                <a:r>
                  <a:rPr lang="ru" sz="1400" dirty="0"/>
                  <a:t> </a:t>
                </a:r>
                <a:r>
                  <a:rPr lang="ru" sz="1400" dirty="0" err="1"/>
                  <a:t>где </a:t>
                </a:r>
                <a:r>
                  <a:rPr lang="ru" sz="1400" dirty="0"/>
                  <a:t>: [м/с] </a:t>
                </a:r>
                <a:r>
                  <a:rPr lang="ru" sz="1400" dirty="0">
                    <a:solidFill>
                      <a:srgbClr val="000000"/>
                    </a:solidFill>
                    <a:ea typeface="Times New Roman" panose="02020603050405020304" pitchFamily="18" charset="0"/>
                  </a:rPr>
                  <a:t>( </a:t>
                </a:r>
                <a:r>
                  <a:rPr lang="ru" sz="1400" dirty="0" err="1">
                    <a:solidFill>
                      <a:srgbClr val="000000"/>
                    </a:solidFill>
                    <a:ea typeface="Times New Roman" panose="02020603050405020304" pitchFamily="18" charset="0"/>
                  </a:rPr>
                  <a:t>уравнение </a:t>
                </a:r>
                <a:r>
                  <a:rPr lang="ru" sz="1400" dirty="0">
                    <a:solidFill>
                      <a:srgbClr val="000000"/>
                    </a:solidFill>
                    <a:ea typeface="Times New Roman" panose="02020603050405020304" pitchFamily="18" charset="0"/>
                  </a:rPr>
                  <a:t>P3.34)</a:t>
                </a:r>
                <a:endParaRPr lang="de-DE" sz="1400" dirty="0"/>
              </a:p>
              <a:p>
                <a:pPr marL="288000" lvl="0"/>
                <a14:m>
                  <m:oMath xmlns:m="http://schemas.openxmlformats.org/officeDocument/2006/math">
                    <m:r>
                      <a:rPr lang="de-DE" sz="1400" i="1">
                        <a:solidFill>
                          <a:srgbClr val="2F2B20"/>
                        </a:solidFill>
                        <a:latin typeface="Cambria Math" panose="02040503050406030204" pitchFamily="18" charset="0"/>
                        <a:ea typeface="DengXian" panose="02010600030101010101" pitchFamily="2" charset="-122"/>
                        <a:cs typeface="Arial" panose="020B0604020202020204" pitchFamily="34" charset="0"/>
                      </a:rPr>
                      <m:t>𝑄</m:t>
                    </m:r>
                  </m:oMath>
                </a14:m>
                <a:r>
                  <a:rPr lang="ru" sz="1400" dirty="0">
                    <a:solidFill>
                      <a:srgbClr val="2F2B20"/>
                    </a:solidFill>
                    <a:latin typeface="Calibri" panose="020F0502020204030204" pitchFamily="34" charset="0"/>
                    <a:ea typeface="DengXian" panose="02010600030101010101" pitchFamily="2" charset="-122"/>
                    <a:cs typeface="Arial" panose="020B0604020202020204" pitchFamily="34" charset="0"/>
                  </a:rPr>
                  <a:t>= объемный расход (расход, количество воды за раз)</a:t>
                </a:r>
                <a:endParaRPr lang="de-DE" sz="1400" dirty="0">
                  <a:solidFill>
                    <a:srgbClr val="2F2B20"/>
                  </a:solidFill>
                  <a:latin typeface="Calibri" panose="020F0502020204030204" pitchFamily="34" charset="0"/>
                  <a:ea typeface="DengXian" panose="02010600030101010101" pitchFamily="2" charset="-122"/>
                  <a:cs typeface="Arial" panose="020B0604020202020204" pitchFamily="34" charset="0"/>
                </a:endParaRPr>
              </a:p>
              <a:p>
                <a:pPr marL="288000" lvl="0"/>
                <a14:m>
                  <m:oMath xmlns:m="http://schemas.openxmlformats.org/officeDocument/2006/math">
                    <m:r>
                      <a:rPr lang="de-DE" sz="1400" i="1">
                        <a:solidFill>
                          <a:srgbClr val="2F2B20"/>
                        </a:solidFill>
                        <a:latin typeface="Cambria Math" panose="02040503050406030204" pitchFamily="18" charset="0"/>
                        <a:ea typeface="DengXian" panose="02010600030101010101" pitchFamily="2" charset="-122"/>
                        <a:cs typeface="Arial" panose="020B0604020202020204" pitchFamily="34" charset="0"/>
                      </a:rPr>
                      <m:t>∆</m:t>
                    </m:r>
                    <m:r>
                      <a:rPr lang="de-DE" sz="1400" i="1">
                        <a:solidFill>
                          <a:srgbClr val="2F2B20"/>
                        </a:solidFill>
                        <a:latin typeface="Cambria Math" panose="02040503050406030204" pitchFamily="18" charset="0"/>
                        <a:ea typeface="DengXian" panose="02010600030101010101" pitchFamily="2" charset="-122"/>
                        <a:cs typeface="Arial" panose="020B0604020202020204" pitchFamily="34" charset="0"/>
                      </a:rPr>
                      <m:t>𝑉</m:t>
                    </m:r>
                  </m:oMath>
                </a14:m>
                <a:r>
                  <a:rPr lang="ru" sz="1400" dirty="0">
                    <a:solidFill>
                      <a:srgbClr val="2F2B20"/>
                    </a:solidFill>
                    <a:latin typeface="Calibri" panose="020F0502020204030204" pitchFamily="34" charset="0"/>
                    <a:ea typeface="DengXian" panose="02010600030101010101" pitchFamily="2" charset="-122"/>
                    <a:cs typeface="Arial" panose="020B0604020202020204" pitchFamily="34" charset="0"/>
                  </a:rPr>
                  <a:t>= </a:t>
                </a:r>
                <a:r>
                  <a:rPr lang="ru" sz="1400" dirty="0" err="1">
                    <a:solidFill>
                      <a:srgbClr val="2F2B20"/>
                    </a:solidFill>
                    <a:latin typeface="Calibri" panose="020F0502020204030204" pitchFamily="34" charset="0"/>
                    <a:ea typeface="DengXian" panose="02010600030101010101" pitchFamily="2" charset="-122"/>
                    <a:cs typeface="Arial" panose="020B0604020202020204" pitchFamily="34" charset="0"/>
                  </a:rPr>
                  <a:t>объем</a:t>
                </a:r>
                <a:r>
                  <a:rPr lang="ru" sz="1400" dirty="0">
                    <a:solidFill>
                      <a:srgbClr val="2F2B20"/>
                    </a:solidFill>
                    <a:latin typeface="Calibri" panose="020F0502020204030204" pitchFamily="34" charset="0"/>
                    <a:ea typeface="DengXian" panose="02010600030101010101" pitchFamily="2" charset="-122"/>
                    <a:cs typeface="Arial" panose="020B0604020202020204" pitchFamily="34" charset="0"/>
                  </a:rPr>
                  <a:t> </a:t>
                </a:r>
                <a:r>
                  <a:rPr lang="ru" sz="1400" dirty="0" err="1">
                    <a:solidFill>
                      <a:srgbClr val="2F2B20"/>
                    </a:solidFill>
                    <a:latin typeface="Calibri" panose="020F0502020204030204" pitchFamily="34" charset="0"/>
                    <a:ea typeface="DengXian" panose="02010600030101010101" pitchFamily="2" charset="-122"/>
                    <a:cs typeface="Arial" panose="020B0604020202020204" pitchFamily="34" charset="0"/>
                  </a:rPr>
                  <a:t>из</a:t>
                </a:r>
                <a:r>
                  <a:rPr lang="ru" sz="1400" dirty="0">
                    <a:solidFill>
                      <a:srgbClr val="2F2B20"/>
                    </a:solidFill>
                    <a:latin typeface="Calibri" panose="020F0502020204030204" pitchFamily="34" charset="0"/>
                    <a:ea typeface="DengXian" panose="02010600030101010101" pitchFamily="2" charset="-122"/>
                    <a:cs typeface="Arial" panose="020B0604020202020204" pitchFamily="34" charset="0"/>
                  </a:rPr>
                  <a:t> вода ( </a:t>
                </a:r>
                <a:r>
                  <a:rPr lang="ru" sz="1400" dirty="0" err="1">
                    <a:solidFill>
                      <a:srgbClr val="2F2B20"/>
                    </a:solidFill>
                    <a:latin typeface="Calibri" panose="020F0502020204030204" pitchFamily="34" charset="0"/>
                    <a:ea typeface="DengXian" panose="02010600030101010101" pitchFamily="2" charset="-122"/>
                    <a:cs typeface="Arial" panose="020B0604020202020204" pitchFamily="34" charset="0"/>
                  </a:rPr>
                  <a:t>количество воды </a:t>
                </a:r>
                <a:r>
                  <a:rPr lang="ru" sz="1400" dirty="0">
                    <a:solidFill>
                      <a:srgbClr val="2F2B20"/>
                    </a:solidFill>
                    <a:latin typeface="Calibri" panose="020F0502020204030204" pitchFamily="34" charset="0"/>
                    <a:ea typeface="DengXian" panose="02010600030101010101" pitchFamily="2" charset="-122"/>
                    <a:cs typeface="Arial" panose="020B0604020202020204" pitchFamily="34" charset="0"/>
                  </a:rPr>
                  <a:t>)</a:t>
                </a:r>
              </a:p>
              <a:p>
                <a:pPr marL="288000" lvl="0"/>
                <a14:m>
                  <m:oMath xmlns:m="http://schemas.openxmlformats.org/officeDocument/2006/math">
                    <m:r>
                      <a:rPr lang="de-DE" sz="1400" i="1">
                        <a:solidFill>
                          <a:srgbClr val="2F2B20"/>
                        </a:solidFill>
                        <a:latin typeface="Cambria Math" panose="02040503050406030204" pitchFamily="18" charset="0"/>
                        <a:ea typeface="DengXian" panose="02010600030101010101" pitchFamily="2" charset="-122"/>
                        <a:cs typeface="Arial" panose="020B0604020202020204" pitchFamily="34" charset="0"/>
                      </a:rPr>
                      <m:t>∆</m:t>
                    </m:r>
                    <m:r>
                      <a:rPr lang="de-DE" sz="1400" i="1">
                        <a:solidFill>
                          <a:srgbClr val="2F2B20"/>
                        </a:solidFill>
                        <a:latin typeface="Cambria Math" panose="02040503050406030204" pitchFamily="18" charset="0"/>
                        <a:ea typeface="DengXian" panose="02010600030101010101" pitchFamily="2" charset="-122"/>
                        <a:cs typeface="Arial" panose="020B0604020202020204" pitchFamily="34" charset="0"/>
                      </a:rPr>
                      <m:t>𝑡</m:t>
                    </m:r>
                  </m:oMath>
                </a14:m>
                <a:r>
                  <a:rPr lang="ru" sz="1400" dirty="0">
                    <a:solidFill>
                      <a:srgbClr val="2F2B20"/>
                    </a:solidFill>
                    <a:latin typeface="Calibri" panose="020F0502020204030204" pitchFamily="34" charset="0"/>
                    <a:ea typeface="DengXian" panose="02010600030101010101" pitchFamily="2" charset="-122"/>
                    <a:cs typeface="Arial" panose="020B0604020202020204" pitchFamily="34" charset="0"/>
                  </a:rPr>
                  <a:t>= </a:t>
                </a:r>
                <a:r>
                  <a:rPr lang="ru" sz="1400" dirty="0" err="1">
                    <a:solidFill>
                      <a:srgbClr val="2F2B20"/>
                    </a:solidFill>
                    <a:latin typeface="Calibri" panose="020F0502020204030204" pitchFamily="34" charset="0"/>
                    <a:ea typeface="DengXian" panose="02010600030101010101" pitchFamily="2" charset="-122"/>
                    <a:cs typeface="Arial" panose="020B0604020202020204" pitchFamily="34" charset="0"/>
                  </a:rPr>
                  <a:t>интервал времени</a:t>
                </a:r>
                <a:endParaRPr lang="de-DE" sz="1400" dirty="0">
                  <a:solidFill>
                    <a:srgbClr val="2F2B20"/>
                  </a:solidFill>
                  <a:latin typeface="Calibri" panose="020F0502020204030204" pitchFamily="34" charset="0"/>
                  <a:ea typeface="DengXian" panose="02010600030101010101" pitchFamily="2" charset="-122"/>
                  <a:cs typeface="Arial" panose="020B0604020202020204" pitchFamily="34" charset="0"/>
                </a:endParaRPr>
              </a:p>
              <a:p>
                <a:pPr marL="288000" lvl="0"/>
                <a14:m>
                  <m:oMath xmlns:m="http://schemas.openxmlformats.org/officeDocument/2006/math">
                    <m:r>
                      <a:rPr lang="de-DE" sz="1400" i="1">
                        <a:solidFill>
                          <a:srgbClr val="2F2B20"/>
                        </a:solidFill>
                        <a:latin typeface="Cambria Math" panose="02040503050406030204" pitchFamily="18" charset="0"/>
                        <a:ea typeface="DengXian" panose="02010600030101010101" pitchFamily="2" charset="-122"/>
                        <a:cs typeface="Arial" panose="020B0604020202020204" pitchFamily="34" charset="0"/>
                      </a:rPr>
                      <m:t>𝑑</m:t>
                    </m:r>
                  </m:oMath>
                </a14:m>
                <a:r>
                  <a:rPr lang="ru" sz="1400" dirty="0">
                    <a:solidFill>
                      <a:srgbClr val="2F2B20"/>
                    </a:solidFill>
                    <a:latin typeface="Calibri" panose="020F0502020204030204" pitchFamily="34" charset="0"/>
                    <a:ea typeface="DengXian" panose="02010600030101010101" pitchFamily="2" charset="-122"/>
                    <a:cs typeface="Arial" panose="020B0604020202020204" pitchFamily="34" charset="0"/>
                  </a:rPr>
                  <a:t>= путь потока = расстояние от стояков</a:t>
                </a:r>
                <a:endParaRPr lang="de-DE" sz="1400" i="1" dirty="0">
                  <a:solidFill>
                    <a:srgbClr val="2F2B20"/>
                  </a:solidFill>
                  <a:latin typeface="Cambria Math" panose="02040503050406030204" pitchFamily="18" charset="0"/>
                  <a:ea typeface="DengXian" panose="02010600030101010101" pitchFamily="2" charset="-122"/>
                  <a:cs typeface="Arial" panose="020B0604020202020204" pitchFamily="34" charset="0"/>
                </a:endParaRPr>
              </a:p>
              <a:p>
                <a:pPr marL="288000" lvl="0"/>
                <a14:m>
                  <m:oMath xmlns:m="http://schemas.openxmlformats.org/officeDocument/2006/math">
                    <m:r>
                      <a:rPr lang="de-DE" sz="1400" i="1">
                        <a:solidFill>
                          <a:srgbClr val="2F2B20"/>
                        </a:solidFill>
                        <a:latin typeface="Cambria Math" panose="02040503050406030204" pitchFamily="18" charset="0"/>
                        <a:ea typeface="DengXian" panose="02010600030101010101" pitchFamily="2" charset="-122"/>
                        <a:cs typeface="Arial" panose="020B0604020202020204" pitchFamily="34" charset="0"/>
                      </a:rPr>
                      <m:t>∆</m:t>
                    </m:r>
                    <m:r>
                      <a:rPr lang="de-DE" sz="1400" i="1">
                        <a:solidFill>
                          <a:srgbClr val="2F2B20"/>
                        </a:solidFill>
                        <a:latin typeface="Cambria Math" panose="02040503050406030204" pitchFamily="18" charset="0"/>
                        <a:ea typeface="DengXian" panose="02010600030101010101" pitchFamily="2" charset="-122"/>
                        <a:cs typeface="Arial" panose="020B0604020202020204" pitchFamily="34" charset="0"/>
                      </a:rPr>
                      <m:t>h</m:t>
                    </m:r>
                  </m:oMath>
                </a14:m>
                <a:r>
                  <a:rPr lang="ru" sz="1400" dirty="0">
                    <a:solidFill>
                      <a:srgbClr val="2F2B20"/>
                    </a:solidFill>
                    <a:latin typeface="Calibri" panose="020F0502020204030204" pitchFamily="34" charset="0"/>
                    <a:ea typeface="DengXian" panose="02010600030101010101" pitchFamily="2" charset="-122"/>
                    <a:cs typeface="Arial" panose="020B0604020202020204" pitchFamily="34" charset="0"/>
                  </a:rPr>
                  <a:t>= разница высоты давления между верхней и нижней частью образца</a:t>
                </a:r>
              </a:p>
              <a:p>
                <a:pPr marL="288000" lvl="0"/>
                <a14:m>
                  <m:oMath xmlns:m="http://schemas.openxmlformats.org/officeDocument/2006/math">
                    <m:r>
                      <a:rPr lang="de-DE" sz="1400" i="1">
                        <a:solidFill>
                          <a:srgbClr val="2F2B20"/>
                        </a:solidFill>
                        <a:latin typeface="Cambria Math" panose="02040503050406030204" pitchFamily="18" charset="0"/>
                        <a:ea typeface="DengXian" panose="02010600030101010101" pitchFamily="2" charset="-122"/>
                        <a:cs typeface="Arial" panose="020B0604020202020204" pitchFamily="34" charset="0"/>
                      </a:rPr>
                      <m:t>𝐴</m:t>
                    </m:r>
                  </m:oMath>
                </a14:m>
                <a:r>
                  <a:rPr lang="ru" sz="1400" dirty="0">
                    <a:solidFill>
                      <a:srgbClr val="2F2B20"/>
                    </a:solidFill>
                    <a:latin typeface="Calibri" panose="020F0502020204030204" pitchFamily="34" charset="0"/>
                    <a:ea typeface="DengXian" panose="02010600030101010101" pitchFamily="2" charset="-122"/>
                    <a:cs typeface="Arial" panose="020B0604020202020204" pitchFamily="34" charset="0"/>
                  </a:rPr>
                  <a:t>= площадь поперечного сечения образца</a:t>
                </a:r>
                <a:endParaRPr lang="de-DE" sz="1400" dirty="0"/>
              </a:p>
            </p:txBody>
          </p:sp>
        </mc:Choice>
        <mc:Fallback xmlns="">
          <p:sp>
            <p:nvSpPr>
              <p:cNvPr id="11" name="Textfeld 10"/>
              <p:cNvSpPr txBox="1">
                <a:spLocks noRot="1" noChangeAspect="1" noMove="1" noResize="1" noEditPoints="1" noAdjustHandles="1" noChangeArrowheads="1" noChangeShapeType="1" noTextEdit="1"/>
              </p:cNvSpPr>
              <p:nvPr/>
            </p:nvSpPr>
            <p:spPr>
              <a:xfrm>
                <a:off x="-1" y="3287927"/>
                <a:ext cx="9144000" cy="3190297"/>
              </a:xfrm>
              <a:prstGeom prst="rect">
                <a:avLst/>
              </a:prstGeom>
              <a:blipFill>
                <a:blip r:embed="rId5"/>
                <a:stretch>
                  <a:fillRect l="-200" t="-191" r="-600" b="-1145"/>
                </a:stretch>
              </a:blipFill>
            </p:spPr>
            <p:txBody>
              <a:bodyPr/>
              <a:lstStyle/>
              <a:p>
                <a:r xmlns:a="http://schemas.openxmlformats.org/drawingml/2006/main">
                  <a:rPr lang="ru">
                    <a:noFill/>
                  </a:rPr>
                  <a:t> </a:t>
                </a:r>
              </a:p>
            </p:txBody>
          </p:sp>
        </mc:Fallback>
      </mc:AlternateContent>
      <p:sp>
        <p:nvSpPr>
          <p:cNvPr id="17" name="Textfeld 16"/>
          <p:cNvSpPr txBox="1"/>
          <p:nvPr/>
        </p:nvSpPr>
        <p:spPr>
          <a:xfrm>
            <a:off x="0" y="2417513"/>
            <a:ext cx="6467661" cy="830997"/>
          </a:xfrm>
          <a:prstGeom prst="rect">
            <a:avLst/>
          </a:prstGeom>
          <a:noFill/>
        </p:spPr>
        <p:txBody>
          <a:bodyPr wrap="square" lIns="90000" rtlCol="0">
            <a:spAutoFit/>
          </a:bodyPr>
          <a:lstStyle/>
          <a:p>
            <a:pPr algn="just"/>
            <a:r>
              <a:rPr lang="ru" sz="1200" b="1" dirty="0"/>
              <a:t>Рис. P3-35:</a:t>
            </a:r>
            <a:r>
              <a:rPr lang="ru" sz="1200" dirty="0"/>
              <a:t> Левый диапазон коэффициента водопроницаемости различных грунтов и основанные на этом лабораторные тесты для различных гранулометрических составов (источник: </a:t>
            </a:r>
            <a:r>
              <a:rPr lang="ru" sz="1200" cap="small" dirty="0" err="1"/>
              <a:t>Rütz</a:t>
            </a:r>
            <a:r>
              <a:rPr lang="ru" sz="1200" cap="small" dirty="0"/>
              <a:t> </a:t>
            </a:r>
            <a:r>
              <a:rPr lang="ru" sz="1200" dirty="0"/>
              <a:t>и др., </a:t>
            </a:r>
            <a:r>
              <a:rPr lang="ru" sz="1200" dirty="0" err="1"/>
              <a:t>Виссенсшпайхер</a:t>
            </a:r>
            <a:r>
              <a:rPr lang="ru" sz="1200" dirty="0"/>
              <a:t> </a:t>
            </a:r>
            <a:r>
              <a:rPr lang="ru" sz="1200" dirty="0" err="1"/>
              <a:t>Геотехник </a:t>
            </a:r>
            <a:r>
              <a:rPr lang="ru" sz="1200" dirty="0"/>
              <a:t>, 2019. С. 37; правый тест с уменьшающимся гидравлическим градиентом (источник: </a:t>
            </a:r>
            <a:r>
              <a:rPr lang="ru" sz="1200" cap="small" dirty="0" err="1"/>
              <a:t>Семар </a:t>
            </a:r>
            <a:r>
              <a:rPr lang="ru" sz="1200" dirty="0"/>
              <a:t>, лекция «Вода в почве», источник неизвестен).</a:t>
            </a:r>
            <a:endParaRPr lang="de-DE" sz="1200" spc="-30" dirty="0"/>
          </a:p>
        </p:txBody>
      </p:sp>
      <p:sp>
        <p:nvSpPr>
          <p:cNvPr id="2" name="Textfeld 1"/>
          <p:cNvSpPr txBox="1"/>
          <p:nvPr/>
        </p:nvSpPr>
        <p:spPr>
          <a:xfrm>
            <a:off x="6516000" y="3419961"/>
            <a:ext cx="720000" cy="153888"/>
          </a:xfrm>
          <a:prstGeom prst="rect">
            <a:avLst/>
          </a:prstGeom>
          <a:solidFill>
            <a:schemeClr val="bg1"/>
          </a:solidFill>
        </p:spPr>
        <p:txBody>
          <a:bodyPr wrap="square" lIns="54000" tIns="0" rIns="54000" bIns="0" rtlCol="0">
            <a:spAutoFit/>
          </a:bodyPr>
          <a:lstStyle/>
          <a:p>
            <a:r>
              <a:rPr lang="ru" sz="1000" dirty="0"/>
              <a:t>подводящая </a:t>
            </a:r>
            <a:r>
              <a:rPr lang="ru" sz="1000" dirty="0" err="1"/>
              <a:t>труба</a:t>
            </a:r>
            <a:endParaRPr lang="de-DE" sz="1000" dirty="0"/>
          </a:p>
        </p:txBody>
      </p:sp>
      <p:sp>
        <p:nvSpPr>
          <p:cNvPr id="10" name="Textfeld 9"/>
          <p:cNvSpPr txBox="1"/>
          <p:nvPr/>
        </p:nvSpPr>
        <p:spPr>
          <a:xfrm>
            <a:off x="8316416" y="3420000"/>
            <a:ext cx="684000" cy="190240"/>
          </a:xfrm>
          <a:prstGeom prst="rect">
            <a:avLst/>
          </a:prstGeom>
          <a:solidFill>
            <a:schemeClr val="bg1"/>
          </a:solidFill>
        </p:spPr>
        <p:txBody>
          <a:bodyPr wrap="square" lIns="54000" tIns="0" rIns="54000" bIns="36000" rtlCol="0">
            <a:spAutoFit/>
          </a:bodyPr>
          <a:lstStyle/>
          <a:p>
            <a:r>
              <a:rPr lang="ru" sz="1000" dirty="0" err="1"/>
              <a:t>фильтр</a:t>
            </a:r>
            <a:r>
              <a:rPr lang="ru" sz="1000" dirty="0"/>
              <a:t> </a:t>
            </a:r>
            <a:r>
              <a:rPr lang="ru" sz="1000" dirty="0" err="1"/>
              <a:t>пластина</a:t>
            </a:r>
            <a:endParaRPr lang="de-DE" sz="1000" dirty="0"/>
          </a:p>
        </p:txBody>
      </p:sp>
      <mc:AlternateContent xmlns:mc="http://schemas.openxmlformats.org/markup-compatibility/2006" xmlns:a14="http://schemas.microsoft.com/office/drawing/2010/main">
        <mc:Choice Requires="a14">
          <p:sp>
            <p:nvSpPr>
              <p:cNvPr id="12" name="Textfeld 11"/>
              <p:cNvSpPr txBox="1"/>
              <p:nvPr/>
            </p:nvSpPr>
            <p:spPr>
              <a:xfrm>
                <a:off x="6751238" y="681011"/>
                <a:ext cx="1440000" cy="153888"/>
              </a:xfrm>
              <a:prstGeom prst="rect">
                <a:avLst/>
              </a:prstGeom>
              <a:solidFill>
                <a:schemeClr val="bg1"/>
              </a:solidFill>
            </p:spPr>
            <p:txBody>
              <a:bodyPr wrap="square" lIns="54000" tIns="0" rIns="54000" bIns="0" rtlCol="0">
                <a:spAutoFit/>
              </a:bodyPr>
              <a:lstStyle/>
              <a:p>
                <a:r>
                  <a:rPr lang="ru" sz="1000" dirty="0"/>
                  <a:t>уровень воды в момент</a:t>
                </a:r>
                <a14:m>
                  <m:oMath xmlns:m="http://schemas.openxmlformats.org/officeDocument/2006/math">
                    <m:sSub>
                      <m:sSubPr>
                        <m:ctrlPr>
                          <a:rPr lang="en-US" sz="1000" i="1" smtClean="0">
                            <a:latin typeface="Cambria Math" panose="02040503050406030204" pitchFamily="18" charset="0"/>
                          </a:rPr>
                        </m:ctrlPr>
                      </m:sSubPr>
                      <m:e>
                        <m:r>
                          <a:rPr lang="de-DE" sz="1000" b="0" i="1" smtClean="0">
                            <a:latin typeface="Cambria Math" panose="02040503050406030204" pitchFamily="18" charset="0"/>
                          </a:rPr>
                          <m:t>𝑡</m:t>
                        </m:r>
                      </m:e>
                      <m:sub>
                        <m:r>
                          <a:rPr lang="de-DE" sz="1000" b="0" i="1" smtClean="0">
                            <a:latin typeface="Cambria Math" panose="02040503050406030204" pitchFamily="18" charset="0"/>
                          </a:rPr>
                          <m:t>1</m:t>
                        </m:r>
                      </m:sub>
                    </m:sSub>
                  </m:oMath>
                </a14:m>
                <a:endParaRPr lang="de-DE" sz="1000" dirty="0"/>
              </a:p>
            </p:txBody>
          </p:sp>
        </mc:Choice>
        <mc:Fallback xmlns="">
          <p:sp>
            <p:nvSpPr>
              <p:cNvPr id="12" name="Textfeld 11"/>
              <p:cNvSpPr txBox="1">
                <a:spLocks noRot="1" noChangeAspect="1" noMove="1" noResize="1" noEditPoints="1" noAdjustHandles="1" noChangeArrowheads="1" noChangeShapeType="1" noTextEdit="1"/>
              </p:cNvSpPr>
              <p:nvPr/>
            </p:nvSpPr>
            <p:spPr>
              <a:xfrm>
                <a:off x="6751238" y="681011"/>
                <a:ext cx="1440000" cy="153888"/>
              </a:xfrm>
              <a:prstGeom prst="rect">
                <a:avLst/>
              </a:prstGeom>
              <a:blipFill>
                <a:blip r:embed="rId6"/>
                <a:stretch>
                  <a:fillRect l="-1688" t="-24000" b="-56000"/>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13" name="Textfeld 12"/>
              <p:cNvSpPr txBox="1"/>
              <p:nvPr/>
            </p:nvSpPr>
            <p:spPr>
              <a:xfrm>
                <a:off x="6751238" y="1152000"/>
                <a:ext cx="1440000" cy="153888"/>
              </a:xfrm>
              <a:prstGeom prst="rect">
                <a:avLst/>
              </a:prstGeom>
              <a:solidFill>
                <a:schemeClr val="bg1"/>
              </a:solidFill>
            </p:spPr>
            <p:txBody>
              <a:bodyPr wrap="square" lIns="54000" tIns="0" rIns="54000" bIns="0" rtlCol="0">
                <a:spAutoFit/>
              </a:bodyPr>
              <a:lstStyle/>
              <a:p>
                <a:r>
                  <a:rPr lang="ru" sz="1000" dirty="0" err="1"/>
                  <a:t>уровень </a:t>
                </a:r>
                <a:r>
                  <a:rPr lang="ru" sz="1000" dirty="0"/>
                  <a:t>воды в момент</a:t>
                </a:r>
                <a14:m>
                  <m:oMath xmlns:m="http://schemas.openxmlformats.org/officeDocument/2006/math">
                    <m:sSub>
                      <m:sSubPr>
                        <m:ctrlPr>
                          <a:rPr lang="de-DE" sz="1000" i="1" dirty="0" smtClean="0">
                            <a:latin typeface="Cambria Math" panose="02040503050406030204" pitchFamily="18" charset="0"/>
                          </a:rPr>
                        </m:ctrlPr>
                      </m:sSubPr>
                      <m:e>
                        <m:r>
                          <a:rPr lang="de-DE" sz="1000" b="0" i="1" dirty="0" smtClean="0">
                            <a:latin typeface="Cambria Math" panose="02040503050406030204" pitchFamily="18" charset="0"/>
                          </a:rPr>
                          <m:t>𝑡</m:t>
                        </m:r>
                      </m:e>
                      <m:sub>
                        <m:r>
                          <a:rPr lang="de-DE" sz="1000" b="0" i="1" dirty="0" smtClean="0">
                            <a:latin typeface="Cambria Math" panose="02040503050406030204" pitchFamily="18" charset="0"/>
                          </a:rPr>
                          <m:t>2</m:t>
                        </m:r>
                      </m:sub>
                    </m:sSub>
                  </m:oMath>
                </a14:m>
                <a:endParaRPr lang="de-DE" sz="1000" dirty="0"/>
              </a:p>
            </p:txBody>
          </p:sp>
        </mc:Choice>
        <mc:Fallback xmlns="">
          <p:sp>
            <p:nvSpPr>
              <p:cNvPr id="13" name="Textfeld 12"/>
              <p:cNvSpPr txBox="1">
                <a:spLocks noRot="1" noChangeAspect="1" noMove="1" noResize="1" noEditPoints="1" noAdjustHandles="1" noChangeArrowheads="1" noChangeShapeType="1" noTextEdit="1"/>
              </p:cNvSpPr>
              <p:nvPr/>
            </p:nvSpPr>
            <p:spPr>
              <a:xfrm>
                <a:off x="6751238" y="1152000"/>
                <a:ext cx="1440000" cy="153888"/>
              </a:xfrm>
              <a:prstGeom prst="rect">
                <a:avLst/>
              </a:prstGeom>
              <a:blipFill>
                <a:blip r:embed="rId7"/>
                <a:stretch>
                  <a:fillRect l="-1688" t="-24000" b="-56000"/>
                </a:stretch>
              </a:blipFill>
            </p:spPr>
            <p:txBody>
              <a:bodyPr/>
              <a:lstStyle/>
              <a:p>
                <a:r xmlns:a="http://schemas.openxmlformats.org/drawingml/2006/main">
                  <a:rPr lang="ru">
                    <a:noFill/>
                  </a:rPr>
                  <a:t> </a:t>
                </a:r>
              </a:p>
            </p:txBody>
          </p:sp>
        </mc:Fallback>
      </mc:AlternateContent>
      <p:sp>
        <p:nvSpPr>
          <p:cNvPr id="14" name="Textfeld 13"/>
          <p:cNvSpPr txBox="1"/>
          <p:nvPr/>
        </p:nvSpPr>
        <p:spPr>
          <a:xfrm>
            <a:off x="7596336" y="2439670"/>
            <a:ext cx="864000" cy="423193"/>
          </a:xfrm>
          <a:prstGeom prst="rect">
            <a:avLst/>
          </a:prstGeom>
          <a:solidFill>
            <a:schemeClr val="bg1"/>
          </a:solidFill>
        </p:spPr>
        <p:txBody>
          <a:bodyPr wrap="square" lIns="54000" tIns="0" rIns="54000" bIns="0" rtlCol="0">
            <a:spAutoFit/>
          </a:bodyPr>
          <a:lstStyle/>
          <a:p>
            <a:pPr>
              <a:lnSpc>
                <a:spcPts val="1100"/>
              </a:lnSpc>
            </a:pPr>
            <a:r>
              <a:rPr lang="ru" sz="1000" dirty="0"/>
              <a:t>Образец почвы с площадью поперечного </a:t>
            </a:r>
            <a:r>
              <a:rPr lang="ru" sz="1000" spc="-30" dirty="0"/>
              <a:t>сечения F</a:t>
            </a:r>
            <a:endParaRPr lang="de-DE" sz="1000" spc="-30" dirty="0"/>
          </a:p>
        </p:txBody>
      </p:sp>
      <p:sp>
        <p:nvSpPr>
          <p:cNvPr id="15" name="Textfeld 14"/>
          <p:cNvSpPr txBox="1"/>
          <p:nvPr/>
        </p:nvSpPr>
        <p:spPr>
          <a:xfrm>
            <a:off x="6769385" y="1478408"/>
            <a:ext cx="936000" cy="423193"/>
          </a:xfrm>
          <a:prstGeom prst="rect">
            <a:avLst/>
          </a:prstGeom>
          <a:solidFill>
            <a:schemeClr val="bg1"/>
          </a:solidFill>
        </p:spPr>
        <p:txBody>
          <a:bodyPr wrap="square" lIns="54000" tIns="0" rIns="54000" bIns="0" rtlCol="0">
            <a:spAutoFit/>
          </a:bodyPr>
          <a:lstStyle/>
          <a:p>
            <a:pPr>
              <a:lnSpc>
                <a:spcPts val="1100"/>
              </a:lnSpc>
            </a:pPr>
            <a:r>
              <a:rPr lang="ru" sz="1000" dirty="0"/>
              <a:t>Стеклянная трубка с площадью поперечного сечения f</a:t>
            </a:r>
            <a:endParaRPr lang="de-DE" sz="1000" dirty="0"/>
          </a:p>
        </p:txBody>
      </p:sp>
      <p:sp>
        <p:nvSpPr>
          <p:cNvPr id="6" name="Rechteck 5"/>
          <p:cNvSpPr/>
          <p:nvPr/>
        </p:nvSpPr>
        <p:spPr>
          <a:xfrm>
            <a:off x="6796800" y="1872000"/>
            <a:ext cx="466615"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p:cNvSpPr txBox="1"/>
          <p:nvPr/>
        </p:nvSpPr>
        <p:spPr>
          <a:xfrm>
            <a:off x="79200" y="787187"/>
            <a:ext cx="684000" cy="174851"/>
          </a:xfrm>
          <a:prstGeom prst="rect">
            <a:avLst/>
          </a:prstGeom>
          <a:solidFill>
            <a:schemeClr val="bg1"/>
          </a:solidFill>
        </p:spPr>
        <p:txBody>
          <a:bodyPr wrap="square" lIns="54000" tIns="0" rIns="54000" bIns="36000" rtlCol="0">
            <a:spAutoFit/>
          </a:bodyPr>
          <a:lstStyle/>
          <a:p>
            <a:r>
              <a:rPr lang="ru" sz="900" dirty="0" err="1"/>
              <a:t>рыхлая </a:t>
            </a:r>
            <a:r>
              <a:rPr lang="ru" sz="900" dirty="0"/>
              <a:t>скала</a:t>
            </a:r>
          </a:p>
        </p:txBody>
      </p:sp>
      <p:sp>
        <p:nvSpPr>
          <p:cNvPr id="18" name="Textfeld 17"/>
          <p:cNvSpPr txBox="1"/>
          <p:nvPr/>
        </p:nvSpPr>
        <p:spPr>
          <a:xfrm>
            <a:off x="79200" y="1253489"/>
            <a:ext cx="756000" cy="318480"/>
          </a:xfrm>
          <a:prstGeom prst="rect">
            <a:avLst/>
          </a:prstGeom>
          <a:solidFill>
            <a:schemeClr val="bg1"/>
          </a:solidFill>
        </p:spPr>
        <p:txBody>
          <a:bodyPr wrap="square" lIns="54000" tIns="0" rIns="54000" bIns="36000" rtlCol="0">
            <a:spAutoFit/>
          </a:bodyPr>
          <a:lstStyle/>
          <a:p>
            <a:pPr>
              <a:lnSpc>
                <a:spcPts val="1100"/>
              </a:lnSpc>
            </a:pPr>
            <a:r>
              <a:rPr lang="ru" sz="900" dirty="0"/>
              <a:t>экспериментальный </a:t>
            </a:r>
            <a:r>
              <a:rPr lang="ru" sz="900" dirty="0" err="1"/>
              <a:t>процесс</a:t>
            </a:r>
            <a:endParaRPr lang="de-DE" sz="900" dirty="0"/>
          </a:p>
        </p:txBody>
      </p:sp>
      <p:sp>
        <p:nvSpPr>
          <p:cNvPr id="19" name="Textfeld 18"/>
          <p:cNvSpPr txBox="1"/>
          <p:nvPr/>
        </p:nvSpPr>
        <p:spPr>
          <a:xfrm>
            <a:off x="900000" y="1098000"/>
            <a:ext cx="864000" cy="313350"/>
          </a:xfrm>
          <a:prstGeom prst="rect">
            <a:avLst/>
          </a:prstGeom>
          <a:solidFill>
            <a:schemeClr val="bg1"/>
          </a:solidFill>
        </p:spPr>
        <p:txBody>
          <a:bodyPr wrap="square" lIns="54000" tIns="0" rIns="54000" bIns="36000" rtlCol="0">
            <a:spAutoFit/>
          </a:bodyPr>
          <a:lstStyle/>
          <a:p>
            <a:r>
              <a:rPr lang="ru" sz="900" dirty="0" err="1"/>
              <a:t>постоянный</a:t>
            </a:r>
            <a:r>
              <a:rPr lang="ru" sz="900" dirty="0"/>
              <a:t> </a:t>
            </a:r>
          </a:p>
          <a:p>
            <a:r>
              <a:rPr lang="ru" sz="900" dirty="0" err="1"/>
              <a:t>давление</a:t>
            </a:r>
            <a:r>
              <a:rPr lang="ru" sz="900" dirty="0"/>
              <a:t> </a:t>
            </a:r>
            <a:r>
              <a:rPr lang="ru" sz="900" dirty="0" err="1"/>
              <a:t>высота</a:t>
            </a:r>
            <a:endParaRPr lang="de-DE" sz="900" dirty="0"/>
          </a:p>
        </p:txBody>
      </p:sp>
      <p:sp>
        <p:nvSpPr>
          <p:cNvPr id="20" name="Textfeld 19"/>
          <p:cNvSpPr txBox="1"/>
          <p:nvPr/>
        </p:nvSpPr>
        <p:spPr>
          <a:xfrm>
            <a:off x="1475655" y="1579072"/>
            <a:ext cx="1692051" cy="344128"/>
          </a:xfrm>
          <a:prstGeom prst="rect">
            <a:avLst/>
          </a:prstGeom>
          <a:solidFill>
            <a:schemeClr val="bg1"/>
          </a:solidFill>
        </p:spPr>
        <p:txBody>
          <a:bodyPr wrap="square" lIns="54000" tIns="0" rIns="54000" bIns="36000" rtlCol="0">
            <a:spAutoFit/>
          </a:bodyPr>
          <a:lstStyle/>
          <a:p>
            <a:r>
              <a:rPr lang="ru" sz="1000" dirty="0" err="1"/>
              <a:t>уменьшение</a:t>
            </a:r>
            <a:r>
              <a:rPr lang="ru" sz="1000" dirty="0"/>
              <a:t> </a:t>
            </a:r>
            <a:r>
              <a:rPr lang="ru" sz="1000" dirty="0" err="1"/>
              <a:t>давление</a:t>
            </a:r>
            <a:r>
              <a:rPr lang="ru" sz="1000" dirty="0"/>
              <a:t> </a:t>
            </a:r>
            <a:r>
              <a:rPr lang="ru" sz="1000" dirty="0" err="1"/>
              <a:t>высота</a:t>
            </a:r>
            <a:endParaRPr lang="de-DE" sz="1000" dirty="0"/>
          </a:p>
        </p:txBody>
      </p:sp>
      <p:sp>
        <p:nvSpPr>
          <p:cNvPr id="21" name="Textfeld 20"/>
          <p:cNvSpPr txBox="1"/>
          <p:nvPr/>
        </p:nvSpPr>
        <p:spPr>
          <a:xfrm>
            <a:off x="2780958" y="1158369"/>
            <a:ext cx="936000" cy="174851"/>
          </a:xfrm>
          <a:prstGeom prst="rect">
            <a:avLst/>
          </a:prstGeom>
          <a:solidFill>
            <a:schemeClr val="bg1"/>
          </a:solidFill>
        </p:spPr>
        <p:txBody>
          <a:bodyPr wrap="square" lIns="54000" tIns="0" rIns="54000" bIns="36000" rtlCol="0">
            <a:spAutoFit/>
          </a:bodyPr>
          <a:lstStyle/>
          <a:p>
            <a:r>
              <a:rPr lang="ru" sz="900" dirty="0" err="1"/>
              <a:t>установление </a:t>
            </a:r>
            <a:r>
              <a:rPr lang="ru" sz="900" dirty="0"/>
              <a:t>времени </a:t>
            </a:r>
            <a:r>
              <a:rPr lang="ru" sz="900" dirty="0" err="1"/>
              <a:t>линия</a:t>
            </a:r>
            <a:endParaRPr lang="de-DE" sz="900" dirty="0"/>
          </a:p>
        </p:txBody>
      </p:sp>
      <mc:AlternateContent xmlns:mc="http://schemas.openxmlformats.org/markup-compatibility/2006" xmlns:a14="http://schemas.microsoft.com/office/drawing/2010/main">
        <mc:Choice Requires="a14">
          <p:sp>
            <p:nvSpPr>
              <p:cNvPr id="22" name="Textfeld 21"/>
              <p:cNvSpPr txBox="1"/>
              <p:nvPr/>
            </p:nvSpPr>
            <p:spPr>
              <a:xfrm>
                <a:off x="79200" y="1951211"/>
                <a:ext cx="756000" cy="174851"/>
              </a:xfrm>
              <a:prstGeom prst="rect">
                <a:avLst/>
              </a:prstGeom>
              <a:solidFill>
                <a:schemeClr val="bg1"/>
              </a:solidFill>
            </p:spPr>
            <p:txBody>
              <a:bodyPr wrap="square" lIns="54000" tIns="0" rIns="54000" bIns="36000" rtlCol="0">
                <a:spAutoFit/>
              </a:bodyPr>
              <a:lstStyle/>
              <a:p>
                <a14:m>
                  <m:oMath xmlns:m="http://schemas.openxmlformats.org/officeDocument/2006/math">
                    <m:r>
                      <a:rPr lang="de-DE" sz="900" i="1" dirty="0" smtClean="0">
                        <a:latin typeface="Cambria Math" panose="02040503050406030204" pitchFamily="18" charset="0"/>
                      </a:rPr>
                      <m:t>𝑘</m:t>
                    </m:r>
                  </m:oMath>
                </a14:m>
                <a:r>
                  <a:rPr lang="ru" sz="900" dirty="0"/>
                  <a:t>- </a:t>
                </a:r>
                <a:r>
                  <a:rPr lang="ru" sz="900" dirty="0" err="1"/>
                  <a:t>значение </a:t>
                </a:r>
                <a:r>
                  <a:rPr lang="ru" sz="900" dirty="0"/>
                  <a:t>[м/с]</a:t>
                </a:r>
              </a:p>
            </p:txBody>
          </p:sp>
        </mc:Choice>
        <mc:Fallback xmlns="">
          <p:sp>
            <p:nvSpPr>
              <p:cNvPr id="22" name="Textfeld 21"/>
              <p:cNvSpPr txBox="1">
                <a:spLocks noRot="1" noChangeAspect="1" noMove="1" noResize="1" noEditPoints="1" noAdjustHandles="1" noChangeArrowheads="1" noChangeShapeType="1" noTextEdit="1"/>
              </p:cNvSpPr>
              <p:nvPr/>
            </p:nvSpPr>
            <p:spPr>
              <a:xfrm>
                <a:off x="79200" y="1951211"/>
                <a:ext cx="756000" cy="174851"/>
              </a:xfrm>
              <a:prstGeom prst="rect">
                <a:avLst/>
              </a:prstGeom>
              <a:blipFill>
                <a:blip r:embed="rId8"/>
                <a:stretch>
                  <a:fillRect t="-20690" r="-806" b="-20690"/>
                </a:stretch>
              </a:blipFill>
            </p:spPr>
            <p:txBody>
              <a:bodyPr/>
              <a:lstStyle/>
              <a:p>
                <a:r xmlns:a="http://schemas.openxmlformats.org/drawingml/2006/main">
                  <a:rPr lang="ru">
                    <a:noFill/>
                  </a:rPr>
                  <a:t> </a:t>
                </a:r>
              </a:p>
            </p:txBody>
          </p:sp>
        </mc:Fallback>
      </mc:AlternateContent>
      <p:sp>
        <p:nvSpPr>
          <p:cNvPr id="23" name="Textfeld 22"/>
          <p:cNvSpPr txBox="1"/>
          <p:nvPr/>
        </p:nvSpPr>
        <p:spPr>
          <a:xfrm>
            <a:off x="900000" y="702000"/>
            <a:ext cx="972000" cy="315915"/>
          </a:xfrm>
          <a:prstGeom prst="rect">
            <a:avLst/>
          </a:prstGeom>
          <a:solidFill>
            <a:schemeClr val="bg1"/>
          </a:solidFill>
        </p:spPr>
        <p:txBody>
          <a:bodyPr wrap="square" lIns="54000" tIns="0" rIns="54000" bIns="36000" rtlCol="0">
            <a:spAutoFit/>
          </a:bodyPr>
          <a:lstStyle/>
          <a:p>
            <a:pPr>
              <a:lnSpc>
                <a:spcPts val="1100"/>
              </a:lnSpc>
            </a:pPr>
            <a:r>
              <a:rPr lang="ru" sz="900" dirty="0" err="1"/>
              <a:t>гравий</a:t>
            </a:r>
            <a:r>
              <a:rPr lang="ru" sz="900" dirty="0"/>
              <a:t> </a:t>
            </a:r>
            <a:r>
              <a:rPr lang="ru" sz="900" dirty="0" err="1"/>
              <a:t>клятва</a:t>
            </a:r>
            <a:r>
              <a:rPr lang="ru" sz="900" dirty="0"/>
              <a:t> </a:t>
            </a:r>
            <a:r>
              <a:rPr lang="ru" sz="900" dirty="0" err="1"/>
              <a:t>пески</a:t>
            </a:r>
            <a:endParaRPr lang="de-DE" sz="900" dirty="0"/>
          </a:p>
          <a:p>
            <a:r>
              <a:rPr lang="ru" sz="900" dirty="0"/>
              <a:t>( </a:t>
            </a:r>
            <a:r>
              <a:rPr lang="ru" sz="900" dirty="0" err="1"/>
              <a:t>несвязный </a:t>
            </a:r>
            <a:r>
              <a:rPr lang="ru" sz="900" dirty="0"/>
              <a:t>)</a:t>
            </a:r>
          </a:p>
        </p:txBody>
      </p:sp>
      <p:sp>
        <p:nvSpPr>
          <p:cNvPr id="24" name="Textfeld 23"/>
          <p:cNvSpPr txBox="1"/>
          <p:nvPr/>
        </p:nvSpPr>
        <p:spPr>
          <a:xfrm>
            <a:off x="1943707" y="702000"/>
            <a:ext cx="1224000" cy="313350"/>
          </a:xfrm>
          <a:prstGeom prst="rect">
            <a:avLst/>
          </a:prstGeom>
          <a:solidFill>
            <a:schemeClr val="bg1"/>
          </a:solidFill>
        </p:spPr>
        <p:txBody>
          <a:bodyPr wrap="square" lIns="54000" tIns="0" rIns="54000" bIns="36000" rtlCol="0">
            <a:spAutoFit/>
          </a:bodyPr>
          <a:lstStyle/>
          <a:p>
            <a:r>
              <a:rPr lang="ru" sz="900" dirty="0" err="1"/>
              <a:t>отлично</a:t>
            </a:r>
            <a:r>
              <a:rPr lang="ru" sz="900" dirty="0"/>
              <a:t> </a:t>
            </a:r>
            <a:r>
              <a:rPr lang="ru" sz="900" dirty="0" err="1"/>
              <a:t>пески </a:t>
            </a:r>
            <a:r>
              <a:rPr lang="ru" sz="900" dirty="0"/>
              <a:t>, </a:t>
            </a:r>
            <a:r>
              <a:rPr lang="ru" sz="900" dirty="0" err="1"/>
              <a:t>илы </a:t>
            </a:r>
            <a:r>
              <a:rPr lang="ru" sz="900" dirty="0"/>
              <a:t>( </a:t>
            </a:r>
            <a:r>
              <a:rPr lang="ru" sz="900" dirty="0" err="1"/>
              <a:t>слегка</a:t>
            </a:r>
            <a:r>
              <a:rPr lang="ru" sz="900" dirty="0"/>
              <a:t> </a:t>
            </a:r>
          </a:p>
          <a:p>
            <a:r>
              <a:rPr lang="ru" sz="900" dirty="0"/>
              <a:t>слишком </a:t>
            </a:r>
            <a:r>
              <a:rPr lang="ru" sz="900" dirty="0" err="1"/>
              <a:t>сильно</a:t>
            </a:r>
            <a:r>
              <a:rPr lang="ru" sz="900" dirty="0"/>
              <a:t> </a:t>
            </a:r>
            <a:r>
              <a:rPr lang="ru" sz="900" dirty="0" err="1"/>
              <a:t>сплоченный </a:t>
            </a:r>
            <a:r>
              <a:rPr lang="ru" sz="900" dirty="0"/>
              <a:t>)</a:t>
            </a:r>
          </a:p>
        </p:txBody>
      </p:sp>
      <p:sp>
        <p:nvSpPr>
          <p:cNvPr id="26" name="Textfeld 25"/>
          <p:cNvSpPr txBox="1"/>
          <p:nvPr/>
        </p:nvSpPr>
        <p:spPr>
          <a:xfrm>
            <a:off x="3330327" y="702000"/>
            <a:ext cx="972000" cy="331526"/>
          </a:xfrm>
          <a:prstGeom prst="rect">
            <a:avLst/>
          </a:prstGeom>
          <a:solidFill>
            <a:schemeClr val="bg1"/>
          </a:solidFill>
        </p:spPr>
        <p:txBody>
          <a:bodyPr wrap="square" lIns="54000" tIns="0" rIns="54000" bIns="54000" rtlCol="0">
            <a:spAutoFit/>
          </a:bodyPr>
          <a:lstStyle/>
          <a:p>
            <a:r>
              <a:rPr lang="ru" sz="900" dirty="0" err="1"/>
              <a:t>глины </a:t>
            </a:r>
            <a:r>
              <a:rPr lang="ru" sz="900" dirty="0"/>
              <a:t>( </a:t>
            </a:r>
            <a:r>
              <a:rPr lang="ru" sz="900" dirty="0" err="1"/>
              <a:t>сильно</a:t>
            </a:r>
            <a:r>
              <a:rPr lang="ru" sz="900" dirty="0"/>
              <a:t> </a:t>
            </a:r>
          </a:p>
          <a:p>
            <a:r>
              <a:rPr lang="ru" sz="900" dirty="0" err="1"/>
              <a:t>и </a:t>
            </a:r>
            <a:r>
              <a:rPr lang="ru" sz="900" dirty="0"/>
              <a:t>несвязный ) </a:t>
            </a:r>
            <a:r>
              <a:rPr lang="ru" sz="900" dirty="0" err="1"/>
              <a:t>_</a:t>
            </a:r>
          </a:p>
        </p:txBody>
      </p:sp>
    </p:spTree>
    <p:custDataLst>
      <p:tags r:id="rId1"/>
    </p:custDataLst>
    <p:extLst>
      <p:ext uri="{BB962C8B-B14F-4D97-AF65-F5344CB8AC3E}">
        <p14:creationId xmlns:p14="http://schemas.microsoft.com/office/powerpoint/2010/main" val="156086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 calcmode="lin" valueType="num">
                                      <p:cBhvr additive="base">
                                        <p:cTn id="7" dur="2000" fill="hold"/>
                                        <p:tgtEl>
                                          <p:spTgt spid="11267"/>
                                        </p:tgtEl>
                                        <p:attrNameLst>
                                          <p:attrName>ppt_x</p:attrName>
                                        </p:attrNameLst>
                                      </p:cBhvr>
                                      <p:tavLst>
                                        <p:tav tm="0">
                                          <p:val>
                                            <p:strVal val="1+#ppt_w/2"/>
                                          </p:val>
                                        </p:tav>
                                        <p:tav tm="100000">
                                          <p:val>
                                            <p:strVal val="#ppt_x"/>
                                          </p:val>
                                        </p:tav>
                                      </p:tavLst>
                                    </p:anim>
                                    <p:anim calcmode="lin" valueType="num">
                                      <p:cBhvr additive="base">
                                        <p:cTn id="8" dur="2000" fill="hold"/>
                                        <p:tgtEl>
                                          <p:spTgt spid="112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12291" name="Grafik 43" descr="U:\Altes-Laufwerk-D\0A0-Lehre-Folien-Skripte\MSc-UIW-AngewandteHydrogeologie\AngewandteHydrogeologie-SS2017\Stroemungen-Neu\DIN-18130-1-2.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08" y="2780929"/>
            <a:ext cx="5566017"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42" descr="U:\Altes-Laufwerk-D\0A0-Lehre-Folien-Skripte\MSc-UIW-AngewandteHydrogeologie\AngewandteHydrogeologie-SS2017\Stroemungen-Neu\DIN-18130-1-1.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3768" y="207820"/>
            <a:ext cx="6815363" cy="2725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11"/>
          <p:cNvSpPr txBox="1"/>
          <p:nvPr/>
        </p:nvSpPr>
        <p:spPr>
          <a:xfrm>
            <a:off x="6660232" y="4581129"/>
            <a:ext cx="2483768" cy="830997"/>
          </a:xfrm>
          <a:prstGeom prst="rect">
            <a:avLst/>
          </a:prstGeom>
          <a:noFill/>
        </p:spPr>
        <p:txBody>
          <a:bodyPr wrap="square" lIns="90000" rtlCol="0">
            <a:spAutoFit/>
          </a:bodyPr>
          <a:lstStyle/>
          <a:p>
            <a:r>
              <a:rPr lang="ru" sz="1200" b="1" dirty="0">
                <a:sym typeface="Wingdings"/>
              </a:rPr>
              <a:t> </a:t>
            </a:r>
            <a:r>
              <a:rPr lang="ru" sz="1200" b="1" dirty="0"/>
              <a:t>Рис. P3-37:</a:t>
            </a:r>
            <a:r>
              <a:rPr lang="ru" sz="1200" dirty="0"/>
              <a:t> Экспериментальная установка для лабораторных испытаний с падением высоты давления (источник: DIN 18130-1: 1998-05).</a:t>
            </a:r>
            <a:endParaRPr lang="de-DE" sz="1200" spc="-30" dirty="0"/>
          </a:p>
        </p:txBody>
      </p:sp>
      <p:sp>
        <p:nvSpPr>
          <p:cNvPr id="17" name="Textfeld 16"/>
          <p:cNvSpPr txBox="1"/>
          <p:nvPr/>
        </p:nvSpPr>
        <p:spPr>
          <a:xfrm>
            <a:off x="1166" y="657270"/>
            <a:ext cx="2327471" cy="1938992"/>
          </a:xfrm>
          <a:prstGeom prst="rect">
            <a:avLst/>
          </a:prstGeom>
          <a:noFill/>
        </p:spPr>
        <p:txBody>
          <a:bodyPr wrap="square" lIns="90000" rtlCol="0">
            <a:spAutoFit/>
          </a:bodyPr>
          <a:lstStyle/>
          <a:p>
            <a:r>
              <a:rPr lang="ru" sz="1200" b="1" dirty="0">
                <a:sym typeface="Wingdings"/>
              </a:rPr>
              <a:t> </a:t>
            </a:r>
            <a:r>
              <a:rPr lang="ru" sz="1200" b="1" dirty="0"/>
              <a:t>Рис. P3-36:</a:t>
            </a:r>
            <a:r>
              <a:rPr lang="ru" sz="1200" dirty="0"/>
              <a:t> Экспериментальная установка </a:t>
            </a:r>
            <a:r>
              <a:rPr lang="ru" sz="1200" spc="-10" dirty="0"/>
              <a:t>для лабораторных испытаний со стояками, </a:t>
            </a:r>
            <a:r>
              <a:rPr lang="ru" sz="1200" dirty="0"/>
              <a:t>постоянным гидравлическим градиентом и измерением объема воды в мерном цилиндре, класс испытания 3. </a:t>
            </a:r>
            <a:r>
              <a:rPr lang="ru" sz="1200" u="sng" dirty="0"/>
              <a:t>Примечание. </a:t>
            </a:r>
            <a:r>
              <a:rPr lang="ru" sz="1200" dirty="0"/>
              <a:t>Если обнаружен стационарный поток, испытание может быть отнесено к классу испытаний 2 (испытание DIN 18130- ZY-MS-MZ-3, рис. 6 из DIN 18130-1: 1998-05, стр. 11).</a:t>
            </a:r>
            <a:endParaRPr lang="de-DE" sz="1200" dirty="0"/>
          </a:p>
        </p:txBody>
      </p:sp>
      <mc:AlternateContent xmlns:mc="http://schemas.openxmlformats.org/markup-compatibility/2006" xmlns:a14="http://schemas.microsoft.com/office/drawing/2010/main">
        <mc:Choice Requires="a14">
          <p:sp>
            <p:nvSpPr>
              <p:cNvPr id="2" name="Textfeld 1"/>
              <p:cNvSpPr txBox="1"/>
              <p:nvPr/>
            </p:nvSpPr>
            <p:spPr>
              <a:xfrm>
                <a:off x="5436096" y="34794"/>
                <a:ext cx="3635896" cy="2862322"/>
              </a:xfrm>
              <a:prstGeom prst="rect">
                <a:avLst/>
              </a:prstGeom>
              <a:solidFill>
                <a:srgbClr val="DAEEF3"/>
              </a:solidFill>
            </p:spPr>
            <p:txBody>
              <a:bodyPr wrap="square" rtlCol="0">
                <a:spAutoFit/>
              </a:bodyPr>
              <a:lstStyle/>
              <a:p>
                <a:pPr marL="228600" indent="-228600">
                  <a:buAutoNum type="arabicPlain"/>
                </a:pPr>
                <a:r>
                  <a:rPr lang="ru" sz="1200" dirty="0"/>
                  <a:t>поставка </a:t>
                </a:r>
                <a:r>
                  <a:rPr lang="ru" sz="1200" dirty="0" err="1"/>
                  <a:t>_</a:t>
                </a:r>
                <a:r>
                  <a:rPr lang="ru" sz="1200" dirty="0"/>
                  <a:t> </a:t>
                </a:r>
                <a:r>
                  <a:rPr lang="ru" sz="1200" dirty="0" err="1"/>
                  <a:t>деаэрированная </a:t>
                </a:r>
                <a:r>
                  <a:rPr lang="ru" sz="1200" dirty="0"/>
                  <a:t>вода</a:t>
                </a:r>
              </a:p>
              <a:p>
                <a:pPr marL="228600" indent="-228600">
                  <a:buAutoNum type="arabicPlain"/>
                </a:pPr>
                <a:r>
                  <a:rPr lang="ru" sz="1200" dirty="0"/>
                  <a:t>хомут или шаровой кран</a:t>
                </a:r>
              </a:p>
              <a:p>
                <a:pPr marL="228600" indent="-228600">
                  <a:buAutoNum type="arabicPlain"/>
                </a:pPr>
                <a:r>
                  <a:rPr lang="ru" sz="1200" dirty="0"/>
                  <a:t>перелив H ( </a:t>
                </a:r>
                <a:r>
                  <a:rPr lang="ru" sz="1200" dirty="0" err="1"/>
                  <a:t>верхняя </a:t>
                </a:r>
                <a:r>
                  <a:rPr lang="ru" sz="1200" dirty="0"/>
                  <a:t>вода)</a:t>
                </a:r>
              </a:p>
              <a:p>
                <a:pPr marL="228600" indent="-228600">
                  <a:buAutoNum type="arabicPlain"/>
                </a:pPr>
                <a:r>
                  <a:rPr lang="ru" sz="1200" dirty="0"/>
                  <a:t>перелив B ( </a:t>
                </a:r>
                <a:r>
                  <a:rPr lang="ru" sz="1200" dirty="0" err="1"/>
                  <a:t>нижний</a:t>
                </a:r>
                <a:r>
                  <a:rPr lang="ru" sz="1200" dirty="0"/>
                  <a:t> </a:t>
                </a:r>
                <a:r>
                  <a:rPr lang="ru" sz="1200" dirty="0" err="1"/>
                  <a:t>вода </a:t>
                </a:r>
                <a:r>
                  <a:rPr lang="ru" sz="1200" dirty="0"/>
                  <a:t>)</a:t>
                </a:r>
              </a:p>
              <a:p>
                <a:pPr marL="228600" indent="-228600">
                  <a:buAutoNum type="arabicPlain"/>
                </a:pPr>
                <a:r>
                  <a:rPr lang="ru" sz="1200" dirty="0" err="1"/>
                  <a:t>фильтр</a:t>
                </a:r>
                <a:endParaRPr lang="de-DE" sz="1200" dirty="0"/>
              </a:p>
              <a:p>
                <a:pPr marL="228600" indent="-228600">
                  <a:buAutoNum type="arabicPlain"/>
                </a:pPr>
                <a:r>
                  <a:rPr lang="ru" sz="1200" dirty="0"/>
                  <a:t>перфорированная пластина с проволочной сеткой</a:t>
                </a:r>
              </a:p>
              <a:p>
                <a:pPr marL="228600" indent="-228600">
                  <a:buAutoNum type="arabicPlain"/>
                </a:pPr>
                <a:r>
                  <a:rPr lang="ru" sz="1200" dirty="0" err="1"/>
                  <a:t>тест</a:t>
                </a:r>
                <a:r>
                  <a:rPr lang="ru" sz="1200" dirty="0"/>
                  <a:t> </a:t>
                </a:r>
                <a:r>
                  <a:rPr lang="ru" sz="1200" dirty="0" err="1"/>
                  <a:t>образец</a:t>
                </a:r>
                <a:endParaRPr lang="de-DE" sz="1200" dirty="0"/>
              </a:p>
              <a:p>
                <a:pPr marL="228600" indent="-228600">
                  <a:buAutoNum type="arabicPlain"/>
                </a:pPr>
                <a:r>
                  <a:rPr lang="ru" sz="1200" dirty="0"/>
                  <a:t>стояки ( </a:t>
                </a:r>
                <a:r>
                  <a:rPr lang="ru" sz="1200" dirty="0" err="1"/>
                  <a:t>пьезометры </a:t>
                </a:r>
                <a:r>
                  <a:rPr lang="ru" sz="1200" dirty="0"/>
                  <a:t>)</a:t>
                </a:r>
              </a:p>
              <a:p>
                <a:pPr marL="228600" indent="-228600">
                  <a:buAutoNum type="arabicPlain"/>
                </a:pPr>
                <a:r>
                  <a:rPr lang="ru" sz="1200" dirty="0"/>
                  <a:t>мерная палочка</a:t>
                </a:r>
              </a:p>
              <a:p>
                <a:pPr marL="228600" indent="-228600">
                  <a:buAutoNum type="arabicPlain"/>
                </a:pPr>
                <a:r>
                  <a:rPr lang="ru" sz="1200" dirty="0"/>
                  <a:t>мерный </a:t>
                </a:r>
                <a:r>
                  <a:rPr lang="ru" sz="1200" dirty="0" err="1"/>
                  <a:t>цилиндр</a:t>
                </a:r>
                <a:endParaRPr lang="de-DE" sz="1200" dirty="0"/>
              </a:p>
              <a:p>
                <a:pPr marL="228600" indent="-228600">
                  <a:buAutoNum type="arabicPlain"/>
                </a:pPr>
                <a:r>
                  <a:rPr lang="ru" sz="1200" dirty="0" err="1"/>
                  <a:t>тест</a:t>
                </a:r>
                <a:r>
                  <a:rPr lang="ru" sz="1200" dirty="0"/>
                  <a:t> </a:t>
                </a:r>
                <a:r>
                  <a:rPr lang="ru" sz="1200" dirty="0" err="1"/>
                  <a:t>цилиндр</a:t>
                </a:r>
                <a:endParaRPr lang="de-DE" sz="1200" dirty="0"/>
              </a:p>
              <a:p>
                <a14:m>
                  <m:oMath xmlns:m="http://schemas.openxmlformats.org/officeDocument/2006/math">
                    <m:r>
                      <a:rPr lang="de-DE" sz="1200" i="1" dirty="0" smtClean="0">
                        <a:latin typeface="Cambria Math" panose="02040503050406030204" pitchFamily="18" charset="0"/>
                      </a:rPr>
                      <m:t>h</m:t>
                    </m:r>
                    <m:r>
                      <a:rPr lang="de-DE" sz="1200" i="1" dirty="0" smtClean="0">
                        <a:latin typeface="Cambria Math" panose="02040503050406030204" pitchFamily="18" charset="0"/>
                      </a:rPr>
                      <m:t> </m:t>
                    </m:r>
                  </m:oMath>
                </a14:m>
                <a:r>
                  <a:rPr lang="ru" sz="1200" dirty="0"/>
                  <a:t>    разница уровней манометров в стояках</a:t>
                </a:r>
              </a:p>
              <a:p>
                <a14:m>
                  <m:oMath xmlns:m="http://schemas.openxmlformats.org/officeDocument/2006/math">
                    <m:sSub>
                      <m:sSubPr>
                        <m:ctrlPr>
                          <a:rPr lang="en-US" sz="1200" i="1" dirty="0" smtClean="0">
                            <a:latin typeface="Cambria Math" panose="02040503050406030204" pitchFamily="18" charset="0"/>
                          </a:rPr>
                        </m:ctrlPr>
                      </m:sSubPr>
                      <m:e>
                        <m:r>
                          <a:rPr lang="de-DE" sz="1200" b="0" i="1" dirty="0" smtClean="0">
                            <a:latin typeface="Cambria Math" panose="02040503050406030204" pitchFamily="18" charset="0"/>
                          </a:rPr>
                          <m:t>h</m:t>
                        </m:r>
                      </m:e>
                      <m:sub>
                        <m:r>
                          <a:rPr lang="de-DE" sz="1200" b="0" i="1" dirty="0" smtClean="0">
                            <a:latin typeface="Cambria Math" panose="02040503050406030204" pitchFamily="18" charset="0"/>
                          </a:rPr>
                          <m:t>𝑤</m:t>
                        </m:r>
                      </m:sub>
                    </m:sSub>
                  </m:oMath>
                </a14:m>
                <a:r>
                  <a:rPr lang="ru" sz="1200" dirty="0"/>
                  <a:t>перепад высот между верхним и нижним уровнем воды</a:t>
                </a:r>
              </a:p>
              <a:p>
                <a14:m>
                  <m:oMath xmlns:m="http://schemas.openxmlformats.org/officeDocument/2006/math">
                    <m:r>
                      <a:rPr lang="en-US" sz="1200" i="1" dirty="0" smtClean="0">
                        <a:latin typeface="Cambria Math" panose="02040503050406030204" pitchFamily="18" charset="0"/>
                      </a:rPr>
                      <m:t>𝑙</m:t>
                    </m:r>
                  </m:oMath>
                </a14:m>
                <a:r>
                  <a:rPr lang="ru" sz="1200" dirty="0"/>
                  <a:t>длина проточная</a:t>
                </a:r>
              </a:p>
              <a:p>
                <a14:m>
                  <m:oMath xmlns:m="http://schemas.openxmlformats.org/officeDocument/2006/math">
                    <m:sSub>
                      <m:sSubPr>
                        <m:ctrlPr>
                          <a:rPr lang="en-US" sz="1200" i="1" dirty="0" smtClean="0">
                            <a:latin typeface="Cambria Math" panose="02040503050406030204" pitchFamily="18" charset="0"/>
                          </a:rPr>
                        </m:ctrlPr>
                      </m:sSubPr>
                      <m:e>
                        <m:r>
                          <a:rPr lang="de-DE" sz="1200" b="0" i="1" dirty="0" smtClean="0">
                            <a:latin typeface="Cambria Math" panose="02040503050406030204" pitchFamily="18" charset="0"/>
                          </a:rPr>
                          <m:t>𝑙</m:t>
                        </m:r>
                      </m:e>
                      <m:sub>
                        <m:r>
                          <a:rPr lang="de-DE" sz="1200" b="0" i="1" dirty="0" smtClean="0">
                            <a:latin typeface="Cambria Math" panose="02040503050406030204" pitchFamily="18" charset="0"/>
                          </a:rPr>
                          <m:t>0</m:t>
                        </m:r>
                      </m:sub>
                    </m:sSub>
                  </m:oMath>
                </a14:m>
                <a:r>
                  <a:rPr lang="ru" sz="1200" dirty="0"/>
                  <a:t>высота испытательного образца</a:t>
                </a:r>
                <a:endParaRPr lang="de-DE" sz="1200" dirty="0"/>
              </a:p>
            </p:txBody>
          </p:sp>
        </mc:Choice>
        <mc:Fallback xmlns="">
          <p:sp>
            <p:nvSpPr>
              <p:cNvPr id="2" name="Textfeld 1"/>
              <p:cNvSpPr txBox="1">
                <a:spLocks noRot="1" noChangeAspect="1" noMove="1" noResize="1" noEditPoints="1" noAdjustHandles="1" noChangeArrowheads="1" noChangeShapeType="1" noTextEdit="1"/>
              </p:cNvSpPr>
              <p:nvPr/>
            </p:nvSpPr>
            <p:spPr>
              <a:xfrm>
                <a:off x="5436096" y="34794"/>
                <a:ext cx="3635896" cy="2862322"/>
              </a:xfrm>
              <a:prstGeom prst="rect">
                <a:avLst/>
              </a:prstGeom>
              <a:blipFill>
                <a:blip r:embed="rId5"/>
                <a:stretch>
                  <a:fillRect l="-168" t="-426" b="-853"/>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11" name="Textfeld 10"/>
              <p:cNvSpPr txBox="1"/>
              <p:nvPr/>
            </p:nvSpPr>
            <p:spPr>
              <a:xfrm>
                <a:off x="2815734" y="3091597"/>
                <a:ext cx="3844498" cy="3276000"/>
              </a:xfrm>
              <a:prstGeom prst="rect">
                <a:avLst/>
              </a:prstGeom>
              <a:solidFill>
                <a:srgbClr val="DAEEF3"/>
              </a:solidFill>
            </p:spPr>
            <p:txBody>
              <a:bodyPr wrap="square" rtlCol="0">
                <a:spAutoFit/>
              </a:bodyPr>
              <a:lstStyle/>
              <a:p>
                <a:pPr marL="228600" indent="-228600">
                  <a:buAutoNum type="arabicPlain"/>
                </a:pPr>
                <a:r>
                  <a:rPr lang="ru" sz="1200" dirty="0"/>
                  <a:t>поставка </a:t>
                </a:r>
                <a:r>
                  <a:rPr lang="ru" sz="1200" dirty="0" err="1"/>
                  <a:t>_</a:t>
                </a:r>
                <a:r>
                  <a:rPr lang="ru" sz="1200" dirty="0"/>
                  <a:t> </a:t>
                </a:r>
                <a:r>
                  <a:rPr lang="ru" sz="1200" dirty="0" err="1"/>
                  <a:t>деаэрированная </a:t>
                </a:r>
                <a:r>
                  <a:rPr lang="ru" sz="1200" dirty="0"/>
                  <a:t>вода</a:t>
                </a:r>
              </a:p>
              <a:p>
                <a:pPr marL="228600" indent="-228600">
                  <a:buAutoNum type="arabicPlain"/>
                </a:pPr>
                <a:r>
                  <a:rPr lang="ru" sz="1200" dirty="0"/>
                  <a:t>приставной/вставной стояк (пьезометр) с площадью поперечного сечения</a:t>
                </a:r>
                <a14:m>
                  <m:oMath xmlns:m="http://schemas.openxmlformats.org/officeDocument/2006/math">
                    <m:r>
                      <a:rPr lang="en-US" sz="1200" i="1" dirty="0" smtClean="0">
                        <a:latin typeface="Cambria Math" panose="02040503050406030204" pitchFamily="18" charset="0"/>
                      </a:rPr>
                      <m:t>𝐴</m:t>
                    </m:r>
                  </m:oMath>
                </a14:m>
                <a:endParaRPr lang="en-US" sz="1200" dirty="0"/>
              </a:p>
              <a:p>
                <a:pPr marL="228600" indent="-228600">
                  <a:buAutoNum type="arabicPlain"/>
                </a:pPr>
                <a:r>
                  <a:rPr lang="ru" sz="1200" dirty="0" err="1"/>
                  <a:t>трехсторонний</a:t>
                </a:r>
                <a:r>
                  <a:rPr lang="ru" sz="1200" dirty="0"/>
                  <a:t> </a:t>
                </a:r>
                <a:r>
                  <a:rPr lang="ru" sz="1200" dirty="0" err="1"/>
                  <a:t>клапан</a:t>
                </a:r>
                <a:endParaRPr lang="de-DE" sz="1200" dirty="0"/>
              </a:p>
              <a:p>
                <a:pPr marL="228600" indent="-228600">
                  <a:buAutoNum type="arabicPlain"/>
                </a:pPr>
                <a:r>
                  <a:rPr lang="ru" sz="1200" dirty="0" err="1"/>
                  <a:t>резина</a:t>
                </a:r>
                <a:r>
                  <a:rPr lang="ru" sz="1200" dirty="0"/>
                  <a:t> </a:t>
                </a:r>
                <a:r>
                  <a:rPr lang="ru" sz="1200" dirty="0" err="1"/>
                  <a:t>печать</a:t>
                </a:r>
                <a:endParaRPr lang="de-DE" sz="1200" dirty="0"/>
              </a:p>
              <a:p>
                <a:pPr marL="228600" indent="-228600">
                  <a:buAutoNum type="arabicPlain"/>
                </a:pPr>
                <a:r>
                  <a:rPr lang="ru" sz="1200" dirty="0"/>
                  <a:t>пористый </a:t>
                </a:r>
                <a:r>
                  <a:rPr lang="ru" sz="1200" dirty="0" err="1"/>
                  <a:t>камень</a:t>
                </a:r>
                <a:r>
                  <a:rPr lang="ru" sz="1200" dirty="0"/>
                  <a:t> </a:t>
                </a:r>
                <a:r>
                  <a:rPr lang="ru" sz="1200" dirty="0" err="1"/>
                  <a:t>диски </a:t>
                </a:r>
                <a:r>
                  <a:rPr lang="ru" sz="1200" dirty="0"/>
                  <a:t>/ </a:t>
                </a:r>
                <a:r>
                  <a:rPr lang="ru" sz="1200" dirty="0" err="1"/>
                  <a:t>фильтр</a:t>
                </a:r>
                <a:endParaRPr lang="de-DE" sz="1200" dirty="0"/>
              </a:p>
              <a:p>
                <a:pPr marL="228600" indent="-228600">
                  <a:buAutoNum type="arabicPlain"/>
                </a:pPr>
                <a:r>
                  <a:rPr lang="ru" sz="1200" dirty="0"/>
                  <a:t>пробное кольцо</a:t>
                </a:r>
              </a:p>
              <a:p>
                <a:pPr marL="228600" indent="-228600">
                  <a:buAutoNum type="arabicPlain"/>
                </a:pPr>
                <a:r>
                  <a:rPr lang="ru" sz="1200" dirty="0" err="1"/>
                  <a:t>тест</a:t>
                </a:r>
                <a:r>
                  <a:rPr lang="ru" sz="1200" dirty="0"/>
                  <a:t> </a:t>
                </a:r>
                <a:r>
                  <a:rPr lang="ru" sz="1200" dirty="0" err="1"/>
                  <a:t>образец</a:t>
                </a:r>
                <a:endParaRPr lang="de-DE" sz="1200" dirty="0"/>
              </a:p>
              <a:p>
                <a:pPr marL="228600" indent="-228600">
                  <a:buAutoNum type="arabicPlain"/>
                </a:pPr>
                <a:r>
                  <a:rPr lang="ru" sz="1200" dirty="0"/>
                  <a:t>траверса для статической нагрузки</a:t>
                </a:r>
              </a:p>
              <a:p>
                <a:pPr marL="228600" indent="-228600">
                  <a:buAutoNum type="arabicPlain"/>
                </a:pPr>
                <a:r>
                  <a:rPr lang="ru" sz="1200" dirty="0"/>
                  <a:t>устройство для статической нагрузки и индикатор часового типа для сжатия</a:t>
                </a:r>
              </a:p>
              <a:p>
                <a:pPr marL="228600" indent="-228600">
                  <a:buAutoNum type="arabicPlain"/>
                </a:pPr>
                <a:r>
                  <a:rPr lang="ru" sz="1200" dirty="0"/>
                  <a:t>резервуар для воды с переливом для постоянной опорной высоты</a:t>
                </a:r>
                <a:endParaRPr lang="de-DE" sz="1200" dirty="0"/>
              </a:p>
              <a:p>
                <a14:m>
                  <m:oMath xmlns:m="http://schemas.openxmlformats.org/officeDocument/2006/math">
                    <m:sSub>
                      <m:sSubPr>
                        <m:ctrlPr>
                          <a:rPr lang="de-DE" sz="1200" i="1" dirty="0" smtClean="0">
                            <a:latin typeface="Cambria Math" panose="02040503050406030204" pitchFamily="18" charset="0"/>
                          </a:rPr>
                        </m:ctrlPr>
                      </m:sSubPr>
                      <m:e>
                        <m:r>
                          <a:rPr lang="de-DE" sz="1200" b="0" i="1" dirty="0" smtClean="0">
                            <a:latin typeface="Cambria Math" panose="02040503050406030204" pitchFamily="18" charset="0"/>
                          </a:rPr>
                          <m:t>h</m:t>
                        </m:r>
                      </m:e>
                      <m:sub>
                        <m:r>
                          <a:rPr lang="de-DE" sz="1200" b="0" i="1" dirty="0" smtClean="0">
                            <a:latin typeface="Cambria Math" panose="02040503050406030204" pitchFamily="18" charset="0"/>
                          </a:rPr>
                          <m:t>1</m:t>
                        </m:r>
                      </m:sub>
                    </m:sSub>
                    <m:r>
                      <a:rPr lang="de-DE" sz="1200" i="1" dirty="0" smtClean="0">
                        <a:latin typeface="Cambria Math" panose="02040503050406030204" pitchFamily="18" charset="0"/>
                      </a:rPr>
                      <m:t> </m:t>
                    </m:r>
                  </m:oMath>
                </a14:m>
                <a:r>
                  <a:rPr lang="ru" sz="1200" dirty="0" err="1"/>
                  <a:t>уровень </a:t>
                </a:r>
                <a:r>
                  <a:rPr lang="ru" sz="1200" dirty="0"/>
                  <a:t>воды в начале измерения</a:t>
                </a:r>
              </a:p>
              <a:p>
                <a14:m>
                  <m:oMath xmlns:m="http://schemas.openxmlformats.org/officeDocument/2006/math">
                    <m:sSub>
                      <m:sSubPr>
                        <m:ctrlPr>
                          <a:rPr lang="en-US" sz="1200" i="1" dirty="0" smtClean="0">
                            <a:latin typeface="Cambria Math" panose="02040503050406030204" pitchFamily="18" charset="0"/>
                          </a:rPr>
                        </m:ctrlPr>
                      </m:sSubPr>
                      <m:e>
                        <m:r>
                          <a:rPr lang="de-DE" sz="1200" b="0" i="1" dirty="0" smtClean="0">
                            <a:latin typeface="Cambria Math" panose="02040503050406030204" pitchFamily="18" charset="0"/>
                          </a:rPr>
                          <m:t>h</m:t>
                        </m:r>
                      </m:e>
                      <m:sub>
                        <m:r>
                          <a:rPr lang="de-DE" sz="1200" b="0" i="1" dirty="0" smtClean="0">
                            <a:latin typeface="Cambria Math" panose="02040503050406030204" pitchFamily="18" charset="0"/>
                          </a:rPr>
                          <m:t>2</m:t>
                        </m:r>
                      </m:sub>
                    </m:sSub>
                  </m:oMath>
                </a14:m>
                <a:r>
                  <a:rPr lang="ru" sz="1200" dirty="0"/>
                  <a:t>уровень воды в момент</a:t>
                </a:r>
                <a14:m>
                  <m:oMath xmlns:m="http://schemas.openxmlformats.org/officeDocument/2006/math">
                    <m:r>
                      <a:rPr lang="en-US" sz="1200" i="1" dirty="0" smtClean="0">
                        <a:latin typeface="Cambria Math" panose="02040503050406030204" pitchFamily="18" charset="0"/>
                      </a:rPr>
                      <m:t>𝑡</m:t>
                    </m:r>
                  </m:oMath>
                </a14:m>
                <a:endParaRPr lang="de-DE" sz="1200" i="1" dirty="0">
                  <a:latin typeface="Cambria Math" panose="02040503050406030204" pitchFamily="18" charset="0"/>
                </a:endParaRPr>
              </a:p>
              <a:p>
                <a14:m>
                  <m:oMath xmlns:m="http://schemas.openxmlformats.org/officeDocument/2006/math">
                    <m:sSub>
                      <m:sSubPr>
                        <m:ctrlPr>
                          <a:rPr lang="en-US" sz="1200" i="1" dirty="0" smtClean="0">
                            <a:latin typeface="Cambria Math" panose="02040503050406030204" pitchFamily="18" charset="0"/>
                          </a:rPr>
                        </m:ctrlPr>
                      </m:sSubPr>
                      <m:e>
                        <m:r>
                          <a:rPr lang="de-DE" sz="1200" b="0" i="1" dirty="0" smtClean="0">
                            <a:latin typeface="Cambria Math" panose="02040503050406030204" pitchFamily="18" charset="0"/>
                          </a:rPr>
                          <m:t>𝑙</m:t>
                        </m:r>
                      </m:e>
                      <m:sub>
                        <m:r>
                          <a:rPr lang="de-DE" sz="1200" b="0" i="1" dirty="0" smtClean="0">
                            <a:latin typeface="Cambria Math" panose="02040503050406030204" pitchFamily="18" charset="0"/>
                          </a:rPr>
                          <m:t>0</m:t>
                        </m:r>
                      </m:sub>
                    </m:sSub>
                  </m:oMath>
                </a14:m>
                <a:r>
                  <a:rPr lang="ru" sz="1200" dirty="0"/>
                  <a:t>высота образца (равная длине</a:t>
                </a:r>
              </a:p>
              <a:p>
                <a:r>
                  <a:rPr lang="ru" sz="1200" dirty="0"/>
                  <a:t>участок просачивания)</a:t>
                </a:r>
              </a:p>
              <a:p>
                <a:pPr>
                  <a:spcBef>
                    <a:spcPts val="300"/>
                  </a:spcBef>
                </a:pPr>
                <a:r>
                  <a:rPr lang="ru" sz="1200" u="sng" dirty="0"/>
                  <a:t>Примечание: </a:t>
                </a:r>
                <a:r>
                  <a:rPr lang="ru" sz="1200" dirty="0"/>
                  <a:t>Если обнаружен стационарный поток, испытание может быть отнесено к классу испытаний 2.</a:t>
                </a:r>
                <a:endParaRPr lang="de-DE" sz="1200" dirty="0"/>
              </a:p>
            </p:txBody>
          </p:sp>
        </mc:Choice>
        <mc:Fallback xmlns="">
          <p:sp>
            <p:nvSpPr>
              <p:cNvPr id="11" name="Textfeld 10"/>
              <p:cNvSpPr txBox="1">
                <a:spLocks noRot="1" noChangeAspect="1" noMove="1" noResize="1" noEditPoints="1" noAdjustHandles="1" noChangeArrowheads="1" noChangeShapeType="1" noTextEdit="1"/>
              </p:cNvSpPr>
              <p:nvPr/>
            </p:nvSpPr>
            <p:spPr>
              <a:xfrm>
                <a:off x="2815734" y="3091597"/>
                <a:ext cx="3844498" cy="3276000"/>
              </a:xfrm>
              <a:prstGeom prst="rect">
                <a:avLst/>
              </a:prstGeom>
              <a:blipFill>
                <a:blip r:embed="rId6"/>
                <a:stretch>
                  <a:fillRect l="-158" t="-372" b="-372"/>
                </a:stretch>
              </a:blipFill>
            </p:spPr>
            <p:txBody>
              <a:bodyPr/>
              <a:lstStyle/>
              <a:p>
                <a:r xmlns:a="http://schemas.openxmlformats.org/drawingml/2006/main">
                  <a:rPr lang="ru">
                    <a:noFill/>
                  </a:rPr>
                  <a:t> </a:t>
                </a:r>
              </a:p>
            </p:txBody>
          </p:sp>
        </mc:Fallback>
      </mc:AlternateContent>
      <p:sp>
        <p:nvSpPr>
          <p:cNvPr id="4" name="Textfeld 3"/>
          <p:cNvSpPr txBox="1"/>
          <p:nvPr/>
        </p:nvSpPr>
        <p:spPr>
          <a:xfrm>
            <a:off x="2815734" y="49250"/>
            <a:ext cx="4320000" cy="307777"/>
          </a:xfrm>
          <a:prstGeom prst="rect">
            <a:avLst/>
          </a:prstGeom>
          <a:noFill/>
        </p:spPr>
        <p:txBody>
          <a:bodyPr wrap="square" lIns="90000" rtlCol="0">
            <a:spAutoFit/>
          </a:bodyPr>
          <a:lstStyle/>
          <a:p>
            <a:r>
              <a:rPr lang="ru" sz="1400" b="1" dirty="0"/>
              <a:t>Лабораторные </a:t>
            </a:r>
            <a:r>
              <a:rPr lang="ru" sz="1400" b="1" dirty="0" err="1"/>
              <a:t>тесты</a:t>
            </a:r>
            <a:endParaRPr lang="de-DE" sz="1400" b="1" dirty="0"/>
          </a:p>
        </p:txBody>
      </p:sp>
    </p:spTree>
    <p:custDataLst>
      <p:tags r:id="rId1"/>
    </p:custDataLst>
    <p:extLst>
      <p:ext uri="{BB962C8B-B14F-4D97-AF65-F5344CB8AC3E}">
        <p14:creationId xmlns:p14="http://schemas.microsoft.com/office/powerpoint/2010/main" val="180028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 calcmode="lin" valueType="num">
                                      <p:cBhvr additive="base">
                                        <p:cTn id="7" dur="2000" fill="hold"/>
                                        <p:tgtEl>
                                          <p:spTgt spid="12291"/>
                                        </p:tgtEl>
                                        <p:attrNameLst>
                                          <p:attrName>ppt_x</p:attrName>
                                        </p:attrNameLst>
                                      </p:cBhvr>
                                      <p:tavLst>
                                        <p:tav tm="0">
                                          <p:val>
                                            <p:strVal val="0-#ppt_w/2"/>
                                          </p:val>
                                        </p:tav>
                                        <p:tav tm="100000">
                                          <p:val>
                                            <p:strVal val="#ppt_x"/>
                                          </p:val>
                                        </p:tav>
                                      </p:tavLst>
                                    </p:anim>
                                    <p:anim calcmode="lin" valueType="num">
                                      <p:cBhvr additive="base">
                                        <p:cTn id="8" dur="2000" fill="hold"/>
                                        <p:tgtEl>
                                          <p:spTgt spid="1229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000" fill="hold"/>
                                        <p:tgtEl>
                                          <p:spTgt spid="12"/>
                                        </p:tgtEl>
                                        <p:attrNameLst>
                                          <p:attrName>ppt_x</p:attrName>
                                        </p:attrNameLst>
                                      </p:cBhvr>
                                      <p:tavLst>
                                        <p:tav tm="0">
                                          <p:val>
                                            <p:strVal val="1+#ppt_w/2"/>
                                          </p:val>
                                        </p:tav>
                                        <p:tav tm="100000">
                                          <p:val>
                                            <p:strVal val="#ppt_x"/>
                                          </p:val>
                                        </p:tav>
                                      </p:tavLst>
                                    </p:anim>
                                    <p:anim calcmode="lin" valueType="num">
                                      <p:cBhvr additive="base">
                                        <p:cTn id="12"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8406" y="5949280"/>
            <a:ext cx="9144000" cy="276999"/>
          </a:xfrm>
          <a:prstGeom prst="rect">
            <a:avLst/>
          </a:prstGeom>
          <a:noFill/>
        </p:spPr>
        <p:txBody>
          <a:bodyPr wrap="square" lIns="90000" rtlCol="0">
            <a:spAutoFit/>
          </a:bodyPr>
          <a:lstStyle/>
          <a:p>
            <a:r>
              <a:rPr lang="ru" sz="1200" b="1" dirty="0"/>
              <a:t>Рис. P3-38:</a:t>
            </a:r>
            <a:r>
              <a:rPr lang="ru" sz="1200" dirty="0"/>
              <a:t> Общий вид установки для испытаний на водопроницаемость в лаборатории кафедры </a:t>
            </a:r>
            <a:r>
              <a:rPr lang="ru" sz="1200" dirty="0" err="1"/>
              <a:t>геотехники</a:t>
            </a:r>
            <a:r>
              <a:rPr lang="ru" sz="1200" dirty="0"/>
              <a:t> (фото: Асельмейер, 08.11.2017).</a:t>
            </a:r>
            <a:endParaRPr lang="de-DE" sz="1200" dirty="0"/>
          </a:p>
        </p:txBody>
      </p:sp>
      <p:pic>
        <p:nvPicPr>
          <p:cNvPr id="14338" name="Picture 2" descr="Diverses- 050b"/>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620688"/>
            <a:ext cx="7668343" cy="515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2808000" y="244800"/>
            <a:ext cx="4320000" cy="307777"/>
          </a:xfrm>
          <a:prstGeom prst="rect">
            <a:avLst/>
          </a:prstGeom>
          <a:noFill/>
        </p:spPr>
        <p:txBody>
          <a:bodyPr wrap="square" lIns="90000" rtlCol="0">
            <a:spAutoFit/>
          </a:bodyPr>
          <a:lstStyle/>
          <a:p>
            <a:r>
              <a:rPr lang="ru" sz="1400" b="1" dirty="0"/>
              <a:t>Лабораторные </a:t>
            </a:r>
            <a:r>
              <a:rPr lang="ru" sz="1400" b="1" dirty="0" err="1"/>
              <a:t>тесты</a:t>
            </a:r>
            <a:endParaRPr lang="de-DE" sz="1400" b="1" dirty="0"/>
          </a:p>
        </p:txBody>
      </p:sp>
    </p:spTree>
    <p:extLst>
      <p:ext uri="{BB962C8B-B14F-4D97-AF65-F5344CB8AC3E}">
        <p14:creationId xmlns:p14="http://schemas.microsoft.com/office/powerpoint/2010/main" val="252833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44000" y="5879111"/>
            <a:ext cx="9144000" cy="276999"/>
          </a:xfrm>
          <a:prstGeom prst="rect">
            <a:avLst/>
          </a:prstGeom>
          <a:noFill/>
        </p:spPr>
        <p:txBody>
          <a:bodyPr wrap="square" lIns="90000" rtlCol="0">
            <a:spAutoFit/>
          </a:bodyPr>
          <a:lstStyle/>
          <a:p>
            <a:pPr algn="just"/>
            <a:r>
              <a:rPr lang="ru" sz="1200" b="1" dirty="0"/>
              <a:t>Абстр. P3-39:</a:t>
            </a:r>
            <a:r>
              <a:rPr lang="ru" sz="1200" dirty="0"/>
              <a:t> </a:t>
            </a:r>
            <a:r>
              <a:rPr lang="ru" sz="1200" spc="-40" dirty="0"/>
              <a:t>Ячейка с образцом грунта системы испытаний на водопроницаемость в лаборатории кафедры </a:t>
            </a:r>
            <a:r>
              <a:rPr lang="ru" sz="1200" spc="-40" dirty="0" err="1"/>
              <a:t>геотехники</a:t>
            </a:r>
            <a:r>
              <a:rPr lang="ru" sz="1200" spc="-40" dirty="0"/>
              <a:t> (фото: Асельмейер, 08.11.2017).</a:t>
            </a:r>
            <a:endParaRPr lang="de-DE" sz="1200" spc="-40" dirty="0"/>
          </a:p>
        </p:txBody>
      </p:sp>
      <p:pic>
        <p:nvPicPr>
          <p:cNvPr id="15362" name="Picture 2" descr="Diverses- 051b"/>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552577"/>
            <a:ext cx="8100392" cy="515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p:cNvSpPr/>
          <p:nvPr/>
        </p:nvSpPr>
        <p:spPr>
          <a:xfrm>
            <a:off x="0" y="6714000"/>
            <a:ext cx="144000" cy="144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Textfeld 4"/>
          <p:cNvSpPr txBox="1"/>
          <p:nvPr/>
        </p:nvSpPr>
        <p:spPr>
          <a:xfrm>
            <a:off x="2808000" y="244800"/>
            <a:ext cx="4320000" cy="307777"/>
          </a:xfrm>
          <a:prstGeom prst="rect">
            <a:avLst/>
          </a:prstGeom>
          <a:noFill/>
        </p:spPr>
        <p:txBody>
          <a:bodyPr wrap="square" lIns="90000" rtlCol="0">
            <a:spAutoFit/>
          </a:bodyPr>
          <a:lstStyle/>
          <a:p>
            <a:r>
              <a:rPr lang="ru" sz="1400" b="1" dirty="0"/>
              <a:t>Лабораторные </a:t>
            </a:r>
            <a:r>
              <a:rPr lang="ru" sz="1400" b="1" dirty="0" err="1"/>
              <a:t>тесты</a:t>
            </a:r>
            <a:endParaRPr lang="de-DE" sz="1400" b="1" dirty="0"/>
          </a:p>
        </p:txBody>
      </p:sp>
    </p:spTree>
    <p:extLst>
      <p:ext uri="{BB962C8B-B14F-4D97-AF65-F5344CB8AC3E}">
        <p14:creationId xmlns:p14="http://schemas.microsoft.com/office/powerpoint/2010/main" val="223734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feld 1"/>
              <p:cNvSpPr txBox="1"/>
              <p:nvPr/>
            </p:nvSpPr>
            <p:spPr>
              <a:xfrm>
                <a:off x="0" y="576000"/>
                <a:ext cx="9144000" cy="2062103"/>
              </a:xfrm>
              <a:prstGeom prst="rect">
                <a:avLst/>
              </a:prstGeom>
              <a:noFill/>
            </p:spPr>
            <p:txBody>
              <a:bodyPr wrap="square" lIns="90000" rtlCol="0">
                <a:spAutoFit/>
              </a:bodyPr>
              <a:lstStyle/>
              <a:p>
                <a:pPr algn="just"/>
                <a:r>
                  <a:rPr lang="ru" sz="1400" b="1" dirty="0"/>
                  <a:t>P3-4.2 Испытания с падением высоты давления</a:t>
                </a:r>
              </a:p>
              <a:p>
                <a:pPr algn="just"/>
                <a:endParaRPr lang="de-DE" sz="800" dirty="0"/>
              </a:p>
              <a:p>
                <a:pPr algn="just"/>
                <a:r>
                  <a:rPr lang="ru" sz="1400" dirty="0"/>
                  <a:t>Это нестационарный поток, потому что высота давления подвержена изменению во времени. Испытания с падающим гидронапором</a:t>
                </a:r>
                <a14:m>
                  <m:oMath xmlns:m="http://schemas.openxmlformats.org/officeDocument/2006/math">
                    <m:r>
                      <a:rPr lang="en-US" sz="1400" i="1" dirty="0" smtClean="0">
                        <a:latin typeface="Cambria Math" panose="02040503050406030204" pitchFamily="18" charset="0"/>
                      </a:rPr>
                      <m:t>𝑖</m:t>
                    </m:r>
                  </m:oMath>
                </a14:m>
                <a:r>
                  <a:rPr lang="ru" sz="1400" dirty="0"/>
                  <a:t> </a:t>
                </a:r>
                <a:r>
                  <a:rPr lang="ru" sz="1400" spc="-10" dirty="0"/>
                  <a:t>(высота падения давления) проводятся на грунтах со средней водопроницаемостью (мелкий песок и ил), например в </a:t>
                </a:r>
                <a:r>
                  <a:rPr lang="ru" sz="1400" spc="-10" dirty="0" err="1"/>
                  <a:t>одометре </a:t>
                </a:r>
                <a:r>
                  <a:rPr lang="ru" sz="1400" spc="-10" dirty="0"/>
                  <a:t>– </a:t>
                </a:r>
                <a:r>
                  <a:rPr lang="ru" sz="1400" dirty="0"/>
                  <a:t>т.е. в грунтовом механическом «устройстве одномерного сжатия», в котором можно исследовать сжимаемость грунтов.</a:t>
                </a:r>
              </a:p>
              <a:p>
                <a:pPr algn="just"/>
                <a:endParaRPr lang="de-DE" sz="800" dirty="0"/>
              </a:p>
              <a:p>
                <a:pPr algn="just"/>
                <a:r>
                  <a:rPr lang="ru" sz="1400" dirty="0"/>
                  <a:t>Существует свободный поток через земное тело с изменяющимся/убывающим градиентом </a:t>
                </a:r>
                <a14:m>
                  <m:oMath xmlns:m="http://schemas.openxmlformats.org/officeDocument/2006/math">
                    <m:r>
                      <a:rPr lang="en-US" sz="1400" i="1" dirty="0" smtClean="0">
                        <a:latin typeface="Cambria Math" panose="02040503050406030204" pitchFamily="18" charset="0"/>
                      </a:rPr>
                      <m:t>𝑖</m:t>
                    </m:r>
                  </m:oMath>
                </a14:m>
                <a:r>
                  <a:rPr lang="ru" sz="1400" dirty="0"/>
                  <a:t>. Вместо расхода </a:t>
                </a:r>
                <a14:m>
                  <m:oMath xmlns:m="http://schemas.openxmlformats.org/officeDocument/2006/math">
                    <m:r>
                      <a:rPr lang="en-US" sz="1400" i="1" dirty="0" smtClean="0">
                        <a:latin typeface="Cambria Math" panose="02040503050406030204" pitchFamily="18" charset="0"/>
                      </a:rPr>
                      <m:t>𝑄</m:t>
                    </m:r>
                  </m:oMath>
                </a14:m>
                <a:r>
                  <a:rPr lang="ru" sz="1400" dirty="0"/>
                  <a:t>измеряются потери высоты напора в водопроводе </a:t>
                </a:r>
                <a14:m>
                  <m:oMath xmlns:m="http://schemas.openxmlformats.org/officeDocument/2006/math">
                    <m:r>
                      <a:rPr lang="de-DE" sz="1400" i="1">
                        <a:latin typeface="Cambria Math" panose="02040503050406030204" pitchFamily="18" charset="0"/>
                        <a:ea typeface="Cambria Math" panose="02040503050406030204" pitchFamily="18" charset="0"/>
                      </a:rPr>
                      <m:t>∆</m:t>
                    </m:r>
                    <m:r>
                      <a:rPr lang="de-DE" sz="1400" i="1">
                        <a:latin typeface="Cambria Math" panose="02040503050406030204" pitchFamily="18" charset="0"/>
                        <a:ea typeface="Cambria Math" panose="02040503050406030204" pitchFamily="18" charset="0"/>
                      </a:rPr>
                      <m:t>𝐻</m:t>
                    </m:r>
                    <m:r>
                      <a:rPr lang="de-DE" sz="1400" i="1">
                        <a:latin typeface="Cambria Math" panose="02040503050406030204" pitchFamily="18" charset="0"/>
                        <a:ea typeface="Cambria Math" panose="02040503050406030204" pitchFamily="18" charset="0"/>
                      </a:rPr>
                      <m:t>=</m:t>
                    </m:r>
                    <m:sSub>
                      <m:sSubPr>
                        <m:ctrlPr>
                          <a:rPr lang="de-DE" sz="1400" i="1">
                            <a:latin typeface="Cambria Math" panose="02040503050406030204" pitchFamily="18" charset="0"/>
                            <a:ea typeface="Cambria Math" panose="02040503050406030204" pitchFamily="18" charset="0"/>
                          </a:rPr>
                        </m:ctrlPr>
                      </m:sSubPr>
                      <m:e>
                        <m:r>
                          <a:rPr lang="de-DE" sz="1400" i="1">
                            <a:latin typeface="Cambria Math" panose="02040503050406030204" pitchFamily="18" charset="0"/>
                            <a:ea typeface="Cambria Math" panose="02040503050406030204" pitchFamily="18" charset="0"/>
                          </a:rPr>
                          <m:t>𝐻</m:t>
                        </m:r>
                      </m:e>
                      <m:sub>
                        <m:r>
                          <a:rPr lang="de-DE" sz="1400" i="1">
                            <a:latin typeface="Cambria Math" panose="02040503050406030204" pitchFamily="18" charset="0"/>
                            <a:ea typeface="Cambria Math" panose="02040503050406030204" pitchFamily="18" charset="0"/>
                          </a:rPr>
                          <m:t>1</m:t>
                        </m:r>
                      </m:sub>
                    </m:sSub>
                    <m:r>
                      <a:rPr lang="de-DE" sz="1400" i="1">
                        <a:latin typeface="Cambria Math" panose="02040503050406030204" pitchFamily="18" charset="0"/>
                        <a:ea typeface="Cambria Math" panose="02040503050406030204" pitchFamily="18" charset="0"/>
                      </a:rPr>
                      <m:t>−</m:t>
                    </m:r>
                    <m:sSub>
                      <m:sSubPr>
                        <m:ctrlPr>
                          <a:rPr lang="de-DE" sz="1400" i="1">
                            <a:latin typeface="Cambria Math" panose="02040503050406030204" pitchFamily="18" charset="0"/>
                            <a:ea typeface="Cambria Math" panose="02040503050406030204" pitchFamily="18" charset="0"/>
                          </a:rPr>
                        </m:ctrlPr>
                      </m:sSubPr>
                      <m:e>
                        <m:r>
                          <a:rPr lang="de-DE" sz="1400" i="1">
                            <a:latin typeface="Cambria Math" panose="02040503050406030204" pitchFamily="18" charset="0"/>
                            <a:ea typeface="Cambria Math" panose="02040503050406030204" pitchFamily="18" charset="0"/>
                          </a:rPr>
                          <m:t>𝐻</m:t>
                        </m:r>
                      </m:e>
                      <m:sub>
                        <m:r>
                          <a:rPr lang="de-DE" sz="1400" i="1">
                            <a:latin typeface="Cambria Math" panose="02040503050406030204" pitchFamily="18" charset="0"/>
                            <a:ea typeface="Cambria Math" panose="02040503050406030204" pitchFamily="18" charset="0"/>
                          </a:rPr>
                          <m:t>2</m:t>
                        </m:r>
                      </m:sub>
                    </m:sSub>
                  </m:oMath>
                </a14:m>
                <a:r>
                  <a:rPr lang="ru" sz="1400" dirty="0"/>
                  <a:t>. Высота давления или градиенты меняются в зависимости от времени. Применяются следующие положения:</a:t>
                </a:r>
                <a14:m>
                  <m:oMath xmlns:m="http://schemas.openxmlformats.org/officeDocument/2006/math">
                    <m:r>
                      <a:rPr lang="de-DE" sz="1400" i="1">
                        <a:latin typeface="Cambria Math" panose="02040503050406030204" pitchFamily="18" charset="0"/>
                        <a:ea typeface="Cambria Math" panose="02040503050406030204" pitchFamily="18" charset="0"/>
                      </a:rPr>
                      <m:t>𝑖</m:t>
                    </m:r>
                    <m:d>
                      <m:dPr>
                        <m:ctrlPr>
                          <a:rPr lang="de-DE" sz="1400" i="1">
                            <a:latin typeface="Cambria Math" panose="02040503050406030204" pitchFamily="18" charset="0"/>
                            <a:ea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𝑡</m:t>
                        </m:r>
                      </m:e>
                    </m:d>
                    <m:r>
                      <a:rPr lang="de-DE" sz="1400" i="1">
                        <a:latin typeface="Cambria Math" panose="02040503050406030204" pitchFamily="18" charset="0"/>
                        <a:ea typeface="Cambria Math" panose="02040503050406030204" pitchFamily="18" charset="0"/>
                      </a:rPr>
                      <m:t>=</m:t>
                    </m:r>
                    <m:f>
                      <m:fPr>
                        <m:type m:val="lin"/>
                        <m:ctrlPr>
                          <a:rPr lang="de-DE" sz="1400" i="1">
                            <a:latin typeface="Cambria Math" panose="02040503050406030204" pitchFamily="18" charset="0"/>
                            <a:ea typeface="Cambria Math" panose="02040503050406030204" pitchFamily="18" charset="0"/>
                          </a:rPr>
                        </m:ctrlPr>
                      </m:fPr>
                      <m:num>
                        <m:d>
                          <m:dPr>
                            <m:begChr m:val="{"/>
                            <m:endChr m:val="}"/>
                            <m:ctrlPr>
                              <a:rPr lang="de-DE" sz="1400" i="1">
                                <a:latin typeface="Cambria Math" panose="02040503050406030204" pitchFamily="18" charset="0"/>
                                <a:ea typeface="Cambria Math" panose="02040503050406030204" pitchFamily="18" charset="0"/>
                              </a:rPr>
                            </m:ctrlPr>
                          </m:dPr>
                          <m:e>
                            <m:sSub>
                              <m:sSubPr>
                                <m:ctrlPr>
                                  <a:rPr lang="de-DE" sz="1400" i="1">
                                    <a:latin typeface="Cambria Math" panose="02040503050406030204" pitchFamily="18" charset="0"/>
                                    <a:ea typeface="Cambria Math" panose="02040503050406030204" pitchFamily="18" charset="0"/>
                                  </a:rPr>
                                </m:ctrlPr>
                              </m:sSubPr>
                              <m:e>
                                <m:r>
                                  <a:rPr lang="de-DE" sz="1400" i="1">
                                    <a:latin typeface="Cambria Math" panose="02040503050406030204" pitchFamily="18" charset="0"/>
                                    <a:ea typeface="Cambria Math" panose="02040503050406030204" pitchFamily="18" charset="0"/>
                                  </a:rPr>
                                  <m:t>𝐻</m:t>
                                </m:r>
                              </m:e>
                              <m:sub>
                                <m:r>
                                  <a:rPr lang="de-DE" sz="1400" i="1">
                                    <a:latin typeface="Cambria Math" panose="02040503050406030204" pitchFamily="18" charset="0"/>
                                    <a:ea typeface="Cambria Math" panose="02040503050406030204" pitchFamily="18" charset="0"/>
                                  </a:rPr>
                                  <m:t>1</m:t>
                                </m:r>
                              </m:sub>
                            </m:sSub>
                            <m:r>
                              <a:rPr lang="de-DE" sz="1400" i="1">
                                <a:latin typeface="Cambria Math" panose="02040503050406030204" pitchFamily="18" charset="0"/>
                                <a:ea typeface="Cambria Math" panose="02040503050406030204" pitchFamily="18" charset="0"/>
                              </a:rPr>
                              <m:t>−∆</m:t>
                            </m:r>
                            <m:r>
                              <a:rPr lang="de-DE" sz="1400" i="1">
                                <a:latin typeface="Cambria Math" panose="02040503050406030204" pitchFamily="18" charset="0"/>
                                <a:ea typeface="Cambria Math" panose="02040503050406030204" pitchFamily="18" charset="0"/>
                              </a:rPr>
                              <m:t>𝐻</m:t>
                            </m:r>
                            <m:d>
                              <m:dPr>
                                <m:ctrlPr>
                                  <a:rPr lang="de-DE" sz="1400" i="1">
                                    <a:latin typeface="Cambria Math" panose="02040503050406030204" pitchFamily="18" charset="0"/>
                                    <a:ea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𝑡</m:t>
                                </m:r>
                              </m:e>
                            </m:d>
                          </m:e>
                        </m:d>
                      </m:num>
                      <m:den>
                        <m:r>
                          <a:rPr lang="de-DE" sz="1400" i="1">
                            <a:latin typeface="Cambria Math" panose="02040503050406030204" pitchFamily="18" charset="0"/>
                            <a:ea typeface="Cambria Math" panose="02040503050406030204" pitchFamily="18" charset="0"/>
                          </a:rPr>
                          <m:t>𝑙</m:t>
                        </m:r>
                      </m:den>
                    </m:f>
                    <m:r>
                      <a:rPr lang="de-DE" sz="1400" i="1">
                        <a:latin typeface="Cambria Math" panose="02040503050406030204" pitchFamily="18" charset="0"/>
                        <a:ea typeface="Cambria Math" panose="02040503050406030204" pitchFamily="18" charset="0"/>
                      </a:rPr>
                      <m:t>=</m:t>
                    </m:r>
                    <m:f>
                      <m:fPr>
                        <m:type m:val="lin"/>
                        <m:ctrlPr>
                          <a:rPr lang="de-DE" sz="1400" i="1">
                            <a:latin typeface="Cambria Math" panose="02040503050406030204" pitchFamily="18" charset="0"/>
                            <a:ea typeface="Cambria Math" panose="02040503050406030204" pitchFamily="18" charset="0"/>
                          </a:rPr>
                        </m:ctrlPr>
                      </m:fPr>
                      <m:num>
                        <m:r>
                          <a:rPr lang="de-DE" sz="1400" i="1">
                            <a:latin typeface="Cambria Math" panose="02040503050406030204" pitchFamily="18" charset="0"/>
                            <a:ea typeface="Cambria Math" panose="02040503050406030204" pitchFamily="18" charset="0"/>
                          </a:rPr>
                          <m:t>𝐻</m:t>
                        </m:r>
                        <m:d>
                          <m:dPr>
                            <m:ctrlPr>
                              <a:rPr lang="de-DE" sz="1400" i="1">
                                <a:latin typeface="Cambria Math" panose="02040503050406030204" pitchFamily="18" charset="0"/>
                                <a:ea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𝑡</m:t>
                            </m:r>
                          </m:e>
                        </m:d>
                      </m:num>
                      <m:den>
                        <m:r>
                          <a:rPr lang="de-DE" sz="1400" i="1">
                            <a:latin typeface="Cambria Math" panose="02040503050406030204" pitchFamily="18" charset="0"/>
                            <a:ea typeface="Cambria Math" panose="02040503050406030204" pitchFamily="18" charset="0"/>
                          </a:rPr>
                          <m:t>𝑙</m:t>
                        </m:r>
                      </m:den>
                    </m:f>
                  </m:oMath>
                </a14:m>
                <a:r>
                  <a:rPr lang="ru" sz="1400" dirty="0"/>
                  <a:t> а для скорости потока в почве </a:t>
                </a:r>
                <a14:m>
                  <m:oMath xmlns:m="http://schemas.openxmlformats.org/officeDocument/2006/math">
                    <m:r>
                      <a:rPr lang="de-DE" sz="1400" i="1">
                        <a:latin typeface="Cambria Math" panose="02040503050406030204" pitchFamily="18" charset="0"/>
                        <a:ea typeface="Cambria Math" panose="02040503050406030204" pitchFamily="18" charset="0"/>
                      </a:rPr>
                      <m:t>𝑄</m:t>
                    </m:r>
                    <m:d>
                      <m:dPr>
                        <m:ctrlPr>
                          <a:rPr lang="de-DE" sz="1400" i="1">
                            <a:latin typeface="Cambria Math" panose="02040503050406030204" pitchFamily="18" charset="0"/>
                            <a:ea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𝑡</m:t>
                        </m:r>
                      </m:e>
                    </m:d>
                    <m:r>
                      <a:rPr lang="de-DE" sz="1400" i="1">
                        <a:latin typeface="Cambria Math" panose="02040503050406030204" pitchFamily="18" charset="0"/>
                        <a:ea typeface="Cambria Math" panose="02040503050406030204" pitchFamily="18" charset="0"/>
                      </a:rPr>
                      <m:t>=</m:t>
                    </m:r>
                    <m:r>
                      <a:rPr lang="de-DE" sz="1400" i="1">
                        <a:latin typeface="Cambria Math" panose="02040503050406030204" pitchFamily="18" charset="0"/>
                        <a:ea typeface="Cambria Math" panose="02040503050406030204" pitchFamily="18" charset="0"/>
                      </a:rPr>
                      <m:t>𝑘</m:t>
                    </m:r>
                    <m:r>
                      <a:rPr lang="de-DE" sz="1400" i="1">
                        <a:latin typeface="Cambria Math" panose="02040503050406030204" pitchFamily="18" charset="0"/>
                        <a:ea typeface="Cambria Math" panose="02040503050406030204" pitchFamily="18" charset="0"/>
                      </a:rPr>
                      <m:t>∙</m:t>
                    </m:r>
                    <m:r>
                      <a:rPr lang="de-DE" sz="1400" i="1">
                        <a:latin typeface="Cambria Math" panose="02040503050406030204" pitchFamily="18" charset="0"/>
                        <a:ea typeface="Cambria Math" panose="02040503050406030204" pitchFamily="18" charset="0"/>
                      </a:rPr>
                      <m:t>𝐴</m:t>
                    </m:r>
                    <m:r>
                      <a:rPr lang="de-DE" sz="1400" i="1">
                        <a:latin typeface="Cambria Math" panose="02040503050406030204" pitchFamily="18" charset="0"/>
                        <a:ea typeface="Cambria Math" panose="02040503050406030204" pitchFamily="18" charset="0"/>
                      </a:rPr>
                      <m:t>∙</m:t>
                    </m:r>
                    <m:r>
                      <a:rPr lang="de-DE" sz="1400" i="1">
                        <a:latin typeface="Cambria Math" panose="02040503050406030204" pitchFamily="18" charset="0"/>
                        <a:ea typeface="Cambria Math" panose="02040503050406030204" pitchFamily="18" charset="0"/>
                      </a:rPr>
                      <m:t>𝑖</m:t>
                    </m:r>
                    <m:d>
                      <m:dPr>
                        <m:ctrlPr>
                          <a:rPr lang="de-DE" sz="1400" i="1">
                            <a:latin typeface="Cambria Math" panose="02040503050406030204" pitchFamily="18" charset="0"/>
                            <a:ea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𝑡</m:t>
                        </m:r>
                      </m:e>
                    </m:d>
                  </m:oMath>
                </a14:m>
                <a:r>
                  <a:rPr lang="ru" sz="1400" dirty="0"/>
                  <a:t>: Потери </a:t>
                </a:r>
                <a:r>
                  <a:rPr lang="ru" sz="1400" spc="-20" dirty="0"/>
                  <a:t>воды в трубе </a:t>
                </a:r>
                <a14:m>
                  <m:oMath xmlns:m="http://schemas.openxmlformats.org/officeDocument/2006/math">
                    <m:r>
                      <a:rPr lang="de-DE" sz="1400" i="1" spc="-20">
                        <a:latin typeface="Cambria Math" panose="02040503050406030204" pitchFamily="18" charset="0"/>
                        <a:ea typeface="Cambria Math" panose="02040503050406030204" pitchFamily="18" charset="0"/>
                      </a:rPr>
                      <m:t>𝑄</m:t>
                    </m:r>
                    <m:d>
                      <m:dPr>
                        <m:ctrlPr>
                          <a:rPr lang="de-DE" sz="1400" i="1" spc="-20">
                            <a:latin typeface="Cambria Math" panose="02040503050406030204" pitchFamily="18" charset="0"/>
                            <a:ea typeface="Cambria Math" panose="02040503050406030204" pitchFamily="18" charset="0"/>
                          </a:rPr>
                        </m:ctrlPr>
                      </m:dPr>
                      <m:e>
                        <m:r>
                          <a:rPr lang="de-DE" sz="1400" i="1" spc="-20">
                            <a:latin typeface="Cambria Math" panose="02040503050406030204" pitchFamily="18" charset="0"/>
                            <a:ea typeface="Cambria Math" panose="02040503050406030204" pitchFamily="18" charset="0"/>
                          </a:rPr>
                          <m:t>𝑡</m:t>
                        </m:r>
                      </m:e>
                    </m:d>
                    <m:r>
                      <a:rPr lang="de-DE" sz="1400" i="1" spc="-20">
                        <a:latin typeface="Cambria Math" panose="02040503050406030204" pitchFamily="18" charset="0"/>
                        <a:ea typeface="Cambria Math" panose="02040503050406030204" pitchFamily="18" charset="0"/>
                      </a:rPr>
                      <m:t>=−</m:t>
                    </m:r>
                    <m:r>
                      <a:rPr lang="de-DE" sz="1400" i="1" spc="-20">
                        <a:latin typeface="Cambria Math" panose="02040503050406030204" pitchFamily="18" charset="0"/>
                        <a:ea typeface="Cambria Math" panose="02040503050406030204" pitchFamily="18" charset="0"/>
                      </a:rPr>
                      <m:t>𝑎</m:t>
                    </m:r>
                    <m:r>
                      <a:rPr lang="de-DE" sz="1400" i="1" spc="-20">
                        <a:latin typeface="Cambria Math" panose="02040503050406030204" pitchFamily="18" charset="0"/>
                        <a:ea typeface="Cambria Math" panose="02040503050406030204" pitchFamily="18" charset="0"/>
                      </a:rPr>
                      <m:t>∙</m:t>
                    </m:r>
                    <m:f>
                      <m:fPr>
                        <m:type m:val="lin"/>
                        <m:ctrlPr>
                          <a:rPr lang="de-DE" sz="1400" i="1" spc="-20">
                            <a:latin typeface="Cambria Math" panose="02040503050406030204" pitchFamily="18" charset="0"/>
                            <a:ea typeface="Cambria Math" panose="02040503050406030204" pitchFamily="18" charset="0"/>
                          </a:rPr>
                        </m:ctrlPr>
                      </m:fPr>
                      <m:num>
                        <m:r>
                          <a:rPr lang="de-DE" sz="1400" i="1" spc="-20">
                            <a:latin typeface="Cambria Math" panose="02040503050406030204" pitchFamily="18" charset="0"/>
                            <a:ea typeface="Cambria Math" panose="02040503050406030204" pitchFamily="18" charset="0"/>
                          </a:rPr>
                          <m:t>∆</m:t>
                        </m:r>
                        <m:r>
                          <a:rPr lang="de-DE" sz="1400" i="1" spc="-20">
                            <a:latin typeface="Cambria Math" panose="02040503050406030204" pitchFamily="18" charset="0"/>
                            <a:ea typeface="Cambria Math" panose="02040503050406030204" pitchFamily="18" charset="0"/>
                          </a:rPr>
                          <m:t>𝐻</m:t>
                        </m:r>
                        <m:r>
                          <a:rPr lang="de-DE" sz="1400" i="1" spc="-20">
                            <a:latin typeface="Cambria Math" panose="02040503050406030204" pitchFamily="18" charset="0"/>
                            <a:ea typeface="Cambria Math" panose="02040503050406030204" pitchFamily="18" charset="0"/>
                          </a:rPr>
                          <m:t>(</m:t>
                        </m:r>
                        <m:r>
                          <a:rPr lang="de-DE" sz="1400" i="1" spc="-20">
                            <a:latin typeface="Cambria Math" panose="02040503050406030204" pitchFamily="18" charset="0"/>
                            <a:ea typeface="Cambria Math" panose="02040503050406030204" pitchFamily="18" charset="0"/>
                          </a:rPr>
                          <m:t>𝑡</m:t>
                        </m:r>
                        <m:r>
                          <a:rPr lang="de-DE" sz="1400" i="1" spc="-20">
                            <a:latin typeface="Cambria Math" panose="02040503050406030204" pitchFamily="18" charset="0"/>
                            <a:ea typeface="Cambria Math" panose="02040503050406030204" pitchFamily="18" charset="0"/>
                          </a:rPr>
                          <m:t>)</m:t>
                        </m:r>
                      </m:num>
                      <m:den>
                        <m:r>
                          <a:rPr lang="de-DE" sz="1400" i="1" spc="-20">
                            <a:latin typeface="Cambria Math" panose="02040503050406030204" pitchFamily="18" charset="0"/>
                            <a:ea typeface="Cambria Math" panose="02040503050406030204" pitchFamily="18" charset="0"/>
                          </a:rPr>
                          <m:t>∆</m:t>
                        </m:r>
                        <m:r>
                          <a:rPr lang="de-DE" sz="1400" i="1" spc="-20">
                            <a:latin typeface="Cambria Math" panose="02040503050406030204" pitchFamily="18" charset="0"/>
                            <a:ea typeface="Cambria Math" panose="02040503050406030204" pitchFamily="18" charset="0"/>
                          </a:rPr>
                          <m:t>𝑡</m:t>
                        </m:r>
                      </m:den>
                    </m:f>
                  </m:oMath>
                </a14:m>
                <a:r>
                  <a:rPr lang="ru" sz="1400" spc="-20" dirty="0"/>
                  <a:t>: Коэффициент проницаемости рассчитывается по следующему уравнению:</a:t>
                </a:r>
              </a:p>
            </p:txBody>
          </p:sp>
        </mc:Choice>
        <mc:Fallback xmlns="">
          <p:sp>
            <p:nvSpPr>
              <p:cNvPr id="2" name="Textfeld 1"/>
              <p:cNvSpPr txBox="1">
                <a:spLocks noRot="1" noChangeAspect="1" noMove="1" noResize="1" noEditPoints="1" noAdjustHandles="1" noChangeArrowheads="1" noChangeShapeType="1" noTextEdit="1"/>
              </p:cNvSpPr>
              <p:nvPr/>
            </p:nvSpPr>
            <p:spPr>
              <a:xfrm>
                <a:off x="0" y="576000"/>
                <a:ext cx="9144000" cy="2062103"/>
              </a:xfrm>
              <a:prstGeom prst="rect">
                <a:avLst/>
              </a:prstGeom>
              <a:blipFill>
                <a:blip r:embed="rId2"/>
                <a:stretch>
                  <a:fillRect l="-200" t="-295" r="-200" b="-21829"/>
                </a:stretch>
              </a:blipFill>
            </p:spPr>
            <p:txBody>
              <a:bodyPr/>
              <a:lstStyle/>
              <a:p>
                <a:r xmlns:a="http://schemas.openxmlformats.org/drawingml/2006/main">
                  <a:rPr lang="ru">
                    <a:noFill/>
                  </a:rPr>
                  <a:t> </a:t>
                </a:r>
              </a:p>
            </p:txBody>
          </p:sp>
        </mc:Fallback>
      </mc:AlternateContent>
      <p:sp>
        <p:nvSpPr>
          <p:cNvPr id="6" name="Textfeld 5"/>
          <p:cNvSpPr txBox="1"/>
          <p:nvPr/>
        </p:nvSpPr>
        <p:spPr>
          <a:xfrm>
            <a:off x="2808000" y="244800"/>
            <a:ext cx="4320000" cy="307777"/>
          </a:xfrm>
          <a:prstGeom prst="rect">
            <a:avLst/>
          </a:prstGeom>
          <a:noFill/>
        </p:spPr>
        <p:txBody>
          <a:bodyPr wrap="square" lIns="90000" rtlCol="0">
            <a:spAutoFit/>
          </a:bodyPr>
          <a:lstStyle/>
          <a:p>
            <a:r>
              <a:rPr lang="ru" sz="1400" b="1" dirty="0"/>
              <a:t>Лабораторные </a:t>
            </a:r>
            <a:r>
              <a:rPr lang="ru" sz="1400" b="1" dirty="0" err="1"/>
              <a:t>тесты</a:t>
            </a:r>
            <a:endParaRPr lang="de-DE" sz="1400" b="1" dirty="0"/>
          </a:p>
        </p:txBody>
      </p:sp>
      <mc:AlternateContent xmlns:mc="http://schemas.openxmlformats.org/markup-compatibility/2006" xmlns:a14="http://schemas.microsoft.com/office/drawing/2010/main">
        <mc:Choice Requires="a14">
          <p:sp>
            <p:nvSpPr>
              <p:cNvPr id="3" name="Textfeld 2"/>
              <p:cNvSpPr txBox="1"/>
              <p:nvPr/>
            </p:nvSpPr>
            <p:spPr>
              <a:xfrm>
                <a:off x="0" y="2641994"/>
                <a:ext cx="9144000" cy="2312364"/>
              </a:xfrm>
              <a:prstGeom prst="rect">
                <a:avLst/>
              </a:prstGeom>
              <a:solidFill>
                <a:srgbClr val="DAEEF3"/>
              </a:solidFill>
            </p:spPr>
            <p:txBody>
              <a:bodyPr wrap="square" rtlCol="0">
                <a:spAutoFit/>
              </a:bodyPr>
              <a:lstStyle/>
              <a:p>
                <a14:m>
                  <m:oMath xmlns:m="http://schemas.openxmlformats.org/officeDocument/2006/math">
                    <m:r>
                      <a:rPr lang="de-DE" sz="1400" b="0" i="1" smtClean="0">
                        <a:solidFill>
                          <a:srgbClr val="C00000"/>
                        </a:solidFill>
                        <a:latin typeface="Cambria Math"/>
                      </a:rPr>
                      <m:t>𝑘</m:t>
                    </m:r>
                    <m:r>
                      <a:rPr lang="de-DE" sz="1400" b="0" i="1" smtClean="0">
                        <a:solidFill>
                          <a:srgbClr val="C00000"/>
                        </a:solidFill>
                        <a:latin typeface="Cambria Math"/>
                      </a:rPr>
                      <m:t>=</m:t>
                    </m:r>
                    <m:f>
                      <m:fPr>
                        <m:ctrlPr>
                          <a:rPr lang="de-DE" sz="1400" b="0" i="1" smtClean="0">
                            <a:solidFill>
                              <a:srgbClr val="C00000"/>
                            </a:solidFill>
                            <a:latin typeface="Cambria Math" panose="02040503050406030204" pitchFamily="18" charset="0"/>
                          </a:rPr>
                        </m:ctrlPr>
                      </m:fPr>
                      <m:num>
                        <m:r>
                          <a:rPr lang="de-DE" sz="1400" b="0" i="1" smtClean="0">
                            <a:solidFill>
                              <a:srgbClr val="C00000"/>
                            </a:solidFill>
                            <a:latin typeface="Cambria Math"/>
                          </a:rPr>
                          <m:t>𝑎</m:t>
                        </m:r>
                      </m:num>
                      <m:den>
                        <m:r>
                          <a:rPr lang="de-DE" sz="1400" b="0" i="1" smtClean="0">
                            <a:solidFill>
                              <a:srgbClr val="C00000"/>
                            </a:solidFill>
                            <a:latin typeface="Cambria Math"/>
                          </a:rPr>
                          <m:t>𝐴</m:t>
                        </m:r>
                      </m:den>
                    </m:f>
                    <m:r>
                      <a:rPr lang="de-DE" sz="1400" b="0" i="1" smtClean="0">
                        <a:solidFill>
                          <a:srgbClr val="C00000"/>
                        </a:solidFill>
                        <a:latin typeface="Cambria Math"/>
                        <a:ea typeface="Cambria Math"/>
                      </a:rPr>
                      <m:t>∙</m:t>
                    </m:r>
                    <m:f>
                      <m:fPr>
                        <m:ctrlPr>
                          <a:rPr lang="de-DE" sz="1400" b="0" i="1" smtClean="0">
                            <a:solidFill>
                              <a:srgbClr val="C00000"/>
                            </a:solidFill>
                            <a:latin typeface="Cambria Math" panose="02040503050406030204" pitchFamily="18" charset="0"/>
                            <a:ea typeface="Cambria Math"/>
                          </a:rPr>
                        </m:ctrlPr>
                      </m:fPr>
                      <m:num>
                        <m:r>
                          <a:rPr lang="de-DE" sz="1400" b="0" i="1" smtClean="0">
                            <a:solidFill>
                              <a:srgbClr val="C00000"/>
                            </a:solidFill>
                            <a:latin typeface="Cambria Math"/>
                            <a:ea typeface="Cambria Math"/>
                          </a:rPr>
                          <m:t>𝑙</m:t>
                        </m:r>
                      </m:num>
                      <m:den>
                        <m:sSub>
                          <m:sSubPr>
                            <m:ctrlPr>
                              <a:rPr lang="de-DE" sz="1400" b="0" i="1" smtClean="0">
                                <a:solidFill>
                                  <a:srgbClr val="C00000"/>
                                </a:solidFill>
                                <a:latin typeface="Cambria Math" panose="02040503050406030204" pitchFamily="18" charset="0"/>
                                <a:ea typeface="Cambria Math"/>
                              </a:rPr>
                            </m:ctrlPr>
                          </m:sSubPr>
                          <m:e>
                            <m:r>
                              <a:rPr lang="de-DE" sz="1400" b="0" i="1" smtClean="0">
                                <a:solidFill>
                                  <a:srgbClr val="C00000"/>
                                </a:solidFill>
                                <a:latin typeface="Cambria Math"/>
                                <a:ea typeface="Cambria Math"/>
                              </a:rPr>
                              <m:t>𝑡</m:t>
                            </m:r>
                          </m:e>
                          <m:sub>
                            <m:r>
                              <a:rPr lang="de-DE" sz="1400" b="0" i="1" smtClean="0">
                                <a:solidFill>
                                  <a:srgbClr val="C00000"/>
                                </a:solidFill>
                                <a:latin typeface="Cambria Math"/>
                                <a:ea typeface="Cambria Math"/>
                              </a:rPr>
                              <m:t>2</m:t>
                            </m:r>
                          </m:sub>
                        </m:sSub>
                        <m:r>
                          <a:rPr lang="de-DE" sz="1400" b="0" i="1" smtClean="0">
                            <a:solidFill>
                              <a:srgbClr val="C00000"/>
                            </a:solidFill>
                            <a:latin typeface="Cambria Math"/>
                            <a:ea typeface="Cambria Math"/>
                          </a:rPr>
                          <m:t>−</m:t>
                        </m:r>
                        <m:sSub>
                          <m:sSubPr>
                            <m:ctrlPr>
                              <a:rPr lang="de-DE" sz="1400" b="0" i="1" smtClean="0">
                                <a:solidFill>
                                  <a:srgbClr val="C00000"/>
                                </a:solidFill>
                                <a:latin typeface="Cambria Math" panose="02040503050406030204" pitchFamily="18" charset="0"/>
                                <a:ea typeface="Cambria Math"/>
                              </a:rPr>
                            </m:ctrlPr>
                          </m:sSubPr>
                          <m:e>
                            <m:r>
                              <a:rPr lang="de-DE" sz="1400" b="0" i="1" smtClean="0">
                                <a:solidFill>
                                  <a:srgbClr val="C00000"/>
                                </a:solidFill>
                                <a:latin typeface="Cambria Math"/>
                                <a:ea typeface="Cambria Math"/>
                              </a:rPr>
                              <m:t>𝑡</m:t>
                            </m:r>
                          </m:e>
                          <m:sub>
                            <m:r>
                              <a:rPr lang="de-DE" sz="1400" b="0" i="1" smtClean="0">
                                <a:solidFill>
                                  <a:srgbClr val="C00000"/>
                                </a:solidFill>
                                <a:latin typeface="Cambria Math"/>
                                <a:ea typeface="Cambria Math"/>
                              </a:rPr>
                              <m:t>1</m:t>
                            </m:r>
                          </m:sub>
                        </m:sSub>
                      </m:den>
                    </m:f>
                    <m:r>
                      <a:rPr lang="de-DE" sz="1400" b="0" i="1" smtClean="0">
                        <a:solidFill>
                          <a:srgbClr val="C00000"/>
                        </a:solidFill>
                        <a:latin typeface="Cambria Math"/>
                        <a:ea typeface="Cambria Math"/>
                      </a:rPr>
                      <m:t>𝑙𝑛</m:t>
                    </m:r>
                    <m:d>
                      <m:dPr>
                        <m:ctrlPr>
                          <a:rPr lang="de-DE" sz="1400" b="0" i="1" smtClean="0">
                            <a:solidFill>
                              <a:srgbClr val="C00000"/>
                            </a:solidFill>
                            <a:latin typeface="Cambria Math" panose="02040503050406030204" pitchFamily="18" charset="0"/>
                            <a:ea typeface="Cambria Math"/>
                          </a:rPr>
                        </m:ctrlPr>
                      </m:dPr>
                      <m:e>
                        <m:f>
                          <m:fPr>
                            <m:ctrlPr>
                              <a:rPr lang="de-DE" sz="1400" b="0" i="1" smtClean="0">
                                <a:solidFill>
                                  <a:srgbClr val="C00000"/>
                                </a:solidFill>
                                <a:latin typeface="Cambria Math" panose="02040503050406030204" pitchFamily="18" charset="0"/>
                                <a:ea typeface="Cambria Math"/>
                              </a:rPr>
                            </m:ctrlPr>
                          </m:fPr>
                          <m:num>
                            <m:sSub>
                              <m:sSubPr>
                                <m:ctrlPr>
                                  <a:rPr lang="de-DE" sz="1400" b="0" i="1" smtClean="0">
                                    <a:solidFill>
                                      <a:srgbClr val="C00000"/>
                                    </a:solidFill>
                                    <a:latin typeface="Cambria Math" panose="02040503050406030204" pitchFamily="18" charset="0"/>
                                    <a:ea typeface="Cambria Math"/>
                                  </a:rPr>
                                </m:ctrlPr>
                              </m:sSubPr>
                              <m:e>
                                <m:r>
                                  <a:rPr lang="de-DE" sz="1400" b="0" i="1" smtClean="0">
                                    <a:solidFill>
                                      <a:srgbClr val="C00000"/>
                                    </a:solidFill>
                                    <a:latin typeface="Cambria Math"/>
                                    <a:ea typeface="Cambria Math"/>
                                  </a:rPr>
                                  <m:t>𝐻</m:t>
                                </m:r>
                              </m:e>
                              <m:sub>
                                <m:r>
                                  <a:rPr lang="de-DE" sz="1400" b="0" i="1" smtClean="0">
                                    <a:solidFill>
                                      <a:srgbClr val="C00000"/>
                                    </a:solidFill>
                                    <a:latin typeface="Cambria Math"/>
                                    <a:ea typeface="Cambria Math"/>
                                  </a:rPr>
                                  <m:t>1</m:t>
                                </m:r>
                              </m:sub>
                            </m:sSub>
                          </m:num>
                          <m:den>
                            <m:sSub>
                              <m:sSubPr>
                                <m:ctrlPr>
                                  <a:rPr lang="de-DE" sz="1400" b="0" i="1" smtClean="0">
                                    <a:solidFill>
                                      <a:srgbClr val="C00000"/>
                                    </a:solidFill>
                                    <a:latin typeface="Cambria Math" panose="02040503050406030204" pitchFamily="18" charset="0"/>
                                    <a:ea typeface="Cambria Math"/>
                                  </a:rPr>
                                </m:ctrlPr>
                              </m:sSubPr>
                              <m:e>
                                <m:r>
                                  <a:rPr lang="de-DE" sz="1400" b="0" i="1" smtClean="0">
                                    <a:solidFill>
                                      <a:srgbClr val="C00000"/>
                                    </a:solidFill>
                                    <a:latin typeface="Cambria Math"/>
                                    <a:ea typeface="Cambria Math"/>
                                  </a:rPr>
                                  <m:t>𝐻</m:t>
                                </m:r>
                              </m:e>
                              <m:sub>
                                <m:r>
                                  <a:rPr lang="de-DE" sz="1400" b="0" i="1" smtClean="0">
                                    <a:solidFill>
                                      <a:srgbClr val="C00000"/>
                                    </a:solidFill>
                                    <a:latin typeface="Cambria Math"/>
                                    <a:ea typeface="Cambria Math"/>
                                  </a:rPr>
                                  <m:t>2</m:t>
                                </m:r>
                              </m:sub>
                            </m:sSub>
                          </m:den>
                        </m:f>
                      </m:e>
                    </m:d>
                  </m:oMath>
                </a14:m>
                <a:r>
                  <a:rPr lang="ru" sz="1400" dirty="0"/>
                  <a:t>[м/с] ( </a:t>
                </a:r>
                <a:r>
                  <a:rPr lang="ru" sz="1400" dirty="0" err="1"/>
                  <a:t>уравнение </a:t>
                </a:r>
                <a:r>
                  <a:rPr lang="ru" sz="1400" dirty="0"/>
                  <a:t>P3.35)</a:t>
                </a:r>
              </a:p>
              <a:p>
                <a:endParaRPr lang="de-DE" sz="1000" dirty="0"/>
              </a:p>
              <a:p>
                <a:r>
                  <a:rPr lang="ru" sz="1400" dirty="0" err="1"/>
                  <a:t>с</a:t>
                </a:r>
                <a:endParaRPr lang="de-DE" sz="1400" dirty="0"/>
              </a:p>
              <a:p>
                <a:pPr defTabSz="457200"/>
                <a14:m>
                  <m:oMath xmlns:m="http://schemas.openxmlformats.org/officeDocument/2006/math">
                    <m:r>
                      <a:rPr lang="de-DE" sz="1400" i="1" dirty="0" smtClean="0">
                        <a:latin typeface="Cambria Math" panose="02040503050406030204" pitchFamily="18" charset="0"/>
                      </a:rPr>
                      <m:t>𝑎</m:t>
                    </m:r>
                  </m:oMath>
                </a14:m>
                <a:r>
                  <a:rPr lang="ru" sz="1400" dirty="0"/>
                  <a:t>= площадь поперечного сечения стояка [м </a:t>
                </a:r>
                <a:r>
                  <a:rPr lang="ru" sz="1400" baseline="30000" dirty="0"/>
                  <a:t>2 </a:t>
                </a:r>
                <a:r>
                  <a:rPr lang="ru" sz="1400" dirty="0"/>
                  <a:t>]</a:t>
                </a:r>
              </a:p>
              <a:p>
                <a:pPr defTabSz="457200"/>
                <a14:m>
                  <m:oMath xmlns:m="http://schemas.openxmlformats.org/officeDocument/2006/math">
                    <m:r>
                      <a:rPr lang="de-DE" sz="1400" i="1" dirty="0">
                        <a:latin typeface="Cambria Math" panose="02040503050406030204" pitchFamily="18" charset="0"/>
                      </a:rPr>
                      <m:t>𝐴</m:t>
                    </m:r>
                  </m:oMath>
                </a14:m>
                <a:r>
                  <a:rPr lang="ru" sz="1400" dirty="0"/>
                  <a:t>= площадь поперечного сечения образца грунта [м </a:t>
                </a:r>
                <a:r>
                  <a:rPr lang="ru" sz="1400" baseline="30000" dirty="0"/>
                  <a:t>2 </a:t>
                </a:r>
                <a:r>
                  <a:rPr lang="ru" sz="1400" dirty="0"/>
                  <a:t>]</a:t>
                </a:r>
              </a:p>
              <a:p>
                <a:pPr defTabSz="457200"/>
                <a14:m>
                  <m:oMath xmlns:m="http://schemas.openxmlformats.org/officeDocument/2006/math">
                    <m:r>
                      <a:rPr lang="de-DE" sz="1400" i="1" dirty="0" smtClean="0">
                        <a:latin typeface="Cambria Math" panose="02040503050406030204" pitchFamily="18" charset="0"/>
                      </a:rPr>
                      <m:t>𝑙</m:t>
                    </m:r>
                  </m:oMath>
                </a14:m>
                <a:r>
                  <a:rPr lang="ru" sz="1400" dirty="0" err="1"/>
                  <a:t>= </a:t>
                </a:r>
                <a:r>
                  <a:rPr lang="ru" sz="1400" dirty="0"/>
                  <a:t>высота </a:t>
                </a:r>
                <a:r>
                  <a:rPr lang="ru" sz="1400" dirty="0" err="1"/>
                  <a:t>в</a:t>
                </a:r>
                <a:r>
                  <a:rPr lang="ru" sz="1400" dirty="0"/>
                  <a:t> </a:t>
                </a:r>
                <a:r>
                  <a:rPr lang="ru" sz="1400" dirty="0" err="1"/>
                  <a:t>образец </a:t>
                </a:r>
                <a:r>
                  <a:rPr lang="ru" sz="1400" dirty="0"/>
                  <a:t>[м]</a:t>
                </a:r>
              </a:p>
              <a:p>
                <a:pPr defTabSz="457200"/>
                <a14:m>
                  <m:oMath xmlns:m="http://schemas.openxmlformats.org/officeDocument/2006/math">
                    <m:sSub>
                      <m:sSubPr>
                        <m:ctrlPr>
                          <a:rPr lang="de-DE" sz="1400" i="1" dirty="0" smtClean="0">
                            <a:latin typeface="Cambria Math" panose="02040503050406030204" pitchFamily="18" charset="0"/>
                          </a:rPr>
                        </m:ctrlPr>
                      </m:sSubPr>
                      <m:e>
                        <m:r>
                          <a:rPr lang="de-DE" sz="1400" b="0" i="1" dirty="0" smtClean="0">
                            <a:latin typeface="Cambria Math" panose="02040503050406030204" pitchFamily="18" charset="0"/>
                          </a:rPr>
                          <m:t>𝑡</m:t>
                        </m:r>
                      </m:e>
                      <m:sub>
                        <m:r>
                          <a:rPr lang="de-DE" sz="1400" b="0" i="1" dirty="0" smtClean="0">
                            <a:latin typeface="Cambria Math" panose="02040503050406030204" pitchFamily="18" charset="0"/>
                          </a:rPr>
                          <m:t>1</m:t>
                        </m:r>
                      </m:sub>
                    </m:sSub>
                  </m:oMath>
                </a14:m>
                <a:r>
                  <a:rPr lang="ru" sz="1400" dirty="0"/>
                  <a:t>= время в начале эксперимента [с]</a:t>
                </a:r>
              </a:p>
              <a:p>
                <a:pPr defTabSz="457200"/>
                <a14:m>
                  <m:oMath xmlns:m="http://schemas.openxmlformats.org/officeDocument/2006/math">
                    <m:sSub>
                      <m:sSubPr>
                        <m:ctrlPr>
                          <a:rPr lang="de-DE" sz="1400" i="1" dirty="0" smtClean="0">
                            <a:latin typeface="Cambria Math" panose="02040503050406030204" pitchFamily="18" charset="0"/>
                          </a:rPr>
                        </m:ctrlPr>
                      </m:sSubPr>
                      <m:e>
                        <m:r>
                          <a:rPr lang="de-DE" sz="1400" b="0" i="1" dirty="0" smtClean="0">
                            <a:latin typeface="Cambria Math" panose="02040503050406030204" pitchFamily="18" charset="0"/>
                          </a:rPr>
                          <m:t>𝑡</m:t>
                        </m:r>
                      </m:e>
                      <m:sub>
                        <m:r>
                          <a:rPr lang="de-DE" sz="1400" b="0" i="1" dirty="0" smtClean="0">
                            <a:latin typeface="Cambria Math" panose="02040503050406030204" pitchFamily="18" charset="0"/>
                          </a:rPr>
                          <m:t>2</m:t>
                        </m:r>
                      </m:sub>
                    </m:sSub>
                  </m:oMath>
                </a14:m>
                <a:r>
                  <a:rPr lang="ru" sz="1400" dirty="0"/>
                  <a:t>= время в конце эксперимента [с]</a:t>
                </a:r>
              </a:p>
              <a:p>
                <a:pPr defTabSz="457200"/>
                <a14:m>
                  <m:oMath xmlns:m="http://schemas.openxmlformats.org/officeDocument/2006/math">
                    <m:sSub>
                      <m:sSubPr>
                        <m:ctrlPr>
                          <a:rPr lang="de-DE" sz="1400" i="1" dirty="0" smtClean="0">
                            <a:latin typeface="Cambria Math" panose="02040503050406030204" pitchFamily="18" charset="0"/>
                          </a:rPr>
                        </m:ctrlPr>
                      </m:sSubPr>
                      <m:e>
                        <m:r>
                          <a:rPr lang="de-DE" sz="1400" b="0" i="1" dirty="0" smtClean="0">
                            <a:latin typeface="Cambria Math" panose="02040503050406030204" pitchFamily="18" charset="0"/>
                          </a:rPr>
                          <m:t>𝐻</m:t>
                        </m:r>
                      </m:e>
                      <m:sub>
                        <m:r>
                          <a:rPr lang="de-DE" sz="1400" b="0" i="1" dirty="0" smtClean="0">
                            <a:latin typeface="Cambria Math" panose="02040503050406030204" pitchFamily="18" charset="0"/>
                          </a:rPr>
                          <m:t>1</m:t>
                        </m:r>
                      </m:sub>
                    </m:sSub>
                  </m:oMath>
                </a14:m>
                <a:r>
                  <a:rPr lang="ru" sz="1400" dirty="0"/>
                  <a:t>= высота воды в стояке относительно уровня грунтовых вод ниже по течению в начале испытания [м]</a:t>
                </a:r>
              </a:p>
              <a:p>
                <a:pPr defTabSz="457200"/>
                <a14:m>
                  <m:oMath xmlns:m="http://schemas.openxmlformats.org/officeDocument/2006/math">
                    <m:sSub>
                      <m:sSubPr>
                        <m:ctrlPr>
                          <a:rPr lang="de-DE" sz="1400" i="1" dirty="0" smtClean="0">
                            <a:latin typeface="Cambria Math" panose="02040503050406030204" pitchFamily="18" charset="0"/>
                          </a:rPr>
                        </m:ctrlPr>
                      </m:sSubPr>
                      <m:e>
                        <m:r>
                          <a:rPr lang="de-DE" sz="1400" b="0" i="1" dirty="0" smtClean="0">
                            <a:latin typeface="Cambria Math" panose="02040503050406030204" pitchFamily="18" charset="0"/>
                          </a:rPr>
                          <m:t>𝐻</m:t>
                        </m:r>
                      </m:e>
                      <m:sub>
                        <m:r>
                          <a:rPr lang="de-DE" sz="1400" b="0" i="1" dirty="0" smtClean="0">
                            <a:latin typeface="Cambria Math" panose="02040503050406030204" pitchFamily="18" charset="0"/>
                          </a:rPr>
                          <m:t>2</m:t>
                        </m:r>
                      </m:sub>
                    </m:sSub>
                  </m:oMath>
                </a14:m>
                <a:r>
                  <a:rPr lang="ru" sz="1400" dirty="0"/>
                  <a:t>= высота воды в стояке относительно уровня грунтовых вод ниже по течению в конце эксперимента [м]</a:t>
                </a:r>
              </a:p>
            </p:txBody>
          </p:sp>
        </mc:Choice>
        <mc:Fallback xmlns="">
          <p:sp>
            <p:nvSpPr>
              <p:cNvPr id="3" name="Textfeld 2"/>
              <p:cNvSpPr txBox="1">
                <a:spLocks noRot="1" noChangeAspect="1" noMove="1" noResize="1" noEditPoints="1" noAdjustHandles="1" noChangeArrowheads="1" noChangeShapeType="1" noTextEdit="1"/>
              </p:cNvSpPr>
              <p:nvPr/>
            </p:nvSpPr>
            <p:spPr>
              <a:xfrm>
                <a:off x="0" y="2641994"/>
                <a:ext cx="9144000" cy="2312364"/>
              </a:xfrm>
              <a:prstGeom prst="rect">
                <a:avLst/>
              </a:prstGeom>
              <a:blipFill>
                <a:blip r:embed="rId4"/>
                <a:stretch>
                  <a:fillRect l="-200" b="-1842"/>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4" name="Textfeld 3"/>
              <p:cNvSpPr txBox="1"/>
              <p:nvPr/>
            </p:nvSpPr>
            <p:spPr>
              <a:xfrm>
                <a:off x="0" y="5085184"/>
                <a:ext cx="9144000" cy="1292662"/>
              </a:xfrm>
              <a:prstGeom prst="rect">
                <a:avLst/>
              </a:prstGeom>
              <a:solidFill>
                <a:schemeClr val="bg1"/>
              </a:solidFill>
            </p:spPr>
            <p:txBody>
              <a:bodyPr wrap="square" lIns="90000" rtlCol="0">
                <a:spAutoFit/>
              </a:bodyPr>
              <a:lstStyle/>
              <a:p>
                <a:pPr algn="just"/>
                <a:r>
                  <a:rPr lang="ru" sz="1400" b="1" dirty="0"/>
                  <a:t>P3-4.3 Учет температуры и </a:t>
                </a:r>
                <a:r>
                  <a:rPr lang="ru" sz="1400" b="1" dirty="0" err="1"/>
                  <a:t>вязкости воды</a:t>
                </a:r>
                <a:endParaRPr lang="de-DE" sz="1400" dirty="0"/>
              </a:p>
              <a:p>
                <a:pPr algn="just"/>
                <a:endParaRPr lang="de-DE" sz="800" dirty="0"/>
              </a:p>
              <a:p>
                <a:pPr algn="just"/>
                <a:r>
                  <a:rPr lang="ru" sz="1400" dirty="0"/>
                  <a:t>В </a:t>
                </a:r>
                <a:r>
                  <a:rPr lang="ru" sz="1400" dirty="0" err="1"/>
                  <a:t>геотехнике </a:t>
                </a:r>
                <a:r>
                  <a:rPr lang="ru" sz="1400" dirty="0"/>
                  <a:t>мы в первую очередь имеем дело с подземными водами как с жидкостью. В гидрогеологии предполагается, что подземные воды имеют </a:t>
                </a:r>
                <a:r>
                  <a:rPr lang="ru" sz="1400" dirty="0">
                    <a:solidFill>
                      <a:srgbClr val="006B94"/>
                    </a:solidFill>
                  </a:rPr>
                  <a:t>постоянную температуру 10°C. Различная температура подземных вод или загрязняющие вещества, растворенные в подземных водах, </a:t>
                </a:r>
                <a:r>
                  <a:rPr lang="ru" sz="1400" dirty="0"/>
                  <a:t>могут изменить физические свойства воды, т.е. </a:t>
                </a:r>
                <a:r>
                  <a:rPr lang="ru" sz="1400" dirty="0">
                    <a:solidFill>
                      <a:srgbClr val="006B94"/>
                    </a:solidFill>
                  </a:rPr>
                  <a:t>массовую плотность и/или вязкость или ударную вязкость. жидкости </a:t>
                </a:r>
                <a:r>
                  <a:rPr lang="ru" sz="1400" dirty="0"/>
                  <a:t>. При одном и том же гидравлическом градиенте на скорость потока и, следовательно, на </a:t>
                </a:r>
                <a14:m>
                  <m:oMath xmlns:m="http://schemas.openxmlformats.org/officeDocument/2006/math">
                    <m:r>
                      <a:rPr lang="en-US" sz="1400" i="1" dirty="0" smtClean="0">
                        <a:latin typeface="Cambria Math" panose="02040503050406030204" pitchFamily="18" charset="0"/>
                      </a:rPr>
                      <m:t>𝑘</m:t>
                    </m:r>
                  </m:oMath>
                </a14:m>
                <a:r>
                  <a:rPr lang="ru" sz="1400" dirty="0"/>
                  <a:t>значение - влияет температура воды.</a:t>
                </a:r>
                <a:endParaRPr lang="de-DE" sz="1400" dirty="0"/>
              </a:p>
            </p:txBody>
          </p:sp>
        </mc:Choice>
        <mc:Fallback xmlns="">
          <p:sp>
            <p:nvSpPr>
              <p:cNvPr id="4" name="Textfeld 3"/>
              <p:cNvSpPr txBox="1">
                <a:spLocks noRot="1" noChangeAspect="1" noMove="1" noResize="1" noEditPoints="1" noAdjustHandles="1" noChangeArrowheads="1" noChangeShapeType="1" noTextEdit="1"/>
              </p:cNvSpPr>
              <p:nvPr/>
            </p:nvSpPr>
            <p:spPr>
              <a:xfrm>
                <a:off x="0" y="5085184"/>
                <a:ext cx="9144000" cy="1292662"/>
              </a:xfrm>
              <a:prstGeom prst="rect">
                <a:avLst/>
              </a:prstGeom>
              <a:blipFill>
                <a:blip r:embed="rId5"/>
                <a:stretch>
                  <a:fillRect l="-200" t="-943" r="-200" b="-4245"/>
                </a:stretch>
              </a:blipFill>
            </p:spPr>
            <p:txBody>
              <a:bodyPr/>
              <a:lstStyle/>
              <a:p>
                <a:r xmlns:a="http://schemas.openxmlformats.org/drawingml/2006/main">
                  <a:rPr lang="ru">
                    <a:noFill/>
                  </a:rPr>
                  <a:t> </a:t>
                </a:r>
              </a:p>
            </p:txBody>
          </p:sp>
        </mc:Fallback>
      </mc:AlternateContent>
    </p:spTree>
    <p:extLst>
      <p:ext uri="{BB962C8B-B14F-4D97-AF65-F5344CB8AC3E}">
        <p14:creationId xmlns:p14="http://schemas.microsoft.com/office/powerpoint/2010/main" val="23844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808000" y="244800"/>
            <a:ext cx="4320000" cy="307777"/>
          </a:xfrm>
          <a:prstGeom prst="rect">
            <a:avLst/>
          </a:prstGeom>
          <a:noFill/>
        </p:spPr>
        <p:txBody>
          <a:bodyPr wrap="square" lIns="90000" rtlCol="0">
            <a:spAutoFit/>
          </a:bodyPr>
          <a:lstStyle/>
          <a:p>
            <a:r>
              <a:rPr lang="ru" sz="1400" b="1" dirty="0"/>
              <a:t>Введение: основы</a:t>
            </a:r>
          </a:p>
        </p:txBody>
      </p:sp>
      <p:sp>
        <p:nvSpPr>
          <p:cNvPr id="6" name="Textfeld 5"/>
          <p:cNvSpPr txBox="1"/>
          <p:nvPr/>
        </p:nvSpPr>
        <p:spPr>
          <a:xfrm>
            <a:off x="396000" y="5863415"/>
            <a:ext cx="9144000" cy="276999"/>
          </a:xfrm>
          <a:prstGeom prst="rect">
            <a:avLst/>
          </a:prstGeom>
          <a:noFill/>
        </p:spPr>
        <p:txBody>
          <a:bodyPr wrap="square" lIns="90000" rtlCol="0">
            <a:spAutoFit/>
          </a:bodyPr>
          <a:lstStyle/>
          <a:p>
            <a:r>
              <a:rPr lang="ru" sz="1200" b="1" dirty="0"/>
              <a:t>Рис. P3-2: </a:t>
            </a:r>
            <a:r>
              <a:rPr lang="ru" sz="1200" dirty="0"/>
              <a:t>Выбранные параметры для несвязных и связных грунтов (источник: </a:t>
            </a:r>
            <a:r>
              <a:rPr lang="ru" sz="1200" cap="small" spc="-10" dirty="0" err="1"/>
              <a:t>Rütz</a:t>
            </a:r>
            <a:r>
              <a:rPr lang="ru" sz="1200" cap="small" spc="-10" dirty="0"/>
              <a:t> </a:t>
            </a:r>
            <a:r>
              <a:rPr lang="ru" sz="1200" spc="-10" dirty="0"/>
              <a:t>и др., </a:t>
            </a:r>
            <a:r>
              <a:rPr lang="ru" sz="1200" dirty="0"/>
              <a:t>Wissensspeicher Geotechnik, 2019: 63).</a:t>
            </a:r>
          </a:p>
        </p:txBody>
      </p:sp>
      <p:grpSp>
        <p:nvGrpSpPr>
          <p:cNvPr id="3" name="Gruppo 2">
            <a:extLst>
              <a:ext uri="{FF2B5EF4-FFF2-40B4-BE49-F238E27FC236}">
                <a16:creationId xmlns="" xmlns:a16="http://schemas.microsoft.com/office/drawing/2014/main" id="{7C6A294D-7BA8-45A5-0DEF-378C851FD4DA}"/>
              </a:ext>
            </a:extLst>
          </p:cNvPr>
          <p:cNvGrpSpPr/>
          <p:nvPr/>
        </p:nvGrpSpPr>
        <p:grpSpPr>
          <a:xfrm>
            <a:off x="0" y="692696"/>
            <a:ext cx="9144000" cy="4991624"/>
            <a:chOff x="0" y="576000"/>
            <a:chExt cx="9144000" cy="5828400"/>
          </a:xfrm>
        </p:grpSpPr>
        <p:pic>
          <p:nvPicPr>
            <p:cNvPr id="7" name="Grafik 6"/>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0" y="576000"/>
              <a:ext cx="9144000" cy="5828400"/>
            </a:xfrm>
            <a:prstGeom prst="rect">
              <a:avLst/>
            </a:prstGeom>
          </p:spPr>
        </p:pic>
        <p:sp>
          <p:nvSpPr>
            <p:cNvPr id="8" name="Textfeld 7"/>
            <p:cNvSpPr txBox="1"/>
            <p:nvPr/>
          </p:nvSpPr>
          <p:spPr>
            <a:xfrm>
              <a:off x="0" y="576000"/>
              <a:ext cx="9144000" cy="251795"/>
            </a:xfrm>
            <a:prstGeom prst="rect">
              <a:avLst/>
            </a:prstGeom>
            <a:solidFill>
              <a:schemeClr val="bg1"/>
            </a:solidFill>
          </p:spPr>
          <p:txBody>
            <a:bodyPr wrap="square" lIns="90000" tIns="18000" bIns="18000" rtlCol="0">
              <a:spAutoFit/>
            </a:bodyPr>
            <a:lstStyle/>
            <a:p>
              <a:r>
                <a:rPr lang="ru" sz="1400" b="1" dirty="0">
                  <a:sym typeface="Wingdings" panose="05000000000000000000" pitchFamily="2" charset="2"/>
                </a:rPr>
                <a:t> Характеристики грунтов для несвязных грунтов </a:t>
              </a:r>
              <a:r>
                <a:rPr lang="ru" sz="1400" dirty="0">
                  <a:sym typeface="Wingdings" panose="05000000000000000000" pitchFamily="2" charset="2"/>
                </a:rPr>
                <a:t>(оценки) по </a:t>
              </a:r>
              <a:r>
                <a:rPr lang="ru" sz="1400" cap="small" dirty="0" err="1">
                  <a:sym typeface="Wingdings" panose="05000000000000000000" pitchFamily="2" charset="2"/>
                </a:rPr>
                <a:t>Кунче</a:t>
              </a:r>
              <a:r>
                <a:rPr lang="ru" sz="1400" cap="small" dirty="0">
                  <a:sym typeface="Wingdings" panose="05000000000000000000" pitchFamily="2" charset="2"/>
                </a:rPr>
                <a:t> </a:t>
              </a:r>
              <a:r>
                <a:rPr lang="ru" sz="1400" dirty="0">
                  <a:sym typeface="Wingdings" panose="05000000000000000000" pitchFamily="2" charset="2"/>
                </a:rPr>
                <a:t>[20]</a:t>
              </a:r>
              <a:endParaRPr lang="de-DE" sz="1400" dirty="0"/>
            </a:p>
          </p:txBody>
        </p:sp>
        <p:sp>
          <p:nvSpPr>
            <p:cNvPr id="9" name="Textfeld 8"/>
            <p:cNvSpPr txBox="1"/>
            <p:nvPr/>
          </p:nvSpPr>
          <p:spPr>
            <a:xfrm>
              <a:off x="0" y="3405600"/>
              <a:ext cx="9144000" cy="251795"/>
            </a:xfrm>
            <a:prstGeom prst="rect">
              <a:avLst/>
            </a:prstGeom>
            <a:solidFill>
              <a:schemeClr val="bg1"/>
            </a:solidFill>
          </p:spPr>
          <p:txBody>
            <a:bodyPr wrap="square" lIns="90000" tIns="18000" bIns="18000" rtlCol="0">
              <a:spAutoFit/>
            </a:bodyPr>
            <a:lstStyle/>
            <a:p>
              <a:r>
                <a:rPr lang="ru" sz="1400" b="1" dirty="0">
                  <a:sym typeface="Wingdings" panose="05000000000000000000" pitchFamily="2" charset="2"/>
                </a:rPr>
                <a:t> Характеристики грунтов для связных и органических грунтов </a:t>
              </a:r>
              <a:r>
                <a:rPr lang="ru" sz="1400" dirty="0">
                  <a:sym typeface="Wingdings" panose="05000000000000000000" pitchFamily="2" charset="2"/>
                </a:rPr>
                <a:t>(оценки) по </a:t>
              </a:r>
              <a:r>
                <a:rPr lang="ru" sz="1400" cap="small" dirty="0" err="1">
                  <a:sym typeface="Wingdings" panose="05000000000000000000" pitchFamily="2" charset="2"/>
                </a:rPr>
                <a:t>Кунче</a:t>
              </a:r>
              <a:r>
                <a:rPr lang="ru" sz="1400" cap="small" dirty="0">
                  <a:sym typeface="Wingdings" panose="05000000000000000000" pitchFamily="2" charset="2"/>
                </a:rPr>
                <a:t> </a:t>
              </a:r>
              <a:r>
                <a:rPr lang="ru" sz="1400" dirty="0">
                  <a:sym typeface="Wingdings" panose="05000000000000000000" pitchFamily="2" charset="2"/>
                </a:rPr>
                <a:t>[20]</a:t>
              </a:r>
              <a:endParaRPr lang="de-DE" sz="1400" dirty="0"/>
            </a:p>
          </p:txBody>
        </p:sp>
        <p:sp>
          <p:nvSpPr>
            <p:cNvPr id="2" name="Textfeld 1"/>
            <p:cNvSpPr txBox="1"/>
            <p:nvPr/>
          </p:nvSpPr>
          <p:spPr>
            <a:xfrm>
              <a:off x="3834000" y="1716845"/>
              <a:ext cx="612000" cy="386516"/>
            </a:xfrm>
            <a:prstGeom prst="rect">
              <a:avLst/>
            </a:prstGeom>
            <a:solidFill>
              <a:srgbClr val="DAEEF3"/>
            </a:solidFill>
          </p:spPr>
          <p:txBody>
            <a:bodyPr wrap="square" tIns="0" bIns="0" rtlCol="0">
              <a:spAutoFit/>
            </a:bodyPr>
            <a:lstStyle/>
            <a:p>
              <a:pPr algn="ctr">
                <a:lnSpc>
                  <a:spcPts val="1000"/>
                </a:lnSpc>
              </a:pPr>
              <a:r>
                <a:rPr lang="ru" sz="1000" dirty="0" err="1"/>
                <a:t>свободный</a:t>
              </a:r>
              <a:endParaRPr lang="de-DE" sz="1000" dirty="0"/>
            </a:p>
            <a:p>
              <a:pPr algn="ctr">
                <a:lnSpc>
                  <a:spcPts val="1000"/>
                </a:lnSpc>
              </a:pPr>
              <a:r>
                <a:rPr lang="ru" sz="1000" dirty="0"/>
                <a:t>средний</a:t>
              </a:r>
            </a:p>
            <a:p>
              <a:pPr algn="ctr">
                <a:lnSpc>
                  <a:spcPts val="1000"/>
                </a:lnSpc>
              </a:pPr>
              <a:r>
                <a:rPr lang="ru" sz="1000" dirty="0" err="1"/>
                <a:t>плотный</a:t>
              </a:r>
              <a:endParaRPr lang="de-DE" sz="1000" dirty="0"/>
            </a:p>
          </p:txBody>
        </p:sp>
        <p:sp>
          <p:nvSpPr>
            <p:cNvPr id="10" name="Textfeld 9"/>
            <p:cNvSpPr txBox="1"/>
            <p:nvPr/>
          </p:nvSpPr>
          <p:spPr>
            <a:xfrm>
              <a:off x="3834000" y="2134800"/>
              <a:ext cx="612000" cy="386516"/>
            </a:xfrm>
            <a:prstGeom prst="rect">
              <a:avLst/>
            </a:prstGeom>
            <a:solidFill>
              <a:srgbClr val="DAEEF3"/>
            </a:solidFill>
          </p:spPr>
          <p:txBody>
            <a:bodyPr wrap="square" tIns="0" bIns="0" rtlCol="0">
              <a:spAutoFit/>
            </a:bodyPr>
            <a:lstStyle/>
            <a:p>
              <a:pPr algn="ctr">
                <a:lnSpc>
                  <a:spcPts val="1000"/>
                </a:lnSpc>
              </a:pPr>
              <a:r>
                <a:rPr lang="ru" sz="1000" dirty="0" err="1"/>
                <a:t>свободный</a:t>
              </a:r>
              <a:endParaRPr lang="de-DE" sz="1000" dirty="0"/>
            </a:p>
            <a:p>
              <a:pPr algn="ctr">
                <a:lnSpc>
                  <a:spcPts val="1000"/>
                </a:lnSpc>
              </a:pPr>
              <a:r>
                <a:rPr lang="ru" sz="1000" dirty="0"/>
                <a:t>средний</a:t>
              </a:r>
            </a:p>
            <a:p>
              <a:pPr algn="ctr">
                <a:lnSpc>
                  <a:spcPts val="1000"/>
                </a:lnSpc>
              </a:pPr>
              <a:r>
                <a:rPr lang="ru" sz="1000" dirty="0" err="1"/>
                <a:t>плотный</a:t>
              </a:r>
              <a:endParaRPr lang="de-DE" sz="1000" dirty="0"/>
            </a:p>
          </p:txBody>
        </p:sp>
        <p:sp>
          <p:nvSpPr>
            <p:cNvPr id="11" name="Textfeld 10"/>
            <p:cNvSpPr txBox="1"/>
            <p:nvPr/>
          </p:nvSpPr>
          <p:spPr>
            <a:xfrm>
              <a:off x="3834000" y="2556512"/>
              <a:ext cx="612000" cy="386516"/>
            </a:xfrm>
            <a:prstGeom prst="rect">
              <a:avLst/>
            </a:prstGeom>
            <a:solidFill>
              <a:srgbClr val="DAEEF3"/>
            </a:solidFill>
          </p:spPr>
          <p:txBody>
            <a:bodyPr wrap="square" tIns="0" bIns="0" rtlCol="0">
              <a:spAutoFit/>
            </a:bodyPr>
            <a:lstStyle/>
            <a:p>
              <a:pPr algn="ctr">
                <a:lnSpc>
                  <a:spcPts val="1000"/>
                </a:lnSpc>
              </a:pPr>
              <a:r>
                <a:rPr lang="ru" sz="1000" dirty="0" err="1"/>
                <a:t>свободный</a:t>
              </a:r>
              <a:endParaRPr lang="de-DE" sz="1000" dirty="0"/>
            </a:p>
            <a:p>
              <a:pPr algn="ctr">
                <a:lnSpc>
                  <a:spcPts val="1000"/>
                </a:lnSpc>
              </a:pPr>
              <a:r>
                <a:rPr lang="ru" sz="1000" dirty="0"/>
                <a:t>средний</a:t>
              </a:r>
            </a:p>
            <a:p>
              <a:pPr algn="ctr">
                <a:lnSpc>
                  <a:spcPts val="1000"/>
                </a:lnSpc>
              </a:pPr>
              <a:r>
                <a:rPr lang="ru" sz="1000" dirty="0" err="1"/>
                <a:t>плотный</a:t>
              </a:r>
              <a:endParaRPr lang="de-DE" sz="1000" dirty="0"/>
            </a:p>
          </p:txBody>
        </p:sp>
        <p:sp>
          <p:nvSpPr>
            <p:cNvPr id="12" name="Textfeld 11"/>
            <p:cNvSpPr txBox="1"/>
            <p:nvPr/>
          </p:nvSpPr>
          <p:spPr>
            <a:xfrm>
              <a:off x="3834000" y="2961050"/>
              <a:ext cx="612000" cy="386516"/>
            </a:xfrm>
            <a:prstGeom prst="rect">
              <a:avLst/>
            </a:prstGeom>
            <a:solidFill>
              <a:srgbClr val="DAEEF3"/>
            </a:solidFill>
          </p:spPr>
          <p:txBody>
            <a:bodyPr wrap="square" tIns="0" bIns="0" rtlCol="0">
              <a:spAutoFit/>
            </a:bodyPr>
            <a:lstStyle/>
            <a:p>
              <a:pPr algn="ctr">
                <a:lnSpc>
                  <a:spcPts val="1000"/>
                </a:lnSpc>
              </a:pPr>
              <a:r>
                <a:rPr lang="ru" sz="1000" dirty="0" err="1"/>
                <a:t>свободный</a:t>
              </a:r>
              <a:endParaRPr lang="de-DE" sz="1000" dirty="0"/>
            </a:p>
            <a:p>
              <a:pPr algn="ctr">
                <a:lnSpc>
                  <a:spcPts val="1000"/>
                </a:lnSpc>
              </a:pPr>
              <a:r>
                <a:rPr lang="ru" sz="1000" dirty="0"/>
                <a:t>средний</a:t>
              </a:r>
            </a:p>
            <a:p>
              <a:pPr algn="ctr">
                <a:lnSpc>
                  <a:spcPts val="1000"/>
                </a:lnSpc>
              </a:pPr>
              <a:r>
                <a:rPr lang="ru" sz="1000" dirty="0" err="1"/>
                <a:t>плотный</a:t>
              </a:r>
              <a:endParaRPr lang="de-DE" sz="1000" dirty="0"/>
            </a:p>
          </p:txBody>
        </p:sp>
        <p:sp>
          <p:nvSpPr>
            <p:cNvPr id="13" name="Textfeld 12"/>
            <p:cNvSpPr txBox="1"/>
            <p:nvPr/>
          </p:nvSpPr>
          <p:spPr>
            <a:xfrm>
              <a:off x="3718800" y="4485600"/>
              <a:ext cx="720000" cy="384721"/>
            </a:xfrm>
            <a:prstGeom prst="rect">
              <a:avLst/>
            </a:prstGeom>
            <a:solidFill>
              <a:srgbClr val="DAEEF3"/>
            </a:solidFill>
          </p:spPr>
          <p:txBody>
            <a:bodyPr wrap="square" tIns="0" bIns="0" rtlCol="0">
              <a:spAutoFit/>
            </a:bodyPr>
            <a:lstStyle/>
            <a:p>
              <a:pPr algn="ctr">
                <a:lnSpc>
                  <a:spcPts val="1000"/>
                </a:lnSpc>
              </a:pPr>
              <a:r>
                <a:rPr lang="ru" sz="1000" dirty="0"/>
                <a:t>мягкий</a:t>
              </a:r>
            </a:p>
            <a:p>
              <a:pPr algn="ctr">
                <a:lnSpc>
                  <a:spcPts val="1000"/>
                </a:lnSpc>
              </a:pPr>
              <a:r>
                <a:rPr lang="ru" sz="1000" dirty="0" err="1"/>
                <a:t>жесткий</a:t>
              </a:r>
              <a:endParaRPr lang="de-DE" sz="1000" dirty="0"/>
            </a:p>
            <a:p>
              <a:pPr algn="ctr">
                <a:lnSpc>
                  <a:spcPts val="1000"/>
                </a:lnSpc>
              </a:pPr>
              <a:r>
                <a:rPr lang="ru" sz="1000" dirty="0" err="1"/>
                <a:t>полутвердый </a:t>
              </a:r>
              <a:r>
                <a:rPr lang="ru" sz="1000" dirty="0"/>
                <a:t>_</a:t>
              </a:r>
            </a:p>
          </p:txBody>
        </p:sp>
        <p:sp>
          <p:nvSpPr>
            <p:cNvPr id="14" name="Textfeld 13"/>
            <p:cNvSpPr txBox="1"/>
            <p:nvPr/>
          </p:nvSpPr>
          <p:spPr>
            <a:xfrm>
              <a:off x="3718800" y="4895243"/>
              <a:ext cx="720000" cy="384721"/>
            </a:xfrm>
            <a:prstGeom prst="rect">
              <a:avLst/>
            </a:prstGeom>
            <a:solidFill>
              <a:srgbClr val="DAEEF3"/>
            </a:solidFill>
          </p:spPr>
          <p:txBody>
            <a:bodyPr wrap="square" tIns="0" bIns="0" rtlCol="0">
              <a:spAutoFit/>
            </a:bodyPr>
            <a:lstStyle/>
            <a:p>
              <a:pPr algn="ctr">
                <a:lnSpc>
                  <a:spcPts val="1000"/>
                </a:lnSpc>
              </a:pPr>
              <a:r>
                <a:rPr lang="ru" sz="1000" dirty="0"/>
                <a:t>мягкий</a:t>
              </a:r>
            </a:p>
            <a:p>
              <a:pPr algn="ctr">
                <a:lnSpc>
                  <a:spcPts val="1000"/>
                </a:lnSpc>
              </a:pPr>
              <a:r>
                <a:rPr lang="ru" sz="1000" dirty="0" err="1"/>
                <a:t>жесткий</a:t>
              </a:r>
              <a:endParaRPr lang="de-DE" sz="1000" dirty="0"/>
            </a:p>
            <a:p>
              <a:pPr algn="ctr">
                <a:lnSpc>
                  <a:spcPts val="1000"/>
                </a:lnSpc>
              </a:pPr>
              <a:r>
                <a:rPr lang="ru" sz="1000" dirty="0" err="1"/>
                <a:t>полутвердый </a:t>
              </a:r>
              <a:r>
                <a:rPr lang="ru" sz="1000" dirty="0"/>
                <a:t>_</a:t>
              </a:r>
            </a:p>
          </p:txBody>
        </p:sp>
        <p:sp>
          <p:nvSpPr>
            <p:cNvPr id="15" name="Textfeld 14"/>
            <p:cNvSpPr txBox="1"/>
            <p:nvPr/>
          </p:nvSpPr>
          <p:spPr>
            <a:xfrm>
              <a:off x="3718800" y="5320800"/>
              <a:ext cx="720000" cy="384721"/>
            </a:xfrm>
            <a:prstGeom prst="rect">
              <a:avLst/>
            </a:prstGeom>
            <a:solidFill>
              <a:srgbClr val="DAEEF3"/>
            </a:solidFill>
          </p:spPr>
          <p:txBody>
            <a:bodyPr wrap="square" tIns="0" bIns="0" rtlCol="0">
              <a:spAutoFit/>
            </a:bodyPr>
            <a:lstStyle/>
            <a:p>
              <a:pPr algn="ctr">
                <a:lnSpc>
                  <a:spcPts val="1000"/>
                </a:lnSpc>
              </a:pPr>
              <a:r>
                <a:rPr lang="ru" sz="1000" dirty="0"/>
                <a:t>мягкий</a:t>
              </a:r>
            </a:p>
            <a:p>
              <a:pPr algn="ctr">
                <a:lnSpc>
                  <a:spcPts val="1000"/>
                </a:lnSpc>
              </a:pPr>
              <a:r>
                <a:rPr lang="ru" sz="1000" dirty="0" err="1"/>
                <a:t>жесткий</a:t>
              </a:r>
              <a:endParaRPr lang="de-DE" sz="1000" dirty="0"/>
            </a:p>
            <a:p>
              <a:pPr algn="ctr">
                <a:lnSpc>
                  <a:spcPts val="1000"/>
                </a:lnSpc>
              </a:pPr>
              <a:r>
                <a:rPr lang="ru" sz="1000" dirty="0" err="1"/>
                <a:t>полутвердый </a:t>
              </a:r>
              <a:r>
                <a:rPr lang="ru" sz="1000" dirty="0"/>
                <a:t>_</a:t>
              </a:r>
            </a:p>
          </p:txBody>
        </p:sp>
        <p:sp>
          <p:nvSpPr>
            <p:cNvPr id="16" name="Textfeld 15"/>
            <p:cNvSpPr txBox="1"/>
            <p:nvPr/>
          </p:nvSpPr>
          <p:spPr>
            <a:xfrm>
              <a:off x="3718800" y="5734800"/>
              <a:ext cx="720000" cy="256480"/>
            </a:xfrm>
            <a:prstGeom prst="rect">
              <a:avLst/>
            </a:prstGeom>
            <a:solidFill>
              <a:srgbClr val="DAEEF3"/>
            </a:solidFill>
          </p:spPr>
          <p:txBody>
            <a:bodyPr wrap="square" tIns="0" bIns="0" rtlCol="0">
              <a:spAutoFit/>
            </a:bodyPr>
            <a:lstStyle/>
            <a:p>
              <a:pPr algn="ctr">
                <a:lnSpc>
                  <a:spcPts val="1000"/>
                </a:lnSpc>
              </a:pPr>
              <a:r>
                <a:rPr lang="ru" sz="1000" dirty="0"/>
                <a:t>мягкий</a:t>
              </a:r>
            </a:p>
            <a:p>
              <a:pPr algn="ctr">
                <a:lnSpc>
                  <a:spcPts val="1000"/>
                </a:lnSpc>
              </a:pPr>
              <a:r>
                <a:rPr lang="ru" sz="1000" dirty="0" err="1"/>
                <a:t>жесткий</a:t>
              </a:r>
              <a:endParaRPr lang="de-DE" sz="1000" dirty="0"/>
            </a:p>
          </p:txBody>
        </p:sp>
        <p:sp>
          <p:nvSpPr>
            <p:cNvPr id="17" name="Textfeld 16"/>
            <p:cNvSpPr txBox="1"/>
            <p:nvPr/>
          </p:nvSpPr>
          <p:spPr>
            <a:xfrm>
              <a:off x="3718800" y="6021009"/>
              <a:ext cx="720000" cy="258276"/>
            </a:xfrm>
            <a:prstGeom prst="rect">
              <a:avLst/>
            </a:prstGeom>
            <a:solidFill>
              <a:srgbClr val="DAEEF3"/>
            </a:solidFill>
          </p:spPr>
          <p:txBody>
            <a:bodyPr wrap="square" tIns="0" bIns="0" rtlCol="0">
              <a:spAutoFit/>
            </a:bodyPr>
            <a:lstStyle/>
            <a:p>
              <a:pPr algn="ctr">
                <a:lnSpc>
                  <a:spcPts val="1000"/>
                </a:lnSpc>
              </a:pPr>
              <a:r>
                <a:rPr lang="ru" sz="1000" dirty="0"/>
                <a:t>не </a:t>
              </a:r>
              <a:r>
                <a:rPr lang="ru" sz="1000" dirty="0" err="1"/>
                <a:t>применимо</a:t>
              </a:r>
              <a:endParaRPr lang="de-DE" sz="1000" dirty="0"/>
            </a:p>
          </p:txBody>
        </p:sp>
        <p:sp>
          <p:nvSpPr>
            <p:cNvPr id="18" name="Textfeld 17"/>
            <p:cNvSpPr txBox="1"/>
            <p:nvPr/>
          </p:nvSpPr>
          <p:spPr>
            <a:xfrm>
              <a:off x="7272000" y="6012000"/>
              <a:ext cx="720000" cy="258276"/>
            </a:xfrm>
            <a:prstGeom prst="rect">
              <a:avLst/>
            </a:prstGeom>
            <a:solidFill>
              <a:srgbClr val="DAEEF3"/>
            </a:solidFill>
          </p:spPr>
          <p:txBody>
            <a:bodyPr wrap="square" tIns="0" bIns="0" rtlCol="0">
              <a:spAutoFit/>
            </a:bodyPr>
            <a:lstStyle/>
            <a:p>
              <a:pPr algn="ctr">
                <a:lnSpc>
                  <a:spcPts val="1000"/>
                </a:lnSpc>
              </a:pPr>
              <a:r>
                <a:rPr lang="ru" sz="1000" dirty="0"/>
                <a:t>не </a:t>
              </a:r>
              <a:r>
                <a:rPr lang="ru" sz="1000" dirty="0" err="1"/>
                <a:t>применимо</a:t>
              </a:r>
              <a:endParaRPr lang="de-DE" sz="1000" dirty="0"/>
            </a:p>
          </p:txBody>
        </p:sp>
        <p:sp>
          <p:nvSpPr>
            <p:cNvPr id="19" name="Textfeld 18"/>
            <p:cNvSpPr txBox="1"/>
            <p:nvPr/>
          </p:nvSpPr>
          <p:spPr>
            <a:xfrm>
              <a:off x="1115616" y="864000"/>
              <a:ext cx="684000" cy="237567"/>
            </a:xfrm>
            <a:prstGeom prst="rect">
              <a:avLst/>
            </a:prstGeom>
            <a:solidFill>
              <a:srgbClr val="92CDDB"/>
            </a:solidFill>
          </p:spPr>
          <p:txBody>
            <a:bodyPr wrap="square" tIns="46800" bIns="46800" rtlCol="0">
              <a:spAutoFit/>
            </a:bodyPr>
            <a:lstStyle/>
            <a:p>
              <a:pPr algn="ctr">
                <a:lnSpc>
                  <a:spcPts val="1100"/>
                </a:lnSpc>
              </a:pPr>
              <a:r>
                <a:rPr lang="ru" sz="1100" b="1" dirty="0"/>
                <a:t>тип почвы</a:t>
              </a:r>
            </a:p>
          </p:txBody>
        </p:sp>
        <p:sp>
          <p:nvSpPr>
            <p:cNvPr id="20" name="Textfeld 19"/>
            <p:cNvSpPr txBox="1"/>
            <p:nvPr/>
          </p:nvSpPr>
          <p:spPr>
            <a:xfrm>
              <a:off x="1115616" y="3708000"/>
              <a:ext cx="684000" cy="237567"/>
            </a:xfrm>
            <a:prstGeom prst="rect">
              <a:avLst/>
            </a:prstGeom>
            <a:solidFill>
              <a:srgbClr val="92CDDB"/>
            </a:solidFill>
          </p:spPr>
          <p:txBody>
            <a:bodyPr wrap="square" tIns="46800" bIns="46800" rtlCol="0">
              <a:spAutoFit/>
            </a:bodyPr>
            <a:lstStyle/>
            <a:p>
              <a:pPr algn="ctr">
                <a:lnSpc>
                  <a:spcPts val="1100"/>
                </a:lnSpc>
              </a:pPr>
              <a:r>
                <a:rPr lang="ru" sz="1100" b="1" dirty="0"/>
                <a:t>тип почвы</a:t>
              </a:r>
            </a:p>
          </p:txBody>
        </p:sp>
        <p:sp>
          <p:nvSpPr>
            <p:cNvPr id="21" name="Textfeld 20"/>
            <p:cNvSpPr txBox="1"/>
            <p:nvPr/>
          </p:nvSpPr>
          <p:spPr>
            <a:xfrm>
              <a:off x="2790000" y="864000"/>
              <a:ext cx="864000" cy="519695"/>
            </a:xfrm>
            <a:prstGeom prst="rect">
              <a:avLst/>
            </a:prstGeom>
            <a:solidFill>
              <a:srgbClr val="92CDDB"/>
            </a:solidFill>
          </p:spPr>
          <p:txBody>
            <a:bodyPr wrap="square" lIns="18000" tIns="46800" rIns="18000" bIns="46800" rtlCol="0">
              <a:spAutoFit/>
            </a:bodyPr>
            <a:lstStyle/>
            <a:p>
              <a:pPr algn="ctr">
                <a:lnSpc>
                  <a:spcPts val="1100"/>
                </a:lnSpc>
              </a:pPr>
              <a:r>
                <a:rPr lang="ru" sz="1100" b="1" dirty="0" err="1"/>
                <a:t>Сокращения</a:t>
              </a:r>
              <a:r>
                <a:rPr lang="ru" sz="1100" b="1" dirty="0"/>
                <a:t> </a:t>
              </a:r>
              <a:r>
                <a:rPr lang="ru" sz="1100" b="1" dirty="0" err="1"/>
                <a:t>согласно с</a:t>
              </a:r>
              <a:r>
                <a:rPr lang="ru" sz="1100" b="1" dirty="0"/>
                <a:t> </a:t>
              </a:r>
              <a:r>
                <a:rPr lang="ru" sz="1100" b="1" dirty="0" err="1"/>
                <a:t>по </a:t>
              </a:r>
              <a:r>
                <a:rPr lang="ru" sz="1100" b="1" dirty="0"/>
                <a:t>DIN 18196</a:t>
              </a:r>
            </a:p>
          </p:txBody>
        </p:sp>
        <p:sp>
          <p:nvSpPr>
            <p:cNvPr id="22" name="Textfeld 21"/>
            <p:cNvSpPr txBox="1"/>
            <p:nvPr/>
          </p:nvSpPr>
          <p:spPr>
            <a:xfrm>
              <a:off x="3755312" y="864000"/>
              <a:ext cx="720000" cy="237567"/>
            </a:xfrm>
            <a:prstGeom prst="rect">
              <a:avLst/>
            </a:prstGeom>
            <a:solidFill>
              <a:srgbClr val="92CDDB"/>
            </a:solidFill>
          </p:spPr>
          <p:txBody>
            <a:bodyPr wrap="square" tIns="46800" bIns="46800" rtlCol="0">
              <a:spAutoFit/>
            </a:bodyPr>
            <a:lstStyle/>
            <a:p>
              <a:pPr algn="ctr">
                <a:lnSpc>
                  <a:spcPts val="1100"/>
                </a:lnSpc>
              </a:pPr>
              <a:r>
                <a:rPr lang="ru" sz="1100" b="1" dirty="0"/>
                <a:t>упаковка</a:t>
              </a:r>
            </a:p>
          </p:txBody>
        </p:sp>
        <mc:AlternateContent xmlns:mc="http://schemas.openxmlformats.org/markup-compatibility/2006" xmlns:a14="http://schemas.microsoft.com/office/drawing/2010/main">
          <mc:Choice Requires="a14">
            <p:sp>
              <p:nvSpPr>
                <p:cNvPr id="23" name="Textfeld 22"/>
                <p:cNvSpPr txBox="1"/>
                <p:nvPr/>
              </p:nvSpPr>
              <p:spPr>
                <a:xfrm>
                  <a:off x="4609010" y="864000"/>
                  <a:ext cx="864000" cy="376643"/>
                </a:xfrm>
                <a:prstGeom prst="rect">
                  <a:avLst/>
                </a:prstGeom>
                <a:solidFill>
                  <a:srgbClr val="92CDDB"/>
                </a:solidFill>
              </p:spPr>
              <p:txBody>
                <a:bodyPr wrap="square" lIns="18000" tIns="46800" rIns="18000" bIns="46800" rtlCol="0">
                  <a:spAutoFit/>
                </a:bodyPr>
                <a:lstStyle/>
                <a:p>
                  <a:pPr algn="ctr">
                    <a:lnSpc>
                      <a:spcPts val="1100"/>
                    </a:lnSpc>
                  </a:pPr>
                  <a:r>
                    <a:rPr lang="ru" sz="1100" b="1" dirty="0" err="1"/>
                    <a:t>Ед. изм</a:t>
                  </a:r>
                  <a:r>
                    <a:rPr lang="ru" sz="1100" b="1" dirty="0"/>
                    <a:t> </a:t>
                  </a:r>
                  <a:r>
                    <a:rPr lang="ru" sz="1100" b="1" dirty="0" err="1"/>
                    <a:t>масса</a:t>
                  </a:r>
                  <a:endParaRPr lang="de-DE" sz="1100" b="1" dirty="0"/>
                </a:p>
                <a:p>
                  <a:pPr algn="ctr">
                    <a:lnSpc>
                      <a:spcPts val="1100"/>
                    </a:lnSpc>
                  </a:pPr>
                  <a14:m>
                    <m:oMathPara xmlns:m="http://schemas.openxmlformats.org/officeDocument/2006/math">
                      <m:oMathParaPr>
                        <m:jc m:val="centerGroup"/>
                      </m:oMathParaPr>
                      <m:oMath xmlns:m="http://schemas.openxmlformats.org/officeDocument/2006/math">
                        <m:r>
                          <a:rPr lang="de-DE" sz="1100" b="1" i="1" smtClean="0">
                            <a:latin typeface="Cambria Math" panose="02040503050406030204" pitchFamily="18" charset="0"/>
                            <a:ea typeface="Cambria Math" panose="02040503050406030204" pitchFamily="18" charset="0"/>
                          </a:rPr>
                          <m:t>𝜸</m:t>
                        </m:r>
                      </m:oMath>
                    </m:oMathPara>
                  </a14:m>
                  <a:endParaRPr lang="de-DE" sz="1100" b="1" dirty="0"/>
                </a:p>
              </p:txBody>
            </p:sp>
          </mc:Choice>
          <mc:Fallback xmlns="">
            <p:sp>
              <p:nvSpPr>
                <p:cNvPr id="23" name="Textfeld 22"/>
                <p:cNvSpPr txBox="1">
                  <a:spLocks noRot="1" noChangeAspect="1" noMove="1" noResize="1" noEditPoints="1" noAdjustHandles="1" noChangeArrowheads="1" noChangeShapeType="1" noTextEdit="1"/>
                </p:cNvSpPr>
                <p:nvPr/>
              </p:nvSpPr>
              <p:spPr>
                <a:xfrm>
                  <a:off x="4609010" y="864000"/>
                  <a:ext cx="864000" cy="376643"/>
                </a:xfrm>
                <a:prstGeom prst="rect">
                  <a:avLst/>
                </a:prstGeom>
                <a:blipFill>
                  <a:blip r:embed="rId3"/>
                  <a:stretch>
                    <a:fillRect t="-9434" b="-13208"/>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24" name="Textfeld 23"/>
                <p:cNvSpPr txBox="1"/>
                <p:nvPr/>
              </p:nvSpPr>
              <p:spPr>
                <a:xfrm>
                  <a:off x="5547604" y="864000"/>
                  <a:ext cx="756000" cy="622420"/>
                </a:xfrm>
                <a:prstGeom prst="rect">
                  <a:avLst/>
                </a:prstGeom>
                <a:solidFill>
                  <a:srgbClr val="92CDDB"/>
                </a:solidFill>
              </p:spPr>
              <p:txBody>
                <a:bodyPr wrap="square" lIns="18000" tIns="46800" rIns="18000" bIns="10800" rtlCol="0">
                  <a:spAutoFit/>
                </a:bodyPr>
                <a:lstStyle/>
                <a:p>
                  <a:pPr algn="ctr">
                    <a:lnSpc>
                      <a:spcPts val="1100"/>
                    </a:lnSpc>
                  </a:pPr>
                  <a:r>
                    <a:rPr lang="ru" sz="1100" b="1" dirty="0" err="1"/>
                    <a:t>Ед. изм</a:t>
                  </a:r>
                  <a:r>
                    <a:rPr lang="ru" sz="1100" b="1" dirty="0"/>
                    <a:t> </a:t>
                  </a:r>
                  <a:r>
                    <a:rPr lang="ru" sz="1100" b="1" dirty="0" err="1"/>
                    <a:t>масса</a:t>
                  </a:r>
                  <a:r>
                    <a:rPr lang="ru" sz="1100" b="1" dirty="0"/>
                    <a:t> </a:t>
                  </a:r>
                  <a:r>
                    <a:rPr lang="ru" sz="1100" b="1" dirty="0" err="1"/>
                    <a:t>под</a:t>
                  </a:r>
                  <a:r>
                    <a:rPr lang="ru" sz="1100" b="1" dirty="0"/>
                    <a:t> </a:t>
                  </a:r>
                  <a:r>
                    <a:rPr lang="ru" sz="1100" b="1" dirty="0" err="1"/>
                    <a:t>плавучесть</a:t>
                  </a:r>
                  <a:endParaRPr lang="de-DE" sz="1100" b="1" dirty="0"/>
                </a:p>
                <a:p>
                  <a:pPr algn="ctr">
                    <a:lnSpc>
                      <a:spcPts val="1100"/>
                    </a:lnSpc>
                  </a:pPr>
                  <a14:m>
                    <m:oMathPara xmlns:m="http://schemas.openxmlformats.org/officeDocument/2006/math">
                      <m:oMathParaPr>
                        <m:jc m:val="centerGroup"/>
                      </m:oMathParaPr>
                      <m:oMath xmlns:m="http://schemas.openxmlformats.org/officeDocument/2006/math">
                        <m:r>
                          <a:rPr lang="de-DE" sz="1100" b="1" i="1" smtClean="0">
                            <a:latin typeface="Cambria Math" panose="02040503050406030204" pitchFamily="18" charset="0"/>
                            <a:ea typeface="Cambria Math" panose="02040503050406030204" pitchFamily="18" charset="0"/>
                          </a:rPr>
                          <m:t>𝜸</m:t>
                        </m:r>
                        <m:r>
                          <a:rPr lang="de-DE" sz="1100" b="1" i="1" smtClean="0">
                            <a:latin typeface="Cambria Math" panose="02040503050406030204" pitchFamily="18" charset="0"/>
                            <a:ea typeface="Cambria Math" panose="02040503050406030204" pitchFamily="18" charset="0"/>
                          </a:rPr>
                          <m:t>′</m:t>
                        </m:r>
                      </m:oMath>
                    </m:oMathPara>
                  </a14:m>
                  <a:endParaRPr lang="de-DE" sz="1100" b="1" dirty="0"/>
                </a:p>
              </p:txBody>
            </p:sp>
          </mc:Choice>
          <mc:Fallback xmlns="">
            <p:sp>
              <p:nvSpPr>
                <p:cNvPr id="24" name="Textfeld 23"/>
                <p:cNvSpPr txBox="1">
                  <a:spLocks noRot="1" noChangeAspect="1" noMove="1" noResize="1" noEditPoints="1" noAdjustHandles="1" noChangeArrowheads="1" noChangeShapeType="1" noTextEdit="1"/>
                </p:cNvSpPr>
                <p:nvPr/>
              </p:nvSpPr>
              <p:spPr>
                <a:xfrm>
                  <a:off x="5547604" y="864000"/>
                  <a:ext cx="756000" cy="622420"/>
                </a:xfrm>
                <a:prstGeom prst="rect">
                  <a:avLst/>
                </a:prstGeom>
                <a:blipFill>
                  <a:blip r:embed="rId4"/>
                  <a:stretch>
                    <a:fillRect l="-6452" t="-5682" r="-4839" b="-23864"/>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25" name="Textfeld 24"/>
                <p:cNvSpPr txBox="1"/>
                <p:nvPr/>
              </p:nvSpPr>
              <p:spPr>
                <a:xfrm>
                  <a:off x="6567893" y="864000"/>
                  <a:ext cx="1296000" cy="311210"/>
                </a:xfrm>
                <a:prstGeom prst="rect">
                  <a:avLst/>
                </a:prstGeom>
                <a:solidFill>
                  <a:srgbClr val="92CDDB"/>
                </a:solidFill>
              </p:spPr>
              <p:txBody>
                <a:bodyPr wrap="square" tIns="28800" bIns="0" rtlCol="0">
                  <a:spAutoFit/>
                </a:bodyPr>
                <a:lstStyle/>
                <a:p>
                  <a:pPr algn="ctr">
                    <a:lnSpc>
                      <a:spcPts val="1100"/>
                    </a:lnSpc>
                  </a:pPr>
                  <a:r>
                    <a:rPr lang="ru" sz="1100" b="1" dirty="0"/>
                    <a:t>угол </a:t>
                  </a:r>
                  <a:r>
                    <a:rPr lang="ru" sz="1100" b="1" dirty="0" err="1"/>
                    <a:t>_</a:t>
                  </a:r>
                  <a:r>
                    <a:rPr lang="ru" sz="1100" b="1" dirty="0"/>
                    <a:t> </a:t>
                  </a:r>
                  <a:r>
                    <a:rPr lang="ru" sz="1100" b="1" dirty="0" err="1"/>
                    <a:t>трение</a:t>
                  </a:r>
                  <a:r>
                    <a:rPr lang="ru" sz="1100" b="1" dirty="0"/>
                    <a:t> </a:t>
                  </a:r>
                  <a14:m>
                    <m:oMath xmlns:m="http://schemas.openxmlformats.org/officeDocument/2006/math">
                      <m:r>
                        <a:rPr lang="de-DE" sz="1100" b="1" i="1" smtClean="0">
                          <a:latin typeface="Cambria Math" panose="02040503050406030204" pitchFamily="18" charset="0"/>
                          <a:ea typeface="Cambria Math" panose="02040503050406030204" pitchFamily="18" charset="0"/>
                        </a:rPr>
                        <m:t>𝝋</m:t>
                      </m:r>
                      <m:r>
                        <a:rPr lang="de-DE" sz="1100" b="1" i="1" smtClean="0">
                          <a:latin typeface="Cambria Math" panose="02040503050406030204" pitchFamily="18" charset="0"/>
                          <a:ea typeface="Cambria Math" panose="02040503050406030204" pitchFamily="18" charset="0"/>
                        </a:rPr>
                        <m:t>′</m:t>
                      </m:r>
                    </m:oMath>
                  </a14:m>
                  <a:endParaRPr lang="de-DE" sz="1100" b="1" dirty="0"/>
                </a:p>
                <a:p>
                  <a:pPr algn="ctr">
                    <a:lnSpc>
                      <a:spcPts val="1100"/>
                    </a:lnSpc>
                  </a:pPr>
                  <a:r>
                    <a:rPr lang="ru" sz="1100" b="1" dirty="0"/>
                    <a:t>( </a:t>
                  </a:r>
                  <a14:m>
                    <m:oMath xmlns:m="http://schemas.openxmlformats.org/officeDocument/2006/math">
                      <m:r>
                        <a:rPr lang="de-DE" sz="1100" b="1" i="1" dirty="0" smtClean="0">
                          <a:latin typeface="Cambria Math" panose="02040503050406030204" pitchFamily="18" charset="0"/>
                        </a:rPr>
                        <m:t>𝒄</m:t>
                      </m:r>
                      <m:r>
                        <a:rPr lang="de-DE" sz="1100" b="1" i="1" dirty="0" smtClean="0">
                          <a:latin typeface="Cambria Math" panose="02040503050406030204" pitchFamily="18" charset="0"/>
                        </a:rPr>
                        <m:t>‘=</m:t>
                      </m:r>
                      <m:r>
                        <a:rPr lang="de-DE" sz="1100" b="1" i="1" dirty="0" smtClean="0">
                          <a:latin typeface="Cambria Math" panose="02040503050406030204" pitchFamily="18" charset="0"/>
                        </a:rPr>
                        <m:t>𝟎</m:t>
                      </m:r>
                      <m:r>
                        <a:rPr lang="de-DE" sz="1100" b="1" i="1" dirty="0" smtClean="0">
                          <a:latin typeface="Cambria Math" panose="02040503050406030204" pitchFamily="18" charset="0"/>
                        </a:rPr>
                        <m:t> </m:t>
                      </m:r>
                    </m:oMath>
                  </a14:m>
                  <a:r>
                    <a:rPr lang="ru" sz="1100" b="1" dirty="0"/>
                    <a:t>кН/м </a:t>
                  </a:r>
                  <a:r>
                    <a:rPr lang="ru" sz="1100" b="1" baseline="30000" dirty="0"/>
                    <a:t>2 </a:t>
                  </a:r>
                  <a:r>
                    <a:rPr lang="ru" sz="1100" b="1" dirty="0"/>
                    <a:t>)</a:t>
                  </a:r>
                </a:p>
              </p:txBody>
            </p:sp>
          </mc:Choice>
          <mc:Fallback xmlns="">
            <p:sp>
              <p:nvSpPr>
                <p:cNvPr id="25" name="Textfeld 24"/>
                <p:cNvSpPr txBox="1">
                  <a:spLocks noRot="1" noChangeAspect="1" noMove="1" noResize="1" noEditPoints="1" noAdjustHandles="1" noChangeArrowheads="1" noChangeShapeType="1" noTextEdit="1"/>
                </p:cNvSpPr>
                <p:nvPr/>
              </p:nvSpPr>
              <p:spPr>
                <a:xfrm>
                  <a:off x="6567893" y="864000"/>
                  <a:ext cx="1296000" cy="311210"/>
                </a:xfrm>
                <a:prstGeom prst="rect">
                  <a:avLst/>
                </a:prstGeom>
                <a:blipFill>
                  <a:blip r:embed="rId5"/>
                  <a:stretch>
                    <a:fillRect t="-18182" b="-47727"/>
                  </a:stretch>
                </a:blipFill>
              </p:spPr>
              <p:txBody>
                <a:bodyPr/>
                <a:lstStyle/>
                <a:p>
                  <a:r xmlns:a="http://schemas.openxmlformats.org/drawingml/2006/main">
                    <a:rPr lang="ru">
                      <a:noFill/>
                    </a:rPr>
                    <a:t> </a:t>
                  </a:r>
                </a:p>
              </p:txBody>
            </p:sp>
          </mc:Fallback>
        </mc:AlternateContent>
        <p:sp>
          <p:nvSpPr>
            <p:cNvPr id="26" name="Textfeld 25"/>
            <p:cNvSpPr txBox="1"/>
            <p:nvPr/>
          </p:nvSpPr>
          <p:spPr>
            <a:xfrm>
              <a:off x="2790000" y="3708000"/>
              <a:ext cx="864000" cy="519695"/>
            </a:xfrm>
            <a:prstGeom prst="rect">
              <a:avLst/>
            </a:prstGeom>
            <a:solidFill>
              <a:srgbClr val="92CDDB"/>
            </a:solidFill>
          </p:spPr>
          <p:txBody>
            <a:bodyPr wrap="square" lIns="18000" tIns="46800" rIns="18000" bIns="46800" rtlCol="0">
              <a:spAutoFit/>
            </a:bodyPr>
            <a:lstStyle/>
            <a:p>
              <a:pPr algn="ctr">
                <a:lnSpc>
                  <a:spcPts val="1100"/>
                </a:lnSpc>
              </a:pPr>
              <a:r>
                <a:rPr lang="ru" sz="1100" b="1" dirty="0" err="1"/>
                <a:t>Сокращения</a:t>
              </a:r>
              <a:r>
                <a:rPr lang="ru" sz="1100" b="1" dirty="0"/>
                <a:t> </a:t>
              </a:r>
              <a:r>
                <a:rPr lang="ru" sz="1100" b="1" dirty="0" err="1"/>
                <a:t>согласно с</a:t>
              </a:r>
              <a:r>
                <a:rPr lang="ru" sz="1100" b="1" dirty="0"/>
                <a:t> </a:t>
              </a:r>
              <a:r>
                <a:rPr lang="ru" sz="1100" b="1" dirty="0" err="1"/>
                <a:t>по </a:t>
              </a:r>
              <a:r>
                <a:rPr lang="ru" sz="1100" b="1" dirty="0"/>
                <a:t>DIN 18196</a:t>
              </a:r>
            </a:p>
          </p:txBody>
        </p:sp>
        <p:sp>
          <p:nvSpPr>
            <p:cNvPr id="28" name="Textfeld 27"/>
            <p:cNvSpPr txBox="1"/>
            <p:nvPr/>
          </p:nvSpPr>
          <p:spPr>
            <a:xfrm>
              <a:off x="6485253" y="1368000"/>
              <a:ext cx="540000" cy="141064"/>
            </a:xfrm>
            <a:prstGeom prst="rect">
              <a:avLst/>
            </a:prstGeom>
            <a:solidFill>
              <a:srgbClr val="92CDDB"/>
            </a:solidFill>
          </p:spPr>
          <p:txBody>
            <a:bodyPr wrap="square" tIns="0" bIns="0" rtlCol="0">
              <a:spAutoFit/>
            </a:bodyPr>
            <a:lstStyle/>
            <a:p>
              <a:pPr algn="ctr">
                <a:lnSpc>
                  <a:spcPts val="1100"/>
                </a:lnSpc>
              </a:pPr>
              <a:r>
                <a:rPr lang="ru" sz="1100" b="1" dirty="0" err="1"/>
                <a:t>круглый</a:t>
              </a:r>
              <a:endParaRPr lang="de-DE" sz="1100" b="1" dirty="0"/>
            </a:p>
          </p:txBody>
        </p:sp>
        <p:sp>
          <p:nvSpPr>
            <p:cNvPr id="29" name="Textfeld 28"/>
            <p:cNvSpPr txBox="1"/>
            <p:nvPr/>
          </p:nvSpPr>
          <p:spPr>
            <a:xfrm>
              <a:off x="7290000" y="1368000"/>
              <a:ext cx="648000" cy="141064"/>
            </a:xfrm>
            <a:prstGeom prst="rect">
              <a:avLst/>
            </a:prstGeom>
            <a:solidFill>
              <a:srgbClr val="92CDDB"/>
            </a:solidFill>
          </p:spPr>
          <p:txBody>
            <a:bodyPr wrap="square" tIns="0" bIns="0" rtlCol="0">
              <a:spAutoFit/>
            </a:bodyPr>
            <a:lstStyle/>
            <a:p>
              <a:pPr algn="ctr">
                <a:lnSpc>
                  <a:spcPts val="1100"/>
                </a:lnSpc>
              </a:pPr>
              <a:r>
                <a:rPr lang="ru" sz="1100" b="1" dirty="0"/>
                <a:t>угловатый</a:t>
              </a:r>
            </a:p>
          </p:txBody>
        </p:sp>
        <mc:AlternateContent xmlns:mc="http://schemas.openxmlformats.org/markup-compatibility/2006" xmlns:a14="http://schemas.microsoft.com/office/drawing/2010/main">
          <mc:Choice Requires="a14">
            <p:sp>
              <p:nvSpPr>
                <p:cNvPr id="30" name="Textfeld 29"/>
                <p:cNvSpPr txBox="1"/>
                <p:nvPr/>
              </p:nvSpPr>
              <p:spPr>
                <a:xfrm>
                  <a:off x="8100000" y="864000"/>
                  <a:ext cx="828000" cy="517707"/>
                </a:xfrm>
                <a:prstGeom prst="rect">
                  <a:avLst/>
                </a:prstGeom>
                <a:solidFill>
                  <a:srgbClr val="92CDDB"/>
                </a:solidFill>
              </p:spPr>
              <p:txBody>
                <a:bodyPr wrap="square" tIns="46800" bIns="46800" rtlCol="0">
                  <a:spAutoFit/>
                </a:bodyPr>
                <a:lstStyle/>
                <a:p>
                  <a:pPr algn="ctr">
                    <a:lnSpc>
                      <a:spcPts val="1100"/>
                    </a:lnSpc>
                  </a:pPr>
                  <a:r>
                    <a:rPr lang="ru" sz="1100" b="1" dirty="0"/>
                    <a:t>жесткость</a:t>
                  </a:r>
                </a:p>
                <a:p>
                  <a:pPr algn="ctr">
                    <a:lnSpc>
                      <a:spcPts val="1100"/>
                    </a:lnSpc>
                  </a:pPr>
                  <a:r>
                    <a:rPr lang="ru" sz="1100" b="1" dirty="0" err="1"/>
                    <a:t>модуль</a:t>
                  </a:r>
                  <a:endParaRPr lang="de-DE" sz="1100" b="1" dirty="0"/>
                </a:p>
                <a:p>
                  <a:pPr algn="ctr">
                    <a:lnSpc>
                      <a:spcPts val="1100"/>
                    </a:lnSpc>
                  </a:pPr>
                  <a14:m>
                    <m:oMathPara xmlns:m="http://schemas.openxmlformats.org/officeDocument/2006/math">
                      <m:oMathParaPr>
                        <m:jc m:val="centerGroup"/>
                      </m:oMathParaPr>
                      <m:oMath xmlns:m="http://schemas.openxmlformats.org/officeDocument/2006/math">
                        <m:sSub>
                          <m:sSubPr>
                            <m:ctrlPr>
                              <a:rPr lang="de-DE" sz="1100" b="1" i="1" smtClean="0">
                                <a:latin typeface="Cambria Math" panose="02040503050406030204" pitchFamily="18" charset="0"/>
                              </a:rPr>
                            </m:ctrlPr>
                          </m:sSubPr>
                          <m:e>
                            <m:r>
                              <a:rPr lang="de-DE" sz="1100" b="1" i="1" smtClean="0">
                                <a:latin typeface="Cambria Math" panose="02040503050406030204" pitchFamily="18" charset="0"/>
                              </a:rPr>
                              <m:t>𝑬</m:t>
                            </m:r>
                          </m:e>
                          <m:sub>
                            <m:r>
                              <a:rPr lang="de-DE" sz="1100" b="1" i="1" smtClean="0">
                                <a:latin typeface="Cambria Math" panose="02040503050406030204" pitchFamily="18" charset="0"/>
                              </a:rPr>
                              <m:t>𝒔</m:t>
                            </m:r>
                          </m:sub>
                        </m:sSub>
                      </m:oMath>
                    </m:oMathPara>
                  </a14:m>
                  <a:endParaRPr lang="de-DE" sz="1100" b="1" dirty="0"/>
                </a:p>
              </p:txBody>
            </p:sp>
          </mc:Choice>
          <mc:Fallback xmlns="">
            <p:sp>
              <p:nvSpPr>
                <p:cNvPr id="30" name="Textfeld 29"/>
                <p:cNvSpPr txBox="1">
                  <a:spLocks noRot="1" noChangeAspect="1" noMove="1" noResize="1" noEditPoints="1" noAdjustHandles="1" noChangeArrowheads="1" noChangeShapeType="1" noTextEdit="1"/>
                </p:cNvSpPr>
                <p:nvPr/>
              </p:nvSpPr>
              <p:spPr>
                <a:xfrm>
                  <a:off x="8100000" y="864000"/>
                  <a:ext cx="828000" cy="517707"/>
                </a:xfrm>
                <a:prstGeom prst="rect">
                  <a:avLst/>
                </a:prstGeom>
                <a:blipFill>
                  <a:blip r:embed="rId6"/>
                  <a:stretch>
                    <a:fillRect t="-6849" b="-9589"/>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31" name="Textfeld 30"/>
                <p:cNvSpPr txBox="1"/>
                <p:nvPr/>
              </p:nvSpPr>
              <p:spPr>
                <a:xfrm>
                  <a:off x="8100000" y="3708000"/>
                  <a:ext cx="828000" cy="517707"/>
                </a:xfrm>
                <a:prstGeom prst="rect">
                  <a:avLst/>
                </a:prstGeom>
                <a:solidFill>
                  <a:srgbClr val="92CDDB"/>
                </a:solidFill>
              </p:spPr>
              <p:txBody>
                <a:bodyPr wrap="square" tIns="46800" bIns="46800" rtlCol="0">
                  <a:spAutoFit/>
                </a:bodyPr>
                <a:lstStyle/>
                <a:p>
                  <a:pPr algn="ctr">
                    <a:lnSpc>
                      <a:spcPts val="1100"/>
                    </a:lnSpc>
                  </a:pPr>
                  <a:r>
                    <a:rPr lang="ru" sz="1100" b="1" dirty="0"/>
                    <a:t>жесткость</a:t>
                  </a:r>
                </a:p>
                <a:p>
                  <a:pPr algn="ctr">
                    <a:lnSpc>
                      <a:spcPts val="1100"/>
                    </a:lnSpc>
                  </a:pPr>
                  <a:r>
                    <a:rPr lang="ru" sz="1100" b="1" dirty="0" err="1"/>
                    <a:t>модуль</a:t>
                  </a:r>
                  <a:endParaRPr lang="de-DE" sz="1100" b="1" dirty="0"/>
                </a:p>
                <a:p>
                  <a:pPr algn="ctr">
                    <a:lnSpc>
                      <a:spcPts val="1100"/>
                    </a:lnSpc>
                  </a:pPr>
                  <a14:m>
                    <m:oMathPara xmlns:m="http://schemas.openxmlformats.org/officeDocument/2006/math">
                      <m:oMathParaPr>
                        <m:jc m:val="centerGroup"/>
                      </m:oMathParaPr>
                      <m:oMath xmlns:m="http://schemas.openxmlformats.org/officeDocument/2006/math">
                        <m:sSub>
                          <m:sSubPr>
                            <m:ctrlPr>
                              <a:rPr lang="de-DE" sz="1100" b="1" i="1" smtClean="0">
                                <a:latin typeface="Cambria Math" panose="02040503050406030204" pitchFamily="18" charset="0"/>
                              </a:rPr>
                            </m:ctrlPr>
                          </m:sSubPr>
                          <m:e>
                            <m:r>
                              <a:rPr lang="de-DE" sz="1100" b="1" i="1" smtClean="0">
                                <a:latin typeface="Cambria Math" panose="02040503050406030204" pitchFamily="18" charset="0"/>
                              </a:rPr>
                              <m:t>𝑬</m:t>
                            </m:r>
                          </m:e>
                          <m:sub>
                            <m:r>
                              <a:rPr lang="de-DE" sz="1100" b="1" i="1" smtClean="0">
                                <a:latin typeface="Cambria Math" panose="02040503050406030204" pitchFamily="18" charset="0"/>
                              </a:rPr>
                              <m:t>𝒔</m:t>
                            </m:r>
                          </m:sub>
                        </m:sSub>
                      </m:oMath>
                    </m:oMathPara>
                  </a14:m>
                  <a:endParaRPr lang="de-DE" sz="1100" b="1" dirty="0"/>
                </a:p>
              </p:txBody>
            </p:sp>
          </mc:Choice>
          <mc:Fallback xmlns="">
            <p:sp>
              <p:nvSpPr>
                <p:cNvPr id="31" name="Textfeld 30"/>
                <p:cNvSpPr txBox="1">
                  <a:spLocks noRot="1" noChangeAspect="1" noMove="1" noResize="1" noEditPoints="1" noAdjustHandles="1" noChangeArrowheads="1" noChangeShapeType="1" noTextEdit="1"/>
                </p:cNvSpPr>
                <p:nvPr/>
              </p:nvSpPr>
              <p:spPr>
                <a:xfrm>
                  <a:off x="8100000" y="3708000"/>
                  <a:ext cx="828000" cy="517707"/>
                </a:xfrm>
                <a:prstGeom prst="rect">
                  <a:avLst/>
                </a:prstGeom>
                <a:blipFill>
                  <a:blip r:embed="rId7"/>
                  <a:stretch>
                    <a:fillRect t="-6944" b="-11111"/>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32" name="Textfeld 31"/>
                <p:cNvSpPr txBox="1"/>
                <p:nvPr/>
              </p:nvSpPr>
              <p:spPr>
                <a:xfrm>
                  <a:off x="5148000" y="3679825"/>
                  <a:ext cx="612000" cy="600609"/>
                </a:xfrm>
                <a:prstGeom prst="rect">
                  <a:avLst/>
                </a:prstGeom>
                <a:solidFill>
                  <a:srgbClr val="92CDDB"/>
                </a:solidFill>
              </p:spPr>
              <p:txBody>
                <a:bodyPr wrap="square" lIns="18000" tIns="36000" rIns="18000" bIns="0" rtlCol="0">
                  <a:spAutoFit/>
                </a:bodyPr>
                <a:lstStyle/>
                <a:p>
                  <a:pPr algn="ctr">
                    <a:lnSpc>
                      <a:spcPts val="1100"/>
                    </a:lnSpc>
                  </a:pPr>
                  <a:r>
                    <a:rPr lang="ru" sz="1100" b="1" dirty="0" err="1"/>
                    <a:t>Ед. изм</a:t>
                  </a:r>
                  <a:r>
                    <a:rPr lang="ru" sz="1100" b="1" dirty="0"/>
                    <a:t> </a:t>
                  </a:r>
                  <a:r>
                    <a:rPr lang="ru" sz="1100" b="1" dirty="0" err="1"/>
                    <a:t>масса</a:t>
                  </a:r>
                  <a:r>
                    <a:rPr lang="ru" sz="1100" b="1" dirty="0"/>
                    <a:t>  </a:t>
                  </a:r>
                  <a14:m>
                    <m:oMath xmlns:m="http://schemas.openxmlformats.org/officeDocument/2006/math">
                      <m:r>
                        <a:rPr lang="de-DE" sz="1100" b="1" i="1">
                          <a:latin typeface="Cambria Math" panose="02040503050406030204" pitchFamily="18" charset="0"/>
                          <a:ea typeface="Cambria Math" panose="02040503050406030204" pitchFamily="18" charset="0"/>
                        </a:rPr>
                        <m:t>𝜸</m:t>
                      </m:r>
                      <m:r>
                        <a:rPr lang="de-DE" sz="1100" b="1" i="1">
                          <a:latin typeface="Cambria Math" panose="02040503050406030204" pitchFamily="18" charset="0"/>
                          <a:ea typeface="Cambria Math" panose="02040503050406030204" pitchFamily="18" charset="0"/>
                        </a:rPr>
                        <m:t>′</m:t>
                      </m:r>
                    </m:oMath>
                  </a14:m>
                  <a:r>
                    <a:rPr lang="ru" sz="1100" b="1" dirty="0"/>
                    <a:t> </a:t>
                  </a:r>
                  <a:r>
                    <a:rPr lang="ru" sz="1100" b="1" dirty="0" err="1"/>
                    <a:t>под</a:t>
                  </a:r>
                  <a:r>
                    <a:rPr lang="ru" sz="1100" b="1" dirty="0"/>
                    <a:t> </a:t>
                  </a:r>
                  <a:r>
                    <a:rPr lang="ru" sz="1100" b="1" dirty="0" err="1"/>
                    <a:t>плавучесть</a:t>
                  </a:r>
                  <a:endParaRPr lang="de-DE" sz="1100" b="1" dirty="0"/>
                </a:p>
              </p:txBody>
            </p:sp>
          </mc:Choice>
          <mc:Fallback xmlns="">
            <p:sp>
              <p:nvSpPr>
                <p:cNvPr id="32" name="Textfeld 31"/>
                <p:cNvSpPr txBox="1">
                  <a:spLocks noRot="1" noChangeAspect="1" noMove="1" noResize="1" noEditPoints="1" noAdjustHandles="1" noChangeArrowheads="1" noChangeShapeType="1" noTextEdit="1"/>
                </p:cNvSpPr>
                <p:nvPr/>
              </p:nvSpPr>
              <p:spPr>
                <a:xfrm>
                  <a:off x="5148000" y="3679825"/>
                  <a:ext cx="612000" cy="600609"/>
                </a:xfrm>
                <a:prstGeom prst="rect">
                  <a:avLst/>
                </a:prstGeom>
                <a:blipFill>
                  <a:blip r:embed="rId8"/>
                  <a:stretch>
                    <a:fillRect l="-9901" t="-8333" r="-8911" b="-33333"/>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33" name="Textfeld 32"/>
                <p:cNvSpPr txBox="1"/>
                <p:nvPr/>
              </p:nvSpPr>
              <p:spPr>
                <a:xfrm>
                  <a:off x="4489200" y="3708000"/>
                  <a:ext cx="612000" cy="517707"/>
                </a:xfrm>
                <a:prstGeom prst="rect">
                  <a:avLst/>
                </a:prstGeom>
                <a:solidFill>
                  <a:srgbClr val="92CDDB"/>
                </a:solidFill>
              </p:spPr>
              <p:txBody>
                <a:bodyPr wrap="square" tIns="46800" bIns="46800" rtlCol="0">
                  <a:spAutoFit/>
                </a:bodyPr>
                <a:lstStyle/>
                <a:p>
                  <a:pPr algn="ctr">
                    <a:lnSpc>
                      <a:spcPts val="1100"/>
                    </a:lnSpc>
                  </a:pPr>
                  <a:r>
                    <a:rPr lang="ru" sz="1100" b="1" dirty="0" err="1"/>
                    <a:t>Ед. изм</a:t>
                  </a:r>
                  <a:r>
                    <a:rPr lang="ru" sz="1100" b="1" dirty="0"/>
                    <a:t>  </a:t>
                  </a:r>
                  <a:r>
                    <a:rPr lang="ru" sz="1100" b="1" dirty="0" err="1"/>
                    <a:t>масса</a:t>
                  </a:r>
                  <a:endParaRPr lang="de-DE" sz="1100" b="1" dirty="0"/>
                </a:p>
                <a:p>
                  <a:pPr algn="ctr">
                    <a:lnSpc>
                      <a:spcPts val="1100"/>
                    </a:lnSpc>
                  </a:pPr>
                  <a14:m>
                    <m:oMathPara xmlns:m="http://schemas.openxmlformats.org/officeDocument/2006/math">
                      <m:oMathParaPr>
                        <m:jc m:val="centerGroup"/>
                      </m:oMathParaPr>
                      <m:oMath xmlns:m="http://schemas.openxmlformats.org/officeDocument/2006/math">
                        <m:r>
                          <a:rPr lang="de-DE" sz="1100" b="1" i="1" smtClean="0">
                            <a:latin typeface="Cambria Math" panose="02040503050406030204" pitchFamily="18" charset="0"/>
                            <a:ea typeface="Cambria Math" panose="02040503050406030204" pitchFamily="18" charset="0"/>
                          </a:rPr>
                          <m:t>𝜸</m:t>
                        </m:r>
                      </m:oMath>
                    </m:oMathPara>
                  </a14:m>
                  <a:endParaRPr lang="de-DE" sz="1100" b="1" dirty="0"/>
                </a:p>
              </p:txBody>
            </p:sp>
          </mc:Choice>
          <mc:Fallback xmlns="">
            <p:sp>
              <p:nvSpPr>
                <p:cNvPr id="33" name="Textfeld 32"/>
                <p:cNvSpPr txBox="1">
                  <a:spLocks noRot="1" noChangeAspect="1" noMove="1" noResize="1" noEditPoints="1" noAdjustHandles="1" noChangeArrowheads="1" noChangeShapeType="1" noTextEdit="1"/>
                </p:cNvSpPr>
                <p:nvPr/>
              </p:nvSpPr>
              <p:spPr>
                <a:xfrm>
                  <a:off x="4489200" y="3708000"/>
                  <a:ext cx="612000" cy="517707"/>
                </a:xfrm>
                <a:prstGeom prst="rect">
                  <a:avLst/>
                </a:prstGeom>
                <a:blipFill>
                  <a:blip r:embed="rId9"/>
                  <a:stretch>
                    <a:fillRect t="-6944" b="-13889"/>
                  </a:stretch>
                </a:blipFill>
              </p:spPr>
              <p:txBody>
                <a:bodyPr/>
                <a:lstStyle/>
                <a:p>
                  <a:r xmlns:a="http://schemas.openxmlformats.org/drawingml/2006/main">
                    <a:rPr lang="ru">
                      <a:noFill/>
                    </a:rPr>
                    <a:t> </a:t>
                  </a:r>
                </a:p>
              </p:txBody>
            </p:sp>
          </mc:Fallback>
        </mc:AlternateContent>
        <p:sp>
          <p:nvSpPr>
            <p:cNvPr id="34" name="Textfeld 33"/>
            <p:cNvSpPr txBox="1"/>
            <p:nvPr/>
          </p:nvSpPr>
          <p:spPr>
            <a:xfrm>
              <a:off x="3715200" y="3708000"/>
              <a:ext cx="720000" cy="237567"/>
            </a:xfrm>
            <a:prstGeom prst="rect">
              <a:avLst/>
            </a:prstGeom>
            <a:solidFill>
              <a:srgbClr val="92CDDB"/>
            </a:solidFill>
          </p:spPr>
          <p:txBody>
            <a:bodyPr wrap="square" lIns="18000" tIns="46800" rIns="18000" bIns="46800" rtlCol="0">
              <a:spAutoFit/>
            </a:bodyPr>
            <a:lstStyle/>
            <a:p>
              <a:pPr algn="ctr">
                <a:lnSpc>
                  <a:spcPts val="1100"/>
                </a:lnSpc>
              </a:pPr>
              <a:r>
                <a:rPr lang="ru" sz="1100" b="1" dirty="0" err="1"/>
                <a:t>последовательность</a:t>
              </a:r>
              <a:endParaRPr lang="de-DE" sz="1100" b="1" dirty="0"/>
            </a:p>
          </p:txBody>
        </p:sp>
        <p:sp>
          <p:nvSpPr>
            <p:cNvPr id="27" name="Textfeld 26"/>
            <p:cNvSpPr txBox="1"/>
            <p:nvPr/>
          </p:nvSpPr>
          <p:spPr>
            <a:xfrm>
              <a:off x="6732000" y="1206000"/>
              <a:ext cx="864000" cy="141064"/>
            </a:xfrm>
            <a:prstGeom prst="rect">
              <a:avLst/>
            </a:prstGeom>
            <a:solidFill>
              <a:srgbClr val="92CDDB"/>
            </a:solidFill>
          </p:spPr>
          <p:txBody>
            <a:bodyPr wrap="square" tIns="0" bIns="0" rtlCol="0">
              <a:spAutoFit/>
            </a:bodyPr>
            <a:lstStyle/>
            <a:p>
              <a:pPr algn="ctr">
                <a:lnSpc>
                  <a:spcPts val="1100"/>
                </a:lnSpc>
              </a:pPr>
              <a:r>
                <a:rPr lang="ru" sz="1100" b="1" dirty="0" err="1"/>
                <a:t>зерно</a:t>
              </a:r>
              <a:r>
                <a:rPr lang="ru" sz="1100" b="1" dirty="0"/>
                <a:t> </a:t>
              </a:r>
              <a:r>
                <a:rPr lang="ru" sz="1100" b="1" dirty="0" err="1"/>
                <a:t>форма</a:t>
              </a:r>
              <a:endParaRPr lang="de-DE" sz="1100" b="1" dirty="0"/>
            </a:p>
          </p:txBody>
        </p:sp>
        <mc:AlternateContent xmlns:mc="http://schemas.openxmlformats.org/markup-compatibility/2006" xmlns:a14="http://schemas.microsoft.com/office/drawing/2010/main">
          <mc:Choice Requires="a14">
            <p:sp>
              <p:nvSpPr>
                <p:cNvPr id="35" name="Textfeld 34"/>
                <p:cNvSpPr txBox="1"/>
                <p:nvPr/>
              </p:nvSpPr>
              <p:spPr>
                <a:xfrm>
                  <a:off x="5791509" y="3708000"/>
                  <a:ext cx="667794" cy="517707"/>
                </a:xfrm>
                <a:prstGeom prst="rect">
                  <a:avLst/>
                </a:prstGeom>
                <a:solidFill>
                  <a:srgbClr val="92CDDB"/>
                </a:solidFill>
              </p:spPr>
              <p:txBody>
                <a:bodyPr wrap="square" tIns="46800" bIns="46800" rtlCol="0">
                  <a:spAutoFit/>
                </a:bodyPr>
                <a:lstStyle/>
                <a:p>
                  <a:pPr algn="ctr">
                    <a:lnSpc>
                      <a:spcPts val="1100"/>
                    </a:lnSpc>
                  </a:pPr>
                  <a:r>
                    <a:rPr lang="ru" sz="1100" b="1" dirty="0"/>
                    <a:t>угол </a:t>
                  </a:r>
                  <a:r>
                    <a:rPr lang="ru" sz="1100" b="1" dirty="0" err="1"/>
                    <a:t>_</a:t>
                  </a:r>
                  <a:r>
                    <a:rPr lang="ru" sz="1100" b="1" dirty="0"/>
                    <a:t> </a:t>
                  </a:r>
                </a:p>
                <a:p>
                  <a:pPr algn="ctr">
                    <a:lnSpc>
                      <a:spcPts val="1100"/>
                    </a:lnSpc>
                  </a:pPr>
                  <a:r>
                    <a:rPr lang="ru" sz="1100" b="1" dirty="0" err="1"/>
                    <a:t>трение</a:t>
                  </a:r>
                  <a:endParaRPr lang="de-DE" sz="1100" b="1" dirty="0"/>
                </a:p>
                <a:p>
                  <a:pPr algn="ctr">
                    <a:lnSpc>
                      <a:spcPts val="1100"/>
                    </a:lnSpc>
                  </a:pPr>
                  <a:r>
                    <a:rPr lang="ru" sz="1100" b="1" dirty="0"/>
                    <a:t> </a:t>
                  </a:r>
                  <a14:m>
                    <m:oMath xmlns:m="http://schemas.openxmlformats.org/officeDocument/2006/math">
                      <m:r>
                        <a:rPr lang="de-DE" sz="1100" b="1" i="1" smtClean="0">
                          <a:latin typeface="Cambria Math" panose="02040503050406030204" pitchFamily="18" charset="0"/>
                          <a:ea typeface="Cambria Math" panose="02040503050406030204" pitchFamily="18" charset="0"/>
                        </a:rPr>
                        <m:t>𝝋</m:t>
                      </m:r>
                      <m:r>
                        <a:rPr lang="de-DE" sz="1100" b="1" i="1" smtClean="0">
                          <a:latin typeface="Cambria Math" panose="02040503050406030204" pitchFamily="18" charset="0"/>
                          <a:ea typeface="Cambria Math" panose="02040503050406030204" pitchFamily="18" charset="0"/>
                        </a:rPr>
                        <m:t>′</m:t>
                      </m:r>
                    </m:oMath>
                  </a14:m>
                  <a:endParaRPr lang="de-DE" sz="1100" b="1" dirty="0"/>
                </a:p>
              </p:txBody>
            </p:sp>
          </mc:Choice>
          <mc:Fallback xmlns="">
            <p:sp>
              <p:nvSpPr>
                <p:cNvPr id="35" name="Textfeld 34"/>
                <p:cNvSpPr txBox="1">
                  <a:spLocks noRot="1" noChangeAspect="1" noMove="1" noResize="1" noEditPoints="1" noAdjustHandles="1" noChangeArrowheads="1" noChangeShapeType="1" noTextEdit="1"/>
                </p:cNvSpPr>
                <p:nvPr/>
              </p:nvSpPr>
              <p:spPr>
                <a:xfrm>
                  <a:off x="5791509" y="3708000"/>
                  <a:ext cx="667794" cy="517707"/>
                </a:xfrm>
                <a:prstGeom prst="rect">
                  <a:avLst/>
                </a:prstGeom>
                <a:blipFill>
                  <a:blip r:embed="rId10"/>
                  <a:stretch>
                    <a:fillRect t="-6944" b="-20833"/>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36" name="Textfeld 35"/>
                <p:cNvSpPr txBox="1"/>
                <p:nvPr/>
              </p:nvSpPr>
              <p:spPr>
                <a:xfrm>
                  <a:off x="6498000" y="3708000"/>
                  <a:ext cx="684000" cy="517707"/>
                </a:xfrm>
                <a:prstGeom prst="rect">
                  <a:avLst/>
                </a:prstGeom>
                <a:solidFill>
                  <a:srgbClr val="92CDDB"/>
                </a:solidFill>
              </p:spPr>
              <p:txBody>
                <a:bodyPr wrap="square" lIns="54000" tIns="46800" rIns="54000" bIns="46800" rtlCol="0">
                  <a:spAutoFit/>
                </a:bodyPr>
                <a:lstStyle/>
                <a:p>
                  <a:pPr algn="ctr">
                    <a:lnSpc>
                      <a:spcPts val="1100"/>
                    </a:lnSpc>
                  </a:pPr>
                  <a:r>
                    <a:rPr lang="ru" sz="1100" b="1" dirty="0"/>
                    <a:t>эффективный</a:t>
                  </a:r>
                </a:p>
                <a:p>
                  <a:pPr algn="ctr">
                    <a:lnSpc>
                      <a:spcPts val="1100"/>
                    </a:lnSpc>
                  </a:pPr>
                  <a:r>
                    <a:rPr lang="ru" sz="1100" b="1" dirty="0" err="1"/>
                    <a:t>сплоченность</a:t>
                  </a:r>
                  <a:endParaRPr lang="de-DE" sz="1100" b="1" dirty="0"/>
                </a:p>
                <a:p>
                  <a:pPr algn="ctr">
                    <a:lnSpc>
                      <a:spcPts val="1100"/>
                    </a:lnSpc>
                  </a:pPr>
                  <a:r>
                    <a:rPr lang="ru" sz="1100" b="1" dirty="0"/>
                    <a:t> </a:t>
                  </a:r>
                  <a14:m>
                    <m:oMath xmlns:m="http://schemas.openxmlformats.org/officeDocument/2006/math">
                      <m:r>
                        <a:rPr lang="de-DE" sz="1100" b="1" i="1" smtClean="0">
                          <a:latin typeface="Cambria Math" panose="02040503050406030204" pitchFamily="18" charset="0"/>
                          <a:ea typeface="Cambria Math" panose="02040503050406030204" pitchFamily="18" charset="0"/>
                        </a:rPr>
                        <m:t>𝒄</m:t>
                      </m:r>
                      <m:r>
                        <a:rPr lang="de-DE" sz="1100" b="1" i="1" smtClean="0">
                          <a:latin typeface="Cambria Math" panose="02040503050406030204" pitchFamily="18" charset="0"/>
                          <a:ea typeface="Cambria Math" panose="02040503050406030204" pitchFamily="18" charset="0"/>
                        </a:rPr>
                        <m:t>′</m:t>
                      </m:r>
                    </m:oMath>
                  </a14:m>
                  <a:endParaRPr lang="de-DE" sz="1100" b="1" dirty="0"/>
                </a:p>
              </p:txBody>
            </p:sp>
          </mc:Choice>
          <mc:Fallback xmlns="">
            <p:sp>
              <p:nvSpPr>
                <p:cNvPr id="36" name="Textfeld 35"/>
                <p:cNvSpPr txBox="1">
                  <a:spLocks noRot="1" noChangeAspect="1" noMove="1" noResize="1" noEditPoints="1" noAdjustHandles="1" noChangeArrowheads="1" noChangeShapeType="1" noTextEdit="1"/>
                </p:cNvSpPr>
                <p:nvPr/>
              </p:nvSpPr>
              <p:spPr>
                <a:xfrm>
                  <a:off x="6498000" y="3708000"/>
                  <a:ext cx="684000" cy="517707"/>
                </a:xfrm>
                <a:prstGeom prst="rect">
                  <a:avLst/>
                </a:prstGeom>
                <a:blipFill>
                  <a:blip r:embed="rId11"/>
                  <a:stretch>
                    <a:fillRect l="-1786" t="-6944" b="-11111"/>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38" name="Textfeld 37"/>
                <p:cNvSpPr txBox="1"/>
                <p:nvPr/>
              </p:nvSpPr>
              <p:spPr>
                <a:xfrm>
                  <a:off x="7218000" y="3679200"/>
                  <a:ext cx="792000" cy="587785"/>
                </a:xfrm>
                <a:prstGeom prst="rect">
                  <a:avLst/>
                </a:prstGeom>
                <a:solidFill>
                  <a:srgbClr val="92CDDB"/>
                </a:solidFill>
              </p:spPr>
              <p:txBody>
                <a:bodyPr wrap="square" tIns="36000" bIns="0" rtlCol="0">
                  <a:spAutoFit/>
                </a:bodyPr>
                <a:lstStyle/>
                <a:p>
                  <a:pPr algn="ctr">
                    <a:lnSpc>
                      <a:spcPts val="1100"/>
                    </a:lnSpc>
                  </a:pPr>
                  <a:r>
                    <a:rPr lang="ru" sz="1100" b="1" dirty="0"/>
                    <a:t>недренированный </a:t>
                  </a:r>
                  <a:r>
                    <a:rPr lang="ru" sz="1100" b="1" dirty="0" err="1"/>
                    <a:t>сдвиг</a:t>
                  </a:r>
                  <a:r>
                    <a:rPr lang="ru" sz="1100" b="1" dirty="0"/>
                    <a:t> </a:t>
                  </a:r>
                  <a:r>
                    <a:rPr lang="ru" sz="1100" b="1" dirty="0" err="1"/>
                    <a:t>прочность</a:t>
                  </a:r>
                  <a:endParaRPr lang="de-DE" sz="1100" b="1" dirty="0"/>
                </a:p>
                <a:p>
                  <a:pPr algn="ctr">
                    <a:lnSpc>
                      <a:spcPts val="1000"/>
                    </a:lnSpc>
                  </a:pPr>
                  <a14:m>
                    <m:oMathPara xmlns:m="http://schemas.openxmlformats.org/officeDocument/2006/math">
                      <m:oMathParaPr>
                        <m:jc m:val="centerGroup"/>
                      </m:oMathParaPr>
                      <m:oMath xmlns:m="http://schemas.openxmlformats.org/officeDocument/2006/math">
                        <m:sSub>
                          <m:sSubPr>
                            <m:ctrlPr>
                              <a:rPr lang="de-DE" sz="1100" b="1" i="1" smtClean="0">
                                <a:latin typeface="Cambria Math" panose="02040503050406030204" pitchFamily="18" charset="0"/>
                                <a:ea typeface="Cambria Math" panose="02040503050406030204" pitchFamily="18" charset="0"/>
                              </a:rPr>
                            </m:ctrlPr>
                          </m:sSubPr>
                          <m:e>
                            <m:r>
                              <a:rPr lang="de-DE" sz="1100" b="1" i="1">
                                <a:latin typeface="Cambria Math" panose="02040503050406030204" pitchFamily="18" charset="0"/>
                                <a:ea typeface="Cambria Math" panose="02040503050406030204" pitchFamily="18" charset="0"/>
                              </a:rPr>
                              <m:t>𝒄</m:t>
                            </m:r>
                          </m:e>
                          <m:sub>
                            <m:r>
                              <a:rPr lang="de-DE" sz="1100" b="1" i="1" smtClean="0">
                                <a:latin typeface="Cambria Math" panose="02040503050406030204" pitchFamily="18" charset="0"/>
                                <a:ea typeface="Cambria Math" panose="02040503050406030204" pitchFamily="18" charset="0"/>
                              </a:rPr>
                              <m:t>𝒖</m:t>
                            </m:r>
                          </m:sub>
                        </m:sSub>
                      </m:oMath>
                    </m:oMathPara>
                  </a14:m>
                  <a:endParaRPr lang="de-DE" sz="1100" b="1" dirty="0"/>
                </a:p>
              </p:txBody>
            </p:sp>
          </mc:Choice>
          <mc:Fallback xmlns="">
            <p:sp>
              <p:nvSpPr>
                <p:cNvPr id="38" name="Textfeld 37"/>
                <p:cNvSpPr txBox="1">
                  <a:spLocks noRot="1" noChangeAspect="1" noMove="1" noResize="1" noEditPoints="1" noAdjustHandles="1" noChangeArrowheads="1" noChangeShapeType="1" noTextEdit="1"/>
                </p:cNvSpPr>
                <p:nvPr/>
              </p:nvSpPr>
              <p:spPr>
                <a:xfrm>
                  <a:off x="7218000" y="3679200"/>
                  <a:ext cx="792000" cy="587785"/>
                </a:xfrm>
                <a:prstGeom prst="rect">
                  <a:avLst/>
                </a:prstGeom>
                <a:blipFill>
                  <a:blip r:embed="rId12"/>
                  <a:stretch>
                    <a:fillRect t="-8537" r="-3077" b="-20732"/>
                  </a:stretch>
                </a:blipFill>
              </p:spPr>
              <p:txBody>
                <a:bodyPr/>
                <a:lstStyle/>
                <a:p>
                  <a:r xmlns:a="http://schemas.openxmlformats.org/drawingml/2006/main">
                    <a:rPr lang="ru">
                      <a:noFill/>
                    </a:rPr>
                    <a:t> </a:t>
                  </a:r>
                </a:p>
              </p:txBody>
            </p:sp>
          </mc:Fallback>
        </mc:AlternateContent>
        <p:sp>
          <p:nvSpPr>
            <p:cNvPr id="39" name="Textfeld 38"/>
            <p:cNvSpPr txBox="1"/>
            <p:nvPr/>
          </p:nvSpPr>
          <p:spPr>
            <a:xfrm>
              <a:off x="216000" y="1728000"/>
              <a:ext cx="2088000" cy="389915"/>
            </a:xfrm>
            <a:prstGeom prst="rect">
              <a:avLst/>
            </a:prstGeom>
            <a:solidFill>
              <a:srgbClr val="B6DDE8"/>
            </a:solidFill>
          </p:spPr>
          <p:txBody>
            <a:bodyPr wrap="square" tIns="0" bIns="0" rtlCol="0">
              <a:spAutoFit/>
            </a:bodyPr>
            <a:lstStyle/>
            <a:p>
              <a:pPr>
                <a:lnSpc>
                  <a:spcPts val="1000"/>
                </a:lnSpc>
              </a:pPr>
              <a:r>
                <a:rPr lang="ru" sz="1100" b="1" dirty="0"/>
                <a:t>гравий, галька, камни с низким содержанием песка,</a:t>
              </a:r>
            </a:p>
            <a:p>
              <a:pPr>
                <a:lnSpc>
                  <a:spcPts val="1000"/>
                </a:lnSpc>
              </a:pPr>
              <a:r>
                <a:rPr lang="ru" sz="1100" b="1" dirty="0"/>
                <a:t>узкоклассифицированный</a:t>
              </a:r>
              <a:endParaRPr lang="de-DE" sz="1100" b="1" dirty="0"/>
            </a:p>
          </p:txBody>
        </p:sp>
        <p:sp>
          <p:nvSpPr>
            <p:cNvPr id="40" name="Textfeld 39"/>
            <p:cNvSpPr txBox="1"/>
            <p:nvPr/>
          </p:nvSpPr>
          <p:spPr>
            <a:xfrm>
              <a:off x="215999" y="2285828"/>
              <a:ext cx="2412000" cy="141064"/>
            </a:xfrm>
            <a:prstGeom prst="rect">
              <a:avLst/>
            </a:prstGeom>
            <a:solidFill>
              <a:srgbClr val="B6DDE8"/>
            </a:solidFill>
          </p:spPr>
          <p:txBody>
            <a:bodyPr wrap="square" tIns="0" bIns="0" rtlCol="0">
              <a:spAutoFit/>
            </a:bodyPr>
            <a:lstStyle/>
            <a:p>
              <a:pPr>
                <a:lnSpc>
                  <a:spcPts val="1100"/>
                </a:lnSpc>
              </a:pPr>
              <a:r>
                <a:rPr lang="ru" sz="1100" b="1" dirty="0"/>
                <a:t>гравий, песчаный гравий, песок, илистый песок</a:t>
              </a:r>
            </a:p>
          </p:txBody>
        </p:sp>
        <p:sp>
          <p:nvSpPr>
            <p:cNvPr id="41" name="Textfeld 40"/>
            <p:cNvSpPr txBox="1"/>
            <p:nvPr/>
          </p:nvSpPr>
          <p:spPr>
            <a:xfrm>
              <a:off x="216000" y="2559600"/>
              <a:ext cx="2448000" cy="389915"/>
            </a:xfrm>
            <a:prstGeom prst="rect">
              <a:avLst/>
            </a:prstGeom>
            <a:solidFill>
              <a:srgbClr val="B6DDE8"/>
            </a:solidFill>
          </p:spPr>
          <p:txBody>
            <a:bodyPr wrap="square" tIns="0" bIns="0" rtlCol="0">
              <a:spAutoFit/>
            </a:bodyPr>
            <a:lstStyle/>
            <a:p>
              <a:pPr>
                <a:lnSpc>
                  <a:spcPts val="1000"/>
                </a:lnSpc>
              </a:pPr>
              <a:r>
                <a:rPr lang="ru" sz="1100" b="1" dirty="0"/>
                <a:t>песок, гравийный песок, илистый песок,</a:t>
              </a:r>
            </a:p>
            <a:p>
              <a:pPr>
                <a:lnSpc>
                  <a:spcPts val="1000"/>
                </a:lnSpc>
              </a:pPr>
              <a:r>
                <a:rPr lang="ru" sz="1100" b="1" dirty="0"/>
                <a:t>илистый гравий, широко или</a:t>
              </a:r>
            </a:p>
            <a:p>
              <a:pPr>
                <a:lnSpc>
                  <a:spcPts val="1000"/>
                </a:lnSpc>
              </a:pPr>
              <a:r>
                <a:rPr lang="ru" sz="1100" b="1" dirty="0"/>
                <a:t>периодически оцениваемый</a:t>
              </a:r>
            </a:p>
          </p:txBody>
        </p:sp>
        <p:sp>
          <p:nvSpPr>
            <p:cNvPr id="42" name="Textfeld 41"/>
            <p:cNvSpPr txBox="1"/>
            <p:nvPr/>
          </p:nvSpPr>
          <p:spPr>
            <a:xfrm>
              <a:off x="216000" y="3082068"/>
              <a:ext cx="1980000" cy="143052"/>
            </a:xfrm>
            <a:prstGeom prst="rect">
              <a:avLst/>
            </a:prstGeom>
            <a:solidFill>
              <a:srgbClr val="B6DDE8"/>
            </a:solidFill>
          </p:spPr>
          <p:txBody>
            <a:bodyPr wrap="square" tIns="0" bIns="0" rtlCol="0">
              <a:spAutoFit/>
            </a:bodyPr>
            <a:lstStyle/>
            <a:p>
              <a:pPr>
                <a:lnSpc>
                  <a:spcPts val="1100"/>
                </a:lnSpc>
              </a:pPr>
              <a:r>
                <a:rPr lang="ru" sz="1100" b="1" dirty="0"/>
                <a:t>песок, слегка пылеватый песок</a:t>
              </a:r>
            </a:p>
          </p:txBody>
        </p:sp>
        <p:sp>
          <p:nvSpPr>
            <p:cNvPr id="43" name="Textfeld 42"/>
            <p:cNvSpPr txBox="1"/>
            <p:nvPr/>
          </p:nvSpPr>
          <p:spPr>
            <a:xfrm>
              <a:off x="252000" y="6007095"/>
              <a:ext cx="1656000" cy="143052"/>
            </a:xfrm>
            <a:prstGeom prst="rect">
              <a:avLst/>
            </a:prstGeom>
            <a:solidFill>
              <a:srgbClr val="B6DDE8"/>
            </a:solidFill>
          </p:spPr>
          <p:txBody>
            <a:bodyPr wrap="square" lIns="54000" tIns="0" bIns="0" rtlCol="0">
              <a:spAutoFit/>
            </a:bodyPr>
            <a:lstStyle/>
            <a:p>
              <a:pPr>
                <a:lnSpc>
                  <a:spcPts val="1100"/>
                </a:lnSpc>
              </a:pPr>
              <a:r>
                <a:rPr lang="ru" sz="1100" b="1" dirty="0"/>
                <a:t>торф, без предварительной загрузки</a:t>
              </a:r>
            </a:p>
          </p:txBody>
        </p:sp>
        <p:sp>
          <p:nvSpPr>
            <p:cNvPr id="44" name="Textfeld 43"/>
            <p:cNvSpPr txBox="1"/>
            <p:nvPr/>
          </p:nvSpPr>
          <p:spPr>
            <a:xfrm>
              <a:off x="252000" y="6150147"/>
              <a:ext cx="1908000" cy="143052"/>
            </a:xfrm>
            <a:prstGeom prst="rect">
              <a:avLst/>
            </a:prstGeom>
            <a:solidFill>
              <a:srgbClr val="B6DDE8"/>
            </a:solidFill>
          </p:spPr>
          <p:txBody>
            <a:bodyPr wrap="square" lIns="54000" tIns="0" bIns="0" rtlCol="0">
              <a:spAutoFit/>
            </a:bodyPr>
            <a:lstStyle/>
            <a:p>
              <a:pPr>
                <a:lnSpc>
                  <a:spcPts val="1100"/>
                </a:lnSpc>
              </a:pPr>
              <a:r>
                <a:rPr lang="ru" sz="1100" b="1" dirty="0"/>
                <a:t>торфяной, </a:t>
              </a:r>
              <a:r>
                <a:rPr lang="ru" sz="1100" b="1" dirty="0" err="1"/>
                <a:t>средненапряженный</a:t>
              </a:r>
              <a:endParaRPr lang="en-US" sz="1100" b="1" dirty="0"/>
            </a:p>
          </p:txBody>
        </p:sp>
        <p:sp>
          <p:nvSpPr>
            <p:cNvPr id="45" name="Textfeld 44"/>
            <p:cNvSpPr txBox="1"/>
            <p:nvPr/>
          </p:nvSpPr>
          <p:spPr>
            <a:xfrm>
              <a:off x="216000" y="5796000"/>
              <a:ext cx="2304000" cy="141064"/>
            </a:xfrm>
            <a:prstGeom prst="rect">
              <a:avLst/>
            </a:prstGeom>
            <a:solidFill>
              <a:srgbClr val="B6DDE8"/>
            </a:solidFill>
          </p:spPr>
          <p:txBody>
            <a:bodyPr wrap="square" lIns="90000" tIns="0" bIns="0" rtlCol="0">
              <a:spAutoFit/>
            </a:bodyPr>
            <a:lstStyle/>
            <a:p>
              <a:pPr>
                <a:lnSpc>
                  <a:spcPts val="1100"/>
                </a:lnSpc>
              </a:pPr>
              <a:r>
                <a:rPr lang="ru" sz="1100" b="1" dirty="0"/>
                <a:t>органическая глина, органический ил</a:t>
              </a:r>
            </a:p>
          </p:txBody>
        </p:sp>
        <mc:AlternateContent xmlns:mc="http://schemas.openxmlformats.org/markup-compatibility/2006" xmlns:a14="http://schemas.microsoft.com/office/drawing/2010/main">
          <mc:Choice Requires="a14">
            <p:sp>
              <p:nvSpPr>
                <p:cNvPr id="46" name="Textfeld 45"/>
                <p:cNvSpPr txBox="1"/>
                <p:nvPr/>
              </p:nvSpPr>
              <p:spPr>
                <a:xfrm>
                  <a:off x="216000" y="4482000"/>
                  <a:ext cx="2304000" cy="389466"/>
                </a:xfrm>
                <a:prstGeom prst="rect">
                  <a:avLst/>
                </a:prstGeom>
                <a:solidFill>
                  <a:srgbClr val="B6DDE8"/>
                </a:solidFill>
              </p:spPr>
              <p:txBody>
                <a:bodyPr wrap="square" lIns="90000" tIns="0" bIns="0" rtlCol="0">
                  <a:spAutoFit/>
                </a:bodyPr>
                <a:lstStyle/>
                <a:p>
                  <a:pPr>
                    <a:lnSpc>
                      <a:spcPts val="1000"/>
                    </a:lnSpc>
                  </a:pPr>
                  <a:r>
                    <a:rPr lang="ru" sz="1100" b="1" dirty="0"/>
                    <a:t>неорганические связные грунты с</a:t>
                  </a:r>
                </a:p>
                <a:p>
                  <a:pPr>
                    <a:lnSpc>
                      <a:spcPts val="1000"/>
                    </a:lnSpc>
                  </a:pPr>
                  <a:r>
                    <a:rPr lang="ru" sz="1100" b="1" dirty="0"/>
                    <a:t>отличные пластические свойства</a:t>
                  </a:r>
                </a:p>
                <a:p>
                  <a:pPr>
                    <a:lnSpc>
                      <a:spcPts val="1000"/>
                    </a:lnSpc>
                  </a:pPr>
                  <a:r>
                    <a:rPr lang="ru" sz="1100" b="1" dirty="0"/>
                    <a:t>( </a:t>
                  </a:r>
                  <a14:m>
                    <m:oMath xmlns:m="http://schemas.openxmlformats.org/officeDocument/2006/math">
                      <m:sSub>
                        <m:sSubPr>
                          <m:ctrlPr>
                            <a:rPr lang="en-US" sz="1100" b="1" i="1" smtClean="0">
                              <a:latin typeface="Cambria Math" panose="02040503050406030204" pitchFamily="18" charset="0"/>
                            </a:rPr>
                          </m:ctrlPr>
                        </m:sSubPr>
                        <m:e>
                          <m:r>
                            <a:rPr lang="de-DE" sz="1100" b="1" i="1" smtClean="0">
                              <a:latin typeface="Cambria Math" panose="02040503050406030204" pitchFamily="18" charset="0"/>
                            </a:rPr>
                            <m:t>𝒘</m:t>
                          </m:r>
                        </m:e>
                        <m:sub>
                          <m:r>
                            <a:rPr lang="de-DE" sz="1100" b="1" i="1" smtClean="0">
                              <a:latin typeface="Cambria Math" panose="02040503050406030204" pitchFamily="18" charset="0"/>
                            </a:rPr>
                            <m:t>𝑳</m:t>
                          </m:r>
                        </m:sub>
                      </m:sSub>
                      <m:r>
                        <a:rPr lang="de-DE" sz="1100" b="1" i="1" smtClean="0">
                          <a:latin typeface="Cambria Math" panose="02040503050406030204" pitchFamily="18" charset="0"/>
                        </a:rPr>
                        <m:t>&gt;</m:t>
                      </m:r>
                      <m:r>
                        <a:rPr lang="de-DE" sz="1100" b="1" i="1" smtClean="0">
                          <a:latin typeface="Cambria Math" panose="02040503050406030204" pitchFamily="18" charset="0"/>
                        </a:rPr>
                        <m:t>𝟓𝟎</m:t>
                      </m:r>
                      <m:r>
                        <a:rPr lang="de-DE" sz="1100" b="1" i="1" smtClean="0">
                          <a:latin typeface="Cambria Math" panose="02040503050406030204" pitchFamily="18" charset="0"/>
                        </a:rPr>
                        <m:t>% </m:t>
                      </m:r>
                    </m:oMath>
                  </a14:m>
                  <a:r>
                    <a:rPr lang="ru" sz="1100" b="1" dirty="0"/>
                    <a:t>)</a:t>
                  </a:r>
                </a:p>
              </p:txBody>
            </p:sp>
          </mc:Choice>
          <mc:Fallback xmlns="">
            <p:sp>
              <p:nvSpPr>
                <p:cNvPr id="46" name="Textfeld 45"/>
                <p:cNvSpPr txBox="1">
                  <a:spLocks noRot="1" noChangeAspect="1" noMove="1" noResize="1" noEditPoints="1" noAdjustHandles="1" noChangeArrowheads="1" noChangeShapeType="1" noTextEdit="1"/>
                </p:cNvSpPr>
                <p:nvPr/>
              </p:nvSpPr>
              <p:spPr>
                <a:xfrm>
                  <a:off x="216000" y="4482000"/>
                  <a:ext cx="2304000" cy="389466"/>
                </a:xfrm>
                <a:prstGeom prst="rect">
                  <a:avLst/>
                </a:prstGeom>
                <a:blipFill>
                  <a:blip r:embed="rId13"/>
                  <a:stretch>
                    <a:fillRect t="-23636" b="-41818"/>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47" name="Textfeld 46"/>
                <p:cNvSpPr txBox="1"/>
                <p:nvPr/>
              </p:nvSpPr>
              <p:spPr>
                <a:xfrm>
                  <a:off x="216000" y="4896698"/>
                  <a:ext cx="2304000" cy="384721"/>
                </a:xfrm>
                <a:prstGeom prst="rect">
                  <a:avLst/>
                </a:prstGeom>
                <a:solidFill>
                  <a:srgbClr val="B6DDE8"/>
                </a:solidFill>
              </p:spPr>
              <p:txBody>
                <a:bodyPr wrap="square" lIns="90000" tIns="0" bIns="0" rtlCol="0">
                  <a:spAutoFit/>
                </a:bodyPr>
                <a:lstStyle/>
                <a:p>
                  <a:pPr>
                    <a:lnSpc>
                      <a:spcPts val="1000"/>
                    </a:lnSpc>
                  </a:pPr>
                  <a:r>
                    <a:rPr lang="ru" sz="1100" b="1" dirty="0"/>
                    <a:t>неорганические связные грунты с</a:t>
                  </a:r>
                </a:p>
                <a:p>
                  <a:pPr>
                    <a:lnSpc>
                      <a:spcPts val="1000"/>
                    </a:lnSpc>
                  </a:pPr>
                  <a:r>
                    <a:rPr lang="ru" sz="1100" b="1" dirty="0"/>
                    <a:t>средние пластические свойства</a:t>
                  </a:r>
                </a:p>
                <a:p>
                  <a:pPr>
                    <a:lnSpc>
                      <a:spcPts val="1000"/>
                    </a:lnSpc>
                  </a:pPr>
                  <a:r>
                    <a:rPr lang="ru" sz="1100" b="1" dirty="0"/>
                    <a:t>( </a:t>
                  </a:r>
                  <a14:m>
                    <m:oMath xmlns:m="http://schemas.openxmlformats.org/officeDocument/2006/math">
                      <m:sSub>
                        <m:sSubPr>
                          <m:ctrlPr>
                            <a:rPr lang="en-US" sz="1100" b="1" i="1" smtClean="0">
                              <a:latin typeface="Cambria Math" panose="02040503050406030204" pitchFamily="18" charset="0"/>
                            </a:rPr>
                          </m:ctrlPr>
                        </m:sSubPr>
                        <m:e>
                          <m:r>
                            <a:rPr lang="de-DE" sz="1100" b="1" i="1" smtClean="0">
                              <a:latin typeface="Cambria Math" panose="02040503050406030204" pitchFamily="18" charset="0"/>
                            </a:rPr>
                            <m:t>𝟑𝟓</m:t>
                          </m:r>
                          <m:r>
                            <a:rPr lang="de-DE" sz="1100" b="1" i="1" smtClean="0">
                              <a:latin typeface="Cambria Math" panose="02040503050406030204" pitchFamily="18" charset="0"/>
                            </a:rPr>
                            <m:t>% ≤</m:t>
                          </m:r>
                          <m:r>
                            <a:rPr lang="de-DE" sz="1100" b="1" i="1" smtClean="0">
                              <a:latin typeface="Cambria Math" panose="02040503050406030204" pitchFamily="18" charset="0"/>
                            </a:rPr>
                            <m:t>𝒘</m:t>
                          </m:r>
                        </m:e>
                        <m:sub>
                          <m:r>
                            <a:rPr lang="de-DE" sz="1100" b="1" i="1" smtClean="0">
                              <a:latin typeface="Cambria Math" panose="02040503050406030204" pitchFamily="18" charset="0"/>
                            </a:rPr>
                            <m:t>𝑳</m:t>
                          </m:r>
                        </m:sub>
                      </m:sSub>
                      <m:r>
                        <a:rPr lang="de-DE" sz="1100" b="1" i="1" smtClean="0">
                          <a:latin typeface="Cambria Math" panose="02040503050406030204" pitchFamily="18" charset="0"/>
                          <a:ea typeface="Cambria Math" panose="02040503050406030204" pitchFamily="18" charset="0"/>
                        </a:rPr>
                        <m:t>≤</m:t>
                      </m:r>
                      <m:r>
                        <a:rPr lang="de-DE" sz="1100" b="1" i="1" smtClean="0">
                          <a:latin typeface="Cambria Math" panose="02040503050406030204" pitchFamily="18" charset="0"/>
                        </a:rPr>
                        <m:t>𝟓𝟎</m:t>
                      </m:r>
                      <m:r>
                        <a:rPr lang="de-DE" sz="1100" b="1" i="1" smtClean="0">
                          <a:latin typeface="Cambria Math" panose="02040503050406030204" pitchFamily="18" charset="0"/>
                        </a:rPr>
                        <m:t> % </m:t>
                      </m:r>
                    </m:oMath>
                  </a14:m>
                  <a:r>
                    <a:rPr lang="ru" sz="1100" b="1" dirty="0"/>
                    <a:t>)</a:t>
                  </a:r>
                </a:p>
              </p:txBody>
            </p:sp>
          </mc:Choice>
          <mc:Fallback xmlns="">
            <p:sp>
              <p:nvSpPr>
                <p:cNvPr id="47" name="Textfeld 46"/>
                <p:cNvSpPr txBox="1">
                  <a:spLocks noRot="1" noChangeAspect="1" noMove="1" noResize="1" noEditPoints="1" noAdjustHandles="1" noChangeArrowheads="1" noChangeShapeType="1" noTextEdit="1"/>
                </p:cNvSpPr>
                <p:nvPr/>
              </p:nvSpPr>
              <p:spPr>
                <a:xfrm>
                  <a:off x="216000" y="4896698"/>
                  <a:ext cx="2304000" cy="384721"/>
                </a:xfrm>
                <a:prstGeom prst="rect">
                  <a:avLst/>
                </a:prstGeom>
                <a:blipFill>
                  <a:blip r:embed="rId14"/>
                  <a:stretch>
                    <a:fillRect t="-25926" b="-42593"/>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48" name="Textfeld 47"/>
                <p:cNvSpPr txBox="1"/>
                <p:nvPr/>
              </p:nvSpPr>
              <p:spPr>
                <a:xfrm>
                  <a:off x="216000" y="5320262"/>
                  <a:ext cx="2304000" cy="384721"/>
                </a:xfrm>
                <a:prstGeom prst="rect">
                  <a:avLst/>
                </a:prstGeom>
                <a:solidFill>
                  <a:srgbClr val="B6DDE8"/>
                </a:solidFill>
              </p:spPr>
              <p:txBody>
                <a:bodyPr wrap="square" lIns="90000" tIns="0" bIns="0" rtlCol="0">
                  <a:spAutoFit/>
                </a:bodyPr>
                <a:lstStyle/>
                <a:p>
                  <a:pPr>
                    <a:lnSpc>
                      <a:spcPts val="1000"/>
                    </a:lnSpc>
                  </a:pPr>
                  <a:r>
                    <a:rPr lang="ru" sz="1100" b="1" dirty="0"/>
                    <a:t>неорганические связные грунты с</a:t>
                  </a:r>
                </a:p>
                <a:p>
                  <a:pPr>
                    <a:lnSpc>
                      <a:spcPts val="1000"/>
                    </a:lnSpc>
                  </a:pPr>
                  <a:r>
                    <a:rPr lang="ru" sz="1100" b="1" dirty="0"/>
                    <a:t>легкие пластические свойства</a:t>
                  </a:r>
                </a:p>
                <a:p>
                  <a:pPr>
                    <a:lnSpc>
                      <a:spcPts val="1000"/>
                    </a:lnSpc>
                  </a:pPr>
                  <a:r>
                    <a:rPr lang="ru" sz="1100" b="1" dirty="0"/>
                    <a:t>( </a:t>
                  </a:r>
                  <a14:m>
                    <m:oMath xmlns:m="http://schemas.openxmlformats.org/officeDocument/2006/math">
                      <m:sSub>
                        <m:sSubPr>
                          <m:ctrlPr>
                            <a:rPr lang="en-US" sz="1100" b="1" i="1" smtClean="0">
                              <a:latin typeface="Cambria Math" panose="02040503050406030204" pitchFamily="18" charset="0"/>
                            </a:rPr>
                          </m:ctrlPr>
                        </m:sSubPr>
                        <m:e>
                          <m:r>
                            <a:rPr lang="de-DE" sz="1100" b="1" i="1" smtClean="0">
                              <a:latin typeface="Cambria Math" panose="02040503050406030204" pitchFamily="18" charset="0"/>
                            </a:rPr>
                            <m:t>𝒘</m:t>
                          </m:r>
                        </m:e>
                        <m:sub>
                          <m:r>
                            <a:rPr lang="de-DE" sz="1100" b="1" i="1" smtClean="0">
                              <a:latin typeface="Cambria Math" panose="02040503050406030204" pitchFamily="18" charset="0"/>
                            </a:rPr>
                            <m:t>𝑳</m:t>
                          </m:r>
                        </m:sub>
                      </m:sSub>
                      <m:r>
                        <a:rPr lang="de-DE" sz="1100" b="1" i="1" smtClean="0">
                          <a:latin typeface="Cambria Math" panose="02040503050406030204" pitchFamily="18" charset="0"/>
                          <a:ea typeface="Cambria Math" panose="02040503050406030204" pitchFamily="18" charset="0"/>
                        </a:rPr>
                        <m:t>&lt;</m:t>
                      </m:r>
                      <m:r>
                        <a:rPr lang="de-DE" sz="1100" b="1" i="1" smtClean="0">
                          <a:latin typeface="Cambria Math" panose="02040503050406030204" pitchFamily="18" charset="0"/>
                          <a:ea typeface="Cambria Math" panose="02040503050406030204" pitchFamily="18" charset="0"/>
                        </a:rPr>
                        <m:t>𝟑𝟓</m:t>
                      </m:r>
                      <m:r>
                        <a:rPr lang="de-DE" sz="1100" b="1" i="1" smtClean="0">
                          <a:latin typeface="Cambria Math" panose="02040503050406030204" pitchFamily="18" charset="0"/>
                        </a:rPr>
                        <m:t> % </m:t>
                      </m:r>
                    </m:oMath>
                  </a14:m>
                  <a:r>
                    <a:rPr lang="ru" sz="1100" b="1" dirty="0"/>
                    <a:t>)</a:t>
                  </a:r>
                </a:p>
              </p:txBody>
            </p:sp>
          </mc:Choice>
          <mc:Fallback xmlns="">
            <p:sp>
              <p:nvSpPr>
                <p:cNvPr id="48" name="Textfeld 47"/>
                <p:cNvSpPr txBox="1">
                  <a:spLocks noRot="1" noChangeAspect="1" noMove="1" noResize="1" noEditPoints="1" noAdjustHandles="1" noChangeArrowheads="1" noChangeShapeType="1" noTextEdit="1"/>
                </p:cNvSpPr>
                <p:nvPr/>
              </p:nvSpPr>
              <p:spPr>
                <a:xfrm>
                  <a:off x="216000" y="5320262"/>
                  <a:ext cx="2304000" cy="384721"/>
                </a:xfrm>
                <a:prstGeom prst="rect">
                  <a:avLst/>
                </a:prstGeom>
                <a:blipFill>
                  <a:blip r:embed="rId15"/>
                  <a:stretch>
                    <a:fillRect t="-24074" b="-44444"/>
                  </a:stretch>
                </a:blipFill>
              </p:spPr>
              <p:txBody>
                <a:bodyPr/>
                <a:lstStyle/>
                <a:p>
                  <a:r xmlns:a="http://schemas.openxmlformats.org/drawingml/2006/main">
                    <a:rPr lang="ru">
                      <a:noFill/>
                    </a:rPr>
                    <a:t> </a:t>
                  </a:r>
                </a:p>
              </p:txBody>
            </p:sp>
          </mc:Fallback>
        </mc:AlternateContent>
      </p:grpSp>
    </p:spTree>
    <p:extLst>
      <p:ext uri="{BB962C8B-B14F-4D97-AF65-F5344CB8AC3E}">
        <p14:creationId xmlns:p14="http://schemas.microsoft.com/office/powerpoint/2010/main" val="168011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0" y="3501008"/>
            <a:ext cx="9144000" cy="1956304"/>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p:cNvSpPr/>
          <p:nvPr/>
        </p:nvSpPr>
        <p:spPr>
          <a:xfrm>
            <a:off x="0" y="1530000"/>
            <a:ext cx="9144000" cy="504000"/>
          </a:xfrm>
          <a:prstGeom prst="rect">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4" name="Textfeld 3"/>
              <p:cNvSpPr txBox="1"/>
              <p:nvPr/>
            </p:nvSpPr>
            <p:spPr>
              <a:xfrm>
                <a:off x="0" y="576000"/>
                <a:ext cx="9144000" cy="5145126"/>
              </a:xfrm>
              <a:prstGeom prst="rect">
                <a:avLst/>
              </a:prstGeom>
              <a:noFill/>
            </p:spPr>
            <p:txBody>
              <a:bodyPr wrap="square" lIns="90000" rtlCol="0">
                <a:spAutoFit/>
              </a:bodyPr>
              <a:lstStyle/>
              <a:p>
                <a:pPr algn="just"/>
                <a:r>
                  <a:rPr lang="ru" sz="1400" dirty="0"/>
                  <a:t>Изменение физических свойств воды влияет на реологические свойства водоносного горизонта. В физике </a:t>
                </a:r>
                <a:r>
                  <a:rPr lang="ru" sz="1400" b="1" dirty="0"/>
                  <a:t>гидравлическая проводимость </a:t>
                </a:r>
                <a:r>
                  <a:rPr lang="ru" sz="1400" dirty="0"/>
                  <a:t>описывается </a:t>
                </a:r>
                <a:r>
                  <a:rPr lang="ru" sz="1400" b="1" dirty="0"/>
                  <a:t>так называемой проницаемостью </a:t>
                </a:r>
                <a:r>
                  <a:rPr lang="ru" sz="1400" dirty="0"/>
                  <a:t>( </a:t>
                </a:r>
                <a14:m>
                  <m:oMath xmlns:m="http://schemas.openxmlformats.org/officeDocument/2006/math">
                    <m:r>
                      <a:rPr lang="en-US" sz="1400" b="1" i="1" dirty="0" smtClean="0">
                        <a:latin typeface="Cambria Math" panose="02040503050406030204" pitchFamily="18" charset="0"/>
                      </a:rPr>
                      <m:t>𝑲</m:t>
                    </m:r>
                  </m:oMath>
                </a14:m>
                <a:r>
                  <a:rPr lang="ru" sz="1400" dirty="0"/>
                  <a:t>). Проницаемость одновременно учитывает </a:t>
                </a:r>
                <a:r>
                  <a:rPr lang="ru" sz="1400" b="1" dirty="0"/>
                  <a:t>динамическую вязкость </a:t>
                </a:r>
                <a14:m>
                  <m:oMath xmlns:m="http://schemas.openxmlformats.org/officeDocument/2006/math">
                    <m:r>
                      <a:rPr lang="en-US" sz="1400" b="1" i="1" dirty="0" smtClean="0">
                        <a:latin typeface="Cambria Math" panose="02040503050406030204" pitchFamily="18" charset="0"/>
                      </a:rPr>
                      <m:t>𝜼</m:t>
                    </m:r>
                  </m:oMath>
                </a14:m>
                <a:r>
                  <a:rPr lang="ru" sz="1400" dirty="0"/>
                  <a:t>и </a:t>
                </a:r>
                <a:r>
                  <a:rPr lang="ru" sz="1400" b="1" dirty="0"/>
                  <a:t>удельный вес жидкости </a:t>
                </a:r>
                <a14:m>
                  <m:oMath xmlns:m="http://schemas.openxmlformats.org/officeDocument/2006/math">
                    <m:r>
                      <a:rPr lang="en-US" sz="1400" b="1" i="1" dirty="0" smtClean="0">
                        <a:latin typeface="Cambria Math" panose="02040503050406030204" pitchFamily="18" charset="0"/>
                      </a:rPr>
                      <m:t>𝜸</m:t>
                    </m:r>
                  </m:oMath>
                </a14:m>
                <a:r>
                  <a:rPr lang="ru" sz="1400" dirty="0"/>
                  <a:t>и имеет размер поверхности [м </a:t>
                </a:r>
                <a:r>
                  <a:rPr lang="ru" sz="1400" baseline="30000" dirty="0"/>
                  <a:t>2 </a:t>
                </a:r>
                <a:r>
                  <a:rPr lang="ru" sz="1400" dirty="0"/>
                  <a:t>]. Между </a:t>
                </a:r>
                <a:r>
                  <a:rPr lang="ru" sz="1400" b="1" dirty="0"/>
                  <a:t>коэффициентом проницаемости </a:t>
                </a:r>
                <a14:m>
                  <m:oMath xmlns:m="http://schemas.openxmlformats.org/officeDocument/2006/math">
                    <m:r>
                      <a:rPr lang="en-US" sz="1400" b="1" i="1" dirty="0" smtClean="0">
                        <a:latin typeface="Cambria Math" panose="02040503050406030204" pitchFamily="18" charset="0"/>
                      </a:rPr>
                      <m:t>𝒌</m:t>
                    </m:r>
                  </m:oMath>
                </a14:m>
                <a:r>
                  <a:rPr lang="ru" sz="1400" b="1" dirty="0"/>
                  <a:t>или </a:t>
                </a:r>
                <a14:m>
                  <m:oMath xmlns:m="http://schemas.openxmlformats.org/officeDocument/2006/math">
                    <m:sSub>
                      <m:sSubPr>
                        <m:ctrlPr>
                          <a:rPr lang="en-US" sz="1400" b="1" i="1" dirty="0" smtClean="0">
                            <a:latin typeface="Cambria Math" panose="02040503050406030204" pitchFamily="18" charset="0"/>
                          </a:rPr>
                        </m:ctrlPr>
                      </m:sSubPr>
                      <m:e>
                        <m:r>
                          <a:rPr lang="en-US" sz="1400" b="1" i="1" dirty="0">
                            <a:latin typeface="Cambria Math" panose="02040503050406030204" pitchFamily="18" charset="0"/>
                          </a:rPr>
                          <m:t>𝒌</m:t>
                        </m:r>
                      </m:e>
                      <m:sub>
                        <m:r>
                          <a:rPr lang="en-US" sz="1400" b="1" i="1" dirty="0">
                            <a:latin typeface="Cambria Math" panose="02040503050406030204" pitchFamily="18" charset="0"/>
                          </a:rPr>
                          <m:t>𝒇</m:t>
                        </m:r>
                      </m:sub>
                    </m:sSub>
                  </m:oMath>
                </a14:m>
                <a:r>
                  <a:rPr lang="ru" sz="1400" dirty="0"/>
                  <a:t>и проницаемостью существует следующая зависимость:</a:t>
                </a:r>
                <a:endParaRPr lang="de-DE" sz="1400" dirty="0"/>
              </a:p>
              <a:p>
                <a:pPr algn="just">
                  <a:lnSpc>
                    <a:spcPct val="150000"/>
                  </a:lnSpc>
                  <a:spcAft>
                    <a:spcPts val="0"/>
                  </a:spcAft>
                </a:pPr>
                <a14:m>
                  <m:oMath xmlns:m="http://schemas.openxmlformats.org/officeDocument/2006/math">
                    <m:sSub>
                      <m:sSubPr>
                        <m:ctrlPr>
                          <a:rPr lang="de-DE" sz="1400" i="1" smtClean="0">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𝑘</m:t>
                        </m:r>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𝑘</m:t>
                        </m:r>
                      </m:e>
                      <m: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𝑓</m:t>
                        </m:r>
                      </m:sub>
                    </m:sSub>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𝐾</m:t>
                    </m:r>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𝛾</m:t>
                        </m:r>
                      </m:num>
                      <m:den>
                        <m:r>
                          <a:rPr lang="de-DE" sz="1400" i="1">
                            <a:solidFill>
                              <a:srgbClr val="C00000"/>
                            </a:solidFill>
                            <a:effectLst/>
                            <a:latin typeface="Cambria Math" panose="02040503050406030204" pitchFamily="18" charset="0"/>
                            <a:ea typeface="Times New Roman" panose="02020603050405020304" pitchFamily="18" charset="0"/>
                            <a:cs typeface="Arial" panose="020B0604020202020204" pitchFamily="34" charset="0"/>
                          </a:rPr>
                          <m:t>𝜂</m:t>
                        </m:r>
                      </m:den>
                    </m:f>
                  </m:oMath>
                </a14:m>
                <a:r>
                  <a:rPr lang="ru" sz="1400" dirty="0">
                    <a:solidFill>
                      <a:srgbClr val="000000"/>
                    </a:solidFill>
                    <a:effectLst/>
                    <a:ea typeface="Times New Roman" panose="02020603050405020304" pitchFamily="18" charset="0"/>
                  </a:rPr>
                  <a:t>[м/с] ( </a:t>
                </a:r>
                <a:r>
                  <a:rPr lang="ru" sz="1400" dirty="0" err="1">
                    <a:solidFill>
                      <a:srgbClr val="000000"/>
                    </a:solidFill>
                    <a:effectLst/>
                    <a:ea typeface="Times New Roman" panose="02020603050405020304" pitchFamily="18" charset="0"/>
                  </a:rPr>
                  <a:t>уравнение </a:t>
                </a:r>
                <a:r>
                  <a:rPr lang="ru" sz="1400" dirty="0">
                    <a:solidFill>
                      <a:srgbClr val="000000"/>
                    </a:solidFill>
                    <a:effectLst/>
                    <a:ea typeface="Times New Roman" panose="02020603050405020304" pitchFamily="18" charset="0"/>
                  </a:rPr>
                  <a:t>P3.36)</a:t>
                </a:r>
                <a:endParaRPr lang="de-DE" sz="1400" dirty="0">
                  <a:effectLst/>
                  <a:ea typeface="Times New Roman" panose="02020603050405020304" pitchFamily="18" charset="0"/>
                </a:endParaRPr>
              </a:p>
              <a:p>
                <a:pPr algn="just"/>
                <a:r>
                  <a:rPr lang="ru" sz="1400" dirty="0"/>
                  <a:t>Благодаря этому математическому соотношению экспериментально определенный коэффициент проницаемости </a:t>
                </a:r>
                <a14:m>
                  <m:oMath xmlns:m="http://schemas.openxmlformats.org/officeDocument/2006/math">
                    <m:r>
                      <a:rPr lang="en-US" sz="1400" i="1" dirty="0" smtClean="0">
                        <a:latin typeface="Cambria Math" panose="02040503050406030204" pitchFamily="18" charset="0"/>
                      </a:rPr>
                      <m:t>𝑘</m:t>
                    </m:r>
                  </m:oMath>
                </a14:m>
                <a:r>
                  <a:rPr lang="ru" sz="1400" dirty="0"/>
                  <a:t>может быть адаптирован для различных плотностей и/или вязкостей рассматриваемого флюида. После этого его можно рассчитать по уравнению Дарси, как обычно.</a:t>
                </a:r>
              </a:p>
              <a:p>
                <a:pPr algn="just"/>
                <a:r>
                  <a:rPr lang="ru" sz="1000" dirty="0"/>
                  <a:t> </a:t>
                </a:r>
                <a:r>
                  <a:rPr lang="ru" sz="1400" dirty="0"/>
                  <a:t>Если необходимо фиксировать только </a:t>
                </a:r>
                <a:r>
                  <a:rPr lang="ru" sz="1400" dirty="0">
                    <a:solidFill>
                      <a:srgbClr val="006B94"/>
                    </a:solidFill>
                  </a:rPr>
                  <a:t>изменение вязкости из-за разницы температур грунтовых вод </a:t>
                </a:r>
                <a:r>
                  <a:rPr lang="ru" sz="1400" dirty="0"/>
                  <a:t>, то изменение коэффициента проницаемости можно учесть по формуле </a:t>
                </a:r>
                <a:r>
                  <a:rPr lang="ru" sz="1400" dirty="0" err="1"/>
                  <a:t>Пуассениля-Шардабеллы </a:t>
                </a:r>
                <a:r>
                  <a:rPr lang="ru" sz="1400" dirty="0"/>
                  <a:t>(см. DIN EN ISO 17892-11 от 2019 г. (2021-03). -00), ранее DIN 18130-1 или DIN 4030). Полученное </a:t>
                </a:r>
                <a14:m>
                  <m:oMath xmlns:m="http://schemas.openxmlformats.org/officeDocument/2006/math">
                    <m:r>
                      <a:rPr lang="en-US" sz="1400" i="1" dirty="0" smtClean="0">
                        <a:latin typeface="Cambria Math" panose="02040503050406030204" pitchFamily="18" charset="0"/>
                      </a:rPr>
                      <m:t>𝑘</m:t>
                    </m:r>
                  </m:oMath>
                </a14:m>
                <a:r>
                  <a:rPr lang="ru" sz="1400" dirty="0"/>
                  <a:t>значение преобразуется в сравнительную температуру 10° C (преобладающая температура грунтовых вод):</a:t>
                </a:r>
              </a:p>
              <a:p>
                <a:pPr algn="just">
                  <a:lnSpc>
                    <a:spcPct val="150000"/>
                  </a:lnSpc>
                  <a:spcAft>
                    <a:spcPts val="0"/>
                  </a:spcAft>
                </a:pPr>
                <a14:m>
                  <m:oMath xmlns:m="http://schemas.openxmlformats.org/officeDocument/2006/math">
                    <m:sSub>
                      <m:sSubPr>
                        <m:ctrlPr>
                          <a:rPr lang="de-DE" sz="1400"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𝐾</m:t>
                        </m:r>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𝑘</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𝑓</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f>
                      <m:f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fPr>
                      <m:num>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1+0,0337∙</m:t>
                        </m:r>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𝑡</m:t>
                        </m:r>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+0,00022∙</m:t>
                        </m:r>
                        <m:sSup>
                          <m:sSup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p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𝑡</m:t>
                            </m:r>
                          </m:e>
                          <m:sup>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2</m:t>
                            </m:r>
                          </m:sup>
                        </m:sSup>
                      </m:num>
                      <m:den>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1,359</m:t>
                        </m:r>
                      </m:den>
                    </m:f>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𝑘</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10°</m:t>
                        </m:r>
                        <m:r>
                          <m:rPr>
                            <m:sty m:val="p"/>
                          </m:rPr>
                          <a:rPr lang="de-DE" sz="14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C</m:t>
                        </m:r>
                      </m:sub>
                    </m:sSub>
                  </m:oMath>
                </a14:m>
                <a:r>
                  <a:rPr lang="ru" sz="1400" dirty="0">
                    <a:solidFill>
                      <a:srgbClr val="000000"/>
                    </a:solidFill>
                    <a:effectLst/>
                    <a:ea typeface="Times New Roman" panose="02020603050405020304" pitchFamily="18" charset="0"/>
                  </a:rPr>
                  <a:t>[м/с] ( </a:t>
                </a:r>
                <a:r>
                  <a:rPr lang="ru" sz="1400" dirty="0" err="1">
                    <a:solidFill>
                      <a:srgbClr val="000000"/>
                    </a:solidFill>
                    <a:effectLst/>
                    <a:ea typeface="Times New Roman" panose="02020603050405020304" pitchFamily="18" charset="0"/>
                  </a:rPr>
                  <a:t>уравнение </a:t>
                </a:r>
                <a:r>
                  <a:rPr lang="ru" sz="1400" dirty="0">
                    <a:solidFill>
                      <a:srgbClr val="000000"/>
                    </a:solidFill>
                    <a:effectLst/>
                    <a:ea typeface="Times New Roman" panose="02020603050405020304" pitchFamily="18" charset="0"/>
                  </a:rPr>
                  <a:t>P3.37)</a:t>
                </a:r>
                <a:endParaRPr lang="de-DE" sz="1400" dirty="0">
                  <a:effectLst/>
                  <a:ea typeface="Times New Roman" panose="02020603050405020304" pitchFamily="18" charset="0"/>
                </a:endParaRPr>
              </a:p>
              <a:p>
                <a:pPr algn="just">
                  <a:lnSpc>
                    <a:spcPct val="150000"/>
                  </a:lnSpc>
                  <a:spcAft>
                    <a:spcPts val="0"/>
                  </a:spcAft>
                </a:pPr>
                <a14:m>
                  <m:oMath xmlns:m="http://schemas.openxmlformats.org/officeDocument/2006/math">
                    <m:sSub>
                      <m:sSubPr>
                        <m:ctrlPr>
                          <a:rPr lang="de-DE" sz="1400" i="1"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𝑘</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10°</m:t>
                        </m:r>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𝐶</m:t>
                        </m:r>
                      </m:sub>
                    </m:s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𝛼</m:t>
                    </m:r>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𝑘</m:t>
                        </m:r>
                      </m:e>
                      <m:sub>
                        <m:r>
                          <a:rPr lang="de-DE" sz="1400" i="1">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𝑡</m:t>
                        </m:r>
                      </m:sub>
                    </m:sSub>
                  </m:oMath>
                </a14:m>
                <a:r>
                  <a:rPr lang="ru" sz="1400" dirty="0">
                    <a:solidFill>
                      <a:srgbClr val="000000"/>
                    </a:solidFill>
                    <a:effectLst/>
                    <a:ea typeface="Times New Roman" panose="02020603050405020304" pitchFamily="18" charset="0"/>
                  </a:rPr>
                  <a:t>[м/с] ( </a:t>
                </a:r>
                <a:r>
                  <a:rPr lang="ru" sz="1400" dirty="0" err="1">
                    <a:solidFill>
                      <a:srgbClr val="000000"/>
                    </a:solidFill>
                    <a:effectLst/>
                    <a:ea typeface="Times New Roman" panose="02020603050405020304" pitchFamily="18" charset="0"/>
                  </a:rPr>
                  <a:t>уравнение </a:t>
                </a:r>
                <a:r>
                  <a:rPr lang="ru" sz="1400" dirty="0">
                    <a:solidFill>
                      <a:srgbClr val="000000"/>
                    </a:solidFill>
                    <a:effectLst/>
                    <a:ea typeface="Times New Roman" panose="02020603050405020304" pitchFamily="18" charset="0"/>
                  </a:rPr>
                  <a:t>P3.38)</a:t>
                </a:r>
                <a:endParaRPr lang="de-DE" sz="1400" dirty="0">
                  <a:effectLst/>
                  <a:ea typeface="Times New Roman" panose="02020603050405020304" pitchFamily="18" charset="0"/>
                </a:endParaRPr>
              </a:p>
              <a:p>
                <a:pPr algn="just">
                  <a:lnSpc>
                    <a:spcPct val="150000"/>
                  </a:lnSpc>
                  <a:spcAft>
                    <a:spcPts val="0"/>
                  </a:spcAft>
                </a:pPr>
                <a:r>
                  <a:rPr lang="ru" sz="1400" dirty="0" err="1">
                    <a:effectLst/>
                    <a:ea typeface="Times New Roman" panose="02020603050405020304" pitchFamily="18" charset="0"/>
                  </a:rPr>
                  <a:t>с</a:t>
                </a:r>
                <a:endParaRPr lang="de-DE" sz="1400" dirty="0">
                  <a:effectLst/>
                  <a:ea typeface="Times New Roman" panose="02020603050405020304" pitchFamily="18" charset="0"/>
                </a:endParaRPr>
              </a:p>
              <a:p>
                <a:pPr algn="just">
                  <a:spcAft>
                    <a:spcPts val="0"/>
                  </a:spcAft>
                </a:pPr>
                <a14:m>
                  <m:oMath xmlns:m="http://schemas.openxmlformats.org/officeDocument/2006/math">
                    <m:r>
                      <a:rPr lang="de-DE" sz="1400" i="1">
                        <a:effectLst/>
                        <a:latin typeface="Cambria Math" panose="02040503050406030204" pitchFamily="18" charset="0"/>
                        <a:ea typeface="Times New Roman" panose="02020603050405020304" pitchFamily="18" charset="0"/>
                        <a:cs typeface="Arial" panose="020B0604020202020204" pitchFamily="34" charset="0"/>
                      </a:rPr>
                      <m:t>𝑡</m:t>
                    </m:r>
                  </m:oMath>
                </a14:m>
                <a:r>
                  <a:rPr lang="ru" sz="1400" dirty="0">
                    <a:effectLst/>
                    <a:ea typeface="Times New Roman" panose="02020603050405020304" pitchFamily="18" charset="0"/>
                  </a:rPr>
                  <a:t>= </a:t>
                </a:r>
                <a:r>
                  <a:rPr lang="ru" sz="1400" dirty="0">
                    <a:ea typeface="Times New Roman" panose="02020603050405020304" pitchFamily="18" charset="0"/>
                  </a:rPr>
                  <a:t>температура жидкости во время испытания </a:t>
                </a:r>
                <a:r>
                  <a:rPr lang="ru" sz="1400" dirty="0">
                    <a:effectLst/>
                    <a:ea typeface="Times New Roman" panose="02020603050405020304" pitchFamily="18" charset="0"/>
                  </a:rPr>
                  <a:t>[°C, </a:t>
                </a:r>
                <a:r>
                  <a:rPr lang="ru" sz="1400" dirty="0" err="1">
                    <a:effectLst/>
                    <a:ea typeface="Times New Roman" panose="02020603050405020304" pitchFamily="18" charset="0"/>
                  </a:rPr>
                  <a:t>здесь</a:t>
                </a:r>
                <a:r>
                  <a:rPr lang="ru" sz="1400" dirty="0">
                    <a:effectLst/>
                    <a:ea typeface="Times New Roman" panose="02020603050405020304" pitchFamily="18" charset="0"/>
                  </a:rPr>
                  <a:t> </a:t>
                </a:r>
                <a:r>
                  <a:rPr lang="ru" sz="1400" dirty="0" err="1">
                    <a:effectLst/>
                    <a:ea typeface="Times New Roman" panose="02020603050405020304" pitchFamily="18" charset="0"/>
                  </a:rPr>
                  <a:t>безразмерный </a:t>
                </a:r>
                <a:r>
                  <a:rPr lang="ru" sz="1400" dirty="0">
                    <a:effectLst/>
                    <a:ea typeface="Times New Roman" panose="02020603050405020304" pitchFamily="18" charset="0"/>
                  </a:rPr>
                  <a:t>]</a:t>
                </a:r>
              </a:p>
              <a:p>
                <a:pPr algn="just">
                  <a:spcAft>
                    <a:spcPts val="0"/>
                  </a:spcAft>
                </a:pPr>
                <a14:m>
                  <m:oMath xmlns:m="http://schemas.openxmlformats.org/officeDocument/2006/math">
                    <m:sSub>
                      <m:sSubPr>
                        <m:ctrlPr>
                          <a:rPr lang="de-DE" sz="1400" i="1">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400" i="1">
                            <a:effectLst/>
                            <a:latin typeface="Cambria Math" panose="02040503050406030204" pitchFamily="18" charset="0"/>
                            <a:ea typeface="Times New Roman" panose="02020603050405020304" pitchFamily="18" charset="0"/>
                            <a:cs typeface="Arial" panose="020B0604020202020204" pitchFamily="34" charset="0"/>
                          </a:rPr>
                          <m:t>𝑘</m:t>
                        </m:r>
                      </m:e>
                      <m:sub>
                        <m:r>
                          <a:rPr lang="de-DE" sz="1400" i="1">
                            <a:effectLst/>
                            <a:latin typeface="Cambria Math" panose="02040503050406030204" pitchFamily="18" charset="0"/>
                            <a:ea typeface="Times New Roman" panose="02020603050405020304" pitchFamily="18" charset="0"/>
                            <a:cs typeface="Arial" panose="020B0604020202020204" pitchFamily="34" charset="0"/>
                          </a:rPr>
                          <m:t>𝑡</m:t>
                        </m:r>
                      </m:sub>
                    </m:sSub>
                  </m:oMath>
                </a14:m>
                <a:r>
                  <a:rPr lang="ru" sz="1400" dirty="0">
                    <a:effectLst/>
                    <a:ea typeface="Times New Roman" panose="02020603050405020304" pitchFamily="18" charset="0"/>
                  </a:rPr>
                  <a:t>= </a:t>
                </a:r>
                <a:r>
                  <a:rPr lang="ru" sz="1400" dirty="0">
                    <a:ea typeface="Times New Roman" panose="02020603050405020304" pitchFamily="18" charset="0"/>
                  </a:rPr>
                  <a:t>определенный коэффициент проницаемости при температуре </a:t>
                </a:r>
                <a14:m>
                  <m:oMath xmlns:m="http://schemas.openxmlformats.org/officeDocument/2006/math">
                    <m:r>
                      <a:rPr lang="de-DE" sz="1400" i="1" dirty="0" smtClean="0">
                        <a:effectLst/>
                        <a:latin typeface="Cambria Math" panose="02040503050406030204" pitchFamily="18" charset="0"/>
                        <a:ea typeface="Times New Roman" panose="02020603050405020304" pitchFamily="18" charset="0"/>
                      </a:rPr>
                      <m:t>𝑡</m:t>
                    </m:r>
                  </m:oMath>
                </a14:m>
                <a:r>
                  <a:rPr lang="ru" sz="1400" dirty="0">
                    <a:effectLst/>
                    <a:ea typeface="Times New Roman" panose="02020603050405020304" pitchFamily="18" charset="0"/>
                  </a:rPr>
                  <a:t>[м/с]</a:t>
                </a:r>
              </a:p>
              <a:p>
                <a:pPr algn="just">
                  <a:spcAft>
                    <a:spcPts val="0"/>
                  </a:spcAft>
                </a:pPr>
                <a14:m>
                  <m:oMath xmlns:m="http://schemas.openxmlformats.org/officeDocument/2006/math">
                    <m:sSub>
                      <m:sSubPr>
                        <m:ctrlPr>
                          <a:rPr lang="de-DE" sz="1400" i="1">
                            <a:effectLst/>
                            <a:latin typeface="Cambria Math" panose="02040503050406030204" pitchFamily="18" charset="0"/>
                            <a:ea typeface="Times New Roman" panose="02020603050405020304" pitchFamily="18" charset="0"/>
                            <a:cs typeface="Arial" panose="020B0604020202020204" pitchFamily="34" charset="0"/>
                          </a:rPr>
                        </m:ctrlPr>
                      </m:sSubPr>
                      <m:e>
                        <m:r>
                          <a:rPr lang="de-DE" sz="1400" i="1">
                            <a:effectLst/>
                            <a:latin typeface="Cambria Math" panose="02040503050406030204" pitchFamily="18" charset="0"/>
                            <a:ea typeface="Times New Roman" panose="02020603050405020304" pitchFamily="18" charset="0"/>
                            <a:cs typeface="Arial" panose="020B0604020202020204" pitchFamily="34" charset="0"/>
                          </a:rPr>
                          <m:t>𝑘</m:t>
                        </m:r>
                      </m:e>
                      <m:sub>
                        <m:r>
                          <a:rPr lang="de-DE" sz="1400" i="1">
                            <a:effectLst/>
                            <a:latin typeface="Cambria Math" panose="02040503050406030204" pitchFamily="18" charset="0"/>
                            <a:ea typeface="Times New Roman" panose="02020603050405020304" pitchFamily="18" charset="0"/>
                            <a:cs typeface="Arial" panose="020B0604020202020204" pitchFamily="34" charset="0"/>
                          </a:rPr>
                          <m:t>10°</m:t>
                        </m:r>
                        <m:r>
                          <m:rPr>
                            <m:sty m:val="p"/>
                          </m:rPr>
                          <a:rPr lang="de-DE" sz="1400">
                            <a:effectLst/>
                            <a:latin typeface="Cambria Math" panose="02040503050406030204" pitchFamily="18" charset="0"/>
                            <a:ea typeface="Times New Roman" panose="02020603050405020304" pitchFamily="18" charset="0"/>
                            <a:cs typeface="Arial" panose="020B0604020202020204" pitchFamily="34" charset="0"/>
                          </a:rPr>
                          <m:t>C</m:t>
                        </m:r>
                      </m:sub>
                    </m:sSub>
                  </m:oMath>
                </a14:m>
                <a:r>
                  <a:rPr lang="ru" sz="1400" dirty="0">
                    <a:effectLst/>
                    <a:ea typeface="Times New Roman" panose="02020603050405020304" pitchFamily="18" charset="0"/>
                  </a:rPr>
                  <a:t>= </a:t>
                </a:r>
                <a:r>
                  <a:rPr lang="ru" sz="1400" dirty="0" err="1">
                    <a:ea typeface="Times New Roman" panose="02020603050405020304" pitchFamily="18" charset="0"/>
                  </a:rPr>
                  <a:t>проницаемость</a:t>
                </a:r>
                <a:r>
                  <a:rPr lang="ru" sz="1400" dirty="0">
                    <a:ea typeface="Times New Roman" panose="02020603050405020304" pitchFamily="18" charset="0"/>
                  </a:rPr>
                  <a:t> </a:t>
                </a:r>
                <a:r>
                  <a:rPr lang="ru" sz="1400" dirty="0" err="1">
                    <a:ea typeface="Times New Roman" panose="02020603050405020304" pitchFamily="18" charset="0"/>
                  </a:rPr>
                  <a:t>коэффициент </a:t>
                </a:r>
                <a:r>
                  <a:rPr lang="ru" sz="1400" dirty="0">
                    <a:ea typeface="Times New Roman" panose="02020603050405020304" pitchFamily="18" charset="0"/>
                  </a:rPr>
                  <a:t>при 10°C </a:t>
                </a:r>
                <a:r>
                  <a:rPr lang="ru" sz="1400" dirty="0">
                    <a:effectLst/>
                    <a:ea typeface="Times New Roman" panose="02020603050405020304" pitchFamily="18" charset="0"/>
                  </a:rPr>
                  <a:t>[м/с]</a:t>
                </a:r>
              </a:p>
              <a:p>
                <a:pPr algn="just">
                  <a:spcAft>
                    <a:spcPts val="0"/>
                  </a:spcAft>
                </a:pPr>
                <a14:m>
                  <m:oMath xmlns:m="http://schemas.openxmlformats.org/officeDocument/2006/math">
                    <m:r>
                      <a:rPr lang="de-DE" sz="1400" i="1">
                        <a:effectLst/>
                        <a:latin typeface="Cambria Math" panose="02040503050406030204" pitchFamily="18" charset="0"/>
                        <a:ea typeface="Times New Roman" panose="02020603050405020304" pitchFamily="18" charset="0"/>
                        <a:cs typeface="Arial" panose="020B0604020202020204" pitchFamily="34" charset="0"/>
                      </a:rPr>
                      <m:t>𝛼</m:t>
                    </m:r>
                  </m:oMath>
                </a14:m>
                <a:r>
                  <a:rPr lang="ru" sz="1400" dirty="0">
                    <a:effectLst/>
                    <a:ea typeface="Times New Roman" panose="02020603050405020304" pitchFamily="18" charset="0"/>
                  </a:rPr>
                  <a:t>= </a:t>
                </a:r>
                <a:r>
                  <a:rPr lang="ru" sz="1400" dirty="0" err="1">
                    <a:effectLst/>
                    <a:ea typeface="Times New Roman" panose="02020603050405020304" pitchFamily="18" charset="0"/>
                  </a:rPr>
                  <a:t>коррекция</a:t>
                </a:r>
                <a:r>
                  <a:rPr lang="ru" sz="1400" dirty="0">
                    <a:effectLst/>
                    <a:ea typeface="Times New Roman" panose="02020603050405020304" pitchFamily="18" charset="0"/>
                  </a:rPr>
                  <a:t> </a:t>
                </a:r>
                <a:r>
                  <a:rPr lang="ru" sz="1400" dirty="0" err="1">
                    <a:effectLst/>
                    <a:ea typeface="Times New Roman" panose="02020603050405020304" pitchFamily="18" charset="0"/>
                  </a:rPr>
                  <a:t>коэффициент </a:t>
                </a:r>
                <a:r>
                  <a:rPr lang="ru" sz="1400" dirty="0">
                    <a:effectLst/>
                    <a:ea typeface="Times New Roman" panose="02020603050405020304" pitchFamily="18" charset="0"/>
                  </a:rPr>
                  <a:t>[-]</a:t>
                </a:r>
                <a:endParaRPr lang="de-DE" sz="1400" spc="-30" dirty="0"/>
              </a:p>
            </p:txBody>
          </p:sp>
        </mc:Choice>
        <mc:Fallback xmlns="">
          <p:sp>
            <p:nvSpPr>
              <p:cNvPr id="4" name="Textfeld 3"/>
              <p:cNvSpPr txBox="1">
                <a:spLocks noRot="1" noChangeAspect="1" noMove="1" noResize="1" noEditPoints="1" noAdjustHandles="1" noChangeArrowheads="1" noChangeShapeType="1" noTextEdit="1"/>
              </p:cNvSpPr>
              <p:nvPr/>
            </p:nvSpPr>
            <p:spPr>
              <a:xfrm>
                <a:off x="0" y="576000"/>
                <a:ext cx="9144000" cy="5145126"/>
              </a:xfrm>
              <a:prstGeom prst="rect">
                <a:avLst/>
              </a:prstGeom>
              <a:blipFill>
                <a:blip r:embed="rId3"/>
                <a:stretch>
                  <a:fillRect l="-200" t="-118" r="-200"/>
                </a:stretch>
              </a:blipFill>
            </p:spPr>
            <p:txBody>
              <a:bodyPr/>
              <a:lstStyle/>
              <a:p>
                <a:r xmlns:a="http://schemas.openxmlformats.org/drawingml/2006/main">
                  <a:rPr lang="ru">
                    <a:noFill/>
                  </a:rPr>
                  <a:t> </a:t>
                </a:r>
              </a:p>
            </p:txBody>
          </p:sp>
        </mc:Fallback>
      </mc:AlternateContent>
      <mc:AlternateContent xmlns:mc="http://schemas.openxmlformats.org/markup-compatibility/2006" xmlns:a14="http://schemas.microsoft.com/office/drawing/2010/main">
        <mc:Choice Requires="a14">
          <p:sp>
            <p:nvSpPr>
              <p:cNvPr id="9" name="Textfeld 8"/>
              <p:cNvSpPr txBox="1"/>
              <p:nvPr/>
            </p:nvSpPr>
            <p:spPr>
              <a:xfrm>
                <a:off x="-36144" y="5661402"/>
                <a:ext cx="3347864" cy="646331"/>
              </a:xfrm>
              <a:prstGeom prst="rect">
                <a:avLst/>
              </a:prstGeom>
              <a:noFill/>
            </p:spPr>
            <p:txBody>
              <a:bodyPr wrap="square" lIns="90000" rtlCol="0">
                <a:spAutoFit/>
              </a:bodyPr>
              <a:lstStyle/>
              <a:p>
                <a:r>
                  <a:rPr lang="ru" sz="1200" b="1" dirty="0"/>
                  <a:t>Таб.P3-4:</a:t>
                </a:r>
                <a:r>
                  <a:rPr lang="ru" sz="1200" dirty="0"/>
                  <a:t> Поправочные коэффициенты </a:t>
                </a:r>
                <a14:m>
                  <m:oMath xmlns:m="http://schemas.openxmlformats.org/officeDocument/2006/math">
                    <m:r>
                      <a:rPr lang="en-US" sz="1200" i="1" dirty="0" smtClean="0">
                        <a:latin typeface="Cambria Math" panose="02040503050406030204" pitchFamily="18" charset="0"/>
                      </a:rPr>
                      <m:t>𝛼</m:t>
                    </m:r>
                  </m:oMath>
                </a14:m>
                <a:r>
                  <a:rPr lang="ru" sz="1200" dirty="0"/>
                  <a:t>для учета температуры воды (источник: </a:t>
                </a:r>
                <a:r>
                  <a:rPr lang="ru" sz="1200" cap="small" dirty="0" err="1"/>
                  <a:t>Rütz</a:t>
                </a:r>
                <a:r>
                  <a:rPr lang="ru" sz="1200" cap="small" dirty="0"/>
                  <a:t> </a:t>
                </a:r>
                <a:r>
                  <a:rPr lang="ru" sz="1200" dirty="0"/>
                  <a:t>и др., </a:t>
                </a:r>
                <a:r>
                  <a:rPr lang="ru" sz="1200" dirty="0" err="1"/>
                  <a:t>Виссенсшпайхер</a:t>
                </a:r>
                <a:r>
                  <a:rPr lang="ru" sz="1200" dirty="0"/>
                  <a:t> </a:t>
                </a:r>
                <a:r>
                  <a:rPr lang="ru" sz="1200" dirty="0" err="1"/>
                  <a:t>Геотехник </a:t>
                </a:r>
                <a:r>
                  <a:rPr lang="ru" sz="1200" dirty="0"/>
                  <a:t>, 2019. С. 39).</a:t>
                </a:r>
                <a:endParaRPr lang="de-DE" sz="1200" spc="-30" dirty="0"/>
              </a:p>
            </p:txBody>
          </p:sp>
        </mc:Choice>
        <mc:Fallback xmlns="">
          <p:sp>
            <p:nvSpPr>
              <p:cNvPr id="9" name="Textfeld 8"/>
              <p:cNvSpPr txBox="1">
                <a:spLocks noRot="1" noChangeAspect="1" noMove="1" noResize="1" noEditPoints="1" noAdjustHandles="1" noChangeArrowheads="1" noChangeShapeType="1" noTextEdit="1"/>
              </p:cNvSpPr>
              <p:nvPr/>
            </p:nvSpPr>
            <p:spPr>
              <a:xfrm>
                <a:off x="-36144" y="5661402"/>
                <a:ext cx="3347864" cy="646331"/>
              </a:xfrm>
              <a:prstGeom prst="rect">
                <a:avLst/>
              </a:prstGeom>
              <a:blipFill>
                <a:blip r:embed="rId4"/>
                <a:stretch>
                  <a:fillRect l="-182" t="-943" b="-6604"/>
                </a:stretch>
              </a:blipFill>
            </p:spPr>
            <p:txBody>
              <a:bodyPr/>
              <a:lstStyle/>
              <a:p>
                <a:r xmlns:a="http://schemas.openxmlformats.org/drawingml/2006/main">
                  <a:rPr lang="ru">
                    <a:noFill/>
                  </a:rPr>
                  <a:t> </a:t>
                </a:r>
              </a:p>
            </p:txBody>
          </p:sp>
        </mc:Fallback>
      </mc:AlternateContent>
      <p:sp>
        <p:nvSpPr>
          <p:cNvPr id="11" name="Textfeld 10"/>
          <p:cNvSpPr txBox="1"/>
          <p:nvPr/>
        </p:nvSpPr>
        <p:spPr>
          <a:xfrm>
            <a:off x="2808000" y="244800"/>
            <a:ext cx="4320000" cy="307777"/>
          </a:xfrm>
          <a:prstGeom prst="rect">
            <a:avLst/>
          </a:prstGeom>
          <a:noFill/>
        </p:spPr>
        <p:txBody>
          <a:bodyPr wrap="square" lIns="90000" rtlCol="0">
            <a:spAutoFit/>
          </a:bodyPr>
          <a:lstStyle/>
          <a:p>
            <a:r>
              <a:rPr lang="ru" sz="1400" b="1" dirty="0"/>
              <a:t>Лабораторные </a:t>
            </a:r>
            <a:r>
              <a:rPr lang="ru" sz="1400" b="1" dirty="0" err="1"/>
              <a:t>тесты</a:t>
            </a:r>
            <a:endParaRPr lang="de-DE" sz="1400" b="1" dirty="0"/>
          </a:p>
        </p:txBody>
      </p:sp>
      <mc:AlternateContent xmlns:mc="http://schemas.openxmlformats.org/markup-compatibility/2006" xmlns:a14="http://schemas.microsoft.com/office/drawing/2010/main">
        <mc:Choice Requires="a14">
          <p:graphicFrame>
            <p:nvGraphicFramePr>
              <p:cNvPr id="2" name="Tabelle 1"/>
              <p:cNvGraphicFramePr>
                <a:graphicFrameLocks noGrp="1"/>
              </p:cNvGraphicFramePr>
              <p:nvPr/>
            </p:nvGraphicFramePr>
            <p:xfrm>
              <a:off x="3275856" y="5598803"/>
              <a:ext cx="5832000" cy="716280"/>
            </p:xfrm>
            <a:graphic>
              <a:graphicData uri="http://schemas.openxmlformats.org/drawingml/2006/table">
                <a:tbl>
                  <a:tblPr firstRow="1" firstCol="1" bandRow="1"/>
                  <a:tblGrid>
                    <a:gridCol w="1512000">
                      <a:extLst>
                        <a:ext uri="{9D8B030D-6E8A-4147-A177-3AD203B41FA5}">
                          <a16:colId xmlns="" xmlns:a16="http://schemas.microsoft.com/office/drawing/2014/main" val="3832084525"/>
                        </a:ext>
                      </a:extLst>
                    </a:gridCol>
                    <a:gridCol w="864000">
                      <a:extLst>
                        <a:ext uri="{9D8B030D-6E8A-4147-A177-3AD203B41FA5}">
                          <a16:colId xmlns="" xmlns:a16="http://schemas.microsoft.com/office/drawing/2014/main" val="4200693332"/>
                        </a:ext>
                      </a:extLst>
                    </a:gridCol>
                    <a:gridCol w="864000">
                      <a:extLst>
                        <a:ext uri="{9D8B030D-6E8A-4147-A177-3AD203B41FA5}">
                          <a16:colId xmlns="" xmlns:a16="http://schemas.microsoft.com/office/drawing/2014/main" val="1659934809"/>
                        </a:ext>
                      </a:extLst>
                    </a:gridCol>
                    <a:gridCol w="864000">
                      <a:extLst>
                        <a:ext uri="{9D8B030D-6E8A-4147-A177-3AD203B41FA5}">
                          <a16:colId xmlns="" xmlns:a16="http://schemas.microsoft.com/office/drawing/2014/main" val="1215670470"/>
                        </a:ext>
                      </a:extLst>
                    </a:gridCol>
                    <a:gridCol w="864000">
                      <a:extLst>
                        <a:ext uri="{9D8B030D-6E8A-4147-A177-3AD203B41FA5}">
                          <a16:colId xmlns="" xmlns:a16="http://schemas.microsoft.com/office/drawing/2014/main" val="932386093"/>
                        </a:ext>
                      </a:extLst>
                    </a:gridCol>
                    <a:gridCol w="864000">
                      <a:extLst>
                        <a:ext uri="{9D8B030D-6E8A-4147-A177-3AD203B41FA5}">
                          <a16:colId xmlns="" xmlns:a16="http://schemas.microsoft.com/office/drawing/2014/main" val="3830411598"/>
                        </a:ext>
                      </a:extLst>
                    </a:gridCol>
                  </a:tblGrid>
                  <a:tr h="0">
                    <a:tc>
                      <a:txBody>
                        <a:bodyPr/>
                        <a:lstStyle/>
                        <a:p>
                          <a:pPr algn="ctr">
                            <a:lnSpc>
                              <a:spcPct val="150000"/>
                            </a:lnSpc>
                            <a:spcBef>
                              <a:spcPts val="600"/>
                            </a:spcBef>
                            <a:spcAft>
                              <a:spcPts val="600"/>
                            </a:spcAft>
                          </a:pPr>
                          <a:r>
                            <a:rPr lang="ru" sz="1400" spc="-30" baseline="0" dirty="0" err="1">
                              <a:effectLst/>
                              <a:latin typeface="+mn-lt"/>
                              <a:ea typeface="Times New Roman" panose="02020603050405020304" pitchFamily="18" charset="0"/>
                            </a:rPr>
                            <a:t>Температура</a:t>
                          </a:r>
                          <a:r>
                            <a:rPr lang="ru" sz="1400" spc="-30" baseline="0" dirty="0">
                              <a:effectLst/>
                              <a:latin typeface="+mn-lt"/>
                              <a:ea typeface="Times New Roman" panose="02020603050405020304" pitchFamily="18" charset="0"/>
                            </a:rPr>
                            <a:t> </a:t>
                          </a:r>
                          <a14:m>
                            <m:oMath xmlns:m="http://schemas.openxmlformats.org/officeDocument/2006/math">
                              <m:r>
                                <a:rPr lang="de-DE" sz="1400" i="1" spc="-30" baseline="0" dirty="0" smtClean="0">
                                  <a:effectLst/>
                                  <a:latin typeface="Cambria Math" panose="02040503050406030204" pitchFamily="18" charset="0"/>
                                  <a:ea typeface="Times New Roman" panose="02020603050405020304" pitchFamily="18" charset="0"/>
                                </a:rPr>
                                <m:t>𝑇</m:t>
                              </m:r>
                            </m:oMath>
                          </a14:m>
                          <a:r>
                            <a:rPr lang="ru" sz="1400" spc="-30" baseline="0" dirty="0">
                              <a:effectLst/>
                              <a:latin typeface="+mn-lt"/>
                              <a:ea typeface="Times New Roman" panose="02020603050405020304" pitchFamily="18" charset="0"/>
                            </a:rPr>
                            <a:t>[°С]</a:t>
                          </a:r>
                        </a:p>
                      </a:txBody>
                      <a:tcPr marL="68580" marR="68580"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tc>
                      <a:txBody>
                        <a:bodyPr/>
                        <a:lstStyle/>
                        <a:p>
                          <a:pPr algn="ctr">
                            <a:lnSpc>
                              <a:spcPct val="150000"/>
                            </a:lnSpc>
                            <a:spcBef>
                              <a:spcPts val="600"/>
                            </a:spcBef>
                            <a:spcAft>
                              <a:spcPts val="600"/>
                            </a:spcAft>
                          </a:pPr>
                          <a:r>
                            <a:rPr lang="ru" sz="1400" dirty="0">
                              <a:effectLst/>
                              <a:latin typeface="+mn-lt"/>
                              <a:ea typeface="Times New Roman" panose="02020603050405020304" pitchFamily="18" charset="0"/>
                            </a:rPr>
                            <a:t>5</a:t>
                          </a: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tc>
                      <a:txBody>
                        <a:bodyPr/>
                        <a:lstStyle/>
                        <a:p>
                          <a:pPr algn="ctr">
                            <a:lnSpc>
                              <a:spcPct val="150000"/>
                            </a:lnSpc>
                            <a:spcBef>
                              <a:spcPts val="600"/>
                            </a:spcBef>
                            <a:spcAft>
                              <a:spcPts val="600"/>
                            </a:spcAft>
                          </a:pPr>
                          <a:r>
                            <a:rPr lang="ru" sz="1400" dirty="0">
                              <a:effectLst/>
                              <a:latin typeface="+mn-lt"/>
                              <a:ea typeface="Times New Roman" panose="02020603050405020304" pitchFamily="18" charset="0"/>
                            </a:rPr>
                            <a:t>10</a:t>
                          </a: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tc>
                      <a:txBody>
                        <a:bodyPr/>
                        <a:lstStyle/>
                        <a:p>
                          <a:pPr algn="ctr">
                            <a:lnSpc>
                              <a:spcPct val="150000"/>
                            </a:lnSpc>
                            <a:spcBef>
                              <a:spcPts val="600"/>
                            </a:spcBef>
                            <a:spcAft>
                              <a:spcPts val="600"/>
                            </a:spcAft>
                          </a:pPr>
                          <a:r>
                            <a:rPr lang="ru" sz="1400" dirty="0">
                              <a:effectLst/>
                              <a:latin typeface="+mn-lt"/>
                              <a:ea typeface="Times New Roman" panose="02020603050405020304" pitchFamily="18" charset="0"/>
                            </a:rPr>
                            <a:t>15</a:t>
                          </a: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tc>
                      <a:txBody>
                        <a:bodyPr/>
                        <a:lstStyle/>
                        <a:p>
                          <a:pPr algn="ctr">
                            <a:lnSpc>
                              <a:spcPct val="150000"/>
                            </a:lnSpc>
                            <a:spcBef>
                              <a:spcPts val="600"/>
                            </a:spcBef>
                            <a:spcAft>
                              <a:spcPts val="600"/>
                            </a:spcAft>
                          </a:pPr>
                          <a:r>
                            <a:rPr lang="ru" sz="1400" dirty="0">
                              <a:effectLst/>
                              <a:latin typeface="+mn-lt"/>
                              <a:ea typeface="Times New Roman" panose="02020603050405020304" pitchFamily="18" charset="0"/>
                            </a:rPr>
                            <a:t>20</a:t>
                          </a: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tc>
                      <a:txBody>
                        <a:bodyPr/>
                        <a:lstStyle/>
                        <a:p>
                          <a:pPr algn="ctr">
                            <a:lnSpc>
                              <a:spcPct val="150000"/>
                            </a:lnSpc>
                            <a:spcBef>
                              <a:spcPts val="600"/>
                            </a:spcBef>
                            <a:spcAft>
                              <a:spcPts val="600"/>
                            </a:spcAft>
                          </a:pPr>
                          <a:r>
                            <a:rPr lang="ru" sz="1400" dirty="0">
                              <a:effectLst/>
                              <a:latin typeface="+mn-lt"/>
                              <a:ea typeface="Times New Roman" panose="02020603050405020304" pitchFamily="18" charset="0"/>
                            </a:rPr>
                            <a:t>25</a:t>
                          </a:r>
                        </a:p>
                      </a:txBody>
                      <a:tcPr marL="68580" marR="68580"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extLst>
                      <a:ext uri="{0D108BD9-81ED-4DB2-BD59-A6C34878D82A}">
                        <a16:rowId xmlns="" xmlns:a16="http://schemas.microsoft.com/office/drawing/2014/main" val="1934811121"/>
                      </a:ext>
                    </a:extLst>
                  </a:tr>
                  <a:tr h="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e-DE" sz="1400" i="1" dirty="0" smtClean="0">
                                    <a:effectLst/>
                                    <a:latin typeface="Cambria Math" panose="02040503050406030204" pitchFamily="18" charset="0"/>
                                    <a:ea typeface="Times New Roman" panose="02020603050405020304" pitchFamily="18" charset="0"/>
                                  </a:rPr>
                                  <m:t>𝛼</m:t>
                                </m:r>
                              </m:oMath>
                            </m:oMathPara>
                          </a14:m>
                          <a:endParaRPr lang="de-DE" sz="14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Bef>
                              <a:spcPts val="600"/>
                            </a:spcBef>
                            <a:spcAft>
                              <a:spcPts val="600"/>
                            </a:spcAft>
                          </a:pPr>
                          <a:r>
                            <a:rPr lang="ru" sz="1400" dirty="0">
                              <a:effectLst/>
                              <a:latin typeface="+mn-lt"/>
                              <a:ea typeface="Times New Roman" panose="02020603050405020304" pitchFamily="18" charset="0"/>
                            </a:rPr>
                            <a:t>1158</a:t>
                          </a: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Bef>
                              <a:spcPts val="600"/>
                            </a:spcBef>
                            <a:spcAft>
                              <a:spcPts val="600"/>
                            </a:spcAft>
                          </a:pPr>
                          <a:r>
                            <a:rPr lang="ru" sz="1400" dirty="0">
                              <a:effectLst/>
                              <a:latin typeface="+mn-lt"/>
                              <a:ea typeface="Times New Roman" panose="02020603050405020304" pitchFamily="18" charset="0"/>
                            </a:rPr>
                            <a:t>1000</a:t>
                          </a: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Bef>
                              <a:spcPts val="600"/>
                            </a:spcBef>
                            <a:spcAft>
                              <a:spcPts val="600"/>
                            </a:spcAft>
                          </a:pPr>
                          <a:r>
                            <a:rPr lang="ru" sz="1400" dirty="0">
                              <a:effectLst/>
                              <a:latin typeface="+mn-lt"/>
                              <a:ea typeface="Times New Roman" panose="02020603050405020304" pitchFamily="18" charset="0"/>
                            </a:rPr>
                            <a:t>0,847</a:t>
                          </a: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Bef>
                              <a:spcPts val="600"/>
                            </a:spcBef>
                            <a:spcAft>
                              <a:spcPts val="600"/>
                            </a:spcAft>
                          </a:pPr>
                          <a:r>
                            <a:rPr lang="ru" sz="1400" dirty="0">
                              <a:effectLst/>
                              <a:latin typeface="+mn-lt"/>
                              <a:ea typeface="Times New Roman" panose="02020603050405020304" pitchFamily="18" charset="0"/>
                            </a:rPr>
                            <a:t>0,771</a:t>
                          </a: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Bef>
                              <a:spcPts val="600"/>
                            </a:spcBef>
                            <a:spcAft>
                              <a:spcPts val="600"/>
                            </a:spcAft>
                          </a:pPr>
                          <a:r>
                            <a:rPr lang="ru" sz="1400" dirty="0">
                              <a:effectLst/>
                              <a:latin typeface="+mn-lt"/>
                              <a:ea typeface="Times New Roman" panose="02020603050405020304" pitchFamily="18" charset="0"/>
                            </a:rPr>
                            <a:t>0,686</a:t>
                          </a:r>
                        </a:p>
                      </a:txBody>
                      <a:tcPr marL="68580" marR="68580"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 xmlns:a16="http://schemas.microsoft.com/office/drawing/2014/main" val="2738123811"/>
                      </a:ext>
                    </a:extLst>
                  </a:tr>
                </a:tbl>
              </a:graphicData>
            </a:graphic>
          </p:graphicFrame>
        </mc:Choice>
        <mc:Fallback xmlns="">
          <p:graphicFrame>
            <p:nvGraphicFramePr>
              <p:cNvPr id="2" name="Tabelle 1"/>
              <p:cNvGraphicFramePr>
                <a:graphicFrameLocks noGrp="1"/>
              </p:cNvGraphicFramePr>
              <p:nvPr>
                <p:extLst>
                  <p:ext uri="{D42A27DB-BD31-4B8C-83A1-F6EECF244321}">
                    <p14:modId xmlns:p14="http://schemas.microsoft.com/office/powerpoint/2010/main" val="4264549598"/>
                  </p:ext>
                </p:extLst>
              </p:nvPr>
            </p:nvGraphicFramePr>
            <p:xfrm>
              <a:off x="3275856" y="5598803"/>
              <a:ext cx="5832000" cy="683197"/>
            </p:xfrm>
            <a:graphic>
              <a:graphicData uri="http://schemas.openxmlformats.org/drawingml/2006/table">
                <a:tbl>
                  <a:tblPr firstRow="1" firstCol="1" bandRow="1"/>
                  <a:tblGrid>
                    <a:gridCol w="1512000">
                      <a:extLst>
                        <a:ext uri="{9D8B030D-6E8A-4147-A177-3AD203B41FA5}">
                          <a16:colId xmlns:a16="http://schemas.microsoft.com/office/drawing/2014/main" val="3832084525"/>
                        </a:ext>
                      </a:extLst>
                    </a:gridCol>
                    <a:gridCol w="864000">
                      <a:extLst>
                        <a:ext uri="{9D8B030D-6E8A-4147-A177-3AD203B41FA5}">
                          <a16:colId xmlns:a16="http://schemas.microsoft.com/office/drawing/2014/main" val="4200693332"/>
                        </a:ext>
                      </a:extLst>
                    </a:gridCol>
                    <a:gridCol w="864000">
                      <a:extLst>
                        <a:ext uri="{9D8B030D-6E8A-4147-A177-3AD203B41FA5}">
                          <a16:colId xmlns:a16="http://schemas.microsoft.com/office/drawing/2014/main" val="1659934809"/>
                        </a:ext>
                      </a:extLst>
                    </a:gridCol>
                    <a:gridCol w="864000">
                      <a:extLst>
                        <a:ext uri="{9D8B030D-6E8A-4147-A177-3AD203B41FA5}">
                          <a16:colId xmlns:a16="http://schemas.microsoft.com/office/drawing/2014/main" val="1215670470"/>
                        </a:ext>
                      </a:extLst>
                    </a:gridCol>
                    <a:gridCol w="864000">
                      <a:extLst>
                        <a:ext uri="{9D8B030D-6E8A-4147-A177-3AD203B41FA5}">
                          <a16:colId xmlns:a16="http://schemas.microsoft.com/office/drawing/2014/main" val="932386093"/>
                        </a:ext>
                      </a:extLst>
                    </a:gridCol>
                    <a:gridCol w="864000">
                      <a:extLst>
                        <a:ext uri="{9D8B030D-6E8A-4147-A177-3AD203B41FA5}">
                          <a16:colId xmlns:a16="http://schemas.microsoft.com/office/drawing/2014/main" val="3830411598"/>
                        </a:ext>
                      </a:extLst>
                    </a:gridCol>
                  </a:tblGrid>
                  <a:tr h="286957">
                    <a:tc>
                      <a:txBody>
                        <a:bodyPr/>
                        <a:lstStyle/>
                        <a:p>
                          <a:endParaRPr lang="it-IT"/>
                        </a:p>
                      </a:txBody>
                      <a:tcPr marL="68580" marR="68580"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blipFill>
                          <a:blip r:embed="rId5"/>
                          <a:stretch>
                            <a:fillRect l="-403" t="-2128" r="-287097" b="-144681"/>
                          </a:stretch>
                        </a:blipFill>
                      </a:tcPr>
                    </a:tc>
                    <a:tc>
                      <a:txBody>
                        <a:bodyPr/>
                        <a:lstStyle/>
                        <a:p>
                          <a:pPr xmlns:a="http://schemas.openxmlformats.org/drawingml/2006/main" algn="ctr">
                            <a:lnSpc>
                              <a:spcPct val="150000"/>
                            </a:lnSpc>
                            <a:spcBef>
                              <a:spcPts val="600"/>
                            </a:spcBef>
                            <a:spcAft>
                              <a:spcPts val="600"/>
                            </a:spcAft>
                          </a:pPr>
                          <a:r xmlns:a="http://schemas.openxmlformats.org/drawingml/2006/main">
                            <a:rPr lang="ru" sz="1400" dirty="0">
                              <a:effectLst/>
                              <a:latin typeface="+mn-lt"/>
                              <a:ea typeface="Times New Roman" panose="02020603050405020304" pitchFamily="18" charset="0"/>
                            </a:rPr>
                            <a:t>5</a:t>
                          </a: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tc>
                      <a:txBody>
                        <a:bodyPr/>
                        <a:lstStyle/>
                        <a:p>
                          <a:pPr xmlns:a="http://schemas.openxmlformats.org/drawingml/2006/main" algn="ctr">
                            <a:lnSpc>
                              <a:spcPct val="150000"/>
                            </a:lnSpc>
                            <a:spcBef>
                              <a:spcPts val="600"/>
                            </a:spcBef>
                            <a:spcAft>
                              <a:spcPts val="600"/>
                            </a:spcAft>
                          </a:pPr>
                          <a:r xmlns:a="http://schemas.openxmlformats.org/drawingml/2006/main">
                            <a:rPr lang="ru" sz="1400" dirty="0">
                              <a:effectLst/>
                              <a:latin typeface="+mn-lt"/>
                              <a:ea typeface="Times New Roman" panose="02020603050405020304" pitchFamily="18" charset="0"/>
                            </a:rPr>
                            <a:t>10</a:t>
                          </a: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tc>
                      <a:txBody>
                        <a:bodyPr/>
                        <a:lstStyle/>
                        <a:p>
                          <a:pPr xmlns:a="http://schemas.openxmlformats.org/drawingml/2006/main" algn="ctr">
                            <a:lnSpc>
                              <a:spcPct val="150000"/>
                            </a:lnSpc>
                            <a:spcBef>
                              <a:spcPts val="600"/>
                            </a:spcBef>
                            <a:spcAft>
                              <a:spcPts val="600"/>
                            </a:spcAft>
                          </a:pPr>
                          <a:r xmlns:a="http://schemas.openxmlformats.org/drawingml/2006/main">
                            <a:rPr lang="ru" sz="1400" dirty="0">
                              <a:effectLst/>
                              <a:latin typeface="+mn-lt"/>
                              <a:ea typeface="Times New Roman" panose="02020603050405020304" pitchFamily="18" charset="0"/>
                            </a:rPr>
                            <a:t>15</a:t>
                          </a: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tc>
                      <a:txBody>
                        <a:bodyPr/>
                        <a:lstStyle/>
                        <a:p>
                          <a:pPr xmlns:a="http://schemas.openxmlformats.org/drawingml/2006/main" algn="ctr">
                            <a:lnSpc>
                              <a:spcPct val="150000"/>
                            </a:lnSpc>
                            <a:spcBef>
                              <a:spcPts val="600"/>
                            </a:spcBef>
                            <a:spcAft>
                              <a:spcPts val="600"/>
                            </a:spcAft>
                          </a:pPr>
                          <a:r xmlns:a="http://schemas.openxmlformats.org/drawingml/2006/main">
                            <a:rPr lang="ru" sz="1400" dirty="0">
                              <a:effectLst/>
                              <a:latin typeface="+mn-lt"/>
                              <a:ea typeface="Times New Roman" panose="02020603050405020304" pitchFamily="18" charset="0"/>
                            </a:rPr>
                            <a:t>20</a:t>
                          </a: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tc>
                      <a:txBody>
                        <a:bodyPr/>
                        <a:lstStyle/>
                        <a:p>
                          <a:pPr xmlns:a="http://schemas.openxmlformats.org/drawingml/2006/main" algn="ctr">
                            <a:lnSpc>
                              <a:spcPct val="150000"/>
                            </a:lnSpc>
                            <a:spcBef>
                              <a:spcPts val="600"/>
                            </a:spcBef>
                            <a:spcAft>
                              <a:spcPts val="600"/>
                            </a:spcAft>
                          </a:pPr>
                          <a:r xmlns:a="http://schemas.openxmlformats.org/drawingml/2006/main">
                            <a:rPr lang="ru" sz="1400" dirty="0">
                              <a:effectLst/>
                              <a:latin typeface="+mn-lt"/>
                              <a:ea typeface="Times New Roman" panose="02020603050405020304" pitchFamily="18" charset="0"/>
                            </a:rPr>
                            <a:t>25</a:t>
                          </a:r>
                        </a:p>
                      </a:txBody>
                      <a:tcPr marL="68580" marR="68580"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CDDC"/>
                        </a:solidFill>
                      </a:tcPr>
                    </a:tc>
                    <a:extLst>
                      <a:ext uri="{0D108BD9-81ED-4DB2-BD59-A6C34878D82A}">
                        <a16:rowId xmlns:a16="http://schemas.microsoft.com/office/drawing/2014/main" val="1934811121"/>
                      </a:ext>
                    </a:extLst>
                  </a:tr>
                  <a:tr h="396240">
                    <a:tc>
                      <a:txBody>
                        <a:bodyPr/>
                        <a:lstStyle/>
                        <a:p>
                          <a:endParaRPr lang="it-IT"/>
                        </a:p>
                      </a:txBody>
                      <a:tcPr marL="68580" marR="68580" marT="0" marB="0">
                        <a:lnL w="1270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03" t="-72727" r="-287097" b="-3030"/>
                          </a:stretch>
                        </a:blipFill>
                      </a:tcPr>
                    </a:tc>
                    <a:tc>
                      <a:txBody>
                        <a:bodyPr/>
                        <a:lstStyle/>
                        <a:p>
                          <a:pPr xmlns:a="http://schemas.openxmlformats.org/drawingml/2006/main" algn="ctr">
                            <a:lnSpc>
                              <a:spcPct val="150000"/>
                            </a:lnSpc>
                            <a:spcBef>
                              <a:spcPts val="600"/>
                            </a:spcBef>
                            <a:spcAft>
                              <a:spcPts val="600"/>
                            </a:spcAft>
                          </a:pPr>
                          <a:r xmlns:a="http://schemas.openxmlformats.org/drawingml/2006/main">
                            <a:rPr lang="ru" sz="1400" dirty="0">
                              <a:effectLst/>
                              <a:latin typeface="+mn-lt"/>
                              <a:ea typeface="Times New Roman" panose="02020603050405020304" pitchFamily="18" charset="0"/>
                            </a:rPr>
                            <a:t>1158</a:t>
                          </a: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xmlns:a="http://schemas.openxmlformats.org/drawingml/2006/main" algn="ctr">
                            <a:lnSpc>
                              <a:spcPct val="150000"/>
                            </a:lnSpc>
                            <a:spcBef>
                              <a:spcPts val="600"/>
                            </a:spcBef>
                            <a:spcAft>
                              <a:spcPts val="600"/>
                            </a:spcAft>
                          </a:pPr>
                          <a:r xmlns:a="http://schemas.openxmlformats.org/drawingml/2006/main">
                            <a:rPr lang="ru" sz="1400" dirty="0">
                              <a:effectLst/>
                              <a:latin typeface="+mn-lt"/>
                              <a:ea typeface="Times New Roman" panose="02020603050405020304" pitchFamily="18" charset="0"/>
                            </a:rPr>
                            <a:t>1000</a:t>
                          </a: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xmlns:a="http://schemas.openxmlformats.org/drawingml/2006/main" algn="ctr">
                            <a:lnSpc>
                              <a:spcPct val="150000"/>
                            </a:lnSpc>
                            <a:spcBef>
                              <a:spcPts val="600"/>
                            </a:spcBef>
                            <a:spcAft>
                              <a:spcPts val="600"/>
                            </a:spcAft>
                          </a:pPr>
                          <a:r xmlns:a="http://schemas.openxmlformats.org/drawingml/2006/main">
                            <a:rPr lang="ru" sz="1400" dirty="0">
                              <a:effectLst/>
                              <a:latin typeface="+mn-lt"/>
                              <a:ea typeface="Times New Roman" panose="02020603050405020304" pitchFamily="18" charset="0"/>
                            </a:rPr>
                            <a:t>0,847</a:t>
                          </a: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xmlns:a="http://schemas.openxmlformats.org/drawingml/2006/main" algn="ctr">
                            <a:lnSpc>
                              <a:spcPct val="150000"/>
                            </a:lnSpc>
                            <a:spcBef>
                              <a:spcPts val="600"/>
                            </a:spcBef>
                            <a:spcAft>
                              <a:spcPts val="600"/>
                            </a:spcAft>
                          </a:pPr>
                          <a:r xmlns:a="http://schemas.openxmlformats.org/drawingml/2006/main">
                            <a:rPr lang="ru" sz="1400" dirty="0">
                              <a:effectLst/>
                              <a:latin typeface="+mn-lt"/>
                              <a:ea typeface="Times New Roman" panose="02020603050405020304" pitchFamily="18" charset="0"/>
                            </a:rPr>
                            <a:t>0,771</a:t>
                          </a: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xmlns:a="http://schemas.openxmlformats.org/drawingml/2006/main" algn="ctr">
                            <a:lnSpc>
                              <a:spcPct val="150000"/>
                            </a:lnSpc>
                            <a:spcBef>
                              <a:spcPts val="600"/>
                            </a:spcBef>
                            <a:spcAft>
                              <a:spcPts val="600"/>
                            </a:spcAft>
                          </a:pPr>
                          <a:r xmlns:a="http://schemas.openxmlformats.org/drawingml/2006/main">
                            <a:rPr lang="ru" sz="1400" dirty="0">
                              <a:effectLst/>
                              <a:latin typeface="+mn-lt"/>
                              <a:ea typeface="Times New Roman" panose="02020603050405020304" pitchFamily="18" charset="0"/>
                            </a:rPr>
                            <a:t>0,686</a:t>
                          </a:r>
                        </a:p>
                      </a:txBody>
                      <a:tcPr marL="68580" marR="68580" marT="0" marB="0">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2738123811"/>
                      </a:ext>
                    </a:extLst>
                  </a:tr>
                </a:tbl>
              </a:graphicData>
            </a:graphic>
          </p:graphicFrame>
        </mc:Fallback>
      </mc:AlternateContent>
    </p:spTree>
    <p:custDataLst>
      <p:tags r:id="rId1"/>
    </p:custDataLst>
    <p:extLst>
      <p:ext uri="{BB962C8B-B14F-4D97-AF65-F5344CB8AC3E}">
        <p14:creationId xmlns:p14="http://schemas.microsoft.com/office/powerpoint/2010/main" val="38794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0-#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698615" y="-15349"/>
            <a:ext cx="4320000" cy="307777"/>
          </a:xfrm>
          <a:prstGeom prst="rect">
            <a:avLst/>
          </a:prstGeom>
          <a:noFill/>
        </p:spPr>
        <p:txBody>
          <a:bodyPr wrap="square" lIns="90000" rtlCol="0">
            <a:spAutoFit/>
          </a:bodyPr>
          <a:lstStyle/>
          <a:p>
            <a:r>
              <a:rPr lang="ru" sz="1400" b="1" dirty="0"/>
              <a:t>Введение: основы</a:t>
            </a:r>
          </a:p>
        </p:txBody>
      </p:sp>
      <p:sp>
        <p:nvSpPr>
          <p:cNvPr id="7" name="Textfeld 6"/>
          <p:cNvSpPr txBox="1"/>
          <p:nvPr/>
        </p:nvSpPr>
        <p:spPr>
          <a:xfrm>
            <a:off x="0" y="147128"/>
            <a:ext cx="8964488" cy="461665"/>
          </a:xfrm>
          <a:prstGeom prst="rect">
            <a:avLst/>
          </a:prstGeom>
          <a:noFill/>
        </p:spPr>
        <p:txBody>
          <a:bodyPr wrap="square" lIns="90000" rtlCol="0">
            <a:spAutoFit/>
          </a:bodyPr>
          <a:lstStyle/>
          <a:p>
            <a:r>
              <a:rPr lang="ru" sz="1200" b="1" dirty="0"/>
              <a:t>Рис. P3-3:</a:t>
            </a:r>
            <a:r>
              <a:rPr lang="ru" sz="1200" dirty="0"/>
              <a:t> </a:t>
            </a:r>
            <a:r>
              <a:rPr lang="ru" sz="1200" b="1" dirty="0"/>
              <a:t> </a:t>
            </a:r>
          </a:p>
          <a:p>
            <a:r>
              <a:rPr lang="ru" sz="1200" dirty="0"/>
              <a:t>Структура почвы, формы поровой воды (источник: модифицировано по </a:t>
            </a:r>
            <a:r>
              <a:rPr lang="ru" sz="1200" cap="small" dirty="0" err="1"/>
              <a:t>Schwille</a:t>
            </a:r>
            <a:r>
              <a:rPr lang="ru" sz="1200" cap="small" dirty="0"/>
              <a:t> </a:t>
            </a:r>
            <a:r>
              <a:rPr lang="ru" sz="1200" dirty="0"/>
              <a:t>1966 г., лекционные документы </a:t>
            </a:r>
            <a:r>
              <a:rPr lang="ru" sz="1200" cap="small" dirty="0"/>
              <a:t>Витта, </a:t>
            </a:r>
            <a:r>
              <a:rPr lang="ru" sz="1200" dirty="0"/>
              <a:t>2015 г.).</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grpSp>
        <p:nvGrpSpPr>
          <p:cNvPr id="6" name="Gruppo 5">
            <a:extLst>
              <a:ext uri="{FF2B5EF4-FFF2-40B4-BE49-F238E27FC236}">
                <a16:creationId xmlns="" xmlns:a16="http://schemas.microsoft.com/office/drawing/2014/main" id="{C6D2AD6C-5415-DB14-D32B-A40E6FD7A5BA}"/>
              </a:ext>
            </a:extLst>
          </p:cNvPr>
          <p:cNvGrpSpPr/>
          <p:nvPr/>
        </p:nvGrpSpPr>
        <p:grpSpPr>
          <a:xfrm>
            <a:off x="1043608" y="617721"/>
            <a:ext cx="8100392" cy="5517247"/>
            <a:chOff x="1315211" y="576000"/>
            <a:chExt cx="7826915" cy="6138000"/>
          </a:xfrm>
        </p:grpSpPr>
        <p:pic>
          <p:nvPicPr>
            <p:cNvPr id="8" name="Picture 3" descr="bild_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211" y="576000"/>
              <a:ext cx="7826915" cy="613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7909200" y="1340768"/>
              <a:ext cx="1232926" cy="3600986"/>
            </a:xfrm>
            <a:prstGeom prst="rect">
              <a:avLst/>
            </a:prstGeom>
            <a:noFill/>
          </p:spPr>
          <p:txBody>
            <a:bodyPr wrap="square" lIns="90000" rtlCol="0">
              <a:spAutoFit/>
            </a:bodyPr>
            <a:lstStyle/>
            <a:p>
              <a:r>
                <a:rPr lang="ru" sz="1200" u="sng" dirty="0">
                  <a:solidFill>
                    <a:srgbClr val="006B94"/>
                  </a:solidFill>
                </a:rPr>
                <a:t>Примечание 1: </a:t>
              </a:r>
              <a:r>
                <a:rPr lang="ru" sz="1200" dirty="0">
                  <a:solidFill>
                    <a:srgbClr val="006B94"/>
                  </a:solidFill>
                </a:rPr>
                <a:t>Натяжение почвенной влаги или </a:t>
              </a:r>
              <a:r>
                <a:rPr lang="ru" sz="1200" b="1" dirty="0">
                  <a:solidFill>
                    <a:srgbClr val="006B94"/>
                  </a:solidFill>
                </a:rPr>
                <a:t>мощность натяжения/всасывания </a:t>
              </a:r>
              <a:r>
                <a:rPr lang="ru" sz="1200" dirty="0">
                  <a:solidFill>
                    <a:srgbClr val="006B94"/>
                  </a:solidFill>
                </a:rPr>
                <a:t>описывает </a:t>
              </a:r>
              <a:r>
                <a:rPr lang="ru" sz="1200" spc="-30" dirty="0">
                  <a:solidFill>
                    <a:srgbClr val="006B94"/>
                  </a:solidFill>
                </a:rPr>
                <a:t>энергетические условия </a:t>
              </a:r>
              <a:r>
                <a:rPr lang="ru" sz="1200" dirty="0">
                  <a:solidFill>
                    <a:srgbClr val="006B94"/>
                  </a:solidFill>
                </a:rPr>
                <a:t>в поровой воде. Существует функциональная зависимость между натяжением воды в почве (напором поровой воды) и степенью заполнения порового пространства водой (степенью насыщения).</a:t>
              </a:r>
            </a:p>
          </p:txBody>
        </p:sp>
        <p:sp>
          <p:nvSpPr>
            <p:cNvPr id="10" name="Textfeld 9"/>
            <p:cNvSpPr txBox="1"/>
            <p:nvPr/>
          </p:nvSpPr>
          <p:spPr>
            <a:xfrm>
              <a:off x="6876256" y="5085184"/>
              <a:ext cx="978007" cy="1569660"/>
            </a:xfrm>
            <a:prstGeom prst="rect">
              <a:avLst/>
            </a:prstGeom>
            <a:solidFill>
              <a:schemeClr val="bg1"/>
            </a:solidFill>
          </p:spPr>
          <p:txBody>
            <a:bodyPr wrap="square" lIns="90000" rtlCol="0">
              <a:spAutoFit/>
            </a:bodyPr>
            <a:lstStyle/>
            <a:p>
              <a:r>
                <a:rPr lang="ru" sz="1200" u="sng" dirty="0">
                  <a:solidFill>
                    <a:srgbClr val="006B94"/>
                  </a:solidFill>
                </a:rPr>
                <a:t>Заметка 2:</a:t>
              </a:r>
              <a:r>
                <a:rPr lang="ru" sz="1200" dirty="0">
                  <a:solidFill>
                    <a:srgbClr val="006B94"/>
                  </a:solidFill>
                </a:rPr>
                <a:t> </a:t>
              </a:r>
              <a:r>
                <a:rPr lang="ru" sz="1200" spc="-20" dirty="0" err="1">
                  <a:solidFill>
                    <a:srgbClr val="006B94"/>
                  </a:solidFill>
                </a:rPr>
                <a:t>Из</a:t>
              </a:r>
              <a:r>
                <a:rPr lang="ru" sz="1200" spc="-20" dirty="0">
                  <a:solidFill>
                    <a:srgbClr val="006B94"/>
                  </a:solidFill>
                </a:rPr>
                <a:t> </a:t>
              </a:r>
              <a:r>
                <a:rPr lang="ru" sz="1200" spc="-20" dirty="0" err="1">
                  <a:solidFill>
                    <a:srgbClr val="006B94"/>
                  </a:solidFill>
                </a:rPr>
                <a:t>здесь</a:t>
              </a:r>
              <a:r>
                <a:rPr lang="ru" sz="1200" spc="-20" dirty="0">
                  <a:solidFill>
                    <a:srgbClr val="006B94"/>
                  </a:solidFill>
                </a:rPr>
                <a:t> </a:t>
              </a:r>
              <a:r>
                <a:rPr lang="ru" sz="1200" spc="-20" dirty="0">
                  <a:solidFill>
                    <a:srgbClr val="006B94"/>
                  </a:solidFill>
                  <a:sym typeface="Wingdings"/>
                </a:rPr>
                <a:t></a:t>
              </a:r>
              <a:r>
                <a:rPr lang="ru" sz="1200" spc="-20" dirty="0">
                  <a:solidFill>
                    <a:srgbClr val="006B94"/>
                  </a:solidFill>
                </a:rPr>
                <a:t> </a:t>
              </a:r>
              <a:r>
                <a:rPr lang="ru" sz="1200" dirty="0">
                  <a:solidFill>
                    <a:srgbClr val="006B94"/>
                  </a:solidFill>
                </a:rPr>
                <a:t>преобладает нормальное натяжение воды ( </a:t>
              </a:r>
              <a:r>
                <a:rPr lang="ru" sz="1200" b="1" dirty="0">
                  <a:solidFill>
                    <a:srgbClr val="006B94"/>
                  </a:solidFill>
                </a:rPr>
                <a:t>гидростатическое давление ).</a:t>
              </a:r>
              <a:r>
                <a:rPr lang="ru" sz="1200" dirty="0">
                  <a:solidFill>
                    <a:srgbClr val="006B94"/>
                  </a:solidFill>
                </a:rPr>
                <a:t> </a:t>
              </a:r>
              <a:endParaRPr lang="de-DE" sz="1200" spc="-20" dirty="0">
                <a:solidFill>
                  <a:srgbClr val="006B94"/>
                </a:solidFill>
              </a:endParaRPr>
            </a:p>
          </p:txBody>
        </p:sp>
        <p:sp>
          <p:nvSpPr>
            <p:cNvPr id="12" name="Textfeld 11"/>
            <p:cNvSpPr txBox="1"/>
            <p:nvPr/>
          </p:nvSpPr>
          <p:spPr>
            <a:xfrm>
              <a:off x="2080800" y="1195200"/>
              <a:ext cx="1008111" cy="331116"/>
            </a:xfrm>
            <a:prstGeom prst="rect">
              <a:avLst/>
            </a:prstGeom>
            <a:solidFill>
              <a:schemeClr val="bg1"/>
            </a:solidFill>
          </p:spPr>
          <p:txBody>
            <a:bodyPr wrap="square" lIns="54000" tIns="0" rIns="54000" bIns="0" rtlCol="0">
              <a:spAutoFit/>
            </a:bodyPr>
            <a:lstStyle/>
            <a:p>
              <a:r>
                <a:rPr lang="ru" sz="1200" b="1" dirty="0"/>
                <a:t>почвенный воздух с</a:t>
              </a:r>
            </a:p>
            <a:p>
              <a:pPr>
                <a:lnSpc>
                  <a:spcPts val="1100"/>
                </a:lnSpc>
              </a:pPr>
              <a:r>
                <a:rPr lang="ru" sz="1200" b="1" dirty="0"/>
                <a:t>водяной </a:t>
              </a:r>
              <a:r>
                <a:rPr lang="ru" sz="1200" b="1" dirty="0" err="1"/>
                <a:t>пар</a:t>
              </a:r>
              <a:endParaRPr lang="en-US" sz="1200" b="1" dirty="0"/>
            </a:p>
          </p:txBody>
        </p:sp>
        <p:sp>
          <p:nvSpPr>
            <p:cNvPr id="13" name="Textfeld 12"/>
            <p:cNvSpPr txBox="1"/>
            <p:nvPr/>
          </p:nvSpPr>
          <p:spPr>
            <a:xfrm>
              <a:off x="2080800" y="2455572"/>
              <a:ext cx="1080119" cy="184666"/>
            </a:xfrm>
            <a:prstGeom prst="rect">
              <a:avLst/>
            </a:prstGeom>
            <a:solidFill>
              <a:schemeClr val="bg1"/>
            </a:solidFill>
          </p:spPr>
          <p:txBody>
            <a:bodyPr wrap="square" lIns="54000" tIns="0" rIns="54000" bIns="0" rtlCol="0">
              <a:spAutoFit/>
            </a:bodyPr>
            <a:lstStyle/>
            <a:p>
              <a:r>
                <a:rPr lang="ru" sz="1200" b="1" dirty="0" err="1"/>
                <a:t>клейкая </a:t>
              </a:r>
              <a:r>
                <a:rPr lang="ru" sz="1200" b="1" dirty="0"/>
                <a:t>вода</a:t>
              </a:r>
            </a:p>
          </p:txBody>
        </p:sp>
        <p:sp>
          <p:nvSpPr>
            <p:cNvPr id="14" name="Textfeld 13"/>
            <p:cNvSpPr txBox="1"/>
            <p:nvPr/>
          </p:nvSpPr>
          <p:spPr>
            <a:xfrm>
              <a:off x="2080800" y="1783798"/>
              <a:ext cx="1332000" cy="532247"/>
            </a:xfrm>
            <a:prstGeom prst="rect">
              <a:avLst/>
            </a:prstGeom>
            <a:solidFill>
              <a:schemeClr val="bg1"/>
            </a:solidFill>
          </p:spPr>
          <p:txBody>
            <a:bodyPr wrap="square" lIns="54000" tIns="108000" rIns="54000" bIns="0" rtlCol="0">
              <a:spAutoFit/>
            </a:bodyPr>
            <a:lstStyle/>
            <a:p>
              <a:pPr>
                <a:lnSpc>
                  <a:spcPts val="1100"/>
                </a:lnSpc>
              </a:pPr>
              <a:r>
                <a:rPr lang="ru" sz="1200" b="1" dirty="0"/>
                <a:t>частица почвы, окруженная адсорбционной водой</a:t>
              </a:r>
            </a:p>
          </p:txBody>
        </p:sp>
        <p:sp>
          <p:nvSpPr>
            <p:cNvPr id="16" name="Textfeld 15"/>
            <p:cNvSpPr txBox="1"/>
            <p:nvPr/>
          </p:nvSpPr>
          <p:spPr>
            <a:xfrm>
              <a:off x="2080800" y="3571200"/>
              <a:ext cx="1008000" cy="539498"/>
            </a:xfrm>
            <a:prstGeom prst="rect">
              <a:avLst/>
            </a:prstGeom>
            <a:solidFill>
              <a:schemeClr val="bg1"/>
            </a:solidFill>
          </p:spPr>
          <p:txBody>
            <a:bodyPr wrap="square" lIns="54000" tIns="72000" rIns="54000" bIns="0" rtlCol="0">
              <a:spAutoFit/>
            </a:bodyPr>
            <a:lstStyle/>
            <a:p>
              <a:r>
                <a:rPr lang="ru" sz="1200" b="1" dirty="0" err="1"/>
                <a:t>очевидный</a:t>
              </a:r>
              <a:r>
                <a:rPr lang="ru" sz="1200" b="1" dirty="0"/>
                <a:t> </a:t>
              </a:r>
            </a:p>
            <a:p>
              <a:pPr>
                <a:lnSpc>
                  <a:spcPts val="1100"/>
                </a:lnSpc>
              </a:pPr>
              <a:r>
                <a:rPr lang="ru" sz="1200" b="1" dirty="0" err="1"/>
                <a:t>поверхность </a:t>
              </a:r>
              <a:r>
                <a:rPr lang="ru" sz="1200" b="1" dirty="0"/>
                <a:t>подземных вод </a:t>
              </a:r>
            </a:p>
          </p:txBody>
        </p:sp>
        <p:sp>
          <p:nvSpPr>
            <p:cNvPr id="17" name="Textfeld 16"/>
            <p:cNvSpPr txBox="1"/>
            <p:nvPr/>
          </p:nvSpPr>
          <p:spPr>
            <a:xfrm>
              <a:off x="2080800" y="2993333"/>
              <a:ext cx="1260000" cy="369332"/>
            </a:xfrm>
            <a:prstGeom prst="rect">
              <a:avLst/>
            </a:prstGeom>
            <a:solidFill>
              <a:schemeClr val="bg1"/>
            </a:solidFill>
          </p:spPr>
          <p:txBody>
            <a:bodyPr wrap="square" lIns="54000" tIns="0" rIns="54000" bIns="0" rtlCol="0">
              <a:spAutoFit/>
            </a:bodyPr>
            <a:lstStyle/>
            <a:p>
              <a:r>
                <a:rPr lang="ru" sz="1200" b="1" dirty="0"/>
                <a:t>(открытое) </a:t>
              </a:r>
              <a:r>
                <a:rPr lang="ru" sz="1200" b="1" dirty="0" err="1"/>
                <a:t>капиллярное </a:t>
              </a:r>
              <a:r>
                <a:rPr lang="ru" sz="1200" b="1" dirty="0"/>
                <a:t>водное </a:t>
              </a:r>
              <a:r>
                <a:rPr lang="ru" sz="1200" b="1" dirty="0" err="1"/>
                <a:t>пространство</a:t>
              </a:r>
              <a:endParaRPr lang="de-DE" sz="1200" b="1" dirty="0"/>
            </a:p>
          </p:txBody>
        </p:sp>
        <p:sp>
          <p:nvSpPr>
            <p:cNvPr id="18" name="Textfeld 17"/>
            <p:cNvSpPr txBox="1"/>
            <p:nvPr/>
          </p:nvSpPr>
          <p:spPr>
            <a:xfrm>
              <a:off x="2080800" y="684000"/>
              <a:ext cx="1242000" cy="184666"/>
            </a:xfrm>
            <a:prstGeom prst="rect">
              <a:avLst/>
            </a:prstGeom>
            <a:solidFill>
              <a:schemeClr val="bg1"/>
            </a:solidFill>
          </p:spPr>
          <p:txBody>
            <a:bodyPr wrap="square" lIns="54000" tIns="0" rIns="54000" bIns="0" rtlCol="0">
              <a:spAutoFit/>
            </a:bodyPr>
            <a:lstStyle/>
            <a:p>
              <a:r>
                <a:rPr lang="ru" sz="1200" b="1" dirty="0"/>
                <a:t>просачивающаяся вода </a:t>
              </a:r>
              <a:r>
                <a:rPr lang="ru" sz="1200" b="1" dirty="0" err="1"/>
                <a:t>или</a:t>
              </a:r>
              <a:r>
                <a:rPr lang="ru" sz="1200" b="1" dirty="0"/>
                <a:t> </a:t>
              </a:r>
            </a:p>
          </p:txBody>
        </p:sp>
        <p:sp>
          <p:nvSpPr>
            <p:cNvPr id="19" name="Textfeld 18"/>
            <p:cNvSpPr txBox="1"/>
            <p:nvPr/>
          </p:nvSpPr>
          <p:spPr>
            <a:xfrm>
              <a:off x="2080800" y="936000"/>
              <a:ext cx="1242000" cy="184666"/>
            </a:xfrm>
            <a:prstGeom prst="rect">
              <a:avLst/>
            </a:prstGeom>
            <a:solidFill>
              <a:schemeClr val="bg1"/>
            </a:solidFill>
          </p:spPr>
          <p:txBody>
            <a:bodyPr wrap="square" lIns="54000" tIns="0" rIns="54000" bIns="0" rtlCol="0">
              <a:spAutoFit/>
            </a:bodyPr>
            <a:lstStyle/>
            <a:p>
              <a:r>
                <a:rPr lang="ru" sz="1200" b="1" dirty="0" err="1"/>
                <a:t>просачивающаяся </a:t>
              </a:r>
              <a:r>
                <a:rPr lang="ru" sz="1200" b="1" dirty="0"/>
                <a:t>вода</a:t>
              </a:r>
            </a:p>
          </p:txBody>
        </p:sp>
        <p:sp>
          <p:nvSpPr>
            <p:cNvPr id="20" name="Textfeld 19"/>
            <p:cNvSpPr txBox="1"/>
            <p:nvPr/>
          </p:nvSpPr>
          <p:spPr>
            <a:xfrm>
              <a:off x="2080800" y="4163254"/>
              <a:ext cx="1368000" cy="369332"/>
            </a:xfrm>
            <a:prstGeom prst="rect">
              <a:avLst/>
            </a:prstGeom>
            <a:solidFill>
              <a:schemeClr val="bg1"/>
            </a:solidFill>
          </p:spPr>
          <p:txBody>
            <a:bodyPr wrap="square" lIns="54000" tIns="0" rIns="54000" bIns="0" rtlCol="0">
              <a:spAutoFit/>
            </a:bodyPr>
            <a:lstStyle/>
            <a:p>
              <a:r>
                <a:rPr lang="ru" sz="1200" b="1" dirty="0" err="1"/>
                <a:t>закрытый</a:t>
              </a:r>
              <a:r>
                <a:rPr lang="ru" sz="1200" b="1" dirty="0"/>
                <a:t> </a:t>
              </a:r>
              <a:r>
                <a:rPr lang="ru" sz="1200" b="1" dirty="0" err="1"/>
                <a:t>капиллярное </a:t>
              </a:r>
              <a:r>
                <a:rPr lang="ru" sz="1200" b="1" dirty="0"/>
                <a:t>водное </a:t>
              </a:r>
              <a:r>
                <a:rPr lang="ru" sz="1200" b="1" dirty="0" err="1"/>
                <a:t>пространство</a:t>
              </a:r>
              <a:endParaRPr lang="de-DE" sz="1200" b="1" dirty="0"/>
            </a:p>
          </p:txBody>
        </p:sp>
        <p:sp>
          <p:nvSpPr>
            <p:cNvPr id="2" name="Rechteck 1"/>
            <p:cNvSpPr/>
            <p:nvPr/>
          </p:nvSpPr>
          <p:spPr>
            <a:xfrm>
              <a:off x="2880000" y="4608000"/>
              <a:ext cx="36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p:cNvSpPr txBox="1"/>
            <p:nvPr/>
          </p:nvSpPr>
          <p:spPr>
            <a:xfrm>
              <a:off x="2081712" y="4644000"/>
              <a:ext cx="936000" cy="369332"/>
            </a:xfrm>
            <a:prstGeom prst="rect">
              <a:avLst/>
            </a:prstGeom>
            <a:solidFill>
              <a:schemeClr val="bg1"/>
            </a:solidFill>
          </p:spPr>
          <p:txBody>
            <a:bodyPr wrap="square" lIns="54000" tIns="0" rIns="54000" bIns="0" rtlCol="0">
              <a:spAutoFit/>
            </a:bodyPr>
            <a:lstStyle/>
            <a:p>
              <a:r>
                <a:rPr lang="ru" sz="1200" b="1" dirty="0" err="1"/>
                <a:t>подземные воды</a:t>
              </a:r>
              <a:r>
                <a:rPr lang="ru" sz="1200" b="1" dirty="0"/>
                <a:t> </a:t>
              </a:r>
              <a:r>
                <a:rPr lang="ru" sz="1200" b="1" dirty="0" err="1"/>
                <a:t>поверхность</a:t>
              </a:r>
              <a:endParaRPr lang="de-DE" sz="1200" b="1" dirty="0"/>
            </a:p>
          </p:txBody>
        </p:sp>
        <p:sp>
          <p:nvSpPr>
            <p:cNvPr id="21" name="Textfeld 20"/>
            <p:cNvSpPr txBox="1"/>
            <p:nvPr/>
          </p:nvSpPr>
          <p:spPr>
            <a:xfrm rot="16200000">
              <a:off x="247964" y="2531256"/>
              <a:ext cx="2772000" cy="246221"/>
            </a:xfrm>
            <a:prstGeom prst="rect">
              <a:avLst/>
            </a:prstGeom>
            <a:solidFill>
              <a:schemeClr val="bg1"/>
            </a:solidFill>
          </p:spPr>
          <p:txBody>
            <a:bodyPr wrap="square" lIns="90000" tIns="0" rIns="90000" bIns="0" rtlCol="0">
              <a:spAutoFit/>
            </a:bodyPr>
            <a:lstStyle/>
            <a:p>
              <a:r>
                <a:rPr lang="ru" sz="1600" b="1" dirty="0"/>
                <a:t>водоненасыщенная почвенная </a:t>
              </a:r>
              <a:r>
                <a:rPr lang="ru" sz="1600" b="1" dirty="0" err="1"/>
                <a:t>зона </a:t>
              </a:r>
              <a:endParaRPr lang="de-DE" sz="1600" b="1" dirty="0"/>
            </a:p>
          </p:txBody>
        </p:sp>
        <p:sp>
          <p:nvSpPr>
            <p:cNvPr id="22" name="Textfeld 21"/>
            <p:cNvSpPr txBox="1"/>
            <p:nvPr/>
          </p:nvSpPr>
          <p:spPr>
            <a:xfrm rot="16200000">
              <a:off x="920992" y="5118592"/>
              <a:ext cx="1548000" cy="492443"/>
            </a:xfrm>
            <a:prstGeom prst="rect">
              <a:avLst/>
            </a:prstGeom>
            <a:solidFill>
              <a:schemeClr val="bg1"/>
            </a:solidFill>
          </p:spPr>
          <p:txBody>
            <a:bodyPr wrap="square" lIns="90000" tIns="0" rIns="90000" bIns="0" rtlCol="0">
              <a:spAutoFit/>
            </a:bodyPr>
            <a:lstStyle/>
            <a:p>
              <a:r>
                <a:rPr lang="ru" sz="1600" b="1" dirty="0"/>
                <a:t>водонасыщенный </a:t>
              </a:r>
              <a:r>
                <a:rPr lang="ru" sz="1600" b="1" dirty="0" err="1"/>
                <a:t>_</a:t>
              </a:r>
              <a:r>
                <a:rPr lang="ru" sz="1600" b="1" dirty="0"/>
                <a:t> </a:t>
              </a:r>
            </a:p>
            <a:p>
              <a:pPr>
                <a:lnSpc>
                  <a:spcPts val="1800"/>
                </a:lnSpc>
              </a:pPr>
              <a:r>
                <a:rPr lang="ru" sz="1600" b="1" dirty="0"/>
                <a:t>почвенная </a:t>
              </a:r>
              <a:r>
                <a:rPr lang="ru" sz="1600" b="1" dirty="0" err="1"/>
                <a:t>зона</a:t>
              </a:r>
              <a:endParaRPr lang="de-DE" sz="1600" b="1" dirty="0"/>
            </a:p>
          </p:txBody>
        </p:sp>
      </p:grpSp>
    </p:spTree>
    <p:extLst>
      <p:ext uri="{BB962C8B-B14F-4D97-AF65-F5344CB8AC3E}">
        <p14:creationId xmlns:p14="http://schemas.microsoft.com/office/powerpoint/2010/main" val="297372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808000" y="244800"/>
            <a:ext cx="4320000" cy="369332"/>
          </a:xfrm>
          <a:prstGeom prst="rect">
            <a:avLst/>
          </a:prstGeom>
          <a:noFill/>
        </p:spPr>
        <p:txBody>
          <a:bodyPr wrap="square" lIns="90000" rtlCol="0">
            <a:spAutoFit/>
          </a:bodyPr>
          <a:lstStyle/>
          <a:p>
            <a:r>
              <a:rPr lang="ru" b="1" dirty="0"/>
              <a:t>Введение: основы</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2" name="Textfeld 1"/>
          <p:cNvSpPr txBox="1"/>
          <p:nvPr/>
        </p:nvSpPr>
        <p:spPr>
          <a:xfrm>
            <a:off x="0" y="901563"/>
            <a:ext cx="9144000" cy="4770537"/>
          </a:xfrm>
          <a:prstGeom prst="rect">
            <a:avLst/>
          </a:prstGeom>
          <a:solidFill>
            <a:schemeClr val="bg1"/>
          </a:solidFill>
        </p:spPr>
        <p:txBody>
          <a:bodyPr wrap="square" rtlCol="0">
            <a:spAutoFit/>
          </a:bodyPr>
          <a:lstStyle/>
          <a:p>
            <a:r>
              <a:rPr lang="ru" sz="2400" dirty="0" err="1">
                <a:solidFill>
                  <a:srgbClr val="B05800"/>
                </a:solidFill>
              </a:rPr>
              <a:t>Макропоры </a:t>
            </a:r>
            <a:r>
              <a:rPr lang="ru" sz="2000" dirty="0">
                <a:solidFill>
                  <a:srgbClr val="B05800"/>
                </a:solidFill>
              </a:rPr>
              <a:t>&lt; 10 мкм</a:t>
            </a:r>
          </a:p>
          <a:p>
            <a:endParaRPr lang="de-DE" sz="2000" dirty="0">
              <a:solidFill>
                <a:srgbClr val="B05800"/>
              </a:solidFill>
            </a:endParaRPr>
          </a:p>
          <a:p>
            <a:r>
              <a:rPr lang="ru" sz="2000" dirty="0"/>
              <a:t>Крупные поры или </a:t>
            </a:r>
            <a:r>
              <a:rPr lang="ru" sz="2000" dirty="0" err="1"/>
              <a:t>макропоры </a:t>
            </a:r>
            <a:r>
              <a:rPr lang="ru" sz="2000" dirty="0"/>
              <a:t>служат для аэрации почвы, дренажа осадков и способствуют укоренению .</a:t>
            </a:r>
          </a:p>
          <a:p>
            <a:endParaRPr lang="de-DE" sz="2000" dirty="0"/>
          </a:p>
          <a:p>
            <a:r>
              <a:rPr lang="ru" sz="2000" dirty="0">
                <a:solidFill>
                  <a:srgbClr val="B05800"/>
                </a:solidFill>
              </a:rPr>
              <a:t>среднего </a:t>
            </a:r>
            <a:r>
              <a:rPr lang="ru" sz="2000" dirty="0" err="1">
                <a:solidFill>
                  <a:srgbClr val="B05800"/>
                </a:solidFill>
              </a:rPr>
              <a:t>размера</a:t>
            </a:r>
            <a:r>
              <a:rPr lang="ru" sz="2000" dirty="0">
                <a:solidFill>
                  <a:srgbClr val="B05800"/>
                </a:solidFill>
              </a:rPr>
              <a:t> </a:t>
            </a:r>
            <a:r>
              <a:rPr lang="ru" sz="2000" dirty="0" err="1">
                <a:solidFill>
                  <a:srgbClr val="B05800"/>
                </a:solidFill>
              </a:rPr>
              <a:t>поры </a:t>
            </a:r>
            <a:r>
              <a:rPr lang="ru" sz="2000" dirty="0">
                <a:solidFill>
                  <a:srgbClr val="B05800"/>
                </a:solidFill>
              </a:rPr>
              <a:t>0,2 - 10 мкм</a:t>
            </a:r>
          </a:p>
          <a:p>
            <a:endParaRPr lang="de-DE" sz="2000" dirty="0">
              <a:solidFill>
                <a:srgbClr val="B05800"/>
              </a:solidFill>
            </a:endParaRPr>
          </a:p>
          <a:p>
            <a:r>
              <a:rPr lang="ru" sz="2000" dirty="0"/>
              <a:t>Поры среднего размера хранят большую часть воды, доступной растениям .</a:t>
            </a:r>
          </a:p>
          <a:p>
            <a:endParaRPr lang="de-DE" sz="2000" dirty="0"/>
          </a:p>
          <a:p>
            <a:r>
              <a:rPr lang="ru" sz="2000" dirty="0">
                <a:solidFill>
                  <a:srgbClr val="B05800"/>
                </a:solidFill>
              </a:rPr>
              <a:t>Мелкие </a:t>
            </a:r>
            <a:r>
              <a:rPr lang="ru" sz="2000" dirty="0" err="1">
                <a:solidFill>
                  <a:srgbClr val="B05800"/>
                </a:solidFill>
              </a:rPr>
              <a:t>поры </a:t>
            </a:r>
            <a:r>
              <a:rPr lang="ru" sz="2000" dirty="0">
                <a:solidFill>
                  <a:srgbClr val="B05800"/>
                </a:solidFill>
              </a:rPr>
              <a:t>&lt; 0,2 мкм</a:t>
            </a:r>
          </a:p>
          <a:p>
            <a:endParaRPr lang="de-DE" sz="2000" dirty="0">
              <a:solidFill>
                <a:srgbClr val="B05800"/>
              </a:solidFill>
            </a:endParaRPr>
          </a:p>
          <a:p>
            <a:r>
              <a:rPr lang="ru" sz="2000" dirty="0"/>
              <a:t>Мелкие поры удерживают воду таким образом, что она становится недоступной для растений (так называемая мертвая вода) .</a:t>
            </a:r>
          </a:p>
          <a:p>
            <a:endParaRPr lang="de-DE" sz="2000" dirty="0"/>
          </a:p>
          <a:p>
            <a:r>
              <a:rPr lang="ru" sz="2000" i="1" dirty="0">
                <a:solidFill>
                  <a:srgbClr val="B05800"/>
                </a:solidFill>
              </a:rPr>
              <a:t>Плотность и общий объем пор ведут себя в противоположных направлениях .</a:t>
            </a:r>
          </a:p>
        </p:txBody>
      </p:sp>
      <p:sp>
        <p:nvSpPr>
          <p:cNvPr id="7" name="Textfeld 6"/>
          <p:cNvSpPr txBox="1"/>
          <p:nvPr/>
        </p:nvSpPr>
        <p:spPr>
          <a:xfrm>
            <a:off x="0" y="5824629"/>
            <a:ext cx="9144000" cy="461665"/>
          </a:xfrm>
          <a:prstGeom prst="rect">
            <a:avLst/>
          </a:prstGeom>
          <a:noFill/>
        </p:spPr>
        <p:txBody>
          <a:bodyPr wrap="square" lIns="90000" rtlCol="0">
            <a:spAutoFit/>
          </a:bodyPr>
          <a:lstStyle/>
          <a:p>
            <a:r>
              <a:rPr lang="ru" sz="1200" b="1" dirty="0"/>
              <a:t>Рис. P3-4:</a:t>
            </a:r>
            <a:r>
              <a:rPr lang="ru" sz="1200" dirty="0"/>
              <a:t> </a:t>
            </a:r>
            <a:r>
              <a:rPr lang="ru" sz="1200" b="1" dirty="0"/>
              <a:t>Структура почвы – классификация пор – </a:t>
            </a:r>
            <a:r>
              <a:rPr lang="ru" sz="1200" dirty="0"/>
              <a:t>например, важна для полезной емкости поля. </a:t>
            </a:r>
            <a:r>
              <a:rPr lang="ru" sz="1200" u="sng" dirty="0">
                <a:solidFill>
                  <a:srgbClr val="0070C0"/>
                </a:solidFill>
              </a:rPr>
              <a:t>Напоминаю: </a:t>
            </a:r>
            <a:r>
              <a:rPr lang="ru" sz="1200" dirty="0">
                <a:solidFill>
                  <a:srgbClr val="0070C0"/>
                </a:solidFill>
              </a:rPr>
              <a:t>Граница «глина-ил» 2 </a:t>
            </a:r>
            <a:r>
              <a:rPr lang="ru" sz="1200" dirty="0" err="1">
                <a:solidFill>
                  <a:srgbClr val="0070C0"/>
                </a:solidFill>
              </a:rPr>
              <a:t>мм </a:t>
            </a:r>
            <a:r>
              <a:rPr lang="ru" sz="1200" dirty="0">
                <a:solidFill>
                  <a:srgbClr val="0070C0"/>
                </a:solidFill>
              </a:rPr>
              <a:t>, а граница «ил-песок» 63 </a:t>
            </a:r>
            <a:r>
              <a:rPr lang="ru" sz="1200" dirty="0" err="1">
                <a:solidFill>
                  <a:srgbClr val="0070C0"/>
                </a:solidFill>
              </a:rPr>
              <a:t>мм .</a:t>
            </a:r>
            <a:r>
              <a:rPr lang="ru" sz="1200" dirty="0">
                <a:solidFill>
                  <a:srgbClr val="0070C0"/>
                </a:solidFill>
              </a:rPr>
              <a:t> </a:t>
            </a:r>
            <a:r>
              <a:rPr lang="ru" sz="1200" dirty="0"/>
              <a:t>(источник: конспекты лекций </a:t>
            </a:r>
            <a:r>
              <a:rPr lang="ru" sz="1200" cap="small" dirty="0"/>
              <a:t>Витта, </a:t>
            </a:r>
            <a:r>
              <a:rPr lang="ru" sz="1200" dirty="0"/>
              <a:t>2015 г.) </a:t>
            </a:r>
            <a:r>
              <a:rPr lang="ru" sz="1200" dirty="0">
                <a:solidFill>
                  <a:srgbClr val="0066CC"/>
                </a:solidFill>
              </a:rPr>
              <a:t>.</a:t>
            </a:r>
            <a:endParaRPr lang="de-DE" sz="1200" dirty="0"/>
          </a:p>
        </p:txBody>
      </p:sp>
    </p:spTree>
    <p:extLst>
      <p:ext uri="{BB962C8B-B14F-4D97-AF65-F5344CB8AC3E}">
        <p14:creationId xmlns:p14="http://schemas.microsoft.com/office/powerpoint/2010/main" val="345722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808000" y="244800"/>
            <a:ext cx="4248000" cy="307777"/>
          </a:xfrm>
          <a:prstGeom prst="rect">
            <a:avLst/>
          </a:prstGeom>
          <a:noFill/>
        </p:spPr>
        <p:txBody>
          <a:bodyPr wrap="square" lIns="90000" rtlCol="0">
            <a:spAutoFit/>
          </a:bodyPr>
          <a:lstStyle/>
          <a:p>
            <a:r>
              <a:rPr lang="ru" sz="1400" b="1" dirty="0" smtClean="0"/>
              <a:t>ВВЕДЕНИЕ: ОСНОВЫ</a:t>
            </a:r>
            <a:endParaRPr lang="ru" sz="1400" b="1" dirty="0"/>
          </a:p>
        </p:txBody>
      </p:sp>
      <p:sp>
        <p:nvSpPr>
          <p:cNvPr id="5" name="Rechteck 4"/>
          <p:cNvSpPr/>
          <p:nvPr/>
        </p:nvSpPr>
        <p:spPr>
          <a:xfrm>
            <a:off x="0" y="6714000"/>
            <a:ext cx="144000" cy="144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Textfeld 6"/>
          <p:cNvSpPr txBox="1"/>
          <p:nvPr/>
        </p:nvSpPr>
        <p:spPr>
          <a:xfrm>
            <a:off x="121589" y="5572998"/>
            <a:ext cx="9144000" cy="584775"/>
          </a:xfrm>
          <a:prstGeom prst="rect">
            <a:avLst/>
          </a:prstGeom>
          <a:noFill/>
        </p:spPr>
        <p:txBody>
          <a:bodyPr wrap="square" lIns="90000" rtlCol="0">
            <a:spAutoFit/>
          </a:bodyPr>
          <a:lstStyle/>
          <a:p>
            <a:r>
              <a:rPr lang="ru" sz="1600" b="1" dirty="0"/>
              <a:t>Рис. P3-5: Структура грунта </a:t>
            </a:r>
            <a:r>
              <a:rPr lang="ru" sz="1600" dirty="0"/>
              <a:t>, </a:t>
            </a:r>
            <a:r>
              <a:rPr lang="ru" sz="1600" b="1" dirty="0"/>
              <a:t>модель фундамента </a:t>
            </a:r>
            <a:r>
              <a:rPr lang="ru" sz="1600" dirty="0"/>
              <a:t>, </a:t>
            </a:r>
            <a:r>
              <a:rPr lang="ru" sz="1600" b="1" dirty="0"/>
              <a:t>тройная система </a:t>
            </a:r>
            <a:r>
              <a:rPr lang="ru" sz="1600" dirty="0"/>
              <a:t>/ так называемая трехкомпонентная </a:t>
            </a:r>
            <a:r>
              <a:rPr lang="ru" sz="1600" b="1" dirty="0"/>
              <a:t>система </a:t>
            </a:r>
            <a:r>
              <a:rPr lang="ru" sz="1600" dirty="0"/>
              <a:t>(источник: </a:t>
            </a:r>
            <a:r>
              <a:rPr lang="ru" sz="1600" dirty="0" err="1"/>
              <a:t>лекция</a:t>
            </a:r>
            <a:r>
              <a:rPr lang="ru" sz="1600" dirty="0"/>
              <a:t> </a:t>
            </a:r>
            <a:r>
              <a:rPr lang="ru" sz="1600" dirty="0" err="1"/>
              <a:t>заметки</a:t>
            </a:r>
            <a:r>
              <a:rPr lang="ru" sz="1600" dirty="0"/>
              <a:t> </a:t>
            </a:r>
            <a:r>
              <a:rPr lang="ru" sz="1600" dirty="0" err="1"/>
              <a:t>из</a:t>
            </a:r>
            <a:r>
              <a:rPr lang="ru" sz="1600" dirty="0"/>
              <a:t> ( </a:t>
            </a:r>
            <a:r>
              <a:rPr lang="ru" sz="1600" cap="small" dirty="0"/>
              <a:t>Витт </a:t>
            </a:r>
            <a:r>
              <a:rPr lang="ru" sz="1600" dirty="0"/>
              <a:t>, 2015).</a:t>
            </a:r>
          </a:p>
        </p:txBody>
      </p:sp>
      <p:grpSp>
        <p:nvGrpSpPr>
          <p:cNvPr id="46" name="Gruppieren 45"/>
          <p:cNvGrpSpPr/>
          <p:nvPr/>
        </p:nvGrpSpPr>
        <p:grpSpPr>
          <a:xfrm>
            <a:off x="150772" y="620688"/>
            <a:ext cx="8725547" cy="4065240"/>
            <a:chOff x="494357" y="1524000"/>
            <a:chExt cx="8205182" cy="4065240"/>
          </a:xfrm>
        </p:grpSpPr>
        <p:sp>
          <p:nvSpPr>
            <p:cNvPr id="47" name="Text Box 41"/>
            <p:cNvSpPr txBox="1">
              <a:spLocks noChangeArrowheads="1"/>
            </p:cNvSpPr>
            <p:nvPr/>
          </p:nvSpPr>
          <p:spPr bwMode="auto">
            <a:xfrm>
              <a:off x="6642139" y="1524000"/>
              <a:ext cx="2057400" cy="326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ru" sz="2400" b="0" i="0" u="none" strike="noStrike" kern="0" cap="none" spc="0" normalizeH="0" baseline="0" noProof="0" dirty="0" err="1">
                  <a:ln>
                    <a:noFill/>
                  </a:ln>
                  <a:solidFill>
                    <a:srgbClr val="000066"/>
                  </a:solidFill>
                  <a:effectLst/>
                  <a:uLnTx/>
                  <a:uFillTx/>
                  <a:latin typeface="+mn-lt"/>
                </a:rPr>
                <a:t>за</a:t>
              </a:r>
              <a:r>
                <a:rPr kumimoji="0" lang="ru" sz="2400" b="0" i="0" u="none" strike="noStrike" kern="0" cap="none" spc="0" normalizeH="0" baseline="0" noProof="0" dirty="0">
                  <a:ln>
                    <a:noFill/>
                  </a:ln>
                  <a:solidFill>
                    <a:srgbClr val="000066"/>
                  </a:solidFill>
                  <a:effectLst/>
                  <a:uLnTx/>
                  <a:uFillTx/>
                  <a:latin typeface="+mn-lt"/>
                </a:rPr>
                <a:t> </a:t>
              </a:r>
              <a:r>
                <a:rPr kumimoji="0" lang="ru" sz="2400" b="0" i="0" u="none" strike="noStrike" kern="0" cap="none" spc="0" normalizeH="0" baseline="0" noProof="0" dirty="0" err="1">
                  <a:ln>
                    <a:noFill/>
                  </a:ln>
                  <a:solidFill>
                    <a:srgbClr val="000066"/>
                  </a:solidFill>
                  <a:effectLst/>
                  <a:uLnTx/>
                  <a:uFillTx/>
                  <a:latin typeface="+mn-lt"/>
                </a:rPr>
                <a:t>пример</a:t>
              </a:r>
              <a:endParaRPr kumimoji="0" lang="de-DE" sz="2400" b="0" i="0" u="none" strike="noStrike" kern="0" cap="none" spc="0" normalizeH="0" baseline="0" noProof="0" dirty="0">
                <a:ln>
                  <a:noFill/>
                </a:ln>
                <a:solidFill>
                  <a:srgbClr val="000066"/>
                </a:solidFill>
                <a:effectLst/>
                <a:uLnTx/>
                <a:uFillTx/>
                <a:latin typeface="+mn-lt"/>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ru" sz="2400" b="0" i="0" u="none" strike="noStrike" kern="0" cap="none" spc="0" normalizeH="0" baseline="0" noProof="0" dirty="0">
                  <a:ln>
                    <a:noFill/>
                  </a:ln>
                  <a:solidFill>
                    <a:srgbClr val="000066"/>
                  </a:solidFill>
                  <a:effectLst/>
                  <a:uLnTx/>
                  <a:uFillTx/>
                  <a:latin typeface="Arial" charset="0"/>
                </a:rPr>
                <a:t> </a:t>
              </a:r>
            </a:p>
            <a:p>
              <a:pPr marL="0" marR="0" lvl="0" indent="0" defTabSz="914400" eaLnBrk="1" fontAlgn="base" latinLnBrk="0" hangingPunct="1">
                <a:lnSpc>
                  <a:spcPct val="110000"/>
                </a:lnSpc>
                <a:spcBef>
                  <a:spcPct val="0"/>
                </a:spcBef>
                <a:spcAft>
                  <a:spcPct val="0"/>
                </a:spcAft>
                <a:buClrTx/>
                <a:buSzTx/>
                <a:buFontTx/>
                <a:buNone/>
                <a:tabLst/>
                <a:defRPr/>
              </a:pPr>
              <a:r>
                <a:rPr kumimoji="0" lang="ru" sz="2000" b="0" i="0" u="none" strike="noStrike" kern="0" cap="none" spc="0" normalizeH="0" baseline="0" noProof="0" dirty="0">
                  <a:ln>
                    <a:noFill/>
                  </a:ln>
                  <a:solidFill>
                    <a:srgbClr val="000066"/>
                  </a:solidFill>
                  <a:effectLst/>
                  <a:uLnTx/>
                  <a:uFillTx/>
                  <a:latin typeface="+mn-lt"/>
                  <a:sym typeface="Symbol" pitchFamily="18" charset="2"/>
                </a:rPr>
                <a:t>В </a:t>
              </a:r>
              <a:r>
                <a:rPr kumimoji="0" lang="ru" sz="2000" b="0" i="0" u="none" strike="noStrike" kern="0" cap="none" spc="0" normalizeH="0" baseline="-25000" noProof="0" dirty="0">
                  <a:ln>
                    <a:noFill/>
                  </a:ln>
                  <a:solidFill>
                    <a:srgbClr val="000066"/>
                  </a:solidFill>
                  <a:effectLst/>
                  <a:uLnTx/>
                  <a:uFillTx/>
                  <a:latin typeface="+mn-lt"/>
                  <a:sym typeface="Symbol" pitchFamily="18" charset="2"/>
                </a:rPr>
                <a:t>А </a:t>
              </a:r>
              <a:r>
                <a:rPr kumimoji="0" lang="ru" sz="2000" b="0" i="0" u="none" strike="noStrike" kern="0" cap="none" spc="0" normalizeH="0" baseline="0" noProof="0" dirty="0">
                  <a:ln>
                    <a:noFill/>
                  </a:ln>
                  <a:solidFill>
                    <a:srgbClr val="000066"/>
                  </a:solidFill>
                  <a:effectLst/>
                  <a:uLnTx/>
                  <a:uFillTx/>
                  <a:latin typeface="+mn-lt"/>
                  <a:sym typeface="Symbol" pitchFamily="18" charset="2"/>
                </a:rPr>
                <a:t>= 7%</a:t>
              </a:r>
            </a:p>
            <a:p>
              <a:pPr marL="0" marR="0" lvl="0" indent="0" defTabSz="914400" eaLnBrk="1" fontAlgn="base" latinLnBrk="0" hangingPunct="1">
                <a:lnSpc>
                  <a:spcPct val="110000"/>
                </a:lnSpc>
                <a:spcBef>
                  <a:spcPct val="0"/>
                </a:spcBef>
                <a:spcAft>
                  <a:spcPct val="0"/>
                </a:spcAft>
                <a:buClrTx/>
                <a:buSzTx/>
                <a:buFontTx/>
                <a:buNone/>
                <a:tabLst/>
                <a:defRPr/>
              </a:pPr>
              <a:r>
                <a:rPr kumimoji="0" lang="ru" sz="2000" b="0" i="0" u="none" strike="noStrike" kern="0" cap="none" spc="0" normalizeH="0" baseline="0" noProof="0" dirty="0">
                  <a:ln>
                    <a:noFill/>
                  </a:ln>
                  <a:solidFill>
                    <a:srgbClr val="000066"/>
                  </a:solidFill>
                  <a:effectLst/>
                  <a:uLnTx/>
                  <a:uFillTx/>
                  <a:latin typeface="+mn-lt"/>
                  <a:sym typeface="Symbol" pitchFamily="18" charset="2"/>
                </a:rPr>
                <a:t>В </a:t>
              </a:r>
              <a:r>
                <a:rPr kumimoji="0" lang="ru" sz="2000" b="0" i="0" u="none" strike="noStrike" kern="0" cap="none" spc="0" normalizeH="0" baseline="-25000" noProof="0" dirty="0">
                  <a:ln>
                    <a:noFill/>
                  </a:ln>
                  <a:solidFill>
                    <a:srgbClr val="000066"/>
                  </a:solidFill>
                  <a:effectLst/>
                  <a:uLnTx/>
                  <a:uFillTx/>
                  <a:latin typeface="+mn-lt"/>
                  <a:sym typeface="Symbol" pitchFamily="18" charset="2"/>
                </a:rPr>
                <a:t>Ш </a:t>
              </a:r>
              <a:r>
                <a:rPr kumimoji="0" lang="ru" sz="2000" b="0" i="0" u="none" strike="noStrike" kern="0" cap="none" spc="0" normalizeH="0" baseline="0" noProof="0" dirty="0">
                  <a:ln>
                    <a:noFill/>
                  </a:ln>
                  <a:solidFill>
                    <a:srgbClr val="000066"/>
                  </a:solidFill>
                  <a:effectLst/>
                  <a:uLnTx/>
                  <a:uFillTx/>
                  <a:latin typeface="+mn-lt"/>
                  <a:sym typeface="Symbol" pitchFamily="18" charset="2"/>
                </a:rPr>
                <a:t>= 26,4%</a:t>
              </a:r>
            </a:p>
            <a:p>
              <a:pPr marL="0" marR="0" lvl="0" indent="0" defTabSz="914400" eaLnBrk="1" fontAlgn="base" latinLnBrk="0" hangingPunct="1">
                <a:lnSpc>
                  <a:spcPct val="110000"/>
                </a:lnSpc>
                <a:spcBef>
                  <a:spcPct val="0"/>
                </a:spcBef>
                <a:spcAft>
                  <a:spcPct val="0"/>
                </a:spcAft>
                <a:buClrTx/>
                <a:buSzTx/>
                <a:buFontTx/>
                <a:buNone/>
                <a:tabLst/>
                <a:defRPr/>
              </a:pPr>
              <a:r>
                <a:rPr kumimoji="0" lang="ru" sz="2000" b="0" i="0" u="none" strike="noStrike" kern="0" cap="none" spc="0" normalizeH="0" baseline="0" noProof="0" dirty="0">
                  <a:ln>
                    <a:noFill/>
                  </a:ln>
                  <a:solidFill>
                    <a:srgbClr val="000066"/>
                  </a:solidFill>
                  <a:effectLst/>
                  <a:uLnTx/>
                  <a:uFillTx/>
                  <a:latin typeface="+mn-lt"/>
                  <a:sym typeface="Symbol" pitchFamily="18" charset="2"/>
                </a:rPr>
                <a:t>V </a:t>
              </a:r>
              <a:r>
                <a:rPr kumimoji="0" lang="ru" sz="2000" b="0" i="0" u="none" strike="noStrike" kern="0" cap="none" spc="0" normalizeH="0" baseline="-25000" noProof="0" dirty="0">
                  <a:ln>
                    <a:noFill/>
                  </a:ln>
                  <a:solidFill>
                    <a:srgbClr val="000066"/>
                  </a:solidFill>
                  <a:effectLst/>
                  <a:uLnTx/>
                  <a:uFillTx/>
                  <a:latin typeface="+mn-lt"/>
                  <a:sym typeface="Symbol" pitchFamily="18" charset="2"/>
                </a:rPr>
                <a:t>S </a:t>
              </a:r>
              <a:r>
                <a:rPr kumimoji="0" lang="ru" sz="2000" b="0" i="0" u="none" strike="noStrike" kern="0" cap="none" spc="0" normalizeH="0" baseline="0" noProof="0" dirty="0">
                  <a:ln>
                    <a:noFill/>
                  </a:ln>
                  <a:solidFill>
                    <a:srgbClr val="000066"/>
                  </a:solidFill>
                  <a:effectLst/>
                  <a:uLnTx/>
                  <a:uFillTx/>
                  <a:latin typeface="+mn-lt"/>
                  <a:sym typeface="Symbol" pitchFamily="18" charset="2"/>
                </a:rPr>
                <a:t>= 66%</a:t>
              </a:r>
            </a:p>
            <a:p>
              <a:pPr marL="0" marR="0" lvl="0" indent="0" defTabSz="914400" eaLnBrk="1" fontAlgn="base" latinLnBrk="0" hangingPunct="1">
                <a:lnSpc>
                  <a:spcPct val="20000"/>
                </a:lnSpc>
                <a:spcBef>
                  <a:spcPct val="0"/>
                </a:spcBef>
                <a:spcAft>
                  <a:spcPct val="0"/>
                </a:spcAft>
                <a:buClrTx/>
                <a:buSzTx/>
                <a:buFontTx/>
                <a:buNone/>
                <a:tabLst/>
                <a:defRPr/>
              </a:pPr>
              <a:endParaRPr kumimoji="0" lang="de-DE" sz="2000" b="0" i="0" u="none" strike="noStrike" kern="0" cap="none" spc="0" normalizeH="0" baseline="0" noProof="0" dirty="0">
                <a:ln>
                  <a:noFill/>
                </a:ln>
                <a:solidFill>
                  <a:srgbClr val="000066"/>
                </a:solidFill>
                <a:effectLst/>
                <a:uLnTx/>
                <a:uFillTx/>
                <a:latin typeface="+mn-lt"/>
                <a:sym typeface="Symbol" pitchFamily="18" charset="2"/>
              </a:endParaRPr>
            </a:p>
            <a:p>
              <a:pPr marL="0" marR="0" lvl="0" indent="0" defTabSz="914400" eaLnBrk="1" fontAlgn="base" latinLnBrk="0" hangingPunct="1">
                <a:lnSpc>
                  <a:spcPct val="110000"/>
                </a:lnSpc>
                <a:spcBef>
                  <a:spcPct val="0"/>
                </a:spcBef>
                <a:spcAft>
                  <a:spcPct val="0"/>
                </a:spcAft>
                <a:buClrTx/>
                <a:buSzTx/>
                <a:buFontTx/>
                <a:buNone/>
                <a:tabLst/>
                <a:defRPr/>
              </a:pPr>
              <a:r>
                <a:rPr kumimoji="0" lang="ru" sz="2000" b="0" i="0" u="none" strike="noStrike" kern="0" cap="none" spc="0" normalizeH="0" baseline="0" noProof="0" dirty="0">
                  <a:ln>
                    <a:noFill/>
                  </a:ln>
                  <a:solidFill>
                    <a:srgbClr val="000066"/>
                  </a:solidFill>
                  <a:effectLst/>
                  <a:uLnTx/>
                  <a:uFillTx/>
                  <a:latin typeface="+mn-lt"/>
                  <a:sym typeface="Symbol" pitchFamily="18" charset="2"/>
                </a:rPr>
                <a:t> </a:t>
              </a:r>
              <a:r>
                <a:rPr kumimoji="0" lang="ru" sz="2000" b="0" i="0" u="none" strike="noStrike" kern="0" cap="none" spc="0" normalizeH="0" baseline="-25000" noProof="0" dirty="0">
                  <a:ln>
                    <a:noFill/>
                  </a:ln>
                  <a:solidFill>
                    <a:srgbClr val="000066"/>
                  </a:solidFill>
                  <a:effectLst/>
                  <a:uLnTx/>
                  <a:uFillTx/>
                  <a:latin typeface="+mn-lt"/>
                  <a:sym typeface="Symbol" pitchFamily="18" charset="2"/>
                </a:rPr>
                <a:t>d </a:t>
              </a:r>
              <a:r>
                <a:rPr kumimoji="0" lang="ru" sz="2000" b="0" i="0" u="none" strike="noStrike" kern="0" cap="none" spc="0" normalizeH="0" baseline="0" noProof="0" dirty="0">
                  <a:ln>
                    <a:noFill/>
                  </a:ln>
                  <a:solidFill>
                    <a:srgbClr val="000066"/>
                  </a:solidFill>
                  <a:effectLst/>
                  <a:uLnTx/>
                  <a:uFillTx/>
                  <a:latin typeface="+mn-lt"/>
                  <a:sym typeface="Symbol" pitchFamily="18" charset="2"/>
                </a:rPr>
                <a:t>= 1,76 г/см³</a:t>
              </a:r>
            </a:p>
            <a:p>
              <a:pPr marL="0" marR="0" lvl="0" indent="0" defTabSz="914400" eaLnBrk="1" fontAlgn="base" latinLnBrk="0" hangingPunct="1">
                <a:lnSpc>
                  <a:spcPct val="110000"/>
                </a:lnSpc>
                <a:spcBef>
                  <a:spcPct val="0"/>
                </a:spcBef>
                <a:spcAft>
                  <a:spcPct val="0"/>
                </a:spcAft>
                <a:buClrTx/>
                <a:buSzTx/>
                <a:buFontTx/>
                <a:buNone/>
                <a:tabLst/>
                <a:defRPr/>
              </a:pPr>
              <a:r>
                <a:rPr kumimoji="0" lang="ru" sz="2000" b="0" i="0" u="none" strike="noStrike" kern="0" cap="none" spc="0" normalizeH="0" baseline="0" noProof="0" dirty="0">
                  <a:ln>
                    <a:noFill/>
                  </a:ln>
                  <a:solidFill>
                    <a:srgbClr val="000066"/>
                  </a:solidFill>
                  <a:effectLst/>
                  <a:uLnTx/>
                  <a:uFillTx/>
                  <a:latin typeface="+mn-lt"/>
                  <a:sym typeface="Symbol" pitchFamily="18" charset="2"/>
                </a:rPr>
                <a:t>w = 15% = </a:t>
              </a:r>
              <a:r>
                <a:rPr kumimoji="0" lang="ru" sz="2000" b="0" i="0" u="none" strike="noStrike" kern="0" cap="none" spc="0" normalizeH="0" baseline="0" noProof="0" dirty="0" err="1">
                  <a:ln>
                    <a:noFill/>
                  </a:ln>
                  <a:solidFill>
                    <a:srgbClr val="000066"/>
                  </a:solidFill>
                  <a:effectLst/>
                  <a:uLnTx/>
                  <a:uFillTx/>
                  <a:latin typeface="+mn-lt"/>
                  <a:sym typeface="Symbol" pitchFamily="18" charset="2"/>
                </a:rPr>
                <a:t>w </a:t>
              </a:r>
              <a:r>
                <a:rPr kumimoji="0" lang="ru" sz="2000" b="0" i="0" u="none" strike="noStrike" kern="0" cap="none" spc="0" normalizeH="0" baseline="-25000" noProof="0" dirty="0" err="1">
                  <a:ln>
                    <a:noFill/>
                  </a:ln>
                  <a:solidFill>
                    <a:srgbClr val="000066"/>
                  </a:solidFill>
                  <a:effectLst/>
                  <a:uLnTx/>
                  <a:uFillTx/>
                  <a:latin typeface="+mn-lt"/>
                  <a:sym typeface="Symbol" pitchFamily="18" charset="2"/>
                </a:rPr>
                <a:t>Пр</a:t>
              </a:r>
              <a:r>
                <a:rPr kumimoji="0" lang="ru" sz="2000" b="0" i="0" u="none" strike="noStrike" kern="0" cap="none" spc="0" normalizeH="0" baseline="-25000" noProof="0" dirty="0">
                  <a:ln>
                    <a:noFill/>
                  </a:ln>
                  <a:solidFill>
                    <a:srgbClr val="000066"/>
                  </a:solidFill>
                  <a:effectLst/>
                  <a:uLnTx/>
                  <a:uFillTx/>
                  <a:latin typeface="+mn-lt"/>
                  <a:sym typeface="Symbol" pitchFamily="18" charset="2"/>
                </a:rPr>
                <a:t> </a:t>
              </a:r>
            </a:p>
            <a:p>
              <a:pPr marL="0" marR="0" lvl="0" indent="0" defTabSz="914400" eaLnBrk="1" fontAlgn="base" latinLnBrk="0" hangingPunct="1">
                <a:lnSpc>
                  <a:spcPct val="110000"/>
                </a:lnSpc>
                <a:spcBef>
                  <a:spcPct val="0"/>
                </a:spcBef>
                <a:spcAft>
                  <a:spcPct val="0"/>
                </a:spcAft>
                <a:buClrTx/>
                <a:buSzTx/>
                <a:buFontTx/>
                <a:buNone/>
                <a:tabLst/>
                <a:defRPr/>
              </a:pPr>
              <a:r>
                <a:rPr kumimoji="0" lang="ru" sz="2000" b="0" i="0" u="none" strike="noStrike" kern="0" cap="none" spc="0" normalizeH="0" baseline="0" noProof="0" dirty="0">
                  <a:ln>
                    <a:noFill/>
                  </a:ln>
                  <a:solidFill>
                    <a:srgbClr val="000066"/>
                  </a:solidFill>
                  <a:effectLst/>
                  <a:uLnTx/>
                  <a:uFillTx/>
                  <a:latin typeface="+mn-lt"/>
                  <a:sym typeface="Symbol" pitchFamily="18" charset="2"/>
                </a:rPr>
                <a:t>S </a:t>
              </a:r>
              <a:r>
                <a:rPr kumimoji="0" lang="ru" sz="2000" b="0" i="0" u="none" strike="noStrike" kern="0" cap="none" spc="0" normalizeH="0" baseline="-25000" noProof="0" dirty="0">
                  <a:ln>
                    <a:noFill/>
                  </a:ln>
                  <a:solidFill>
                    <a:srgbClr val="000066"/>
                  </a:solidFill>
                  <a:effectLst/>
                  <a:uLnTx/>
                  <a:uFillTx/>
                  <a:latin typeface="+mn-lt"/>
                  <a:sym typeface="Symbol" pitchFamily="18" charset="2"/>
                </a:rPr>
                <a:t>R </a:t>
              </a:r>
              <a:r>
                <a:rPr kumimoji="0" lang="ru" sz="2000" b="0" i="0" u="none" strike="noStrike" kern="0" cap="none" spc="0" normalizeH="0" baseline="0" noProof="0" dirty="0">
                  <a:ln>
                    <a:noFill/>
                  </a:ln>
                  <a:solidFill>
                    <a:srgbClr val="000066"/>
                  </a:solidFill>
                  <a:effectLst/>
                  <a:uLnTx/>
                  <a:uFillTx/>
                  <a:latin typeface="+mn-lt"/>
                  <a:sym typeface="Symbol" pitchFamily="18" charset="2"/>
                </a:rPr>
                <a:t>= 79%</a:t>
              </a:r>
            </a:p>
            <a:p>
              <a:pPr marL="0" marR="0" lvl="0" indent="0" defTabSz="914400" eaLnBrk="1" fontAlgn="base" latinLnBrk="0" hangingPunct="1">
                <a:lnSpc>
                  <a:spcPct val="110000"/>
                </a:lnSpc>
                <a:spcBef>
                  <a:spcPct val="0"/>
                </a:spcBef>
                <a:spcAft>
                  <a:spcPct val="0"/>
                </a:spcAft>
                <a:buClrTx/>
                <a:buSzTx/>
                <a:buFontTx/>
                <a:buNone/>
                <a:tabLst/>
                <a:defRPr/>
              </a:pPr>
              <a:r>
                <a:rPr kumimoji="0" lang="ru" sz="2000" b="0" i="0" u="none" strike="noStrike" kern="0" cap="none" spc="0" normalizeH="0" baseline="0" noProof="0" dirty="0">
                  <a:ln>
                    <a:noFill/>
                  </a:ln>
                  <a:solidFill>
                    <a:srgbClr val="000066"/>
                  </a:solidFill>
                  <a:effectLst/>
                  <a:uLnTx/>
                  <a:uFillTx/>
                  <a:latin typeface="+mn-lt"/>
                  <a:sym typeface="Symbol" pitchFamily="18" charset="2"/>
                </a:rPr>
                <a:t>п = 0,34 </a:t>
              </a:r>
              <a:r>
                <a:rPr kumimoji="0" lang="ru" sz="2000" b="0" i="0" u="none" strike="noStrike" kern="0" cap="none" spc="0" normalizeH="0" noProof="0" dirty="0">
                  <a:ln>
                    <a:noFill/>
                  </a:ln>
                  <a:solidFill>
                    <a:srgbClr val="000066"/>
                  </a:solidFill>
                  <a:effectLst/>
                  <a:uLnTx/>
                  <a:uFillTx/>
                  <a:latin typeface="+mn-lt"/>
                  <a:sym typeface="Symbol" pitchFamily="18" charset="2"/>
                </a:rPr>
                <a:t>( </a:t>
              </a:r>
              <a:r>
                <a:rPr kumimoji="0" lang="ru" sz="2000" b="0" i="0" u="none" strike="noStrike" kern="0" cap="none" spc="0" normalizeH="0" baseline="0" noProof="0" dirty="0">
                  <a:ln>
                    <a:noFill/>
                  </a:ln>
                  <a:solidFill>
                    <a:srgbClr val="000066"/>
                  </a:solidFill>
                  <a:effectLst/>
                  <a:uLnTx/>
                  <a:uFillTx/>
                  <a:latin typeface="+mn-lt"/>
                  <a:sym typeface="Symbol" pitchFamily="18" charset="2"/>
                </a:rPr>
                <a:t>34 %)</a:t>
              </a:r>
              <a:endParaRPr kumimoji="0" lang="de-DE" sz="2000" b="0" i="0" u="none" strike="noStrike" kern="0" cap="none" spc="0" normalizeH="0" baseline="0" noProof="0" dirty="0">
                <a:ln>
                  <a:noFill/>
                </a:ln>
                <a:solidFill>
                  <a:srgbClr val="000000"/>
                </a:solidFill>
                <a:effectLst/>
                <a:uLnTx/>
                <a:uFillTx/>
                <a:latin typeface="+mn-lt"/>
                <a:sym typeface="Symbol" pitchFamily="18" charset="2"/>
              </a:endParaRPr>
            </a:p>
          </p:txBody>
        </p:sp>
        <p:sp>
          <p:nvSpPr>
            <p:cNvPr id="48" name="Rectangle 3"/>
            <p:cNvSpPr>
              <a:spLocks noChangeArrowheads="1"/>
            </p:cNvSpPr>
            <p:nvPr/>
          </p:nvSpPr>
          <p:spPr bwMode="auto">
            <a:xfrm rot="1745977">
              <a:off x="3278188" y="4983163"/>
              <a:ext cx="2514600" cy="579437"/>
            </a:xfrm>
            <a:prstGeom prst="rect">
              <a:avLst/>
            </a:prstGeom>
            <a:solidFill>
              <a:srgbClr val="969696"/>
            </a:solidFill>
            <a:ln w="12700">
              <a:solidFill>
                <a:srgbClr val="5F5F5F"/>
              </a:solidFill>
              <a:miter lim="800000"/>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49" name="Oval 4"/>
            <p:cNvSpPr>
              <a:spLocks noChangeArrowheads="1"/>
            </p:cNvSpPr>
            <p:nvPr/>
          </p:nvSpPr>
          <p:spPr bwMode="auto">
            <a:xfrm>
              <a:off x="494357" y="2312640"/>
              <a:ext cx="3357563" cy="3276600"/>
            </a:xfrm>
            <a:prstGeom prst="ellipse">
              <a:avLst/>
            </a:prstGeom>
            <a:solidFill>
              <a:srgbClr val="FFFFCC"/>
            </a:solidFill>
            <a:ln w="63500">
              <a:solidFill>
                <a:srgbClr val="80808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50" name="Rectangle 27"/>
            <p:cNvSpPr>
              <a:spLocks noChangeArrowheads="1"/>
            </p:cNvSpPr>
            <p:nvPr/>
          </p:nvSpPr>
          <p:spPr bwMode="auto">
            <a:xfrm>
              <a:off x="4572000" y="2771775"/>
              <a:ext cx="1800225" cy="1187450"/>
            </a:xfrm>
            <a:prstGeom prst="rect">
              <a:avLst/>
            </a:prstGeom>
            <a:solidFill>
              <a:srgbClr val="FFCC66"/>
            </a:solidFill>
            <a:ln w="9525">
              <a:solidFill>
                <a:srgbClr val="000000"/>
              </a:solidFill>
              <a:miter lim="800000"/>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51" name="Rectangle 28"/>
            <p:cNvSpPr>
              <a:spLocks noChangeArrowheads="1"/>
            </p:cNvSpPr>
            <p:nvPr/>
          </p:nvSpPr>
          <p:spPr bwMode="auto">
            <a:xfrm>
              <a:off x="4572000" y="2314575"/>
              <a:ext cx="1800225" cy="468313"/>
            </a:xfrm>
            <a:prstGeom prst="rect">
              <a:avLst/>
            </a:prstGeom>
            <a:solidFill>
              <a:srgbClr val="3333CC"/>
            </a:solidFill>
            <a:ln w="9525">
              <a:solidFill>
                <a:srgbClr val="000000"/>
              </a:solidFill>
              <a:miter lim="800000"/>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52" name="Rectangle 29"/>
            <p:cNvSpPr>
              <a:spLocks noChangeArrowheads="1"/>
            </p:cNvSpPr>
            <p:nvPr/>
          </p:nvSpPr>
          <p:spPr bwMode="auto">
            <a:xfrm>
              <a:off x="4572000" y="2162175"/>
              <a:ext cx="1800225" cy="144463"/>
            </a:xfrm>
            <a:prstGeom prst="rect">
              <a:avLst/>
            </a:prstGeom>
            <a:solidFill>
              <a:srgbClr val="FFFFCC"/>
            </a:solidFill>
            <a:ln w="9525">
              <a:solidFill>
                <a:srgbClr val="000000"/>
              </a:solidFill>
              <a:miter lim="800000"/>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53" name="Text Box 35"/>
            <p:cNvSpPr txBox="1">
              <a:spLocks noChangeArrowheads="1"/>
            </p:cNvSpPr>
            <p:nvPr/>
          </p:nvSpPr>
          <p:spPr bwMode="auto">
            <a:xfrm>
              <a:off x="3962400" y="2238375"/>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ru" sz="2400" b="0" i="0" u="none" strike="noStrike" kern="0" cap="none" spc="0" normalizeH="0" baseline="0" noProof="0" dirty="0">
                  <a:ln>
                    <a:noFill/>
                  </a:ln>
                  <a:solidFill>
                    <a:srgbClr val="000066"/>
                  </a:solidFill>
                  <a:effectLst/>
                  <a:uLnTx/>
                  <a:uFillTx/>
                  <a:latin typeface="+mn-lt"/>
                </a:rPr>
                <a:t>н</a:t>
              </a:r>
              <a:endParaRPr kumimoji="0" lang="de-DE" sz="2400" b="0" i="0" u="none" strike="noStrike" kern="0" cap="none" spc="0" normalizeH="0" baseline="0" noProof="0" dirty="0">
                <a:ln>
                  <a:noFill/>
                </a:ln>
                <a:solidFill>
                  <a:srgbClr val="000000"/>
                </a:solidFill>
                <a:effectLst/>
                <a:uLnTx/>
                <a:uFillTx/>
                <a:latin typeface="+mn-lt"/>
              </a:endParaRPr>
            </a:p>
          </p:txBody>
        </p:sp>
        <p:sp>
          <p:nvSpPr>
            <p:cNvPr id="54" name="Text Box 36"/>
            <p:cNvSpPr txBox="1">
              <a:spLocks noChangeArrowheads="1"/>
            </p:cNvSpPr>
            <p:nvPr/>
          </p:nvSpPr>
          <p:spPr bwMode="auto">
            <a:xfrm>
              <a:off x="3733800" y="3000375"/>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ru" sz="2400" b="0" i="0" u="none" strike="noStrike" kern="0" cap="none" spc="0" normalizeH="0" baseline="0" noProof="0" dirty="0">
                  <a:ln>
                    <a:noFill/>
                  </a:ln>
                  <a:solidFill>
                    <a:srgbClr val="000066"/>
                  </a:solidFill>
                  <a:effectLst/>
                  <a:uLnTx/>
                  <a:uFillTx/>
                  <a:latin typeface="+mn-lt"/>
                </a:rPr>
                <a:t>1-н</a:t>
              </a:r>
              <a:endParaRPr kumimoji="0" lang="de-DE" sz="2400" b="0" i="0" u="none" strike="noStrike" kern="0" cap="none" spc="0" normalizeH="0" baseline="0" noProof="0" dirty="0">
                <a:ln>
                  <a:noFill/>
                </a:ln>
                <a:solidFill>
                  <a:srgbClr val="000000"/>
                </a:solidFill>
                <a:effectLst/>
                <a:uLnTx/>
                <a:uFillTx/>
                <a:latin typeface="+mn-lt"/>
              </a:endParaRPr>
            </a:p>
          </p:txBody>
        </p:sp>
        <p:sp>
          <p:nvSpPr>
            <p:cNvPr id="55" name="Line 33"/>
            <p:cNvSpPr>
              <a:spLocks noChangeShapeType="1"/>
            </p:cNvSpPr>
            <p:nvPr/>
          </p:nvSpPr>
          <p:spPr bwMode="auto">
            <a:xfrm>
              <a:off x="4343400" y="2771775"/>
              <a:ext cx="0" cy="121920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56" name="Line 34"/>
            <p:cNvSpPr>
              <a:spLocks noChangeShapeType="1"/>
            </p:cNvSpPr>
            <p:nvPr/>
          </p:nvSpPr>
          <p:spPr bwMode="auto">
            <a:xfrm flipV="1">
              <a:off x="4343400" y="2162175"/>
              <a:ext cx="0" cy="60960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57" name="Line 30"/>
            <p:cNvSpPr>
              <a:spLocks noChangeShapeType="1"/>
            </p:cNvSpPr>
            <p:nvPr/>
          </p:nvSpPr>
          <p:spPr bwMode="auto">
            <a:xfrm flipH="1">
              <a:off x="4267200" y="2162175"/>
              <a:ext cx="609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58" name="Line 31"/>
            <p:cNvSpPr>
              <a:spLocks noChangeShapeType="1"/>
            </p:cNvSpPr>
            <p:nvPr/>
          </p:nvSpPr>
          <p:spPr bwMode="auto">
            <a:xfrm flipH="1">
              <a:off x="4267200" y="2771775"/>
              <a:ext cx="609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59" name="Line 32"/>
            <p:cNvSpPr>
              <a:spLocks noChangeShapeType="1"/>
            </p:cNvSpPr>
            <p:nvPr/>
          </p:nvSpPr>
          <p:spPr bwMode="auto">
            <a:xfrm flipH="1">
              <a:off x="4267200" y="3963988"/>
              <a:ext cx="4572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60" name="AutoShape 39"/>
            <p:cNvSpPr>
              <a:spLocks/>
            </p:cNvSpPr>
            <p:nvPr/>
          </p:nvSpPr>
          <p:spPr bwMode="auto">
            <a:xfrm>
              <a:off x="4191000" y="1524000"/>
              <a:ext cx="1676400" cy="457200"/>
            </a:xfrm>
            <a:prstGeom prst="callout2">
              <a:avLst>
                <a:gd name="adj1" fmla="val 13898"/>
                <a:gd name="adj2" fmla="val 64866"/>
                <a:gd name="adj3" fmla="val 13898"/>
                <a:gd name="adj4" fmla="val 64866"/>
                <a:gd name="adj5" fmla="val 93630"/>
                <a:gd name="adj6" fmla="val 6486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ru" sz="2400" b="0" i="0" u="none" strike="noStrike" kern="0" cap="none" spc="0" normalizeH="0" baseline="0" noProof="0" dirty="0" err="1">
                  <a:ln>
                    <a:noFill/>
                  </a:ln>
                  <a:solidFill>
                    <a:srgbClr val="000066"/>
                  </a:solidFill>
                  <a:effectLst/>
                  <a:uLnTx/>
                  <a:uFillTx/>
                </a:rPr>
                <a:t>воздушный</a:t>
              </a:r>
              <a:endParaRPr kumimoji="0" lang="de-DE" sz="2400" b="0" i="0" u="none" strike="noStrike" kern="0" cap="none" spc="0" normalizeH="0" baseline="0" noProof="0" dirty="0">
                <a:ln>
                  <a:noFill/>
                </a:ln>
                <a:solidFill>
                  <a:srgbClr val="000066"/>
                </a:solidFill>
                <a:effectLst/>
                <a:uLnTx/>
                <a:uFillTx/>
              </a:endParaRPr>
            </a:p>
          </p:txBody>
        </p:sp>
        <p:cxnSp>
          <p:nvCxnSpPr>
            <p:cNvPr id="61" name="AutoShape 40"/>
            <p:cNvCxnSpPr>
              <a:cxnSpLocks noChangeShapeType="1"/>
            </p:cNvCxnSpPr>
            <p:nvPr/>
          </p:nvCxnSpPr>
          <p:spPr bwMode="auto">
            <a:xfrm rot="16200000" flipH="1">
              <a:off x="5160169" y="1850231"/>
              <a:ext cx="180975" cy="442913"/>
            </a:xfrm>
            <a:prstGeom prst="curvedConnector3">
              <a:avLst>
                <a:gd name="adj1" fmla="val 50000"/>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2" name="Text Box 38"/>
            <p:cNvSpPr txBox="1">
              <a:spLocks noChangeArrowheads="1"/>
            </p:cNvSpPr>
            <p:nvPr/>
          </p:nvSpPr>
          <p:spPr bwMode="auto">
            <a:xfrm>
              <a:off x="4724400" y="2314575"/>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ru" sz="2400" b="0" i="0" u="none" strike="noStrike" kern="0" cap="none" spc="0" normalizeH="0" baseline="0" noProof="0" dirty="0">
                  <a:ln>
                    <a:noFill/>
                  </a:ln>
                  <a:solidFill>
                    <a:srgbClr val="FFFFFF"/>
                  </a:solidFill>
                  <a:effectLst/>
                  <a:uLnTx/>
                  <a:uFillTx/>
                  <a:latin typeface="Arial" charset="0"/>
                </a:rPr>
                <a:t>жидкость</a:t>
              </a:r>
              <a:endParaRPr kumimoji="0" lang="de-DE" sz="2400" b="0" i="0" u="none" strike="noStrike" kern="0" cap="none" spc="0" normalizeH="0" baseline="0" noProof="0" dirty="0">
                <a:ln>
                  <a:noFill/>
                </a:ln>
                <a:solidFill>
                  <a:srgbClr val="000000"/>
                </a:solidFill>
                <a:effectLst/>
                <a:uLnTx/>
                <a:uFillTx/>
                <a:latin typeface="Times New Roman" pitchFamily="18" charset="0"/>
              </a:endParaRPr>
            </a:p>
          </p:txBody>
        </p:sp>
        <p:sp>
          <p:nvSpPr>
            <p:cNvPr id="63" name="Text Box 37"/>
            <p:cNvSpPr txBox="1">
              <a:spLocks noChangeArrowheads="1"/>
            </p:cNvSpPr>
            <p:nvPr/>
          </p:nvSpPr>
          <p:spPr bwMode="auto">
            <a:xfrm>
              <a:off x="4724400" y="315277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ru" sz="2400" b="0" i="0" u="none" strike="noStrike" kern="0" cap="none" spc="0" normalizeH="0" baseline="0" noProof="0" dirty="0">
                  <a:ln>
                    <a:noFill/>
                  </a:ln>
                  <a:solidFill>
                    <a:srgbClr val="000000"/>
                  </a:solidFill>
                  <a:effectLst/>
                  <a:uLnTx/>
                  <a:uFillTx/>
                  <a:latin typeface="Arial" charset="0"/>
                </a:rPr>
                <a:t>твердый</a:t>
              </a:r>
              <a:endParaRPr kumimoji="0" lang="de-DE" sz="2400" b="0" i="0" u="none" strike="noStrike" kern="0" cap="none" spc="0" normalizeH="0" baseline="0" noProof="0" dirty="0">
                <a:ln>
                  <a:noFill/>
                </a:ln>
                <a:solidFill>
                  <a:srgbClr val="000000"/>
                </a:solidFill>
                <a:effectLst/>
                <a:uLnTx/>
                <a:uFillTx/>
                <a:latin typeface="Times New Roman" pitchFamily="18" charset="0"/>
              </a:endParaRPr>
            </a:p>
          </p:txBody>
        </p:sp>
        <p:sp>
          <p:nvSpPr>
            <p:cNvPr id="64" name="Oval 12"/>
            <p:cNvSpPr>
              <a:spLocks noChangeArrowheads="1"/>
            </p:cNvSpPr>
            <p:nvPr/>
          </p:nvSpPr>
          <p:spPr bwMode="auto">
            <a:xfrm>
              <a:off x="876945" y="3647727"/>
              <a:ext cx="363537" cy="341313"/>
            </a:xfrm>
            <a:prstGeom prst="ellipse">
              <a:avLst/>
            </a:pr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65" name="Oval 19"/>
            <p:cNvSpPr>
              <a:spLocks noChangeArrowheads="1"/>
            </p:cNvSpPr>
            <p:nvPr/>
          </p:nvSpPr>
          <p:spPr bwMode="auto">
            <a:xfrm>
              <a:off x="935682" y="4185890"/>
              <a:ext cx="319088" cy="412750"/>
            </a:xfrm>
            <a:prstGeom prst="ellipse">
              <a:avLst/>
            </a:pr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66" name="Oval 11"/>
            <p:cNvSpPr>
              <a:spLocks noChangeArrowheads="1"/>
            </p:cNvSpPr>
            <p:nvPr/>
          </p:nvSpPr>
          <p:spPr bwMode="auto">
            <a:xfrm>
              <a:off x="2916882" y="3531840"/>
              <a:ext cx="563563" cy="341312"/>
            </a:xfrm>
            <a:prstGeom prst="ellipse">
              <a:avLst/>
            </a:pr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67" name="Oval 7"/>
            <p:cNvSpPr>
              <a:spLocks noChangeArrowheads="1"/>
            </p:cNvSpPr>
            <p:nvPr/>
          </p:nvSpPr>
          <p:spPr bwMode="auto">
            <a:xfrm>
              <a:off x="1973907" y="3144490"/>
              <a:ext cx="333375" cy="312737"/>
            </a:xfrm>
            <a:prstGeom prst="ellipse">
              <a:avLst/>
            </a:pr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68" name="Oval 16"/>
            <p:cNvSpPr>
              <a:spLocks noChangeArrowheads="1"/>
            </p:cNvSpPr>
            <p:nvPr/>
          </p:nvSpPr>
          <p:spPr bwMode="auto">
            <a:xfrm>
              <a:off x="2080270" y="4903440"/>
              <a:ext cx="455612" cy="219075"/>
            </a:xfrm>
            <a:prstGeom prst="ellipse">
              <a:avLst/>
            </a:pr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69" name="Oval 13"/>
            <p:cNvSpPr>
              <a:spLocks noChangeArrowheads="1"/>
            </p:cNvSpPr>
            <p:nvPr/>
          </p:nvSpPr>
          <p:spPr bwMode="auto">
            <a:xfrm>
              <a:off x="2627957" y="4827240"/>
              <a:ext cx="331788" cy="295275"/>
            </a:xfrm>
            <a:prstGeom prst="ellipse">
              <a:avLst/>
            </a:pr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70" name="Oval 15"/>
            <p:cNvSpPr>
              <a:spLocks noChangeArrowheads="1"/>
            </p:cNvSpPr>
            <p:nvPr/>
          </p:nvSpPr>
          <p:spPr bwMode="auto">
            <a:xfrm>
              <a:off x="1454795" y="3873152"/>
              <a:ext cx="623887" cy="312738"/>
            </a:xfrm>
            <a:prstGeom prst="ellipse">
              <a:avLst/>
            </a:pr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71" name="Oval 9"/>
            <p:cNvSpPr>
              <a:spLocks noChangeArrowheads="1"/>
            </p:cNvSpPr>
            <p:nvPr/>
          </p:nvSpPr>
          <p:spPr bwMode="auto">
            <a:xfrm>
              <a:off x="2200920" y="3977927"/>
              <a:ext cx="563562" cy="544513"/>
            </a:xfrm>
            <a:prstGeom prst="ellipse">
              <a:avLst/>
            </a:pr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72" name="Oval 21"/>
            <p:cNvSpPr>
              <a:spLocks noChangeArrowheads="1"/>
            </p:cNvSpPr>
            <p:nvPr/>
          </p:nvSpPr>
          <p:spPr bwMode="auto">
            <a:xfrm>
              <a:off x="2507307" y="3457227"/>
              <a:ext cx="227013" cy="207963"/>
            </a:xfrm>
            <a:prstGeom prst="ellipse">
              <a:avLst/>
            </a:pr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73" name="Oval 8"/>
            <p:cNvSpPr>
              <a:spLocks noChangeArrowheads="1"/>
            </p:cNvSpPr>
            <p:nvPr/>
          </p:nvSpPr>
          <p:spPr bwMode="auto">
            <a:xfrm>
              <a:off x="2947045" y="3352452"/>
              <a:ext cx="212725" cy="104775"/>
            </a:xfrm>
            <a:prstGeom prst="ellipse">
              <a:avLst/>
            </a:prstGeom>
            <a:solidFill>
              <a:srgbClr val="3333CC"/>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74" name="Oval 10"/>
            <p:cNvSpPr>
              <a:spLocks noChangeArrowheads="1"/>
            </p:cNvSpPr>
            <p:nvPr/>
          </p:nvSpPr>
          <p:spPr bwMode="auto">
            <a:xfrm>
              <a:off x="2734320" y="3873152"/>
              <a:ext cx="425450" cy="415925"/>
            </a:xfrm>
            <a:prstGeom prst="ellipse">
              <a:avLst/>
            </a:pr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75" name="Oval 5"/>
            <p:cNvSpPr>
              <a:spLocks noChangeArrowheads="1"/>
            </p:cNvSpPr>
            <p:nvPr/>
          </p:nvSpPr>
          <p:spPr bwMode="auto">
            <a:xfrm>
              <a:off x="2002482" y="3608040"/>
              <a:ext cx="304800" cy="304800"/>
            </a:xfrm>
            <a:prstGeom prst="ellipse">
              <a:avLst/>
            </a:pr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76" name="Oval 14"/>
            <p:cNvSpPr>
              <a:spLocks noChangeArrowheads="1"/>
            </p:cNvSpPr>
            <p:nvPr/>
          </p:nvSpPr>
          <p:spPr bwMode="auto">
            <a:xfrm>
              <a:off x="2626370" y="4601815"/>
              <a:ext cx="230187" cy="225425"/>
            </a:xfrm>
            <a:prstGeom prst="ellipse">
              <a:avLst/>
            </a:prstGeom>
            <a:solidFill>
              <a:srgbClr val="3333CC"/>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charset="0"/>
              </a:endParaRPr>
            </a:p>
          </p:txBody>
        </p:sp>
        <p:sp>
          <p:nvSpPr>
            <p:cNvPr id="77" name="Freeform 23"/>
            <p:cNvSpPr>
              <a:spLocks/>
            </p:cNvSpPr>
            <p:nvPr/>
          </p:nvSpPr>
          <p:spPr bwMode="auto">
            <a:xfrm>
              <a:off x="921395" y="2826990"/>
              <a:ext cx="1198562" cy="1200150"/>
            </a:xfrm>
            <a:custGeom>
              <a:avLst/>
              <a:gdLst>
                <a:gd name="T0" fmla="*/ 2147483647 w 1620"/>
                <a:gd name="T1" fmla="*/ 2147483647 h 1660"/>
                <a:gd name="T2" fmla="*/ 0 w 1620"/>
                <a:gd name="T3" fmla="*/ 2147483647 h 1660"/>
                <a:gd name="T4" fmla="*/ 2147483647 w 1620"/>
                <a:gd name="T5" fmla="*/ 2147483647 h 1660"/>
                <a:gd name="T6" fmla="*/ 2147483647 w 1620"/>
                <a:gd name="T7" fmla="*/ 2147483647 h 1660"/>
                <a:gd name="T8" fmla="*/ 2147483647 w 1620"/>
                <a:gd name="T9" fmla="*/ 2147483647 h 1660"/>
                <a:gd name="T10" fmla="*/ 2147483647 w 1620"/>
                <a:gd name="T11" fmla="*/ 2147483647 h 1660"/>
                <a:gd name="T12" fmla="*/ 2147483647 w 1620"/>
                <a:gd name="T13" fmla="*/ 2147483647 h 1660"/>
                <a:gd name="T14" fmla="*/ 2147483647 w 1620"/>
                <a:gd name="T15" fmla="*/ 2147483647 h 1660"/>
                <a:gd name="T16" fmla="*/ 2147483647 w 1620"/>
                <a:gd name="T17" fmla="*/ 2147483647 h 1660"/>
                <a:gd name="T18" fmla="*/ 2147483647 w 1620"/>
                <a:gd name="T19" fmla="*/ 2147483647 h 1660"/>
                <a:gd name="T20" fmla="*/ 2147483647 w 1620"/>
                <a:gd name="T21" fmla="*/ 2147483647 h 1660"/>
                <a:gd name="T22" fmla="*/ 2147483647 w 1620"/>
                <a:gd name="T23" fmla="*/ 2147483647 h 1660"/>
                <a:gd name="T24" fmla="*/ 2147483647 w 1620"/>
                <a:gd name="T25" fmla="*/ 2147483647 h 1660"/>
                <a:gd name="T26" fmla="*/ 2147483647 w 1620"/>
                <a:gd name="T27" fmla="*/ 2147483647 h 1660"/>
                <a:gd name="T28" fmla="*/ 2147483647 w 1620"/>
                <a:gd name="T29" fmla="*/ 2147483647 h 1660"/>
                <a:gd name="T30" fmla="*/ 2147483647 w 1620"/>
                <a:gd name="T31" fmla="*/ 2147483647 h 1660"/>
                <a:gd name="T32" fmla="*/ 2147483647 w 1620"/>
                <a:gd name="T33" fmla="*/ 2147483647 h 1660"/>
                <a:gd name="T34" fmla="*/ 2147483647 w 1620"/>
                <a:gd name="T35" fmla="*/ 2147483647 h 1660"/>
                <a:gd name="T36" fmla="*/ 2147483647 w 1620"/>
                <a:gd name="T37" fmla="*/ 0 h 1660"/>
                <a:gd name="T38" fmla="*/ 2147483647 w 1620"/>
                <a:gd name="T39" fmla="*/ 2147483647 h 1660"/>
                <a:gd name="T40" fmla="*/ 2147483647 w 1620"/>
                <a:gd name="T41" fmla="*/ 2147483647 h 1660"/>
                <a:gd name="T42" fmla="*/ 2147483647 w 1620"/>
                <a:gd name="T43" fmla="*/ 2147483647 h 1660"/>
                <a:gd name="T44" fmla="*/ 2147483647 w 1620"/>
                <a:gd name="T45" fmla="*/ 2147483647 h 16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20"/>
                <a:gd name="T70" fmla="*/ 0 h 1660"/>
                <a:gd name="T71" fmla="*/ 1620 w 1620"/>
                <a:gd name="T72" fmla="*/ 1660 h 16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20" h="1660">
                  <a:moveTo>
                    <a:pt x="160" y="140"/>
                  </a:moveTo>
                  <a:cubicBezTo>
                    <a:pt x="113" y="374"/>
                    <a:pt x="58" y="609"/>
                    <a:pt x="0" y="840"/>
                  </a:cubicBezTo>
                  <a:cubicBezTo>
                    <a:pt x="22" y="1042"/>
                    <a:pt x="55" y="1217"/>
                    <a:pt x="240" y="1340"/>
                  </a:cubicBezTo>
                  <a:cubicBezTo>
                    <a:pt x="412" y="1455"/>
                    <a:pt x="194" y="1317"/>
                    <a:pt x="360" y="1400"/>
                  </a:cubicBezTo>
                  <a:cubicBezTo>
                    <a:pt x="381" y="1411"/>
                    <a:pt x="398" y="1430"/>
                    <a:pt x="420" y="1440"/>
                  </a:cubicBezTo>
                  <a:cubicBezTo>
                    <a:pt x="459" y="1457"/>
                    <a:pt x="540" y="1480"/>
                    <a:pt x="540" y="1480"/>
                  </a:cubicBezTo>
                  <a:cubicBezTo>
                    <a:pt x="654" y="1565"/>
                    <a:pt x="588" y="1529"/>
                    <a:pt x="740" y="1580"/>
                  </a:cubicBezTo>
                  <a:cubicBezTo>
                    <a:pt x="763" y="1588"/>
                    <a:pt x="778" y="1610"/>
                    <a:pt x="800" y="1620"/>
                  </a:cubicBezTo>
                  <a:cubicBezTo>
                    <a:pt x="839" y="1637"/>
                    <a:pt x="920" y="1660"/>
                    <a:pt x="920" y="1660"/>
                  </a:cubicBezTo>
                  <a:cubicBezTo>
                    <a:pt x="1126" y="1591"/>
                    <a:pt x="1039" y="1615"/>
                    <a:pt x="1180" y="1580"/>
                  </a:cubicBezTo>
                  <a:cubicBezTo>
                    <a:pt x="1200" y="1567"/>
                    <a:pt x="1219" y="1551"/>
                    <a:pt x="1240" y="1540"/>
                  </a:cubicBezTo>
                  <a:cubicBezTo>
                    <a:pt x="1259" y="1531"/>
                    <a:pt x="1282" y="1532"/>
                    <a:pt x="1300" y="1520"/>
                  </a:cubicBezTo>
                  <a:cubicBezTo>
                    <a:pt x="1324" y="1504"/>
                    <a:pt x="1338" y="1477"/>
                    <a:pt x="1360" y="1460"/>
                  </a:cubicBezTo>
                  <a:cubicBezTo>
                    <a:pt x="1463" y="1380"/>
                    <a:pt x="1449" y="1390"/>
                    <a:pt x="1540" y="1360"/>
                  </a:cubicBezTo>
                  <a:cubicBezTo>
                    <a:pt x="1569" y="1272"/>
                    <a:pt x="1598" y="1189"/>
                    <a:pt x="1620" y="1100"/>
                  </a:cubicBezTo>
                  <a:cubicBezTo>
                    <a:pt x="1613" y="987"/>
                    <a:pt x="1615" y="873"/>
                    <a:pt x="1600" y="760"/>
                  </a:cubicBezTo>
                  <a:cubicBezTo>
                    <a:pt x="1576" y="578"/>
                    <a:pt x="1437" y="445"/>
                    <a:pt x="1340" y="300"/>
                  </a:cubicBezTo>
                  <a:cubicBezTo>
                    <a:pt x="1307" y="250"/>
                    <a:pt x="1284" y="157"/>
                    <a:pt x="1240" y="120"/>
                  </a:cubicBezTo>
                  <a:cubicBezTo>
                    <a:pt x="1117" y="17"/>
                    <a:pt x="868" y="25"/>
                    <a:pt x="720" y="0"/>
                  </a:cubicBezTo>
                  <a:cubicBezTo>
                    <a:pt x="538" y="26"/>
                    <a:pt x="625" y="5"/>
                    <a:pt x="460" y="60"/>
                  </a:cubicBezTo>
                  <a:cubicBezTo>
                    <a:pt x="396" y="81"/>
                    <a:pt x="327" y="73"/>
                    <a:pt x="260" y="80"/>
                  </a:cubicBezTo>
                  <a:cubicBezTo>
                    <a:pt x="240" y="93"/>
                    <a:pt x="217" y="103"/>
                    <a:pt x="200" y="120"/>
                  </a:cubicBezTo>
                  <a:cubicBezTo>
                    <a:pt x="153" y="167"/>
                    <a:pt x="160" y="217"/>
                    <a:pt x="160" y="140"/>
                  </a:cubicBezTo>
                  <a:close/>
                </a:path>
              </a:pathLst>
            </a:custGeom>
            <a:solidFill>
              <a:srgbClr val="FFCC66"/>
            </a:solidFill>
            <a:ln w="25400">
              <a:solidFill>
                <a:srgbClr val="3333CC"/>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78" name="Freeform 25"/>
            <p:cNvSpPr>
              <a:spLocks/>
            </p:cNvSpPr>
            <p:nvPr/>
          </p:nvSpPr>
          <p:spPr bwMode="auto">
            <a:xfrm>
              <a:off x="2129482" y="2833340"/>
              <a:ext cx="923925" cy="708025"/>
            </a:xfrm>
            <a:custGeom>
              <a:avLst/>
              <a:gdLst>
                <a:gd name="T0" fmla="*/ 2147483647 w 1620"/>
                <a:gd name="T1" fmla="*/ 2147483647 h 1660"/>
                <a:gd name="T2" fmla="*/ 0 w 1620"/>
                <a:gd name="T3" fmla="*/ 2147483647 h 1660"/>
                <a:gd name="T4" fmla="*/ 2147483647 w 1620"/>
                <a:gd name="T5" fmla="*/ 2147483647 h 1660"/>
                <a:gd name="T6" fmla="*/ 2147483647 w 1620"/>
                <a:gd name="T7" fmla="*/ 2147483647 h 1660"/>
                <a:gd name="T8" fmla="*/ 2147483647 w 1620"/>
                <a:gd name="T9" fmla="*/ 2147483647 h 1660"/>
                <a:gd name="T10" fmla="*/ 2147483647 w 1620"/>
                <a:gd name="T11" fmla="*/ 2147483647 h 1660"/>
                <a:gd name="T12" fmla="*/ 2147483647 w 1620"/>
                <a:gd name="T13" fmla="*/ 2147483647 h 1660"/>
                <a:gd name="T14" fmla="*/ 2147483647 w 1620"/>
                <a:gd name="T15" fmla="*/ 2147483647 h 1660"/>
                <a:gd name="T16" fmla="*/ 2147483647 w 1620"/>
                <a:gd name="T17" fmla="*/ 2147483647 h 1660"/>
                <a:gd name="T18" fmla="*/ 2147483647 w 1620"/>
                <a:gd name="T19" fmla="*/ 2147483647 h 1660"/>
                <a:gd name="T20" fmla="*/ 2147483647 w 1620"/>
                <a:gd name="T21" fmla="*/ 2147483647 h 1660"/>
                <a:gd name="T22" fmla="*/ 2147483647 w 1620"/>
                <a:gd name="T23" fmla="*/ 2147483647 h 1660"/>
                <a:gd name="T24" fmla="*/ 2147483647 w 1620"/>
                <a:gd name="T25" fmla="*/ 2147483647 h 1660"/>
                <a:gd name="T26" fmla="*/ 2147483647 w 1620"/>
                <a:gd name="T27" fmla="*/ 2147483647 h 1660"/>
                <a:gd name="T28" fmla="*/ 2147483647 w 1620"/>
                <a:gd name="T29" fmla="*/ 2147483647 h 1660"/>
                <a:gd name="T30" fmla="*/ 2147483647 w 1620"/>
                <a:gd name="T31" fmla="*/ 2147483647 h 1660"/>
                <a:gd name="T32" fmla="*/ 2147483647 w 1620"/>
                <a:gd name="T33" fmla="*/ 2147483647 h 1660"/>
                <a:gd name="T34" fmla="*/ 2147483647 w 1620"/>
                <a:gd name="T35" fmla="*/ 2147483647 h 1660"/>
                <a:gd name="T36" fmla="*/ 2147483647 w 1620"/>
                <a:gd name="T37" fmla="*/ 0 h 1660"/>
                <a:gd name="T38" fmla="*/ 2147483647 w 1620"/>
                <a:gd name="T39" fmla="*/ 2147483647 h 1660"/>
                <a:gd name="T40" fmla="*/ 2147483647 w 1620"/>
                <a:gd name="T41" fmla="*/ 2147483647 h 1660"/>
                <a:gd name="T42" fmla="*/ 2147483647 w 1620"/>
                <a:gd name="T43" fmla="*/ 2147483647 h 1660"/>
                <a:gd name="T44" fmla="*/ 2147483647 w 1620"/>
                <a:gd name="T45" fmla="*/ 2147483647 h 16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20"/>
                <a:gd name="T70" fmla="*/ 0 h 1660"/>
                <a:gd name="T71" fmla="*/ 1620 w 1620"/>
                <a:gd name="T72" fmla="*/ 1660 h 16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20" h="1660">
                  <a:moveTo>
                    <a:pt x="160" y="140"/>
                  </a:moveTo>
                  <a:cubicBezTo>
                    <a:pt x="113" y="374"/>
                    <a:pt x="58" y="609"/>
                    <a:pt x="0" y="840"/>
                  </a:cubicBezTo>
                  <a:cubicBezTo>
                    <a:pt x="22" y="1042"/>
                    <a:pt x="55" y="1217"/>
                    <a:pt x="240" y="1340"/>
                  </a:cubicBezTo>
                  <a:cubicBezTo>
                    <a:pt x="412" y="1455"/>
                    <a:pt x="194" y="1317"/>
                    <a:pt x="360" y="1400"/>
                  </a:cubicBezTo>
                  <a:cubicBezTo>
                    <a:pt x="381" y="1411"/>
                    <a:pt x="398" y="1430"/>
                    <a:pt x="420" y="1440"/>
                  </a:cubicBezTo>
                  <a:cubicBezTo>
                    <a:pt x="459" y="1457"/>
                    <a:pt x="540" y="1480"/>
                    <a:pt x="540" y="1480"/>
                  </a:cubicBezTo>
                  <a:cubicBezTo>
                    <a:pt x="654" y="1565"/>
                    <a:pt x="588" y="1529"/>
                    <a:pt x="740" y="1580"/>
                  </a:cubicBezTo>
                  <a:cubicBezTo>
                    <a:pt x="763" y="1588"/>
                    <a:pt x="778" y="1610"/>
                    <a:pt x="800" y="1620"/>
                  </a:cubicBezTo>
                  <a:cubicBezTo>
                    <a:pt x="839" y="1637"/>
                    <a:pt x="920" y="1660"/>
                    <a:pt x="920" y="1660"/>
                  </a:cubicBezTo>
                  <a:cubicBezTo>
                    <a:pt x="1126" y="1591"/>
                    <a:pt x="1039" y="1615"/>
                    <a:pt x="1180" y="1580"/>
                  </a:cubicBezTo>
                  <a:cubicBezTo>
                    <a:pt x="1200" y="1567"/>
                    <a:pt x="1219" y="1551"/>
                    <a:pt x="1240" y="1540"/>
                  </a:cubicBezTo>
                  <a:cubicBezTo>
                    <a:pt x="1259" y="1531"/>
                    <a:pt x="1282" y="1532"/>
                    <a:pt x="1300" y="1520"/>
                  </a:cubicBezTo>
                  <a:cubicBezTo>
                    <a:pt x="1324" y="1504"/>
                    <a:pt x="1338" y="1477"/>
                    <a:pt x="1360" y="1460"/>
                  </a:cubicBezTo>
                  <a:cubicBezTo>
                    <a:pt x="1463" y="1380"/>
                    <a:pt x="1449" y="1390"/>
                    <a:pt x="1540" y="1360"/>
                  </a:cubicBezTo>
                  <a:cubicBezTo>
                    <a:pt x="1569" y="1272"/>
                    <a:pt x="1598" y="1189"/>
                    <a:pt x="1620" y="1100"/>
                  </a:cubicBezTo>
                  <a:cubicBezTo>
                    <a:pt x="1613" y="987"/>
                    <a:pt x="1615" y="873"/>
                    <a:pt x="1600" y="760"/>
                  </a:cubicBezTo>
                  <a:cubicBezTo>
                    <a:pt x="1576" y="578"/>
                    <a:pt x="1437" y="445"/>
                    <a:pt x="1340" y="300"/>
                  </a:cubicBezTo>
                  <a:cubicBezTo>
                    <a:pt x="1307" y="250"/>
                    <a:pt x="1284" y="157"/>
                    <a:pt x="1240" y="120"/>
                  </a:cubicBezTo>
                  <a:cubicBezTo>
                    <a:pt x="1117" y="17"/>
                    <a:pt x="868" y="25"/>
                    <a:pt x="720" y="0"/>
                  </a:cubicBezTo>
                  <a:cubicBezTo>
                    <a:pt x="538" y="26"/>
                    <a:pt x="625" y="5"/>
                    <a:pt x="460" y="60"/>
                  </a:cubicBezTo>
                  <a:cubicBezTo>
                    <a:pt x="396" y="81"/>
                    <a:pt x="327" y="73"/>
                    <a:pt x="260" y="80"/>
                  </a:cubicBezTo>
                  <a:cubicBezTo>
                    <a:pt x="240" y="93"/>
                    <a:pt x="217" y="103"/>
                    <a:pt x="200" y="120"/>
                  </a:cubicBezTo>
                  <a:cubicBezTo>
                    <a:pt x="153" y="167"/>
                    <a:pt x="160" y="217"/>
                    <a:pt x="160" y="140"/>
                  </a:cubicBezTo>
                  <a:close/>
                </a:path>
              </a:pathLst>
            </a:custGeom>
            <a:solidFill>
              <a:srgbClr val="FFCC66"/>
            </a:solidFill>
            <a:ln w="25400">
              <a:solidFill>
                <a:srgbClr val="3333CC"/>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79" name="Freeform 24"/>
            <p:cNvSpPr>
              <a:spLocks/>
            </p:cNvSpPr>
            <p:nvPr/>
          </p:nvSpPr>
          <p:spPr bwMode="auto">
            <a:xfrm>
              <a:off x="2096145" y="3577877"/>
              <a:ext cx="912812" cy="723900"/>
            </a:xfrm>
            <a:custGeom>
              <a:avLst/>
              <a:gdLst>
                <a:gd name="T0" fmla="*/ 2147483647 w 1233"/>
                <a:gd name="T1" fmla="*/ 0 h 1000"/>
                <a:gd name="T2" fmla="*/ 2147483647 w 1233"/>
                <a:gd name="T3" fmla="*/ 2147483647 h 1000"/>
                <a:gd name="T4" fmla="*/ 2147483647 w 1233"/>
                <a:gd name="T5" fmla="*/ 2147483647 h 1000"/>
                <a:gd name="T6" fmla="*/ 2147483647 w 1233"/>
                <a:gd name="T7" fmla="*/ 2147483647 h 1000"/>
                <a:gd name="T8" fmla="*/ 2147483647 w 1233"/>
                <a:gd name="T9" fmla="*/ 2147483647 h 1000"/>
                <a:gd name="T10" fmla="*/ 2147483647 w 1233"/>
                <a:gd name="T11" fmla="*/ 2147483647 h 1000"/>
                <a:gd name="T12" fmla="*/ 2147483647 w 1233"/>
                <a:gd name="T13" fmla="*/ 2147483647 h 1000"/>
                <a:gd name="T14" fmla="*/ 2147483647 w 1233"/>
                <a:gd name="T15" fmla="*/ 2147483647 h 1000"/>
                <a:gd name="T16" fmla="*/ 2147483647 w 1233"/>
                <a:gd name="T17" fmla="*/ 2147483647 h 1000"/>
                <a:gd name="T18" fmla="*/ 2147483647 w 1233"/>
                <a:gd name="T19" fmla="*/ 2147483647 h 1000"/>
                <a:gd name="T20" fmla="*/ 2147483647 w 1233"/>
                <a:gd name="T21" fmla="*/ 2147483647 h 1000"/>
                <a:gd name="T22" fmla="*/ 2147483647 w 1233"/>
                <a:gd name="T23" fmla="*/ 2147483647 h 1000"/>
                <a:gd name="T24" fmla="*/ 2147483647 w 1233"/>
                <a:gd name="T25" fmla="*/ 2147483647 h 1000"/>
                <a:gd name="T26" fmla="*/ 2147483647 w 1233"/>
                <a:gd name="T27" fmla="*/ 2147483647 h 1000"/>
                <a:gd name="T28" fmla="*/ 2147483647 w 1233"/>
                <a:gd name="T29" fmla="*/ 2147483647 h 1000"/>
                <a:gd name="T30" fmla="*/ 2147483647 w 1233"/>
                <a:gd name="T31" fmla="*/ 2147483647 h 1000"/>
                <a:gd name="T32" fmla="*/ 2147483647 w 1233"/>
                <a:gd name="T33" fmla="*/ 2147483647 h 1000"/>
                <a:gd name="T34" fmla="*/ 2147483647 w 1233"/>
                <a:gd name="T35" fmla="*/ 2147483647 h 1000"/>
                <a:gd name="T36" fmla="*/ 2147483647 w 1233"/>
                <a:gd name="T37" fmla="*/ 2147483647 h 1000"/>
                <a:gd name="T38" fmla="*/ 2147483647 w 1233"/>
                <a:gd name="T39" fmla="*/ 2147483647 h 1000"/>
                <a:gd name="T40" fmla="*/ 2147483647 w 1233"/>
                <a:gd name="T41" fmla="*/ 0 h 1000"/>
                <a:gd name="T42" fmla="*/ 2147483647 w 1233"/>
                <a:gd name="T43" fmla="*/ 0 h 10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33"/>
                <a:gd name="T67" fmla="*/ 0 h 1000"/>
                <a:gd name="T68" fmla="*/ 1233 w 1233"/>
                <a:gd name="T69" fmla="*/ 1000 h 10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33" h="1000">
                  <a:moveTo>
                    <a:pt x="933" y="0"/>
                  </a:moveTo>
                  <a:cubicBezTo>
                    <a:pt x="742" y="17"/>
                    <a:pt x="565" y="45"/>
                    <a:pt x="373" y="60"/>
                  </a:cubicBezTo>
                  <a:cubicBezTo>
                    <a:pt x="372" y="60"/>
                    <a:pt x="243" y="90"/>
                    <a:pt x="233" y="100"/>
                  </a:cubicBezTo>
                  <a:cubicBezTo>
                    <a:pt x="0" y="333"/>
                    <a:pt x="263" y="147"/>
                    <a:pt x="93" y="260"/>
                  </a:cubicBezTo>
                  <a:cubicBezTo>
                    <a:pt x="86" y="280"/>
                    <a:pt x="71" y="299"/>
                    <a:pt x="73" y="320"/>
                  </a:cubicBezTo>
                  <a:cubicBezTo>
                    <a:pt x="78" y="362"/>
                    <a:pt x="100" y="400"/>
                    <a:pt x="113" y="440"/>
                  </a:cubicBezTo>
                  <a:cubicBezTo>
                    <a:pt x="120" y="460"/>
                    <a:pt x="126" y="480"/>
                    <a:pt x="133" y="500"/>
                  </a:cubicBezTo>
                  <a:cubicBezTo>
                    <a:pt x="142" y="526"/>
                    <a:pt x="187" y="512"/>
                    <a:pt x="213" y="520"/>
                  </a:cubicBezTo>
                  <a:cubicBezTo>
                    <a:pt x="233" y="526"/>
                    <a:pt x="254" y="531"/>
                    <a:pt x="273" y="540"/>
                  </a:cubicBezTo>
                  <a:cubicBezTo>
                    <a:pt x="428" y="618"/>
                    <a:pt x="242" y="550"/>
                    <a:pt x="393" y="600"/>
                  </a:cubicBezTo>
                  <a:cubicBezTo>
                    <a:pt x="433" y="640"/>
                    <a:pt x="482" y="673"/>
                    <a:pt x="513" y="720"/>
                  </a:cubicBezTo>
                  <a:cubicBezTo>
                    <a:pt x="555" y="783"/>
                    <a:pt x="566" y="856"/>
                    <a:pt x="633" y="900"/>
                  </a:cubicBezTo>
                  <a:cubicBezTo>
                    <a:pt x="651" y="912"/>
                    <a:pt x="674" y="911"/>
                    <a:pt x="693" y="920"/>
                  </a:cubicBezTo>
                  <a:cubicBezTo>
                    <a:pt x="714" y="931"/>
                    <a:pt x="730" y="953"/>
                    <a:pt x="753" y="960"/>
                  </a:cubicBezTo>
                  <a:cubicBezTo>
                    <a:pt x="818" y="980"/>
                    <a:pt x="953" y="1000"/>
                    <a:pt x="953" y="1000"/>
                  </a:cubicBezTo>
                  <a:cubicBezTo>
                    <a:pt x="973" y="993"/>
                    <a:pt x="1001" y="997"/>
                    <a:pt x="1013" y="980"/>
                  </a:cubicBezTo>
                  <a:cubicBezTo>
                    <a:pt x="1038" y="946"/>
                    <a:pt x="1040" y="900"/>
                    <a:pt x="1053" y="860"/>
                  </a:cubicBezTo>
                  <a:cubicBezTo>
                    <a:pt x="1073" y="800"/>
                    <a:pt x="1093" y="740"/>
                    <a:pt x="1113" y="680"/>
                  </a:cubicBezTo>
                  <a:cubicBezTo>
                    <a:pt x="1122" y="653"/>
                    <a:pt x="1155" y="642"/>
                    <a:pt x="1173" y="620"/>
                  </a:cubicBezTo>
                  <a:cubicBezTo>
                    <a:pt x="1216" y="568"/>
                    <a:pt x="1213" y="560"/>
                    <a:pt x="1233" y="500"/>
                  </a:cubicBezTo>
                  <a:cubicBezTo>
                    <a:pt x="1212" y="293"/>
                    <a:pt x="1215" y="74"/>
                    <a:pt x="993" y="0"/>
                  </a:cubicBezTo>
                  <a:cubicBezTo>
                    <a:pt x="927" y="22"/>
                    <a:pt x="933" y="41"/>
                    <a:pt x="933" y="0"/>
                  </a:cubicBezTo>
                  <a:close/>
                </a:path>
              </a:pathLst>
            </a:custGeom>
            <a:solidFill>
              <a:srgbClr val="FFCC66"/>
            </a:solidFill>
            <a:ln w="25400">
              <a:solidFill>
                <a:srgbClr val="3333CC"/>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80" name="Freeform 20"/>
            <p:cNvSpPr>
              <a:spLocks/>
            </p:cNvSpPr>
            <p:nvPr/>
          </p:nvSpPr>
          <p:spPr bwMode="auto">
            <a:xfrm>
              <a:off x="1099195" y="4066827"/>
              <a:ext cx="1635125" cy="950913"/>
            </a:xfrm>
            <a:custGeom>
              <a:avLst/>
              <a:gdLst>
                <a:gd name="T0" fmla="*/ 2147483647 w 1620"/>
                <a:gd name="T1" fmla="*/ 2147483647 h 1660"/>
                <a:gd name="T2" fmla="*/ 0 w 1620"/>
                <a:gd name="T3" fmla="*/ 2147483647 h 1660"/>
                <a:gd name="T4" fmla="*/ 2147483647 w 1620"/>
                <a:gd name="T5" fmla="*/ 2147483647 h 1660"/>
                <a:gd name="T6" fmla="*/ 2147483647 w 1620"/>
                <a:gd name="T7" fmla="*/ 2147483647 h 1660"/>
                <a:gd name="T8" fmla="*/ 2147483647 w 1620"/>
                <a:gd name="T9" fmla="*/ 2147483647 h 1660"/>
                <a:gd name="T10" fmla="*/ 2147483647 w 1620"/>
                <a:gd name="T11" fmla="*/ 2147483647 h 1660"/>
                <a:gd name="T12" fmla="*/ 2147483647 w 1620"/>
                <a:gd name="T13" fmla="*/ 2147483647 h 1660"/>
                <a:gd name="T14" fmla="*/ 2147483647 w 1620"/>
                <a:gd name="T15" fmla="*/ 2147483647 h 1660"/>
                <a:gd name="T16" fmla="*/ 2147483647 w 1620"/>
                <a:gd name="T17" fmla="*/ 2147483647 h 1660"/>
                <a:gd name="T18" fmla="*/ 2147483647 w 1620"/>
                <a:gd name="T19" fmla="*/ 2147483647 h 1660"/>
                <a:gd name="T20" fmla="*/ 2147483647 w 1620"/>
                <a:gd name="T21" fmla="*/ 2147483647 h 1660"/>
                <a:gd name="T22" fmla="*/ 2147483647 w 1620"/>
                <a:gd name="T23" fmla="*/ 2147483647 h 1660"/>
                <a:gd name="T24" fmla="*/ 2147483647 w 1620"/>
                <a:gd name="T25" fmla="*/ 2147483647 h 1660"/>
                <a:gd name="T26" fmla="*/ 2147483647 w 1620"/>
                <a:gd name="T27" fmla="*/ 2147483647 h 1660"/>
                <a:gd name="T28" fmla="*/ 2147483647 w 1620"/>
                <a:gd name="T29" fmla="*/ 2147483647 h 1660"/>
                <a:gd name="T30" fmla="*/ 2147483647 w 1620"/>
                <a:gd name="T31" fmla="*/ 2147483647 h 1660"/>
                <a:gd name="T32" fmla="*/ 2147483647 w 1620"/>
                <a:gd name="T33" fmla="*/ 2147483647 h 1660"/>
                <a:gd name="T34" fmla="*/ 2147483647 w 1620"/>
                <a:gd name="T35" fmla="*/ 2147483647 h 1660"/>
                <a:gd name="T36" fmla="*/ 2147483647 w 1620"/>
                <a:gd name="T37" fmla="*/ 0 h 1660"/>
                <a:gd name="T38" fmla="*/ 2147483647 w 1620"/>
                <a:gd name="T39" fmla="*/ 2147483647 h 1660"/>
                <a:gd name="T40" fmla="*/ 2147483647 w 1620"/>
                <a:gd name="T41" fmla="*/ 2147483647 h 1660"/>
                <a:gd name="T42" fmla="*/ 2147483647 w 1620"/>
                <a:gd name="T43" fmla="*/ 2147483647 h 1660"/>
                <a:gd name="T44" fmla="*/ 2147483647 w 1620"/>
                <a:gd name="T45" fmla="*/ 2147483647 h 16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20"/>
                <a:gd name="T70" fmla="*/ 0 h 1660"/>
                <a:gd name="T71" fmla="*/ 1620 w 1620"/>
                <a:gd name="T72" fmla="*/ 1660 h 16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20" h="1660">
                  <a:moveTo>
                    <a:pt x="160" y="140"/>
                  </a:moveTo>
                  <a:cubicBezTo>
                    <a:pt x="113" y="374"/>
                    <a:pt x="58" y="609"/>
                    <a:pt x="0" y="840"/>
                  </a:cubicBezTo>
                  <a:cubicBezTo>
                    <a:pt x="22" y="1042"/>
                    <a:pt x="55" y="1217"/>
                    <a:pt x="240" y="1340"/>
                  </a:cubicBezTo>
                  <a:cubicBezTo>
                    <a:pt x="412" y="1455"/>
                    <a:pt x="194" y="1317"/>
                    <a:pt x="360" y="1400"/>
                  </a:cubicBezTo>
                  <a:cubicBezTo>
                    <a:pt x="381" y="1411"/>
                    <a:pt x="398" y="1430"/>
                    <a:pt x="420" y="1440"/>
                  </a:cubicBezTo>
                  <a:cubicBezTo>
                    <a:pt x="459" y="1457"/>
                    <a:pt x="540" y="1480"/>
                    <a:pt x="540" y="1480"/>
                  </a:cubicBezTo>
                  <a:cubicBezTo>
                    <a:pt x="654" y="1565"/>
                    <a:pt x="588" y="1529"/>
                    <a:pt x="740" y="1580"/>
                  </a:cubicBezTo>
                  <a:cubicBezTo>
                    <a:pt x="763" y="1588"/>
                    <a:pt x="778" y="1610"/>
                    <a:pt x="800" y="1620"/>
                  </a:cubicBezTo>
                  <a:cubicBezTo>
                    <a:pt x="839" y="1637"/>
                    <a:pt x="920" y="1660"/>
                    <a:pt x="920" y="1660"/>
                  </a:cubicBezTo>
                  <a:cubicBezTo>
                    <a:pt x="1126" y="1591"/>
                    <a:pt x="1039" y="1615"/>
                    <a:pt x="1180" y="1580"/>
                  </a:cubicBezTo>
                  <a:cubicBezTo>
                    <a:pt x="1200" y="1567"/>
                    <a:pt x="1219" y="1551"/>
                    <a:pt x="1240" y="1540"/>
                  </a:cubicBezTo>
                  <a:cubicBezTo>
                    <a:pt x="1259" y="1531"/>
                    <a:pt x="1282" y="1532"/>
                    <a:pt x="1300" y="1520"/>
                  </a:cubicBezTo>
                  <a:cubicBezTo>
                    <a:pt x="1324" y="1504"/>
                    <a:pt x="1338" y="1477"/>
                    <a:pt x="1360" y="1460"/>
                  </a:cubicBezTo>
                  <a:cubicBezTo>
                    <a:pt x="1463" y="1380"/>
                    <a:pt x="1449" y="1390"/>
                    <a:pt x="1540" y="1360"/>
                  </a:cubicBezTo>
                  <a:cubicBezTo>
                    <a:pt x="1569" y="1272"/>
                    <a:pt x="1598" y="1189"/>
                    <a:pt x="1620" y="1100"/>
                  </a:cubicBezTo>
                  <a:cubicBezTo>
                    <a:pt x="1613" y="987"/>
                    <a:pt x="1615" y="873"/>
                    <a:pt x="1600" y="760"/>
                  </a:cubicBezTo>
                  <a:cubicBezTo>
                    <a:pt x="1576" y="578"/>
                    <a:pt x="1437" y="445"/>
                    <a:pt x="1340" y="300"/>
                  </a:cubicBezTo>
                  <a:cubicBezTo>
                    <a:pt x="1307" y="250"/>
                    <a:pt x="1284" y="157"/>
                    <a:pt x="1240" y="120"/>
                  </a:cubicBezTo>
                  <a:cubicBezTo>
                    <a:pt x="1117" y="17"/>
                    <a:pt x="868" y="25"/>
                    <a:pt x="720" y="0"/>
                  </a:cubicBezTo>
                  <a:cubicBezTo>
                    <a:pt x="538" y="26"/>
                    <a:pt x="625" y="5"/>
                    <a:pt x="460" y="60"/>
                  </a:cubicBezTo>
                  <a:cubicBezTo>
                    <a:pt x="396" y="81"/>
                    <a:pt x="327" y="73"/>
                    <a:pt x="260" y="80"/>
                  </a:cubicBezTo>
                  <a:cubicBezTo>
                    <a:pt x="240" y="93"/>
                    <a:pt x="217" y="103"/>
                    <a:pt x="200" y="120"/>
                  </a:cubicBezTo>
                  <a:cubicBezTo>
                    <a:pt x="153" y="167"/>
                    <a:pt x="160" y="217"/>
                    <a:pt x="160" y="140"/>
                  </a:cubicBezTo>
                  <a:close/>
                </a:path>
              </a:pathLst>
            </a:custGeom>
            <a:solidFill>
              <a:srgbClr val="FFCC66"/>
            </a:solidFill>
            <a:ln w="25400">
              <a:solidFill>
                <a:srgbClr val="3333CC"/>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81" name="Freeform 22"/>
            <p:cNvSpPr>
              <a:spLocks/>
            </p:cNvSpPr>
            <p:nvPr/>
          </p:nvSpPr>
          <p:spPr bwMode="auto">
            <a:xfrm>
              <a:off x="770582" y="3809652"/>
              <a:ext cx="449263" cy="534988"/>
            </a:xfrm>
            <a:custGeom>
              <a:avLst/>
              <a:gdLst>
                <a:gd name="T0" fmla="*/ 2147483647 w 608"/>
                <a:gd name="T1" fmla="*/ 0 h 740"/>
                <a:gd name="T2" fmla="*/ 2147483647 w 608"/>
                <a:gd name="T3" fmla="*/ 2147483647 h 740"/>
                <a:gd name="T4" fmla="*/ 2147483647 w 608"/>
                <a:gd name="T5" fmla="*/ 2147483647 h 740"/>
                <a:gd name="T6" fmla="*/ 2147483647 w 608"/>
                <a:gd name="T7" fmla="*/ 2147483647 h 740"/>
                <a:gd name="T8" fmla="*/ 2147483647 w 608"/>
                <a:gd name="T9" fmla="*/ 2147483647 h 740"/>
                <a:gd name="T10" fmla="*/ 2147483647 w 608"/>
                <a:gd name="T11" fmla="*/ 2147483647 h 740"/>
                <a:gd name="T12" fmla="*/ 2147483647 w 608"/>
                <a:gd name="T13" fmla="*/ 2147483647 h 740"/>
                <a:gd name="T14" fmla="*/ 2147483647 w 608"/>
                <a:gd name="T15" fmla="*/ 2147483647 h 740"/>
                <a:gd name="T16" fmla="*/ 2147483647 w 608"/>
                <a:gd name="T17" fmla="*/ 2147483647 h 740"/>
                <a:gd name="T18" fmla="*/ 2147483647 w 608"/>
                <a:gd name="T19" fmla="*/ 2147483647 h 740"/>
                <a:gd name="T20" fmla="*/ 2147483647 w 608"/>
                <a:gd name="T21" fmla="*/ 2147483647 h 740"/>
                <a:gd name="T22" fmla="*/ 2147483647 w 608"/>
                <a:gd name="T23" fmla="*/ 2147483647 h 740"/>
                <a:gd name="T24" fmla="*/ 2147483647 w 608"/>
                <a:gd name="T25" fmla="*/ 2147483647 h 740"/>
                <a:gd name="T26" fmla="*/ 2147483647 w 608"/>
                <a:gd name="T27" fmla="*/ 0 h 7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08"/>
                <a:gd name="T43" fmla="*/ 0 h 740"/>
                <a:gd name="T44" fmla="*/ 608 w 608"/>
                <a:gd name="T45" fmla="*/ 740 h 7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08" h="740">
                  <a:moveTo>
                    <a:pt x="264" y="0"/>
                  </a:moveTo>
                  <a:cubicBezTo>
                    <a:pt x="333" y="34"/>
                    <a:pt x="391" y="76"/>
                    <a:pt x="464" y="100"/>
                  </a:cubicBezTo>
                  <a:cubicBezTo>
                    <a:pt x="502" y="138"/>
                    <a:pt x="542" y="170"/>
                    <a:pt x="564" y="220"/>
                  </a:cubicBezTo>
                  <a:cubicBezTo>
                    <a:pt x="581" y="259"/>
                    <a:pt x="604" y="340"/>
                    <a:pt x="604" y="340"/>
                  </a:cubicBezTo>
                  <a:cubicBezTo>
                    <a:pt x="600" y="379"/>
                    <a:pt x="608" y="627"/>
                    <a:pt x="524" y="680"/>
                  </a:cubicBezTo>
                  <a:cubicBezTo>
                    <a:pt x="488" y="702"/>
                    <a:pt x="444" y="707"/>
                    <a:pt x="404" y="720"/>
                  </a:cubicBezTo>
                  <a:cubicBezTo>
                    <a:pt x="384" y="727"/>
                    <a:pt x="344" y="740"/>
                    <a:pt x="344" y="740"/>
                  </a:cubicBezTo>
                  <a:cubicBezTo>
                    <a:pt x="338" y="739"/>
                    <a:pt x="166" y="722"/>
                    <a:pt x="144" y="700"/>
                  </a:cubicBezTo>
                  <a:cubicBezTo>
                    <a:pt x="110" y="666"/>
                    <a:pt x="64" y="580"/>
                    <a:pt x="64" y="580"/>
                  </a:cubicBezTo>
                  <a:cubicBezTo>
                    <a:pt x="40" y="461"/>
                    <a:pt x="0" y="364"/>
                    <a:pt x="44" y="240"/>
                  </a:cubicBezTo>
                  <a:cubicBezTo>
                    <a:pt x="60" y="195"/>
                    <a:pt x="78" y="135"/>
                    <a:pt x="124" y="120"/>
                  </a:cubicBezTo>
                  <a:cubicBezTo>
                    <a:pt x="144" y="113"/>
                    <a:pt x="165" y="109"/>
                    <a:pt x="184" y="100"/>
                  </a:cubicBezTo>
                  <a:cubicBezTo>
                    <a:pt x="205" y="89"/>
                    <a:pt x="221" y="68"/>
                    <a:pt x="244" y="60"/>
                  </a:cubicBezTo>
                  <a:cubicBezTo>
                    <a:pt x="347" y="21"/>
                    <a:pt x="397" y="67"/>
                    <a:pt x="264" y="0"/>
                  </a:cubicBezTo>
                  <a:close/>
                </a:path>
              </a:pathLst>
            </a:custGeom>
            <a:solidFill>
              <a:srgbClr val="FFCC66"/>
            </a:solidFill>
            <a:ln w="25400">
              <a:solidFill>
                <a:srgbClr val="3333CC"/>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82" name="Freeform 18"/>
            <p:cNvSpPr>
              <a:spLocks/>
            </p:cNvSpPr>
            <p:nvPr/>
          </p:nvSpPr>
          <p:spPr bwMode="auto">
            <a:xfrm rot="8616414">
              <a:off x="2200920" y="4912965"/>
              <a:ext cx="649287" cy="490537"/>
            </a:xfrm>
            <a:custGeom>
              <a:avLst/>
              <a:gdLst>
                <a:gd name="T0" fmla="*/ 2147483647 w 1233"/>
                <a:gd name="T1" fmla="*/ 0 h 1000"/>
                <a:gd name="T2" fmla="*/ 2147483647 w 1233"/>
                <a:gd name="T3" fmla="*/ 2147483647 h 1000"/>
                <a:gd name="T4" fmla="*/ 2147483647 w 1233"/>
                <a:gd name="T5" fmla="*/ 2147483647 h 1000"/>
                <a:gd name="T6" fmla="*/ 2147483647 w 1233"/>
                <a:gd name="T7" fmla="*/ 2147483647 h 1000"/>
                <a:gd name="T8" fmla="*/ 2147483647 w 1233"/>
                <a:gd name="T9" fmla="*/ 2147483647 h 1000"/>
                <a:gd name="T10" fmla="*/ 2147483647 w 1233"/>
                <a:gd name="T11" fmla="*/ 2147483647 h 1000"/>
                <a:gd name="T12" fmla="*/ 2147483647 w 1233"/>
                <a:gd name="T13" fmla="*/ 2147483647 h 1000"/>
                <a:gd name="T14" fmla="*/ 2147483647 w 1233"/>
                <a:gd name="T15" fmla="*/ 2147483647 h 1000"/>
                <a:gd name="T16" fmla="*/ 2147483647 w 1233"/>
                <a:gd name="T17" fmla="*/ 2147483647 h 1000"/>
                <a:gd name="T18" fmla="*/ 2147483647 w 1233"/>
                <a:gd name="T19" fmla="*/ 2147483647 h 1000"/>
                <a:gd name="T20" fmla="*/ 2147483647 w 1233"/>
                <a:gd name="T21" fmla="*/ 2147483647 h 1000"/>
                <a:gd name="T22" fmla="*/ 2147483647 w 1233"/>
                <a:gd name="T23" fmla="*/ 2147483647 h 1000"/>
                <a:gd name="T24" fmla="*/ 2147483647 w 1233"/>
                <a:gd name="T25" fmla="*/ 2147483647 h 1000"/>
                <a:gd name="T26" fmla="*/ 2147483647 w 1233"/>
                <a:gd name="T27" fmla="*/ 2147483647 h 1000"/>
                <a:gd name="T28" fmla="*/ 2147483647 w 1233"/>
                <a:gd name="T29" fmla="*/ 2147483647 h 1000"/>
                <a:gd name="T30" fmla="*/ 2147483647 w 1233"/>
                <a:gd name="T31" fmla="*/ 2147483647 h 1000"/>
                <a:gd name="T32" fmla="*/ 2147483647 w 1233"/>
                <a:gd name="T33" fmla="*/ 2147483647 h 1000"/>
                <a:gd name="T34" fmla="*/ 2147483647 w 1233"/>
                <a:gd name="T35" fmla="*/ 2147483647 h 1000"/>
                <a:gd name="T36" fmla="*/ 2147483647 w 1233"/>
                <a:gd name="T37" fmla="*/ 2147483647 h 1000"/>
                <a:gd name="T38" fmla="*/ 2147483647 w 1233"/>
                <a:gd name="T39" fmla="*/ 2147483647 h 1000"/>
                <a:gd name="T40" fmla="*/ 2147483647 w 1233"/>
                <a:gd name="T41" fmla="*/ 0 h 1000"/>
                <a:gd name="T42" fmla="*/ 2147483647 w 1233"/>
                <a:gd name="T43" fmla="*/ 0 h 10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33"/>
                <a:gd name="T67" fmla="*/ 0 h 1000"/>
                <a:gd name="T68" fmla="*/ 1233 w 1233"/>
                <a:gd name="T69" fmla="*/ 1000 h 10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33" h="1000">
                  <a:moveTo>
                    <a:pt x="933" y="0"/>
                  </a:moveTo>
                  <a:cubicBezTo>
                    <a:pt x="742" y="17"/>
                    <a:pt x="565" y="45"/>
                    <a:pt x="373" y="60"/>
                  </a:cubicBezTo>
                  <a:cubicBezTo>
                    <a:pt x="372" y="60"/>
                    <a:pt x="243" y="90"/>
                    <a:pt x="233" y="100"/>
                  </a:cubicBezTo>
                  <a:cubicBezTo>
                    <a:pt x="0" y="333"/>
                    <a:pt x="263" y="147"/>
                    <a:pt x="93" y="260"/>
                  </a:cubicBezTo>
                  <a:cubicBezTo>
                    <a:pt x="86" y="280"/>
                    <a:pt x="71" y="299"/>
                    <a:pt x="73" y="320"/>
                  </a:cubicBezTo>
                  <a:cubicBezTo>
                    <a:pt x="78" y="362"/>
                    <a:pt x="100" y="400"/>
                    <a:pt x="113" y="440"/>
                  </a:cubicBezTo>
                  <a:cubicBezTo>
                    <a:pt x="120" y="460"/>
                    <a:pt x="126" y="480"/>
                    <a:pt x="133" y="500"/>
                  </a:cubicBezTo>
                  <a:cubicBezTo>
                    <a:pt x="142" y="526"/>
                    <a:pt x="187" y="512"/>
                    <a:pt x="213" y="520"/>
                  </a:cubicBezTo>
                  <a:cubicBezTo>
                    <a:pt x="233" y="526"/>
                    <a:pt x="254" y="531"/>
                    <a:pt x="273" y="540"/>
                  </a:cubicBezTo>
                  <a:cubicBezTo>
                    <a:pt x="428" y="618"/>
                    <a:pt x="242" y="550"/>
                    <a:pt x="393" y="600"/>
                  </a:cubicBezTo>
                  <a:cubicBezTo>
                    <a:pt x="433" y="640"/>
                    <a:pt x="482" y="673"/>
                    <a:pt x="513" y="720"/>
                  </a:cubicBezTo>
                  <a:cubicBezTo>
                    <a:pt x="555" y="783"/>
                    <a:pt x="566" y="856"/>
                    <a:pt x="633" y="900"/>
                  </a:cubicBezTo>
                  <a:cubicBezTo>
                    <a:pt x="651" y="912"/>
                    <a:pt x="674" y="911"/>
                    <a:pt x="693" y="920"/>
                  </a:cubicBezTo>
                  <a:cubicBezTo>
                    <a:pt x="714" y="931"/>
                    <a:pt x="730" y="953"/>
                    <a:pt x="753" y="960"/>
                  </a:cubicBezTo>
                  <a:cubicBezTo>
                    <a:pt x="818" y="980"/>
                    <a:pt x="953" y="1000"/>
                    <a:pt x="953" y="1000"/>
                  </a:cubicBezTo>
                  <a:cubicBezTo>
                    <a:pt x="973" y="993"/>
                    <a:pt x="1001" y="997"/>
                    <a:pt x="1013" y="980"/>
                  </a:cubicBezTo>
                  <a:cubicBezTo>
                    <a:pt x="1038" y="946"/>
                    <a:pt x="1040" y="900"/>
                    <a:pt x="1053" y="860"/>
                  </a:cubicBezTo>
                  <a:cubicBezTo>
                    <a:pt x="1073" y="800"/>
                    <a:pt x="1093" y="740"/>
                    <a:pt x="1113" y="680"/>
                  </a:cubicBezTo>
                  <a:cubicBezTo>
                    <a:pt x="1122" y="653"/>
                    <a:pt x="1155" y="642"/>
                    <a:pt x="1173" y="620"/>
                  </a:cubicBezTo>
                  <a:cubicBezTo>
                    <a:pt x="1216" y="568"/>
                    <a:pt x="1213" y="560"/>
                    <a:pt x="1233" y="500"/>
                  </a:cubicBezTo>
                  <a:cubicBezTo>
                    <a:pt x="1212" y="293"/>
                    <a:pt x="1215" y="74"/>
                    <a:pt x="993" y="0"/>
                  </a:cubicBezTo>
                  <a:cubicBezTo>
                    <a:pt x="927" y="22"/>
                    <a:pt x="933" y="41"/>
                    <a:pt x="933" y="0"/>
                  </a:cubicBezTo>
                  <a:close/>
                </a:path>
              </a:pathLst>
            </a:custGeom>
            <a:solidFill>
              <a:srgbClr val="FFCC66"/>
            </a:solidFill>
            <a:ln w="25400">
              <a:solidFill>
                <a:srgbClr val="3333CC"/>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83" name="Freeform 26"/>
            <p:cNvSpPr>
              <a:spLocks/>
            </p:cNvSpPr>
            <p:nvPr/>
          </p:nvSpPr>
          <p:spPr bwMode="auto">
            <a:xfrm>
              <a:off x="2727970" y="3809652"/>
              <a:ext cx="800100" cy="1254125"/>
            </a:xfrm>
            <a:custGeom>
              <a:avLst/>
              <a:gdLst>
                <a:gd name="T0" fmla="*/ 2147483647 w 1080"/>
                <a:gd name="T1" fmla="*/ 2147483647 h 1736"/>
                <a:gd name="T2" fmla="*/ 2147483647 w 1080"/>
                <a:gd name="T3" fmla="*/ 2147483647 h 1736"/>
                <a:gd name="T4" fmla="*/ 2147483647 w 1080"/>
                <a:gd name="T5" fmla="*/ 2147483647 h 1736"/>
                <a:gd name="T6" fmla="*/ 2147483647 w 1080"/>
                <a:gd name="T7" fmla="*/ 2147483647 h 1736"/>
                <a:gd name="T8" fmla="*/ 2147483647 w 1080"/>
                <a:gd name="T9" fmla="*/ 2147483647 h 1736"/>
                <a:gd name="T10" fmla="*/ 2147483647 w 1080"/>
                <a:gd name="T11" fmla="*/ 2147483647 h 1736"/>
                <a:gd name="T12" fmla="*/ 2147483647 w 1080"/>
                <a:gd name="T13" fmla="*/ 2147483647 h 1736"/>
                <a:gd name="T14" fmla="*/ 2147483647 w 1080"/>
                <a:gd name="T15" fmla="*/ 2147483647 h 1736"/>
                <a:gd name="T16" fmla="*/ 2147483647 w 1080"/>
                <a:gd name="T17" fmla="*/ 2147483647 h 1736"/>
                <a:gd name="T18" fmla="*/ 2147483647 w 1080"/>
                <a:gd name="T19" fmla="*/ 2147483647 h 1736"/>
                <a:gd name="T20" fmla="*/ 2147483647 w 1080"/>
                <a:gd name="T21" fmla="*/ 2147483647 h 1736"/>
                <a:gd name="T22" fmla="*/ 0 w 1080"/>
                <a:gd name="T23" fmla="*/ 2147483647 h 1736"/>
                <a:gd name="T24" fmla="*/ 2147483647 w 1080"/>
                <a:gd name="T25" fmla="*/ 2147483647 h 1736"/>
                <a:gd name="T26" fmla="*/ 2147483647 w 1080"/>
                <a:gd name="T27" fmla="*/ 2147483647 h 1736"/>
                <a:gd name="T28" fmla="*/ 2147483647 w 1080"/>
                <a:gd name="T29" fmla="*/ 2147483647 h 1736"/>
                <a:gd name="T30" fmla="*/ 2147483647 w 1080"/>
                <a:gd name="T31" fmla="*/ 2147483647 h 1736"/>
                <a:gd name="T32" fmla="*/ 2147483647 w 1080"/>
                <a:gd name="T33" fmla="*/ 2147483647 h 1736"/>
                <a:gd name="T34" fmla="*/ 2147483647 w 1080"/>
                <a:gd name="T35" fmla="*/ 2147483647 h 1736"/>
                <a:gd name="T36" fmla="*/ 2147483647 w 1080"/>
                <a:gd name="T37" fmla="*/ 2147483647 h 1736"/>
                <a:gd name="T38" fmla="*/ 2147483647 w 1080"/>
                <a:gd name="T39" fmla="*/ 2147483647 h 1736"/>
                <a:gd name="T40" fmla="*/ 2147483647 w 1080"/>
                <a:gd name="T41" fmla="*/ 2147483647 h 1736"/>
                <a:gd name="T42" fmla="*/ 2147483647 w 1080"/>
                <a:gd name="T43" fmla="*/ 2147483647 h 1736"/>
                <a:gd name="T44" fmla="*/ 2147483647 w 1080"/>
                <a:gd name="T45" fmla="*/ 2147483647 h 1736"/>
                <a:gd name="T46" fmla="*/ 2147483647 w 1080"/>
                <a:gd name="T47" fmla="*/ 2147483647 h 1736"/>
                <a:gd name="T48" fmla="*/ 2147483647 w 1080"/>
                <a:gd name="T49" fmla="*/ 2147483647 h 1736"/>
                <a:gd name="T50" fmla="*/ 2147483647 w 1080"/>
                <a:gd name="T51" fmla="*/ 0 h 1736"/>
                <a:gd name="T52" fmla="*/ 2147483647 w 1080"/>
                <a:gd name="T53" fmla="*/ 2147483647 h 1736"/>
                <a:gd name="T54" fmla="*/ 2147483647 w 1080"/>
                <a:gd name="T55" fmla="*/ 2147483647 h 17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0"/>
                <a:gd name="T85" fmla="*/ 0 h 1736"/>
                <a:gd name="T86" fmla="*/ 1080 w 1080"/>
                <a:gd name="T87" fmla="*/ 1736 h 17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0" h="1736">
                  <a:moveTo>
                    <a:pt x="640" y="80"/>
                  </a:moveTo>
                  <a:cubicBezTo>
                    <a:pt x="620" y="87"/>
                    <a:pt x="596" y="87"/>
                    <a:pt x="580" y="100"/>
                  </a:cubicBezTo>
                  <a:cubicBezTo>
                    <a:pt x="561" y="115"/>
                    <a:pt x="555" y="142"/>
                    <a:pt x="540" y="160"/>
                  </a:cubicBezTo>
                  <a:cubicBezTo>
                    <a:pt x="522" y="182"/>
                    <a:pt x="500" y="200"/>
                    <a:pt x="480" y="220"/>
                  </a:cubicBezTo>
                  <a:cubicBezTo>
                    <a:pt x="467" y="260"/>
                    <a:pt x="453" y="300"/>
                    <a:pt x="440" y="340"/>
                  </a:cubicBezTo>
                  <a:cubicBezTo>
                    <a:pt x="431" y="367"/>
                    <a:pt x="397" y="378"/>
                    <a:pt x="380" y="400"/>
                  </a:cubicBezTo>
                  <a:cubicBezTo>
                    <a:pt x="350" y="438"/>
                    <a:pt x="327" y="480"/>
                    <a:pt x="300" y="520"/>
                  </a:cubicBezTo>
                  <a:cubicBezTo>
                    <a:pt x="287" y="540"/>
                    <a:pt x="268" y="557"/>
                    <a:pt x="260" y="580"/>
                  </a:cubicBezTo>
                  <a:cubicBezTo>
                    <a:pt x="213" y="720"/>
                    <a:pt x="186" y="861"/>
                    <a:pt x="140" y="1000"/>
                  </a:cubicBezTo>
                  <a:cubicBezTo>
                    <a:pt x="107" y="1100"/>
                    <a:pt x="73" y="1200"/>
                    <a:pt x="40" y="1300"/>
                  </a:cubicBezTo>
                  <a:cubicBezTo>
                    <a:pt x="33" y="1320"/>
                    <a:pt x="27" y="1340"/>
                    <a:pt x="20" y="1360"/>
                  </a:cubicBezTo>
                  <a:cubicBezTo>
                    <a:pt x="13" y="1380"/>
                    <a:pt x="0" y="1420"/>
                    <a:pt x="0" y="1420"/>
                  </a:cubicBezTo>
                  <a:cubicBezTo>
                    <a:pt x="13" y="1480"/>
                    <a:pt x="8" y="1548"/>
                    <a:pt x="40" y="1600"/>
                  </a:cubicBezTo>
                  <a:cubicBezTo>
                    <a:pt x="65" y="1641"/>
                    <a:pt x="114" y="1665"/>
                    <a:pt x="160" y="1680"/>
                  </a:cubicBezTo>
                  <a:cubicBezTo>
                    <a:pt x="200" y="1693"/>
                    <a:pt x="280" y="1720"/>
                    <a:pt x="280" y="1720"/>
                  </a:cubicBezTo>
                  <a:cubicBezTo>
                    <a:pt x="393" y="1713"/>
                    <a:pt x="512" y="1736"/>
                    <a:pt x="620" y="1700"/>
                  </a:cubicBezTo>
                  <a:cubicBezTo>
                    <a:pt x="666" y="1685"/>
                    <a:pt x="673" y="1620"/>
                    <a:pt x="700" y="1580"/>
                  </a:cubicBezTo>
                  <a:cubicBezTo>
                    <a:pt x="740" y="1520"/>
                    <a:pt x="780" y="1460"/>
                    <a:pt x="820" y="1400"/>
                  </a:cubicBezTo>
                  <a:cubicBezTo>
                    <a:pt x="833" y="1380"/>
                    <a:pt x="847" y="1360"/>
                    <a:pt x="860" y="1340"/>
                  </a:cubicBezTo>
                  <a:cubicBezTo>
                    <a:pt x="873" y="1320"/>
                    <a:pt x="900" y="1280"/>
                    <a:pt x="900" y="1280"/>
                  </a:cubicBezTo>
                  <a:cubicBezTo>
                    <a:pt x="945" y="1100"/>
                    <a:pt x="923" y="1172"/>
                    <a:pt x="960" y="1060"/>
                  </a:cubicBezTo>
                  <a:cubicBezTo>
                    <a:pt x="953" y="993"/>
                    <a:pt x="936" y="927"/>
                    <a:pt x="940" y="860"/>
                  </a:cubicBezTo>
                  <a:cubicBezTo>
                    <a:pt x="943" y="805"/>
                    <a:pt x="967" y="753"/>
                    <a:pt x="980" y="700"/>
                  </a:cubicBezTo>
                  <a:cubicBezTo>
                    <a:pt x="1012" y="573"/>
                    <a:pt x="1048" y="447"/>
                    <a:pt x="1080" y="320"/>
                  </a:cubicBezTo>
                  <a:cubicBezTo>
                    <a:pt x="1073" y="253"/>
                    <a:pt x="1075" y="185"/>
                    <a:pt x="1060" y="120"/>
                  </a:cubicBezTo>
                  <a:cubicBezTo>
                    <a:pt x="1036" y="15"/>
                    <a:pt x="862" y="14"/>
                    <a:pt x="780" y="0"/>
                  </a:cubicBezTo>
                  <a:cubicBezTo>
                    <a:pt x="747" y="7"/>
                    <a:pt x="710" y="3"/>
                    <a:pt x="680" y="20"/>
                  </a:cubicBezTo>
                  <a:cubicBezTo>
                    <a:pt x="659" y="32"/>
                    <a:pt x="640" y="80"/>
                    <a:pt x="640" y="80"/>
                  </a:cubicBezTo>
                  <a:close/>
                </a:path>
              </a:pathLst>
            </a:custGeom>
            <a:solidFill>
              <a:srgbClr val="FFCC66"/>
            </a:solidFill>
            <a:ln w="25400">
              <a:solidFill>
                <a:srgbClr val="3333CC"/>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sp>
          <p:nvSpPr>
            <p:cNvPr id="84" name="Freeform 17"/>
            <p:cNvSpPr>
              <a:spLocks/>
            </p:cNvSpPr>
            <p:nvPr/>
          </p:nvSpPr>
          <p:spPr bwMode="auto">
            <a:xfrm>
              <a:off x="3034357" y="3200052"/>
              <a:ext cx="522288" cy="550863"/>
            </a:xfrm>
            <a:custGeom>
              <a:avLst/>
              <a:gdLst>
                <a:gd name="T0" fmla="*/ 2147483647 w 707"/>
                <a:gd name="T1" fmla="*/ 2147483647 h 761"/>
                <a:gd name="T2" fmla="*/ 2147483647 w 707"/>
                <a:gd name="T3" fmla="*/ 2147483647 h 761"/>
                <a:gd name="T4" fmla="*/ 2147483647 w 707"/>
                <a:gd name="T5" fmla="*/ 2147483647 h 761"/>
                <a:gd name="T6" fmla="*/ 2147483647 w 707"/>
                <a:gd name="T7" fmla="*/ 2147483647 h 761"/>
                <a:gd name="T8" fmla="*/ 2147483647 w 707"/>
                <a:gd name="T9" fmla="*/ 2147483647 h 761"/>
                <a:gd name="T10" fmla="*/ 2147483647 w 707"/>
                <a:gd name="T11" fmla="*/ 2147483647 h 761"/>
                <a:gd name="T12" fmla="*/ 2147483647 w 707"/>
                <a:gd name="T13" fmla="*/ 2147483647 h 761"/>
                <a:gd name="T14" fmla="*/ 2147483647 w 707"/>
                <a:gd name="T15" fmla="*/ 2147483647 h 761"/>
                <a:gd name="T16" fmla="*/ 2147483647 w 707"/>
                <a:gd name="T17" fmla="*/ 2147483647 h 761"/>
                <a:gd name="T18" fmla="*/ 2147483647 w 707"/>
                <a:gd name="T19" fmla="*/ 2147483647 h 761"/>
                <a:gd name="T20" fmla="*/ 2147483647 w 707"/>
                <a:gd name="T21" fmla="*/ 2147483647 h 761"/>
                <a:gd name="T22" fmla="*/ 2147483647 w 707"/>
                <a:gd name="T23" fmla="*/ 2147483647 h 761"/>
                <a:gd name="T24" fmla="*/ 2147483647 w 707"/>
                <a:gd name="T25" fmla="*/ 2147483647 h 761"/>
                <a:gd name="T26" fmla="*/ 2147483647 w 707"/>
                <a:gd name="T27" fmla="*/ 1138093092 h 761"/>
                <a:gd name="T28" fmla="*/ 2147483647 w 707"/>
                <a:gd name="T29" fmla="*/ 2147483647 h 761"/>
                <a:gd name="T30" fmla="*/ 2147483647 w 707"/>
                <a:gd name="T31" fmla="*/ 1138093092 h 761"/>
                <a:gd name="T32" fmla="*/ 2147483647 w 707"/>
                <a:gd name="T33" fmla="*/ 2147483647 h 761"/>
                <a:gd name="T34" fmla="*/ 2147483647 w 707"/>
                <a:gd name="T35" fmla="*/ 2147483647 h 7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07"/>
                <a:gd name="T55" fmla="*/ 0 h 761"/>
                <a:gd name="T56" fmla="*/ 707 w 707"/>
                <a:gd name="T57" fmla="*/ 761 h 7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07" h="761">
                  <a:moveTo>
                    <a:pt x="267" y="23"/>
                  </a:moveTo>
                  <a:cubicBezTo>
                    <a:pt x="192" y="98"/>
                    <a:pt x="155" y="184"/>
                    <a:pt x="67" y="243"/>
                  </a:cubicBezTo>
                  <a:cubicBezTo>
                    <a:pt x="9" y="330"/>
                    <a:pt x="0" y="355"/>
                    <a:pt x="27" y="463"/>
                  </a:cubicBezTo>
                  <a:cubicBezTo>
                    <a:pt x="32" y="483"/>
                    <a:pt x="34" y="507"/>
                    <a:pt x="47" y="523"/>
                  </a:cubicBezTo>
                  <a:cubicBezTo>
                    <a:pt x="62" y="542"/>
                    <a:pt x="87" y="550"/>
                    <a:pt x="107" y="563"/>
                  </a:cubicBezTo>
                  <a:cubicBezTo>
                    <a:pt x="165" y="650"/>
                    <a:pt x="181" y="640"/>
                    <a:pt x="267" y="683"/>
                  </a:cubicBezTo>
                  <a:cubicBezTo>
                    <a:pt x="422" y="761"/>
                    <a:pt x="236" y="693"/>
                    <a:pt x="387" y="743"/>
                  </a:cubicBezTo>
                  <a:cubicBezTo>
                    <a:pt x="454" y="736"/>
                    <a:pt x="523" y="744"/>
                    <a:pt x="587" y="723"/>
                  </a:cubicBezTo>
                  <a:cubicBezTo>
                    <a:pt x="610" y="715"/>
                    <a:pt x="610" y="680"/>
                    <a:pt x="627" y="663"/>
                  </a:cubicBezTo>
                  <a:cubicBezTo>
                    <a:pt x="644" y="646"/>
                    <a:pt x="667" y="636"/>
                    <a:pt x="687" y="623"/>
                  </a:cubicBezTo>
                  <a:cubicBezTo>
                    <a:pt x="694" y="590"/>
                    <a:pt x="707" y="557"/>
                    <a:pt x="707" y="523"/>
                  </a:cubicBezTo>
                  <a:cubicBezTo>
                    <a:pt x="707" y="410"/>
                    <a:pt x="669" y="274"/>
                    <a:pt x="647" y="163"/>
                  </a:cubicBezTo>
                  <a:cubicBezTo>
                    <a:pt x="647" y="162"/>
                    <a:pt x="617" y="33"/>
                    <a:pt x="607" y="23"/>
                  </a:cubicBezTo>
                  <a:cubicBezTo>
                    <a:pt x="592" y="8"/>
                    <a:pt x="567" y="10"/>
                    <a:pt x="547" y="3"/>
                  </a:cubicBezTo>
                  <a:cubicBezTo>
                    <a:pt x="480" y="10"/>
                    <a:pt x="414" y="23"/>
                    <a:pt x="347" y="23"/>
                  </a:cubicBezTo>
                  <a:cubicBezTo>
                    <a:pt x="326" y="23"/>
                    <a:pt x="308" y="0"/>
                    <a:pt x="287" y="3"/>
                  </a:cubicBezTo>
                  <a:cubicBezTo>
                    <a:pt x="263" y="7"/>
                    <a:pt x="244" y="26"/>
                    <a:pt x="227" y="43"/>
                  </a:cubicBezTo>
                  <a:cubicBezTo>
                    <a:pt x="216" y="54"/>
                    <a:pt x="254" y="30"/>
                    <a:pt x="267" y="23"/>
                  </a:cubicBezTo>
                  <a:close/>
                </a:path>
              </a:pathLst>
            </a:custGeom>
            <a:solidFill>
              <a:srgbClr val="FFCC66"/>
            </a:solidFill>
            <a:ln w="25400">
              <a:solidFill>
                <a:srgbClr val="3333CC"/>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Arial" charset="0"/>
              </a:endParaRPr>
            </a:p>
          </p:txBody>
        </p:sp>
      </p:grpSp>
    </p:spTree>
    <p:extLst>
      <p:ext uri="{BB962C8B-B14F-4D97-AF65-F5344CB8AC3E}">
        <p14:creationId xmlns:p14="http://schemas.microsoft.com/office/powerpoint/2010/main" val="4234928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a:extLst>
              <a:ext uri="{FF2B5EF4-FFF2-40B4-BE49-F238E27FC236}">
                <a16:creationId xmlns="" xmlns:a16="http://schemas.microsoft.com/office/drawing/2014/main" id="{0DF3CAC9-7891-FA65-76FC-A8F941B25EE9}"/>
              </a:ext>
            </a:extLst>
          </p:cNvPr>
          <p:cNvGrpSpPr/>
          <p:nvPr/>
        </p:nvGrpSpPr>
        <p:grpSpPr>
          <a:xfrm>
            <a:off x="0" y="1322335"/>
            <a:ext cx="9144000" cy="5005314"/>
            <a:chOff x="0" y="1852686"/>
            <a:chExt cx="9144000" cy="5005314"/>
          </a:xfrm>
        </p:grpSpPr>
        <p:pic>
          <p:nvPicPr>
            <p:cNvPr id="19" name="Grafik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04864"/>
              <a:ext cx="9144000" cy="3862805"/>
            </a:xfrm>
            <a:prstGeom prst="rect">
              <a:avLst/>
            </a:prstGeom>
          </p:spPr>
        </p:pic>
        <p:grpSp>
          <p:nvGrpSpPr>
            <p:cNvPr id="6" name="Gruppo 5">
              <a:extLst>
                <a:ext uri="{FF2B5EF4-FFF2-40B4-BE49-F238E27FC236}">
                  <a16:creationId xmlns="" xmlns:a16="http://schemas.microsoft.com/office/drawing/2014/main" id="{1AEE76E9-4535-ECCE-962F-692771F1C648}"/>
                </a:ext>
              </a:extLst>
            </p:cNvPr>
            <p:cNvGrpSpPr/>
            <p:nvPr/>
          </p:nvGrpSpPr>
          <p:grpSpPr>
            <a:xfrm>
              <a:off x="0" y="4028544"/>
              <a:ext cx="9144000" cy="2829456"/>
              <a:chOff x="0" y="4028544"/>
              <a:chExt cx="9144000" cy="2829456"/>
            </a:xfrm>
          </p:grpSpPr>
          <p:sp>
            <p:nvSpPr>
              <p:cNvPr id="5" name="Rechteck 4"/>
              <p:cNvSpPr/>
              <p:nvPr/>
            </p:nvSpPr>
            <p:spPr>
              <a:xfrm>
                <a:off x="0" y="6714000"/>
                <a:ext cx="144000" cy="144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7" name="Textfeld 6"/>
                  <p:cNvSpPr txBox="1"/>
                  <p:nvPr/>
                </p:nvSpPr>
                <p:spPr>
                  <a:xfrm>
                    <a:off x="0" y="6067669"/>
                    <a:ext cx="9144000" cy="646331"/>
                  </a:xfrm>
                  <a:prstGeom prst="rect">
                    <a:avLst/>
                  </a:prstGeom>
                  <a:noFill/>
                </p:spPr>
                <p:txBody>
                  <a:bodyPr wrap="square" lIns="90000" rtlCol="0">
                    <a:spAutoFit/>
                  </a:bodyPr>
                  <a:lstStyle/>
                  <a:p>
                    <a:r>
                      <a:rPr lang="ru" sz="1200" b="1" spc="-20" dirty="0"/>
                      <a:t>Рис. P3-6:</a:t>
                    </a:r>
                    <a:r>
                      <a:rPr lang="ru" sz="1200" spc="-20" dirty="0"/>
                      <a:t> </a:t>
                    </a:r>
                    <a:r>
                      <a:rPr lang="ru" sz="1200" b="1" spc="-20" dirty="0"/>
                      <a:t>Структура почвы, соотношение масса-объем </a:t>
                    </a:r>
                    <a:r>
                      <a:rPr lang="ru" sz="1200" spc="-20" dirty="0"/>
                      <a:t>– Вверху: </a:t>
                    </a:r>
                    <a:r>
                      <a:rPr lang="ru" sz="1200" b="1" spc="-20" dirty="0"/>
                      <a:t>Тканевая модель </a:t>
                    </a:r>
                    <a:r>
                      <a:rPr lang="ru" sz="1200" spc="-20" dirty="0"/>
                      <a:t>почвы и горной породы, состоящая из компонентов твердое тело-вода-воздух. Определение соотношения масса-объем и порового объема в так называемой «единице объема»; внизу: </a:t>
                    </a:r>
                    <a:r>
                      <a:rPr lang="ru" sz="1200" b="1" spc="-20" dirty="0"/>
                      <a:t>Степень насыщения </a:t>
                    </a:r>
                    <a14:m>
                      <m:oMath xmlns:m="http://schemas.openxmlformats.org/officeDocument/2006/math">
                        <m:sSub>
                          <m:sSubPr>
                            <m:ctrlPr>
                              <a:rPr lang="en-US" sz="1200" b="1" i="1" spc="-20" dirty="0" smtClean="0">
                                <a:latin typeface="Cambria Math" panose="02040503050406030204" pitchFamily="18" charset="0"/>
                              </a:rPr>
                            </m:ctrlPr>
                          </m:sSubPr>
                          <m:e>
                            <m:r>
                              <a:rPr lang="en-US" sz="1200" b="1" i="1" spc="-20" dirty="0">
                                <a:latin typeface="Cambria Math" panose="02040503050406030204" pitchFamily="18" charset="0"/>
                              </a:rPr>
                              <m:t>𝑺</m:t>
                            </m:r>
                          </m:e>
                          <m:sub>
                            <m:r>
                              <a:rPr lang="en-US" sz="1200" b="1" i="1" spc="-20" dirty="0">
                                <a:latin typeface="Cambria Math" panose="02040503050406030204" pitchFamily="18" charset="0"/>
                              </a:rPr>
                              <m:t>𝒓</m:t>
                            </m:r>
                          </m:sub>
                        </m:sSub>
                      </m:oMath>
                    </a14:m>
                    <a:r>
                      <a:rPr lang="ru" sz="1200" spc="-20" dirty="0"/>
                      <a:t>(источник: </a:t>
                    </a:r>
                    <a:r>
                      <a:rPr lang="ru" sz="1200" cap="small" spc="-20" dirty="0" err="1"/>
                      <a:t>Rütz</a:t>
                    </a:r>
                    <a:r>
                      <a:rPr lang="ru" sz="1200" cap="small" spc="-20" dirty="0"/>
                      <a:t> </a:t>
                    </a:r>
                    <a:r>
                      <a:rPr lang="ru" sz="1200" spc="-20" dirty="0"/>
                      <a:t>и др., </a:t>
                    </a:r>
                    <a:r>
                      <a:rPr lang="ru" sz="1200" spc="-20" dirty="0" err="1"/>
                      <a:t>Виссенсшпайхер</a:t>
                    </a:r>
                    <a:r>
                      <a:rPr lang="ru" sz="1200" spc="-20" dirty="0"/>
                      <a:t> </a:t>
                    </a:r>
                    <a:r>
                      <a:rPr lang="ru" sz="1200" spc="-20" dirty="0" err="1"/>
                      <a:t>Геотехник </a:t>
                    </a:r>
                    <a:r>
                      <a:rPr lang="ru" sz="1200" spc="-20" dirty="0"/>
                      <a:t>, 2019. С. 24).</a:t>
                    </a:r>
                    <a:endParaRPr lang="en-US" sz="1200" b="1" spc="-20" dirty="0"/>
                  </a:p>
                </p:txBody>
              </p:sp>
            </mc:Choice>
            <mc:Fallback xmlns="">
              <p:sp>
                <p:nvSpPr>
                  <p:cNvPr id="7" name="Textfeld 6"/>
                  <p:cNvSpPr txBox="1">
                    <a:spLocks noRot="1" noChangeAspect="1" noMove="1" noResize="1" noEditPoints="1" noAdjustHandles="1" noChangeArrowheads="1" noChangeShapeType="1" noTextEdit="1"/>
                  </p:cNvSpPr>
                  <p:nvPr/>
                </p:nvSpPr>
                <p:spPr>
                  <a:xfrm>
                    <a:off x="0" y="6067669"/>
                    <a:ext cx="9144000" cy="646331"/>
                  </a:xfrm>
                  <a:prstGeom prst="rect">
                    <a:avLst/>
                  </a:prstGeom>
                  <a:blipFill>
                    <a:blip r:embed="rId3"/>
                    <a:stretch>
                      <a:fillRect l="-67" b="-6604"/>
                    </a:stretch>
                  </a:blipFill>
                </p:spPr>
                <p:txBody>
                  <a:bodyPr/>
                  <a:lstStyle/>
                  <a:p>
                    <a:r xmlns:a="http://schemas.openxmlformats.org/drawingml/2006/main">
                      <a:rPr lang="ru">
                        <a:noFill/>
                      </a:rPr>
                      <a:t> </a:t>
                    </a:r>
                  </a:p>
                </p:txBody>
              </p:sp>
            </mc:Fallback>
          </mc:AlternateContent>
          <p:sp>
            <p:nvSpPr>
              <p:cNvPr id="10" name="Textfeld 9"/>
              <p:cNvSpPr txBox="1"/>
              <p:nvPr/>
            </p:nvSpPr>
            <p:spPr>
              <a:xfrm>
                <a:off x="0" y="4140000"/>
                <a:ext cx="1692000" cy="307777"/>
              </a:xfrm>
              <a:prstGeom prst="rect">
                <a:avLst/>
              </a:prstGeom>
              <a:solidFill>
                <a:schemeClr val="bg1"/>
              </a:solidFill>
            </p:spPr>
            <p:txBody>
              <a:bodyPr wrap="square" rtlCol="0">
                <a:spAutoFit/>
              </a:bodyPr>
              <a:lstStyle/>
              <a:p>
                <a:r>
                  <a:rPr lang="ru" sz="1400" b="1" dirty="0" err="1">
                    <a:sym typeface="Wingdings" panose="05000000000000000000" pitchFamily="2" charset="2"/>
                  </a:rPr>
                  <a:t>степень</a:t>
                </a:r>
                <a:r>
                  <a:rPr lang="ru" sz="1400" b="1" dirty="0">
                    <a:sym typeface="Wingdings" panose="05000000000000000000" pitchFamily="2" charset="2"/>
                  </a:rPr>
                  <a:t> </a:t>
                </a:r>
                <a:r>
                  <a:rPr lang="ru" sz="1400" b="1" dirty="0" err="1">
                    <a:sym typeface="Wingdings" panose="05000000000000000000" pitchFamily="2" charset="2"/>
                  </a:rPr>
                  <a:t>из</a:t>
                </a:r>
                <a:r>
                  <a:rPr lang="ru" sz="1400" b="1" dirty="0">
                    <a:sym typeface="Wingdings" panose="05000000000000000000" pitchFamily="2" charset="2"/>
                  </a:rPr>
                  <a:t> </a:t>
                </a:r>
                <a:r>
                  <a:rPr lang="ru" sz="1400" b="1" dirty="0" err="1">
                    <a:sym typeface="Wingdings" panose="05000000000000000000" pitchFamily="2" charset="2"/>
                  </a:rPr>
                  <a:t>насыщенность</a:t>
                </a:r>
                <a:endParaRPr lang="de-DE" sz="1400" b="1" dirty="0"/>
              </a:p>
            </p:txBody>
          </p:sp>
          <mc:AlternateContent xmlns:mc="http://schemas.openxmlformats.org/markup-compatibility/2006" xmlns:a14="http://schemas.microsoft.com/office/drawing/2010/main">
            <mc:Choice Requires="a14">
              <p:sp>
                <p:nvSpPr>
                  <p:cNvPr id="11" name="Textfeld 10"/>
                  <p:cNvSpPr txBox="1"/>
                  <p:nvPr/>
                </p:nvSpPr>
                <p:spPr>
                  <a:xfrm>
                    <a:off x="0" y="4968000"/>
                    <a:ext cx="1980000" cy="307777"/>
                  </a:xfrm>
                  <a:prstGeom prst="rect">
                    <a:avLst/>
                  </a:prstGeom>
                  <a:solidFill>
                    <a:schemeClr val="bg1"/>
                  </a:solidFill>
                </p:spPr>
                <p:txBody>
                  <a:bodyPr wrap="square" rtlCol="0">
                    <a:spAutoFit/>
                  </a:bodyPr>
                  <a:lstStyle/>
                  <a:p>
                    <a:r>
                      <a:rPr lang="ru" sz="1400" b="1" dirty="0">
                        <a:sym typeface="Wingdings" panose="05000000000000000000" pitchFamily="2" charset="2"/>
                      </a:rPr>
                      <a:t>пороговые </a:t>
                    </a:r>
                    <a:r>
                      <a:rPr lang="ru" sz="1400" b="1" dirty="0" err="1">
                        <a:sym typeface="Wingdings" panose="05000000000000000000" pitchFamily="2" charset="2"/>
                      </a:rPr>
                      <a:t>значения</a:t>
                    </a:r>
                    <a:r>
                      <a:rPr lang="ru" sz="1400" b="1" dirty="0">
                        <a:sym typeface="Wingdings" panose="05000000000000000000" pitchFamily="2" charset="2"/>
                      </a:rPr>
                      <a:t> </a:t>
                    </a:r>
                    <a:r>
                      <a:rPr lang="ru" sz="1400" b="1" dirty="0" err="1">
                        <a:sym typeface="Wingdings" panose="05000000000000000000" pitchFamily="2" charset="2"/>
                      </a:rPr>
                      <a:t>за</a:t>
                    </a:r>
                    <a:r>
                      <a:rPr lang="ru" sz="1400" b="1" dirty="0">
                        <a:sym typeface="Wingdings" panose="05000000000000000000" pitchFamily="2" charset="2"/>
                      </a:rPr>
                      <a:t> </a:t>
                    </a:r>
                    <a14:m>
                      <m:oMath xmlns:m="http://schemas.openxmlformats.org/officeDocument/2006/math">
                        <m:sSub>
                          <m:sSubPr>
                            <m:ctrlPr>
                              <a:rPr lang="de-DE" sz="1400" b="1" i="1" smtClean="0">
                                <a:latin typeface="Cambria Math" panose="02040503050406030204" pitchFamily="18" charset="0"/>
                                <a:sym typeface="Wingdings" panose="05000000000000000000" pitchFamily="2" charset="2"/>
                              </a:rPr>
                            </m:ctrlPr>
                          </m:sSubPr>
                          <m:e>
                            <m:r>
                              <a:rPr lang="de-DE" sz="1400" b="1" i="1" smtClean="0">
                                <a:latin typeface="Cambria Math" panose="02040503050406030204" pitchFamily="18" charset="0"/>
                                <a:sym typeface="Wingdings" panose="05000000000000000000" pitchFamily="2" charset="2"/>
                              </a:rPr>
                              <m:t>𝑺</m:t>
                            </m:r>
                          </m:e>
                          <m:sub>
                            <m:r>
                              <a:rPr lang="de-DE" sz="1400" b="1" i="1" smtClean="0">
                                <a:latin typeface="Cambria Math" panose="02040503050406030204" pitchFamily="18" charset="0"/>
                                <a:sym typeface="Wingdings" panose="05000000000000000000" pitchFamily="2" charset="2"/>
                              </a:rPr>
                              <m:t>𝒓</m:t>
                            </m:r>
                          </m:sub>
                        </m:sSub>
                      </m:oMath>
                    </a14:m>
                    <a:r>
                      <a:rPr lang="ru" sz="1400" b="1" dirty="0">
                        <a:sym typeface="Wingdings" panose="05000000000000000000" pitchFamily="2" charset="2"/>
                      </a:rPr>
                      <a:t>:</a:t>
                    </a:r>
                    <a:endParaRPr lang="de-DE" sz="1400" b="1" dirty="0"/>
                  </a:p>
                </p:txBody>
              </p:sp>
            </mc:Choice>
            <mc:Fallback xmlns="">
              <p:sp>
                <p:nvSpPr>
                  <p:cNvPr id="11" name="Textfeld 10"/>
                  <p:cNvSpPr txBox="1">
                    <a:spLocks noRot="1" noChangeAspect="1" noMove="1" noResize="1" noEditPoints="1" noAdjustHandles="1" noChangeArrowheads="1" noChangeShapeType="1" noTextEdit="1"/>
                  </p:cNvSpPr>
                  <p:nvPr/>
                </p:nvSpPr>
                <p:spPr>
                  <a:xfrm>
                    <a:off x="0" y="4968000"/>
                    <a:ext cx="1980000" cy="307777"/>
                  </a:xfrm>
                  <a:prstGeom prst="rect">
                    <a:avLst/>
                  </a:prstGeom>
                  <a:blipFill>
                    <a:blip r:embed="rId4"/>
                    <a:stretch>
                      <a:fillRect l="-923" t="-4000" r="-1846" b="-20000"/>
                    </a:stretch>
                  </a:blipFill>
                </p:spPr>
                <p:txBody>
                  <a:bodyPr/>
                  <a:lstStyle/>
                  <a:p>
                    <a:r xmlns:a="http://schemas.openxmlformats.org/drawingml/2006/main">
                      <a:rPr lang="ru">
                        <a:noFill/>
                      </a:rPr>
                      <a:t> </a:t>
                    </a:r>
                  </a:p>
                </p:txBody>
              </p:sp>
            </mc:Fallback>
          </mc:AlternateContent>
          <p:sp>
            <p:nvSpPr>
              <p:cNvPr id="12" name="Textfeld 11"/>
              <p:cNvSpPr txBox="1"/>
              <p:nvPr/>
            </p:nvSpPr>
            <p:spPr>
              <a:xfrm>
                <a:off x="3851920" y="5004000"/>
                <a:ext cx="576000" cy="215444"/>
              </a:xfrm>
              <a:prstGeom prst="rect">
                <a:avLst/>
              </a:prstGeom>
              <a:solidFill>
                <a:srgbClr val="DAEEF3"/>
              </a:solidFill>
            </p:spPr>
            <p:txBody>
              <a:bodyPr wrap="square" tIns="0" bIns="0" rtlCol="0">
                <a:spAutoFit/>
              </a:bodyPr>
              <a:lstStyle/>
              <a:p>
                <a:r>
                  <a:rPr lang="ru" sz="1400" dirty="0">
                    <a:sym typeface="Wingdings" panose="05000000000000000000" pitchFamily="2" charset="2"/>
                  </a:rPr>
                  <a:t>сухой</a:t>
                </a:r>
                <a:endParaRPr lang="de-DE" sz="1400" dirty="0"/>
              </a:p>
            </p:txBody>
          </p:sp>
          <p:sp>
            <p:nvSpPr>
              <p:cNvPr id="13" name="Textfeld 12"/>
              <p:cNvSpPr txBox="1"/>
              <p:nvPr/>
            </p:nvSpPr>
            <p:spPr>
              <a:xfrm>
                <a:off x="3851920" y="5292000"/>
                <a:ext cx="612000" cy="215444"/>
              </a:xfrm>
              <a:prstGeom prst="rect">
                <a:avLst/>
              </a:prstGeom>
              <a:solidFill>
                <a:srgbClr val="DAEEF3"/>
              </a:solidFill>
            </p:spPr>
            <p:txBody>
              <a:bodyPr wrap="square" tIns="0" bIns="0" rtlCol="0">
                <a:spAutoFit/>
              </a:bodyPr>
              <a:lstStyle/>
              <a:p>
                <a:r>
                  <a:rPr lang="ru" sz="1400" dirty="0" err="1">
                    <a:sym typeface="Wingdings" panose="05000000000000000000" pitchFamily="2" charset="2"/>
                  </a:rPr>
                  <a:t>влажный</a:t>
                </a:r>
                <a:endParaRPr lang="de-DE" sz="1400" dirty="0"/>
              </a:p>
            </p:txBody>
          </p:sp>
          <p:sp>
            <p:nvSpPr>
              <p:cNvPr id="14" name="Textfeld 13"/>
              <p:cNvSpPr txBox="1"/>
              <p:nvPr/>
            </p:nvSpPr>
            <p:spPr>
              <a:xfrm>
                <a:off x="3851920" y="5616000"/>
                <a:ext cx="972000" cy="215444"/>
              </a:xfrm>
              <a:prstGeom prst="rect">
                <a:avLst/>
              </a:prstGeom>
              <a:solidFill>
                <a:srgbClr val="DAEEF3"/>
              </a:solidFill>
            </p:spPr>
            <p:txBody>
              <a:bodyPr wrap="square" tIns="0" bIns="0" rtlCol="0">
                <a:spAutoFit/>
              </a:bodyPr>
              <a:lstStyle/>
              <a:p>
                <a:r>
                  <a:rPr lang="ru" sz="1400" dirty="0" err="1">
                    <a:sym typeface="Wingdings" panose="05000000000000000000" pitchFamily="2" charset="2"/>
                  </a:rPr>
                  <a:t>очень</a:t>
                </a:r>
                <a:r>
                  <a:rPr lang="ru" sz="1400" dirty="0">
                    <a:sym typeface="Wingdings" panose="05000000000000000000" pitchFamily="2" charset="2"/>
                  </a:rPr>
                  <a:t> </a:t>
                </a:r>
                <a:r>
                  <a:rPr lang="ru" sz="1400" dirty="0" err="1">
                    <a:sym typeface="Wingdings" panose="05000000000000000000" pitchFamily="2" charset="2"/>
                  </a:rPr>
                  <a:t>влажный</a:t>
                </a:r>
                <a:endParaRPr lang="de-DE" sz="1400" dirty="0"/>
              </a:p>
            </p:txBody>
          </p:sp>
          <p:sp>
            <p:nvSpPr>
              <p:cNvPr id="15" name="Textfeld 14"/>
              <p:cNvSpPr txBox="1"/>
              <p:nvPr/>
            </p:nvSpPr>
            <p:spPr>
              <a:xfrm>
                <a:off x="7308304" y="5004000"/>
                <a:ext cx="517157" cy="215444"/>
              </a:xfrm>
              <a:prstGeom prst="rect">
                <a:avLst/>
              </a:prstGeom>
              <a:solidFill>
                <a:srgbClr val="DAEEF3"/>
              </a:solidFill>
            </p:spPr>
            <p:txBody>
              <a:bodyPr wrap="square" tIns="0" bIns="0" rtlCol="0">
                <a:spAutoFit/>
              </a:bodyPr>
              <a:lstStyle/>
              <a:p>
                <a:r>
                  <a:rPr lang="ru" sz="1400" dirty="0" err="1">
                    <a:sym typeface="Wingdings" panose="05000000000000000000" pitchFamily="2" charset="2"/>
                  </a:rPr>
                  <a:t>мокрый</a:t>
                </a:r>
                <a:endParaRPr lang="de-DE" sz="1400" dirty="0"/>
              </a:p>
            </p:txBody>
          </p:sp>
          <p:sp>
            <p:nvSpPr>
              <p:cNvPr id="16" name="Textfeld 15"/>
              <p:cNvSpPr txBox="1"/>
              <p:nvPr/>
            </p:nvSpPr>
            <p:spPr>
              <a:xfrm>
                <a:off x="7308304" y="5292000"/>
                <a:ext cx="828000" cy="251795"/>
              </a:xfrm>
              <a:prstGeom prst="rect">
                <a:avLst/>
              </a:prstGeom>
              <a:solidFill>
                <a:srgbClr val="DAEEF3"/>
              </a:solidFill>
            </p:spPr>
            <p:txBody>
              <a:bodyPr wrap="square" tIns="0" bIns="36000" rtlCol="0">
                <a:spAutoFit/>
              </a:bodyPr>
              <a:lstStyle/>
              <a:p>
                <a:r>
                  <a:rPr lang="ru" sz="1400" dirty="0" err="1">
                    <a:sym typeface="Wingdings" panose="05000000000000000000" pitchFamily="2" charset="2"/>
                  </a:rPr>
                  <a:t>очень</a:t>
                </a:r>
                <a:r>
                  <a:rPr lang="ru" sz="1400" dirty="0">
                    <a:sym typeface="Wingdings" panose="05000000000000000000" pitchFamily="2" charset="2"/>
                  </a:rPr>
                  <a:t> </a:t>
                </a:r>
                <a:r>
                  <a:rPr lang="ru" sz="1400" dirty="0" err="1">
                    <a:sym typeface="Wingdings" panose="05000000000000000000" pitchFamily="2" charset="2"/>
                  </a:rPr>
                  <a:t>мокрый</a:t>
                </a:r>
                <a:endParaRPr lang="de-DE" sz="1400" dirty="0"/>
              </a:p>
            </p:txBody>
          </p:sp>
          <p:sp>
            <p:nvSpPr>
              <p:cNvPr id="17" name="Textfeld 16"/>
              <p:cNvSpPr txBox="1"/>
              <p:nvPr/>
            </p:nvSpPr>
            <p:spPr>
              <a:xfrm>
                <a:off x="7308304" y="5616000"/>
                <a:ext cx="1368000" cy="251795"/>
              </a:xfrm>
              <a:prstGeom prst="rect">
                <a:avLst/>
              </a:prstGeom>
              <a:solidFill>
                <a:srgbClr val="DAEEF3"/>
              </a:solidFill>
            </p:spPr>
            <p:txBody>
              <a:bodyPr wrap="square" tIns="0" bIns="36000" rtlCol="0">
                <a:spAutoFit/>
              </a:bodyPr>
              <a:lstStyle/>
              <a:p>
                <a:r>
                  <a:rPr lang="ru" sz="1400" dirty="0">
                    <a:sym typeface="Wingdings" panose="05000000000000000000" pitchFamily="2" charset="2"/>
                  </a:rPr>
                  <a:t>водонасыщенный</a:t>
                </a:r>
                <a:endParaRPr lang="de-DE" sz="1400" dirty="0"/>
              </a:p>
            </p:txBody>
          </p:sp>
          <p:sp>
            <p:nvSpPr>
              <p:cNvPr id="20" name="Textfeld 19"/>
              <p:cNvSpPr txBox="1"/>
              <p:nvPr/>
            </p:nvSpPr>
            <p:spPr>
              <a:xfrm>
                <a:off x="4932040" y="4028544"/>
                <a:ext cx="2448000" cy="215444"/>
              </a:xfrm>
              <a:prstGeom prst="rect">
                <a:avLst/>
              </a:prstGeom>
              <a:solidFill>
                <a:srgbClr val="92CDDC"/>
              </a:solidFill>
            </p:spPr>
            <p:txBody>
              <a:bodyPr wrap="square" tIns="0" bIns="0" rtlCol="0">
                <a:spAutoFit/>
              </a:bodyPr>
              <a:lstStyle/>
              <a:p>
                <a:r>
                  <a:rPr lang="ru" sz="1400" dirty="0">
                    <a:sym typeface="Wingdings" panose="05000000000000000000" pitchFamily="2" charset="2"/>
                  </a:rPr>
                  <a:t>поры заполнены водой</a:t>
                </a:r>
                <a:endParaRPr lang="de-DE" sz="1400" dirty="0"/>
              </a:p>
            </p:txBody>
          </p:sp>
          <p:sp>
            <p:nvSpPr>
              <p:cNvPr id="21" name="Textfeld 20"/>
              <p:cNvSpPr txBox="1"/>
              <p:nvPr/>
            </p:nvSpPr>
            <p:spPr>
              <a:xfrm>
                <a:off x="5400040" y="4289913"/>
                <a:ext cx="1512000" cy="215444"/>
              </a:xfrm>
              <a:prstGeom prst="rect">
                <a:avLst/>
              </a:prstGeom>
              <a:solidFill>
                <a:srgbClr val="92CDDC"/>
              </a:solidFill>
            </p:spPr>
            <p:txBody>
              <a:bodyPr wrap="square" tIns="0" bIns="0" rtlCol="0">
                <a:spAutoFit/>
              </a:bodyPr>
              <a:lstStyle/>
              <a:p>
                <a:r>
                  <a:rPr lang="ru" sz="1400" dirty="0">
                    <a:sym typeface="Wingdings" panose="05000000000000000000" pitchFamily="2" charset="2"/>
                  </a:rPr>
                  <a:t>общее содержание пор</a:t>
                </a:r>
                <a:endParaRPr lang="de-DE" sz="1400" dirty="0"/>
              </a:p>
            </p:txBody>
          </p:sp>
        </p:grpSp>
        <p:sp>
          <p:nvSpPr>
            <p:cNvPr id="25" name="Textfeld 24"/>
            <p:cNvSpPr txBox="1"/>
            <p:nvPr/>
          </p:nvSpPr>
          <p:spPr>
            <a:xfrm>
              <a:off x="5616040" y="1852686"/>
              <a:ext cx="684000" cy="215444"/>
            </a:xfrm>
            <a:prstGeom prst="rect">
              <a:avLst/>
            </a:prstGeom>
            <a:solidFill>
              <a:schemeClr val="bg1"/>
            </a:solidFill>
          </p:spPr>
          <p:txBody>
            <a:bodyPr wrap="square" tIns="0" bIns="0" rtlCol="0">
              <a:spAutoFit/>
            </a:bodyPr>
            <a:lstStyle/>
            <a:p>
              <a:r>
                <a:rPr lang="ru" sz="1400" dirty="0">
                  <a:sym typeface="Wingdings" panose="05000000000000000000" pitchFamily="2" charset="2"/>
                </a:rPr>
                <a:t>вода</a:t>
              </a:r>
              <a:endParaRPr lang="de-DE" sz="1400" dirty="0"/>
            </a:p>
          </p:txBody>
        </p:sp>
        <p:sp>
          <p:nvSpPr>
            <p:cNvPr id="26" name="Textfeld 25"/>
            <p:cNvSpPr txBox="1"/>
            <p:nvPr/>
          </p:nvSpPr>
          <p:spPr>
            <a:xfrm>
              <a:off x="5616040" y="2436390"/>
              <a:ext cx="792000" cy="215444"/>
            </a:xfrm>
            <a:prstGeom prst="rect">
              <a:avLst/>
            </a:prstGeom>
            <a:solidFill>
              <a:schemeClr val="bg1"/>
            </a:solidFill>
          </p:spPr>
          <p:txBody>
            <a:bodyPr wrap="square" tIns="0" bIns="0" rtlCol="0">
              <a:spAutoFit/>
            </a:bodyPr>
            <a:lstStyle/>
            <a:p>
              <a:r>
                <a:rPr lang="ru" sz="1400" dirty="0">
                  <a:sym typeface="Wingdings" panose="05000000000000000000" pitchFamily="2" charset="2"/>
                </a:rPr>
                <a:t>твердый</a:t>
              </a:r>
              <a:endParaRPr lang="de-DE" sz="1400" dirty="0"/>
            </a:p>
          </p:txBody>
        </p:sp>
      </p:grpSp>
      <p:sp>
        <p:nvSpPr>
          <p:cNvPr id="4" name="Textfeld 3"/>
          <p:cNvSpPr txBox="1"/>
          <p:nvPr/>
        </p:nvSpPr>
        <p:spPr>
          <a:xfrm>
            <a:off x="2808000" y="244800"/>
            <a:ext cx="4320000" cy="338554"/>
          </a:xfrm>
          <a:prstGeom prst="rect">
            <a:avLst/>
          </a:prstGeom>
          <a:noFill/>
        </p:spPr>
        <p:txBody>
          <a:bodyPr wrap="square" lIns="90000" rtlCol="0">
            <a:spAutoFit/>
          </a:bodyPr>
          <a:lstStyle/>
          <a:p>
            <a:r>
              <a:rPr lang="ru" sz="1600" b="1" dirty="0"/>
              <a:t>Введение: основы</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9" name="Grafik 8"/>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0" y="576000"/>
            <a:ext cx="9144000" cy="2780992"/>
          </a:xfrm>
          <a:prstGeom prst="rect">
            <a:avLst/>
          </a:prstGeom>
        </p:spPr>
      </p:pic>
      <p:sp>
        <p:nvSpPr>
          <p:cNvPr id="2" name="Textfeld 1"/>
          <p:cNvSpPr txBox="1"/>
          <p:nvPr/>
        </p:nvSpPr>
        <p:spPr>
          <a:xfrm>
            <a:off x="10779" y="664860"/>
            <a:ext cx="6480000" cy="369332"/>
          </a:xfrm>
          <a:prstGeom prst="rect">
            <a:avLst/>
          </a:prstGeom>
          <a:solidFill>
            <a:schemeClr val="bg1"/>
          </a:solidFill>
        </p:spPr>
        <p:txBody>
          <a:bodyPr wrap="square" rtlCol="0">
            <a:spAutoFit/>
          </a:bodyPr>
          <a:lstStyle/>
          <a:p>
            <a:r>
              <a:rPr lang="ru" b="1" dirty="0">
                <a:sym typeface="Wingdings" panose="05000000000000000000" pitchFamily="2" charset="2"/>
              </a:rPr>
              <a:t> </a:t>
            </a:r>
            <a:r>
              <a:rPr lang="ru" b="1" dirty="0" err="1"/>
              <a:t>Модель </a:t>
            </a:r>
            <a:r>
              <a:rPr lang="ru" b="1" dirty="0"/>
              <a:t>грунта </a:t>
            </a:r>
            <a:r>
              <a:rPr lang="ru" b="1" dirty="0" err="1"/>
              <a:t>основания </a:t>
            </a:r>
            <a:r>
              <a:rPr lang="ru" b="1" dirty="0"/>
              <a:t>: </a:t>
            </a:r>
            <a:r>
              <a:rPr lang="ru" b="1" dirty="0" err="1"/>
              <a:t>тройная</a:t>
            </a:r>
            <a:r>
              <a:rPr lang="ru" b="1" dirty="0"/>
              <a:t> </a:t>
            </a:r>
            <a:r>
              <a:rPr lang="ru" b="1" dirty="0" err="1"/>
              <a:t>система </a:t>
            </a:r>
            <a:r>
              <a:rPr lang="ru" b="1" dirty="0"/>
              <a:t>( </a:t>
            </a:r>
            <a:r>
              <a:rPr lang="ru" b="1" dirty="0" err="1"/>
              <a:t>трехкомпонентная</a:t>
            </a:r>
            <a:r>
              <a:rPr lang="ru" b="1" dirty="0"/>
              <a:t> </a:t>
            </a:r>
            <a:r>
              <a:rPr lang="ru" b="1" dirty="0" err="1"/>
              <a:t>система </a:t>
            </a:r>
            <a:r>
              <a:rPr lang="ru" b="1" dirty="0"/>
              <a:t>)</a:t>
            </a:r>
          </a:p>
        </p:txBody>
      </p:sp>
      <p:sp>
        <p:nvSpPr>
          <p:cNvPr id="22" name="Textfeld 21"/>
          <p:cNvSpPr txBox="1"/>
          <p:nvPr/>
        </p:nvSpPr>
        <p:spPr>
          <a:xfrm>
            <a:off x="5616040" y="1044000"/>
            <a:ext cx="720000" cy="215444"/>
          </a:xfrm>
          <a:prstGeom prst="rect">
            <a:avLst/>
          </a:prstGeom>
          <a:solidFill>
            <a:schemeClr val="bg1"/>
          </a:solidFill>
        </p:spPr>
        <p:txBody>
          <a:bodyPr wrap="square" tIns="0" bIns="0" rtlCol="0">
            <a:spAutoFit/>
          </a:bodyPr>
          <a:lstStyle/>
          <a:p>
            <a:r>
              <a:rPr lang="ru" sz="1400" dirty="0">
                <a:sym typeface="Wingdings" panose="05000000000000000000" pitchFamily="2" charset="2"/>
              </a:rPr>
              <a:t>фазы</a:t>
            </a:r>
            <a:endParaRPr lang="de-DE" sz="1400" dirty="0"/>
          </a:p>
        </p:txBody>
      </p:sp>
      <p:sp>
        <p:nvSpPr>
          <p:cNvPr id="23" name="Textfeld 22"/>
          <p:cNvSpPr txBox="1"/>
          <p:nvPr/>
        </p:nvSpPr>
        <p:spPr>
          <a:xfrm>
            <a:off x="5616040" y="1458000"/>
            <a:ext cx="756000" cy="215444"/>
          </a:xfrm>
          <a:prstGeom prst="rect">
            <a:avLst/>
          </a:prstGeom>
          <a:solidFill>
            <a:schemeClr val="bg1"/>
          </a:solidFill>
        </p:spPr>
        <p:txBody>
          <a:bodyPr wrap="square" tIns="0" bIns="0" rtlCol="0">
            <a:spAutoFit/>
          </a:bodyPr>
          <a:lstStyle/>
          <a:p>
            <a:r>
              <a:rPr lang="ru" sz="1400" dirty="0">
                <a:sym typeface="Wingdings" panose="05000000000000000000" pitchFamily="2" charset="2"/>
              </a:rPr>
              <a:t>воздуха</a:t>
            </a:r>
            <a:endParaRPr lang="de-DE" sz="1400" dirty="0"/>
          </a:p>
        </p:txBody>
      </p:sp>
      <p:sp>
        <p:nvSpPr>
          <p:cNvPr id="24" name="Textfeld 23"/>
          <p:cNvSpPr txBox="1"/>
          <p:nvPr/>
        </p:nvSpPr>
        <p:spPr>
          <a:xfrm>
            <a:off x="6624040" y="1044000"/>
            <a:ext cx="576000" cy="215444"/>
          </a:xfrm>
          <a:prstGeom prst="rect">
            <a:avLst/>
          </a:prstGeom>
          <a:solidFill>
            <a:schemeClr val="bg1"/>
          </a:solidFill>
        </p:spPr>
        <p:txBody>
          <a:bodyPr wrap="square" tIns="0" bIns="0" rtlCol="0">
            <a:spAutoFit/>
          </a:bodyPr>
          <a:lstStyle/>
          <a:p>
            <a:r>
              <a:rPr lang="ru" sz="1400" dirty="0">
                <a:sym typeface="Wingdings" panose="05000000000000000000" pitchFamily="2" charset="2"/>
              </a:rPr>
              <a:t>масса</a:t>
            </a:r>
            <a:endParaRPr lang="de-DE" sz="1400" dirty="0"/>
          </a:p>
        </p:txBody>
      </p:sp>
    </p:spTree>
    <p:extLst>
      <p:ext uri="{BB962C8B-B14F-4D97-AF65-F5344CB8AC3E}">
        <p14:creationId xmlns:p14="http://schemas.microsoft.com/office/powerpoint/2010/main" val="387917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44.1|9.7"/>
</p:tagLst>
</file>

<file path=ppt/tags/tag10.xml><?xml version="1.0" encoding="utf-8"?>
<p:tagLst xmlns:a="http://schemas.openxmlformats.org/drawingml/2006/main" xmlns:r="http://schemas.openxmlformats.org/officeDocument/2006/relationships" xmlns:p="http://schemas.openxmlformats.org/presentationml/2006/main">
  <p:tag name="TIMING" val="|66.4"/>
</p:tagLst>
</file>

<file path=ppt/tags/tag11.xml><?xml version="1.0" encoding="utf-8"?>
<p:tagLst xmlns:a="http://schemas.openxmlformats.org/drawingml/2006/main" xmlns:r="http://schemas.openxmlformats.org/officeDocument/2006/relationships" xmlns:p="http://schemas.openxmlformats.org/presentationml/2006/main">
  <p:tag name="TIMING" val="|106.8"/>
</p:tagLst>
</file>

<file path=ppt/tags/tag12.xml><?xml version="1.0" encoding="utf-8"?>
<p:tagLst xmlns:a="http://schemas.openxmlformats.org/drawingml/2006/main" xmlns:r="http://schemas.openxmlformats.org/officeDocument/2006/relationships" xmlns:p="http://schemas.openxmlformats.org/presentationml/2006/main">
  <p:tag name="TIMING" val="|166.3"/>
</p:tagLst>
</file>

<file path=ppt/tags/tag2.xml><?xml version="1.0" encoding="utf-8"?>
<p:tagLst xmlns:a="http://schemas.openxmlformats.org/drawingml/2006/main" xmlns:r="http://schemas.openxmlformats.org/officeDocument/2006/relationships" xmlns:p="http://schemas.openxmlformats.org/presentationml/2006/main">
  <p:tag name="TIMING" val="|83.4"/>
</p:tagLst>
</file>

<file path=ppt/tags/tag3.xml><?xml version="1.0" encoding="utf-8"?>
<p:tagLst xmlns:a="http://schemas.openxmlformats.org/drawingml/2006/main" xmlns:r="http://schemas.openxmlformats.org/officeDocument/2006/relationships" xmlns:p="http://schemas.openxmlformats.org/presentationml/2006/main">
  <p:tag name="TIMING" val="|23.1"/>
</p:tagLst>
</file>

<file path=ppt/tags/tag4.xml><?xml version="1.0" encoding="utf-8"?>
<p:tagLst xmlns:a="http://schemas.openxmlformats.org/drawingml/2006/main" xmlns:r="http://schemas.openxmlformats.org/officeDocument/2006/relationships" xmlns:p="http://schemas.openxmlformats.org/presentationml/2006/main">
  <p:tag name="TIMING" val="|15.6"/>
</p:tagLst>
</file>

<file path=ppt/tags/tag5.xml><?xml version="1.0" encoding="utf-8"?>
<p:tagLst xmlns:a="http://schemas.openxmlformats.org/drawingml/2006/main" xmlns:r="http://schemas.openxmlformats.org/officeDocument/2006/relationships" xmlns:p="http://schemas.openxmlformats.org/presentationml/2006/main">
  <p:tag name="TIMING" val="|56.5"/>
</p:tagLst>
</file>

<file path=ppt/tags/tag6.xml><?xml version="1.0" encoding="utf-8"?>
<p:tagLst xmlns:a="http://schemas.openxmlformats.org/drawingml/2006/main" xmlns:r="http://schemas.openxmlformats.org/officeDocument/2006/relationships" xmlns:p="http://schemas.openxmlformats.org/presentationml/2006/main">
  <p:tag name="TIMING" val="|56.5"/>
</p:tagLst>
</file>

<file path=ppt/tags/tag7.xml><?xml version="1.0" encoding="utf-8"?>
<p:tagLst xmlns:a="http://schemas.openxmlformats.org/drawingml/2006/main" xmlns:r="http://schemas.openxmlformats.org/officeDocument/2006/relationships" xmlns:p="http://schemas.openxmlformats.org/presentationml/2006/main">
  <p:tag name="TIMING" val="|7.2|42.7|95.7|21.7"/>
</p:tagLst>
</file>

<file path=ppt/tags/tag8.xml><?xml version="1.0" encoding="utf-8"?>
<p:tagLst xmlns:a="http://schemas.openxmlformats.org/drawingml/2006/main" xmlns:r="http://schemas.openxmlformats.org/officeDocument/2006/relationships" xmlns:p="http://schemas.openxmlformats.org/presentationml/2006/main">
  <p:tag name="TIMING" val="|125.8|127.2"/>
</p:tagLst>
</file>

<file path=ppt/tags/tag9.xml><?xml version="1.0" encoding="utf-8"?>
<p:tagLst xmlns:a="http://schemas.openxmlformats.org/drawingml/2006/main" xmlns:r="http://schemas.openxmlformats.org/officeDocument/2006/relationships" xmlns:p="http://schemas.openxmlformats.org/presentationml/2006/main">
  <p:tag name="TIMING" val="|98.5"/>
</p:tagLst>
</file>

<file path=ppt/theme/theme1.xml><?xml version="1.0" encoding="utf-8"?>
<a:theme xmlns:a="http://schemas.openxmlformats.org/drawingml/2006/main" name="Larissa">
  <a:themeElements>
    <a:clrScheme name="Näh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TotalTime>
  <Words>5620</Words>
  <Application>Microsoft Office PowerPoint</Application>
  <PresentationFormat>Экран (4:3)</PresentationFormat>
  <Paragraphs>1124</Paragraphs>
  <Slides>50</Slides>
  <Notes>2</Notes>
  <HiddenSlides>0</HiddenSlides>
  <MMClips>0</MMClips>
  <ScaleCrop>false</ScaleCrop>
  <HeadingPairs>
    <vt:vector size="8" baseType="variant">
      <vt:variant>
        <vt:lpstr>Использованные шрифты</vt:lpstr>
      </vt:variant>
      <vt:variant>
        <vt:i4>8</vt:i4>
      </vt:variant>
      <vt:variant>
        <vt:lpstr>Тема</vt:lpstr>
      </vt:variant>
      <vt:variant>
        <vt:i4>1</vt:i4>
      </vt:variant>
      <vt:variant>
        <vt:lpstr>Внедренные серверы OLE</vt:lpstr>
      </vt:variant>
      <vt:variant>
        <vt:i4>1</vt:i4>
      </vt:variant>
      <vt:variant>
        <vt:lpstr>Заголовки слайдов</vt:lpstr>
      </vt:variant>
      <vt:variant>
        <vt:i4>50</vt:i4>
      </vt:variant>
    </vt:vector>
  </HeadingPairs>
  <TitlesOfParts>
    <vt:vector size="60" baseType="lpstr">
      <vt:lpstr>Arial</vt:lpstr>
      <vt:lpstr>Calibri</vt:lpstr>
      <vt:lpstr>Cambria Math</vt:lpstr>
      <vt:lpstr>DengXian</vt:lpstr>
      <vt:lpstr>LTSyntax Regular</vt:lpstr>
      <vt:lpstr>Symbol</vt:lpstr>
      <vt:lpstr>Times New Roman</vt:lpstr>
      <vt:lpstr>Wingdings</vt:lpstr>
      <vt:lpstr>Larissa</vt:lpstr>
      <vt:lpstr>Formel</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Bauhaus-Universität Weimar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gunther aselmeyer</dc:creator>
  <cp:lastModifiedBy>Khaltursunov</cp:lastModifiedBy>
  <cp:revision>1780</cp:revision>
  <cp:lastPrinted>2022-04-28T19:10:18Z</cp:lastPrinted>
  <dcterms:created xsi:type="dcterms:W3CDTF">2012-10-11T19:29:25Z</dcterms:created>
  <dcterms:modified xsi:type="dcterms:W3CDTF">2022-12-20T05:35:13Z</dcterms:modified>
</cp:coreProperties>
</file>