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4" r:id="rId6"/>
    <p:sldId id="263" r:id="rId7"/>
    <p:sldId id="264" r:id="rId8"/>
    <p:sldId id="272" r:id="rId9"/>
    <p:sldId id="276" r:id="rId10"/>
    <p:sldId id="275" r:id="rId11"/>
    <p:sldId id="269" r:id="rId12"/>
    <p:sldId id="270" r:id="rId13"/>
    <p:sldId id="271" r:id="rId14"/>
    <p:sldId id="259" r:id="rId15"/>
    <p:sldId id="260" r:id="rId16"/>
    <p:sldId id="265" r:id="rId17"/>
    <p:sldId id="268" r:id="rId18"/>
    <p:sldId id="267" r:id="rId19"/>
    <p:sldId id="266" r:id="rId20"/>
    <p:sldId id="273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8B3E92-BA95-40AB-877A-D0D10A40D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0B8514-A896-4376-8C02-940DFD2EB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DEC6E1-8559-4E38-9A27-DB86275B98C3}"/>
              </a:ext>
            </a:extLst>
          </p:cNvPr>
          <p:cNvPicPr/>
          <p:nvPr/>
        </p:nvPicPr>
        <p:blipFill rotWithShape="1">
          <a:blip r:embed="rId2"/>
          <a:srcRect l="34331" t="31186" r="6779" b="22196"/>
          <a:stretch/>
        </p:blipFill>
        <p:spPr bwMode="auto">
          <a:xfrm>
            <a:off x="501698" y="1882029"/>
            <a:ext cx="8204433" cy="335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529344"/>
            <a:ext cx="6019800" cy="707886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Туринский Политехнический Университет в Ташкенте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9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3-03-04\Scan20003.TIF"/>
          <p:cNvPicPr>
            <a:picLocks noChangeAspect="1" noChangeArrowheads="1"/>
          </p:cNvPicPr>
          <p:nvPr/>
        </p:nvPicPr>
        <p:blipFill>
          <a:blip r:embed="rId2" cstate="print"/>
          <a:srcRect l="6005" t="10000" r="51571" b="55556"/>
          <a:stretch>
            <a:fillRect/>
          </a:stretch>
        </p:blipFill>
        <p:spPr bwMode="auto">
          <a:xfrm>
            <a:off x="381000" y="228600"/>
            <a:ext cx="5181600" cy="594924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019800" y="2971800"/>
            <a:ext cx="2743200" cy="16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Конструкции свода из поперечных наклонных отрезков.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редние века\Scan200126.TIF"/>
          <p:cNvPicPr>
            <a:picLocks noChangeAspect="1" noChangeArrowheads="1"/>
          </p:cNvPicPr>
          <p:nvPr/>
        </p:nvPicPr>
        <p:blipFill>
          <a:blip r:embed="rId2" cstate="print"/>
          <a:srcRect l="11155" t="45935" r="966" b="17871"/>
          <a:stretch>
            <a:fillRect/>
          </a:stretch>
        </p:blipFill>
        <p:spPr bwMode="auto">
          <a:xfrm>
            <a:off x="990600" y="685800"/>
            <a:ext cx="69342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Дворец </a:t>
            </a:r>
            <a:r>
              <a:rPr lang="ru-RU" sz="2400" b="1" dirty="0" err="1" smtClean="0">
                <a:solidFill>
                  <a:srgbClr val="FF0000"/>
                </a:solidFill>
              </a:rPr>
              <a:t>Варахши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4953000"/>
            <a:ext cx="8458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Западная группа дворцовых сооружений: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6 – восточный зал (19х11,3 м), 11 – «Красный зал» (12х8 м), 13 – помещение с тронной нишей, 15 – «западный зал». Самое грандиозное помещение дворца – его общественный центр – двор шириной 20 м и дл. 40 м.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средние века\Scan200164.TIF"/>
          <p:cNvPicPr>
            <a:picLocks noChangeAspect="1" noChangeArrowheads="1"/>
          </p:cNvPicPr>
          <p:nvPr/>
        </p:nvPicPr>
        <p:blipFill>
          <a:blip r:embed="rId2" cstate="print"/>
          <a:srcRect l="4434" t="8642" r="10719" b="51852"/>
          <a:stretch>
            <a:fillRect/>
          </a:stretch>
        </p:blipFill>
        <p:spPr bwMode="auto">
          <a:xfrm>
            <a:off x="4724400" y="304800"/>
            <a:ext cx="4114800" cy="243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5" name="Picture 2" descr="C:\Users\User\Desktop\средние века\Scan200173.TIF"/>
          <p:cNvPicPr>
            <a:picLocks noChangeAspect="1" noChangeArrowheads="1"/>
          </p:cNvPicPr>
          <p:nvPr/>
        </p:nvPicPr>
        <p:blipFill>
          <a:blip r:embed="rId3" cstate="print"/>
          <a:srcRect l="9148" t="48889" r="12290" b="7778"/>
          <a:stretch>
            <a:fillRect/>
          </a:stretch>
        </p:blipFill>
        <p:spPr bwMode="auto">
          <a:xfrm>
            <a:off x="381000" y="1828800"/>
            <a:ext cx="4191000" cy="3268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6149" name="Picture 5" descr="C:\Users\User\Desktop\средние века\Scan100017.JPG"/>
          <p:cNvPicPr>
            <a:picLocks noChangeAspect="1" noChangeArrowheads="1"/>
          </p:cNvPicPr>
          <p:nvPr/>
        </p:nvPicPr>
        <p:blipFill>
          <a:blip r:embed="rId4" cstate="print"/>
          <a:srcRect t="8889" r="15433" b="42222"/>
          <a:stretch>
            <a:fillRect/>
          </a:stretch>
        </p:blipFill>
        <p:spPr bwMode="auto">
          <a:xfrm>
            <a:off x="4800600" y="2895600"/>
            <a:ext cx="4101242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04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Дворец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Варахши</a:t>
            </a:r>
            <a:r>
              <a:rPr lang="ru-RU" sz="2400" dirty="0" smtClean="0"/>
              <a:t>. Реконструкция плана двора приемов и Красного зала дворца.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средние века\Scan17.JPG"/>
          <p:cNvPicPr>
            <a:picLocks noChangeAspect="1" noChangeArrowheads="1"/>
          </p:cNvPicPr>
          <p:nvPr/>
        </p:nvPicPr>
        <p:blipFill>
          <a:blip r:embed="rId2" cstate="print"/>
          <a:srcRect l="14112" t="9268" r="3234" b="52948"/>
          <a:stretch>
            <a:fillRect/>
          </a:stretch>
        </p:blipFill>
        <p:spPr bwMode="auto">
          <a:xfrm>
            <a:off x="609600" y="533400"/>
            <a:ext cx="5486400" cy="3546088"/>
          </a:xfrm>
          <a:prstGeom prst="rect">
            <a:avLst/>
          </a:prstGeom>
          <a:noFill/>
        </p:spPr>
      </p:pic>
      <p:pic>
        <p:nvPicPr>
          <p:cNvPr id="4" name="Picture 2" descr="C:\Users\User\Desktop\средние века\Scan200079.TIF"/>
          <p:cNvPicPr>
            <a:picLocks noChangeAspect="1" noChangeArrowheads="1"/>
          </p:cNvPicPr>
          <p:nvPr/>
        </p:nvPicPr>
        <p:blipFill>
          <a:blip r:embed="rId3" cstate="print"/>
          <a:srcRect l="40573" t="56667" r="15433" b="5556"/>
          <a:stretch>
            <a:fillRect/>
          </a:stretch>
        </p:blipFill>
        <p:spPr bwMode="auto">
          <a:xfrm flipH="1">
            <a:off x="5257800" y="2057400"/>
            <a:ext cx="3576918" cy="43434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0600" y="5029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Общий вид цитадели </a:t>
            </a:r>
            <a:r>
              <a:rPr lang="ru-RU" sz="2400" dirty="0" err="1" smtClean="0"/>
              <a:t>Варахши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1813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Согде,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Тохаристане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Шаше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Фергане, Хорезме города насчитывались единицами и по размерам были невелики. Преобладали укрепленные убежища большесемейной патриархальной домовой общины, возглавляемой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кедхуда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На смену патриархальной власти главы общины пришел крупный землевладелец –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дихкан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архите\нильсен\2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803514" cy="32861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1" name="Picture 3" descr="D:\архите\нильсен\63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903499" cy="30861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0" y="5715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Дома-массивы общественного пользования.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53456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Оригинальные планы обширных храмов – двор, окруженный службами, на продольной оси входной портик с богато убранным резьбой и росписью </a:t>
            </a:r>
            <a:r>
              <a:rPr lang="ru-RU" sz="1600" dirty="0" err="1" smtClean="0"/>
              <a:t>айваном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990600"/>
            <a:ext cx="5410200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Замки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носили подчеркнуто крепостной характер, отличавшиеся локальными чертами по землям и областям. Общее – общественные и политические условия времени, уровень материальной, духовной и художественной культуры.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Особенности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оборонный характер (замкнутость, толстые стены, монолитные платформы, наклонные стены), компактность объема, вызванная требованиями обороны (четкое деление на парадно-представительные, жилые и хозяйственные помещения).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средние века\Scan2000786.TIF"/>
          <p:cNvPicPr>
            <a:picLocks noChangeAspect="1" noChangeArrowheads="1"/>
          </p:cNvPicPr>
          <p:nvPr/>
        </p:nvPicPr>
        <p:blipFill>
          <a:blip r:embed="rId2" cstate="print"/>
          <a:srcRect l="7665" t="7931" r="48992" b="45017"/>
          <a:stretch>
            <a:fillRect/>
          </a:stretch>
        </p:blipFill>
        <p:spPr bwMode="auto">
          <a:xfrm>
            <a:off x="228600" y="1371600"/>
            <a:ext cx="2978727" cy="4572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Desktop\архитектура1\лек 4\91a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065820" cy="43563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6" name="Picture 2" descr="D:\архите\лек 4\91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048000" cy="4329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Замок </a:t>
            </a:r>
            <a:r>
              <a:rPr lang="ru-RU" sz="2400" b="1" dirty="0" err="1" smtClean="0">
                <a:solidFill>
                  <a:srgbClr val="FF0000"/>
                </a:solidFill>
              </a:rPr>
              <a:t>Балалыктепа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Планировка первоначального здания была четкая и простая. Все помещения были равноценны. Однако, здание не отличалось парадностью и поэтому было перестроено.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3810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перестройке вместо внутреннего  двора появились группа парадных помещений – большой парадный зал, квадратное помещение и коленчатые в плане комнаты.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средние века\Scan27.TIF"/>
          <p:cNvPicPr>
            <a:picLocks noChangeAspect="1" noChangeArrowheads="1"/>
          </p:cNvPicPr>
          <p:nvPr/>
        </p:nvPicPr>
        <p:blipFill>
          <a:blip r:embed="rId2" cstate="print"/>
          <a:srcRect l="26431" t="33334" r="21718" b="12222"/>
          <a:stretch>
            <a:fillRect/>
          </a:stretch>
        </p:blipFill>
        <p:spPr bwMode="auto">
          <a:xfrm>
            <a:off x="381000" y="457200"/>
            <a:ext cx="4038600" cy="5996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рхите\нильсен\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324860" cy="45339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Замок </a:t>
            </a:r>
            <a:r>
              <a:rPr lang="ru-RU" sz="2400" b="1" dirty="0" err="1" smtClean="0">
                <a:solidFill>
                  <a:srgbClr val="FF0000"/>
                </a:solidFill>
              </a:rPr>
              <a:t>Джумаляктепа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средние века\Scan200098.TIF"/>
          <p:cNvPicPr>
            <a:picLocks noChangeAspect="1" noChangeArrowheads="1"/>
          </p:cNvPicPr>
          <p:nvPr/>
        </p:nvPicPr>
        <p:blipFill>
          <a:blip r:embed="rId3" cstate="print"/>
          <a:srcRect l="10954" t="7871" r="45051" b="64444"/>
          <a:stretch>
            <a:fillRect/>
          </a:stretch>
        </p:blipFill>
        <p:spPr bwMode="auto">
          <a:xfrm>
            <a:off x="609600" y="990600"/>
            <a:ext cx="3938954" cy="3505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Desktop\архитектура1\нильсен\7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953000" cy="40386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Замки Хорезма отличаются усложненностью. В Согде, </a:t>
            </a:r>
            <a:r>
              <a:rPr lang="ru-RU" sz="2400" dirty="0" err="1" smtClean="0"/>
              <a:t>Тохаристане</a:t>
            </a:r>
            <a:r>
              <a:rPr lang="ru-RU" sz="2400" dirty="0" smtClean="0"/>
              <a:t>, Хорасане и Хорезме существовали свои архитектурные традиции, свои исторически  сложившиеся школы.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4478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замках </a:t>
            </a:r>
            <a:r>
              <a:rPr lang="en-US" sz="2400" dirty="0" smtClean="0"/>
              <a:t>VI</a:t>
            </a:r>
            <a:r>
              <a:rPr lang="ru-RU" sz="2400" dirty="0" smtClean="0"/>
              <a:t>-</a:t>
            </a:r>
            <a:r>
              <a:rPr lang="en-US" sz="2400" dirty="0" smtClean="0"/>
              <a:t>VIII</a:t>
            </a:r>
            <a:r>
              <a:rPr lang="ru-RU" sz="2400" dirty="0" smtClean="0"/>
              <a:t> вв. квадратно-купольные помещения были сперва случайны и только дополняли собой сводчатые перекрытия коридоров. Помещения располагались вокруг центрального квадратного холла.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781800" y="1828800"/>
            <a:ext cx="2057400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Лекция №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3400" y="2514600"/>
            <a:ext cx="8305800" cy="1754326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Средневековое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искусство и архитектура Центральной Азии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VIII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вв.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редние века\Scan200170.TIF"/>
          <p:cNvPicPr>
            <a:picLocks noChangeAspect="1" noChangeArrowheads="1"/>
          </p:cNvPicPr>
          <p:nvPr/>
        </p:nvPicPr>
        <p:blipFill>
          <a:blip r:embed="rId2" cstate="print"/>
          <a:srcRect l="4342" t="8721" r="11485" b="34524"/>
          <a:stretch>
            <a:fillRect/>
          </a:stretch>
        </p:blipFill>
        <p:spPr bwMode="auto">
          <a:xfrm>
            <a:off x="1752600" y="1066800"/>
            <a:ext cx="5747657" cy="5480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Мерв</a:t>
            </a:r>
            <a:r>
              <a:rPr lang="ru-RU" sz="2400" b="1" dirty="0" smtClean="0">
                <a:solidFill>
                  <a:srgbClr val="FF0000"/>
                </a:solidFill>
              </a:rPr>
              <a:t>. Замки Большая и Малая </a:t>
            </a:r>
            <a:r>
              <a:rPr lang="ru-RU" sz="2400" b="1" dirty="0" err="1" smtClean="0">
                <a:solidFill>
                  <a:srgbClr val="FF0000"/>
                </a:solidFill>
              </a:rPr>
              <a:t>Кыз-кала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152400"/>
            <a:ext cx="1766253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Выводы: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228600" y="838200"/>
            <a:ext cx="8686800" cy="132343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18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рассматриваемый период времени повсюду отмечался переход от крупного сырца (40-42 см) к более мелким размерам (до 35-36 см). Элементы стены последовательно мельчали. Зодчие стремились придать формам монументальность.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86000"/>
            <a:ext cx="86868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1813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Архитектура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вв. более едино и целостно в своем содержании. У него много общего с искусством других стран Среднего и Ближнего Востока. Архитектура данного времени отмечена обновлением своих форм, прогрессом строительного искусства.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10000"/>
            <a:ext cx="86106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Образующие элементы архитектурной формы – пространство и масса, пластика и плоскость, конструкция и декор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724400"/>
            <a:ext cx="8534400" cy="12003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Архитектура замков прошла весь цикл развития – от крепостного сооружения до укрепленной усадьбы и полугородского жилого дома. Совершенствуясь, она использовала объемно-планировочные и пространственные решения, присущие и другим видам сооружений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526297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Эпоха раннего средневековья состоит из 2-х этапов: V–VIII вв. и IX–X вв. В них укладывается исторические судьбы 2-х культур – позднеантичной и зачатки феодальной. Первый этап развития искусства идет под знаком преобладания старого, на втором – формирования и утверждения нового.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6 в. пол. Господство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эфталитов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простиралось от Центр. Азии до Ирана, от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Юж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Казахстана до Сев. Индии. В  60-е гг.  6 в. новая волна кочевников-тюрков сокрушает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эфталитов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создавших кочевое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гос-во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Тюркский каганат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763000" cy="16312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городов не была однотипна. В общей форме различали цитадель (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диз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городское ядро (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шахристан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и предместье (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рабад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Типичным согдийским городом этого времени является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Варахша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(9 га).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Цитадель 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неотелима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шахристана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Оставаясь резиденцией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Бухар-худатов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Варахша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нуждалась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рабаде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архите\нильсен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95952"/>
            <a:ext cx="3832100" cy="287624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" name="Picture 2" descr="C:\Users\User\Desktop\средние века\Scan200093.TIF"/>
          <p:cNvPicPr>
            <a:picLocks noChangeAspect="1" noChangeArrowheads="1"/>
          </p:cNvPicPr>
          <p:nvPr/>
        </p:nvPicPr>
        <p:blipFill>
          <a:blip r:embed="rId3" cstate="print"/>
          <a:srcRect l="50313" t="64649" r="10312" b="6509"/>
          <a:stretch>
            <a:fillRect/>
          </a:stretch>
        </p:blipFill>
        <p:spPr bwMode="auto">
          <a:xfrm>
            <a:off x="751490" y="2209800"/>
            <a:ext cx="3988675" cy="413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редние века\Scan200027.TIF"/>
          <p:cNvPicPr>
            <a:picLocks noChangeAspect="1" noChangeArrowheads="1"/>
          </p:cNvPicPr>
          <p:nvPr/>
        </p:nvPicPr>
        <p:blipFill>
          <a:blip r:embed="rId2" cstate="print"/>
          <a:srcRect l="49367" t="46554" r="10670" b="5230"/>
          <a:stretch>
            <a:fillRect/>
          </a:stretch>
        </p:blipFill>
        <p:spPr bwMode="auto">
          <a:xfrm>
            <a:off x="457200" y="1143000"/>
            <a:ext cx="3200400" cy="5459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533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План Бухары 5-8 вв.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8200" y="3048000"/>
            <a:ext cx="3886200" cy="3276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Это был прямоугольный город пл. 33-35 га. Пространство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шахристана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было разделено сеткой прямых улиц на плотные кварталы. Это регулярный город был создан по заранее продуманному плану античных городов Среднего и Ближнего Востока.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Desktop\архитектура1\воронина\31.bmp"/>
          <p:cNvPicPr/>
          <p:nvPr/>
        </p:nvPicPr>
        <p:blipFill>
          <a:blip r:embed="rId2" cstate="print"/>
          <a:srcRect t="1786" b="5357"/>
          <a:stretch>
            <a:fillRect/>
          </a:stretch>
        </p:blipFill>
        <p:spPr bwMode="auto">
          <a:xfrm>
            <a:off x="304800" y="2133600"/>
            <a:ext cx="4419600" cy="39624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В Пенджикенте цитадель лежит отдельно, на тер. </a:t>
            </a:r>
            <a:r>
              <a:rPr lang="ru-RU" sz="2400" dirty="0" err="1" smtClean="0">
                <a:solidFill>
                  <a:srgbClr val="FF0000"/>
                </a:solidFill>
              </a:rPr>
              <a:t>шахристана</a:t>
            </a:r>
            <a:r>
              <a:rPr lang="ru-RU" sz="2400" dirty="0" smtClean="0">
                <a:solidFill>
                  <a:srgbClr val="FF0000"/>
                </a:solidFill>
              </a:rPr>
              <a:t> доминируют обширные храмы, дома-массивы, жилища знати.</a:t>
            </a:r>
          </a:p>
          <a:p>
            <a:endParaRPr lang="ru-RU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105400" y="3124200"/>
            <a:ext cx="3733800" cy="320040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Город  (450х330 м) построен на плато. Отличие: на отдельном холме под защитой цитадели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замка-кешка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был воздвигнут большой дворец правителя, т.е. цитадель, дворец и город возникли одновременно. На тер. Шахристана доминируют храмы, дома-массивы и жилища знати.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Desktop\архитектура1\лек 4\61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"/>
            <a:ext cx="3750176" cy="424640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8768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Центральную часть замка на </a:t>
            </a:r>
            <a:r>
              <a:rPr lang="ru-RU" sz="2000" dirty="0" err="1" smtClean="0"/>
              <a:t>Кафыр-кале</a:t>
            </a:r>
            <a:r>
              <a:rPr lang="ru-RU" sz="2000" dirty="0" smtClean="0"/>
              <a:t> составляла мощная прямоугольная в плане цитадель с высокими глинобитными стенами и угловыми башнями. Стены замка опоясывал ров. За рвом с юга и севера высилось еще по 3 башни; в средней южной башне находился въезд на висячий мост.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редние века\Scan200074.TIF"/>
          <p:cNvPicPr>
            <a:picLocks noChangeAspect="1" noChangeArrowheads="1"/>
          </p:cNvPicPr>
          <p:nvPr/>
        </p:nvPicPr>
        <p:blipFill>
          <a:blip r:embed="rId2" cstate="print"/>
          <a:srcRect l="6167" t="8772" r="4520" b="7018"/>
          <a:stretch>
            <a:fillRect/>
          </a:stretch>
        </p:blipFill>
        <p:spPr bwMode="auto">
          <a:xfrm>
            <a:off x="609600" y="406400"/>
            <a:ext cx="4381500" cy="584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86400" y="3048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Типичные формы и конструкции арок 5-8 вв.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2209800"/>
            <a:ext cx="32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этого времени характерны плоские и сводчатые перекрытия. Кладка сводов обогатилась построением кривых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эллиптической, лучковой и стрельчатой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формы, выделкой спец. локального кирпича, разработкой «ползучего свода».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3-03-04\Scan20004.TIF"/>
          <p:cNvPicPr>
            <a:picLocks noChangeAspect="1" noChangeArrowheads="1"/>
          </p:cNvPicPr>
          <p:nvPr/>
        </p:nvPicPr>
        <p:blipFill>
          <a:blip r:embed="rId2" cstate="print"/>
          <a:srcRect l="13862" t="8889" r="4434" b="17778"/>
          <a:stretch>
            <a:fillRect/>
          </a:stretch>
        </p:blipFill>
        <p:spPr bwMode="auto">
          <a:xfrm>
            <a:off x="1752600" y="228599"/>
            <a:ext cx="4800600" cy="609306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705600" y="4191000"/>
            <a:ext cx="2209800" cy="213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Пропорции кирпича 1:2. Размеры 50х25 см при толщине 9-10 см.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749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66</cp:revision>
  <dcterms:modified xsi:type="dcterms:W3CDTF">2022-12-23T03:13:32Z</dcterms:modified>
</cp:coreProperties>
</file>