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8" r:id="rId2"/>
  </p:sldMasterIdLst>
  <p:sldIdLst>
    <p:sldId id="272" r:id="rId3"/>
    <p:sldId id="256" r:id="rId4"/>
    <p:sldId id="271" r:id="rId5"/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7" r:id="rId15"/>
    <p:sldId id="268" r:id="rId16"/>
    <p:sldId id="285" r:id="rId17"/>
    <p:sldId id="269" r:id="rId18"/>
    <p:sldId id="265" r:id="rId19"/>
    <p:sldId id="266" r:id="rId20"/>
    <p:sldId id="287" r:id="rId21"/>
    <p:sldId id="288" r:id="rId22"/>
    <p:sldId id="289" r:id="rId23"/>
    <p:sldId id="276" r:id="rId24"/>
    <p:sldId id="280" r:id="rId25"/>
    <p:sldId id="275" r:id="rId26"/>
    <p:sldId id="277" r:id="rId27"/>
    <p:sldId id="284" r:id="rId28"/>
    <p:sldId id="279" r:id="rId29"/>
    <p:sldId id="283" r:id="rId30"/>
    <p:sldId id="27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79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159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6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425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66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59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8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787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520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806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3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2DFB1-3114-48C1-B8FD-5E903CF25BB7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4FC4E-F839-4566-874B-0DCF36D892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0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3%D0%B5%D0%BD%D0%B4%D0%B5%D0%BB%D1%8C,_%D0%AD%D0%BC%D0%BC%D0%B0%D0%BD%D1%83%D0%B8%D0%BB_%D0%9C%D0%B0%D1%82%D0%B2%D0%B5%D0%B5%D0%B2%D0%B8%D1%87" TargetMode="External"/><Relationship Id="rId2" Type="http://schemas.openxmlformats.org/officeDocument/2006/relationships/hyperlink" Target="https://ru.wikipedia.org/wiki/%D0%A8%D1%83%D1%85%D0%BE%D0%B2,_%D0%92%D0%BB%D0%B0%D0%B4%D0%B8%D0%BC%D0%B8%D1%80_%D0%93%D1%80%D0%B8%D0%B3%D0%BE%D1%80%D1%8C%D0%B5%D0%B2%D0%B8%D1%87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ru.wikipedia.org/wiki/%D0%9C%D1%83%D0%BC%D0%B8%D0%BD%D0%BE%D0%B2,_%D0%98%D0%B1%D1%80%D0%B0%D0%B3%D0%B8%D0%BC_%D0%9C%D1%83%D0%BC%D0%B8%D0%BD%D0%BE%D0%B2%D0%B8%D1%87" TargetMode="External"/><Relationship Id="rId1" Type="http://schemas.openxmlformats.org/officeDocument/2006/relationships/slideLayout" Target="../slideLayouts/slideLayout20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B%D1%8C-%D0%9A%D0%B0%D1%88%D0%B8" TargetMode="External"/><Relationship Id="rId2" Type="http://schemas.openxmlformats.org/officeDocument/2006/relationships/hyperlink" Target="https://ru.wikipedia.org/wiki/%D0%9A%D0%B0%D0%B7%D0%B8-%D0%B7%D0%B0%D0%B4%D0%B5_%D0%B0%D1%80-%D0%A0%D1%83%D0%BC%D0%B8" TargetMode="Externa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hyperlink" Target="https://ru.wikipedia.org/wiki/%D0%A4%D0%B0%D1%81%D0%B8%D1%85_%D0%B0%D0%BB-%D0%A5%D0%B0%D0%B2%D0%B0%D1%84%D0%B8" TargetMode="External"/><Relationship Id="rId4" Type="http://schemas.openxmlformats.org/officeDocument/2006/relationships/hyperlink" Target="https://ru.wikipedia.org/wiki/%D0%90%D0%BB%D0%B8_%D0%B0%D0%BB%D1%8C-%D0%9A%D1%83%D1%88%D1%87%D0%B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B%D0%B8%D1%88%D0%B5%D1%80_%D0%9D%D0%B0%D0%B2%D0%BE%D0%B8" TargetMode="External"/><Relationship Id="rId2" Type="http://schemas.openxmlformats.org/officeDocument/2006/relationships/hyperlink" Target="https://ru.wikipedia.org/wiki/%D0%94%D0%B6%D0%B0%D0%BC%D0%B8" TargetMode="Externa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ru.wikipedia.org/wiki/%D0%A5%D0%B0%D0%B9%D0%B4%D0%B0%D1%80" TargetMode="Externa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B3E92-BA95-40AB-877A-D0D10A40D7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0B8514-A896-4376-8C02-940DFD2EBD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DEC6E1-8559-4E38-9A27-DB86275B98C3}"/>
              </a:ext>
            </a:extLst>
          </p:cNvPr>
          <p:cNvPicPr/>
          <p:nvPr/>
        </p:nvPicPr>
        <p:blipFill rotWithShape="1">
          <a:blip r:embed="rId2"/>
          <a:srcRect l="34331" t="31186" r="6779" b="22196"/>
          <a:stretch/>
        </p:blipFill>
        <p:spPr bwMode="auto">
          <a:xfrm>
            <a:off x="629174" y="1325461"/>
            <a:ext cx="10939244" cy="4471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51711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837" y="274638"/>
            <a:ext cx="5293453" cy="79915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6837" y="1342239"/>
            <a:ext cx="6677635" cy="524112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Реставрация медресе Улугбека началась в 1920-х годах и продолжалась более семидесяти лет. На первом этапе были проведены неотложные работы по сохранению уцелевших фрагментов здания. В 1932 году по проекту архитекторов </a:t>
            </a:r>
            <a:r>
              <a:rPr lang="ru-RU" b="1" dirty="0">
                <a:hlinkClick r:id="rId2" tooltip="Шухов, Владимир Григорье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В. Г. Шухова</a:t>
            </a:r>
            <a:r>
              <a:rPr lang="ru-RU" b="1" dirty="0"/>
              <a:t> и М. Ф. </a:t>
            </a:r>
            <a:r>
              <a:rPr lang="ru-RU" b="1" dirty="0" err="1"/>
              <a:t>Мауэра</a:t>
            </a:r>
            <a:r>
              <a:rPr lang="ru-RU" b="1" dirty="0"/>
              <a:t> была проведена уникальная операция по выпрямлению северо-восточного минарета, имевшая резонанс во всём мире. Основные реставрационные работы были проведены в 1950—1960-е годы: был понижен уровень земли на 2 метра, восстановлен портал, элементы декора здания. В 1965 году инженерами </a:t>
            </a:r>
            <a:r>
              <a:rPr lang="ru-RU" b="1" dirty="0">
                <a:hlinkClick r:id="rId3" tooltip="Гендель, Эммануил Матвее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Э. М. Генделем</a:t>
            </a:r>
            <a:r>
              <a:rPr lang="ru-RU" b="1" dirty="0"/>
              <a:t> и Е. О. </a:t>
            </a:r>
            <a:r>
              <a:rPr lang="ru-RU" b="1" dirty="0" err="1"/>
              <a:t>Нелле</a:t>
            </a:r>
            <a:r>
              <a:rPr lang="ru-RU" b="1" dirty="0"/>
              <a:t> был выпрямлен и отреставрирован юго-восточный минарет. В 1990-х годах был отстроен заново второй этаж </a:t>
            </a:r>
            <a:r>
              <a:rPr lang="ru-RU" b="1" dirty="0" err="1"/>
              <a:t>худжр</a:t>
            </a:r>
            <a:r>
              <a:rPr lang="ru-RU" b="1" dirty="0"/>
              <a:t>. В настоящее время из первоначальных элементов здания отсутствуют наружные купола над угловыми аудиториями и юго-западный минарет. Северо-западный минарет сохранился частично.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 rotWithShape="1">
          <a:blip r:embed="rId4"/>
          <a:srcRect l="5482" t="20185" r="32296" b="21109"/>
          <a:stretch/>
        </p:blipFill>
        <p:spPr bwMode="auto">
          <a:xfrm>
            <a:off x="7281644" y="412068"/>
            <a:ext cx="4633519" cy="3094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5"/>
          <a:srcRect l="5037" t="27963" r="32741" b="13888"/>
          <a:stretch/>
        </p:blipFill>
        <p:spPr bwMode="auto">
          <a:xfrm>
            <a:off x="7503952" y="3674378"/>
            <a:ext cx="4188902" cy="2984323"/>
          </a:xfrm>
          <a:prstGeom prst="rect">
            <a:avLst/>
          </a:prstGeom>
          <a:ln w="31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8182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8114"/>
            <a:ext cx="4801299" cy="84728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1336" y="1417638"/>
            <a:ext cx="5793064" cy="529355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В 1960-х годов академик </a:t>
            </a:r>
            <a:r>
              <a:rPr lang="ru-RU" b="1" dirty="0">
                <a:hlinkClick r:id="rId2" tooltip="Муминов, Ибрагим Мумин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И.</a:t>
            </a:r>
            <a:r>
              <a:rPr lang="ru-RU" b="1" dirty="0">
                <a:solidFill>
                  <a:srgbClr val="0000FF"/>
                </a:solidFill>
                <a:hlinkClick r:id="rId2" tooltip="Муминов, Ибрагим Мумин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b="1" dirty="0" err="1">
                <a:hlinkClick r:id="rId2" tooltip="Муминов, Ибрагим Муминович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Муминов</a:t>
            </a:r>
            <a:r>
              <a:rPr lang="ru-RU" b="1" dirty="0"/>
              <a:t> при поддержке руководителя Узбекской ССР Ш. Рашидова разрабатывал идею широкого изучения истории высшего образования — системы медресе в Самарканде. Планировалось восстановить систему образования в медресе </a:t>
            </a:r>
            <a:r>
              <a:rPr lang="ru-RU" b="1" dirty="0" err="1"/>
              <a:t>Мирзо</a:t>
            </a:r>
            <a:r>
              <a:rPr lang="ru-RU" b="1" dirty="0"/>
              <a:t> Улугбека и отпраздновать 550-летие медресе в 1970 году, однако инициатива не была поддержана вышестоящими органами власти. Только после обретения Узбекистаном независимости в 2000 году академик </a:t>
            </a:r>
            <a:r>
              <a:rPr lang="ru-RU" b="1" dirty="0" err="1"/>
              <a:t>Б.Валиходжаев</a:t>
            </a:r>
            <a:r>
              <a:rPr lang="ru-RU" b="1" dirty="0"/>
              <a:t> попытался возродить эту идею в другом формате.</a:t>
            </a:r>
          </a:p>
          <a:p>
            <a:pPr marL="0" indent="0" algn="just">
              <a:buNone/>
            </a:pPr>
            <a:r>
              <a:rPr lang="ru-RU" b="1" dirty="0"/>
              <a:t>В 1992 году на памятнике начались ремонтно-восстановительные работы, приуроченные к юбилею Улугбека, которые велись по проекту, разработанному в </a:t>
            </a:r>
            <a:r>
              <a:rPr lang="ru-RU" b="1" dirty="0" err="1"/>
              <a:t>УзНИИПИ</a:t>
            </a:r>
            <a:r>
              <a:rPr lang="ru-RU" b="1" dirty="0"/>
              <a:t> реставрации. Проект предусматривал полную реконструкцию второго этажа, восстановление архитектурной керамики и смену деструктивных штукатурок и сталактитов в юго-западных помещениях.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660858" y="1600201"/>
            <a:ext cx="4921541" cy="312280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1131657"/>
            <a:ext cx="5903579" cy="3916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06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918745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2947" y="1600201"/>
            <a:ext cx="6325299" cy="504388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/>
              <a:t>Выпрямление минарета по проекту инженера Э. М. Генделя и Е. О. </a:t>
            </a:r>
            <a:r>
              <a:rPr lang="ru-RU" b="1" dirty="0" err="1"/>
              <a:t>Нелле</a:t>
            </a:r>
            <a:r>
              <a:rPr lang="ru-RU" b="1" dirty="0"/>
              <a:t> производила бригада </a:t>
            </a:r>
            <a:r>
              <a:rPr lang="ru-RU" b="1" dirty="0" err="1"/>
              <a:t>Карима</a:t>
            </a:r>
            <a:r>
              <a:rPr lang="ru-RU" b="1" dirty="0"/>
              <a:t> </a:t>
            </a:r>
            <a:r>
              <a:rPr lang="ru-RU" b="1" dirty="0" err="1"/>
              <a:t>Облакулова</a:t>
            </a:r>
            <a:r>
              <a:rPr lang="ru-RU" b="1" dirty="0"/>
              <a:t>, состоявшая из 5 человек. Подготовка заняла два месяца, а само выпрямление 3 часа, еще 12 дней бетонировали и укрепляли полости. Минарет подняли с помощью десяти домкратов со стороны крена на 418 мм, после чего заполнили металлоконструкцией бетоном образовавшийся разрыв.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29974" y="1600201"/>
            <a:ext cx="4552426" cy="452596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"/>
          <a:stretch/>
        </p:blipFill>
        <p:spPr bwMode="auto">
          <a:xfrm>
            <a:off x="6661327" y="331264"/>
            <a:ext cx="5208631" cy="637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079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67780" y="274638"/>
            <a:ext cx="3061981" cy="601319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Медресе Улугбека в конце 19 века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10" y="570163"/>
            <a:ext cx="8576510" cy="571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090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4382"/>
            <a:ext cx="10972800" cy="65646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Двор медресе Улугбека в начале ХХ века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82" y="1090569"/>
            <a:ext cx="8319773" cy="554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12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74764"/>
            <a:ext cx="10972800" cy="86547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Двор медресе Улугбека после реставрации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45" y="1052627"/>
            <a:ext cx="8439325" cy="5630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8400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30509"/>
            <a:ext cx="3710730" cy="519278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Фасад медресе Улугбека в начале ХХ века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046" y="244839"/>
            <a:ext cx="6935795" cy="636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6919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197594"/>
            <a:ext cx="5950591" cy="976865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26503" y="1600201"/>
            <a:ext cx="6458915" cy="49285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Многое зависело от точности исполнения работ, поэтому, кроме системы водяной нивелировки, велись и геодезические наблюдения за подъемом под руководством инженера Д. А. </a:t>
            </a:r>
            <a:r>
              <a:rPr lang="ru-RU" b="1" dirty="0" err="1"/>
              <a:t>Дреннова</a:t>
            </a:r>
            <a:r>
              <a:rPr lang="ru-RU" b="1" dirty="0"/>
              <a:t>. Выпрямление минарета велось в соответствии с общим планом работ по проекту инженерной консервации и утвержденному Методическим советом по охране памятников культуры Министерства культуры СССР.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575258" y="1600201"/>
            <a:ext cx="4007141" cy="614493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21" y="197594"/>
            <a:ext cx="4896980" cy="315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/>
          <a:stretch/>
        </p:blipFill>
        <p:spPr bwMode="auto">
          <a:xfrm>
            <a:off x="6888620" y="3429000"/>
            <a:ext cx="4964609" cy="309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03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222459" cy="112632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Выпрямление минарета Улугбека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4558" y="1600201"/>
            <a:ext cx="5503178" cy="4983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Достигнутый к тому времени в бывшем Союзе высокий уровень техники позволил группе московских и узбекских специалистов при участии самаркандских народных мастеров в короткий срок успешно справиться с этой далеко не простой задачей. Но еще в 1932 году, в иных условиях технической оснащенности, было осуществлено выпрямление северо-восточного минарета знаменитого медресе Улугбека. Тогда это стало по-настоящему мировой сенсацией.</a:t>
            </a:r>
          </a:p>
          <a:p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3743586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102" y="956345"/>
            <a:ext cx="6193340" cy="464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1743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6579765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Медресе Улугбека на </a:t>
            </a:r>
            <a:r>
              <a:rPr lang="ru-RU" sz="3200" b="1" dirty="0" err="1">
                <a:solidFill>
                  <a:srgbClr val="0070C0"/>
                </a:solidFill>
              </a:rPr>
              <a:t>Регистане</a:t>
            </a:r>
            <a:r>
              <a:rPr lang="ru-RU" sz="3200" b="1" dirty="0">
                <a:solidFill>
                  <a:srgbClr val="0070C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3568" y="1600201"/>
            <a:ext cx="7332968" cy="50494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Первыми это заметили осенью 1918 года те, кто был ближе всего, книжный торговый люд и переплетчики. Их небольшие каркасные лавочки и одновременно переплетные мастерские располагались непосредственно вдоль северного бокового фасада, отстроенного в ХV веке, где давно уже стоял в наклоненном положении почти 32-метровый северо-восточный минарет. Но тут он пришел в движение: щель между стволом минарета и примыкающим помещением аудитории-</a:t>
            </a:r>
            <a:r>
              <a:rPr lang="ru-RU" b="1" dirty="0" err="1"/>
              <a:t>дарсхана</a:t>
            </a:r>
            <a:r>
              <a:rPr lang="ru-RU" b="1" dirty="0"/>
              <a:t> за день стала больше.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630560" y="436229"/>
            <a:ext cx="1951839" cy="18875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084" y="2906668"/>
            <a:ext cx="2495316" cy="374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97CEF9E-5E9E-4907-AEE3-87C81ECB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70" b="6185"/>
          <a:stretch/>
        </p:blipFill>
        <p:spPr bwMode="auto">
          <a:xfrm>
            <a:off x="7757853" y="119388"/>
            <a:ext cx="4325090" cy="26322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140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7622CF-0DF5-4B1C-9E52-43D36B775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6" y="931178"/>
            <a:ext cx="8618445" cy="2298583"/>
          </a:xfrm>
        </p:spPr>
        <p:txBody>
          <a:bodyPr/>
          <a:lstStyle/>
          <a:p>
            <a:pPr algn="ctr"/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  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«ЭРАСМУС+»</a:t>
            </a: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b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ЛЕКЦИЯ 4 </a:t>
            </a:r>
            <a:br>
              <a:rPr lang="ru-RU" sz="3600" dirty="0"/>
            </a:br>
            <a:r>
              <a:rPr lang="ru-RU" sz="3600" b="1" dirty="0">
                <a:latin typeface="Arial Black" panose="020B0A04020102020204" pitchFamily="34" charset="0"/>
              </a:rPr>
              <a:t>ПО КУРСУ «РЕСТАВРАЦИЯ»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A46A82-EDBF-4E95-BE30-8F86CAA38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30" y="3810001"/>
            <a:ext cx="8996570" cy="2643808"/>
          </a:xfrm>
        </p:spPr>
        <p:txBody>
          <a:bodyPr>
            <a:normAutofit fontScale="32500" lnSpcReduction="20000"/>
          </a:bodyPr>
          <a:lstStyle/>
          <a:p>
            <a:pPr algn="ctr"/>
            <a:endParaRPr lang="ru-RU" dirty="0"/>
          </a:p>
          <a:p>
            <a:pPr algn="ctr"/>
            <a:r>
              <a:rPr lang="ru-RU" sz="7000" b="1" dirty="0">
                <a:solidFill>
                  <a:srgbClr val="C00000"/>
                </a:solidFill>
              </a:rPr>
              <a:t>Презентация к лекции 4 на тему: </a:t>
            </a:r>
          </a:p>
          <a:p>
            <a:pPr algn="ctr"/>
            <a:r>
              <a:rPr lang="ru-RU" sz="7000" b="1" dirty="0">
                <a:solidFill>
                  <a:schemeClr val="tx1"/>
                </a:solidFill>
              </a:rPr>
              <a:t>«ПРАКТИКА ИНЖЕНЕРНОЙ РЕСТАВРАЦИИ В ЦЕНТРАЛЬНОЙ АЗИИ (</a:t>
            </a:r>
            <a:r>
              <a:rPr lang="ru-RU" sz="7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примере медресе Улугбека на Регистане Самарканда</a:t>
            </a:r>
            <a:r>
              <a:rPr lang="ru-RU" sz="7000" b="1" dirty="0">
                <a:solidFill>
                  <a:schemeClr val="tx1"/>
                </a:solidFill>
              </a:rPr>
              <a:t>)»</a:t>
            </a:r>
          </a:p>
          <a:p>
            <a:pPr algn="ctr"/>
            <a:r>
              <a:rPr lang="ru-RU" sz="7000" dirty="0">
                <a:solidFill>
                  <a:srgbClr val="C00000"/>
                </a:solidFill>
                <a:latin typeface="Arial Black" panose="020B0A04020102020204" pitchFamily="34" charset="0"/>
              </a:rPr>
              <a:t>Лектор:</a:t>
            </a:r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 доктор архитектуры, профессор </a:t>
            </a:r>
          </a:p>
          <a:p>
            <a:pPr algn="ctr"/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Рустам </a:t>
            </a:r>
            <a:r>
              <a:rPr lang="ru-RU" sz="7000" dirty="0" err="1">
                <a:solidFill>
                  <a:srgbClr val="92D050"/>
                </a:solidFill>
                <a:latin typeface="Arial Black" panose="020B0A04020102020204" pitchFamily="34" charset="0"/>
              </a:rPr>
              <a:t>Саматович</a:t>
            </a:r>
            <a:r>
              <a:rPr lang="ru-RU" sz="7000" dirty="0">
                <a:solidFill>
                  <a:srgbClr val="92D050"/>
                </a:solidFill>
                <a:latin typeface="Arial Black" panose="020B0A04020102020204" pitchFamily="34" charset="0"/>
              </a:rPr>
              <a:t> Мукимов</a:t>
            </a:r>
          </a:p>
          <a:p>
            <a:pPr algn="ctr"/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0634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5" y="116631"/>
            <a:ext cx="3087147" cy="5243933"/>
          </a:xfrm>
        </p:spPr>
        <p:txBody>
          <a:bodyPr>
            <a:normAutofit/>
          </a:bodyPr>
          <a:lstStyle/>
          <a:p>
            <a:br>
              <a:rPr lang="ru-RU" sz="3200" b="1" dirty="0">
                <a:solidFill>
                  <a:srgbClr val="0070C0"/>
                </a:solidFill>
              </a:rPr>
            </a:b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медресе Улугбека после реставрации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97600" y="1600201"/>
            <a:ext cx="1344103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2623019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06" y="327171"/>
            <a:ext cx="8447479" cy="633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530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1341" y="274637"/>
            <a:ext cx="3342369" cy="4918147"/>
          </a:xfrm>
        </p:spPr>
        <p:txBody>
          <a:bodyPr>
            <a:normAutofit/>
          </a:bodyPr>
          <a:lstStyle/>
          <a:p>
            <a:br>
              <a:rPr lang="ru-RU" sz="3200" b="1" dirty="0">
                <a:solidFill>
                  <a:srgbClr val="0070C0"/>
                </a:solidFill>
              </a:rPr>
            </a:br>
            <a:br>
              <a:rPr lang="ru-RU" sz="3200" b="1" dirty="0">
                <a:solidFill>
                  <a:srgbClr val="0070C0"/>
                </a:solidFill>
              </a:rPr>
            </a:br>
            <a:br>
              <a:rPr lang="ru-RU" sz="3200" b="1" dirty="0">
                <a:solidFill>
                  <a:srgbClr val="0070C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Тросы удерживают минарет медресе Улугбека от падения. Начало 20-х годов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" r="2963" b="5247"/>
          <a:stretch/>
        </p:blipFill>
        <p:spPr bwMode="auto">
          <a:xfrm>
            <a:off x="3617193" y="274638"/>
            <a:ext cx="8343466" cy="635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391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654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История восстановления медресе Улугбека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006679"/>
            <a:ext cx="10972800" cy="511948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/>
              <a:t>Об этом почти тотчас решили известить базарного старосту и Василия Вяткина, считавшегося по старой памяти надзирателем за состоянием самаркандских памятников. Выслушав сделанное ими заявление, вызвал к себе областного архитектора Михаила Фёдоровича </a:t>
            </a:r>
            <a:r>
              <a:rPr lang="ru-RU" b="1" dirty="0" err="1"/>
              <a:t>Мауэра</a:t>
            </a:r>
            <a:r>
              <a:rPr lang="ru-RU" b="1" dirty="0"/>
              <a:t> и вскоре уже вместе с ним зашагал на </a:t>
            </a:r>
            <a:r>
              <a:rPr lang="ru-RU" b="1" dirty="0" err="1"/>
              <a:t>Регистан</a:t>
            </a:r>
            <a:r>
              <a:rPr lang="ru-RU" b="1" dirty="0"/>
              <a:t>. Осмотр длился свыше часа. </a:t>
            </a:r>
            <a:r>
              <a:rPr lang="ru-RU" b="1" dirty="0" err="1"/>
              <a:t>Мауэр</a:t>
            </a:r>
            <a:r>
              <a:rPr lang="ru-RU" b="1" dirty="0"/>
              <a:t> решил, что минарет действительно начал поступательное движение. Вечером, в тот же день В. Вяткин побывал у своего приятеля, такого же, как он, любителя археологии, инженера Бориса Николаевича Кастальского. Он предложил немедленно создать комиссию для решения вопроса о судьбе минарета.</a:t>
            </a:r>
          </a:p>
          <a:p>
            <a:pPr marL="0" indent="0" algn="just">
              <a:buNone/>
            </a:pPr>
            <a:r>
              <a:rPr lang="ru-RU" b="1" dirty="0"/>
              <a:t>Члены комиссии отчётливо осознавали, что знаменитое медресе Улугбека является памятником большого научного и художественного значения, главный его фасад без одного углового минарета окажется недопустимо обезображен. Пропадет при этом цельность всего прекрасного архитектурного ансамбля, который слагается из зданий медресе Улугбека, </a:t>
            </a:r>
            <a:r>
              <a:rPr lang="ru-RU" b="1" dirty="0" err="1"/>
              <a:t>Шердор</a:t>
            </a:r>
            <a:r>
              <a:rPr lang="ru-RU" b="1" dirty="0"/>
              <a:t> и </a:t>
            </a:r>
            <a:r>
              <a:rPr lang="ru-RU" b="1" dirty="0" err="1"/>
              <a:t>Тилля</a:t>
            </a:r>
            <a:r>
              <a:rPr lang="ru-RU" b="1" dirty="0"/>
              <a:t>-Кори, с трёх сторон обступающих площадь </a:t>
            </a:r>
            <a:r>
              <a:rPr lang="ru-RU" b="1" dirty="0" err="1"/>
              <a:t>Регистан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09211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1336" y="1837188"/>
            <a:ext cx="4915948" cy="3481431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Тросы закреплены во дворе медресе Улугбека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1"/>
          <a:stretch/>
        </p:blipFill>
        <p:spPr bwMode="auto">
          <a:xfrm>
            <a:off x="5343787" y="235002"/>
            <a:ext cx="6568627" cy="642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928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История реставрации  медресе Улугбека</a:t>
            </a:r>
            <a:endParaRPr lang="ru-RU" sz="32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03339" y="1124745"/>
            <a:ext cx="11291581" cy="545861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Между спорами специалистов как восстановить минарет, судьба падающего минарета становилась достоянием общественности. Вспомнили, что при старом режиме в Самарканде, да и в других местах имели место несколько случаев падения старинных минаретов. Так, в 1870 году упал один из четырех минаретов этого самого медресе Улугбека. В 1868 году рухнул один, в 1903 году и другой минарет мавзолея Амира </a:t>
            </a:r>
            <a:r>
              <a:rPr lang="ru-RU" dirty="0" err="1"/>
              <a:t>Темура</a:t>
            </a:r>
            <a:r>
              <a:rPr lang="ru-RU" dirty="0"/>
              <a:t>.</a:t>
            </a:r>
          </a:p>
          <a:p>
            <a:r>
              <a:rPr lang="ru-RU" dirty="0"/>
              <a:t>Общественность того времени хотела более новых и научно-обоснованных решений. Их подкупала научно-обоснованная аргументация </a:t>
            </a:r>
            <a:r>
              <a:rPr lang="ru-RU" dirty="0" err="1"/>
              <a:t>Мауэра</a:t>
            </a:r>
            <a:r>
              <a:rPr lang="ru-RU" dirty="0"/>
              <a:t>. В его смелом предложении «оторвать» громаду минарета от здания, качнуть его, выпрямить и отпустить на прежнее место целиком они чувствовали нечто созвучное прокатывавшимся по всей стране волнам революционного подъема. Крылатая фраза </a:t>
            </a:r>
            <a:r>
              <a:rPr lang="ru-RU" dirty="0" err="1"/>
              <a:t>Мауэра</a:t>
            </a:r>
            <a:r>
              <a:rPr lang="ru-RU" dirty="0"/>
              <a:t> «Когда минарет будут выпрямлять, сам буду стоять у его основания, а он и не переломится, и не упадет» быстро облетела многие, недавно сформированные советские учреждения Самарканда.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042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История реставрации медресе Улугбека в Самарканде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Вскоре во дворе медресе были вкопаны в землю глубокие деревянные якоря. Минарет на половине высоты опоясали </a:t>
            </a:r>
            <a:r>
              <a:rPr lang="ru-RU" b="1" dirty="0" err="1"/>
              <a:t>досчатым</a:t>
            </a:r>
            <a:r>
              <a:rPr lang="ru-RU" b="1" dirty="0"/>
              <a:t> корсетом, а двадцать четыре стальных троса, весившие 36 тонн, перехватили его накренившийся ствол. В течение некоторого времени измерительные приборы отмечали еще небольшие, с каждым днем уменьшавшиеся движения минарета в сторону наклона. Еще немного и минарет «остановился», отойдя своей верхней частью от нормального положения все же на 1,8 метра.</a:t>
            </a:r>
          </a:p>
          <a:p>
            <a:pPr marL="0" indent="0">
              <a:buNone/>
            </a:pPr>
            <a:r>
              <a:rPr lang="ru-RU" b="1" dirty="0"/>
              <a:t>«Остановился!» Это была первая крупная победа. Временная система до 1927 года остановила наклон минарета. Несмотря на финансовые трудности и исключительный дефицит строительных материалов, были выделены все средства для временного закрепления минарета в наклонном состоянии. За это время </a:t>
            </a:r>
            <a:r>
              <a:rPr lang="ru-RU" b="1" dirty="0" err="1"/>
              <a:t>Мауэр</a:t>
            </a:r>
            <a:r>
              <a:rPr lang="ru-RU" b="1" dirty="0"/>
              <a:t> провёл многолетние наблюдения и вычисления. Изучая историю памятника, он столкнулся с языковым барьером, так как многие исторические документы были написаны на персидском языке, поэтому он изучил этот язык. Проведя лично детальный обмер памятника, М. Ф. </a:t>
            </a:r>
            <a:r>
              <a:rPr lang="ru-RU" b="1" dirty="0" err="1"/>
              <a:t>Мауэр</a:t>
            </a:r>
            <a:r>
              <a:rPr lang="ru-RU" b="1" dirty="0"/>
              <a:t> убеждается в правоте своего решения, что минарет можно выпрямить, не разбирая его.</a:t>
            </a:r>
          </a:p>
          <a:p>
            <a:pPr marL="0" indent="0">
              <a:buNone/>
            </a:pPr>
            <a:r>
              <a:rPr lang="ru-RU" b="1" dirty="0"/>
              <a:t>Надо отметить, что первоначальный проект, разработанный М. Ф. </a:t>
            </a:r>
            <a:r>
              <a:rPr lang="ru-RU" b="1" dirty="0" err="1"/>
              <a:t>Мауэром</a:t>
            </a:r>
            <a:r>
              <a:rPr lang="ru-RU" b="1" dirty="0"/>
              <a:t>, был отклонён, затем был разработан 2-й проект совместно с инженером В. Г. Шуховым на основе идеи, предложенной Михаилом Фёдоровичем.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6033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35830-4FB3-4D40-BB55-58B39948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Проблемы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5692D-1B46-44D4-8585-9B2B5C820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10681360" cy="3880773"/>
          </a:xfrm>
        </p:spPr>
        <p:txBody>
          <a:bodyPr/>
          <a:lstStyle/>
          <a:p>
            <a:r>
              <a:rPr lang="ru-RU" sz="3200" dirty="0"/>
              <a:t>1. Необходимость тщательного </a:t>
            </a:r>
            <a:r>
              <a:rPr lang="ru-RU" sz="3200" dirty="0" err="1"/>
              <a:t>предпроекного</a:t>
            </a:r>
            <a:r>
              <a:rPr lang="ru-RU" sz="3200" dirty="0"/>
              <a:t> анализа </a:t>
            </a:r>
            <a:r>
              <a:rPr lang="ru-RU" sz="3200" dirty="0" err="1"/>
              <a:t>прочносностных</a:t>
            </a:r>
            <a:r>
              <a:rPr lang="ru-RU" sz="3200" dirty="0"/>
              <a:t> функций объекта реставрации с целью выбора элементов укрепления.</a:t>
            </a:r>
          </a:p>
          <a:p>
            <a:r>
              <a:rPr lang="ru-RU" sz="3200" dirty="0"/>
              <a:t>2. Необходимость определения способа укрепления скрытых и открытых конструкций реконструируемого объекта культурного наследия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45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E29E51-C4A8-45D5-AAF5-5E27829B0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343949"/>
            <a:ext cx="10656193" cy="755009"/>
          </a:xfrm>
        </p:spPr>
        <p:txBody>
          <a:bodyPr/>
          <a:lstStyle/>
          <a:p>
            <a:pPr algn="ctr"/>
            <a:r>
              <a:rPr lang="ru-RU" b="1" dirty="0"/>
              <a:t>Заключение (выводы и рекомендации)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3FAB84-8FAB-4859-A8E7-942DCA8E3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50628"/>
            <a:ext cx="10656192" cy="52927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1. Наиболее ответственной частью проекта реставрации является укрепление фундаментов и оснований объекта реставрации путем применения нескольких методов.</a:t>
            </a:r>
          </a:p>
          <a:p>
            <a:pPr marL="0" indent="0" algn="just">
              <a:buNone/>
            </a:pPr>
            <a:r>
              <a:rPr lang="ru-RU" sz="2400" dirty="0"/>
              <a:t>2. К наиболее приемлемым методам крепления фундаментов и оснований являются:</a:t>
            </a:r>
          </a:p>
          <a:p>
            <a:pPr marL="0" indent="0" algn="just">
              <a:buNone/>
            </a:pPr>
            <a:r>
              <a:rPr lang="ru-RU" sz="2400" dirty="0"/>
              <a:t>- с помощью обойм, т.е. усиления фундаментов с помощью боковых приладок из железобетона;</a:t>
            </a:r>
          </a:p>
          <a:p>
            <a:pPr marL="0" indent="0" algn="just">
              <a:buNone/>
            </a:pPr>
            <a:r>
              <a:rPr lang="ru-RU" sz="2400" dirty="0"/>
              <a:t>- Устройства свайных и комбинированных способов укрепления фундаментов с помощью </a:t>
            </a:r>
            <a:r>
              <a:rPr lang="ru-RU" sz="2400" dirty="0" err="1"/>
              <a:t>буроинъекционными</a:t>
            </a:r>
            <a:r>
              <a:rPr lang="ru-RU" sz="2400" dirty="0"/>
              <a:t> или корневидными сваями.</a:t>
            </a:r>
          </a:p>
        </p:txBody>
      </p:sp>
    </p:spTree>
    <p:extLst>
      <p:ext uri="{BB962C8B-B14F-4D97-AF65-F5344CB8AC3E}">
        <p14:creationId xmlns:p14="http://schemas.microsoft.com/office/powerpoint/2010/main" val="208901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674D4-1FF2-49B3-9607-54EDF6318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422275"/>
            <a:ext cx="10337411" cy="9563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Список литературы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B3E82B-E3CA-4F17-9A08-EA42C57E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073021"/>
            <a:ext cx="11163213" cy="5362704"/>
          </a:xfrm>
        </p:spPr>
        <p:txBody>
          <a:bodyPr>
            <a:normAutofit fontScale="55000" lnSpcReduction="20000"/>
          </a:bodyPr>
          <a:lstStyle/>
          <a:p>
            <a:pPr marL="0" lvl="0" indent="0" algn="just">
              <a:lnSpc>
                <a:spcPct val="120000"/>
              </a:lnSpc>
              <a:buNone/>
            </a:pP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1. Щеглов, А. С.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Инженерна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реставрация памятников архитектуры: учеб. пособие для студ. спец. 270200 "Реконструкция и реставрация архитектурного наследия" / Щеглов А. С. , Щеглов А. А. - Москва : Издательство АСВ, 2018. - 522 с. </a:t>
            </a:r>
          </a:p>
          <a:p>
            <a:pPr marL="0" lvl="0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Косыгин, Е.В. Основы инженерной реставрации и сохранения зданий и сооружений - памятников истории и культуры - на базе экосистемного метода. – </a:t>
            </a:r>
            <a:r>
              <a:rPr lang="ru-RU" altLang="ru-RU" sz="2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Автореф</a:t>
            </a:r>
            <a:r>
              <a:rPr lang="ru-RU" alt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Дисс</a:t>
            </a:r>
            <a:r>
              <a:rPr lang="ru-RU" alt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доктора </a:t>
            </a:r>
            <a:r>
              <a:rPr lang="ru-RU" altLang="ru-RU" sz="26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</a:t>
            </a:r>
            <a:r>
              <a:rPr lang="ru-RU" altLang="ru-RU" sz="26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Наук. – М., 2004. – 18 с.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3. Современный облик памятников прошлого: историко-художественные проблемы реставрации памятников архитектуры. – М: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Стройиздат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, 1983.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4. Воронин, Н.Н. Архитектурный памятник как исторический источник.// Советская археология, 1954. – М., № 19.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5. Давид, Д.А. Некоторые вопросы теории реставрации памятников архитектуры. // Сб. «Теория и практика реставрационных работ». – М., 1972.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6. Консервация и реставрации памятники и исторических зданий. Перевод с французского. – М.: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Стройиздат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, 1978.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7. Максимов, П.Н. Основные положения научной методики реставрации памятников архитектуры. // «Практика реставрационных работ. </a:t>
            </a:r>
            <a:r>
              <a:rPr lang="ru-RU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Вып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. 2. – М., 1958.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8. Международная хартия по консервации и реставрации исторических памятников и достопримечательных мест.// Методика и практика сохранения памятников архитектуры. – М., 1974.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9. Михайловский, Е.В. Основы современного подхода к реставрации памятников культуры // Методика и практика сохранения памятников архитектуры. – М., 1984.</a:t>
            </a:r>
          </a:p>
          <a:p>
            <a:pPr marL="0" lvl="0" indent="0" algn="just">
              <a:lnSpc>
                <a:spcPct val="120000"/>
              </a:lnSpc>
              <a:buNone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10. Охрана памятников истории и культуры. Сборник документов. – М., 1973.</a:t>
            </a:r>
          </a:p>
          <a:p>
            <a:endParaRPr lang="ru-RU" dirty="0"/>
          </a:p>
        </p:txBody>
      </p:sp>
      <p:sp>
        <p:nvSpPr>
          <p:cNvPr id="5" name="AutoShape 2" descr="Косыгин, Евгений Владимирович">
            <a:extLst>
              <a:ext uri="{FF2B5EF4-FFF2-40B4-BE49-F238E27FC236}">
                <a16:creationId xmlns:a16="http://schemas.microsoft.com/office/drawing/2014/main" id="{DD41B589-0A9B-4B4F-AD1C-9ED48B147B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38" y="-434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3" descr="доктор технических наук">
            <a:extLst>
              <a:ext uri="{FF2B5EF4-FFF2-40B4-BE49-F238E27FC236}">
                <a16:creationId xmlns:a16="http://schemas.microsoft.com/office/drawing/2014/main" id="{0747A7D3-611E-4F3E-AA24-55B574365C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2004, Владимир">
            <a:extLst>
              <a:ext uri="{FF2B5EF4-FFF2-40B4-BE49-F238E27FC236}">
                <a16:creationId xmlns:a16="http://schemas.microsoft.com/office/drawing/2014/main" id="{023513D3-CC8D-4D0D-87D7-E98A7AF744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5738" y="1444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855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D0349-ADE5-4B93-AB2D-1BBD019F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604864"/>
            <a:ext cx="8596668" cy="32553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B76A07-B0A0-4B3D-8208-59788F8CAF7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8065" t="55211" r="29613" b="39524"/>
          <a:stretch/>
        </p:blipFill>
        <p:spPr bwMode="auto">
          <a:xfrm>
            <a:off x="503853" y="1236306"/>
            <a:ext cx="9358603" cy="2747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43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9BFF5-82D4-4E5B-AEDC-E195C09099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377506"/>
            <a:ext cx="7766936" cy="1132512"/>
          </a:xfrm>
        </p:spPr>
        <p:txBody>
          <a:bodyPr/>
          <a:lstStyle/>
          <a:p>
            <a:pPr algn="ctr"/>
            <a:br>
              <a:rPr lang="ru-RU" sz="2400" b="1" dirty="0"/>
            </a:br>
            <a:br>
              <a:rPr lang="ru-RU" sz="2400" b="1" dirty="0"/>
            </a:br>
            <a:br>
              <a:rPr lang="ru-RU" sz="2400" b="1" dirty="0"/>
            </a:br>
            <a:r>
              <a:rPr lang="ru-RU" sz="2400" b="1" dirty="0"/>
              <a:t>СОДЕРЖАНИЕ КУРСА «РЕСТАВРАЦИЯ В СТРАНАХ ЦЕНТРАЛЬНОЙ АЗИИ»</a:t>
            </a:r>
            <a:br>
              <a:rPr lang="ru-RU" sz="2400" b="1" dirty="0"/>
            </a:br>
            <a:endParaRPr lang="ru-RU" sz="2400" b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0C4666-078E-4559-A066-222A94860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509" y="1635853"/>
            <a:ext cx="9798342" cy="506695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solidFill>
                  <a:srgbClr val="00B0F0"/>
                </a:solidFill>
              </a:rPr>
              <a:t>1. Общая информация об архитектурных памятниках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2. Основы понятий «Памятник архитектуры» и «Реставрация».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3. Общие вопросов методов реставрации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4. Практика инженерной реставрации в Центральной Азии (на примере медресе Улугбека на </a:t>
            </a:r>
            <a:r>
              <a:rPr lang="ru-RU" b="1" dirty="0" err="1">
                <a:solidFill>
                  <a:srgbClr val="00B0F0"/>
                </a:solidFill>
              </a:rPr>
              <a:t>Регистане</a:t>
            </a:r>
            <a:r>
              <a:rPr lang="ru-RU" b="1" dirty="0">
                <a:solidFill>
                  <a:srgbClr val="00B0F0"/>
                </a:solidFill>
              </a:rPr>
              <a:t> Самарканда)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5. Изучение аналогий при реставрации памятников архитектуры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6. Становление теории и практики реставрации в странах Центральной Азии (Казахстан, Туркменистан, Узбекистан, Таджикистан, Кыргызстан, Юго-Восток России).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7. Основные работы, проводимые на объекте реставрации, в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8. Реставрация в Центральной Азии в эпоху Нового времени (вторая половина </a:t>
            </a:r>
            <a:r>
              <a:rPr lang="en-US" b="1" dirty="0">
                <a:solidFill>
                  <a:srgbClr val="00B0F0"/>
                </a:solidFill>
              </a:rPr>
              <a:t>XIX</a:t>
            </a:r>
            <a:r>
              <a:rPr lang="ru-RU" b="1" dirty="0">
                <a:solidFill>
                  <a:srgbClr val="00B0F0"/>
                </a:solidFill>
              </a:rPr>
              <a:t> - начало </a:t>
            </a:r>
            <a:r>
              <a:rPr lang="en-US" b="1" dirty="0">
                <a:solidFill>
                  <a:srgbClr val="00B0F0"/>
                </a:solidFill>
              </a:rPr>
              <a:t>X</a:t>
            </a:r>
            <a:r>
              <a:rPr lang="ru-RU" b="1" dirty="0">
                <a:solidFill>
                  <a:srgbClr val="00B0F0"/>
                </a:solidFill>
              </a:rPr>
              <a:t> вв.).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9. Приспособление памятников архитектуры и их комплексов в современных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10. Методы графической реставрации памятников архитектуры в условиях стран Центральной Азии</a:t>
            </a: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96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75B32-D3B9-4614-8C8B-D8F0591F3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3281"/>
            <a:ext cx="8596668" cy="168711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Содержание лекции 4 на тему:</a:t>
            </a:r>
            <a:br>
              <a:rPr lang="ru-RU" dirty="0"/>
            </a:b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«ПРАКТИКА ИНЖЕНЕРНОЙ РЕСТАВРАЦИИ В ЦЕНТРАЛЬНОЙ АЗИИ (на примере медресе Улугбека на </a:t>
            </a:r>
            <a:r>
              <a:rPr lang="ru-RU" sz="3100" b="1" dirty="0" err="1">
                <a:latin typeface="Arial" panose="020B0604020202020204" pitchFamily="34" charset="0"/>
                <a:cs typeface="Arial" panose="020B0604020202020204" pitchFamily="34" charset="0"/>
              </a:rPr>
              <a:t>Регистане</a:t>
            </a: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 Самарканда)»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CE3864-DCAB-4177-949A-48FECD169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750182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1. Термины и понятия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2. Основная часть лекции «Практика инженерной реставрации в Центральной Азии (на примере медресе Улугбека на </a:t>
            </a:r>
            <a:r>
              <a:rPr lang="ru-RU" sz="2600" b="1" dirty="0" err="1">
                <a:solidFill>
                  <a:srgbClr val="0070C0"/>
                </a:solidFill>
              </a:rPr>
              <a:t>Регистане</a:t>
            </a:r>
            <a:r>
              <a:rPr lang="ru-RU" sz="2600" b="1" dirty="0">
                <a:solidFill>
                  <a:srgbClr val="0070C0"/>
                </a:solidFill>
              </a:rPr>
              <a:t> Самарканда)»: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- медресе Улугбека на Регистане Самарканда;</a:t>
            </a:r>
            <a:endParaRPr lang="ru-RU" sz="2600" dirty="0"/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- выпрямление юго-восточного минарета медресе Улугбека в Самарканде.</a:t>
            </a:r>
            <a:endParaRPr lang="ru-RU" sz="2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3.Проблемы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4. Заключение (выводы и рекомендации)</a:t>
            </a:r>
          </a:p>
          <a:p>
            <a:pPr marL="0" indent="0">
              <a:buNone/>
            </a:pPr>
            <a:r>
              <a:rPr lang="ru-RU" sz="2600" b="1" dirty="0">
                <a:solidFill>
                  <a:srgbClr val="0070C0"/>
                </a:solidFill>
              </a:rPr>
              <a:t>5. Список литературы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1444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274638"/>
            <a:ext cx="5220749" cy="114300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 (1417-1420 гг.)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Возведение архитектурных сооружений у </a:t>
            </a:r>
            <a:r>
              <a:rPr lang="ru-RU" b="1" dirty="0" err="1"/>
              <a:t>Регистана</a:t>
            </a:r>
            <a:r>
              <a:rPr lang="ru-RU" b="1" dirty="0"/>
              <a:t> началось во время правления Улугбека. Высшее духовное учебное заведение, университет средневековья - медресе Улугбека было сооружено в 1417-1420 гг. В художественном отношении это здание не уступало постройкам Тимура и в то же время значительно превосходило их своей прочностью. В медресе находилось более 100 студентов.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5037" t="20554" r="61778" b="30595"/>
          <a:stretch/>
        </p:blipFill>
        <p:spPr bwMode="auto">
          <a:xfrm>
            <a:off x="6727424" y="201336"/>
            <a:ext cx="5220749" cy="6520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779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950" y="260648"/>
            <a:ext cx="5457034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 err="1">
                <a:solidFill>
                  <a:srgbClr val="C00000"/>
                </a:solidFill>
              </a:rPr>
              <a:t>Регистане</a:t>
            </a:r>
            <a:r>
              <a:rPr lang="ru-RU" sz="2800" b="1" dirty="0">
                <a:solidFill>
                  <a:srgbClr val="C00000"/>
                </a:solidFill>
              </a:rPr>
              <a:t> Самарканда  (1417-1420 гг.)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По преданию, в медресе преподавал сам Улугбек. Здание это имело два этажа, четыре высоких купола над угловыми аудиториями (</a:t>
            </a:r>
            <a:r>
              <a:rPr lang="ru-RU" b="1" dirty="0" err="1"/>
              <a:t>дарсхона</a:t>
            </a:r>
            <a:r>
              <a:rPr lang="ru-RU" b="1" dirty="0"/>
              <a:t>) и четыре минарета по углам. Гигантский портал, занимающий две трети длины главного фасада, обращен к площади огромной, широкой и глубокой стрельчатой аркой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8"/>
          <a:stretch/>
        </p:blipFill>
        <p:spPr bwMode="auto">
          <a:xfrm>
            <a:off x="6970429" y="117381"/>
            <a:ext cx="4870574" cy="374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6026" y="3867325"/>
            <a:ext cx="5254653" cy="248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884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837" y="274638"/>
            <a:ext cx="5478011" cy="765597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b="1" dirty="0" err="1">
                <a:solidFill>
                  <a:srgbClr val="C00000"/>
                </a:solidFill>
              </a:rPr>
              <a:t>Регистане</a:t>
            </a:r>
            <a:r>
              <a:rPr lang="ru-RU" sz="2800" b="1" dirty="0">
                <a:solidFill>
                  <a:srgbClr val="C00000"/>
                </a:solidFill>
              </a:rPr>
              <a:t> Самарканда  (1417-1420 гг.)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1336" y="1241571"/>
            <a:ext cx="5793064" cy="527667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300" b="1" dirty="0"/>
              <a:t>Среди преподавателей медресе были </a:t>
            </a:r>
            <a:r>
              <a:rPr lang="ru-RU" sz="33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Казызаде</a:t>
            </a:r>
            <a:r>
              <a:rPr lang="ru-RU" sz="33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33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Руми</a:t>
            </a:r>
            <a:r>
              <a:rPr lang="ru-RU" sz="3300" b="1" dirty="0"/>
              <a:t> (дословно "Сын судьи </a:t>
            </a:r>
            <a:r>
              <a:rPr lang="ru-RU" sz="3300" b="1" dirty="0" err="1"/>
              <a:t>Румейский</a:t>
            </a:r>
            <a:r>
              <a:rPr lang="ru-RU" sz="3300" b="1" dirty="0"/>
              <a:t>" - он прибыл из Малой Азии и учил астрономии и математике Улугбека), его коллеги </a:t>
            </a:r>
            <a:r>
              <a:rPr lang="ru-RU" sz="33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Каши</a:t>
            </a:r>
            <a:r>
              <a:rPr lang="ru-RU" sz="3300" b="1" dirty="0"/>
              <a:t> и </a:t>
            </a:r>
            <a:r>
              <a:rPr lang="ru-RU" sz="3300" b="1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Кушчи</a:t>
            </a:r>
            <a:r>
              <a:rPr lang="ru-RU" sz="3300" b="1" dirty="0"/>
              <a:t> (первый - создатель теории десятичных дробей), историк и описатель </a:t>
            </a:r>
            <a:r>
              <a:rPr lang="ru-RU" sz="3300" b="1" dirty="0" err="1"/>
              <a:t>Тимуридской</a:t>
            </a:r>
            <a:r>
              <a:rPr lang="ru-RU" sz="3300" b="1" dirty="0"/>
              <a:t> державы </a:t>
            </a:r>
            <a:r>
              <a:rPr lang="ru-RU" sz="33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Фасих</a:t>
            </a:r>
            <a:r>
              <a:rPr lang="ru-RU" sz="3300" b="1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sz="3300" b="1" dirty="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Хавафи</a:t>
            </a:r>
            <a:r>
              <a:rPr lang="ru-RU" sz="3300" b="1" dirty="0"/>
              <a:t>... По легенде, последний пришёл сюда странствующим дервишем, работал на строительстве медресе, и как-то услышал разговор проходивших мимо Улугбека и других учёных о том, что ректором надо бы назначить человека, сведущего во всех науках. Оборванец тут же подошёл к ним и сказал, что он тут такой есть, и пустился в такие научные дебри, что кроме самого Улугбека и </a:t>
            </a:r>
            <a:r>
              <a:rPr lang="ru-RU" sz="3300" b="1" dirty="0" err="1"/>
              <a:t>Казы</a:t>
            </a:r>
            <a:r>
              <a:rPr lang="ru-RU" sz="3300" b="1" dirty="0"/>
              <a:t>-заде никто из учёных мужей его просто не понял. Во всяком случае, первым ректором Улугбек действительно назначил </a:t>
            </a:r>
            <a:r>
              <a:rPr lang="ru-RU" sz="3300" b="1" dirty="0" err="1"/>
              <a:t>Хавафи</a:t>
            </a:r>
            <a:r>
              <a:rPr lang="ru-RU" sz="3300" b="1" dirty="0"/>
              <a:t>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3500305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2588" r="11529" b="28926"/>
          <a:stretch/>
        </p:blipFill>
        <p:spPr bwMode="auto">
          <a:xfrm>
            <a:off x="6016582" y="1241571"/>
            <a:ext cx="5974082" cy="404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696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4784521" cy="114300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50669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А среди учеников был таджикский поэт-мистик </a:t>
            </a:r>
            <a:r>
              <a:rPr lang="ru-RU" dirty="0" err="1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Абдурахман</a:t>
            </a:r>
            <a:r>
              <a:rPr lang="ru-RU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-RU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Джами</a:t>
            </a:r>
            <a:r>
              <a:rPr lang="ru-RU" dirty="0"/>
              <a:t>, а отдельные лекции слушал и </a:t>
            </a:r>
            <a:r>
              <a:rPr lang="ru-RU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Алишер Навои</a:t>
            </a:r>
            <a:r>
              <a:rPr lang="ru-RU" dirty="0"/>
              <a:t> (в основном учившийся в Герате) - для Узбекистана они примерно как для нас Лермонтов и Пушкин соответственно, но только </a:t>
            </a:r>
            <a:r>
              <a:rPr lang="ru-RU" dirty="0" err="1"/>
              <a:t>Джами</a:t>
            </a:r>
            <a:r>
              <a:rPr lang="ru-RU" dirty="0"/>
              <a:t> писал на персидском, а Навои - на узбекском. Но как видите, все ярчайшие имена тут - из 15 века, так как после оскудела сама культура этой земли.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 rotWithShape="1">
          <a:blip r:embed="rId4"/>
          <a:srcRect l="5334" t="23518" r="40741" b="26295"/>
          <a:stretch/>
        </p:blipFill>
        <p:spPr bwMode="auto">
          <a:xfrm>
            <a:off x="6197602" y="1140903"/>
            <a:ext cx="5816983" cy="50669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5782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616" y="274638"/>
            <a:ext cx="5276674" cy="757208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Медресе Улугбека на 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 err="1">
                <a:solidFill>
                  <a:srgbClr val="C00000"/>
                </a:solidFill>
              </a:rPr>
              <a:t>Регистане</a:t>
            </a:r>
            <a:r>
              <a:rPr lang="ru-RU" sz="3200" b="1" dirty="0">
                <a:solidFill>
                  <a:srgbClr val="C00000"/>
                </a:solidFill>
              </a:rPr>
              <a:t> Самарканда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01336" y="1196753"/>
            <a:ext cx="5793064" cy="51956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sz="1800" b="1" dirty="0"/>
          </a:p>
          <a:p>
            <a:pPr marL="0" indent="0" algn="just">
              <a:buNone/>
            </a:pPr>
            <a:r>
              <a:rPr lang="ru-RU" sz="2400" b="1" dirty="0"/>
              <a:t>Медресе Улугбека значительно пострадало во время междоусобных войн в 20-х годах XVIII в. Наружные купола и большинство комнат на втором этаже были разрушены.</a:t>
            </a:r>
          </a:p>
          <a:p>
            <a:pPr marL="0" indent="0" algn="just">
              <a:buNone/>
            </a:pPr>
            <a:r>
              <a:rPr lang="ru-RU" sz="2400" b="1" dirty="0"/>
              <a:t>Восстановление медресе началось при эмире </a:t>
            </a:r>
            <a:r>
              <a:rPr lang="ru-RU" sz="2400" b="1" dirty="0">
                <a:hlinkClick r:id="rId2" tooltip="Хайдар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Хайдаре</a:t>
            </a:r>
            <a:r>
              <a:rPr lang="ru-RU" sz="2400" b="1" dirty="0"/>
              <a:t>. По распоряжению эмира, юго-западные помещения: мечеть и две </a:t>
            </a:r>
            <a:r>
              <a:rPr lang="ru-RU" sz="2400" b="1" dirty="0" err="1"/>
              <a:t>дарсханы</a:t>
            </a:r>
            <a:r>
              <a:rPr lang="ru-RU" sz="2400" b="1" dirty="0"/>
              <a:t> по углам — были перекрыты кровлей на массивных балках с </a:t>
            </a:r>
            <a:r>
              <a:rPr lang="ru-RU" sz="2400" b="1" dirty="0" err="1"/>
              <a:t>вассой</a:t>
            </a:r>
            <a:r>
              <a:rPr lang="ru-RU" sz="2400" b="1" dirty="0"/>
              <a:t>.</a:t>
            </a:r>
          </a:p>
          <a:p>
            <a:pPr marL="0" indent="0" algn="just">
              <a:buNone/>
            </a:pPr>
            <a:r>
              <a:rPr lang="ru-RU" sz="2400" b="1" dirty="0"/>
              <a:t>Землетрясение 1897 года превратило «хорошо сохранившиеся развалины» в руины.</a:t>
            </a:r>
          </a:p>
          <a:p>
            <a:pPr marL="0" indent="0">
              <a:buNone/>
            </a:pPr>
            <a:endParaRPr lang="ru-RU" sz="1800" b="1" dirty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half" idx="2"/>
          </p:nvPr>
        </p:nvPicPr>
        <p:blipFill rotWithShape="1">
          <a:blip r:embed="rId3"/>
          <a:srcRect l="5185" t="23889" r="34518" b="17220"/>
          <a:stretch/>
        </p:blipFill>
        <p:spPr bwMode="auto">
          <a:xfrm>
            <a:off x="6096000" y="1031846"/>
            <a:ext cx="5957737" cy="51106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557802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1779</TotalTime>
  <Words>2226</Words>
  <Application>Microsoft Office PowerPoint</Application>
  <PresentationFormat>Широкоэкранный</PresentationFormat>
  <Paragraphs>90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Trebuchet MS</vt:lpstr>
      <vt:lpstr>Wingdings 3</vt:lpstr>
      <vt:lpstr>Аспект</vt:lpstr>
      <vt:lpstr>Тема Office</vt:lpstr>
      <vt:lpstr>Презентация PowerPoint</vt:lpstr>
      <vt:lpstr>                                   Проект «ЭРАСМУС+»  ЛЕКЦИЯ 4  ПО КУРСУ «РЕСТАВРАЦИЯ»</vt:lpstr>
      <vt:lpstr>   СОДЕРЖАНИЕ КУРСА «РЕСТАВРАЦИЯ В СТРАНАХ ЦЕНТРАЛЬНОЙ АЗИИ» </vt:lpstr>
      <vt:lpstr>Содержание лекции 4 на тему: «ПРАКТИКА ИНЖЕНЕРНОЙ РЕСТАВРАЦИИ В ЦЕНТРАЛЬНОЙ АЗИИ (на примере медресе Улугбека на Регистане Самарканда)»</vt:lpstr>
      <vt:lpstr>Медресе Улугбека на  Регистане Самарканда (1417-1420 гг.)</vt:lpstr>
      <vt:lpstr>Медресе Улугбека на  Регистане Самарканда  (1417-1420 гг.)</vt:lpstr>
      <vt:lpstr>Медресе Улугбека на  Регистане Самарканда  (1417-1420 гг.)</vt:lpstr>
      <vt:lpstr>Медресе Улугбека на  Регистане Самарканда</vt:lpstr>
      <vt:lpstr>Медресе Улугбека на  Регистане Самарканда</vt:lpstr>
      <vt:lpstr>Медресе Улугбека на  Регистане Самарканда</vt:lpstr>
      <vt:lpstr>Медресе Улугбека на  Регистане Самарканда</vt:lpstr>
      <vt:lpstr>Медресе Улугбека на  Регистане Самарканда</vt:lpstr>
      <vt:lpstr>Медресе Улугбека в конце 19 века</vt:lpstr>
      <vt:lpstr>Двор медресе Улугбека в начале ХХ века</vt:lpstr>
      <vt:lpstr>Двор медресе Улугбека после реставрации</vt:lpstr>
      <vt:lpstr>Фасад медресе Улугбека в начале ХХ века</vt:lpstr>
      <vt:lpstr>Медресе Улугбека на  Регистане Самарканда</vt:lpstr>
      <vt:lpstr>Выпрямление минарета Улугбека</vt:lpstr>
      <vt:lpstr>Медресе Улугбека на Регистане Самарканда</vt:lpstr>
      <vt:lpstr>  медресе Улугбека после реставрации</vt:lpstr>
      <vt:lpstr>   Тросы удерживают минарет медресе Улугбека от падения. Начало 20-х годов</vt:lpstr>
      <vt:lpstr>История восстановления медресе Улугбека</vt:lpstr>
      <vt:lpstr>Тросы закреплены во дворе медресе Улугбека</vt:lpstr>
      <vt:lpstr>История реставрации  медресе Улугбека</vt:lpstr>
      <vt:lpstr>История реставрации медресе Улугбека в Самарканде</vt:lpstr>
      <vt:lpstr>Проблемы</vt:lpstr>
      <vt:lpstr>Заключение (выводы и рекомендации)</vt:lpstr>
      <vt:lpstr>Список литературы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1 ПО КУРСУ «ПРОЕКТИРОВАНИЕ В УСЛОВИЯХ РЕКОНСТРУКЦИИ ЖИЛОЙ СРЕДЫ»</dc:title>
  <dc:creator>Rustam Mukimov</dc:creator>
  <cp:lastModifiedBy>admin</cp:lastModifiedBy>
  <cp:revision>73</cp:revision>
  <dcterms:created xsi:type="dcterms:W3CDTF">2021-12-23T14:10:01Z</dcterms:created>
  <dcterms:modified xsi:type="dcterms:W3CDTF">2022-04-08T07:05:10Z</dcterms:modified>
</cp:coreProperties>
</file>