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312" r:id="rId3"/>
    <p:sldId id="313" r:id="rId4"/>
    <p:sldId id="306" r:id="rId5"/>
    <p:sldId id="304" r:id="rId6"/>
    <p:sldId id="307" r:id="rId7"/>
    <p:sldId id="309" r:id="rId8"/>
    <p:sldId id="311" r:id="rId9"/>
    <p:sldId id="287" r:id="rId10"/>
    <p:sldId id="283" r:id="rId11"/>
    <p:sldId id="286" r:id="rId12"/>
    <p:sldId id="284" r:id="rId13"/>
    <p:sldId id="285" r:id="rId14"/>
    <p:sldId id="288" r:id="rId15"/>
    <p:sldId id="289" r:id="rId16"/>
    <p:sldId id="290" r:id="rId17"/>
    <p:sldId id="291" r:id="rId18"/>
    <p:sldId id="259" r:id="rId19"/>
    <p:sldId id="292" r:id="rId20"/>
    <p:sldId id="293" r:id="rId21"/>
    <p:sldId id="294" r:id="rId22"/>
    <p:sldId id="295" r:id="rId23"/>
    <p:sldId id="296" r:id="rId24"/>
    <p:sldId id="261" r:id="rId25"/>
    <p:sldId id="297" r:id="rId26"/>
    <p:sldId id="298" r:id="rId27"/>
    <p:sldId id="263" r:id="rId28"/>
    <p:sldId id="264" r:id="rId29"/>
    <p:sldId id="265" r:id="rId30"/>
    <p:sldId id="299" r:id="rId31"/>
    <p:sldId id="266" r:id="rId32"/>
    <p:sldId id="267" r:id="rId33"/>
    <p:sldId id="268" r:id="rId34"/>
    <p:sldId id="300" r:id="rId35"/>
    <p:sldId id="301" r:id="rId36"/>
    <p:sldId id="302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AF379-571B-4579-81AB-17CDE50475E5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CE71D-9537-4FC8-B8BA-6ED6B13C8E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4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62005-0E7F-4CBD-8816-39E36D1FA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F4A412-5B08-45CB-9D0D-876806A01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45CE0-D782-4BC4-9CAA-C2EE0DB0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57A5-45E8-46E8-8A2C-ED75710452B7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5E8E0-7978-4090-8B7B-8717600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BB982-B34C-4636-8725-66755E88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6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5E536-34B1-4307-AE72-D2B71BD9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5EB1EB-0DC6-451B-A12B-A9F616203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78ED-000A-4A21-8932-5EF1434E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E98D3-9C60-4AEA-8EEE-2B3641E823FF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34A77-67BF-4999-A698-88D5CB3F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2FB7C-2B40-4BDF-9E7C-B8B345D5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9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03708C-FE3F-4900-B5E5-12D623C85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CD8B2E-EAD3-4BD2-ABD6-0C87F1695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42A31-07B9-4A31-A27B-81028647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E7BF-68B3-462E-8878-76D8E1B1F04E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B934B-F250-41D6-9165-8F1E8E03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AE8F24-4ACB-48F7-B30C-9694DA1C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57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62005-0E7F-4CBD-8816-39E36D1FA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F4A412-5B08-45CB-9D0D-876806A01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45CE0-D782-4BC4-9CAA-C2EE0DB0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5E8E0-7978-4090-8B7B-8717600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BB982-B34C-4636-8725-66755E886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87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F2DD5-9E36-4ED2-9291-606A2806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9A994A-0796-48E6-B025-B3A61B5D7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2DA4D8-7518-45EB-B233-D6196B91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58BF7-8A29-4A43-8D07-71E22C80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2DFC5-B89D-43FC-AC77-C428678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19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F3CBF-BF12-498F-ADD4-CF776EBF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4FF267-6AD8-4EE5-AA9B-C00198923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2CB4F1-DF76-4D52-BABB-0AD9783C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3DF83-0B2B-4DB8-86D7-30AA26E2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B9144-6562-4205-91E0-51C43AA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98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0F2E0-F524-4EFC-8919-07C5C803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FF428-D122-4B8B-8D71-B8BB067F4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481D49-0736-45B2-8E6A-622010EFD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5B7717-24B3-47AB-A5B7-4B02BA56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2B9A5F-D23B-4CA6-AC45-6770503D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7B2996-1A96-4538-908C-E742EA55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70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8C9EF-99C7-4DB9-A580-7969EE5F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2E91C8-1832-453C-A7A0-8A64C5ABB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019C2E-1D30-49F8-979C-7F8D86736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F2FA63-CA71-45DA-8401-14AB26BDA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8F28FD-B0F3-4502-BA2A-2596514A9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31E39D-0D87-451F-94D9-3D4B6B3B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596C1D-1DC3-4030-B920-DA4B90DA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5BE09E-671A-416F-9390-754735AD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398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430DF-FA5E-4B57-AB8A-684CCD0A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A750AD-4FA7-4FE0-94AA-899F8747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220432-53D1-4DD2-A03F-89D0F599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6D6740-0897-4AD6-B189-B95F1441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76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AA9311-124A-4A2C-A59D-C0E2195B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D42D43-102D-49CC-90E9-6CEAF016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38775E-E1CC-49D6-92D2-B9AB7D88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939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D3B1-8E6E-4583-86DA-CDF2C0BB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CBE423-7793-4E4E-A6FB-52E538FE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2520F8-D558-4EE5-B657-4813A8947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4329EB-8425-419C-AFEA-E13953EA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B270FB-2E35-4A0F-A2DA-D1D34C06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E29BD0-0D2A-4B26-B605-FA091C40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9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F2DD5-9E36-4ED2-9291-606A2806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9A994A-0796-48E6-B025-B3A61B5D7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2DA4D8-7518-45EB-B233-D6196B91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A47B0-7A48-48F4-B004-1FC21AB9669C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58BF7-8A29-4A43-8D07-71E22C80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2DFC5-B89D-43FC-AC77-C428678F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77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91997-2D2E-4522-98A0-CA740F27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A611C4-15BA-4F0D-AE18-962F3EC7B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D9DE43-DC80-465D-BEB0-8B9EE9BA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53F3D1-D097-4F14-A51D-7736FA601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7D5D8F-F73F-4A09-8064-7412B028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DE7BB-35D1-4395-9BDE-8CA6108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313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5E536-34B1-4307-AE72-D2B71BD9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5EB1EB-0DC6-451B-A12B-A9F616203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78ED-000A-4A21-8932-5EF1434E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34A77-67BF-4999-A698-88D5CB3F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2FB7C-2B40-4BDF-9E7C-B8B345D51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815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03708C-FE3F-4900-B5E5-12D623C85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CD8B2E-EAD3-4BD2-ABD6-0C87F1695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42A31-07B9-4A31-A27B-81028647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7B934B-F250-41D6-9165-8F1E8E03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AE8F24-4ACB-48F7-B30C-9694DA1C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1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F3CBF-BF12-498F-ADD4-CF776EBF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4FF267-6AD8-4EE5-AA9B-C00198923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2CB4F1-DF76-4D52-BABB-0AD9783C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4ECE-4204-44EF-9EEE-41E5055B0B1F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3DF83-0B2B-4DB8-86D7-30AA26E2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B9144-6562-4205-91E0-51C43AA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2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0F2E0-F524-4EFC-8919-07C5C803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FF428-D122-4B8B-8D71-B8BB067F4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481D49-0736-45B2-8E6A-622010EFD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5B7717-24B3-47AB-A5B7-4B02BA56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A838-7C1C-4517-A53E-C80919918CDF}" type="datetime1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2B9A5F-D23B-4CA6-AC45-6770503D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7B2996-1A96-4538-908C-E742EA55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35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8C9EF-99C7-4DB9-A580-7969EE5F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2E91C8-1832-453C-A7A0-8A64C5ABB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019C2E-1D30-49F8-979C-7F8D86736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F2FA63-CA71-45DA-8401-14AB26BDA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8F28FD-B0F3-4502-BA2A-2596514A9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31E39D-0D87-451F-94D9-3D4B6B3B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E2BB6-9D5E-4686-8C01-ADF1B624C5FE}" type="datetime1">
              <a:rPr lang="ru-RU" smtClean="0"/>
              <a:t>07.04.2022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596C1D-1DC3-4030-B920-DA4B90DA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5BE09E-671A-416F-9390-754735AD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9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430DF-FA5E-4B57-AB8A-684CCD0A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A750AD-4FA7-4FE0-94AA-899F8747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842A3-74DC-4803-B7D7-A014C9EFEE0C}" type="datetime1">
              <a:rPr lang="ru-RU" smtClean="0"/>
              <a:t>07.04.2022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220432-53D1-4DD2-A03F-89D0F599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6D6740-0897-4AD6-B189-B95F1441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8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AA9311-124A-4A2C-A59D-C0E2195B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CE38-253B-43A1-828D-4C57D2789594}" type="datetime1">
              <a:rPr lang="ru-RU" smtClean="0"/>
              <a:t>07.04.2022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D42D43-102D-49CC-90E9-6CEAF016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38775E-E1CC-49D6-92D2-B9AB7D88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9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D3B1-8E6E-4583-86DA-CDF2C0BB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CBE423-7793-4E4E-A6FB-52E538FE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2520F8-D558-4EE5-B657-4813A8947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4329EB-8425-419C-AFEA-E13953EA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7B99-4233-49E4-9937-27F7055B3E98}" type="datetime1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B270FB-2E35-4A0F-A2DA-D1D34C06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E29BD0-0D2A-4B26-B605-FA091C40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91997-2D2E-4522-98A0-CA740F27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A611C4-15BA-4F0D-AE18-962F3EC7B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D9DE43-DC80-465D-BEB0-8B9EE9BA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53F3D1-D097-4F14-A51D-7736FA601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BDF5-6B31-4CBB-9E21-596BE1CCBD6C}" type="datetime1">
              <a:rPr lang="ru-RU" smtClean="0"/>
              <a:t>07.04.2022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7D5D8F-F73F-4A09-8064-7412B028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DE7BB-35D1-4395-9BDE-8CA6108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91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8F3AD-6334-42A1-9148-2704F23D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7A6B19-DBEC-4A8B-BDA7-79761CFF6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3B7E6B-D5A4-4D41-8625-0EF407564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A56D-40B2-4061-9D8D-8732A77591F0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01506-053E-4E1B-860C-E753C403C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5A16DE-32F4-4135-99AF-1CBE329A7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8A69-0F6F-4365-A595-943C6E89C6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76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8F3AD-6334-42A1-9148-2704F23D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7A6B19-DBEC-4A8B-BDA7-79761CFF6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3B7E6B-D5A4-4D41-8625-0EF407564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93E88-A8DD-48B3-81B3-05F679D90CE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01506-053E-4E1B-860C-E753C403C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5A16DE-32F4-4135-99AF-1CBE329A7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8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81343-D342-4B64-8DEB-1A815C7D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44" y="1865745"/>
            <a:ext cx="5006111" cy="8589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5F1477-33D6-4965-BF68-8D88F168198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4331" t="31186" r="6779" b="22196"/>
          <a:stretch/>
        </p:blipFill>
        <p:spPr bwMode="auto">
          <a:xfrm>
            <a:off x="729673" y="720437"/>
            <a:ext cx="11028217" cy="528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73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A677F-FA19-4DDB-BFFB-6E58D6CC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365125"/>
            <a:ext cx="4441371" cy="4376692"/>
          </a:xfrm>
        </p:spPr>
        <p:txBody>
          <a:bodyPr>
            <a:normAutofit/>
          </a:bodyPr>
          <a:lstStyle/>
          <a:p>
            <a:pPr algn="ctr"/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Карта Средней Азии и Казахстана с ханствами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(Хивинское, </a:t>
            </a:r>
            <a:r>
              <a:rPr lang="ru-RU" sz="2800" b="1" dirty="0" err="1">
                <a:solidFill>
                  <a:srgbClr val="C00000"/>
                </a:solidFill>
              </a:rPr>
              <a:t>Кокандское</a:t>
            </a:r>
            <a:r>
              <a:rPr lang="ru-RU" sz="2800" b="1" dirty="0">
                <a:solidFill>
                  <a:srgbClr val="C00000"/>
                </a:solidFill>
              </a:rPr>
              <a:t> и Бухарское)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3BB0FC-C565-4F50-BF94-AB18E4489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6099" y="279815"/>
            <a:ext cx="7248038" cy="644166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A42E47-9AF7-4B14-8F37-AA0EBCCF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41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A677F-FA19-4DDB-BFFB-6E58D6CC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365125"/>
            <a:ext cx="6034859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Самарканд. Культовый ансамбль Шахи-</a:t>
            </a:r>
            <a:r>
              <a:rPr lang="ru-RU" sz="3200" b="1" dirty="0" err="1">
                <a:solidFill>
                  <a:srgbClr val="C00000"/>
                </a:solidFill>
              </a:rPr>
              <a:t>Зинда</a:t>
            </a:r>
            <a:r>
              <a:rPr lang="ru-RU" sz="3200" b="1" dirty="0">
                <a:solidFill>
                  <a:srgbClr val="C00000"/>
                </a:solidFill>
              </a:rPr>
              <a:t> в </a:t>
            </a:r>
            <a:r>
              <a:rPr lang="en-US" sz="3200" b="1" dirty="0">
                <a:solidFill>
                  <a:srgbClr val="C00000"/>
                </a:solidFill>
              </a:rPr>
              <a:t>XIX </a:t>
            </a:r>
            <a:r>
              <a:rPr lang="ru-RU" sz="3200" b="1" dirty="0">
                <a:solidFill>
                  <a:srgbClr val="C00000"/>
                </a:solidFill>
              </a:rPr>
              <a:t>веке и сегодня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A42E47-9AF7-4B14-8F37-AA0EBCCF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062D5D-AE8D-4CB8-AAA9-68C0380592B2}"/>
              </a:ext>
            </a:extLst>
          </p:cNvPr>
          <p:cNvPicPr/>
          <p:nvPr/>
        </p:nvPicPr>
        <p:blipFill rotWithShape="1">
          <a:blip r:embed="rId2"/>
          <a:srcRect l="28541" t="22520" r="28808" b="24743"/>
          <a:stretch/>
        </p:blipFill>
        <p:spPr bwMode="auto">
          <a:xfrm>
            <a:off x="7732758" y="3721100"/>
            <a:ext cx="4313555" cy="300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cont.ws/uploads/pic/2016/8/%D0%B0%D0%BD%D1%81%20%D1%88%D0%B0%D1%85%D0%B8%D0%B7%D0%B8%D0%BD%D0%B4%D0%B0.jpg">
            <a:extLst>
              <a:ext uri="{FF2B5EF4-FFF2-40B4-BE49-F238E27FC236}">
                <a16:creationId xmlns:a16="http://schemas.microsoft.com/office/drawing/2014/main" id="{78CE4D12-3233-41EE-8505-47A5F6C394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793"/>
            <a:ext cx="4267200" cy="28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45686" y="0"/>
            <a:ext cx="5433077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Понятие «</a:t>
            </a:r>
            <a:r>
              <a:rPr lang="ru-RU" sz="1700" b="1" dirty="0"/>
              <a:t>реставрация</a:t>
            </a:r>
            <a:r>
              <a:rPr lang="ru-RU" sz="1700" dirty="0"/>
              <a:t>» в древний, античный и средневековый период (первое тысячелетие до н.э. – первая половина первого тысячелетия н.э., V-XIII, XIV-XV,  XVI-XVIII вв. не существовало. Однако каждый правитель, получившую власть, часто перестраивал существующие крепости, замки, дворцы, мечети, медресе, при этом иногда сохраняя общий облик монументальных сооружений, в основном, культового назначения. Часть разрушенных зданий восстанавливалась после очередных войн, дополнялась. Некоторые сооружения полностью сносились и на их фундаментах строились новые постройки. Таким образом, как таковой общей теории реставрации в государствах  на территории бывшей Средней Азии не существовала.</a:t>
            </a:r>
          </a:p>
          <a:p>
            <a:pPr algn="just"/>
            <a:r>
              <a:rPr lang="ru-RU" sz="1700" dirty="0"/>
              <a:t>Во второй половине XIX  века земли Средней Азии, разделенные на несколько ханств и владений, вошли  в состав Российской империи как Восточный Туркестан, где управлял генерал-губернатор. После этого события Центральная Азия под влиянием  России столкнулась впервые с понятием «реставрация».</a:t>
            </a:r>
          </a:p>
          <a:p>
            <a:pPr algn="just"/>
            <a:r>
              <a:rPr lang="ru-RU" sz="1700" dirty="0"/>
              <a:t>В 20-х годах ХХ века в Центральной Азии появляются новые советские республики бывшего СССР под названием Казахстан, Туркменистан, Узбекистан, Таджикистан, Кыргызстан.</a:t>
            </a:r>
          </a:p>
        </p:txBody>
      </p:sp>
    </p:spTree>
    <p:extLst>
      <p:ext uri="{BB962C8B-B14F-4D97-AF65-F5344CB8AC3E}">
        <p14:creationId xmlns:p14="http://schemas.microsoft.com/office/powerpoint/2010/main" val="1677966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ABEAE-3C8C-4EE2-AF37-D59A8E20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117" y="365125"/>
            <a:ext cx="65586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Золотые ворота в Киеве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по рисунку 1651 года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Золотые ворота Киева после реставрации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56638-13D9-4631-BDB1-A121FE5C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81C2E0-9801-4E18-91DB-DAC12F550410}"/>
              </a:ext>
            </a:extLst>
          </p:cNvPr>
          <p:cNvPicPr/>
          <p:nvPr/>
        </p:nvPicPr>
        <p:blipFill rotWithShape="1">
          <a:blip r:embed="rId2"/>
          <a:srcRect l="18439" t="14538" r="19188" b="10775"/>
          <a:stretch/>
        </p:blipFill>
        <p:spPr bwMode="auto">
          <a:xfrm>
            <a:off x="8240584" y="4225925"/>
            <a:ext cx="3705225" cy="2495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s://chrontime.com/public/object/5/5438/_zolot_vorota_v_ki_v___malunok_a__vesterfelqda-_1651r__2.jpg">
            <a:extLst>
              <a:ext uri="{FF2B5EF4-FFF2-40B4-BE49-F238E27FC236}">
                <a16:creationId xmlns:a16="http://schemas.microsoft.com/office/drawing/2014/main" id="{DA10CDB9-508B-4DE9-9109-13793DEA6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1903" b="5565"/>
          <a:stretch/>
        </p:blipFill>
        <p:spPr bwMode="auto">
          <a:xfrm>
            <a:off x="5721530" y="1802675"/>
            <a:ext cx="2808837" cy="31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0982" y="691157"/>
            <a:ext cx="477853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России впервые понятие реставрация появляется только в XIX веке. До этого времени здесь основным видом восстановления памятника зодчества был способ отстроить заново строение. В целом, реставрация XIX века в России в основном прошла под лозунгом восстановления лишь художественного облика памятников архитектуры. </a:t>
            </a:r>
          </a:p>
          <a:p>
            <a:pPr algn="just"/>
            <a:r>
              <a:rPr lang="ru-RU" sz="2200" dirty="0"/>
              <a:t>Первые шаги использования опыта западных стран (Греции, Италии, Франции) и появление научного подхода к проблеме реставрации в России были сделаны только в конце XIX века.</a:t>
            </a:r>
          </a:p>
        </p:txBody>
      </p:sp>
    </p:spTree>
    <p:extLst>
      <p:ext uri="{BB962C8B-B14F-4D97-AF65-F5344CB8AC3E}">
        <p14:creationId xmlns:p14="http://schemas.microsoft.com/office/powerpoint/2010/main" val="236959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941F6-36A7-4EDA-90C5-7063032D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5" y="0"/>
            <a:ext cx="6244046" cy="1325563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r>
              <a:rPr lang="ru-RU" sz="3200" b="1" dirty="0">
                <a:solidFill>
                  <a:srgbClr val="C00000"/>
                </a:solidFill>
              </a:rPr>
              <a:t>На фото реставрация Никольской церкви в Москве в 1920 году.  Архитектор </a:t>
            </a:r>
            <a:r>
              <a:rPr lang="ru-RU" sz="3200" b="1" dirty="0" err="1">
                <a:solidFill>
                  <a:srgbClr val="C00000"/>
                </a:solidFill>
              </a:rPr>
              <a:t>Д.П.Сухов</a:t>
            </a:r>
            <a:br>
              <a:rPr lang="ru-RU" sz="3200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690C97-0AA8-40D1-B5C5-9BCFA48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D26C72-365C-495E-A772-E63E6814C37A}"/>
              </a:ext>
            </a:extLst>
          </p:cNvPr>
          <p:cNvPicPr/>
          <p:nvPr/>
        </p:nvPicPr>
        <p:blipFill rotWithShape="1">
          <a:blip r:embed="rId2"/>
          <a:srcRect l="22448" t="22806" r="54623" b="17616"/>
          <a:stretch/>
        </p:blipFill>
        <p:spPr bwMode="auto">
          <a:xfrm>
            <a:off x="6975566" y="365125"/>
            <a:ext cx="4523049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5637" y="2012494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/>
              <a:t>К первым русским исследователям в области реставрации относятся:</a:t>
            </a:r>
          </a:p>
          <a:p>
            <a:pPr algn="just"/>
            <a:r>
              <a:rPr lang="ru-RU" sz="2000" dirty="0"/>
              <a:t>И. Т. Таманский, Н. В. Никитин, В. В. Суслов, </a:t>
            </a:r>
            <a:r>
              <a:rPr lang="ru-RU" sz="2000" dirty="0" err="1"/>
              <a:t>П.П.Котов</a:t>
            </a:r>
            <a:r>
              <a:rPr lang="ru-RU" sz="2000" dirty="0"/>
              <a:t>, П.П. </a:t>
            </a:r>
            <a:r>
              <a:rPr lang="ru-RU" sz="2000" dirty="0" err="1"/>
              <a:t>Покрышкин</a:t>
            </a:r>
            <a:r>
              <a:rPr lang="ru-RU" sz="2000" dirty="0"/>
              <a:t>, Ф. Ф. Горностаев, Д. В. </a:t>
            </a:r>
            <a:r>
              <a:rPr lang="ru-RU" sz="2000" dirty="0" err="1"/>
              <a:t>Милеев</a:t>
            </a:r>
            <a:r>
              <a:rPr lang="ru-RU" sz="2000" dirty="0"/>
              <a:t>, И. П. Машков, И. В. Рыльский, Д.П. Сухов, </a:t>
            </a:r>
            <a:r>
              <a:rPr lang="ru-RU" sz="2000" dirty="0" err="1"/>
              <a:t>Н.И.Веселовский</a:t>
            </a:r>
            <a:r>
              <a:rPr lang="ru-RU" sz="2000" dirty="0"/>
              <a:t> и др. Многие из них впервые стали исследовать памятники архитектуры Средней Азии.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err="1"/>
              <a:t>Су́хов</a:t>
            </a:r>
            <a:r>
              <a:rPr lang="ru-RU" sz="2000" b="1" dirty="0"/>
              <a:t> Д.П </a:t>
            </a:r>
            <a:r>
              <a:rPr lang="ru-RU" sz="2000" dirty="0"/>
              <a:t>(1867-1958) - русский и советский реставратор и архитектор, исследователь русской архитектуры, профессор, главный архитектор-реставратор памятников Московского Кремля, защитник историко-культурного наследия России. Исследовал Успенский собор, Сухарева башня, Церковь Вознесения в Коломенском, Церковь </a:t>
            </a:r>
            <a:r>
              <a:rPr lang="ru-RU" sz="2000" dirty="0" err="1"/>
              <a:t>Косьмы</a:t>
            </a:r>
            <a:r>
              <a:rPr lang="ru-RU" sz="2000" dirty="0"/>
              <a:t> и Дамиана в Старых </a:t>
            </a:r>
            <a:r>
              <a:rPr lang="ru-RU" sz="2000" dirty="0" err="1"/>
              <a:t>Панех</a:t>
            </a:r>
            <a:r>
              <a:rPr lang="ru-RU" sz="2000" dirty="0"/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3244536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29A04-24C2-41AE-A877-0726B2DC3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" y="365125"/>
            <a:ext cx="6348549" cy="617378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Д. П. Сухов (сидит справа) с коллегами-реставраторами </a:t>
            </a:r>
            <a:r>
              <a:rPr lang="ru-RU" sz="2800" b="1" dirty="0" err="1">
                <a:solidFill>
                  <a:srgbClr val="C00000"/>
                </a:solidFill>
              </a:rPr>
              <a:t>С.У.Соловьёвым</a:t>
            </a:r>
            <a:r>
              <a:rPr lang="ru-RU" sz="2800" b="1" dirty="0">
                <a:solidFill>
                  <a:srgbClr val="C00000"/>
                </a:solidFill>
              </a:rPr>
              <a:t> (сидит слева) и Н.Н. Благовещенским (в центре).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 Фото начала XX века.</a:t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32F6CF-16FD-44A8-AEBC-BF3A2637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14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2298" t="23216" r="12439" b="13438"/>
          <a:stretch/>
        </p:blipFill>
        <p:spPr>
          <a:xfrm>
            <a:off x="7015066" y="193866"/>
            <a:ext cx="4620127" cy="65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2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31D1-831A-4E48-94F0-85C063CD8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802" y="365125"/>
            <a:ext cx="4082997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205B1E-80A0-4499-8ADD-8BDEC36ED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15</a:t>
            </a:fld>
            <a:endParaRPr lang="ru-RU"/>
          </a:p>
        </p:txBody>
      </p:sp>
      <p:pic>
        <p:nvPicPr>
          <p:cNvPr id="6" name="Рисунок 5" descr="Суслов, Владимир Васильевич">
            <a:extLst>
              <a:ext uri="{FF2B5EF4-FFF2-40B4-BE49-F238E27FC236}">
                <a16:creationId xmlns:a16="http://schemas.microsoft.com/office/drawing/2014/main" id="{BD19C175-2E98-4F06-8F0F-7C206B2CBF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95" y="365125"/>
            <a:ext cx="4416652" cy="635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964" y="1516495"/>
            <a:ext cx="5876636" cy="48398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/>
              <a:t>Суслов В.В.</a:t>
            </a:r>
            <a:r>
              <a:rPr lang="ru-RU" dirty="0"/>
              <a:t>, архитектор, реставратор В 1889—1891 годах реставрировал по собственным проектам Преображенский собор и часовню Иоанна Грозного в </a:t>
            </a:r>
            <a:r>
              <a:rPr lang="ru-RU" dirty="0" err="1"/>
              <a:t>Переяславле</a:t>
            </a:r>
            <a:r>
              <a:rPr lang="ru-RU" dirty="0"/>
              <a:t>-Залесском и собор </a:t>
            </a:r>
            <a:r>
              <a:rPr lang="ru-RU" dirty="0" err="1"/>
              <a:t>Мирожского</a:t>
            </a:r>
            <a:r>
              <a:rPr lang="ru-RU" dirty="0"/>
              <a:t> монастыря во Пскове, а в 1893—1900 годы был занят реставрацией новгородского Софийского собора.</a:t>
            </a:r>
          </a:p>
        </p:txBody>
      </p:sp>
    </p:spTree>
    <p:extLst>
      <p:ext uri="{BB962C8B-B14F-4D97-AF65-F5344CB8AC3E}">
        <p14:creationId xmlns:p14="http://schemas.microsoft.com/office/powerpoint/2010/main" val="4046167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24DD9-1DE3-4AD7-B065-E265BF59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348" y="365125"/>
            <a:ext cx="3176451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A4C692-7F0E-4321-9D2B-A8C46ABC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16</a:t>
            </a:fld>
            <a:endParaRPr lang="ru-RU"/>
          </a:p>
        </p:txBody>
      </p:sp>
      <p:pic>
        <p:nvPicPr>
          <p:cNvPr id="9" name="Объект 4" descr="https://ikuv.ru/wp-content/uploads/2017/11/P.P.Pokryshkin.jpg">
            <a:extLst>
              <a:ext uri="{FF2B5EF4-FFF2-40B4-BE49-F238E27FC236}">
                <a16:creationId xmlns:a16="http://schemas.microsoft.com/office/drawing/2014/main" id="{124D7120-7E38-4F9D-A0F9-6990B3765FD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12" y="183878"/>
            <a:ext cx="4363987" cy="64902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5709" y="354707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/>
              <a:t>Петр </a:t>
            </a:r>
            <a:r>
              <a:rPr lang="ru-RU" sz="2400" b="1" dirty="0" err="1"/>
              <a:t>Покрышкин</a:t>
            </a:r>
            <a:r>
              <a:rPr lang="ru-RU" sz="2400" b="1" dirty="0"/>
              <a:t> (1870-1922)</a:t>
            </a:r>
            <a:r>
              <a:rPr lang="ru-RU" sz="2400" dirty="0"/>
              <a:t>, русский архитектор, реставратор, </a:t>
            </a:r>
            <a:r>
              <a:rPr lang="ru-RU" sz="2400" dirty="0" err="1"/>
              <a:t>священослужитель</a:t>
            </a:r>
            <a:r>
              <a:rPr lang="ru-RU" sz="2400" dirty="0"/>
              <a:t>. </a:t>
            </a:r>
          </a:p>
          <a:p>
            <a:pPr algn="just"/>
            <a:r>
              <a:rPr lang="ru-RU" sz="2400" dirty="0"/>
              <a:t>Участвовал в работах специальной историко-архитектурной экспедиции под руководством Н. И. Веселовского, занимавшегося обследованием, архитектурными обмерами и фото фиксацией мечетей и мавзолеев в Средней Азии. Исследовал и реставрировал  Успенский собор в Москве: </a:t>
            </a:r>
            <a:r>
              <a:rPr lang="ru-RU" sz="2400" dirty="0" err="1"/>
              <a:t>Сампсониевский</a:t>
            </a:r>
            <a:r>
              <a:rPr lang="ru-RU" sz="2400" dirty="0"/>
              <a:t> собор в С.-Петербурге, стены и башни Псковской крепости в Пскове (1915), </a:t>
            </a:r>
            <a:r>
              <a:rPr lang="ru-RU" sz="2400" dirty="0" err="1"/>
              <a:t>Спасо</a:t>
            </a:r>
            <a:r>
              <a:rPr lang="ru-RU" sz="2400" dirty="0"/>
              <a:t>-Преображенский собор </a:t>
            </a:r>
            <a:r>
              <a:rPr lang="ru-RU" sz="2400" dirty="0" err="1"/>
              <a:t>Мирожского</a:t>
            </a:r>
            <a:r>
              <a:rPr lang="ru-RU" sz="2400" dirty="0"/>
              <a:t> монастыря (1916) в  Смоленске, Крепостная стена Храм Святого Иоанна Предтечи в </a:t>
            </a:r>
            <a:r>
              <a:rPr lang="ru-RU" sz="2400" dirty="0" err="1"/>
              <a:t>Керч</a:t>
            </a:r>
            <a:r>
              <a:rPr lang="ru-RU" sz="2400" dirty="0"/>
              <a:t> (1909).</a:t>
            </a:r>
          </a:p>
        </p:txBody>
      </p:sp>
    </p:spTree>
    <p:extLst>
      <p:ext uri="{BB962C8B-B14F-4D97-AF65-F5344CB8AC3E}">
        <p14:creationId xmlns:p14="http://schemas.microsoft.com/office/powerpoint/2010/main" val="379611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8A7F2-ED3D-4C21-813B-F9494FF19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Церковь Василия в Овруче, </a:t>
            </a:r>
            <a:r>
              <a:rPr lang="en-US" sz="3600" b="1" dirty="0">
                <a:solidFill>
                  <a:srgbClr val="C00000"/>
                </a:solidFill>
              </a:rPr>
              <a:t>XII</a:t>
            </a:r>
            <a:r>
              <a:rPr lang="ru-RU" sz="3600" b="1" dirty="0">
                <a:solidFill>
                  <a:srgbClr val="C00000"/>
                </a:solidFill>
              </a:rPr>
              <a:t> в. Реставрация </a:t>
            </a:r>
            <a:r>
              <a:rPr lang="ru-RU" sz="3600" b="1" dirty="0" err="1">
                <a:solidFill>
                  <a:srgbClr val="C00000"/>
                </a:solidFill>
              </a:rPr>
              <a:t>А.Щусева</a:t>
            </a:r>
            <a:r>
              <a:rPr lang="ru-RU" sz="3600" b="1" dirty="0">
                <a:solidFill>
                  <a:srgbClr val="C00000"/>
                </a:solidFill>
              </a:rPr>
              <a:t> и </a:t>
            </a:r>
            <a:r>
              <a:rPr lang="ru-RU" sz="3600" b="1" dirty="0" err="1">
                <a:solidFill>
                  <a:srgbClr val="C00000"/>
                </a:solidFill>
              </a:rPr>
              <a:t>П.Покрышкина</a:t>
            </a:r>
            <a:r>
              <a:rPr lang="ru-RU" sz="3600" b="1" dirty="0">
                <a:solidFill>
                  <a:srgbClr val="C00000"/>
                </a:solidFill>
              </a:rPr>
              <a:t>, начало 1900-гг. </a:t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37C1A5-AF6B-47B8-8813-5FB53DC1A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17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D1FBFE-444D-4A5B-8BA3-C9EE52D7523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0582" t="25656" r="46286" b="23888"/>
          <a:stretch/>
        </p:blipFill>
        <p:spPr bwMode="auto">
          <a:xfrm>
            <a:off x="2366554" y="1508126"/>
            <a:ext cx="7458891" cy="5030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0138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4C509-5F07-4F27-ADCC-1172313F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354" y="365125"/>
            <a:ext cx="7895830" cy="174643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Успенский собор во Владимире-Волынской с колокольней. Архитектор </a:t>
            </a:r>
            <a:r>
              <a:rPr lang="ru-RU" sz="3600" b="1" dirty="0" err="1">
                <a:solidFill>
                  <a:srgbClr val="C00000"/>
                </a:solidFill>
              </a:rPr>
              <a:t>Г.И.Котов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2A241D-DD4C-4DE1-BD56-9F7FAA3B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 descr="Котов Григорий Иванович.jpg">
            <a:extLst>
              <a:ext uri="{FF2B5EF4-FFF2-40B4-BE49-F238E27FC236}">
                <a16:creationId xmlns:a16="http://schemas.microsoft.com/office/drawing/2014/main" id="{90523F41-ACC8-4526-BA31-7CCF9D5DDE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78" y="247534"/>
            <a:ext cx="3340282" cy="359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turson.at.ua/_si/2/61763176.jpg">
            <a:extLst>
              <a:ext uri="{FF2B5EF4-FFF2-40B4-BE49-F238E27FC236}">
                <a16:creationId xmlns:a16="http://schemas.microsoft.com/office/drawing/2014/main" id="{0F2DE78A-19E9-43F7-BDD2-0A6DCF22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53" y="2476683"/>
            <a:ext cx="5765450" cy="38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878" y="4014643"/>
            <a:ext cx="5442527" cy="270683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Котов Григорий Иванович</a:t>
            </a:r>
            <a:r>
              <a:rPr lang="ru-RU" dirty="0"/>
              <a:t>, русский архитектор, реставратор, академик архитектуры (1887), действительный член Императорской Академии художеств.  (1859-1942). Участвовал в восстановлении Успенского собора во Владимире-Волынском с Колокольней (исследования с 1893 г., работы велись в 1896—1900 гг.), Церковь во имя Николая Чудотворца в Вене (1893-1899 гг.) здание московской городской думы. </a:t>
            </a:r>
          </a:p>
        </p:txBody>
      </p:sp>
    </p:spTree>
    <p:extLst>
      <p:ext uri="{BB962C8B-B14F-4D97-AF65-F5344CB8AC3E}">
        <p14:creationId xmlns:p14="http://schemas.microsoft.com/office/powerpoint/2010/main" val="28016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86D2F-13E7-4C3D-882A-925D382B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28360" cy="37945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b="1" dirty="0" err="1">
                <a:solidFill>
                  <a:srgbClr val="C00000"/>
                </a:solidFill>
              </a:rPr>
              <a:t>Н.И.Веселовский</a:t>
            </a:r>
            <a:r>
              <a:rPr lang="ru-RU" sz="3600" b="1" dirty="0">
                <a:solidFill>
                  <a:srgbClr val="C00000"/>
                </a:solidFill>
              </a:rPr>
              <a:t>, (1848-1918 гг.), русский археолог,  востоковед, профессор Петербургского университета, один из первых исследователей архитектурного наследия Средней Азии  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123D1B-150E-476F-8159-9AEAD27E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19</a:t>
            </a:fld>
            <a:endParaRPr lang="ru-RU"/>
          </a:p>
        </p:txBody>
      </p:sp>
      <p:pic>
        <p:nvPicPr>
          <p:cNvPr id="5" name="Объект 4" descr="https://www.xn--80aajhqhktebqcvc2c9e6cj.xn--p1ai/sites/default/files/styles/large/public/19459.jpg?itok=L3X0A70-">
            <a:extLst>
              <a:ext uri="{FF2B5EF4-FFF2-40B4-BE49-F238E27FC236}">
                <a16:creationId xmlns:a16="http://schemas.microsoft.com/office/drawing/2014/main" id="{78AA1E5A-B79D-4B03-946F-782F8E3AA05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90" y="250825"/>
            <a:ext cx="4209814" cy="635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5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12CFC-B91C-4570-80F9-FE486525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Проект «</a:t>
            </a:r>
            <a:r>
              <a:rPr lang="ru-RU" sz="2000" b="1" dirty="0" err="1">
                <a:solidFill>
                  <a:srgbClr val="0070C0"/>
                </a:solidFill>
              </a:rPr>
              <a:t>Эрасмус</a:t>
            </a:r>
            <a:r>
              <a:rPr lang="ru-RU" sz="2000" b="1" dirty="0">
                <a:solidFill>
                  <a:srgbClr val="0070C0"/>
                </a:solidFill>
              </a:rPr>
              <a:t>+»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СОДЕРЖАНИЕ КУРСА «РЕСТАВРАЦИЯ»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C1B9E-0D40-4A85-9A4D-CF760AC57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45" y="1579418"/>
            <a:ext cx="11222182" cy="49968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b="1" dirty="0"/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1. Общая информация об архитектурных памятниках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2. Основы понятий «Памятник архитектуры» и «Реставрация».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3. Общие вопросов методов реставрации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4. Практика инженерной реставрации в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5. Изучение аналогий при реставрации памятников архитектуры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6. Становление теории и практики реставрации в странах Центральной Азии (Казахстан, Туркменистан, Узбекистан, Таджикистан, Кыргызстан, Юго-Восток России).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7. Основные работы, проводимые на объекте реставрации, в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8. Реставрация в Центральной Азии в эпоху Нового времени (вторая половина </a:t>
            </a:r>
            <a:r>
              <a:rPr lang="en-US" b="1" dirty="0">
                <a:solidFill>
                  <a:srgbClr val="00B0F0"/>
                </a:solidFill>
              </a:rPr>
              <a:t>XIX</a:t>
            </a:r>
            <a:r>
              <a:rPr lang="ru-RU" b="1" dirty="0">
                <a:solidFill>
                  <a:srgbClr val="00B0F0"/>
                </a:solidFill>
              </a:rPr>
              <a:t> - начало </a:t>
            </a:r>
            <a:r>
              <a:rPr lang="en-US" b="1" dirty="0">
                <a:solidFill>
                  <a:srgbClr val="00B0F0"/>
                </a:solidFill>
              </a:rPr>
              <a:t>X</a:t>
            </a:r>
            <a:r>
              <a:rPr lang="ru-RU" b="1" dirty="0">
                <a:solidFill>
                  <a:srgbClr val="00B0F0"/>
                </a:solidFill>
              </a:rPr>
              <a:t> вв.).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9. Приспособление памятников архитектуры и их комплексов в современных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10. </a:t>
            </a:r>
            <a:r>
              <a:rPr lang="ru-RU" b="1">
                <a:solidFill>
                  <a:srgbClr val="00B0F0"/>
                </a:solidFill>
              </a:rPr>
              <a:t>Методы графической реставрации памятников архитектуры в условиях стран Центральной Азии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337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558211-9402-4006-AD1B-C7D9C5540D9F}"/>
              </a:ext>
            </a:extLst>
          </p:cNvPr>
          <p:cNvPicPr/>
          <p:nvPr/>
        </p:nvPicPr>
        <p:blipFill rotWithShape="1">
          <a:blip r:embed="rId2"/>
          <a:srcRect l="13789" t="30502" r="44682" b="21608"/>
          <a:stretch/>
        </p:blipFill>
        <p:spPr bwMode="auto">
          <a:xfrm>
            <a:off x="5262843" y="518103"/>
            <a:ext cx="4242299" cy="2674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E9B0F-F4D3-4518-AD2E-E3F4EED0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21" y="344328"/>
            <a:ext cx="306187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Самарканд. Соборная мечеть </a:t>
            </a:r>
            <a:r>
              <a:rPr lang="ru-RU" sz="3600" b="1" dirty="0" err="1">
                <a:solidFill>
                  <a:srgbClr val="C00000"/>
                </a:solidFill>
              </a:rPr>
              <a:t>Биби</a:t>
            </a:r>
            <a:r>
              <a:rPr lang="ru-RU" sz="3600" b="1" dirty="0">
                <a:solidFill>
                  <a:srgbClr val="C00000"/>
                </a:solidFill>
              </a:rPr>
              <a:t>-Ханум в </a:t>
            </a:r>
            <a:r>
              <a:rPr lang="en-US" sz="3600" b="1" dirty="0">
                <a:solidFill>
                  <a:srgbClr val="C00000"/>
                </a:solidFill>
              </a:rPr>
              <a:t>XIX </a:t>
            </a:r>
            <a:r>
              <a:rPr lang="ru-RU" sz="3600" b="1" dirty="0">
                <a:solidFill>
                  <a:srgbClr val="C00000"/>
                </a:solidFill>
              </a:rPr>
              <a:t>веке и после реставрации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B0B831-1A3D-41C6-8710-CAAB5EDF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DBEE72-EE19-4659-8325-EEABB47AEB00}"/>
              </a:ext>
            </a:extLst>
          </p:cNvPr>
          <p:cNvPicPr/>
          <p:nvPr/>
        </p:nvPicPr>
        <p:blipFill rotWithShape="1">
          <a:blip r:embed="rId3"/>
          <a:srcRect l="12988" t="29362" r="45644" b="21892"/>
          <a:stretch/>
        </p:blipFill>
        <p:spPr bwMode="auto">
          <a:xfrm>
            <a:off x="7315201" y="3722255"/>
            <a:ext cx="4509998" cy="2952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4258" y="75634"/>
            <a:ext cx="49357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Первые принципы научной реставрации были озвучены в 1894 году на первом съезде русских архитекторов академиком </a:t>
            </a:r>
            <a:r>
              <a:rPr lang="ru-RU" dirty="0" err="1"/>
              <a:t>Г.И.Котовым</a:t>
            </a:r>
            <a:r>
              <a:rPr lang="ru-RU" dirty="0"/>
              <a:t>. В начале ХХ века академик </a:t>
            </a:r>
            <a:r>
              <a:rPr lang="ru-RU" dirty="0" err="1"/>
              <a:t>П.П.Покрышкин</a:t>
            </a:r>
            <a:r>
              <a:rPr lang="ru-RU" dirty="0"/>
              <a:t> в своей книге «</a:t>
            </a:r>
            <a:r>
              <a:rPr lang="ru-RU" b="1" dirty="0"/>
              <a:t>Краткие советы по вопросам ремонта памятников старины и искусства</a:t>
            </a:r>
            <a:r>
              <a:rPr lang="ru-RU" dirty="0"/>
              <a:t>» (1915 г.) предложил следующие виды реставрации: </a:t>
            </a:r>
          </a:p>
          <a:p>
            <a:pPr marL="342900" indent="-342900" algn="just">
              <a:buAutoNum type="arabicParenR"/>
            </a:pPr>
            <a:r>
              <a:rPr lang="ru-RU" dirty="0"/>
              <a:t>консервация с минимальной реставрацией; </a:t>
            </a:r>
          </a:p>
          <a:p>
            <a:pPr marL="342900" indent="-342900" algn="just">
              <a:buAutoNum type="arabicParenR"/>
            </a:pPr>
            <a:r>
              <a:rPr lang="ru-RU" dirty="0"/>
              <a:t>поэтапная реставрация по плану; </a:t>
            </a:r>
          </a:p>
          <a:p>
            <a:pPr marL="342900" indent="-342900" algn="just">
              <a:buAutoNum type="arabicParenR"/>
            </a:pPr>
            <a:r>
              <a:rPr lang="ru-RU" dirty="0"/>
              <a:t>консервация после полной реставрации. </a:t>
            </a:r>
          </a:p>
          <a:p>
            <a:pPr algn="just"/>
            <a:r>
              <a:rPr lang="ru-RU" dirty="0"/>
              <a:t>Он также предложил археологический метод реставрации – скреплять поврежденную кирпичную кладку инъекцией более мощным глиняным раствором другого цвета для замены устаревшего раствора кирпичной кладки. Он же впервые в 1902 году в издании Императорской Археологической комиссии написал статью о мечетях Самарканда.</a:t>
            </a:r>
          </a:p>
          <a:p>
            <a:pPr algn="just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4259" y="5337810"/>
            <a:ext cx="6967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Поэтому участники различных военных экспедиций в российский Туркестан, среди которых были топографы, краеведы, географы, художники, отмечали в здесь наличие монументальных сооружений (крепости, замки, дворцы, медресе, мавзолеи), нуждающихся в восстановлении. </a:t>
            </a:r>
          </a:p>
        </p:txBody>
      </p:sp>
    </p:spTree>
    <p:extLst>
      <p:ext uri="{BB962C8B-B14F-4D97-AF65-F5344CB8AC3E}">
        <p14:creationId xmlns:p14="http://schemas.microsoft.com/office/powerpoint/2010/main" val="1289985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7FB77-CD7C-49C3-8F64-6C50945D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8" y="759936"/>
            <a:ext cx="494466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Мавзолей </a:t>
            </a:r>
            <a:r>
              <a:rPr lang="ru-RU" sz="3600" b="1" dirty="0" err="1">
                <a:solidFill>
                  <a:srgbClr val="C00000"/>
                </a:solidFill>
              </a:rPr>
              <a:t>Биби</a:t>
            </a:r>
            <a:r>
              <a:rPr lang="ru-RU" sz="3600" b="1" dirty="0">
                <a:solidFill>
                  <a:srgbClr val="C00000"/>
                </a:solidFill>
              </a:rPr>
              <a:t>-Ханум в Самарканде, </a:t>
            </a:r>
            <a:r>
              <a:rPr lang="en-US" sz="3600" b="1" dirty="0">
                <a:solidFill>
                  <a:srgbClr val="C00000"/>
                </a:solidFill>
              </a:rPr>
              <a:t>XV </a:t>
            </a:r>
            <a:r>
              <a:rPr lang="ru-RU" sz="3600" b="1" dirty="0">
                <a:solidFill>
                  <a:srgbClr val="C00000"/>
                </a:solidFill>
              </a:rPr>
              <a:t>век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2C334C-4A1A-4918-8902-B2505CF6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21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BAE039-B16B-489F-8711-2A673208FE98}"/>
              </a:ext>
            </a:extLst>
          </p:cNvPr>
          <p:cNvPicPr/>
          <p:nvPr/>
        </p:nvPicPr>
        <p:blipFill rotWithShape="1">
          <a:blip r:embed="rId2"/>
          <a:srcRect l="16996" t="31928" r="49332" b="25883"/>
          <a:stretch/>
        </p:blipFill>
        <p:spPr bwMode="auto">
          <a:xfrm>
            <a:off x="5551713" y="901336"/>
            <a:ext cx="6451249" cy="4846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038" y="2370137"/>
            <a:ext cx="5168053" cy="43513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В период советской государственности научные основы реставрации и консервации были изложены в работе </a:t>
            </a:r>
            <a:r>
              <a:rPr lang="ru-RU" dirty="0" err="1"/>
              <a:t>Е.В.Михайловского</a:t>
            </a:r>
            <a:r>
              <a:rPr lang="ru-RU" dirty="0"/>
              <a:t> «</a:t>
            </a:r>
            <a:r>
              <a:rPr lang="ru-RU" b="1" dirty="0"/>
              <a:t>Реставрация памятников архитектуры</a:t>
            </a:r>
            <a:r>
              <a:rPr lang="ru-RU" dirty="0"/>
              <a:t>» (1971 г.).</a:t>
            </a:r>
          </a:p>
          <a:p>
            <a:pPr marL="0" indent="0" algn="just">
              <a:buNone/>
            </a:pPr>
            <a:r>
              <a:rPr lang="ru-RU" dirty="0"/>
              <a:t>В Советское время основы реставрации на примере изучения среднеазиатских памятников развили такие ученые как </a:t>
            </a:r>
            <a:r>
              <a:rPr lang="ru-RU" dirty="0" err="1"/>
              <a:t>Б.Н.Засыпкин</a:t>
            </a:r>
            <a:r>
              <a:rPr lang="ru-RU" dirty="0"/>
              <a:t>, </a:t>
            </a:r>
            <a:r>
              <a:rPr lang="ru-RU" dirty="0" err="1"/>
              <a:t>Д.П.Барановский</a:t>
            </a:r>
            <a:r>
              <a:rPr lang="ru-RU" dirty="0"/>
              <a:t>, </a:t>
            </a:r>
            <a:r>
              <a:rPr lang="ru-RU" dirty="0" err="1"/>
              <a:t>И.Э.Грабарь</a:t>
            </a:r>
            <a:r>
              <a:rPr lang="ru-RU" dirty="0"/>
              <a:t>, </a:t>
            </a:r>
            <a:r>
              <a:rPr lang="ru-RU" dirty="0" err="1"/>
              <a:t>В.О.Степанов</a:t>
            </a:r>
            <a:r>
              <a:rPr lang="ru-RU" dirty="0"/>
              <a:t>. Большой вклад в деле исследования и восстановления архитектурных сооружений Средней Азии и Казахстана внесли </a:t>
            </a:r>
            <a:r>
              <a:rPr lang="ru-RU" dirty="0" err="1"/>
              <a:t>Э.М.Гендель</a:t>
            </a:r>
            <a:r>
              <a:rPr lang="ru-RU" dirty="0"/>
              <a:t>, </a:t>
            </a:r>
            <a:r>
              <a:rPr lang="ru-RU" dirty="0" err="1"/>
              <a:t>М.Е.Массон</a:t>
            </a:r>
            <a:r>
              <a:rPr lang="ru-RU" dirty="0"/>
              <a:t>, </a:t>
            </a:r>
            <a:r>
              <a:rPr lang="ru-RU" dirty="0" err="1"/>
              <a:t>В.Л.Вяткин</a:t>
            </a:r>
            <a:r>
              <a:rPr lang="ru-RU" dirty="0"/>
              <a:t>, </a:t>
            </a:r>
            <a:r>
              <a:rPr lang="ru-RU" dirty="0" err="1"/>
              <a:t>Ш.Е.Ратия</a:t>
            </a:r>
            <a:r>
              <a:rPr lang="ru-RU" dirty="0"/>
              <a:t>, </a:t>
            </a:r>
            <a:r>
              <a:rPr lang="ru-RU" dirty="0" err="1"/>
              <a:t>Г.А.Пугаченкова</a:t>
            </a:r>
            <a:r>
              <a:rPr lang="ru-RU" dirty="0"/>
              <a:t> и другие.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484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9AE7B-0FE8-4588-9B13-5257F054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437" y="365125"/>
            <a:ext cx="60373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Эмануэль</a:t>
            </a:r>
            <a:r>
              <a:rPr lang="ru-RU" sz="3200" b="1" dirty="0">
                <a:solidFill>
                  <a:srgbClr val="C00000"/>
                </a:solidFill>
              </a:rPr>
              <a:t> Гендель у стен мечети </a:t>
            </a:r>
            <a:r>
              <a:rPr lang="ru-RU" sz="3200" b="1" dirty="0" err="1">
                <a:solidFill>
                  <a:srgbClr val="C00000"/>
                </a:solidFill>
              </a:rPr>
              <a:t>Биби</a:t>
            </a:r>
            <a:r>
              <a:rPr lang="ru-RU" sz="3200" b="1" dirty="0">
                <a:solidFill>
                  <a:srgbClr val="C00000"/>
                </a:solidFill>
              </a:rPr>
              <a:t>-Ханум в </a:t>
            </a:r>
            <a:r>
              <a:rPr lang="ru-RU" sz="3200" b="1" dirty="0" err="1">
                <a:solidFill>
                  <a:srgbClr val="C00000"/>
                </a:solidFill>
              </a:rPr>
              <a:t>Самаркандле</a:t>
            </a:r>
            <a:r>
              <a:rPr lang="ru-RU" sz="3200" b="1" dirty="0">
                <a:solidFill>
                  <a:srgbClr val="C00000"/>
                </a:solidFill>
              </a:rPr>
              <a:t>.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Фото 1920-х годов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A814CC-384E-4264-802F-987CDDF2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22</a:t>
            </a:fld>
            <a:endParaRPr lang="ru-RU" dirty="0"/>
          </a:p>
        </p:txBody>
      </p:sp>
      <p:pic>
        <p:nvPicPr>
          <p:cNvPr id="6" name="Объект 4" descr="https://cdn22.img.ria.ru/images/realty/40164/78/401647876_0:0:0:0_600x0_80_0_0_773db50f685f495997eb3a00e6236d36.jpg">
            <a:extLst>
              <a:ext uri="{FF2B5EF4-FFF2-40B4-BE49-F238E27FC236}">
                <a16:creationId xmlns:a16="http://schemas.microsoft.com/office/drawing/2014/main" id="{21678C4E-F96E-4A89-A9FC-D122C777B23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37" y="1953260"/>
            <a:ext cx="6037385" cy="41405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75292" y="488892"/>
            <a:ext cx="53127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/>
              <a:t>Э.М.Гендель</a:t>
            </a:r>
            <a:r>
              <a:rPr lang="ru-RU" dirty="0"/>
              <a:t> (1903-1994) издал книги «</a:t>
            </a:r>
            <a:r>
              <a:rPr lang="ru-RU" b="1" dirty="0"/>
              <a:t>Передвижка, подъём и выпрямление сооружений</a:t>
            </a:r>
            <a:r>
              <a:rPr lang="ru-RU" dirty="0"/>
              <a:t>» «Инженерные работы при реставрации памятников архитектуры»  и др. Является крупным специалистом по передвижке и выпрямлению зданий, технолог реставрационных работ. Известен работами по передвижке зданий на улице Горького в Москве, выпрямлению минаретов в Самарканде и колоколен в Ярославле и Больших </a:t>
            </a:r>
            <a:r>
              <a:rPr lang="ru-RU" dirty="0" err="1"/>
              <a:t>Вязёмах</a:t>
            </a:r>
            <a:r>
              <a:rPr lang="ru-RU" dirty="0"/>
              <a:t>. </a:t>
            </a:r>
            <a:r>
              <a:rPr lang="ru-RU" dirty="0" err="1"/>
              <a:t>Э.М.Гендель</a:t>
            </a:r>
            <a:r>
              <a:rPr lang="ru-RU" dirty="0"/>
              <a:t> первым в Средней Азии разработал проект и осуществил выпрямление минаретов медресе Улугбека и мечети </a:t>
            </a:r>
            <a:r>
              <a:rPr lang="ru-RU" dirty="0" err="1"/>
              <a:t>Биби-Ханым</a:t>
            </a:r>
            <a:r>
              <a:rPr lang="ru-RU" dirty="0"/>
              <a:t> в Самарканде.</a:t>
            </a:r>
          </a:p>
          <a:p>
            <a:pPr algn="just"/>
            <a:r>
              <a:rPr lang="ru-RU" dirty="0"/>
              <a:t>В Среднюю Азию русскую научную школу реставрации принесли такие ученые, как </a:t>
            </a:r>
            <a:r>
              <a:rPr lang="ru-RU" dirty="0" err="1"/>
              <a:t>А.В.Щусев</a:t>
            </a:r>
            <a:r>
              <a:rPr lang="ru-RU" dirty="0"/>
              <a:t>, </a:t>
            </a:r>
            <a:r>
              <a:rPr lang="ru-RU" dirty="0" err="1"/>
              <a:t>Э.М.Гендель</a:t>
            </a:r>
            <a:r>
              <a:rPr lang="ru-RU" dirty="0"/>
              <a:t>,  </a:t>
            </a:r>
            <a:r>
              <a:rPr lang="ru-RU" dirty="0" err="1"/>
              <a:t>И.П.Засыпкин</a:t>
            </a:r>
            <a:r>
              <a:rPr lang="ru-RU" dirty="0"/>
              <a:t> и др. Уже в  1906 году член Русского комитета по изучению Средней Азии (создан 1902 г., Санкт-Петербург) </a:t>
            </a:r>
            <a:r>
              <a:rPr lang="ru-RU" dirty="0" err="1"/>
              <a:t>В.Л.Вяткин</a:t>
            </a:r>
            <a:r>
              <a:rPr lang="ru-RU" dirty="0"/>
              <a:t> стал проводить археологическое изучение Самарканда и ему принадлежит открытие обсерватории </a:t>
            </a:r>
            <a:r>
              <a:rPr lang="ru-RU" dirty="0" err="1"/>
              <a:t>Мирзо</a:t>
            </a:r>
            <a:r>
              <a:rPr lang="ru-RU" dirty="0"/>
              <a:t> Улугбека на окраине города.</a:t>
            </a:r>
          </a:p>
        </p:txBody>
      </p:sp>
    </p:spTree>
    <p:extLst>
      <p:ext uri="{BB962C8B-B14F-4D97-AF65-F5344CB8AC3E}">
        <p14:creationId xmlns:p14="http://schemas.microsoft.com/office/powerpoint/2010/main" val="1616318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C6125-0051-4F51-9BB2-4E5036C0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260622"/>
            <a:ext cx="5497285" cy="4351338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Мемориальная доска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Э.М. Генделю в Москве</a:t>
            </a:r>
            <a:br>
              <a:rPr lang="ru-RU" dirty="0">
                <a:solidFill>
                  <a:srgbClr val="C00000"/>
                </a:solidFill>
              </a:rPr>
            </a:b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24EFD7-DC23-4A22-BD68-0F5EDC3D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23</a:t>
            </a:fld>
            <a:endParaRPr lang="ru-RU"/>
          </a:p>
        </p:txBody>
      </p:sp>
      <p:pic>
        <p:nvPicPr>
          <p:cNvPr id="7" name="Рисунок 6" descr="https://upload.wikimedia.org/wikipedia/ru/thumb/c/c9/EmmanuilGendelMoscow.JPG/220px-EmmanuilGendelMoscow.JPG">
            <a:extLst>
              <a:ext uri="{FF2B5EF4-FFF2-40B4-BE49-F238E27FC236}">
                <a16:creationId xmlns:a16="http://schemas.microsoft.com/office/drawing/2014/main" id="{C755C71C-CB1F-4B3B-9F54-C00C43246D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1" y="260622"/>
            <a:ext cx="4389120" cy="6336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45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3D7-4FF0-49D3-8FAB-EF62ECBE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Самарканд. Медресе Шер-Дор. Фото начала ХХ века.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</a:rPr>
              <a:t>Б.Н.Засыпкин</a:t>
            </a:r>
            <a:r>
              <a:rPr lang="ru-RU" sz="3200" b="1" dirty="0">
                <a:solidFill>
                  <a:srgbClr val="C00000"/>
                </a:solidFill>
              </a:rPr>
              <a:t> организовал перекладку аварийного свода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портала медресе </a:t>
            </a:r>
            <a:r>
              <a:rPr lang="ru-RU" sz="3200" b="1" dirty="0" err="1">
                <a:solidFill>
                  <a:srgbClr val="C00000"/>
                </a:solidFill>
              </a:rPr>
              <a:t>Шердор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40C8DB-332C-42B2-83EA-6427C498C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94" y="2625634"/>
            <a:ext cx="5511302" cy="341639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485EE0-0583-4D33-B439-868BCEC5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D34581-94A8-40B4-938A-18F98DC262AF}"/>
              </a:ext>
            </a:extLst>
          </p:cNvPr>
          <p:cNvPicPr/>
          <p:nvPr/>
        </p:nvPicPr>
        <p:blipFill rotWithShape="1">
          <a:blip r:embed="rId2"/>
          <a:srcRect l="12988" t="29647" r="45323" b="22748"/>
          <a:stretch/>
        </p:blipFill>
        <p:spPr bwMode="auto">
          <a:xfrm>
            <a:off x="5830865" y="1982198"/>
            <a:ext cx="6165263" cy="4739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745" y="1892848"/>
            <a:ext cx="51960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/>
              <a:t>Б.Н.Засыпкин</a:t>
            </a:r>
            <a:r>
              <a:rPr lang="ru-RU" sz="2200" b="1" dirty="0"/>
              <a:t> (1891-1955), </a:t>
            </a:r>
            <a:r>
              <a:rPr lang="ru-RU" sz="2200" dirty="0"/>
              <a:t>архитектор, исследователь памятников Самарканда и Ср. Азии в целом. Он положил начало научной методике ремонтно-реставрационных работ в Средней Азии.  Организовал перекладку аварийного свода портала Медресе </a:t>
            </a:r>
            <a:r>
              <a:rPr lang="ru-RU" sz="2200" dirty="0" err="1"/>
              <a:t>Шердор</a:t>
            </a:r>
            <a:r>
              <a:rPr lang="ru-RU" sz="2200" dirty="0"/>
              <a:t> (пролет – 16,8 м на высоте 25 м), где проявился последовательно научный подход Б. Н. </a:t>
            </a:r>
            <a:r>
              <a:rPr lang="ru-RU" sz="2200" dirty="0" err="1"/>
              <a:t>Засыпкина</a:t>
            </a:r>
            <a:r>
              <a:rPr lang="ru-RU" sz="2200" dirty="0"/>
              <a:t>. В течение ряда лет являлся руководителем научными работами по архитектурно–археологическому изучению, консервации и реставрации памятников Узбекистана. </a:t>
            </a:r>
          </a:p>
        </p:txBody>
      </p:sp>
    </p:spTree>
    <p:extLst>
      <p:ext uri="{BB962C8B-B14F-4D97-AF65-F5344CB8AC3E}">
        <p14:creationId xmlns:p14="http://schemas.microsoft.com/office/powerpoint/2010/main" val="4290952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B0136-8F91-4BEE-B60D-593EA12C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</a:rPr>
              <a:t>Гиссарский</a:t>
            </a:r>
            <a:r>
              <a:rPr lang="ru-RU" sz="3600" b="1" dirty="0">
                <a:solidFill>
                  <a:srgbClr val="C00000"/>
                </a:solidFill>
              </a:rPr>
              <a:t> историко-культурный заповедник. Медресе </a:t>
            </a:r>
            <a:r>
              <a:rPr lang="ru-RU" sz="3600" b="1" dirty="0" err="1">
                <a:solidFill>
                  <a:srgbClr val="C00000"/>
                </a:solidFill>
              </a:rPr>
              <a:t>Кухна</a:t>
            </a:r>
            <a:r>
              <a:rPr lang="ru-RU" sz="3600" b="1" dirty="0">
                <a:solidFill>
                  <a:srgbClr val="C00000"/>
                </a:solidFill>
              </a:rPr>
              <a:t>. На втором плане – мавзолей </a:t>
            </a:r>
            <a:r>
              <a:rPr lang="ru-RU" sz="3600" b="1" dirty="0" err="1">
                <a:solidFill>
                  <a:srgbClr val="C00000"/>
                </a:solidFill>
              </a:rPr>
              <a:t>Махдуми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600" b="1" dirty="0" err="1">
                <a:solidFill>
                  <a:srgbClr val="C00000"/>
                </a:solidFill>
              </a:rPr>
              <a:t>Аъзам</a:t>
            </a:r>
            <a:r>
              <a:rPr lang="ru-RU" sz="3600" b="1" dirty="0">
                <a:solidFill>
                  <a:srgbClr val="C00000"/>
                </a:solidFill>
              </a:rPr>
              <a:t>. Реставрация 70-80-х гг. ХХ века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FBED0D-388A-46CD-83B9-0E9DABD2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25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CB3706E-10BE-4D03-8235-5E2A8D39686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3891" t="41049" r="43239" b="20183"/>
          <a:stretch/>
        </p:blipFill>
        <p:spPr bwMode="auto">
          <a:xfrm>
            <a:off x="5755190" y="2368286"/>
            <a:ext cx="6011266" cy="39880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454" y="2003161"/>
            <a:ext cx="50984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 1945-1948 гг. во всех республиках  бывшего СССР, в том числе Средней Азии и Казахстана стали создаваться Специальные научно-реставрационные производственные мастерские (СНРПМ), что позволил проводить широкомасштабные реставрационные работы, например, в Таджикистане СНРПМ Минкультуры Таджикистана была проведена реставрация объектов средневекового Гиссара.</a:t>
            </a:r>
          </a:p>
        </p:txBody>
      </p:sp>
    </p:spTree>
    <p:extLst>
      <p:ext uri="{BB962C8B-B14F-4D97-AF65-F5344CB8AC3E}">
        <p14:creationId xmlns:p14="http://schemas.microsoft.com/office/powerpoint/2010/main" val="1786568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7A6BB-5BA5-46A5-95D0-7812EF7D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897"/>
            <a:ext cx="10515600" cy="13324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Таджикистан. Слева: </a:t>
            </a:r>
            <a:r>
              <a:rPr lang="ru-RU" sz="3600" b="1" dirty="0" err="1">
                <a:solidFill>
                  <a:srgbClr val="C00000"/>
                </a:solidFill>
              </a:rPr>
              <a:t>регистан</a:t>
            </a:r>
            <a:r>
              <a:rPr lang="ru-RU" sz="3600" b="1" dirty="0">
                <a:solidFill>
                  <a:srgbClr val="C00000"/>
                </a:solidFill>
              </a:rPr>
              <a:t> средневекового Гиссара, фото начала ХХ в.; справа:   </a:t>
            </a:r>
            <a:r>
              <a:rPr lang="ru-RU" sz="3600" b="1" dirty="0" err="1">
                <a:solidFill>
                  <a:srgbClr val="C00000"/>
                </a:solidFill>
              </a:rPr>
              <a:t>регистан</a:t>
            </a:r>
            <a:r>
              <a:rPr lang="ru-RU" sz="3600" b="1" dirty="0">
                <a:solidFill>
                  <a:srgbClr val="C00000"/>
                </a:solidFill>
              </a:rPr>
              <a:t> средневекового Гиссара.  Фото 2015 года. </a:t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3881C-B132-47C8-BA53-EDF440AC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26</a:t>
            </a:fld>
            <a:endParaRPr lang="ru-RU"/>
          </a:p>
        </p:txBody>
      </p:sp>
      <p:pic>
        <p:nvPicPr>
          <p:cNvPr id="5" name="Объект 4" descr="https://comunicom.ru/images/Interesnoe/hissor.jpg">
            <a:extLst>
              <a:ext uri="{FF2B5EF4-FFF2-40B4-BE49-F238E27FC236}">
                <a16:creationId xmlns:a16="http://schemas.microsoft.com/office/drawing/2014/main" id="{300D00D9-233F-4A41-AED6-15414DE54CF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2748"/>
            <a:ext cx="5551713" cy="359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4" descr="https://silkadv.com/sites/default/files/Tajikistan/Pamyatniki/Hatlonskay_oblast/Gissarskii_KOmpleks/Ghissar_fort/0_7_panorama_goroda_s_kreposti-min.jpg">
            <a:extLst>
              <a:ext uri="{FF2B5EF4-FFF2-40B4-BE49-F238E27FC236}">
                <a16:creationId xmlns:a16="http://schemas.microsoft.com/office/drawing/2014/main" id="{E88890BB-AF53-4A38-B170-3E0BA3F72DC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7" y="2572748"/>
            <a:ext cx="5225143" cy="3592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203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CE677-7F4C-4A6E-BB7A-D751AECD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25"/>
            <a:ext cx="10515600" cy="198618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C00000"/>
                </a:solidFill>
              </a:rPr>
            </a:b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Реконструкция угловой юго-восточной части </a:t>
            </a:r>
            <a:r>
              <a:rPr lang="ru-RU" sz="3600" b="1" dirty="0" err="1">
                <a:solidFill>
                  <a:srgbClr val="C00000"/>
                </a:solidFill>
              </a:rPr>
              <a:t>Худжандской</a:t>
            </a:r>
            <a:r>
              <a:rPr lang="ru-RU" sz="3600" b="1" dirty="0">
                <a:solidFill>
                  <a:srgbClr val="C00000"/>
                </a:solidFill>
              </a:rPr>
              <a:t> крепости, где разместился краеведческий музей Согдийской области Таджикистана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 </a:t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C6F71B-77CA-4A6C-9A73-BE7DDF42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27</a:t>
            </a:fld>
            <a:endParaRPr lang="ru-RU"/>
          </a:p>
        </p:txBody>
      </p:sp>
      <p:pic>
        <p:nvPicPr>
          <p:cNvPr id="5" name="Объект 4" descr="https://img.freepik.com/free-photo/view-of-the-ancient-fortress-and-the-historical-museum-in-the-khujand-city-tajikistan_92397-35.jpg?ext=jpg&amp;size=626">
            <a:extLst>
              <a:ext uri="{FF2B5EF4-FFF2-40B4-BE49-F238E27FC236}">
                <a16:creationId xmlns:a16="http://schemas.microsoft.com/office/drawing/2014/main" id="{0C6A1F41-6C07-492E-B8B6-A24A6E87936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3349"/>
            <a:ext cx="5881007" cy="37751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273" y="2201130"/>
            <a:ext cx="544945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послевоенный период в республиках Средней Азии появилась новый вид реставрации – реконструкция исторических городов и их центров. Это восстановление какого-либо объекта по сохранившимся остаткам, основаниям и фундаментам и т.п. Примером в Таджикистане является начало реконструкции древней крепости в городе Худжанде – </a:t>
            </a:r>
            <a:r>
              <a:rPr lang="ru-RU" sz="2000" b="1" dirty="0" err="1"/>
              <a:t>Калаи</a:t>
            </a:r>
            <a:r>
              <a:rPr lang="ru-RU" sz="2000" b="1" dirty="0"/>
              <a:t> Худжанд</a:t>
            </a:r>
            <a:r>
              <a:rPr lang="ru-RU" sz="2000" dirty="0"/>
              <a:t>. Здесь реставраторы пошли другим путем: стали полностью заменять подлинные остатки стен крепости на новые, причем из другого материала, т.е. глиняные стены были заменены на жженые кирпича средневекового образца. 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72150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E32CB-47F5-48DF-AC69-8D0953BB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548" y="1136470"/>
            <a:ext cx="5408612" cy="28680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Таджикистан. </a:t>
            </a:r>
            <a:r>
              <a:rPr lang="ru-RU" sz="2800" b="1" dirty="0" err="1">
                <a:solidFill>
                  <a:srgbClr val="C00000"/>
                </a:solidFill>
              </a:rPr>
              <a:t>Мугтепа</a:t>
            </a:r>
            <a:r>
              <a:rPr lang="ru-RU" sz="2800" b="1" dirty="0">
                <a:solidFill>
                  <a:srgbClr val="C00000"/>
                </a:solidFill>
              </a:rPr>
              <a:t> в Ура-Тюбе (</a:t>
            </a:r>
            <a:r>
              <a:rPr lang="ru-RU" sz="2800" b="1" dirty="0" err="1">
                <a:solidFill>
                  <a:srgbClr val="C00000"/>
                </a:solidFill>
              </a:rPr>
              <a:t>Истаравшан</a:t>
            </a:r>
            <a:r>
              <a:rPr lang="ru-RU" sz="2800" b="1" dirty="0">
                <a:solidFill>
                  <a:srgbClr val="C00000"/>
                </a:solidFill>
              </a:rPr>
              <a:t>). Фото начала ХХ века.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Город </a:t>
            </a:r>
            <a:r>
              <a:rPr lang="ru-RU" sz="2800" b="1" dirty="0" err="1">
                <a:solidFill>
                  <a:srgbClr val="C00000"/>
                </a:solidFill>
              </a:rPr>
              <a:t>Истаравшан</a:t>
            </a:r>
            <a:r>
              <a:rPr lang="ru-RU" sz="2800" b="1" dirty="0">
                <a:solidFill>
                  <a:srgbClr val="C00000"/>
                </a:solidFill>
              </a:rPr>
              <a:t>. Целостная регенерация древней крепости </a:t>
            </a:r>
            <a:r>
              <a:rPr lang="ru-RU" sz="2800" b="1" dirty="0" err="1">
                <a:solidFill>
                  <a:srgbClr val="C00000"/>
                </a:solidFill>
              </a:rPr>
              <a:t>Мугтепа</a:t>
            </a:r>
            <a:r>
              <a:rPr lang="ru-RU" sz="2800" b="1" dirty="0">
                <a:solidFill>
                  <a:srgbClr val="C00000"/>
                </a:solidFill>
              </a:rPr>
              <a:t> и строительство нового амфитеатра на его вершине,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 2018 г.</a:t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F700E0-64E7-416F-B686-907DDDF3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28</a:t>
            </a:fld>
            <a:endParaRPr lang="ru-RU"/>
          </a:p>
        </p:txBody>
      </p:sp>
      <p:pic>
        <p:nvPicPr>
          <p:cNvPr id="5" name="Объект 4" descr="https://img-fotki.yandex.ru/get/98619/50083820.5ca/0_1205ef_328dd131_orig">
            <a:extLst>
              <a:ext uri="{FF2B5EF4-FFF2-40B4-BE49-F238E27FC236}">
                <a16:creationId xmlns:a16="http://schemas.microsoft.com/office/drawing/2014/main" id="{639963D3-0918-4250-B8FE-85F7E10B54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80364" cy="34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.mycdn.me/videoPreview?id=886830400782&amp;type=47&amp;idx=30&amp;tkn=2nbVQA0U_mHsbg-ApGeVNVqRawg&amp;i=1&amp;fn=external_8">
            <a:extLst>
              <a:ext uri="{FF2B5EF4-FFF2-40B4-BE49-F238E27FC236}">
                <a16:creationId xmlns:a16="http://schemas.microsoft.com/office/drawing/2014/main" id="{FC1781ED-28FA-4ED4-BF0A-C24D10E9900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7"/>
          <a:stretch/>
        </p:blipFill>
        <p:spPr bwMode="auto">
          <a:xfrm>
            <a:off x="5199017" y="3801291"/>
            <a:ext cx="6558143" cy="27040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3605013"/>
            <a:ext cx="501257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На основе реконструкции и реставрации появилось новое направление – регенерация. Здесь сохраняются и подвергаются реконструкции исторические центры древних городов путем полного восстановления всей структуры с полным восстановлением целого архитектурного комплекса. Примером в Таджикистане стал исторический город </a:t>
            </a:r>
            <a:r>
              <a:rPr lang="ru-RU" sz="1700" dirty="0" err="1"/>
              <a:t>Истаравшан</a:t>
            </a:r>
            <a:r>
              <a:rPr lang="ru-RU" sz="1700" dirty="0"/>
              <a:t>, где полностью был подвергнут регенерации древний холм </a:t>
            </a:r>
            <a:r>
              <a:rPr lang="ru-RU" sz="1700" dirty="0" err="1"/>
              <a:t>Мугтепа</a:t>
            </a:r>
            <a:r>
              <a:rPr lang="ru-RU" sz="1700" dirty="0"/>
              <a:t> на основе научных исследований(VI-V вв. до н.э.). На вершине холма появился </a:t>
            </a:r>
            <a:r>
              <a:rPr lang="ru-RU" sz="1700" dirty="0" err="1"/>
              <a:t>новодел</a:t>
            </a:r>
            <a:r>
              <a:rPr lang="ru-RU" sz="1700" dirty="0"/>
              <a:t> - амфитеатр. </a:t>
            </a:r>
          </a:p>
          <a:p>
            <a:pPr algn="just"/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488778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9F38A-DB95-42C8-9949-253B95335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Узбекистан. Музей под открытым небом в Хиве. Ичан-Кала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833DFA-0C47-4FB3-8B5D-F2538B23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29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68B83-1F30-49F0-87B6-4B3CD43C9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3" t="29524" r="44393" b="21333"/>
          <a:stretch/>
        </p:blipFill>
        <p:spPr>
          <a:xfrm>
            <a:off x="6328008" y="2743200"/>
            <a:ext cx="5691997" cy="36621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436" y="1690688"/>
            <a:ext cx="5608781" cy="503699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В 70-80-х гг. ХХ века принял широкий размах создание музеев-заповедников (этнографических, историко-архитектурных, археологических), которое продолжился в  новом столетии.  Примером  являются музеи под открытым небом в Узбекистане (древние Хива, Бухара, Самарканд, Карши, Термез), Казахстане (археологический заповедник под открытым небом «</a:t>
            </a:r>
            <a:r>
              <a:rPr lang="ru-RU" dirty="0" err="1"/>
              <a:t>Отрар</a:t>
            </a:r>
            <a:r>
              <a:rPr lang="ru-RU" dirty="0"/>
              <a:t>»), Туркменистане (археологический заповедник под открытым небом «Старая и Новая </a:t>
            </a:r>
            <a:r>
              <a:rPr lang="ru-RU" dirty="0" err="1"/>
              <a:t>Ниса</a:t>
            </a:r>
            <a:r>
              <a:rPr lang="ru-RU" dirty="0"/>
              <a:t>»), в Таджикистане (</a:t>
            </a:r>
            <a:r>
              <a:rPr lang="ru-RU" dirty="0" err="1"/>
              <a:t>Гиссарский</a:t>
            </a:r>
            <a:r>
              <a:rPr lang="ru-RU" dirty="0"/>
              <a:t> историко-культурный заповедник, археологический заповедник древнего Пенджикента, Историко-культурный «Заповедник </a:t>
            </a:r>
            <a:r>
              <a:rPr lang="ru-RU" dirty="0" err="1"/>
              <a:t>Саразм</a:t>
            </a:r>
            <a:r>
              <a:rPr lang="ru-RU" dirty="0"/>
              <a:t>») и др.</a:t>
            </a:r>
          </a:p>
        </p:txBody>
      </p:sp>
    </p:spTree>
    <p:extLst>
      <p:ext uri="{BB962C8B-B14F-4D97-AF65-F5344CB8AC3E}">
        <p14:creationId xmlns:p14="http://schemas.microsoft.com/office/powerpoint/2010/main" val="99147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840EF9-BC6E-475B-B1C1-88A66FCBD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211" y="4950253"/>
            <a:ext cx="10502537" cy="1268751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ru-RU" sz="3500" b="1" dirty="0">
                <a:solidFill>
                  <a:srgbClr val="00B0F0"/>
                </a:solidFill>
              </a:rPr>
              <a:t>Рустам Мукимов, доктор архитектуры, профессор</a:t>
            </a:r>
          </a:p>
          <a:p>
            <a:r>
              <a:rPr lang="ru-RU" sz="3500" b="1" dirty="0">
                <a:solidFill>
                  <a:srgbClr val="00B0F0"/>
                </a:solidFill>
              </a:rPr>
              <a:t>Таджикского технического университета</a:t>
            </a:r>
          </a:p>
          <a:p>
            <a:r>
              <a:rPr lang="ru-RU" sz="3500" b="1" dirty="0">
                <a:solidFill>
                  <a:srgbClr val="00B0F0"/>
                </a:solidFill>
              </a:rPr>
              <a:t> имени академика </a:t>
            </a:r>
            <a:r>
              <a:rPr lang="ru-RU" sz="3500" b="1" dirty="0" err="1">
                <a:solidFill>
                  <a:srgbClr val="00B0F0"/>
                </a:solidFill>
              </a:rPr>
              <a:t>М.С.Осими</a:t>
            </a:r>
            <a:endParaRPr lang="ru-RU" sz="3500" b="1" dirty="0">
              <a:solidFill>
                <a:srgbClr val="00B0F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CD36-FEE6-4839-8C60-C7A5E959F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593" y="354563"/>
            <a:ext cx="9182622" cy="4149797"/>
          </a:xfrm>
          <a:noFill/>
        </p:spPr>
        <p:txBody>
          <a:bodyPr anchor="ctr"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ЛЕКЦИЯ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</a:rPr>
              <a:t>6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</a:rPr>
              <a:t>:</a:t>
            </a:r>
            <a:b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«СТАНОВЛЕНИЕ ТЕОРИИ И ПРАКТИКИ РЕСТАВРАЦИИ В СТРАНАХ ЦЕНТРАЛЬНОЙ АЗИИ (Казахстан, Туркменистан, Узбекистан, Таджикистан, Кыргызстан, юго-восточная Россия)»</a:t>
            </a:r>
          </a:p>
        </p:txBody>
      </p:sp>
      <p:sp>
        <p:nvSpPr>
          <p:cNvPr id="4" name="AutoShape 6" descr="https://russiancouncil.ru/common/upload/cenas1_x.jpg">
            <a:extLst>
              <a:ext uri="{FF2B5EF4-FFF2-40B4-BE49-F238E27FC236}">
                <a16:creationId xmlns:a16="http://schemas.microsoft.com/office/drawing/2014/main" id="{EDF6F354-5CEB-459C-9F75-7585501B7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A4D24988-9E79-4A75-AED2-88E77B3BF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00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1B7A6-AC7A-4D9D-B3F6-D59552CA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base"/>
            <a:r>
              <a:rPr lang="ru-RU" sz="2800" b="1" dirty="0">
                <a:solidFill>
                  <a:srgbClr val="C00000"/>
                </a:solidFill>
              </a:rPr>
              <a:t>Таджикистан. Древнеземледельческий ранний город </a:t>
            </a:r>
            <a:r>
              <a:rPr lang="ru-RU" sz="2800" b="1" dirty="0" err="1">
                <a:solidFill>
                  <a:srgbClr val="C00000"/>
                </a:solidFill>
              </a:rPr>
              <a:t>Саразм</a:t>
            </a:r>
            <a:r>
              <a:rPr lang="ru-RU" sz="2800" b="1" dirty="0">
                <a:solidFill>
                  <a:srgbClr val="C00000"/>
                </a:solidFill>
              </a:rPr>
              <a:t>.  Вид сверху на заповедник. Металлические покрытия устроены над главными объектами </a:t>
            </a:r>
            <a:r>
              <a:rPr lang="ru-RU" sz="2800" b="1" dirty="0" err="1">
                <a:solidFill>
                  <a:srgbClr val="C00000"/>
                </a:solidFill>
              </a:rPr>
              <a:t>Саразма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E9660E-5CAC-4FA1-9549-4699B5EF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30</a:t>
            </a:fld>
            <a:endParaRPr lang="ru-RU"/>
          </a:p>
        </p:txBody>
      </p:sp>
      <p:pic>
        <p:nvPicPr>
          <p:cNvPr id="5" name="Объект 4" descr="D:\САРАЗМ\САРАЗМ чоп\DJI_0264.JPG">
            <a:extLst>
              <a:ext uri="{FF2B5EF4-FFF2-40B4-BE49-F238E27FC236}">
                <a16:creationId xmlns:a16="http://schemas.microsoft.com/office/drawing/2014/main" id="{B02C08C8-2034-4DD9-8BF8-96838192F5B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125" y="1508125"/>
            <a:ext cx="9091749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7173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06146-F856-4334-BD2E-6DFF83B0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Таджикистан. Проект </a:t>
            </a:r>
            <a:r>
              <a:rPr lang="ru-RU" sz="2800" b="1" dirty="0" err="1">
                <a:solidFill>
                  <a:srgbClr val="C00000"/>
                </a:solidFill>
              </a:rPr>
              <a:t>музеификации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протогорода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Саразм</a:t>
            </a:r>
            <a:r>
              <a:rPr lang="ru-RU" sz="2800" b="1" dirty="0">
                <a:solidFill>
                  <a:srgbClr val="C00000"/>
                </a:solidFill>
              </a:rPr>
              <a:t> (ПИ «</a:t>
            </a:r>
            <a:r>
              <a:rPr lang="ru-RU" sz="2800" b="1" dirty="0" err="1">
                <a:solidFill>
                  <a:srgbClr val="C00000"/>
                </a:solidFill>
              </a:rPr>
              <a:t>Шахрсоз</a:t>
            </a:r>
            <a:r>
              <a:rPr lang="ru-RU" sz="2800" b="1" dirty="0">
                <a:solidFill>
                  <a:srgbClr val="C00000"/>
                </a:solidFill>
              </a:rPr>
              <a:t>»). Генеральный план музея под открытым небом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«Заповедник </a:t>
            </a:r>
            <a:r>
              <a:rPr lang="ru-RU" sz="2800" b="1" dirty="0" err="1">
                <a:solidFill>
                  <a:srgbClr val="C00000"/>
                </a:solidFill>
              </a:rPr>
              <a:t>Саразм</a:t>
            </a:r>
            <a:r>
              <a:rPr lang="ru-RU" sz="2800" b="1" dirty="0">
                <a:solidFill>
                  <a:srgbClr val="C00000"/>
                </a:solidFill>
              </a:rPr>
              <a:t>»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F932F4-9796-499F-9B64-295F042B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31</a:t>
            </a:fld>
            <a:endParaRPr lang="ru-RU"/>
          </a:p>
        </p:txBody>
      </p:sp>
      <p:pic>
        <p:nvPicPr>
          <p:cNvPr id="5" name="Объект 4" descr="D:\САРАЗМ\Саразм Шахрсоз\диловар.jpg">
            <a:extLst>
              <a:ext uri="{FF2B5EF4-FFF2-40B4-BE49-F238E27FC236}">
                <a16:creationId xmlns:a16="http://schemas.microsoft.com/office/drawing/2014/main" id="{595D963C-C9CD-4F89-BD64-D394C075730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794" y="1554480"/>
            <a:ext cx="8190411" cy="493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4723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FF2E6-5BC3-445C-8A55-9A848559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65125"/>
            <a:ext cx="11403873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Таджикистан. Проект </a:t>
            </a:r>
            <a:r>
              <a:rPr lang="ru-RU" sz="3200" b="1" dirty="0" err="1">
                <a:solidFill>
                  <a:srgbClr val="C00000"/>
                </a:solidFill>
              </a:rPr>
              <a:t>музеификации</a:t>
            </a:r>
            <a:r>
              <a:rPr lang="ru-RU" sz="3200" b="1" dirty="0">
                <a:solidFill>
                  <a:srgbClr val="C00000"/>
                </a:solidFill>
              </a:rPr>
              <a:t> раннего города </a:t>
            </a:r>
            <a:r>
              <a:rPr lang="ru-RU" sz="3200" b="1" dirty="0" err="1">
                <a:solidFill>
                  <a:srgbClr val="C00000"/>
                </a:solidFill>
              </a:rPr>
              <a:t>Саразм</a:t>
            </a:r>
            <a:r>
              <a:rPr lang="ru-RU" sz="3200" b="1" dirty="0">
                <a:solidFill>
                  <a:srgbClr val="C00000"/>
                </a:solidFill>
              </a:rPr>
              <a:t>.  Аксонометрический рисунок заповедника новыми покрытиями новых объектов</a:t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438B19-28B0-4AA0-B3FC-99D7F105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32</a:t>
            </a:fld>
            <a:endParaRPr lang="ru-RU"/>
          </a:p>
        </p:txBody>
      </p:sp>
      <p:pic>
        <p:nvPicPr>
          <p:cNvPr id="5" name="Объект 4" descr="D:\САРАЗМ\Саразм Шахрсоз\с-6.jpg">
            <a:extLst>
              <a:ext uri="{FF2B5EF4-FFF2-40B4-BE49-F238E27FC236}">
                <a16:creationId xmlns:a16="http://schemas.microsoft.com/office/drawing/2014/main" id="{C1DFDABA-B12D-4E9F-A600-9667817FCAF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366" y="1690688"/>
            <a:ext cx="7537268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87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B350D-2CC0-49AF-808E-23BE0ABE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91" y="2849706"/>
            <a:ext cx="2579255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Проблемы: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6F462D-D326-473F-A629-482E5027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33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03418" y="542443"/>
            <a:ext cx="87930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 уровне таджикского государства, реконструкция и реставрация всегда являлась важнейшей задачей. Однако именно после обретения суверенитета государства встал остро вопрос о сохранении памятников культурного наследия в его первозданном виде. </a:t>
            </a:r>
          </a:p>
          <a:p>
            <a:pPr algn="just"/>
            <a:r>
              <a:rPr lang="ru-RU" sz="2000" dirty="0"/>
              <a:t>Главным этапом на пути решения проблем реконструкции является экспертная оценка. В том числе техническая экспертиза конструкций для более точной оценки состояния здания и комплексное обследование объекта является началом восстановительных работ по реконструкции памятников. Огромное значение в сохранение исторического наследия, является реставрация здания.</a:t>
            </a:r>
          </a:p>
          <a:p>
            <a:pPr algn="just"/>
            <a:r>
              <a:rPr lang="ru-RU" sz="2000" dirty="0"/>
              <a:t>Главной целью реставрации является сбережение и </a:t>
            </a:r>
            <a:r>
              <a:rPr lang="ru-RU" sz="2000" dirty="0" err="1"/>
              <a:t>модернизирование</a:t>
            </a:r>
            <a:r>
              <a:rPr lang="ru-RU" sz="2000" dirty="0"/>
              <a:t> технического состояния, архитектурных и исторических отличительных особенностях строения. Реставрация сооружений нужна в тех случаях, когда здания, за долгое время службы, начали разрушаться, постарели, а в будущем, потеряли собственные неповторимые качества. </a:t>
            </a:r>
          </a:p>
          <a:p>
            <a:pPr algn="just"/>
            <a:r>
              <a:rPr lang="ru-RU" sz="2000" dirty="0"/>
              <a:t>В Таджикистане имеет большую необходимость в реставрации и реконструкции зданий без изменения его внешнего и внутреннего облика, сохранение идентичности объекта архитектурного наследия. За долгий период своего существования культурные наследия подвергались перестройкам и переделкам. </a:t>
            </a:r>
          </a:p>
        </p:txBody>
      </p:sp>
    </p:spTree>
    <p:extLst>
      <p:ext uri="{BB962C8B-B14F-4D97-AF65-F5344CB8AC3E}">
        <p14:creationId xmlns:p14="http://schemas.microsoft.com/office/powerpoint/2010/main" val="348040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433CC-3529-433C-A199-A4A79A33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16" y="2264571"/>
            <a:ext cx="295055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Заключение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79B1D3-4346-41F4-B5B5-78D6C6D6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35927" y="235369"/>
            <a:ext cx="832196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 данный момент на территории Республики Таджикистан находится более 4-х тысячи памятников и объектов культурного наследия, которые нуждаются в реставрационных работах, ведь главной задачей реставрации является возвращение первоначального, максимально приближенного к оригиналу вида. Хотя на такие строительные работы потребуются значительные материальные средства, которых часто не хватает. Памятники архитектуры сносить гораздо дешевле чем реставрировать и восстанавливать. Именно по этой причине многие исторические строения городов и сел на территории Республики Таджикистан не реставрируются и не благоустраиваются. Эта политика может привести к тому, что через некоторое количество времени, не останется не одного строения, которое могло бы что-нибудь рассказать о прошлом нашего таджикского народа.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Задача реставрации постараться возвратить объектам культурного наследия максимально приближенный к первоначальному, оригинальному виду. Для этого надо следовать определенным в мире методам оценки как технического состояния, так и эксплуатационных качеств реконструируемых объектов, а также этапам проектирования архитектурно-реставрационного метода:</a:t>
            </a:r>
          </a:p>
          <a:p>
            <a:pPr algn="just"/>
            <a:r>
              <a:rPr lang="ru-RU" dirty="0"/>
              <a:t>- </a:t>
            </a:r>
            <a:r>
              <a:rPr lang="ru-RU" dirty="0" err="1"/>
              <a:t>предпроектный</a:t>
            </a:r>
            <a:r>
              <a:rPr lang="ru-RU" dirty="0"/>
              <a:t> анализ, в него входит социологические исследования изучения материалов, архивных данных, которые ориентируются на выявления всего разнообразия требований к объекту; </a:t>
            </a:r>
          </a:p>
          <a:p>
            <a:pPr algn="just"/>
            <a:r>
              <a:rPr lang="ru-RU" dirty="0"/>
              <a:t>- технические решения и их комплексная разработка, проекта реконструкции.</a:t>
            </a:r>
          </a:p>
          <a:p>
            <a:pPr algn="just"/>
            <a:r>
              <a:rPr lang="ru-RU" dirty="0"/>
              <a:t> - решение компоновочных, оптимизационных, эстетических и оценочных задач, а также использование компьютерных технологий.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12689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47A16-9336-4464-8CBC-E168566A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12" y="365125"/>
            <a:ext cx="3509556" cy="4703264"/>
          </a:xfrm>
        </p:spPr>
        <p:txBody>
          <a:bodyPr/>
          <a:lstStyle/>
          <a:p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Литература: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85AC0-D338-4418-9A08-39AB44DF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35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94266" y="447040"/>
            <a:ext cx="834043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Андреев Л.В. </a:t>
            </a:r>
            <a:r>
              <a:rPr lang="ru-RU" dirty="0"/>
              <a:t>Основы реконструкции исторического города.  Курс лекций. – М., 1982.</a:t>
            </a:r>
          </a:p>
          <a:p>
            <a:pPr algn="just"/>
            <a:r>
              <a:rPr lang="ru-RU" b="1" dirty="0"/>
              <a:t>Грабарь И. Э.</a:t>
            </a:r>
            <a:r>
              <a:rPr lang="ru-RU" dirty="0"/>
              <a:t> История русского искусства. - Т.1. - М.: изд. </a:t>
            </a:r>
            <a:r>
              <a:rPr lang="ru-RU" dirty="0" err="1"/>
              <a:t>Кнебель</a:t>
            </a:r>
            <a:r>
              <a:rPr lang="ru-RU" dirty="0"/>
              <a:t>, 1910; Т.2. - М., 1910-1911; Т.3. - М., 1912.</a:t>
            </a:r>
          </a:p>
          <a:p>
            <a:pPr algn="just"/>
            <a:r>
              <a:rPr lang="ru-RU" b="1" dirty="0"/>
              <a:t>Гендель Э.М. </a:t>
            </a:r>
            <a:r>
              <a:rPr lang="ru-RU" dirty="0"/>
              <a:t>Передвижка, подъём и выпрямление сооружений. — М.: Изд. «Узбекистан». Ташкент. 1975. – 270 с., ил.</a:t>
            </a:r>
          </a:p>
          <a:p>
            <a:pPr algn="just"/>
            <a:r>
              <a:rPr lang="ru-RU" b="1" dirty="0"/>
              <a:t>Гендель Э.М. </a:t>
            </a:r>
            <a:r>
              <a:rPr lang="ru-RU" dirty="0"/>
              <a:t>Инженерные работы при реставрации памятников архитектуры. М.: </a:t>
            </a:r>
            <a:r>
              <a:rPr lang="ru-RU" dirty="0" err="1"/>
              <a:t>Стройиздат</a:t>
            </a:r>
            <a:r>
              <a:rPr lang="ru-RU" dirty="0"/>
              <a:t>, 1980. – 199 с., ил.</a:t>
            </a:r>
          </a:p>
          <a:p>
            <a:pPr algn="just"/>
            <a:r>
              <a:rPr lang="ru-RU" b="1" dirty="0"/>
              <a:t>Давид Д.А. </a:t>
            </a:r>
            <a:r>
              <a:rPr lang="ru-RU" dirty="0"/>
              <a:t>Некоторые вопросы теории реставрации  памятников архитектуры. // Сб. «Теория и практика  реставрационных работ». – М., 1972.</a:t>
            </a:r>
          </a:p>
          <a:p>
            <a:pPr algn="just"/>
            <a:r>
              <a:rPr lang="ru-RU" b="1" dirty="0" err="1"/>
              <a:t>Засыпкин</a:t>
            </a:r>
            <a:r>
              <a:rPr lang="ru-RU" b="1" dirty="0"/>
              <a:t> Б.Н. </a:t>
            </a:r>
            <a:r>
              <a:rPr lang="ru-RU" dirty="0"/>
              <a:t>Архитектурные памятники Средней Азии. Проблемы исследования и реставрации // В кн.: Вопросы реставрации.  </a:t>
            </a:r>
            <a:r>
              <a:rPr lang="ru-RU" dirty="0" err="1"/>
              <a:t>Вып</a:t>
            </a:r>
            <a:r>
              <a:rPr lang="ru-RU" dirty="0"/>
              <a:t>. 2.  М., 1928.</a:t>
            </a:r>
          </a:p>
          <a:p>
            <a:pPr algn="just"/>
            <a:r>
              <a:rPr lang="ru-RU" dirty="0"/>
              <a:t>Консервация и реставрации памятники и исторических зданий / Перевод с французского. – М.: </a:t>
            </a:r>
            <a:r>
              <a:rPr lang="ru-RU" dirty="0" err="1"/>
              <a:t>Стройиздат</a:t>
            </a:r>
            <a:r>
              <a:rPr lang="ru-RU" dirty="0"/>
              <a:t>, 1978.</a:t>
            </a:r>
          </a:p>
          <a:p>
            <a:pPr algn="just"/>
            <a:r>
              <a:rPr lang="ru-RU" b="1" dirty="0" err="1"/>
              <a:t>Массон</a:t>
            </a:r>
            <a:r>
              <a:rPr lang="ru-RU" b="1" dirty="0"/>
              <a:t> М.Е. </a:t>
            </a:r>
            <a:r>
              <a:rPr lang="ru-RU" dirty="0"/>
              <a:t>О постройке мавзолея Ходжа Ахмеда </a:t>
            </a:r>
            <a:r>
              <a:rPr lang="ru-RU" dirty="0" err="1"/>
              <a:t>Яссави</a:t>
            </a:r>
            <a:r>
              <a:rPr lang="ru-RU" dirty="0"/>
              <a:t> в г. Туркестане // Известия Среднеазиатского географического общества, т. 19. Ташкент, 1929.</a:t>
            </a:r>
          </a:p>
          <a:p>
            <a:pPr algn="just"/>
            <a:r>
              <a:rPr lang="ru-RU" dirty="0"/>
              <a:t>Михайловский Е.В. Реставрация памятников архитектуры (развитие теоретических концепций). – М.: </a:t>
            </a:r>
            <a:r>
              <a:rPr lang="ru-RU" dirty="0" err="1"/>
              <a:t>Стройиздат</a:t>
            </a:r>
            <a:r>
              <a:rPr lang="ru-RU" dirty="0"/>
              <a:t>, 1971. – 96 с., ил.</a:t>
            </a:r>
          </a:p>
          <a:p>
            <a:pPr algn="just"/>
            <a:r>
              <a:rPr lang="ru-RU" b="1" dirty="0"/>
              <a:t>Основы реставрации памятников архитектуры. </a:t>
            </a:r>
            <a:r>
              <a:rPr lang="ru-RU" dirty="0"/>
              <a:t>Краткий конспект лекций. Учебное пособие. /Автор-составитель </a:t>
            </a:r>
            <a:r>
              <a:rPr lang="ru-RU" dirty="0" err="1"/>
              <a:t>Р.С.Мукимов</a:t>
            </a:r>
            <a:r>
              <a:rPr lang="ru-RU" dirty="0"/>
              <a:t>. – Душанбе: - АН РТ -  ТТУ, 2006. -   280 с.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843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B8EB4-D95D-4C1E-92EF-6BEE2FE7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План лекции: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4C7F66-5C44-4E6D-B927-AC37241C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4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1. Термины и понятия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2.</a:t>
            </a:r>
            <a:r>
              <a:rPr lang="en-US" sz="3600" dirty="0"/>
              <a:t> </a:t>
            </a:r>
            <a:r>
              <a:rPr lang="ru-RU" sz="3600" dirty="0"/>
              <a:t>Присоединение Средней Азии к владениям России. Карты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3.</a:t>
            </a:r>
            <a:r>
              <a:rPr lang="en-US" sz="3600" dirty="0"/>
              <a:t> </a:t>
            </a:r>
            <a:r>
              <a:rPr lang="ru-RU" sz="3600" dirty="0"/>
              <a:t>Понятие «реставрация» в древний, античный, средневековый, Новый периоды на территории Средней Азии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4. Реставраторы России  XIX века и их практика реставрации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5. Первое исследование монументальных памятников Средней Азии русскими исследователями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6. Вклад русских реставраторов ХХ века в создание местной школы реставрации в бывших республиках Средней Азии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7. Формирование теории и практики реставрации в Таджикистане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Музеи под открытым небом в странах Средней Азии как метод сохранения культурного наследия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8. Проблемы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9. Заключение (выводы и рекомендации)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/>
              <a:t>10. Литература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39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999" y="3107025"/>
            <a:ext cx="3262745" cy="261028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Термины и понятия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82107" y="196612"/>
            <a:ext cx="831272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Ансамбль (франц.) </a:t>
            </a:r>
            <a:r>
              <a:rPr lang="ru-RU" sz="2000" dirty="0"/>
              <a:t>– гармоничное единство архитектурных сооружений в </a:t>
            </a:r>
            <a:r>
              <a:rPr lang="ru-RU" sz="2000" dirty="0" err="1"/>
              <a:t>пространственно</a:t>
            </a:r>
            <a:r>
              <a:rPr lang="ru-RU" sz="2000" dirty="0"/>
              <a:t> организованной среде (площадь, улица и др.).</a:t>
            </a:r>
          </a:p>
          <a:p>
            <a:pPr algn="just"/>
            <a:r>
              <a:rPr lang="ru-RU" sz="2000" b="1" dirty="0"/>
              <a:t>Античный (лат.) </a:t>
            </a:r>
            <a:r>
              <a:rPr lang="ru-RU" sz="2000" dirty="0"/>
              <a:t>– относящийся к истории и культуре древних греков и римлян. В </a:t>
            </a:r>
            <a:r>
              <a:rPr lang="ru-RU" sz="2000" dirty="0" err="1"/>
              <a:t>центральноазиатской</a:t>
            </a:r>
            <a:r>
              <a:rPr lang="ru-RU" sz="2000" dirty="0"/>
              <a:t> терминологии – относящийся к эпохе государств Александра Македонского, Греко-Бактрии и иногда </a:t>
            </a:r>
            <a:r>
              <a:rPr lang="ru-RU" sz="2000" dirty="0" err="1"/>
              <a:t>Кушанского</a:t>
            </a:r>
            <a:r>
              <a:rPr lang="ru-RU" sz="2000" dirty="0"/>
              <a:t> царства.</a:t>
            </a:r>
          </a:p>
          <a:p>
            <a:pPr algn="just"/>
            <a:r>
              <a:rPr lang="ru-RU" sz="2000" b="1" dirty="0"/>
              <a:t>Археология (др.-греч.) </a:t>
            </a:r>
            <a:r>
              <a:rPr lang="ru-RU" sz="2000" dirty="0"/>
              <a:t>– наука, изучающая историческое прошлое человечества по вещественным памятникам.</a:t>
            </a:r>
          </a:p>
          <a:p>
            <a:pPr algn="just"/>
            <a:r>
              <a:rPr lang="ru-RU" sz="2000" b="1" dirty="0"/>
              <a:t>Восток</a:t>
            </a:r>
            <a:r>
              <a:rPr lang="ru-RU" sz="2000" dirty="0"/>
              <a:t> – историко-культурное и географическое понятие, объединяющее территории от Средиземного и Мраморного морей на западе до Тихоокеанского побережья Китая. Термин впервые введен в обиход древними римлянами. Иногда под понятием В. подразумевают Ближний, Средний и Дальний Восток.</a:t>
            </a:r>
          </a:p>
          <a:p>
            <a:pPr algn="just"/>
            <a:r>
              <a:rPr lang="ru-RU" sz="2000" b="1" dirty="0"/>
              <a:t>Глина</a:t>
            </a:r>
            <a:r>
              <a:rPr lang="ru-RU" sz="2000" dirty="0"/>
              <a:t> – пластичная осадочная горная порода, состоящая	в основном из глинистых минералов. Как строительный материал применяется с древнейших времен.</a:t>
            </a:r>
          </a:p>
          <a:p>
            <a:pPr algn="just"/>
            <a:r>
              <a:rPr lang="ru-RU" sz="2000" b="1" dirty="0"/>
              <a:t>Консервация (</a:t>
            </a:r>
            <a:r>
              <a:rPr lang="ru-RU" sz="2000" b="1" dirty="0" err="1"/>
              <a:t>латин</a:t>
            </a:r>
            <a:r>
              <a:rPr lang="ru-RU" sz="2000" b="1" dirty="0"/>
              <a:t>.) </a:t>
            </a:r>
            <a:r>
              <a:rPr lang="ru-RU" sz="2000" dirty="0"/>
              <a:t>– «сохранение». Совокупность мер, обеспечивающих длительное сохранение (без восстановления прежнего облика) архитектурных, историко-культурных и археологических памятников истории, культуры и архитектуры.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5090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418" y="2460481"/>
            <a:ext cx="3262745" cy="261028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Термины и понятия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02181" y="487801"/>
            <a:ext cx="819265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Мадраса, медресе </a:t>
            </a:r>
            <a:r>
              <a:rPr lang="ru-RU" sz="2100" dirty="0">
                <a:solidFill>
                  <a:prstClr val="black"/>
                </a:solidFill>
              </a:rPr>
              <a:t>(араб.) – высшая школа Востока. Бывает светская, теологическая, с медицинским и другими уклонами.</a:t>
            </a:r>
          </a:p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Минарет </a:t>
            </a:r>
            <a:r>
              <a:rPr lang="ru-RU" sz="2100" dirty="0">
                <a:solidFill>
                  <a:prstClr val="black"/>
                </a:solidFill>
              </a:rPr>
              <a:t>(араб.) – башнеобразное сооружение при мечети или </a:t>
            </a:r>
            <a:r>
              <a:rPr lang="ru-RU" sz="2100" dirty="0" err="1">
                <a:solidFill>
                  <a:prstClr val="black"/>
                </a:solidFill>
              </a:rPr>
              <a:t>мадраса</a:t>
            </a:r>
            <a:r>
              <a:rPr lang="ru-RU" sz="2100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Модерн</a:t>
            </a:r>
            <a:r>
              <a:rPr lang="ru-RU" sz="2100" dirty="0">
                <a:solidFill>
                  <a:prstClr val="black"/>
                </a:solidFill>
              </a:rPr>
              <a:t> (франц.) – «современный». Стилевое направление в европейской архитектуре конца ХIХ-начала ХХ вв., сложившееся в условиях  развивающегося индустриального общества. М. характерно отказ от ордерной системы и иных заимствований из прошлых стилей в пользу поиска новой архитектуры, осмысления новых конструкций и материалов.</a:t>
            </a:r>
          </a:p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Новое время </a:t>
            </a:r>
            <a:r>
              <a:rPr lang="ru-RU" sz="2100" dirty="0">
                <a:solidFill>
                  <a:prstClr val="black"/>
                </a:solidFill>
              </a:rPr>
              <a:t>– согласно формационной истории Таджикистана </a:t>
            </a:r>
            <a:r>
              <a:rPr lang="ru-RU" sz="2100" dirty="0" err="1">
                <a:solidFill>
                  <a:prstClr val="black"/>
                </a:solidFill>
              </a:rPr>
              <a:t>Н.в</a:t>
            </a:r>
            <a:r>
              <a:rPr lang="ru-RU" sz="2100" dirty="0">
                <a:solidFill>
                  <a:prstClr val="black"/>
                </a:solidFill>
              </a:rPr>
              <a:t>. охватывает 60-е годы Х1Х – 80-е годы ХХ века, что соответствует переходному периоду в строительстве советского социализма.</a:t>
            </a:r>
          </a:p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Новейшее время </a:t>
            </a:r>
            <a:r>
              <a:rPr lang="ru-RU" sz="2100" dirty="0">
                <a:solidFill>
                  <a:prstClr val="black"/>
                </a:solidFill>
              </a:rPr>
              <a:t>– для Таджикистана соответствует 90-м годам ХХ века, т.е. строительству свободного демократического общества.</a:t>
            </a:r>
          </a:p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Портал</a:t>
            </a:r>
            <a:r>
              <a:rPr lang="ru-RU" sz="2100" dirty="0">
                <a:solidFill>
                  <a:prstClr val="black"/>
                </a:solidFill>
              </a:rPr>
              <a:t> (</a:t>
            </a:r>
            <a:r>
              <a:rPr lang="ru-RU" sz="2100" dirty="0" err="1">
                <a:solidFill>
                  <a:prstClr val="black"/>
                </a:solidFill>
              </a:rPr>
              <a:t>латин</a:t>
            </a:r>
            <a:r>
              <a:rPr lang="ru-RU" sz="2100" dirty="0">
                <a:solidFill>
                  <a:prstClr val="black"/>
                </a:solidFill>
              </a:rPr>
              <a:t>.) – архитектурно обработанный вход в общественное здание, во дворец, в церковь, </a:t>
            </a:r>
            <a:r>
              <a:rPr lang="ru-RU" sz="2100" dirty="0" err="1">
                <a:solidFill>
                  <a:prstClr val="black"/>
                </a:solidFill>
              </a:rPr>
              <a:t>мадраса</a:t>
            </a:r>
            <a:r>
              <a:rPr lang="ru-RU" sz="2100" dirty="0">
                <a:solidFill>
                  <a:prstClr val="black"/>
                </a:solidFill>
              </a:rPr>
              <a:t> и т.п.</a:t>
            </a:r>
          </a:p>
          <a:p>
            <a:pPr lvl="0" algn="just"/>
            <a:r>
              <a:rPr lang="ru-RU" sz="2100" b="1" dirty="0">
                <a:solidFill>
                  <a:prstClr val="black"/>
                </a:solidFill>
              </a:rPr>
              <a:t>Реставрация</a:t>
            </a:r>
            <a:r>
              <a:rPr lang="ru-RU" sz="2100" dirty="0">
                <a:solidFill>
                  <a:prstClr val="black"/>
                </a:solidFill>
              </a:rPr>
              <a:t> (</a:t>
            </a:r>
            <a:r>
              <a:rPr lang="ru-RU" sz="2100" dirty="0" err="1">
                <a:solidFill>
                  <a:prstClr val="black"/>
                </a:solidFill>
              </a:rPr>
              <a:t>латин</a:t>
            </a:r>
            <a:r>
              <a:rPr lang="ru-RU" sz="2100" dirty="0">
                <a:solidFill>
                  <a:prstClr val="black"/>
                </a:solidFill>
              </a:rPr>
              <a:t>.) – восстановление памятника архитектуры в его первоначальных формах.</a:t>
            </a:r>
          </a:p>
          <a:p>
            <a:pPr lvl="0" algn="just"/>
            <a:endParaRPr lang="ru-RU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18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999" y="3107025"/>
            <a:ext cx="3262745" cy="261028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  <a:latin typeface="Calibri Light" panose="020F0302020204030204"/>
                <a:ea typeface="+mj-ea"/>
                <a:cs typeface="+mj-cs"/>
              </a:rPr>
              <a:t>Термины и понятия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88A69-0F6F-4365-A595-943C6E89C6D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37526" y="165834"/>
            <a:ext cx="815571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</a:rPr>
              <a:t>Реконструкция</a:t>
            </a:r>
            <a:r>
              <a:rPr lang="ru-RU" sz="2000" dirty="0">
                <a:solidFill>
                  <a:prstClr val="black"/>
                </a:solidFill>
              </a:rPr>
              <a:t> (</a:t>
            </a:r>
            <a:r>
              <a:rPr lang="ru-RU" sz="2000" dirty="0" err="1">
                <a:solidFill>
                  <a:prstClr val="black"/>
                </a:solidFill>
              </a:rPr>
              <a:t>латин</a:t>
            </a:r>
            <a:r>
              <a:rPr lang="ru-RU" sz="2000" dirty="0">
                <a:solidFill>
                  <a:prstClr val="black"/>
                </a:solidFill>
              </a:rPr>
              <a:t>.) – перестройка части города, архитектурного комплекса, промышленного предприятия, здания, вызванная необходимостью замены конструкций и сооружений, претерпевших физический и моральный износ; графическая реконструкция – рисунок или чертеж, представляющий собой воссоздание облика памятника архитектуры по остаткам и описаниям.</a:t>
            </a:r>
          </a:p>
          <a:p>
            <a:pPr lvl="0" algn="just"/>
            <a:r>
              <a:rPr lang="ru-RU" sz="2000" b="1" dirty="0">
                <a:solidFill>
                  <a:prstClr val="black"/>
                </a:solidFill>
              </a:rPr>
              <a:t>Средний Восток </a:t>
            </a:r>
            <a:r>
              <a:rPr lang="ru-RU" sz="2000" dirty="0">
                <a:solidFill>
                  <a:prstClr val="black"/>
                </a:solidFill>
              </a:rPr>
              <a:t>– историко-культурное и географическое понятие, обозначающее территории Средней Азии, Ирана и Афганистана, которые вместе с ближневосточными странами входят в регион Юго-Западной Азии.</a:t>
            </a:r>
          </a:p>
          <a:p>
            <a:pPr lvl="0" algn="just"/>
            <a:r>
              <a:rPr lang="ru-RU" sz="2000" b="1" dirty="0">
                <a:solidFill>
                  <a:prstClr val="black"/>
                </a:solidFill>
              </a:rPr>
              <a:t>Средняя Азия </a:t>
            </a:r>
            <a:r>
              <a:rPr lang="ru-RU" sz="2000" dirty="0">
                <a:solidFill>
                  <a:prstClr val="black"/>
                </a:solidFill>
              </a:rPr>
              <a:t>– часть азиатской территории бывшего СССР, где располагались бывшие союзные республики Узбекистан, Таджикистан, Туркменистан и Киргизия. Это понятие впервые было введено после присоединения этой территории, вместе с Казахстаном, к русским владениям в 60-х годах ХIХ века.</a:t>
            </a:r>
          </a:p>
          <a:p>
            <a:pPr lvl="0" algn="just"/>
            <a:r>
              <a:rPr lang="ru-RU" sz="2000" b="1" dirty="0">
                <a:solidFill>
                  <a:prstClr val="black"/>
                </a:solidFill>
              </a:rPr>
              <a:t>Центральная Азия </a:t>
            </a:r>
            <a:r>
              <a:rPr lang="ru-RU" sz="2000" dirty="0">
                <a:solidFill>
                  <a:prstClr val="black"/>
                </a:solidFill>
              </a:rPr>
              <a:t>– географически включает всю огромную центральную зону азиатского материка. В историко-культурном значении ЦА – это регион историко-культурной общности народов, населявших современные области Монголии, Синь-Цзяна, среднеазиатских постсоветских государств, Казахстана, Восточного Ирана, Афганистана, Пакистана, Северо-Западной Индии.</a:t>
            </a:r>
          </a:p>
        </p:txBody>
      </p:sp>
    </p:spTree>
    <p:extLst>
      <p:ext uri="{BB962C8B-B14F-4D97-AF65-F5344CB8AC3E}">
        <p14:creationId xmlns:p14="http://schemas.microsoft.com/office/powerpoint/2010/main" val="142824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DEFD7-59DC-4C47-B3FA-49849553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8" y="365125"/>
            <a:ext cx="3496492" cy="5811838"/>
          </a:xfrm>
        </p:spPr>
        <p:txBody>
          <a:bodyPr>
            <a:normAutofit/>
          </a:bodyPr>
          <a:lstStyle/>
          <a:p>
            <a:pPr algn="ctr"/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Современная политическая карта Центральной Азии и Казахстана</a:t>
            </a:r>
            <a:br>
              <a:rPr lang="ru-RU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9BAF6F-5BF7-4B8C-BAD4-408441080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302" y="1825625"/>
            <a:ext cx="7134497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E20E26-E47C-452B-802E-C45E729CA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8A69-0F6F-4365-A595-943C6E89C6D3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89CF9C-ACC2-4AB1-A61A-F9180FC4C03A}"/>
              </a:ext>
            </a:extLst>
          </p:cNvPr>
          <p:cNvPicPr/>
          <p:nvPr/>
        </p:nvPicPr>
        <p:blipFill rotWithShape="1">
          <a:blip r:embed="rId2"/>
          <a:srcRect l="19613" t="10633" r="20950" b="7086"/>
          <a:stretch/>
        </p:blipFill>
        <p:spPr bwMode="auto">
          <a:xfrm>
            <a:off x="3984171" y="365125"/>
            <a:ext cx="8007532" cy="6127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010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4FFE5-BE96-4CA1-BDF4-63900D2C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2" y="365125"/>
            <a:ext cx="2769325" cy="60748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Карта Великого Шелкового пути из Китая в Рим через земли Центральной Азии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552834D-E2E6-4909-BF54-B9EA9736C4A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2506" t="31357" r="44842" b="24969"/>
          <a:stretch/>
        </p:blipFill>
        <p:spPr bwMode="auto">
          <a:xfrm>
            <a:off x="2913017" y="509452"/>
            <a:ext cx="8969710" cy="5734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30884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2994</Words>
  <Application>Microsoft Office PowerPoint</Application>
  <PresentationFormat>Широкоэкранный</PresentationFormat>
  <Paragraphs>152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Тема Office</vt:lpstr>
      <vt:lpstr>1_Тема Office</vt:lpstr>
      <vt:lpstr>Презентация PowerPoint</vt:lpstr>
      <vt:lpstr>                                                                                                                                                Проект «Эрасмус+» СОДЕРЖАНИЕ КУРСА «РЕСТАВРАЦИЯ»</vt:lpstr>
      <vt:lpstr>ЛЕКЦИЯ 6:  «СТАНОВЛЕНИЕ ТЕОРИИ И ПРАКТИКИ РЕСТАВРАЦИИ В СТРАНАХ ЦЕНТРАЛЬНОЙ АЗИИ (Казахстан, Туркменистан, Узбекистан, Таджикистан, Кыргызстан, юго-восточная Россия)»</vt:lpstr>
      <vt:lpstr>План лекции:</vt:lpstr>
      <vt:lpstr>Презентация PowerPoint</vt:lpstr>
      <vt:lpstr>Презентация PowerPoint</vt:lpstr>
      <vt:lpstr>Презентация PowerPoint</vt:lpstr>
      <vt:lpstr> Современная политическая карта Центральной Азии и Казахстана </vt:lpstr>
      <vt:lpstr>Карта Великого Шелкового пути из Китая в Рим через земли Центральной Азии</vt:lpstr>
      <vt:lpstr>  Карта Средней Азии и Казахстана с ханствами (Хивинское, Кокандское и Бухарское)</vt:lpstr>
      <vt:lpstr>Самарканд. Культовый ансамбль Шахи-Зинда в XIX веке и сегодня</vt:lpstr>
      <vt:lpstr>Золотые ворота в Киеве  по рисунку 1651 года Золотые ворота Киева после реставрации</vt:lpstr>
      <vt:lpstr>   На фото реставрация Никольской церкви в Москве в 1920 году.  Архитектор Д.П.Сухов </vt:lpstr>
      <vt:lpstr>Д. П. Сухов (сидит справа) с коллегами-реставраторами С.У.Соловьёвым (сидит слева) и Н.Н. Благовещенским (в центре).  Фото начала XX века. </vt:lpstr>
      <vt:lpstr>Презентация PowerPoint</vt:lpstr>
      <vt:lpstr>Презентация PowerPoint</vt:lpstr>
      <vt:lpstr>Церковь Василия в Овруче, XII в. Реставрация А.Щусева и П.Покрышкина, начало 1900-гг.  </vt:lpstr>
      <vt:lpstr>Успенский собор во Владимире-Волынской с колокольней. Архитектор Г.И.Котов</vt:lpstr>
      <vt:lpstr>              Н.И.Веселовский, (1848-1918 гг.), русский археолог,  востоковед, профессор Петербургского университета, один из первых исследователей архитектурного наследия Средней Азии   </vt:lpstr>
      <vt:lpstr>    Самарканд. Соборная мечеть Биби-Ханум в XIX веке и после реставрации</vt:lpstr>
      <vt:lpstr>Мавзолей Биби-Ханум в Самарканде, XV век</vt:lpstr>
      <vt:lpstr>Эмануэль Гендель у стен мечети Биби-Ханум в Самаркандле.  Фото 1920-х годов</vt:lpstr>
      <vt:lpstr>    Мемориальная доска  Э.М. Генделю в Москве  </vt:lpstr>
      <vt:lpstr>Самарканд. Медресе Шер-Дор. Фото начала ХХ века.  Б.Н.Засыпкин организовал перекладку аварийного свода  портала медресе Шердор</vt:lpstr>
      <vt:lpstr>Гиссарский историко-культурный заповедник. Медресе Кухна. На втором плане – мавзолей Махдуми Аъзам. Реставрация 70-80-х гг. ХХ века</vt:lpstr>
      <vt:lpstr>Таджикистан. Слева: регистан средневекового Гиссара, фото начала ХХ в.; справа:   регистан средневекового Гиссара.  Фото 2015 года.  </vt:lpstr>
      <vt:lpstr>  Реконструкция угловой юго-восточной части Худжандской крепости, где разместился краеведческий музей Согдийской области Таджикистана   </vt:lpstr>
      <vt:lpstr>Таджикистан. Мугтепа в Ура-Тюбе (Истаравшан). Фото начала ХХ века. Город Истаравшан. Целостная регенерация древней крепости Мугтепа и строительство нового амфитеатра на его вершине,  2018 г. </vt:lpstr>
      <vt:lpstr>Узбекистан. Музей под открытым небом в Хиве. Ичан-Кала</vt:lpstr>
      <vt:lpstr>Таджикистан. Древнеземледельческий ранний город Саразм.  Вид сверху на заповедник. Металлические покрытия устроены над главными объектами Саразма </vt:lpstr>
      <vt:lpstr>Таджикистан. Проект музеификации протогорода Саразм (ПИ «Шахрсоз»). Генеральный план музея под открытым небом  «Заповедник Саразм» </vt:lpstr>
      <vt:lpstr>Таджикистан. Проект музеификации раннего города Саразм.  Аксонометрический рисунок заповедника новыми покрытиями новых объектов </vt:lpstr>
      <vt:lpstr>Проблемы:</vt:lpstr>
      <vt:lpstr>Заключение </vt:lpstr>
      <vt:lpstr>  Литература: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ЛЕКЦИИ  № 2 ДЛЯ МАГИСТРАНТОВ  1-го ГОДА ОБУЧЕНИЯ ПО СПЕЦИАЛЬНОСТИ «РЕСТАВРАЦИЯ»</dc:title>
  <dc:creator>admin</dc:creator>
  <cp:lastModifiedBy>Rustam Mukimov</cp:lastModifiedBy>
  <cp:revision>57</cp:revision>
  <dcterms:created xsi:type="dcterms:W3CDTF">2021-11-27T02:42:24Z</dcterms:created>
  <dcterms:modified xsi:type="dcterms:W3CDTF">2022-04-07T15:29:11Z</dcterms:modified>
</cp:coreProperties>
</file>