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69" r:id="rId4"/>
    <p:sldId id="262" r:id="rId5"/>
    <p:sldId id="257" r:id="rId6"/>
    <p:sldId id="258" r:id="rId7"/>
    <p:sldId id="259" r:id="rId8"/>
    <p:sldId id="260" r:id="rId9"/>
    <p:sldId id="261" r:id="rId10"/>
    <p:sldId id="263" r:id="rId11"/>
    <p:sldId id="278" r:id="rId12"/>
    <p:sldId id="279" r:id="rId13"/>
    <p:sldId id="264" r:id="rId14"/>
    <p:sldId id="265" r:id="rId15"/>
    <p:sldId id="271" r:id="rId16"/>
    <p:sldId id="273" r:id="rId17"/>
    <p:sldId id="274" r:id="rId18"/>
    <p:sldId id="270" r:id="rId19"/>
    <p:sldId id="266" r:id="rId20"/>
    <p:sldId id="267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>
        <p:scale>
          <a:sx n="79" d="100"/>
          <a:sy n="79" d="100"/>
        </p:scale>
        <p:origin x="882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8B3E92-BA95-40AB-877A-D0D10A40D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0B8514-A896-4376-8C02-940DFD2EB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3DEC6E1-8559-4E38-9A27-DB86275B98C3}"/>
              </a:ext>
            </a:extLst>
          </p:cNvPr>
          <p:cNvPicPr/>
          <p:nvPr/>
        </p:nvPicPr>
        <p:blipFill rotWithShape="1">
          <a:blip r:embed="rId2"/>
          <a:srcRect l="34331" t="31186" r="6779" b="22196"/>
          <a:stretch/>
        </p:blipFill>
        <p:spPr bwMode="auto">
          <a:xfrm>
            <a:off x="501698" y="1882029"/>
            <a:ext cx="8204433" cy="3353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45590" y="505898"/>
            <a:ext cx="6496330" cy="707886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Туринский Политехнический Университет в Ташкенте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65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12-05-21\Scan20002.TIF"/>
          <p:cNvPicPr>
            <a:picLocks noChangeAspect="1" noChangeArrowheads="1"/>
          </p:cNvPicPr>
          <p:nvPr/>
        </p:nvPicPr>
        <p:blipFill>
          <a:blip r:embed="rId2" cstate="print"/>
          <a:srcRect l="10719" t="36667" b="13333"/>
          <a:stretch>
            <a:fillRect/>
          </a:stretch>
        </p:blipFill>
        <p:spPr bwMode="auto">
          <a:xfrm>
            <a:off x="457200" y="1447800"/>
            <a:ext cx="4329841" cy="3429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04800" y="228600"/>
            <a:ext cx="43434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Эволюция купольных объемов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мавзолеев конца 14-15 вв.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User\Desktop\2012-05-21\Scan20003.TIF"/>
          <p:cNvPicPr>
            <a:picLocks noChangeAspect="1" noChangeArrowheads="1"/>
          </p:cNvPicPr>
          <p:nvPr/>
        </p:nvPicPr>
        <p:blipFill>
          <a:blip r:embed="rId3" cstate="print"/>
          <a:srcRect l="2863" t="35555" r="50000" b="5556"/>
          <a:stretch>
            <a:fillRect/>
          </a:stretch>
        </p:blipFill>
        <p:spPr bwMode="auto">
          <a:xfrm>
            <a:off x="5486400" y="381000"/>
            <a:ext cx="3200400" cy="5654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796" t="16667" r="33822" b="9375"/>
          <a:stretch>
            <a:fillRect/>
          </a:stretch>
        </p:blipFill>
        <p:spPr bwMode="auto">
          <a:xfrm>
            <a:off x="1905000" y="228600"/>
            <a:ext cx="5257800" cy="65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725" t="21875" r="37335" b="9375"/>
          <a:stretch>
            <a:fillRect/>
          </a:stretch>
        </p:blipFill>
        <p:spPr bwMode="auto">
          <a:xfrm rot="5400000">
            <a:off x="1727200" y="-736600"/>
            <a:ext cx="584200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012-05-21\Scan20004.TIF"/>
          <p:cNvPicPr>
            <a:picLocks noChangeAspect="1" noChangeArrowheads="1"/>
          </p:cNvPicPr>
          <p:nvPr/>
        </p:nvPicPr>
        <p:blipFill>
          <a:blip r:embed="rId2" cstate="print"/>
          <a:srcRect l="55498" t="22777" r="5612" b="54722"/>
          <a:stretch>
            <a:fillRect/>
          </a:stretch>
        </p:blipFill>
        <p:spPr bwMode="auto">
          <a:xfrm>
            <a:off x="457200" y="1600200"/>
            <a:ext cx="2514600" cy="20574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81000" y="228600"/>
            <a:ext cx="4114800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Здания гражданской архитектуры.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Дворцы.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User\Desktop\2012-05-21\Scan20004.TIF"/>
          <p:cNvPicPr>
            <a:picLocks noChangeAspect="1" noChangeArrowheads="1"/>
          </p:cNvPicPr>
          <p:nvPr/>
        </p:nvPicPr>
        <p:blipFill>
          <a:blip r:embed="rId3" cstate="print"/>
          <a:srcRect l="64496" t="47556" r="16345" b="38782"/>
          <a:stretch>
            <a:fillRect/>
          </a:stretch>
        </p:blipFill>
        <p:spPr bwMode="auto">
          <a:xfrm>
            <a:off x="3352800" y="3886200"/>
            <a:ext cx="2667000" cy="2689578"/>
          </a:xfrm>
          <a:prstGeom prst="rect">
            <a:avLst/>
          </a:prstGeom>
          <a:noFill/>
        </p:spPr>
      </p:pic>
      <p:pic>
        <p:nvPicPr>
          <p:cNvPr id="5124" name="Picture 4" descr="C:\Users\User\Desktop\2012-05-21\Scan20004.TIF"/>
          <p:cNvPicPr>
            <a:picLocks noChangeAspect="1" noChangeArrowheads="1"/>
          </p:cNvPicPr>
          <p:nvPr/>
        </p:nvPicPr>
        <p:blipFill>
          <a:blip r:embed="rId4" cstate="print"/>
          <a:srcRect l="57857" t="63423" r="10719" b="15556"/>
          <a:stretch>
            <a:fillRect/>
          </a:stretch>
        </p:blipFill>
        <p:spPr bwMode="auto">
          <a:xfrm>
            <a:off x="5943600" y="457200"/>
            <a:ext cx="2819400" cy="2667000"/>
          </a:xfrm>
          <a:prstGeom prst="rect">
            <a:avLst/>
          </a:prstGeom>
          <a:noFill/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57200" y="4495800"/>
            <a:ext cx="2438400" cy="914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Дворец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Давлет-абад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 Самарканде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477000" y="4572000"/>
            <a:ext cx="2286000" cy="914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Дворец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Чиль-Сутун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 Самарканде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76600" y="2057400"/>
            <a:ext cx="2286000" cy="914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Дворец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Тараб-хана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 Герате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85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171949" cy="5977808"/>
          </a:xfrm>
          <a:prstGeom prst="rect">
            <a:avLst/>
          </a:prstGeom>
          <a:noFill/>
        </p:spPr>
      </p:pic>
      <p:pic>
        <p:nvPicPr>
          <p:cNvPr id="4" name="Picture 2" descr="C:\Users\User\Desktop\Лек 8 нов\8.14.bmp"/>
          <p:cNvPicPr>
            <a:picLocks noChangeAspect="1" noChangeArrowheads="1"/>
          </p:cNvPicPr>
          <p:nvPr/>
        </p:nvPicPr>
        <p:blipFill>
          <a:blip r:embed="rId3" cstate="print"/>
          <a:srcRect t="8863"/>
          <a:stretch>
            <a:fillRect/>
          </a:stretch>
        </p:blipFill>
        <p:spPr bwMode="auto">
          <a:xfrm>
            <a:off x="5257800" y="1828800"/>
            <a:ext cx="3124200" cy="4701135"/>
          </a:xfrm>
          <a:prstGeom prst="rect">
            <a:avLst/>
          </a:prstGeom>
          <a:noFill/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5257800" y="304800"/>
            <a:ext cx="3352800" cy="685800"/>
          </a:xfrm>
          <a:prstGeom prst="round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Дворец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Ак-Сарай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Шахрисябзе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3489397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7786742" cy="492922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Ак</a:t>
            </a:r>
            <a:r>
              <a:rPr lang="ru-RU" b="1" dirty="0" smtClean="0"/>
              <a:t> Сарай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Дворец Аксарай в Шахрисабзе - Bookatour.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80293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Дворец Ак-Сарай, Шахрисаб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рхитектура 17.6.11\2013-05-13\Scan1.JPG"/>
          <p:cNvPicPr>
            <a:picLocks noChangeAspect="1" noChangeArrowheads="1"/>
          </p:cNvPicPr>
          <p:nvPr/>
        </p:nvPicPr>
        <p:blipFill>
          <a:blip r:embed="rId2" cstate="print"/>
          <a:srcRect l="42144" t="36667" r="4434" b="14444"/>
          <a:stretch>
            <a:fillRect/>
          </a:stretch>
        </p:blipFill>
        <p:spPr bwMode="auto">
          <a:xfrm>
            <a:off x="457200" y="304800"/>
            <a:ext cx="4921827" cy="61722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715000" y="1371600"/>
            <a:ext cx="3048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Дворец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Чиль-Сутун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в саду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Баги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Майдан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User\Desktop\архитектура 17.6.11\2013-05-13\Scan1.JPG"/>
          <p:cNvPicPr>
            <a:picLocks noChangeAspect="1" noChangeArrowheads="1"/>
          </p:cNvPicPr>
          <p:nvPr/>
        </p:nvPicPr>
        <p:blipFill>
          <a:blip r:embed="rId2" cstate="print"/>
          <a:srcRect l="42144" t="36667" r="4434" b="14444"/>
          <a:stretch>
            <a:fillRect/>
          </a:stretch>
        </p:blipFill>
        <p:spPr bwMode="auto">
          <a:xfrm>
            <a:off x="533400" y="304800"/>
            <a:ext cx="4921827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2012-05-21\Scan20005.TIF"/>
          <p:cNvPicPr>
            <a:picLocks noChangeAspect="1" noChangeArrowheads="1"/>
          </p:cNvPicPr>
          <p:nvPr/>
        </p:nvPicPr>
        <p:blipFill>
          <a:blip r:embed="rId2" cstate="print"/>
          <a:srcRect l="51571" t="4444" b="41111"/>
          <a:stretch>
            <a:fillRect/>
          </a:stretch>
        </p:blipFill>
        <p:spPr bwMode="auto">
          <a:xfrm>
            <a:off x="685800" y="381000"/>
            <a:ext cx="3276600" cy="5209042"/>
          </a:xfrm>
          <a:prstGeom prst="rect">
            <a:avLst/>
          </a:prstGeom>
          <a:noFill/>
        </p:spPr>
      </p:pic>
      <p:pic>
        <p:nvPicPr>
          <p:cNvPr id="7171" name="Picture 3" descr="C:\Users\User\Desktop\2012-05-21\Scan20005.TIF"/>
          <p:cNvPicPr>
            <a:picLocks noChangeAspect="1" noChangeArrowheads="1"/>
          </p:cNvPicPr>
          <p:nvPr/>
        </p:nvPicPr>
        <p:blipFill>
          <a:blip r:embed="rId3" cstate="print"/>
          <a:srcRect l="51571" t="57778" b="12222"/>
          <a:stretch>
            <a:fillRect/>
          </a:stretch>
        </p:blipFill>
        <p:spPr bwMode="auto">
          <a:xfrm>
            <a:off x="4495800" y="2057400"/>
            <a:ext cx="3962400" cy="3471046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4648200" y="304800"/>
            <a:ext cx="3733800" cy="1524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Обсерватория</a:t>
            </a:r>
          </a:p>
          <a:p>
            <a:pPr algn="ctr"/>
            <a:r>
              <a:rPr lang="ru-RU" b="1" dirty="0" smtClean="0"/>
              <a:t>Улугбека</a:t>
            </a:r>
            <a:endParaRPr lang="ru-RU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1000" y="5715000"/>
            <a:ext cx="8305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33400" y="2514600"/>
            <a:ext cx="8305800" cy="1754326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Средневековое искусство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архитектура Центральной Азии 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XIII</a:t>
            </a: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XV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вв.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Лек 8 нов\8.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6646"/>
            <a:ext cx="4800600" cy="6109854"/>
          </a:xfrm>
          <a:prstGeom prst="rect">
            <a:avLst/>
          </a:prstGeom>
          <a:noFill/>
        </p:spPr>
      </p:pic>
      <p:sp>
        <p:nvSpPr>
          <p:cNvPr id="3" name="Прямоугольник с одним скругленным углом 2"/>
          <p:cNvSpPr/>
          <p:nvPr/>
        </p:nvSpPr>
        <p:spPr>
          <a:xfrm>
            <a:off x="5791200" y="838200"/>
            <a:ext cx="3124200" cy="914400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Сады эпохи </a:t>
            </a:r>
            <a:r>
              <a:rPr lang="ru-RU" b="1" dirty="0" err="1" smtClean="0"/>
              <a:t>Темуридов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62600" y="2438400"/>
            <a:ext cx="3276600" cy="396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</a:rPr>
              <a:t>Чарбаг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solidFill>
                  <a:srgbClr val="7030A0"/>
                </a:solidFill>
              </a:rPr>
              <a:t>был руководящим типом архитектурно организованного сада. </a:t>
            </a:r>
            <a:r>
              <a:rPr lang="ru-RU" sz="2000" b="1" dirty="0" err="1" smtClean="0">
                <a:solidFill>
                  <a:srgbClr val="7030A0"/>
                </a:solidFill>
              </a:rPr>
              <a:t>Чарчаманы</a:t>
            </a:r>
            <a:r>
              <a:rPr lang="ru-RU" sz="2000" dirty="0" smtClean="0">
                <a:solidFill>
                  <a:srgbClr val="7030A0"/>
                </a:solidFill>
              </a:rPr>
              <a:t> – 4-х угольные площадки. По велению </a:t>
            </a:r>
            <a:r>
              <a:rPr lang="ru-RU" sz="2000" dirty="0" err="1" smtClean="0">
                <a:solidFill>
                  <a:srgbClr val="7030A0"/>
                </a:solidFill>
              </a:rPr>
              <a:t>Темура</a:t>
            </a:r>
            <a:r>
              <a:rPr lang="ru-RU" sz="2000" dirty="0" smtClean="0">
                <a:solidFill>
                  <a:srgbClr val="7030A0"/>
                </a:solidFill>
              </a:rPr>
              <a:t> было разбито 12 садов до 1 км в стороне квадрата: </a:t>
            </a:r>
            <a:r>
              <a:rPr lang="ru-RU" sz="2000" dirty="0" err="1" smtClean="0">
                <a:solidFill>
                  <a:srgbClr val="7030A0"/>
                </a:solidFill>
              </a:rPr>
              <a:t>Баги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Бехшит</a:t>
            </a:r>
            <a:r>
              <a:rPr lang="ru-RU" sz="2000" dirty="0" smtClean="0">
                <a:solidFill>
                  <a:srgbClr val="7030A0"/>
                </a:solidFill>
              </a:rPr>
              <a:t> (Райский), </a:t>
            </a:r>
            <a:r>
              <a:rPr lang="ru-RU" sz="2000" dirty="0" err="1" smtClean="0">
                <a:solidFill>
                  <a:srgbClr val="7030A0"/>
                </a:solidFill>
              </a:rPr>
              <a:t>Баги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</a:rPr>
              <a:t>Шамаль</a:t>
            </a:r>
            <a:r>
              <a:rPr lang="ru-RU" sz="2000" dirty="0" smtClean="0">
                <a:solidFill>
                  <a:srgbClr val="7030A0"/>
                </a:solidFill>
              </a:rPr>
              <a:t> (Сад зефира), </a:t>
            </a:r>
            <a:r>
              <a:rPr lang="ru-RU" sz="2000" dirty="0" err="1" smtClean="0">
                <a:solidFill>
                  <a:srgbClr val="7030A0"/>
                </a:solidFill>
              </a:rPr>
              <a:t>Баги</a:t>
            </a:r>
            <a:r>
              <a:rPr lang="ru-RU" sz="2000" dirty="0" smtClean="0">
                <a:solidFill>
                  <a:srgbClr val="7030A0"/>
                </a:solidFill>
              </a:rPr>
              <a:t> Нау (Новый сад).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радиции строительства айванов - Сайт народных ремёсел Узбекиста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001000" cy="5934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mur Tem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57200"/>
            <a:ext cx="4059238" cy="6116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12-05-21\Scan2.TIF"/>
          <p:cNvPicPr>
            <a:picLocks noChangeAspect="1" noChangeArrowheads="1"/>
          </p:cNvPicPr>
          <p:nvPr/>
        </p:nvPicPr>
        <p:blipFill>
          <a:blip r:embed="rId2" cstate="print"/>
          <a:srcRect l="4434" t="45686" r="2863" b="13954"/>
          <a:stretch>
            <a:fillRect/>
          </a:stretch>
        </p:blipFill>
        <p:spPr bwMode="auto">
          <a:xfrm>
            <a:off x="587542" y="914400"/>
            <a:ext cx="8045116" cy="4953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ек 8 нов\8.1.jpg"/>
          <p:cNvPicPr>
            <a:picLocks noChangeAspect="1" noChangeArrowheads="1"/>
          </p:cNvPicPr>
          <p:nvPr/>
        </p:nvPicPr>
        <p:blipFill>
          <a:blip r:embed="rId2" cstate="print"/>
          <a:srcRect t="21136" r="58095" b="50455"/>
          <a:stretch>
            <a:fillRect/>
          </a:stretch>
        </p:blipFill>
        <p:spPr bwMode="auto">
          <a:xfrm>
            <a:off x="304800" y="1371600"/>
            <a:ext cx="3667942" cy="28194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267200" y="4191000"/>
            <a:ext cx="4419600" cy="2209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Самарканде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сооружаются стены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хисара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(укрепленной части города)  с нечетким округло-изломанным контуром протяженностью в 7 км, имеющих 6 ворот, от которых магистрали тянулись к площади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Регистан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19600" y="1524000"/>
            <a:ext cx="4267200" cy="1752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Темуридский</a:t>
            </a:r>
            <a:r>
              <a:rPr lang="ru-RU" dirty="0" smtClean="0"/>
              <a:t> город членится на «</a:t>
            </a:r>
            <a:r>
              <a:rPr lang="ru-RU" dirty="0" err="1" smtClean="0"/>
              <a:t>хисар</a:t>
            </a:r>
            <a:r>
              <a:rPr lang="ru-RU" dirty="0" smtClean="0"/>
              <a:t>» (основное городское ядро), пригородную зону, в которой выделяются районы </a:t>
            </a:r>
            <a:r>
              <a:rPr lang="ru-RU" dirty="0" err="1" smtClean="0"/>
              <a:t>булюки</a:t>
            </a:r>
            <a:r>
              <a:rPr lang="ru-RU" dirty="0" smtClean="0"/>
              <a:t>, либо примыкающие к </a:t>
            </a:r>
            <a:r>
              <a:rPr lang="ru-RU" dirty="0" err="1" smtClean="0"/>
              <a:t>хисару</a:t>
            </a:r>
            <a:r>
              <a:rPr lang="ru-RU" dirty="0" smtClean="0"/>
              <a:t> микрорайоны – </a:t>
            </a:r>
            <a:r>
              <a:rPr lang="ru-RU" dirty="0" err="1" smtClean="0"/>
              <a:t>махалли</a:t>
            </a:r>
            <a:r>
              <a:rPr lang="ru-RU" dirty="0" smtClean="0"/>
              <a:t> и туманы.</a:t>
            </a:r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590800" y="304800"/>
            <a:ext cx="3733800" cy="53340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Градостроительство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14400" y="304800"/>
            <a:ext cx="7162800" cy="297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371600" y="685800"/>
            <a:ext cx="6324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60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Регулярность плана отмечается для Герата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Мерва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60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квадратный контур стен, главная магистраль, полукруглые башни.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городов XIV–XV вв. было характерно упорядоченность плана, внутриквартальная концентрация по производственному признаку, противостояние хаотически мелкой частновладельческой застройки четко организованному архитектурному центру.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 descr="C:\Users\User\Desktop\Лек 8 нов\8.1.jpg"/>
          <p:cNvPicPr>
            <a:picLocks noChangeAspect="1" noChangeArrowheads="1"/>
          </p:cNvPicPr>
          <p:nvPr/>
        </p:nvPicPr>
        <p:blipFill>
          <a:blip r:embed="rId2" cstate="print"/>
          <a:srcRect t="70000" r="52290" b="1948"/>
          <a:stretch>
            <a:fillRect/>
          </a:stretch>
        </p:blipFill>
        <p:spPr bwMode="auto">
          <a:xfrm>
            <a:off x="2438400" y="3657600"/>
            <a:ext cx="43434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57400" y="381000"/>
            <a:ext cx="5029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Строительные материалы и конструкции</a:t>
            </a:r>
            <a:endParaRPr lang="ru-RU" sz="2000" b="1" dirty="0"/>
          </a:p>
        </p:txBody>
      </p:sp>
      <p:pic>
        <p:nvPicPr>
          <p:cNvPr id="1026" name="Picture 2" descr="C:\Users\User\Desktop\Лек 8 нов\8.3.jpg"/>
          <p:cNvPicPr>
            <a:picLocks noChangeAspect="1" noChangeArrowheads="1"/>
          </p:cNvPicPr>
          <p:nvPr/>
        </p:nvPicPr>
        <p:blipFill>
          <a:blip r:embed="rId2" cstate="print"/>
          <a:srcRect b="7305"/>
          <a:stretch>
            <a:fillRect/>
          </a:stretch>
        </p:blipFill>
        <p:spPr bwMode="auto">
          <a:xfrm>
            <a:off x="533400" y="1371600"/>
            <a:ext cx="3969323" cy="39624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04800" y="5486400"/>
            <a:ext cx="4038600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Варианты куполов на щитовидных парусах (мечеть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Анау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User\Desktop\Лек 8 нов\8.5.jpg"/>
          <p:cNvPicPr>
            <a:picLocks noChangeAspect="1" noChangeArrowheads="1"/>
          </p:cNvPicPr>
          <p:nvPr/>
        </p:nvPicPr>
        <p:blipFill>
          <a:blip r:embed="rId3" cstate="print"/>
          <a:srcRect b="5628"/>
          <a:stretch>
            <a:fillRect/>
          </a:stretch>
        </p:blipFill>
        <p:spPr bwMode="auto">
          <a:xfrm>
            <a:off x="5029200" y="1905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ек 8 нов\8.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81000"/>
            <a:ext cx="6583363" cy="5273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2-05-21\Scan20001.TIF"/>
          <p:cNvPicPr>
            <a:picLocks noChangeAspect="1" noChangeArrowheads="1"/>
          </p:cNvPicPr>
          <p:nvPr/>
        </p:nvPicPr>
        <p:blipFill>
          <a:blip r:embed="rId2" cstate="print"/>
          <a:srcRect l="53142" t="5556" r="6005" b="54444"/>
          <a:stretch>
            <a:fillRect/>
          </a:stretch>
        </p:blipFill>
        <p:spPr bwMode="auto">
          <a:xfrm>
            <a:off x="685800" y="1905000"/>
            <a:ext cx="3149599" cy="4360984"/>
          </a:xfrm>
          <a:prstGeom prst="rect">
            <a:avLst/>
          </a:prstGeom>
          <a:noFill/>
        </p:spPr>
      </p:pic>
      <p:pic>
        <p:nvPicPr>
          <p:cNvPr id="3075" name="Picture 3" descr="C:\Users\User\Desktop\2012-05-21\Scan20001.TIF"/>
          <p:cNvPicPr>
            <a:picLocks noChangeAspect="1" noChangeArrowheads="1"/>
          </p:cNvPicPr>
          <p:nvPr/>
        </p:nvPicPr>
        <p:blipFill>
          <a:blip r:embed="rId3" cstate="print"/>
          <a:srcRect l="53142" t="45556" r="4434" b="13333"/>
          <a:stretch>
            <a:fillRect/>
          </a:stretch>
        </p:blipFill>
        <p:spPr bwMode="auto">
          <a:xfrm>
            <a:off x="4648200" y="304800"/>
            <a:ext cx="3733800" cy="5116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Экран (4:3)</PresentationFormat>
  <Paragraphs>23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 Сарай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</cp:revision>
  <dcterms:modified xsi:type="dcterms:W3CDTF">2022-12-23T03:24:57Z</dcterms:modified>
</cp:coreProperties>
</file>