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2" r:id="rId2"/>
    <p:sldId id="256" r:id="rId3"/>
    <p:sldId id="271" r:id="rId4"/>
    <p:sldId id="273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84" r:id="rId18"/>
    <p:sldId id="279" r:id="rId19"/>
    <p:sldId id="28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55" d="100"/>
          <a:sy n="55" d="100"/>
        </p:scale>
        <p:origin x="84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ru.wikipedia.org/wiki/XIX_%D0%B2%D0%B5%D0%B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3E92-BA95-40AB-877A-D0D10A40D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B8514-A896-4376-8C02-940DFD2EB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629174" y="1325461"/>
            <a:ext cx="10939244" cy="447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71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7E5A01-1533-4D63-A85D-D03A69CF1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251927"/>
            <a:ext cx="4721289" cy="23419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Мавзолей Ходжа Ахмада </a:t>
            </a:r>
            <a:r>
              <a:rPr lang="ru-RU" sz="2200" dirty="0" err="1">
                <a:solidFill>
                  <a:srgbClr val="C00000"/>
                </a:solidFill>
                <a:latin typeface="Arial Black" panose="020B0A04020102020204" pitchFamily="34" charset="0"/>
              </a:rPr>
              <a:t>Яссави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в Туркестане (Казахстан),</a:t>
            </a:r>
            <a:b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sz="2200" dirty="0">
                <a:solidFill>
                  <a:srgbClr val="C00000"/>
                </a:solidFill>
                <a:latin typeface="Arial Black" panose="020B0A04020102020204" pitchFamily="34" charset="0"/>
              </a:rPr>
              <a:t>XV-XVI </a:t>
            </a:r>
            <a: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  <a:t>вв.</a:t>
            </a:r>
            <a:b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22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700" dirty="0">
                <a:solidFill>
                  <a:srgbClr val="0070C0"/>
                </a:solidFill>
              </a:rPr>
              <a:t>Ниже:</a:t>
            </a:r>
            <a:r>
              <a:rPr lang="ru-RU" sz="2700" dirty="0">
                <a:solidFill>
                  <a:srgbClr val="C00000"/>
                </a:solidFill>
              </a:rPr>
              <a:t> реставрация купола мавзолея, 2019 г.</a:t>
            </a:r>
            <a:br>
              <a:rPr lang="ru-RU" sz="2700" dirty="0">
                <a:solidFill>
                  <a:srgbClr val="C00000"/>
                </a:solidFill>
              </a:rPr>
            </a:br>
            <a:r>
              <a:rPr lang="ru-RU" sz="2700" dirty="0">
                <a:solidFill>
                  <a:srgbClr val="0070C0"/>
                </a:solidFill>
              </a:rPr>
              <a:t>Справа:</a:t>
            </a:r>
            <a:r>
              <a:rPr lang="ru-RU" sz="2700" dirty="0">
                <a:solidFill>
                  <a:srgbClr val="C00000"/>
                </a:solidFill>
              </a:rPr>
              <a:t> Фото мавзолея начала ХХ века.</a:t>
            </a:r>
          </a:p>
        </p:txBody>
      </p:sp>
      <p:pic>
        <p:nvPicPr>
          <p:cNvPr id="3074" name="Picture 2" descr="https://vlast.kz/media/upload/longrid/e544762dc678500a7a0406387ba908fa.jpg">
            <a:extLst>
              <a:ext uri="{FF2B5EF4-FFF2-40B4-BE49-F238E27FC236}">
                <a16:creationId xmlns:a16="http://schemas.microsoft.com/office/drawing/2014/main" id="{8F4D53C4-5B5C-460C-96E8-CCDBBBD381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86" y="419878"/>
            <a:ext cx="6965452" cy="440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Реставрация мавзолея Ясави завершена в Туркестане">
            <a:extLst>
              <a:ext uri="{FF2B5EF4-FFF2-40B4-BE49-F238E27FC236}">
                <a16:creationId xmlns:a16="http://schemas.microsoft.com/office/drawing/2014/main" id="{6A5BAFEB-C096-4528-A847-F615EC36A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4" y="3620278"/>
            <a:ext cx="4296785" cy="285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889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6C05D-F557-4464-A404-C6A99ABD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14604"/>
            <a:ext cx="4472474" cy="849086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Историко-библиографические исследования объекта реставрации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2A2A6F8-1F29-48EA-A537-830D27BE52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77" t="22704" r="18806" b="11189"/>
          <a:stretch/>
        </p:blipFill>
        <p:spPr>
          <a:xfrm>
            <a:off x="4897381" y="485192"/>
            <a:ext cx="6989820" cy="587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83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01D9B4-D301-47FF-86E9-5180BF33B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935"/>
            <a:ext cx="11343511" cy="8584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FFC000"/>
                </a:solidFill>
                <a:latin typeface="Arial Black Tojik" pitchFamily="2" charset="0"/>
              </a:rPr>
              <a:t>Выдающийся памятник архитектуры Центральной Азии.</a:t>
            </a:r>
            <a:br>
              <a:rPr lang="ru-RU" sz="2400" dirty="0">
                <a:solidFill>
                  <a:srgbClr val="FFC000"/>
                </a:solidFill>
                <a:latin typeface="Arial Black Tojik" pitchFamily="2" charset="0"/>
              </a:rPr>
            </a:br>
            <a:r>
              <a:rPr lang="ru-RU" sz="2400" dirty="0">
                <a:solidFill>
                  <a:srgbClr val="FFC000"/>
                </a:solidFill>
                <a:latin typeface="Arial Black Tojik" pitchFamily="2" charset="0"/>
              </a:rPr>
              <a:t>Медресе </a:t>
            </a:r>
            <a:r>
              <a:rPr lang="ru-RU" sz="2400" dirty="0" err="1">
                <a:solidFill>
                  <a:srgbClr val="FFC000"/>
                </a:solidFill>
                <a:latin typeface="Arial Black Tojik" pitchFamily="2" charset="0"/>
              </a:rPr>
              <a:t>Шердор</a:t>
            </a:r>
            <a:r>
              <a:rPr lang="ru-RU" sz="2400" dirty="0">
                <a:solidFill>
                  <a:srgbClr val="FFC000"/>
                </a:solidFill>
                <a:latin typeface="Arial Black Tojik" pitchFamily="2" charset="0"/>
              </a:rPr>
              <a:t>, </a:t>
            </a:r>
            <a:r>
              <a:rPr lang="en-US" sz="2400" dirty="0">
                <a:solidFill>
                  <a:srgbClr val="FFC000"/>
                </a:solidFill>
                <a:latin typeface="Arial Black Tojik" pitchFamily="2" charset="0"/>
              </a:rPr>
              <a:t>XVII </a:t>
            </a:r>
            <a:r>
              <a:rPr lang="ru-RU" sz="2400" dirty="0">
                <a:solidFill>
                  <a:srgbClr val="FFC000"/>
                </a:solidFill>
                <a:latin typeface="Arial Black Tojik" pitchFamily="2" charset="0"/>
              </a:rPr>
              <a:t>век</a:t>
            </a:r>
            <a:br>
              <a:rPr lang="ru-RU" sz="2400" dirty="0"/>
            </a:br>
            <a:r>
              <a:rPr lang="ru-RU" sz="2000" dirty="0">
                <a:solidFill>
                  <a:srgbClr val="C00000"/>
                </a:solidFill>
              </a:rPr>
              <a:t>Реставрация была проведена советскими специалистами после предварительных археологических исследований только в 1962 году.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4A35B-3BDF-4012-B485-3CBD10E8D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i2.wp.com/img-fotki.yandex.ru/get/6619/50014243.8a/0_911ba_539f7a4d_XL.jpg">
            <a:extLst>
              <a:ext uri="{FF2B5EF4-FFF2-40B4-BE49-F238E27FC236}">
                <a16:creationId xmlns:a16="http://schemas.microsoft.com/office/drawing/2014/main" id="{35DAB78F-897E-49C0-9119-8FDE5A0DF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44" y="1642920"/>
            <a:ext cx="11343511" cy="499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5371E-54DE-4D36-9399-597DBE81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228146"/>
            <a:ext cx="11700587" cy="79822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 Tojik" pitchFamily="2" charset="0"/>
              </a:rPr>
              <a:t>Выдающиеся памятники Кыргызстана. </a:t>
            </a:r>
            <a:br>
              <a:rPr lang="ru-RU" dirty="0">
                <a:solidFill>
                  <a:srgbClr val="C00000"/>
                </a:solidFill>
                <a:latin typeface="Arial Black Tojik" pitchFamily="2" charset="0"/>
              </a:rPr>
            </a:br>
            <a:r>
              <a:rPr lang="ru-RU" sz="2200" dirty="0">
                <a:solidFill>
                  <a:srgbClr val="FF0000"/>
                </a:solidFill>
              </a:rPr>
              <a:t>Слева: Минарет </a:t>
            </a:r>
            <a:r>
              <a:rPr lang="en-US" sz="2200" dirty="0">
                <a:solidFill>
                  <a:srgbClr val="FF0000"/>
                </a:solidFill>
              </a:rPr>
              <a:t>X-XI </a:t>
            </a:r>
            <a:r>
              <a:rPr lang="ru-RU" sz="2200" dirty="0">
                <a:solidFill>
                  <a:srgbClr val="FF0000"/>
                </a:solidFill>
              </a:rPr>
              <a:t>вв. «Башня Бурана» после реставрации.</a:t>
            </a:r>
            <a:br>
              <a:rPr lang="ru-RU" sz="2200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 Справа: мавзолей </a:t>
            </a:r>
            <a:r>
              <a:rPr lang="ru-RU" sz="2200" dirty="0" err="1">
                <a:solidFill>
                  <a:srgbClr val="FF0000"/>
                </a:solidFill>
              </a:rPr>
              <a:t>Арыстан</a:t>
            </a:r>
            <a:r>
              <a:rPr lang="ru-RU" sz="2200" dirty="0">
                <a:solidFill>
                  <a:srgbClr val="FF0000"/>
                </a:solidFill>
              </a:rPr>
              <a:t> Баб (Казахстан), основа </a:t>
            </a:r>
            <a:r>
              <a:rPr lang="en-US" sz="2200" dirty="0">
                <a:solidFill>
                  <a:srgbClr val="FF0000"/>
                </a:solidFill>
              </a:rPr>
              <a:t>XIV </a:t>
            </a:r>
            <a:r>
              <a:rPr lang="ru-RU" sz="2200" dirty="0">
                <a:solidFill>
                  <a:srgbClr val="FF0000"/>
                </a:solidFill>
              </a:rPr>
              <a:t>в. В  1971 году усыпальница была снесена и заново отстроена с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sz="2200" dirty="0">
                <a:solidFill>
                  <a:srgbClr val="FF0000"/>
                </a:solidFill>
              </a:rPr>
              <a:t>заимствованием из европейского и русского зодчества </a:t>
            </a:r>
            <a:r>
              <a:rPr lang="ru-RU" sz="2200" dirty="0">
                <a:solidFill>
                  <a:srgbClr val="FF0000"/>
                </a:solidFill>
                <a:hlinkClick r:id="rId2" tooltip="XIX век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XIX века</a:t>
            </a:r>
            <a:r>
              <a:rPr lang="ru-RU" sz="22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Объект 3" descr="https://ds05.infourok.ru/uploads/ex/06dd/00096934-89767df9/img1.jpg">
            <a:extLst>
              <a:ext uri="{FF2B5EF4-FFF2-40B4-BE49-F238E27FC236}">
                <a16:creationId xmlns:a16="http://schemas.microsoft.com/office/drawing/2014/main" id="{B04862D9-B3FE-4B49-9A8A-18DFD7EA5BB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21645" r="52598" b="8734"/>
          <a:stretch/>
        </p:blipFill>
        <p:spPr bwMode="auto">
          <a:xfrm>
            <a:off x="7763070" y="2062065"/>
            <a:ext cx="3539934" cy="4478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5BAC7F-D807-45A2-B12F-5FB224FE6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2" t="20544" r="44439" b="14150"/>
          <a:stretch/>
        </p:blipFill>
        <p:spPr>
          <a:xfrm>
            <a:off x="494522" y="2062065"/>
            <a:ext cx="6214187" cy="447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71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363CE6-844D-4C95-9A9E-E701301A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08" y="307910"/>
            <a:ext cx="4043266" cy="811763"/>
          </a:xfrm>
        </p:spPr>
        <p:txBody>
          <a:bodyPr>
            <a:noAutofit/>
          </a:bodyPr>
          <a:lstStyle/>
          <a:p>
            <a:pPr algn="ctr"/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  <a:t>Историко-архивные исследования. Письменные источники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8C2BD2-DE84-4593-BBDD-CCC0A4E9F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977" t="22223" r="18806" b="19363"/>
          <a:stretch/>
        </p:blipFill>
        <p:spPr>
          <a:xfrm>
            <a:off x="4507146" y="676469"/>
            <a:ext cx="7408047" cy="550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51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E34DD-B118-4CFD-8F1E-2CEEDCFF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63" y="332403"/>
            <a:ext cx="11251164" cy="15979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C000"/>
                </a:solidFill>
              </a:rPr>
              <a:t>Выдающийся памятник Центральной Азии: мавзолей Султана </a:t>
            </a:r>
            <a:r>
              <a:rPr lang="ru-RU" sz="2800" b="1" dirty="0" err="1">
                <a:solidFill>
                  <a:srgbClr val="FFC000"/>
                </a:solidFill>
              </a:rPr>
              <a:t>Санджара</a:t>
            </a:r>
            <a:r>
              <a:rPr lang="ru-RU" sz="2800" b="1" dirty="0">
                <a:solidFill>
                  <a:srgbClr val="FFC000"/>
                </a:solidFill>
              </a:rPr>
              <a:t> в Мерве (1140-е гг.). </a:t>
            </a:r>
            <a:r>
              <a:rPr lang="ru-RU" sz="2800" b="1" dirty="0">
                <a:solidFill>
                  <a:srgbClr val="C00000"/>
                </a:solidFill>
              </a:rPr>
              <a:t>Слева:</a:t>
            </a:r>
            <a:r>
              <a:rPr lang="ru-RU" sz="2800" b="1" dirty="0">
                <a:solidFill>
                  <a:srgbClr val="FFC000"/>
                </a:solidFill>
              </a:rPr>
              <a:t> мавзолей в начале ХХ века. </a:t>
            </a:r>
            <a:br>
              <a:rPr lang="ru-RU" sz="2800" b="1" dirty="0">
                <a:solidFill>
                  <a:srgbClr val="FFC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Справа:</a:t>
            </a:r>
            <a:r>
              <a:rPr lang="ru-RU" sz="2800" b="1" dirty="0">
                <a:solidFill>
                  <a:srgbClr val="FFC000"/>
                </a:solidFill>
              </a:rPr>
              <a:t> мавзолей после реставрации 2010 года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677293E-FC06-4374-B51B-9507578680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82" t="19097" r="49094" b="13593"/>
          <a:stretch/>
        </p:blipFill>
        <p:spPr>
          <a:xfrm>
            <a:off x="430762" y="2067897"/>
            <a:ext cx="4907902" cy="4390458"/>
          </a:xfrm>
          <a:prstGeom prst="rect">
            <a:avLst/>
          </a:prstGeom>
        </p:spPr>
      </p:pic>
      <p:pic>
        <p:nvPicPr>
          <p:cNvPr id="5122" name="Picture 2" descr="https://drevo-info.ru/images/002/006839.jpg">
            <a:extLst>
              <a:ext uri="{FF2B5EF4-FFF2-40B4-BE49-F238E27FC236}">
                <a16:creationId xmlns:a16="http://schemas.microsoft.com/office/drawing/2014/main" id="{11888F6B-5098-4EC6-835E-CD076D122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38" y="2067897"/>
            <a:ext cx="5715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2311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E8268-67B5-468F-9C63-83CDEB8B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0318" y="298580"/>
            <a:ext cx="8453534" cy="16318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Мавзолеи династии </a:t>
            </a:r>
            <a:r>
              <a:rPr lang="ru-RU" sz="2800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Караханидов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latin typeface="Arial Black" panose="020B0A04020102020204" pitchFamily="34" charset="0"/>
              </a:rPr>
              <a:t>XII </a:t>
            </a: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 век</a:t>
            </a:r>
            <a:br>
              <a:rPr lang="ru-RU" sz="2800" dirty="0"/>
            </a:br>
            <a:r>
              <a:rPr lang="ru-RU" sz="2700" b="1" dirty="0">
                <a:solidFill>
                  <a:srgbClr val="0070C0"/>
                </a:solidFill>
              </a:rPr>
              <a:t>Справа:</a:t>
            </a:r>
            <a:r>
              <a:rPr lang="ru-RU" sz="2700" b="1" dirty="0"/>
              <a:t> мавзолеи после </a:t>
            </a:r>
            <a:r>
              <a:rPr lang="ru-RU" sz="2700" b="1" dirty="0">
                <a:solidFill>
                  <a:srgbClr val="FFC000"/>
                </a:solidFill>
              </a:rPr>
              <a:t>реставрации;</a:t>
            </a:r>
            <a:r>
              <a:rPr lang="ru-RU" sz="2700" b="1" dirty="0"/>
              <a:t> </a:t>
            </a:r>
            <a:r>
              <a:rPr lang="ru-RU" sz="2700" b="1" dirty="0">
                <a:solidFill>
                  <a:srgbClr val="0070C0"/>
                </a:solidFill>
              </a:rPr>
              <a:t>слева –</a:t>
            </a:r>
            <a:br>
              <a:rPr lang="ru-RU" sz="2700" b="1" dirty="0"/>
            </a:br>
            <a:r>
              <a:rPr lang="ru-RU" sz="2700" b="1" dirty="0"/>
              <a:t>минарет, высота 27 м. </a:t>
            </a:r>
            <a:r>
              <a:rPr lang="ru-RU" sz="2700" b="1" dirty="0">
                <a:solidFill>
                  <a:srgbClr val="0070C0"/>
                </a:solidFill>
              </a:rPr>
              <a:t>В середине: </a:t>
            </a:r>
            <a:r>
              <a:rPr lang="ru-RU" sz="2700" b="1" dirty="0">
                <a:solidFill>
                  <a:srgbClr val="FFC000"/>
                </a:solidFill>
              </a:rPr>
              <a:t>фото мавзолеев</a:t>
            </a:r>
            <a:br>
              <a:rPr lang="ru-RU" sz="2700" b="1" dirty="0"/>
            </a:br>
            <a:r>
              <a:rPr lang="ru-RU" sz="2700" b="1" dirty="0"/>
              <a:t>конца </a:t>
            </a:r>
            <a:r>
              <a:rPr lang="en-US" sz="2700" b="1" dirty="0"/>
              <a:t>XIX </a:t>
            </a:r>
            <a:r>
              <a:rPr lang="ru-RU" sz="2700" b="1" dirty="0"/>
              <a:t>века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7AE56C-35FE-4AF9-B65E-C27630F2D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58" t="30395" r="49500" b="23931"/>
          <a:stretch/>
        </p:blipFill>
        <p:spPr>
          <a:xfrm>
            <a:off x="1987657" y="3798019"/>
            <a:ext cx="4553104" cy="2836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4AE79-4E3F-4BB3-95A9-DA41348D6A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9" t="19184" r="44592" b="12925"/>
          <a:stretch/>
        </p:blipFill>
        <p:spPr>
          <a:xfrm>
            <a:off x="6848669" y="2085651"/>
            <a:ext cx="5085183" cy="3776052"/>
          </a:xfrm>
          <a:prstGeom prst="rect">
            <a:avLst/>
          </a:prstGeom>
        </p:spPr>
      </p:pic>
      <p:pic>
        <p:nvPicPr>
          <p:cNvPr id="6146" name="Picture 2" descr="https://i1.wp.com/img-fotki.yandex.ru/get/9251/50083820.392/0_ef393_e99bd22e_XL.jpg">
            <a:extLst>
              <a:ext uri="{FF2B5EF4-FFF2-40B4-BE49-F238E27FC236}">
                <a16:creationId xmlns:a16="http://schemas.microsoft.com/office/drawing/2014/main" id="{DA26F066-F720-4F1A-A8FE-28FBE07E7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8" y="167951"/>
            <a:ext cx="2876551" cy="383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74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35830-4FB3-4D40-BB55-58B39948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5692D-1B46-44D4-8585-9B2B5C820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125415"/>
            <a:ext cx="11139528" cy="5451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 развитие теории и практики реставрации основное влияние оказали проведенные в 1898-1917 гг. греческим архитектором Н. </a:t>
            </a:r>
            <a:r>
              <a:rPr lang="ru-RU" dirty="0" err="1"/>
              <a:t>Баланосом</a:t>
            </a:r>
            <a:r>
              <a:rPr lang="ru-RU" dirty="0"/>
              <a:t> работы по реставрации Парфенона, </a:t>
            </a:r>
            <a:r>
              <a:rPr lang="ru-RU" dirty="0" err="1"/>
              <a:t>Эрехтейона</a:t>
            </a:r>
            <a:r>
              <a:rPr lang="ru-RU" dirty="0"/>
              <a:t>, </a:t>
            </a:r>
            <a:r>
              <a:rPr lang="ru-RU" dirty="0" err="1"/>
              <a:t>Пропилей</a:t>
            </a:r>
            <a:r>
              <a:rPr lang="ru-RU" dirty="0"/>
              <a:t> в Афинском акрополе; труды и высказывания К. </a:t>
            </a:r>
            <a:r>
              <a:rPr lang="ru-RU" dirty="0" err="1"/>
              <a:t>Бойто</a:t>
            </a:r>
            <a:r>
              <a:rPr lang="ru-RU" dirty="0"/>
              <a:t> и Г. </a:t>
            </a:r>
            <a:r>
              <a:rPr lang="ru-RU" dirty="0" err="1"/>
              <a:t>Джованнони</a:t>
            </a:r>
            <a:r>
              <a:rPr lang="ru-RU" dirty="0"/>
              <a:t> в Италии, Ш. </a:t>
            </a:r>
            <a:r>
              <a:rPr lang="ru-RU" dirty="0" err="1"/>
              <a:t>Бюльса</a:t>
            </a:r>
            <a:r>
              <a:rPr lang="ru-RU" dirty="0"/>
              <a:t> в Бельгии, Л. Клоке, а позднее П. Леона во Франции, М. Дворжака и А. </a:t>
            </a:r>
            <a:r>
              <a:rPr lang="ru-RU" dirty="0" err="1"/>
              <a:t>Ригля</a:t>
            </a:r>
            <a:r>
              <a:rPr lang="ru-RU" dirty="0"/>
              <a:t> в Австро-Венгрии, К. </a:t>
            </a:r>
            <a:r>
              <a:rPr lang="ru-RU" dirty="0" err="1"/>
              <a:t>Гурлитта</a:t>
            </a:r>
            <a:r>
              <a:rPr lang="ru-RU" dirty="0"/>
              <a:t>, Г. </a:t>
            </a:r>
            <a:r>
              <a:rPr lang="ru-RU" dirty="0" err="1"/>
              <a:t>Хагера</a:t>
            </a:r>
            <a:r>
              <a:rPr lang="ru-RU" dirty="0"/>
              <a:t> в Германии и др.</a:t>
            </a:r>
            <a:br>
              <a:rPr lang="ru-RU" dirty="0"/>
            </a:br>
            <a:r>
              <a:rPr lang="ru-RU" dirty="0"/>
              <a:t>В России благотворное влияние на реставрацию оказала Археологическая комиссия Русского археологического общества, в частности реставрационные работы </a:t>
            </a:r>
            <a:r>
              <a:rPr lang="ru-RU" dirty="0" err="1"/>
              <a:t>П.П.Покрышкина</a:t>
            </a:r>
            <a:r>
              <a:rPr lang="ru-RU" dirty="0"/>
              <a:t>. Эти теории реставрации стали доступны для центрально-азиатских государств лишь в начале и середине ХХ века. До этого времени здесь теории и практики реставрации в странах ЦА не было.</a:t>
            </a:r>
          </a:p>
          <a:p>
            <a:pPr marL="0" indent="0">
              <a:buNone/>
            </a:pPr>
            <a:r>
              <a:rPr lang="ru-RU" dirty="0"/>
              <a:t>Одной из проблем в сложившейся практике реставрации в странах Средней Азии явилось нарушение статьи 9 </a:t>
            </a:r>
            <a:r>
              <a:rPr lang="ru-RU" i="1" dirty="0"/>
              <a:t>Международной хартии по консервации и реставрации памятников и достопримечательных мест (Венеция, 1964 г.): </a:t>
            </a:r>
            <a:r>
              <a:rPr lang="ru-RU" i="1" dirty="0">
                <a:solidFill>
                  <a:srgbClr val="FF0000"/>
                </a:solidFill>
              </a:rPr>
              <a:t>«Реставрация прекращается там, где начинается гипотеза»</a:t>
            </a:r>
            <a:br>
              <a:rPr lang="ru-RU" i="1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29E51-C4A8-45D5-AAF5-5E27829B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14605"/>
            <a:ext cx="10656193" cy="62945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Заключение (выводы и рекомендации)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FAB84-8FAB-4859-A8E7-942DCA8E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92" y="844062"/>
            <a:ext cx="11764108" cy="579933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1. При реставрации памятников культурного наследия необходимо придерживаться «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Нарского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документа о подлинности» и строго придерживаться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основоного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принципа Венецианской хартии: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Реставрация прекращается там, где начинается гипотеза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</a:p>
          <a:p>
            <a:pPr marL="0" indent="0" algn="just">
              <a:buNone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2. В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Нарском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документе говорится следующее: 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«...подлинность выступает в качестве наиболее существенного, определяющего фактора наследия и связанных с ним ценностей. Понимание значения подлинности играет фундаментальную роль во всех научных исследованиях по проблемам культурного наследия...». Состояние современной реставрации - это «не застывший, а постоянно развивающийся процесс, который включает в себя изучение памятника на основе документальных свидетельств (письменных источников, фотографий, картин, рисунков, на которых воспроизведен памятник), а также другие его изображения (например, на медалях, печатях), его фотофиксацию на различных этапах работы, предварительное всестороннее изучение объекта реставрации современными научно-технологическими методами и способами обследования (химические, оптические и физические исследования материалов и технологии создания объекта; спектральный, 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хроматографический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микрокристаллический и другие анализы; обзорное </a:t>
            </a:r>
            <a:r>
              <a:rPr lang="ru-R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рентгенографирование</a:t>
            </a:r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микро- и макрофотография, обследование в инфракрасных лучах и др.) и, что не менее важно, коллегиальное обсуждение, широкую гласность и постоянный контроль над выполнением работ»</a:t>
            </a:r>
          </a:p>
        </p:txBody>
      </p:sp>
    </p:spTree>
    <p:extLst>
      <p:ext uri="{BB962C8B-B14F-4D97-AF65-F5344CB8AC3E}">
        <p14:creationId xmlns:p14="http://schemas.microsoft.com/office/powerpoint/2010/main" val="2089016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674D4-1FF2-49B3-9607-54EDF631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22275"/>
            <a:ext cx="10337411" cy="9563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Список литературы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3E82B-E3CA-4F17-9A08-EA42C57E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73021"/>
            <a:ext cx="11163213" cy="4968342"/>
          </a:xfrm>
        </p:spPr>
        <p:txBody>
          <a:bodyPr>
            <a:normAutofit fontScale="62500" lnSpcReduction="20000"/>
          </a:bodyPr>
          <a:lstStyle/>
          <a:p>
            <a:pPr marL="0" lvl="0" indent="0" algn="just">
              <a:buNone/>
            </a:pPr>
            <a:r>
              <a:rPr lang="ru-RU" sz="2200" b="1" dirty="0"/>
              <a:t>Современный облик памятников прошлого: историко-художественные проблемы реставрации памятников архитектуры. – М: </a:t>
            </a:r>
            <a:r>
              <a:rPr lang="ru-RU" sz="2200" b="1" dirty="0" err="1"/>
              <a:t>Стройиздат</a:t>
            </a:r>
            <a:r>
              <a:rPr lang="ru-RU" sz="2200" b="1" dirty="0"/>
              <a:t>, 1983</a:t>
            </a:r>
          </a:p>
          <a:p>
            <a:pPr marL="0" lvl="0" indent="0" algn="just">
              <a:buNone/>
            </a:pPr>
            <a:r>
              <a:rPr lang="ru-RU" sz="2200" b="1" dirty="0" err="1"/>
              <a:t>Бретаницкий</a:t>
            </a:r>
            <a:r>
              <a:rPr lang="ru-RU" sz="2200" b="1" dirty="0"/>
              <a:t> Л.С. Архитектурные памятники Гиссара // МИА СССР, №15. – М. – Л.: АН СССР, 1950</a:t>
            </a:r>
          </a:p>
          <a:p>
            <a:pPr marL="0" lvl="0" indent="0" algn="just">
              <a:buNone/>
            </a:pPr>
            <a:r>
              <a:rPr lang="ru-RU" sz="2200" b="1" dirty="0"/>
              <a:t>Всеобщая история архитектуры в 12-ти томах, тома 1 и 8.- М., 1969; 1970</a:t>
            </a:r>
          </a:p>
          <a:p>
            <a:pPr marL="0" lvl="0" indent="0" algn="just">
              <a:buNone/>
            </a:pPr>
            <a:r>
              <a:rPr lang="ru-RU" sz="2200" b="1" dirty="0"/>
              <a:t>Воронин Н.Н. Архитектурный памятник как исторический источник.// Советская археология, 1954. – М., № 19.</a:t>
            </a:r>
          </a:p>
          <a:p>
            <a:pPr marL="0" lvl="0" indent="0" algn="just">
              <a:buNone/>
            </a:pPr>
            <a:r>
              <a:rPr lang="ru-RU" sz="2200" b="1" dirty="0" err="1"/>
              <a:t>Гуляницкий</a:t>
            </a:r>
            <a:r>
              <a:rPr lang="ru-RU" sz="2200" b="1" dirty="0"/>
              <a:t> Н.Ф. О современном значении понятия «памятник архитектуры». // Сб. «Теория и практика реставрационных работ». - М., 1972.</a:t>
            </a:r>
          </a:p>
          <a:p>
            <a:pPr marL="0" lvl="0" indent="0" algn="just">
              <a:buNone/>
            </a:pPr>
            <a:r>
              <a:rPr lang="ru-RU" sz="2200" b="1" dirty="0"/>
              <a:t>Давид Д.А. Некоторые вопросы теории реставрации памятников архитектуры. // Сб. «Теория и практика реставрационных работ». – М., 1972.</a:t>
            </a:r>
          </a:p>
          <a:p>
            <a:pPr marL="0" lvl="0" indent="0" algn="just">
              <a:buNone/>
            </a:pPr>
            <a:r>
              <a:rPr lang="ru-RU" sz="2200" b="1" dirty="0"/>
              <a:t>Консервация и реставрации памятники и исторических зданий. Перевод с французского. – М.: </a:t>
            </a:r>
            <a:r>
              <a:rPr lang="ru-RU" sz="2200" b="1" dirty="0" err="1"/>
              <a:t>Стройиздат</a:t>
            </a:r>
            <a:r>
              <a:rPr lang="ru-RU" sz="2200" b="1" dirty="0"/>
              <a:t>, 1978.</a:t>
            </a:r>
          </a:p>
          <a:p>
            <a:pPr marL="0" lvl="0" indent="0" algn="just">
              <a:buNone/>
            </a:pPr>
            <a:r>
              <a:rPr lang="ru-RU" sz="2200" b="1" dirty="0"/>
              <a:t>Максимов П.Н. Основные положения научной методики реставрации памятников архитектуры. // «Практика реставрационных работ. </a:t>
            </a:r>
            <a:r>
              <a:rPr lang="ru-RU" sz="2200" b="1" dirty="0" err="1"/>
              <a:t>Вып</a:t>
            </a:r>
            <a:r>
              <a:rPr lang="ru-RU" sz="2200" b="1" dirty="0"/>
              <a:t>. 2. – М., 1958.</a:t>
            </a:r>
          </a:p>
          <a:p>
            <a:pPr marL="0" lvl="0" indent="0" algn="just">
              <a:buNone/>
            </a:pPr>
            <a:r>
              <a:rPr lang="ru-RU" sz="2200" b="1" dirty="0"/>
              <a:t>Международная хартия по консервации и реставрации исторических памятников и достопримечательных мест.// Методика и практика сохранения памятников архитектуры. – М., 1974.</a:t>
            </a:r>
          </a:p>
          <a:p>
            <a:pPr marL="0" lvl="0" indent="0" algn="just">
              <a:buNone/>
            </a:pPr>
            <a:r>
              <a:rPr lang="ru-RU" sz="2200" b="1" dirty="0"/>
              <a:t>Михайловский Е.В. Реставрация памятников архитектуры (развитие теоретических концепций). – М., 1971.</a:t>
            </a:r>
          </a:p>
          <a:p>
            <a:pPr marL="0" lvl="0" indent="0" algn="just">
              <a:buNone/>
            </a:pPr>
            <a:r>
              <a:rPr lang="ru-RU" sz="2200" b="1" dirty="0"/>
              <a:t>Михайловский Е.В. Основы современного подхода к реставрации памятников культуры // Методика и практика сохранения памятников архитектуры. – М., 1984.</a:t>
            </a:r>
          </a:p>
          <a:p>
            <a:pPr marL="0" lvl="0" indent="0" algn="just">
              <a:buNone/>
            </a:pPr>
            <a:r>
              <a:rPr lang="ru-RU" sz="2200" b="1" dirty="0"/>
              <a:t>Охрана памятников истории и культуры. Сборник документов. – М., 1973.</a:t>
            </a:r>
          </a:p>
          <a:p>
            <a:pPr marL="0" lvl="0" indent="0" algn="just">
              <a:buNone/>
            </a:pPr>
            <a:r>
              <a:rPr lang="ru-RU" sz="2200" b="1" dirty="0"/>
              <a:t>Хмельницкий С.Г.. Ходжа </a:t>
            </a:r>
            <a:r>
              <a:rPr lang="ru-RU" sz="2200" b="1" dirty="0" err="1"/>
              <a:t>Дурбад</a:t>
            </a:r>
            <a:r>
              <a:rPr lang="ru-RU" sz="2200" b="1" dirty="0"/>
              <a:t> // Труды ТПИ. - </a:t>
            </a:r>
            <a:r>
              <a:rPr lang="ru-RU" sz="2200" b="1" dirty="0" err="1"/>
              <a:t>Вып</a:t>
            </a:r>
            <a:r>
              <a:rPr lang="ru-RU" sz="2200" b="1" dirty="0"/>
              <a:t>. 7. – Душанбе, 1971.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85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22CF-0DF5-4B1C-9E52-43D36B775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31178"/>
            <a:ext cx="8618445" cy="2298583"/>
          </a:xfrm>
        </p:spPr>
        <p:txBody>
          <a:bodyPr/>
          <a:lstStyle/>
          <a:p>
            <a:pPr algn="ctr"/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«ЭРАСМУС+»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ЛЕКЦИЯ 7 </a:t>
            </a:r>
            <a:br>
              <a:rPr lang="ru-RU" sz="3600" dirty="0"/>
            </a:br>
            <a:r>
              <a:rPr lang="ru-RU" sz="3600" b="1" dirty="0">
                <a:latin typeface="Arial Black" panose="020B0A04020102020204" pitchFamily="34" charset="0"/>
              </a:rPr>
              <a:t>ПО КУРСУ «РЕСТАВРАЦИЯ»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A46A82-EDBF-4E95-BE30-8F86CAA38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0" y="3810001"/>
            <a:ext cx="8996570" cy="2643808"/>
          </a:xfrm>
        </p:spPr>
        <p:txBody>
          <a:bodyPr>
            <a:normAutofit fontScale="400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7000" b="1" dirty="0">
                <a:solidFill>
                  <a:srgbClr val="C00000"/>
                </a:solidFill>
              </a:rPr>
              <a:t>Презентация к лекции 7 на тему: </a:t>
            </a:r>
          </a:p>
          <a:p>
            <a:pPr algn="ctr"/>
            <a:r>
              <a:rPr lang="ru-RU" sz="7000" b="1" dirty="0">
                <a:solidFill>
                  <a:schemeClr val="tx1"/>
                </a:solidFill>
              </a:rPr>
              <a:t>«Основные работы, проводимые на объекте реставрации в условиях стран Центральной Азии»</a:t>
            </a:r>
          </a:p>
          <a:p>
            <a:pPr algn="ctr"/>
            <a:r>
              <a:rPr lang="ru-RU" sz="7000" dirty="0">
                <a:solidFill>
                  <a:srgbClr val="C00000"/>
                </a:solidFill>
                <a:latin typeface="Arial Black" panose="020B0A04020102020204" pitchFamily="34" charset="0"/>
              </a:rPr>
              <a:t>Лектор: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доктор архитектуры, профессор </a:t>
            </a:r>
          </a:p>
          <a:p>
            <a:pPr algn="ctr"/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Рустам </a:t>
            </a:r>
            <a:r>
              <a:rPr lang="ru-RU" sz="7000" dirty="0" err="1">
                <a:solidFill>
                  <a:srgbClr val="92D050"/>
                </a:solidFill>
                <a:latin typeface="Arial Black" panose="020B0A04020102020204" pitchFamily="34" charset="0"/>
              </a:rPr>
              <a:t>Саматович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Мукимов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0634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0349-ADE5-4B93-AB2D-1BBD019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04864"/>
            <a:ext cx="8596668" cy="3255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B76A07-B0A0-4B3D-8208-59788F8CAF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065" t="55211" r="29613" b="39524"/>
          <a:stretch/>
        </p:blipFill>
        <p:spPr bwMode="auto">
          <a:xfrm>
            <a:off x="503853" y="1236306"/>
            <a:ext cx="9358603" cy="2747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43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9BFF5-82D4-4E5B-AEDC-E195C0909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7506"/>
            <a:ext cx="7766936" cy="1132512"/>
          </a:xfrm>
        </p:spPr>
        <p:txBody>
          <a:bodyPr/>
          <a:lstStyle/>
          <a:p>
            <a:pPr algn="ctr"/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СОДЕРЖАНИЕ КУРСА «РЕСТАВРАЦИЯ В СТРАНАХ ЦЕНТРАЛЬНОЙ АЗИИ»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0C4666-078E-4559-A066-222A94860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509" y="1635853"/>
            <a:ext cx="9798342" cy="506695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00B0F0"/>
                </a:solidFill>
              </a:rPr>
              <a:t>1. Общая информация об архитектурных памятниках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2. Основы понятий «Памятник архитектуры» и «Реставрация».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3. Общие вопросов методов реставрации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4. Практика инженерной реставрации в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5. Изучение аналогий при реставрации памятников архитектуры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6. Становление теории и практики реставрации в странах Центральной Азии (Казахстан, Туркменистан, Узбекистан, Таджикистан, Кыргызстан, Юго-Восток России).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7. Основные работы, проводимые на объекте реставрации, в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8. Реставрация в Центральной Азии в эпоху Нового времени (вторая половина </a:t>
            </a:r>
            <a:r>
              <a:rPr lang="en-US" b="1" dirty="0">
                <a:solidFill>
                  <a:srgbClr val="00B0F0"/>
                </a:solidFill>
              </a:rPr>
              <a:t>XIX</a:t>
            </a:r>
            <a:r>
              <a:rPr lang="ru-RU" b="1" dirty="0">
                <a:solidFill>
                  <a:srgbClr val="00B0F0"/>
                </a:solidFill>
              </a:rPr>
              <a:t> - начало </a:t>
            </a:r>
            <a:r>
              <a:rPr lang="en-US" b="1" dirty="0">
                <a:solidFill>
                  <a:srgbClr val="00B0F0"/>
                </a:solidFill>
              </a:rPr>
              <a:t>X</a:t>
            </a:r>
            <a:r>
              <a:rPr lang="ru-RU" b="1" dirty="0">
                <a:solidFill>
                  <a:srgbClr val="00B0F0"/>
                </a:solidFill>
              </a:rPr>
              <a:t> вв.).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9. Приспособление памятников архитектуры и их комплексов в современных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10. Методы графической реставрации памятников архитектуры в условиях стран Центральной Азии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6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75B32-D3B9-4614-8C8B-D8F0591F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3281"/>
            <a:ext cx="8596668" cy="1687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Содержание лекции 7 на тему:</a:t>
            </a:r>
            <a:br>
              <a:rPr lang="ru-RU" dirty="0"/>
            </a:b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«ОСНОВНЫЕ РАБОТЫ, ПРОВОДИМЫЕ НА ОБЪЕКТАХ РЕСТАВРАЦИИ В УСЛОВИЯХ СТРАН ЦЕНТРАЛЬНОЙ АЗИИ»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E3864-DCAB-4177-949A-48FECD169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750182" cy="388077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1. Термины и понятия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2. Основная часть лекции «Основные работы, проводимые на объектах реставрации в условиях стран Центральной Азии»: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библиографические и архивные исследования по    памятникам    архитектуры;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историко-библиографические исследования;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историко-архивные и исследования. Письменные источники; 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3.Проблемы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4. Заключение (выводы и рекомендации)</a:t>
            </a:r>
          </a:p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  <a:latin typeface="Arial Black" panose="020B0A04020102020204" pitchFamily="34" charset="0"/>
              </a:rPr>
              <a:t>5. Список литературы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44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AD66A-6312-4FC8-A7AD-0878892B4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78" y="609600"/>
            <a:ext cx="4323184" cy="1320800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700" dirty="0">
                <a:solidFill>
                  <a:srgbClr val="FF0000"/>
                </a:solidFill>
                <a:latin typeface="Arial Black" panose="020B0A04020102020204" pitchFamily="34" charset="0"/>
              </a:rPr>
              <a:t>Предварительное ознакомление с объектом реставрации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D242C02-8FA2-4747-A404-4301D1BF92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75" t="32679" r="44632" b="31623"/>
          <a:stretch/>
        </p:blipFill>
        <p:spPr>
          <a:xfrm>
            <a:off x="4825170" y="381487"/>
            <a:ext cx="7099353" cy="609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7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A70C9-8F6C-4276-8BEB-94C5D75D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892" y="214604"/>
            <a:ext cx="10464785" cy="9050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  <a:t>ВЫДАЮЩИЕСЯ ПАМЯТНИКИ ЗОДЧЕСТВА ЦЕНТРАЛЬНОЙ АЗИИ,</a:t>
            </a:r>
            <a:b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  <a:t>ПОДВЕРГНУТЫЕ ТЩАТЕЛЬНОМУ ИЗУЧЕНИЮ</a:t>
            </a:r>
          </a:p>
        </p:txBody>
      </p:sp>
      <p:pic>
        <p:nvPicPr>
          <p:cNvPr id="4" name="Объект 3" descr="http://2.bp.blogspot.com/--qHx_mvUa98/Vfwd6fiXwHI/AAAAAAAAAPM/1lWb4cB6Sq8/s1600/%25D0%25A1%25D0%25A0%25D0%2595%25D0%2594%25D0%259D%25D0%2595%25D0%2592%25D0%2595%25D0%259A%25D0%259E%25D0%2592%25D0%25AC%25D0%2595.jpg">
            <a:extLst>
              <a:ext uri="{FF2B5EF4-FFF2-40B4-BE49-F238E27FC236}">
                <a16:creationId xmlns:a16="http://schemas.microsoft.com/office/drawing/2014/main" id="{E18BFA83-A32A-42AB-93B5-6E6869F57A7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65" y="1800808"/>
            <a:ext cx="10702211" cy="4497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6636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6FC30-6282-421D-B502-7CC2BB4DC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3292"/>
            <a:ext cx="5340911" cy="953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  <a:t>ВЫДАЮЩИЕСЯ ПАМЯТНИКИ АРХИТЕКТУРЫ ЦЕНТРАЛЬНОЙ АЗИИ</a:t>
            </a:r>
            <a:br>
              <a:rPr lang="ru-RU" sz="2800" dirty="0">
                <a:solidFill>
                  <a:srgbClr val="FFC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перед исследованием</a:t>
            </a:r>
            <a:b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C00000"/>
                </a:solidFill>
                <a:latin typeface="Arial Black" panose="020B0A04020102020204" pitchFamily="34" charset="0"/>
              </a:rPr>
              <a:t>(Ташкент. Бухара. Самарканд.)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3F2DE6F-441A-4F18-8556-1ECA11C3D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812" t="9000" r="29758" b="5901"/>
          <a:stretch/>
        </p:blipFill>
        <p:spPr>
          <a:xfrm>
            <a:off x="6288832" y="203292"/>
            <a:ext cx="5449079" cy="6451416"/>
          </a:xfrm>
          <a:prstGeom prst="rect">
            <a:avLst/>
          </a:prstGeom>
        </p:spPr>
      </p:pic>
      <p:pic>
        <p:nvPicPr>
          <p:cNvPr id="1026" name="Picture 2" descr="https://mytashkent.uz/wp-content/uploads/2021/05/image002_120521-063248.jpg">
            <a:extLst>
              <a:ext uri="{FF2B5EF4-FFF2-40B4-BE49-F238E27FC236}">
                <a16:creationId xmlns:a16="http://schemas.microsoft.com/office/drawing/2014/main" id="{C5DBD95A-A9AC-4265-8122-287C08879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33" y="2511916"/>
            <a:ext cx="5453545" cy="41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16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55F3E-A332-4E11-8A72-B9236204E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577" y="261257"/>
            <a:ext cx="5402423" cy="737119"/>
          </a:xfrm>
        </p:spPr>
        <p:txBody>
          <a:bodyPr>
            <a:noAutofit/>
          </a:bodyPr>
          <a:lstStyle/>
          <a:p>
            <a:pPr algn="ctr"/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Инженерно-технический цикл исследований объекта реставрации.</a:t>
            </a:r>
            <a:b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</a:rPr>
              <a:t>Библиографические и архивные исследования по памятникам архитектуры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CD9F5D2-4098-4A1D-BEB3-113ECAF1F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007" t="23793" r="16019" b="28016"/>
          <a:stretch/>
        </p:blipFill>
        <p:spPr>
          <a:xfrm>
            <a:off x="6522099" y="261257"/>
            <a:ext cx="5402423" cy="637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9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883E0-A6A3-4B13-9DAE-6C08C5EA4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26" y="429208"/>
            <a:ext cx="6997959" cy="2006081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Выдающиеся памятники архитектуры </a:t>
            </a:r>
            <a:r>
              <a:rPr lang="ru-RU" sz="2000" dirty="0" err="1">
                <a:solidFill>
                  <a:srgbClr val="FFC000"/>
                </a:solidFill>
                <a:latin typeface="Arial Black Tojik" pitchFamily="2" charset="0"/>
              </a:rPr>
              <a:t>Шахрисабза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 (мечеть Кок-</a:t>
            </a:r>
            <a:r>
              <a:rPr lang="ru-RU" sz="2000" dirty="0" err="1">
                <a:solidFill>
                  <a:srgbClr val="FFC000"/>
                </a:solidFill>
                <a:latin typeface="Arial Black Tojik" pitchFamily="2" charset="0"/>
              </a:rPr>
              <a:t>Гумбаз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,</a:t>
            </a:r>
            <a:r>
              <a:rPr lang="en-US" sz="2000" dirty="0">
                <a:solidFill>
                  <a:srgbClr val="FFC000"/>
                </a:solidFill>
                <a:latin typeface="Arial Black Tojik" pitchFamily="2" charset="0"/>
              </a:rPr>
              <a:t> XV 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в., </a:t>
            </a:r>
            <a:r>
              <a:rPr lang="ru-RU" sz="2000" dirty="0">
                <a:solidFill>
                  <a:srgbClr val="C00000"/>
                </a:solidFill>
                <a:latin typeface="Arial Black Tojik" pitchFamily="2" charset="0"/>
              </a:rPr>
              <a:t>слева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), Самарканда(</a:t>
            </a:r>
            <a:r>
              <a:rPr lang="ru-RU" sz="2000" dirty="0">
                <a:solidFill>
                  <a:srgbClr val="C00000"/>
                </a:solidFill>
                <a:latin typeface="Arial Black Tojik" pitchFamily="2" charset="0"/>
              </a:rPr>
              <a:t>в середине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)  и Ташкента </a:t>
            </a:r>
            <a:r>
              <a:rPr lang="en-US" sz="2000" dirty="0">
                <a:solidFill>
                  <a:srgbClr val="FFC000"/>
                </a:solidFill>
                <a:latin typeface="Arial Black Tojik" pitchFamily="2" charset="0"/>
              </a:rPr>
              <a:t>XIII 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века  (Мавзолей Шейха </a:t>
            </a:r>
            <a:r>
              <a:rPr lang="ru-RU" sz="2000" dirty="0" err="1">
                <a:solidFill>
                  <a:srgbClr val="FFC000"/>
                </a:solidFill>
                <a:latin typeface="Arial Black Tojik" pitchFamily="2" charset="0"/>
              </a:rPr>
              <a:t>Ховенди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 </a:t>
            </a:r>
            <a:r>
              <a:rPr lang="ru-RU" sz="2000" dirty="0" err="1">
                <a:solidFill>
                  <a:srgbClr val="FFC000"/>
                </a:solidFill>
                <a:latin typeface="Arial Black Tojik" pitchFamily="2" charset="0"/>
              </a:rPr>
              <a:t>ат-Тахура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, </a:t>
            </a:r>
            <a:r>
              <a:rPr lang="ru-RU" sz="2000" dirty="0">
                <a:solidFill>
                  <a:srgbClr val="C00000"/>
                </a:solidFill>
                <a:latin typeface="Arial Black Tojik" pitchFamily="2" charset="0"/>
              </a:rPr>
              <a:t>справа,</a:t>
            </a:r>
            <a:r>
              <a:rPr lang="ru-RU" sz="2000" dirty="0">
                <a:solidFill>
                  <a:srgbClr val="FFC000"/>
                </a:solidFill>
                <a:latin typeface="Arial Black Tojik" pitchFamily="2" charset="0"/>
              </a:rPr>
              <a:t> реставрация 2010 года)</a:t>
            </a:r>
          </a:p>
        </p:txBody>
      </p:sp>
      <p:pic>
        <p:nvPicPr>
          <p:cNvPr id="2050" name="Picture 2" descr="https://v-puty.com/images/gallery/Uzbekistan/Tashkent/sheihnatur/o_7549.jpg">
            <a:extLst>
              <a:ext uri="{FF2B5EF4-FFF2-40B4-BE49-F238E27FC236}">
                <a16:creationId xmlns:a16="http://schemas.microsoft.com/office/drawing/2014/main" id="{F222F05A-2F99-451C-A3B4-FB3631F0EB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965" y="2206689"/>
            <a:ext cx="4876800" cy="32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ED4FBC-7B40-4A50-9D17-F8B6DB49C2B6}"/>
              </a:ext>
            </a:extLst>
          </p:cNvPr>
          <p:cNvPicPr/>
          <p:nvPr/>
        </p:nvPicPr>
        <p:blipFill rotWithShape="1">
          <a:blip r:embed="rId3"/>
          <a:srcRect l="11880" t="25642" r="52346" b="19616"/>
          <a:stretch/>
        </p:blipFill>
        <p:spPr bwMode="auto">
          <a:xfrm>
            <a:off x="2836506" y="3032449"/>
            <a:ext cx="3947990" cy="3660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B7EB4D-F2EA-43AF-95D6-830B75CDB3FF}"/>
              </a:ext>
            </a:extLst>
          </p:cNvPr>
          <p:cNvPicPr/>
          <p:nvPr/>
        </p:nvPicPr>
        <p:blipFill rotWithShape="1">
          <a:blip r:embed="rId4"/>
          <a:srcRect l="34316" t="45682" r="35257" b="24795"/>
          <a:stretch/>
        </p:blipFill>
        <p:spPr bwMode="auto">
          <a:xfrm>
            <a:off x="262235" y="429208"/>
            <a:ext cx="4561691" cy="2421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385904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1693</TotalTime>
  <Words>891</Words>
  <Application>Microsoft Office PowerPoint</Application>
  <PresentationFormat>Широкоэкранный</PresentationFormat>
  <Paragraphs>59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Arial Black Tojik</vt:lpstr>
      <vt:lpstr>Trebuchet MS</vt:lpstr>
      <vt:lpstr>Wingdings 3</vt:lpstr>
      <vt:lpstr>Аспект</vt:lpstr>
      <vt:lpstr>Презентация PowerPoint</vt:lpstr>
      <vt:lpstr>                                   Проект «ЭРАСМУС+»  ЛЕКЦИЯ 7  ПО КУРСУ «РЕСТАВРАЦИЯ»</vt:lpstr>
      <vt:lpstr>   СОДЕРЖАНИЕ КУРСА «РЕСТАВРАЦИЯ В СТРАНАХ ЦЕНТРАЛЬНОЙ АЗИИ» </vt:lpstr>
      <vt:lpstr>Содержание лекции 7 на тему: «ОСНОВНЫЕ РАБОТЫ, ПРОВОДИМЫЕ НА ОБЪЕКТАХ РЕСТАВРАЦИИ В УСЛОВИЯХ СТРАН ЦЕНТРАЛЬНОЙ АЗИИ»</vt:lpstr>
      <vt:lpstr>       Предварительное ознакомление с объектом реставрации</vt:lpstr>
      <vt:lpstr>ВЫДАЮЩИЕСЯ ПАМЯТНИКИ ЗОДЧЕСТВА ЦЕНТРАЛЬНОЙ АЗИИ, ПОДВЕРГНУТЫЕ ТЩАТЕЛЬНОМУ ИЗУЧЕНИЮ</vt:lpstr>
      <vt:lpstr>ВЫДАЮЩИЕСЯ ПАМЯТНИКИ АРХИТЕКТУРЫ ЦЕНТРАЛЬНОЙ АЗИИ перед исследованием (Ташкент. Бухара. Самарканд.)</vt:lpstr>
      <vt:lpstr>     Инженерно-технический цикл исследований объекта реставрации. Библиографические и архивные исследования по памятникам архитектуры</vt:lpstr>
      <vt:lpstr>Выдающиеся памятники архитектуры Шахрисабза (мечеть Кок-Гумбаз, XV в., слева), Самарканда(в середине)  и Ташкента XIII века  (Мавзолей Шейха Ховенди ат-Тахура, справа, реставрация 2010 года)</vt:lpstr>
      <vt:lpstr>Мавзолей Ходжа Ахмада Яссави в Туркестане (Казахстан),  XV-XVI вв.  Ниже: реставрация купола мавзолея, 2019 г. Справа: Фото мавзолея начала ХХ века.</vt:lpstr>
      <vt:lpstr>       Историко-библиографические исследования объекта реставрации</vt:lpstr>
      <vt:lpstr>Выдающийся памятник архитектуры Центральной Азии. Медресе Шердор, XVII век Реставрация была проведена советскими специалистами после предварительных археологических исследований только в 1962 году.</vt:lpstr>
      <vt:lpstr>Выдающиеся памятники Кыргызстана.  Слева: Минарет X-XI вв. «Башня Бурана» после реставрации.  Справа: мавзолей Арыстан Баб (Казахстан), основа XIV в. В  1971 году усыпальница была снесена и заново отстроена с заимствованием из европейского и русского зодчества XIX века.</vt:lpstr>
      <vt:lpstr>       Историко-архивные исследования. Письменные источники</vt:lpstr>
      <vt:lpstr>Выдающийся памятник Центральной Азии: мавзолей Султана Санджара в Мерве (1140-е гг.). Слева: мавзолей в начале ХХ века.  Справа: мавзолей после реставрации 2010 года </vt:lpstr>
      <vt:lpstr>Мавзолеи династии Караханидов, XII  век Справа: мавзолеи после реставрации; слева – минарет, высота 27 м. В середине: фото мавзолеев конца XIX века</vt:lpstr>
      <vt:lpstr>Проблемы</vt:lpstr>
      <vt:lpstr>Заключение (выводы и рекомендации)</vt:lpstr>
      <vt:lpstr>Список литературы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ПО КУРСУ «ПРОЕКТИРОВАНИЕ В УСЛОВИЯХ РЕКОНСТРУКЦИИ ЖИЛОЙ СРЕДЫ»</dc:title>
  <dc:creator>Rustam Mukimov</dc:creator>
  <cp:lastModifiedBy>Rustam Mukimov</cp:lastModifiedBy>
  <cp:revision>74</cp:revision>
  <dcterms:created xsi:type="dcterms:W3CDTF">2021-12-23T14:10:01Z</dcterms:created>
  <dcterms:modified xsi:type="dcterms:W3CDTF">2022-04-10T04:20:45Z</dcterms:modified>
</cp:coreProperties>
</file>