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75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7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6439D-1683-474D-B332-BD60CCAD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261" y="3114261"/>
            <a:ext cx="2226365" cy="1232451"/>
          </a:xfrm>
        </p:spPr>
        <p:txBody>
          <a:bodyPr/>
          <a:lstStyle/>
          <a:p>
            <a:pPr algn="r"/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458A4AA-D56A-4C6B-92D2-8F022461ED1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34331" t="31186" r="6147" b="22196"/>
          <a:stretch/>
        </p:blipFill>
        <p:spPr bwMode="auto">
          <a:xfrm>
            <a:off x="821636" y="1232452"/>
            <a:ext cx="10946294" cy="45057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3667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FC334-152A-4C19-BD74-0D04A130B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775" y="185530"/>
            <a:ext cx="9834838" cy="10060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Преобразования сохраняемой части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 старых зданий</a:t>
            </a:r>
            <a:br>
              <a:rPr lang="ru-RU" sz="3200" b="1" dirty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rgbClr val="C00000"/>
                </a:solidFill>
              </a:rPr>
              <a:t>Верхний рис.: </a:t>
            </a:r>
            <a:r>
              <a:rPr lang="ru-RU" sz="2200" b="1" dirty="0">
                <a:solidFill>
                  <a:schemeClr val="tx1"/>
                </a:solidFill>
              </a:rPr>
              <a:t>Таджикистан. Видоизменение мечети в мавзолей Мухаммада </a:t>
            </a:r>
            <a:r>
              <a:rPr lang="ru-RU" sz="2200" b="1" dirty="0" err="1">
                <a:solidFill>
                  <a:schemeClr val="tx1"/>
                </a:solidFill>
              </a:rPr>
              <a:t>Бошаро</a:t>
            </a:r>
            <a:r>
              <a:rPr lang="ru-RU" sz="2200" b="1" dirty="0">
                <a:solidFill>
                  <a:schemeClr val="tx1"/>
                </a:solidFill>
              </a:rPr>
              <a:t> близ г. Пенджикента</a:t>
            </a:r>
            <a:br>
              <a:rPr lang="en-US" sz="2200" b="1" dirty="0">
                <a:solidFill>
                  <a:schemeClr val="tx1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 (</a:t>
            </a:r>
            <a:r>
              <a:rPr lang="en-US" sz="2200" b="1" dirty="0">
                <a:solidFill>
                  <a:schemeClr val="tx1"/>
                </a:solidFill>
              </a:rPr>
              <a:t>XII-XIV </a:t>
            </a:r>
            <a:r>
              <a:rPr lang="ru-RU" sz="2200" b="1" dirty="0">
                <a:solidFill>
                  <a:schemeClr val="tx1"/>
                </a:solidFill>
              </a:rPr>
              <a:t>вв.). </a:t>
            </a:r>
            <a:r>
              <a:rPr lang="ru-RU" sz="2200" b="1" dirty="0">
                <a:solidFill>
                  <a:srgbClr val="C00000"/>
                </a:solidFill>
              </a:rPr>
              <a:t>Нижний рис.: </a:t>
            </a:r>
            <a:r>
              <a:rPr lang="ru-RU" sz="2200" b="1" dirty="0">
                <a:solidFill>
                  <a:schemeClr val="tx1"/>
                </a:solidFill>
              </a:rPr>
              <a:t>Афганистан. преобразование греческого храма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ru-RU" sz="2200" b="1" dirty="0">
                <a:solidFill>
                  <a:schemeClr val="tx1"/>
                </a:solidFill>
              </a:rPr>
              <a:t>(</a:t>
            </a:r>
            <a:r>
              <a:rPr lang="en-US" sz="2200" b="1" dirty="0">
                <a:solidFill>
                  <a:schemeClr val="tx1"/>
                </a:solidFill>
              </a:rPr>
              <a:t>II</a:t>
            </a:r>
            <a:r>
              <a:rPr lang="ru-RU" sz="2200" b="1" dirty="0">
                <a:solidFill>
                  <a:schemeClr val="tx1"/>
                </a:solidFill>
              </a:rPr>
              <a:t> в. до н.э.)</a:t>
            </a:r>
            <a:r>
              <a:rPr lang="en-US" sz="2200" b="1" dirty="0">
                <a:solidFill>
                  <a:schemeClr val="tx1"/>
                </a:solidFill>
              </a:rPr>
              <a:t> </a:t>
            </a:r>
            <a:r>
              <a:rPr lang="ru-RU" sz="2200" b="1" dirty="0">
                <a:solidFill>
                  <a:schemeClr val="tx1"/>
                </a:solidFill>
              </a:rPr>
              <a:t> в буддийский (</a:t>
            </a:r>
            <a:r>
              <a:rPr lang="en-US" sz="2200" b="1" dirty="0">
                <a:solidFill>
                  <a:schemeClr val="tx1"/>
                </a:solidFill>
              </a:rPr>
              <a:t>II</a:t>
            </a:r>
            <a:r>
              <a:rPr lang="ru-RU" sz="2200" b="1" dirty="0">
                <a:solidFill>
                  <a:schemeClr val="tx1"/>
                </a:solidFill>
              </a:rPr>
              <a:t> </a:t>
            </a:r>
            <a:r>
              <a:rPr lang="ru-RU" sz="2200" b="1" dirty="0" err="1">
                <a:solidFill>
                  <a:schemeClr val="tx1"/>
                </a:solidFill>
              </a:rPr>
              <a:t>в.н.э</a:t>
            </a:r>
            <a:r>
              <a:rPr lang="ru-RU" sz="2200" b="1" dirty="0">
                <a:solidFill>
                  <a:schemeClr val="tx1"/>
                </a:solidFill>
              </a:rPr>
              <a:t>.) г. </a:t>
            </a:r>
            <a:r>
              <a:rPr lang="ru-RU" sz="2200" b="1" dirty="0" err="1">
                <a:solidFill>
                  <a:schemeClr val="tx1"/>
                </a:solidFill>
              </a:rPr>
              <a:t>Дильберджине</a:t>
            </a:r>
            <a:r>
              <a:rPr lang="ru-RU" sz="2200" b="1" dirty="0">
                <a:solidFill>
                  <a:schemeClr val="tx1"/>
                </a:solidFill>
              </a:rPr>
              <a:t> 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A00945F-6C02-4AD6-84B3-D62DCBCB2BD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150" y="4687350"/>
            <a:ext cx="2659036" cy="21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7E3104-1ADC-49EB-824B-FE62FD27EC1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6" t="27403" r="38951" b="31250"/>
          <a:stretch>
            <a:fillRect/>
          </a:stretch>
        </p:blipFill>
        <p:spPr bwMode="auto">
          <a:xfrm>
            <a:off x="3212855" y="5001010"/>
            <a:ext cx="2046770" cy="15325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1D42C4C7-A2C8-46E6-8EC6-1334DF6C6A8C}"/>
              </a:ext>
            </a:extLst>
          </p:cNvPr>
          <p:cNvSpPr/>
          <p:nvPr/>
        </p:nvSpPr>
        <p:spPr>
          <a:xfrm>
            <a:off x="5788758" y="5543064"/>
            <a:ext cx="873125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D8223B-52D6-451E-B462-9CB72DCBE07A}"/>
              </a:ext>
            </a:extLst>
          </p:cNvPr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65" t="2723" r="60993" b="78831"/>
          <a:stretch/>
        </p:blipFill>
        <p:spPr bwMode="auto">
          <a:xfrm>
            <a:off x="866285" y="2413081"/>
            <a:ext cx="2659036" cy="21327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B8E27E-41B6-4B23-B565-F708FA2A3F7F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91" t="26210" r="62176" b="53024"/>
          <a:stretch/>
        </p:blipFill>
        <p:spPr bwMode="auto">
          <a:xfrm>
            <a:off x="4486911" y="2631811"/>
            <a:ext cx="2659035" cy="18726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516F89-FFCB-4F4E-9CE6-520E2CBBC74E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7" t="51209" r="55556" b="26614"/>
          <a:stretch/>
        </p:blipFill>
        <p:spPr bwMode="auto">
          <a:xfrm>
            <a:off x="8496970" y="2543091"/>
            <a:ext cx="2659036" cy="18726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2E2345C0-2E1A-4A3F-8137-7D8025C8172A}"/>
              </a:ext>
            </a:extLst>
          </p:cNvPr>
          <p:cNvSpPr/>
          <p:nvPr/>
        </p:nvSpPr>
        <p:spPr>
          <a:xfrm flipV="1">
            <a:off x="3511552" y="3228876"/>
            <a:ext cx="873125" cy="501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CB7039D3-91BF-4587-A8A8-45366C039B78}"/>
              </a:ext>
            </a:extLst>
          </p:cNvPr>
          <p:cNvSpPr/>
          <p:nvPr/>
        </p:nvSpPr>
        <p:spPr>
          <a:xfrm flipV="1">
            <a:off x="7495623" y="3155791"/>
            <a:ext cx="873125" cy="546418"/>
          </a:xfrm>
          <a:prstGeom prst="rightArrow">
            <a:avLst>
              <a:gd name="adj1" fmla="val 50000"/>
              <a:gd name="adj2" fmla="val 451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9255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53C6F-E00D-4A0C-9151-A820AA42C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261" y="321614"/>
            <a:ext cx="5618923" cy="84457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Метод археологической консервации стен в цитадели </a:t>
            </a:r>
            <a:r>
              <a:rPr lang="ru-RU" sz="2400" b="1" dirty="0" err="1">
                <a:solidFill>
                  <a:srgbClr val="C00000"/>
                </a:solidFill>
              </a:rPr>
              <a:t>Хульбука</a:t>
            </a:r>
            <a:r>
              <a:rPr lang="ru-RU" sz="2400" b="1" dirty="0">
                <a:solidFill>
                  <a:srgbClr val="C00000"/>
                </a:solidFill>
              </a:rPr>
              <a:t> (</a:t>
            </a:r>
            <a:r>
              <a:rPr lang="en-US" sz="2400" b="1" dirty="0">
                <a:solidFill>
                  <a:srgbClr val="C00000"/>
                </a:solidFill>
              </a:rPr>
              <a:t>IX-XI </a:t>
            </a:r>
            <a:r>
              <a:rPr lang="ru-RU" sz="2400" b="1" dirty="0">
                <a:solidFill>
                  <a:srgbClr val="C00000"/>
                </a:solidFill>
              </a:rPr>
              <a:t> вв.). Южный Таджикистан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0EB98D-2359-4BB3-890F-BAFBC4E2BD4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2009" t="27174" r="33458" b="11631"/>
          <a:stretch/>
        </p:blipFill>
        <p:spPr bwMode="auto">
          <a:xfrm>
            <a:off x="7381461" y="145774"/>
            <a:ext cx="4810539" cy="6712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P1050186">
            <a:extLst>
              <a:ext uri="{FF2B5EF4-FFF2-40B4-BE49-F238E27FC236}">
                <a16:creationId xmlns:a16="http://schemas.microsoft.com/office/drawing/2014/main" id="{BEB968E6-DC36-4A14-B720-84F4F6FBE1AB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349" y="2080592"/>
            <a:ext cx="6612835" cy="4283516"/>
          </a:xfrm>
          <a:prstGeom prst="rect">
            <a:avLst/>
          </a:prstGeom>
          <a:noFill/>
          <a:ln w="1270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86890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41014-B7A1-465D-87D1-AD178CD01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3" y="145774"/>
            <a:ext cx="5605670" cy="17592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Реализация основополагающих документов по охране памятников архитектуры.</a:t>
            </a:r>
            <a:br>
              <a:rPr lang="ru-RU" sz="2000" b="1" dirty="0">
                <a:solidFill>
                  <a:srgbClr val="C00000"/>
                </a:solidFill>
              </a:rPr>
            </a:b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Дворец в </a:t>
            </a:r>
            <a:r>
              <a:rPr lang="ru-RU" sz="2000" b="1" dirty="0" err="1">
                <a:solidFill>
                  <a:schemeClr val="tx1"/>
                </a:solidFill>
              </a:rPr>
              <a:t>Халчаяне</a:t>
            </a:r>
            <a:r>
              <a:rPr lang="ru-RU" sz="2000" b="1" dirty="0">
                <a:solidFill>
                  <a:schemeClr val="tx1"/>
                </a:solidFill>
              </a:rPr>
              <a:t> (юг Узбекистана). План, интерьер, реконструкция общего вида </a:t>
            </a:r>
            <a:r>
              <a:rPr lang="ru-RU" sz="2200" b="1" dirty="0">
                <a:solidFill>
                  <a:schemeClr val="tx1"/>
                </a:solidFill>
              </a:rPr>
              <a:t>и интерьера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5801CF8-C9FB-4615-8AA0-EE583F58F82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1849" t="27071" r="33459" b="18471"/>
          <a:stretch/>
        </p:blipFill>
        <p:spPr bwMode="auto">
          <a:xfrm>
            <a:off x="6957391" y="145774"/>
            <a:ext cx="5234609" cy="66963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601924-BC20-4421-A882-1A38CD0DDE72}"/>
              </a:ext>
            </a:extLst>
          </p:cNvPr>
          <p:cNvPicPr/>
          <p:nvPr/>
        </p:nvPicPr>
        <p:blipFill>
          <a:blip r:embed="rId3" cstate="print"/>
          <a:srcRect l="21019" t="17176" r="7643" b="7252"/>
          <a:stretch>
            <a:fillRect/>
          </a:stretch>
        </p:blipFill>
        <p:spPr bwMode="auto">
          <a:xfrm>
            <a:off x="403052" y="4340626"/>
            <a:ext cx="2639461" cy="218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2CEFBB-7BC3-4EA1-9A8A-C8D5B874DC53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26296" y="4340626"/>
            <a:ext cx="3631094" cy="218344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E8E5D3-2A98-47AE-B3CA-90C7B25EF498}"/>
              </a:ext>
            </a:extLst>
          </p:cNvPr>
          <p:cNvPicPr/>
          <p:nvPr/>
        </p:nvPicPr>
        <p:blipFill>
          <a:blip r:embed="rId5" cstate="print">
            <a:lum bright="12000" contrast="-12000"/>
          </a:blip>
          <a:srcRect t="22827" r="57561" b="7536"/>
          <a:stretch>
            <a:fillRect/>
          </a:stretch>
        </p:blipFill>
        <p:spPr bwMode="auto">
          <a:xfrm>
            <a:off x="276018" y="1905000"/>
            <a:ext cx="6575355" cy="2183448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6300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29657-407E-4D27-BD21-30B661F43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426" y="132522"/>
            <a:ext cx="6069497" cy="17724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Основы формирования теоретических концепций реставрации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/>
              <a:t>Таджикистан. </a:t>
            </a:r>
            <a:r>
              <a:rPr lang="ru-RU" sz="2400" b="1" dirty="0">
                <a:solidFill>
                  <a:schemeClr val="tx1"/>
                </a:solidFill>
              </a:rPr>
              <a:t>Графическая реконструкция буддийского монастыря «</a:t>
            </a:r>
            <a:r>
              <a:rPr lang="ru-RU" sz="2400" b="1" dirty="0" err="1">
                <a:solidFill>
                  <a:schemeClr val="tx1"/>
                </a:solidFill>
              </a:rPr>
              <a:t>Аджинатепа</a:t>
            </a:r>
            <a:r>
              <a:rPr lang="ru-RU" sz="2400" b="1" dirty="0">
                <a:solidFill>
                  <a:schemeClr val="tx1"/>
                </a:solidFill>
              </a:rPr>
              <a:t>», выполненная с учетом рекомендаций Венецианской хартии 1964 года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5FB3426-5858-4990-AD24-7C42DA8BF9D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2010" t="26327" r="33137" b="9066"/>
          <a:stretch/>
        </p:blipFill>
        <p:spPr bwMode="auto">
          <a:xfrm>
            <a:off x="7142922" y="132522"/>
            <a:ext cx="4937631" cy="67254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Материалы к книге Архитектура совр. Таджикистана\Самарканд Фото для МИЦАИ в JPEG\Рис23.JPG">
            <a:extLst>
              <a:ext uri="{FF2B5EF4-FFF2-40B4-BE49-F238E27FC236}">
                <a16:creationId xmlns:a16="http://schemas.microsoft.com/office/drawing/2014/main" id="{8519B89A-B667-4DA2-AAED-4598AFED1483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52" y="2663687"/>
            <a:ext cx="6256751" cy="406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2112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492DA4-8E9E-4244-BF9E-0664AA96D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939" y="225288"/>
            <a:ext cx="5115341" cy="9276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Целостная реконструкция входной части цитадели </a:t>
            </a:r>
            <a:r>
              <a:rPr lang="ru-RU" sz="2400" b="1" dirty="0" err="1">
                <a:solidFill>
                  <a:srgbClr val="C00000"/>
                </a:solidFill>
              </a:rPr>
              <a:t>Хульбука</a:t>
            </a:r>
            <a:r>
              <a:rPr lang="ru-RU" sz="2400" b="1" dirty="0">
                <a:solidFill>
                  <a:srgbClr val="C00000"/>
                </a:solidFill>
              </a:rPr>
              <a:t>, основанная на научных методах реставрации (2006 г.)</a:t>
            </a:r>
            <a:br>
              <a:rPr lang="ru-RU" sz="2400" dirty="0"/>
            </a:br>
            <a:r>
              <a:rPr lang="ru-RU" sz="2000" b="1" dirty="0">
                <a:solidFill>
                  <a:schemeClr val="tx1"/>
                </a:solidFill>
              </a:rPr>
              <a:t>(сохранились подлинные остатки портала с декоративными деталями и фрагменты кирпичных стен)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67644F3-61E1-4EB3-BFA5-85440B82206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2009" t="22788" r="33458" b="26738"/>
          <a:stretch/>
        </p:blipFill>
        <p:spPr bwMode="auto">
          <a:xfrm>
            <a:off x="6268279" y="106017"/>
            <a:ext cx="5923722" cy="6751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D:\Материалы к книге Архитектура совр. Таджикистана\Самарканд Фото для МИЦАИ в JPEG\рис. 5.JPG">
            <a:extLst>
              <a:ext uri="{FF2B5EF4-FFF2-40B4-BE49-F238E27FC236}">
                <a16:creationId xmlns:a16="http://schemas.microsoft.com/office/drawing/2014/main" id="{430112AA-FCA8-450B-B81F-07C33539F08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305" y="2915478"/>
            <a:ext cx="5764696" cy="371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7570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744DE1-802D-41D4-87F9-2B4491576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65" y="15874"/>
            <a:ext cx="6573078" cy="13756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Создание историко-культурных заповедников – актуальная проблема </a:t>
            </a:r>
            <a:r>
              <a:rPr lang="ru-RU" sz="2400" b="1" dirty="0">
                <a:solidFill>
                  <a:schemeClr val="tx1"/>
                </a:solidFill>
              </a:rPr>
              <a:t>рест</a:t>
            </a:r>
            <a:r>
              <a:rPr lang="ru-RU" sz="2400" b="1" dirty="0">
                <a:solidFill>
                  <a:srgbClr val="C00000"/>
                </a:solidFill>
              </a:rPr>
              <a:t>аврации  и сохранения памятников культурного наследия.</a:t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Таджикистан.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000" b="1" dirty="0"/>
              <a:t>Средневековый </a:t>
            </a:r>
            <a:r>
              <a:rPr lang="ru-RU" sz="2000" b="1" dirty="0" err="1"/>
              <a:t>Хисор</a:t>
            </a:r>
            <a:r>
              <a:rPr lang="ru-RU" sz="2000" b="1" dirty="0"/>
              <a:t>. Мавзолей </a:t>
            </a:r>
            <a:r>
              <a:rPr lang="ru-RU" sz="2000" b="1" dirty="0" err="1"/>
              <a:t>Махдуми</a:t>
            </a:r>
            <a:r>
              <a:rPr lang="ru-RU" sz="2000" b="1" dirty="0"/>
              <a:t> </a:t>
            </a:r>
            <a:r>
              <a:rPr lang="ru-RU" sz="2000" b="1" dirty="0" err="1"/>
              <a:t>Аъзам</a:t>
            </a:r>
            <a:r>
              <a:rPr lang="ru-RU" sz="2000" b="1" dirty="0"/>
              <a:t>, </a:t>
            </a:r>
            <a:r>
              <a:rPr lang="en-US" sz="2000" b="1" dirty="0"/>
              <a:t>X</a:t>
            </a:r>
            <a:r>
              <a:rPr lang="ru-RU" sz="2000" b="1" dirty="0"/>
              <a:t>-</a:t>
            </a:r>
            <a:r>
              <a:rPr lang="en-US" sz="2000" b="1" dirty="0"/>
              <a:t>XI</a:t>
            </a:r>
            <a:r>
              <a:rPr lang="ru-RU" sz="2000" b="1" dirty="0"/>
              <a:t>; </a:t>
            </a:r>
            <a:r>
              <a:rPr lang="en-US" sz="2000" b="1" dirty="0"/>
              <a:t>XII</a:t>
            </a:r>
            <a:r>
              <a:rPr lang="ru-RU" sz="2000" b="1" dirty="0"/>
              <a:t>-</a:t>
            </a:r>
            <a:r>
              <a:rPr lang="en-US" sz="2000" b="1" dirty="0"/>
              <a:t>XVI</a:t>
            </a:r>
            <a:r>
              <a:rPr lang="ru-RU" sz="2000" b="1" dirty="0"/>
              <a:t> вв. Аксонометрия; слева - этапность формирования </a:t>
            </a:r>
            <a:r>
              <a:rPr lang="ru-RU" sz="2000" b="1" dirty="0" err="1"/>
              <a:t>Махдуми</a:t>
            </a:r>
            <a:r>
              <a:rPr lang="ru-RU" sz="2000" b="1" dirty="0"/>
              <a:t> </a:t>
            </a:r>
            <a:r>
              <a:rPr lang="ru-RU" sz="2000" b="1" dirty="0" err="1"/>
              <a:t>Аъзам</a:t>
            </a:r>
            <a:r>
              <a:rPr lang="ru-RU" sz="2000" b="1" dirty="0"/>
              <a:t>: А – </a:t>
            </a:r>
            <a:r>
              <a:rPr lang="en-US" sz="2000" b="1" dirty="0"/>
              <a:t>X</a:t>
            </a:r>
            <a:r>
              <a:rPr lang="ru-RU" sz="2000" b="1" dirty="0"/>
              <a:t>-</a:t>
            </a:r>
            <a:r>
              <a:rPr lang="en-US" sz="2000" b="1" dirty="0"/>
              <a:t>XI</a:t>
            </a:r>
            <a:r>
              <a:rPr lang="ru-RU" sz="2000" b="1" dirty="0"/>
              <a:t> вв.; Б – </a:t>
            </a:r>
            <a:r>
              <a:rPr lang="en-US" sz="2000" b="1" dirty="0"/>
              <a:t>XI</a:t>
            </a:r>
            <a:r>
              <a:rPr lang="ru-RU" sz="2000" b="1" dirty="0"/>
              <a:t>-</a:t>
            </a:r>
            <a:r>
              <a:rPr lang="en-US" sz="2000" b="1" dirty="0"/>
              <a:t>XII</a:t>
            </a:r>
            <a:r>
              <a:rPr lang="ru-RU" sz="2000" b="1" dirty="0"/>
              <a:t> вв.; В - </a:t>
            </a:r>
            <a:r>
              <a:rPr lang="en-US" sz="2000" b="1" dirty="0"/>
              <a:t>XV</a:t>
            </a:r>
            <a:r>
              <a:rPr lang="ru-RU" sz="2000" b="1" dirty="0"/>
              <a:t>-</a:t>
            </a:r>
            <a:r>
              <a:rPr lang="en-US" sz="2000" b="1" dirty="0"/>
              <a:t>XVI</a:t>
            </a:r>
            <a:r>
              <a:rPr lang="ru-RU" sz="2000" b="1" dirty="0"/>
              <a:t>  вв..1 – </a:t>
            </a:r>
            <a:r>
              <a:rPr lang="ru-RU" sz="2000" b="1" dirty="0" err="1"/>
              <a:t>гурхона</a:t>
            </a:r>
            <a:r>
              <a:rPr lang="ru-RU" sz="2000" b="1" dirty="0"/>
              <a:t>-усыпальница; 2 – </a:t>
            </a:r>
            <a:r>
              <a:rPr lang="ru-RU" sz="2000" b="1" dirty="0" err="1"/>
              <a:t>зиёратхона-поминальня</a:t>
            </a:r>
            <a:r>
              <a:rPr lang="ru-RU" sz="2000" b="1" dirty="0"/>
              <a:t>; 3 – усыпальница; 4 – портал-айван.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E818B60-4298-4DE3-B492-19BCB834D18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2010" t="21950" r="33298" b="15907"/>
          <a:stretch/>
        </p:blipFill>
        <p:spPr bwMode="auto">
          <a:xfrm>
            <a:off x="7169427" y="132522"/>
            <a:ext cx="5022574" cy="67096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528271-8483-4038-8ED0-6BFD33C6E82B}"/>
              </a:ext>
            </a:extLst>
          </p:cNvPr>
          <p:cNvPicPr/>
          <p:nvPr/>
        </p:nvPicPr>
        <p:blipFill>
          <a:blip r:embed="rId3" cstate="print"/>
          <a:srcRect l="2893" t="2431" r="18127"/>
          <a:stretch>
            <a:fillRect/>
          </a:stretch>
        </p:blipFill>
        <p:spPr bwMode="auto">
          <a:xfrm>
            <a:off x="322607" y="3258185"/>
            <a:ext cx="1704975" cy="359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F99E43-F92A-4AA1-9973-22D261F241DD}"/>
              </a:ext>
            </a:extLst>
          </p:cNvPr>
          <p:cNvPicPr/>
          <p:nvPr/>
        </p:nvPicPr>
        <p:blipFill>
          <a:blip r:embed="rId4" cstate="print"/>
          <a:srcRect b="3801"/>
          <a:stretch>
            <a:fillRect/>
          </a:stretch>
        </p:blipFill>
        <p:spPr bwMode="auto">
          <a:xfrm>
            <a:off x="2372139" y="3242311"/>
            <a:ext cx="4452731" cy="349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3913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277E7-7686-4BDC-B4AD-C5B682B0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260" y="198783"/>
            <a:ext cx="2070444" cy="2928729"/>
          </a:xfrm>
        </p:spPr>
        <p:txBody>
          <a:bodyPr>
            <a:normAutofit/>
          </a:bodyPr>
          <a:lstStyle/>
          <a:p>
            <a:pPr algn="ctr"/>
            <a:br>
              <a:rPr lang="ru-RU" sz="2000" dirty="0"/>
            </a:br>
            <a:r>
              <a:rPr lang="ru-RU" sz="2000" b="1" dirty="0">
                <a:solidFill>
                  <a:srgbClr val="C00000"/>
                </a:solidFill>
              </a:rPr>
              <a:t>Мечеть-мавзолей Ходжа </a:t>
            </a:r>
            <a:r>
              <a:rPr lang="ru-RU" sz="2000" b="1" dirty="0" err="1">
                <a:solidFill>
                  <a:srgbClr val="C00000"/>
                </a:solidFill>
              </a:rPr>
              <a:t>Машхад</a:t>
            </a:r>
            <a:r>
              <a:rPr lang="ru-RU" sz="2000" b="1" dirty="0">
                <a:solidFill>
                  <a:srgbClr val="C00000"/>
                </a:solidFill>
              </a:rPr>
              <a:t> в Южном Таджикистане</a:t>
            </a:r>
            <a:r>
              <a:rPr lang="en-US" sz="2000" b="1" dirty="0">
                <a:solidFill>
                  <a:srgbClr val="C00000"/>
                </a:solidFill>
              </a:rPr>
              <a:t>XI-XII </a:t>
            </a:r>
            <a:r>
              <a:rPr lang="ru-RU" sz="2000" b="1" dirty="0">
                <a:solidFill>
                  <a:srgbClr val="C00000"/>
                </a:solidFill>
              </a:rPr>
              <a:t>вв.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6C4818F-9C85-4F15-AA7E-63FD719E499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2010" t="45039" r="32816" b="10206"/>
          <a:stretch/>
        </p:blipFill>
        <p:spPr bwMode="auto">
          <a:xfrm>
            <a:off x="5817704" y="92765"/>
            <a:ext cx="6374296" cy="67493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odja4">
            <a:extLst>
              <a:ext uri="{FF2B5EF4-FFF2-40B4-BE49-F238E27FC236}">
                <a16:creationId xmlns:a16="http://schemas.microsoft.com/office/drawing/2014/main" id="{14ECE499-0605-45EC-937B-D80E65C82336}"/>
              </a:ext>
            </a:extLst>
          </p:cNvPr>
          <p:cNvPicPr/>
          <p:nvPr/>
        </p:nvPicPr>
        <p:blipFill>
          <a:blip r:embed="rId3" cstate="print">
            <a:lum bright="-6000"/>
          </a:blip>
          <a:srcRect t="6175" b="8403"/>
          <a:stretch>
            <a:fillRect/>
          </a:stretch>
        </p:blipFill>
        <p:spPr bwMode="auto">
          <a:xfrm>
            <a:off x="175385" y="0"/>
            <a:ext cx="357187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SWScan00101">
            <a:extLst>
              <a:ext uri="{FF2B5EF4-FFF2-40B4-BE49-F238E27FC236}">
                <a16:creationId xmlns:a16="http://schemas.microsoft.com/office/drawing/2014/main" id="{EAA55A9D-476E-4290-BF3C-33EE7D8BF2BB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9708" t="9491" r="10474" b="33220"/>
          <a:stretch>
            <a:fillRect/>
          </a:stretch>
        </p:blipFill>
        <p:spPr bwMode="auto">
          <a:xfrm>
            <a:off x="3065476" y="3326295"/>
            <a:ext cx="2752228" cy="345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7019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65468-63F7-47EE-B7E4-3C52AD012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514" y="225287"/>
            <a:ext cx="3538330" cy="18155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Новое здание мавзолея над подземным склепом</a:t>
            </a:r>
            <a:br>
              <a:rPr lang="ru-RU" sz="2200" b="1" dirty="0">
                <a:solidFill>
                  <a:srgbClr val="C00000"/>
                </a:solidFill>
              </a:rPr>
            </a:br>
            <a:r>
              <a:rPr lang="ru-RU" sz="2200" b="1" dirty="0" err="1">
                <a:solidFill>
                  <a:srgbClr val="C00000"/>
                </a:solidFill>
              </a:rPr>
              <a:t>Мавлоно</a:t>
            </a:r>
            <a:r>
              <a:rPr lang="ru-RU" sz="2200" b="1" dirty="0">
                <a:solidFill>
                  <a:srgbClr val="C00000"/>
                </a:solidFill>
              </a:rPr>
              <a:t> Юсуф </a:t>
            </a:r>
            <a:r>
              <a:rPr lang="ru-RU" sz="2200" b="1" dirty="0" err="1">
                <a:solidFill>
                  <a:srgbClr val="C00000"/>
                </a:solidFill>
              </a:rPr>
              <a:t>Чархй</a:t>
            </a:r>
            <a:r>
              <a:rPr lang="ru-RU" sz="2200" b="1" dirty="0">
                <a:solidFill>
                  <a:srgbClr val="C00000"/>
                </a:solidFill>
              </a:rPr>
              <a:t>  в селе </a:t>
            </a:r>
            <a:r>
              <a:rPr lang="ru-RU" sz="2200" b="1" dirty="0" err="1">
                <a:solidFill>
                  <a:srgbClr val="C00000"/>
                </a:solidFill>
              </a:rPr>
              <a:t>Чуртак</a:t>
            </a:r>
            <a:r>
              <a:rPr lang="ru-RU" sz="2200" b="1" dirty="0">
                <a:solidFill>
                  <a:srgbClr val="C00000"/>
                </a:solidFill>
              </a:rPr>
              <a:t>, 2004 г.</a:t>
            </a:r>
            <a:br>
              <a:rPr lang="ru-RU" sz="2200" b="1" dirty="0">
                <a:solidFill>
                  <a:srgbClr val="C00000"/>
                </a:solidFill>
              </a:rPr>
            </a:br>
            <a:r>
              <a:rPr lang="ru-RU" sz="2200" b="1" dirty="0"/>
              <a:t>(полная реконструкция произведена без подлинных остатков наземной части здания)</a:t>
            </a:r>
            <a:br>
              <a:rPr lang="ru-RU" sz="2200" dirty="0"/>
            </a:br>
            <a:r>
              <a:rPr lang="ru-RU" b="1" dirty="0"/>
              <a:t> </a:t>
            </a:r>
            <a:br>
              <a:rPr lang="ru-RU" dirty="0"/>
            </a:br>
            <a:endParaRPr lang="ru-RU" sz="2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FADE975-7060-4A50-A43C-250CF743EC0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2010" t="41904" r="33298" b="14197"/>
          <a:stretch/>
        </p:blipFill>
        <p:spPr bwMode="auto">
          <a:xfrm>
            <a:off x="5327374" y="371061"/>
            <a:ext cx="6864626" cy="6725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111-112">
            <a:extLst>
              <a:ext uri="{FF2B5EF4-FFF2-40B4-BE49-F238E27FC236}">
                <a16:creationId xmlns:a16="http://schemas.microsoft.com/office/drawing/2014/main" id="{A9A8A3D3-627E-467C-A92D-1BB36A6D8B59}"/>
              </a:ext>
            </a:extLst>
          </p:cNvPr>
          <p:cNvPicPr/>
          <p:nvPr/>
        </p:nvPicPr>
        <p:blipFill>
          <a:blip r:embed="rId3" cstate="print"/>
          <a:srcRect l="54616" t="9464" r="7465" b="57913"/>
          <a:stretch>
            <a:fillRect/>
          </a:stretch>
        </p:blipFill>
        <p:spPr bwMode="auto">
          <a:xfrm>
            <a:off x="265043" y="3293165"/>
            <a:ext cx="5062331" cy="334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1147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DF5D9-B720-4BF2-9066-3832804E1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271" y="318052"/>
            <a:ext cx="3167268" cy="4876800"/>
          </a:xfrm>
        </p:spPr>
        <p:txBody>
          <a:bodyPr>
            <a:normAutofit/>
          </a:bodyPr>
          <a:lstStyle/>
          <a:p>
            <a:pPr algn="ctr"/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br>
              <a:rPr lang="ru-RU" b="1" dirty="0">
                <a:solidFill>
                  <a:srgbClr val="C00000"/>
                </a:solidFill>
              </a:rPr>
            </a:br>
            <a:r>
              <a:rPr lang="ru-RU" sz="2800" b="1" dirty="0">
                <a:solidFill>
                  <a:srgbClr val="C00000"/>
                </a:solidFill>
              </a:rPr>
              <a:t>Проблемы реставрации</a:t>
            </a:r>
            <a:r>
              <a:rPr lang="ru-RU" sz="2800" dirty="0">
                <a:solidFill>
                  <a:srgbClr val="C00000"/>
                </a:solidFill>
              </a:rPr>
              <a:t>: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944592A-0C88-44CA-BD2E-E20C7A67E7C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2009" t="46245" r="33458" b="19612"/>
          <a:stretch/>
        </p:blipFill>
        <p:spPr bwMode="auto">
          <a:xfrm>
            <a:off x="4810539" y="145774"/>
            <a:ext cx="7235687" cy="6579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75634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368E2-9A80-4756-88F3-B17EFC95F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62" y="0"/>
            <a:ext cx="5799833" cy="224493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>
                <a:solidFill>
                  <a:srgbClr val="C00000"/>
                </a:solidFill>
              </a:rPr>
              <a:t>Заключение</a:t>
            </a:r>
            <a:br>
              <a:rPr lang="ru-RU" sz="3100" b="1" dirty="0">
                <a:solidFill>
                  <a:srgbClr val="C00000"/>
                </a:solidFill>
              </a:rPr>
            </a:br>
            <a:r>
              <a:rPr lang="ru-RU" sz="3100" b="1" dirty="0">
                <a:solidFill>
                  <a:srgbClr val="C00000"/>
                </a:solidFill>
              </a:rPr>
              <a:t>(рекомендации)</a:t>
            </a:r>
            <a:br>
              <a:rPr lang="ru-RU" sz="3100" b="1" dirty="0">
                <a:solidFill>
                  <a:srgbClr val="C00000"/>
                </a:solidFill>
              </a:rPr>
            </a:br>
            <a:r>
              <a:rPr lang="ru-RU" sz="2200" b="1" dirty="0">
                <a:solidFill>
                  <a:schemeClr val="tx1"/>
                </a:solidFill>
              </a:rPr>
              <a:t>Таджикистан.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sz="2200" b="1" dirty="0"/>
              <a:t>Комплекс погребальных сооружений Ходжа </a:t>
            </a:r>
            <a:r>
              <a:rPr lang="ru-RU" sz="2200" b="1" dirty="0" err="1"/>
              <a:t>Нахшрон</a:t>
            </a:r>
            <a:r>
              <a:rPr lang="ru-RU" sz="2200" b="1" dirty="0"/>
              <a:t>  близ </a:t>
            </a:r>
            <a:r>
              <a:rPr lang="ru-RU" sz="2200" b="1" dirty="0" err="1"/>
              <a:t>Турсун</a:t>
            </a:r>
            <a:r>
              <a:rPr lang="ru-RU" sz="2200" b="1" dirty="0"/>
              <a:t>-Заде,    </a:t>
            </a:r>
            <a:r>
              <a:rPr lang="en-US" sz="2200" b="1" dirty="0"/>
              <a:t>X</a:t>
            </a:r>
            <a:r>
              <a:rPr lang="ru-RU" sz="2200" b="1" dirty="0"/>
              <a:t>-</a:t>
            </a:r>
            <a:r>
              <a:rPr lang="en-US" sz="2200" b="1" dirty="0"/>
              <a:t>XII</a:t>
            </a:r>
            <a:r>
              <a:rPr lang="ru-RU" sz="2200" b="1" dirty="0"/>
              <a:t> вв.</a:t>
            </a:r>
            <a:br>
              <a:rPr lang="ru-RU" sz="2200" dirty="0"/>
            </a:br>
            <a:endParaRPr lang="ru-RU" sz="2200" b="1" dirty="0">
              <a:solidFill>
                <a:srgbClr val="C00000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7547C7F-5580-4B29-B94C-39341F63A31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2812" t="21095" r="33137" b="18187"/>
          <a:stretch/>
        </p:blipFill>
        <p:spPr bwMode="auto">
          <a:xfrm>
            <a:off x="6553045" y="159027"/>
            <a:ext cx="5508286" cy="6683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Untitled-15">
            <a:extLst>
              <a:ext uri="{FF2B5EF4-FFF2-40B4-BE49-F238E27FC236}">
                <a16:creationId xmlns:a16="http://schemas.microsoft.com/office/drawing/2014/main" id="{8D038AFE-E878-436B-8DD2-6DF993C39DC6}"/>
              </a:ext>
            </a:extLst>
          </p:cNvPr>
          <p:cNvPicPr/>
          <p:nvPr/>
        </p:nvPicPr>
        <p:blipFill>
          <a:blip r:embed="rId3" cstate="print">
            <a:lum bright="-12000" contrast="18000"/>
          </a:blip>
          <a:srcRect t="5991" r="3369"/>
          <a:stretch>
            <a:fillRect/>
          </a:stretch>
        </p:blipFill>
        <p:spPr bwMode="auto">
          <a:xfrm>
            <a:off x="1630018" y="2244931"/>
            <a:ext cx="3334930" cy="451768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7668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16439D-1683-474D-B332-BD60CCAD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31914"/>
            <a:ext cx="8911687" cy="1172816"/>
          </a:xfrm>
        </p:spPr>
        <p:txBody>
          <a:bodyPr/>
          <a:lstStyle/>
          <a:p>
            <a:pPr algn="r"/>
            <a:r>
              <a:rPr lang="ru-RU" sz="2400" b="1" dirty="0">
                <a:solidFill>
                  <a:srgbClr val="0070C0"/>
                </a:solidFill>
              </a:rPr>
              <a:t>Проект «</a:t>
            </a:r>
            <a:r>
              <a:rPr lang="ru-RU" sz="2400" b="1" dirty="0" err="1">
                <a:solidFill>
                  <a:srgbClr val="0070C0"/>
                </a:solidFill>
              </a:rPr>
              <a:t>Эрасмус</a:t>
            </a:r>
            <a:r>
              <a:rPr lang="ru-RU" sz="2400" b="1" dirty="0">
                <a:solidFill>
                  <a:srgbClr val="0070C0"/>
                </a:solidFill>
              </a:rPr>
              <a:t>+»</a:t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>СОДЕРЖАНИЕ КУРСА «РЕСТАВРАЦИЯ»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0948AB3-8BA8-4A41-A069-91CCE0C70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269" y="1404730"/>
            <a:ext cx="10478278" cy="522135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>
                <a:solidFill>
                  <a:srgbClr val="00B0F0"/>
                </a:solidFill>
              </a:rPr>
              <a:t>1. Общая информация об архитектурных памятниках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2. Основы понятий «Памятник архитектуры» и «Реставрация».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3. Общие вопросов методов реставрации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4. Практика инженерной реставрации в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5. Изучение аналогий при реставрации памятников архитектуры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6. Становление теории и практики реставрации в странах Центральной Азии (Казахстан, Туркменистан, Узбекистан, Таджикистан, Кыргызстан, Юго-Восток России).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7. Основные работы, проводимые на объекте реставрации, в условиях стран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8. Реставрация в Центральной Азии в эпоху Нового времени (вторая половина </a:t>
            </a:r>
            <a:r>
              <a:rPr lang="en-US" b="1" dirty="0">
                <a:solidFill>
                  <a:srgbClr val="00B0F0"/>
                </a:solidFill>
              </a:rPr>
              <a:t>XIX</a:t>
            </a:r>
            <a:r>
              <a:rPr lang="ru-RU" b="1" dirty="0">
                <a:solidFill>
                  <a:srgbClr val="00B0F0"/>
                </a:solidFill>
              </a:rPr>
              <a:t> - начало </a:t>
            </a:r>
            <a:r>
              <a:rPr lang="en-US" b="1" dirty="0">
                <a:solidFill>
                  <a:srgbClr val="00B0F0"/>
                </a:solidFill>
              </a:rPr>
              <a:t>X</a:t>
            </a:r>
            <a:r>
              <a:rPr lang="ru-RU" b="1" dirty="0">
                <a:solidFill>
                  <a:srgbClr val="00B0F0"/>
                </a:solidFill>
              </a:rPr>
              <a:t> вв.).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9. Приспособление памятников архитектуры и их комплексов в современных условиях стран Центральной Азии</a:t>
            </a:r>
          </a:p>
          <a:p>
            <a:pPr algn="just"/>
            <a:r>
              <a:rPr lang="ru-RU" b="1" dirty="0">
                <a:solidFill>
                  <a:srgbClr val="00B0F0"/>
                </a:solidFill>
              </a:rPr>
              <a:t>10. </a:t>
            </a:r>
            <a:r>
              <a:rPr lang="ru-RU" b="1">
                <a:solidFill>
                  <a:srgbClr val="00B0F0"/>
                </a:solidFill>
              </a:rPr>
              <a:t>Методы графической реставрации памятников архитектуры в условиях стран Центральной Азии</a:t>
            </a:r>
            <a:endParaRPr lang="ru-RU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91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53CD5-9A50-4207-ACFE-2E5E0285B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513" y="624110"/>
            <a:ext cx="2531165" cy="3338290"/>
          </a:xfrm>
        </p:spPr>
        <p:txBody>
          <a:bodyPr>
            <a:normAutofit/>
          </a:bodyPr>
          <a:lstStyle/>
          <a:p>
            <a:pPr algn="ctr"/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br>
              <a:rPr lang="ru-RU" sz="2800" dirty="0"/>
            </a:br>
            <a:r>
              <a:rPr lang="ru-RU" sz="2800" b="1" dirty="0">
                <a:solidFill>
                  <a:srgbClr val="C00000"/>
                </a:solidFill>
              </a:rPr>
              <a:t>Список литературы: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CA85740-4280-4CD0-A4F2-A21FDAB3CE2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1849" t="28221" r="23998" b="18757"/>
          <a:stretch/>
        </p:blipFill>
        <p:spPr bwMode="auto">
          <a:xfrm>
            <a:off x="4041913" y="119270"/>
            <a:ext cx="7911547" cy="66393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40249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CEFE33-86E5-4298-8B3B-44DC1EC44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848140"/>
            <a:ext cx="8915399" cy="25808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</a:rPr>
              <a:t>ЛЕКЦИЯ 8 </a:t>
            </a:r>
            <a:br>
              <a:rPr lang="ru-RU" sz="3600" b="1" i="1" dirty="0">
                <a:solidFill>
                  <a:srgbClr val="FF0000"/>
                </a:solidFill>
              </a:rPr>
            </a:br>
            <a:r>
              <a:rPr lang="ru-RU" sz="3600" b="1" i="1" dirty="0">
                <a:solidFill>
                  <a:srgbClr val="FF0000"/>
                </a:solidFill>
              </a:rPr>
              <a:t>ПО КУРСУ «РЕСТАВРАЦИЯ»</a:t>
            </a:r>
            <a:br>
              <a:rPr lang="ru-RU" sz="3600" dirty="0"/>
            </a:br>
            <a:br>
              <a:rPr lang="ru-RU" sz="3600" dirty="0"/>
            </a:br>
            <a:r>
              <a:rPr lang="ru-RU" sz="3600" b="1" dirty="0">
                <a:solidFill>
                  <a:srgbClr val="0070C0"/>
                </a:solidFill>
              </a:rPr>
              <a:t>«Реставрация в Средней Азии в период Нового времени (вторая половина </a:t>
            </a:r>
            <a:r>
              <a:rPr lang="en-US" sz="3600" b="1" dirty="0">
                <a:solidFill>
                  <a:srgbClr val="0070C0"/>
                </a:solidFill>
              </a:rPr>
              <a:t>XIX</a:t>
            </a:r>
            <a:r>
              <a:rPr lang="ru-RU" sz="3600" b="1" dirty="0">
                <a:solidFill>
                  <a:srgbClr val="0070C0"/>
                </a:solidFill>
              </a:rPr>
              <a:t>-конец </a:t>
            </a:r>
            <a:r>
              <a:rPr lang="en-US" sz="3600" b="1" dirty="0">
                <a:solidFill>
                  <a:srgbClr val="0070C0"/>
                </a:solidFill>
              </a:rPr>
              <a:t>XX</a:t>
            </a:r>
            <a:r>
              <a:rPr lang="ru-RU" sz="3600" b="1" dirty="0">
                <a:solidFill>
                  <a:srgbClr val="0070C0"/>
                </a:solidFill>
              </a:rPr>
              <a:t> вв.)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C0039A-AD4F-4940-8573-94178BC60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015409"/>
            <a:ext cx="8915399" cy="1457739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C00000"/>
                </a:solidFill>
              </a:rPr>
              <a:t>ЛЕКТОР:</a:t>
            </a:r>
          </a:p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C00000"/>
                </a:solidFill>
              </a:rPr>
              <a:t> доктор архитектуры, профессор</a:t>
            </a:r>
          </a:p>
          <a:p>
            <a:pPr algn="ctr">
              <a:spcBef>
                <a:spcPts val="0"/>
              </a:spcBef>
            </a:pPr>
            <a:r>
              <a:rPr lang="ru-RU" sz="2800" b="1" dirty="0">
                <a:solidFill>
                  <a:srgbClr val="C00000"/>
                </a:solidFill>
              </a:rPr>
              <a:t> РУСТАМ МУКИМОВ</a:t>
            </a:r>
          </a:p>
        </p:txBody>
      </p:sp>
    </p:spTree>
    <p:extLst>
      <p:ext uri="{BB962C8B-B14F-4D97-AF65-F5344CB8AC3E}">
        <p14:creationId xmlns:p14="http://schemas.microsoft.com/office/powerpoint/2010/main" val="3671305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00C69-8539-403D-9828-7EFB15B2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Содержание лекции 8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92D49A5-62C1-4D6C-AE19-69127E3288C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3132" t="40764" r="34901" b="25599"/>
          <a:stretch/>
        </p:blipFill>
        <p:spPr bwMode="auto">
          <a:xfrm>
            <a:off x="3578087" y="1219200"/>
            <a:ext cx="7103165" cy="54639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23713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8F723-48DC-4BAE-B006-5DD417A97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254000"/>
            <a:ext cx="8911687" cy="692778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Термины и понятия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B3ABE58-DB83-4871-9D8B-FBCD2E77C99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1849" t="33638" r="33298" b="25029"/>
          <a:stretch/>
        </p:blipFill>
        <p:spPr bwMode="auto">
          <a:xfrm>
            <a:off x="1333500" y="1563687"/>
            <a:ext cx="5180102" cy="5116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7747EC-5106-4EE7-A840-E7CBF39AB493}"/>
              </a:ext>
            </a:extLst>
          </p:cNvPr>
          <p:cNvPicPr/>
          <p:nvPr/>
        </p:nvPicPr>
        <p:blipFill rotWithShape="1">
          <a:blip r:embed="rId3"/>
          <a:srcRect l="41689" t="21950" r="33298" b="42988"/>
          <a:stretch/>
        </p:blipFill>
        <p:spPr bwMode="auto">
          <a:xfrm>
            <a:off x="6615202" y="1639887"/>
            <a:ext cx="5422583" cy="49641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8772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D02B-B3BD-418B-ADFC-8C79C2192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Термины и понятия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0D3748C-A8CC-4EB2-B04B-5CEB377615B6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1849" t="37914" r="33137" b="22748"/>
          <a:stretch/>
        </p:blipFill>
        <p:spPr bwMode="auto">
          <a:xfrm>
            <a:off x="1088667" y="1778000"/>
            <a:ext cx="4829534" cy="4808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68A653-86F3-4B77-810C-A475B4B0818C}"/>
              </a:ext>
            </a:extLst>
          </p:cNvPr>
          <p:cNvPicPr/>
          <p:nvPr/>
        </p:nvPicPr>
        <p:blipFill rotWithShape="1">
          <a:blip r:embed="rId3"/>
          <a:srcRect l="42010" t="36488" r="33137" b="26739"/>
          <a:stretch/>
        </p:blipFill>
        <p:spPr bwMode="auto">
          <a:xfrm>
            <a:off x="6096000" y="1778000"/>
            <a:ext cx="5739765" cy="48085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7724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91A75-39A6-4B8A-8B13-1CDD6A17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83" y="159026"/>
            <a:ext cx="5512905" cy="10866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  Средняя Азия – территория обитания арийцев.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200" b="1" dirty="0"/>
              <a:t>Карта Древнего мира с указанием ареала арийских племен распространения </a:t>
            </a:r>
            <a:br>
              <a:rPr lang="ru-RU" sz="2200" dirty="0"/>
            </a:br>
            <a:r>
              <a:rPr lang="ru-RU" sz="2200" b="1" dirty="0"/>
              <a:t>арийских племен </a:t>
            </a:r>
            <a:endParaRPr lang="ru-RU" sz="2200" b="1" dirty="0">
              <a:solidFill>
                <a:schemeClr val="tx1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C0E7FAA-27CF-4253-8503-A594B51634C9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2010" t="27552" r="33137" b="7355"/>
          <a:stretch/>
        </p:blipFill>
        <p:spPr bwMode="auto">
          <a:xfrm>
            <a:off x="7235688" y="159026"/>
            <a:ext cx="4857122" cy="65612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КАРТЫ">
            <a:extLst>
              <a:ext uri="{FF2B5EF4-FFF2-40B4-BE49-F238E27FC236}">
                <a16:creationId xmlns:a16="http://schemas.microsoft.com/office/drawing/2014/main" id="{4B8396FE-23E2-41FE-BB7B-0F670A88E183}"/>
              </a:ext>
            </a:extLst>
          </p:cNvPr>
          <p:cNvPicPr/>
          <p:nvPr/>
        </p:nvPicPr>
        <p:blipFill>
          <a:blip r:embed="rId3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9" t="13690" r="12033" b="13077"/>
          <a:stretch>
            <a:fillRect/>
          </a:stretch>
        </p:blipFill>
        <p:spPr bwMode="auto">
          <a:xfrm>
            <a:off x="450574" y="1629741"/>
            <a:ext cx="6599581" cy="5090492"/>
          </a:xfrm>
          <a:prstGeom prst="rect">
            <a:avLst/>
          </a:prstGeom>
          <a:noFill/>
          <a:ln w="38100" cmpd="thinThick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5123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DC5676-3832-41AE-A5B2-8FE2F57B7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85530"/>
            <a:ext cx="3896140" cy="23588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</a:rPr>
              <a:t>Культовые сооружения были особой заботой во все времена истории цивилизации Средней Азии</a:t>
            </a:r>
            <a:br>
              <a:rPr lang="ru-RU" sz="2000" b="1" dirty="0">
                <a:solidFill>
                  <a:srgbClr val="C00000"/>
                </a:solidFill>
              </a:rPr>
            </a:b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chemeClr val="tx1"/>
                </a:solidFill>
              </a:rPr>
              <a:t>Таджикистан. Мавзолей Шейха </a:t>
            </a:r>
            <a:r>
              <a:rPr lang="ru-RU" sz="2000" b="1" dirty="0" err="1">
                <a:solidFill>
                  <a:schemeClr val="tx1"/>
                </a:solidFill>
              </a:rPr>
              <a:t>Муслихиддина</a:t>
            </a:r>
            <a:r>
              <a:rPr lang="ru-RU" sz="2000" b="1" dirty="0">
                <a:solidFill>
                  <a:schemeClr val="tx1"/>
                </a:solidFill>
              </a:rPr>
              <a:t> в Худжанде, </a:t>
            </a:r>
            <a:br>
              <a:rPr lang="ru-RU" sz="2000" b="1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</a:rPr>
              <a:t>XII</a:t>
            </a:r>
            <a:r>
              <a:rPr lang="ru-RU" sz="2000" b="1" dirty="0">
                <a:solidFill>
                  <a:schemeClr val="tx1"/>
                </a:solidFill>
              </a:rPr>
              <a:t>,</a:t>
            </a:r>
            <a:r>
              <a:rPr lang="en-US" sz="2000" b="1" dirty="0">
                <a:solidFill>
                  <a:schemeClr val="tx1"/>
                </a:solidFill>
              </a:rPr>
              <a:t> XIV</a:t>
            </a:r>
            <a:r>
              <a:rPr lang="ru-RU" sz="2000" b="1" dirty="0">
                <a:solidFill>
                  <a:schemeClr val="tx1"/>
                </a:solidFill>
              </a:rPr>
              <a:t>,</a:t>
            </a:r>
            <a:r>
              <a:rPr lang="en-US" sz="2000" b="1" dirty="0">
                <a:solidFill>
                  <a:schemeClr val="tx1"/>
                </a:solidFill>
              </a:rPr>
              <a:t> XVII</a:t>
            </a:r>
            <a:r>
              <a:rPr lang="ru-RU" sz="2000" b="1" dirty="0">
                <a:solidFill>
                  <a:schemeClr val="tx1"/>
                </a:solidFill>
              </a:rPr>
              <a:t> вв.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A5748D4-CAB9-4AF0-961D-438AADB5FAD8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2010" t="40196" r="33618" b="13340"/>
          <a:stretch/>
        </p:blipFill>
        <p:spPr bwMode="auto">
          <a:xfrm>
            <a:off x="5420139" y="185530"/>
            <a:ext cx="6771861" cy="66565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:\1\R u s t a m\Худжанд 08\DSC00207.JPG">
            <a:extLst>
              <a:ext uri="{FF2B5EF4-FFF2-40B4-BE49-F238E27FC236}">
                <a16:creationId xmlns:a16="http://schemas.microsoft.com/office/drawing/2014/main" id="{02603CCA-5FE9-4E26-9CE3-EFDFB9ECEAE6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645" y="2888974"/>
            <a:ext cx="5103493" cy="378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474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D57BF3-E453-4EEA-83C7-F5161AA98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052" y="624110"/>
            <a:ext cx="5221358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Преобразования сохраняемой части старых зданий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4516D1A-6545-4F41-A99E-7EA610AA52F0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42170" t="28506" r="33137" b="9350"/>
          <a:stretch/>
        </p:blipFill>
        <p:spPr bwMode="auto">
          <a:xfrm>
            <a:off x="7288696" y="106017"/>
            <a:ext cx="4803308" cy="67361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032708-AED4-44C1-B80F-1B9215F9B5A3}"/>
              </a:ext>
            </a:extLst>
          </p:cNvPr>
          <p:cNvPicPr/>
          <p:nvPr/>
        </p:nvPicPr>
        <p:blipFill>
          <a:blip r:embed="rId3" cstate="print">
            <a:duotone>
              <a:prstClr val="black"/>
              <a:schemeClr val="accent2">
                <a:lumMod val="20000"/>
                <a:lumOff val="8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245705" y="1510749"/>
            <a:ext cx="5657960" cy="5166869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4385902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305</TotalTime>
  <Words>243</Words>
  <Application>Microsoft Office PowerPoint</Application>
  <PresentationFormat>Широкоэкранный</PresentationFormat>
  <Paragraphs>32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Легкий дым</vt:lpstr>
      <vt:lpstr>Презентация PowerPoint</vt:lpstr>
      <vt:lpstr>Проект «Эрасмус+» СОДЕРЖАНИЕ КУРСА «РЕСТАВРАЦИЯ»</vt:lpstr>
      <vt:lpstr>ЛЕКЦИЯ 8  ПО КУРСУ «РЕСТАВРАЦИЯ»  «Реставрация в Средней Азии в период Нового времени (вторая половина XIX-конец XX вв.)</vt:lpstr>
      <vt:lpstr>Содержание лекции 8</vt:lpstr>
      <vt:lpstr>Термины и понятия</vt:lpstr>
      <vt:lpstr>Термины и понятия</vt:lpstr>
      <vt:lpstr>  Средняя Азия – территория обитания арийцев. Карта Древнего мира с указанием ареала арийских племен распространения  арийских племен </vt:lpstr>
      <vt:lpstr>Культовые сооружения были особой заботой во все времена истории цивилизации Средней Азии  Таджикистан. Мавзолей Шейха Муслихиддина в Худжанде,  XII, XIV, XVII вв.</vt:lpstr>
      <vt:lpstr>Преобразования сохраняемой части старых зданий</vt:lpstr>
      <vt:lpstr>Преобразования сохраняемой части  старых зданий Верхний рис.: Таджикистан. Видоизменение мечети в мавзолей Мухаммада Бошаро близ г. Пенджикента  (XII-XIV вв.). Нижний рис.: Афганистан. преобразование греческого храма (II в. до н.э.)  в буддийский (II в.н.э.) г. Дильберджине </vt:lpstr>
      <vt:lpstr>Метод археологической консервации стен в цитадели Хульбука (IX-XI  вв.). Южный Таджикистан</vt:lpstr>
      <vt:lpstr>Реализация основополагающих документов по охране памятников архитектуры.  Дворец в Халчаяне (юг Узбекистана). План, интерьер, реконструкция общего вида и интерьера</vt:lpstr>
      <vt:lpstr>Основы формирования теоретических концепций реставрации Таджикистан. Графическая реконструкция буддийского монастыря «Аджинатепа», выполненная с учетом рекомендаций Венецианской хартии 1964 года</vt:lpstr>
      <vt:lpstr>Целостная реконструкция входной части цитадели Хульбука, основанная на научных методах реставрации (2006 г.) (сохранились подлинные остатки портала с декоративными деталями и фрагменты кирпичных стен) </vt:lpstr>
      <vt:lpstr>Создание историко-культурных заповедников – актуальная проблема реставрации  и сохранения памятников культурного наследия. Таджикистан. Средневековый Хисор. Мавзолей Махдуми Аъзам, X-XI; XII-XVI вв. Аксонометрия; слева - этапность формирования Махдуми Аъзам: А – X-XI вв.; Б – XI-XII вв.; В - XV-XVI  вв..1 – гурхона-усыпальница; 2 – зиёратхона-поминальня; 3 – усыпальница; 4 – портал-айван.</vt:lpstr>
      <vt:lpstr> Мечеть-мавзолей Ходжа Машхад в Южном ТаджикистанеXI-XII вв.</vt:lpstr>
      <vt:lpstr>Новое здание мавзолея над подземным склепом Мавлоно Юсуф Чархй  в селе Чуртак, 2004 г. (полная реконструкция произведена без подлинных остатков наземной части здания)   </vt:lpstr>
      <vt:lpstr>    Проблемы реставрации:</vt:lpstr>
      <vt:lpstr>Заключение (рекомендации) Таджикистан. Комплекс погребальных сооружений Ходжа Нахшрон  близ Турсун-Заде,    X-XII вв. </vt:lpstr>
      <vt:lpstr>     Список литературы: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8  ПО КУРСУ «РЕСТАВРАЦИЯ»  «Реставрация в Центральной Азии в период Нового времени (вторая половина XIX-конец XX вв.)</dc:title>
  <dc:creator>Rustam Mukimov</dc:creator>
  <cp:lastModifiedBy>Rustam Mukimov</cp:lastModifiedBy>
  <cp:revision>27</cp:revision>
  <dcterms:created xsi:type="dcterms:W3CDTF">2022-01-04T16:23:16Z</dcterms:created>
  <dcterms:modified xsi:type="dcterms:W3CDTF">2022-04-07T15:29:26Z</dcterms:modified>
</cp:coreProperties>
</file>