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2" r:id="rId2"/>
    <p:sldId id="256" r:id="rId3"/>
    <p:sldId id="271" r:id="rId4"/>
    <p:sldId id="273" r:id="rId5"/>
    <p:sldId id="285" r:id="rId6"/>
    <p:sldId id="286" r:id="rId7"/>
    <p:sldId id="287" r:id="rId8"/>
    <p:sldId id="296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7" r:id="rId18"/>
    <p:sldId id="298" r:id="rId19"/>
    <p:sldId id="284" r:id="rId20"/>
    <p:sldId id="279" r:id="rId21"/>
    <p:sldId id="283" r:id="rId22"/>
    <p:sldId id="27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3" autoAdjust="0"/>
    <p:restoredTop sz="94660"/>
  </p:normalViewPr>
  <p:slideViewPr>
    <p:cSldViewPr snapToGrid="0">
      <p:cViewPr varScale="1">
        <p:scale>
          <a:sx n="72" d="100"/>
          <a:sy n="72" d="100"/>
        </p:scale>
        <p:origin x="7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B3E92-BA95-40AB-877A-D0D10A40D7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0B8514-A896-4376-8C02-940DFD2EBD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DEC6E1-8559-4E38-9A27-DB86275B98C3}"/>
              </a:ext>
            </a:extLst>
          </p:cNvPr>
          <p:cNvPicPr/>
          <p:nvPr/>
        </p:nvPicPr>
        <p:blipFill rotWithShape="1">
          <a:blip r:embed="rId2"/>
          <a:srcRect l="34331" t="31186" r="6779" b="22196"/>
          <a:stretch/>
        </p:blipFill>
        <p:spPr bwMode="auto">
          <a:xfrm>
            <a:off x="629174" y="1325461"/>
            <a:ext cx="10939244" cy="44713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51711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E164AA-5B3E-4B99-A408-567A3E8AD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12" y="609600"/>
            <a:ext cx="4105498" cy="1320800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800" dirty="0">
                <a:solidFill>
                  <a:srgbClr val="FF0000"/>
                </a:solidFill>
                <a:latin typeface="Arial Black Tojik" pitchFamily="2" charset="0"/>
              </a:rPr>
            </a:br>
            <a:br>
              <a:rPr lang="ru-RU" sz="2800" dirty="0">
                <a:solidFill>
                  <a:srgbClr val="FF0000"/>
                </a:solidFill>
                <a:latin typeface="Arial Black Tojik" pitchFamily="2" charset="0"/>
              </a:rPr>
            </a:br>
            <a:br>
              <a:rPr lang="ru-RU" sz="2800" dirty="0">
                <a:solidFill>
                  <a:srgbClr val="FF0000"/>
                </a:solidFill>
                <a:latin typeface="Arial Black Tojik" pitchFamily="2" charset="0"/>
              </a:rPr>
            </a:br>
            <a:br>
              <a:rPr lang="ru-RU" sz="2800" dirty="0">
                <a:solidFill>
                  <a:srgbClr val="FF0000"/>
                </a:solidFill>
                <a:latin typeface="Arial Black Tojik" pitchFamily="2" charset="0"/>
              </a:rPr>
            </a:br>
            <a:br>
              <a:rPr lang="ru-RU" sz="2800" dirty="0">
                <a:solidFill>
                  <a:srgbClr val="FF0000"/>
                </a:solidFill>
                <a:latin typeface="Arial Black Tojik" pitchFamily="2" charset="0"/>
              </a:rPr>
            </a:br>
            <a:br>
              <a:rPr lang="ru-RU" sz="2800" dirty="0">
                <a:solidFill>
                  <a:srgbClr val="FF0000"/>
                </a:solidFill>
                <a:latin typeface="Arial Black Tojik" pitchFamily="2" charset="0"/>
              </a:rPr>
            </a:br>
            <a:r>
              <a:rPr lang="ru-RU" sz="2800" dirty="0" err="1">
                <a:solidFill>
                  <a:srgbClr val="FF0000"/>
                </a:solidFill>
                <a:latin typeface="Arial Black Tojik" pitchFamily="2" charset="0"/>
              </a:rPr>
              <a:t>Каравансарай</a:t>
            </a:r>
            <a:r>
              <a:rPr lang="ru-RU" sz="2800" dirty="0">
                <a:solidFill>
                  <a:srgbClr val="FF0000"/>
                </a:solidFill>
                <a:latin typeface="Arial Black Tojik" pitchFamily="2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Arial Black Tojik" pitchFamily="2" charset="0"/>
              </a:rPr>
              <a:t>Буюк</a:t>
            </a:r>
            <a:r>
              <a:rPr lang="ru-RU" sz="2800" dirty="0">
                <a:solidFill>
                  <a:srgbClr val="FF0000"/>
                </a:solidFill>
                <a:latin typeface="Arial Black Tojik" pitchFamily="2" charset="0"/>
              </a:rPr>
              <a:t>-Хана. Турция. </a:t>
            </a:r>
            <a:br>
              <a:rPr lang="ru-RU" sz="2800" dirty="0">
                <a:solidFill>
                  <a:srgbClr val="FF0000"/>
                </a:solidFill>
                <a:latin typeface="Arial Black Tojik" pitchFamily="2" charset="0"/>
              </a:rPr>
            </a:br>
            <a:r>
              <a:rPr lang="ru-RU" sz="2800" dirty="0">
                <a:solidFill>
                  <a:srgbClr val="FF0000"/>
                </a:solidFill>
                <a:latin typeface="Arial Black Tojik" pitchFamily="2" charset="0"/>
              </a:rPr>
              <a:t>Приспособлен под отель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5D2F153-BD8E-4069-AF25-754276155531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569" t="19547" r="45342" b="13685"/>
          <a:stretch/>
        </p:blipFill>
        <p:spPr bwMode="auto">
          <a:xfrm>
            <a:off x="4518991" y="384313"/>
            <a:ext cx="7458298" cy="62010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8761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B1E566-1CD3-4F1C-817E-CF7797FF8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528" y="609600"/>
            <a:ext cx="3268308" cy="1320800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Каравансарай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в Бурсе. Турция. Приспособлен под отель</a:t>
            </a:r>
          </a:p>
        </p:txBody>
      </p:sp>
      <p:pic>
        <p:nvPicPr>
          <p:cNvPr id="4" name="Объект 3" descr="https://summerhotels.ru/media/reviews/photos/original/8b/5e/6b/3682_kushadasi01-1363944011.jpg">
            <a:extLst>
              <a:ext uri="{FF2B5EF4-FFF2-40B4-BE49-F238E27FC236}">
                <a16:creationId xmlns:a16="http://schemas.microsoft.com/office/drawing/2014/main" id="{E2544904-3E27-4E7A-81AB-FBA76EDAC00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870" y="934278"/>
            <a:ext cx="8118602" cy="5174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7249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4FE5CC-9632-487B-A3DC-22578786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4027188" cy="1320800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800" dirty="0"/>
            </a:br>
            <a:br>
              <a:rPr lang="ru-RU" sz="2800" dirty="0"/>
            </a:br>
            <a:br>
              <a:rPr lang="ru-RU" sz="2800" dirty="0"/>
            </a:br>
            <a:br>
              <a:rPr lang="ru-RU" sz="2800" dirty="0"/>
            </a:br>
            <a:br>
              <a:rPr lang="ru-RU" sz="2800" dirty="0"/>
            </a:b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ПРИСПОСОБЛЕНИЕ ПАМЯТНИКОВ К СОВРЕМЕННОМУ ИСПОЛЬЗОВАНИЮ </a:t>
            </a:r>
            <a:b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ЕСТЬ СРЕДСТВО ИХ СОХРАНЕНИЯ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F0DCFDD-3691-4C6C-B87A-764F9D8930EB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9392" t="30079" r="18128" b="21482"/>
          <a:stretch/>
        </p:blipFill>
        <p:spPr bwMode="auto">
          <a:xfrm>
            <a:off x="4823792" y="106018"/>
            <a:ext cx="7130446" cy="65588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99116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AE42B4-92D9-4088-AC48-5C344C218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923" y="609600"/>
            <a:ext cx="10124660" cy="1320800"/>
          </a:xfrm>
        </p:spPr>
        <p:txBody>
          <a:bodyPr>
            <a:noAutofit/>
          </a:bodyPr>
          <a:lstStyle/>
          <a:p>
            <a:pPr algn="ctr"/>
            <a:r>
              <a:rPr lang="ru-RU" sz="32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Каравансарай</a:t>
            </a:r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 в Щеки, Азербайджан.</a:t>
            </a:r>
            <a:b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Приспособлен под отель.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227C0A7-0705-4973-B14D-AFAD39CD1C2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6090" t="21051" r="46369" b="14589"/>
          <a:stretch/>
        </p:blipFill>
        <p:spPr bwMode="auto">
          <a:xfrm>
            <a:off x="312366" y="2239617"/>
            <a:ext cx="5564440" cy="42202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3F0C12-3EB2-4A3F-A914-FA8E7821F3B5}"/>
              </a:ext>
            </a:extLst>
          </p:cNvPr>
          <p:cNvPicPr/>
          <p:nvPr/>
        </p:nvPicPr>
        <p:blipFill rotWithShape="1">
          <a:blip r:embed="rId3"/>
          <a:srcRect l="6939" t="27065" r="47366" b="19695"/>
          <a:stretch/>
        </p:blipFill>
        <p:spPr bwMode="auto">
          <a:xfrm>
            <a:off x="6315195" y="2120348"/>
            <a:ext cx="5564440" cy="43395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3111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B8090C-43AB-44CD-BAB2-7B0CCE92C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8121" y="152400"/>
            <a:ext cx="4943061" cy="2418522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rgbClr val="FFC000"/>
                </a:solidFill>
                <a:latin typeface="Arial Black" panose="020B0A04020102020204" pitchFamily="34" charset="0"/>
              </a:rPr>
              <a:t>В музее </a:t>
            </a:r>
            <a:r>
              <a:rPr lang="ru-RU" dirty="0" err="1">
                <a:solidFill>
                  <a:srgbClr val="FFC000"/>
                </a:solidFill>
                <a:latin typeface="Arial Black" panose="020B0A04020102020204" pitchFamily="34" charset="0"/>
              </a:rPr>
              <a:t>Афрасиаба</a:t>
            </a:r>
            <a:r>
              <a:rPr lang="ru-RU" dirty="0">
                <a:solidFill>
                  <a:srgbClr val="FFC000"/>
                </a:solidFill>
                <a:latin typeface="Arial Black" panose="020B0A04020102020204" pitchFamily="34" charset="0"/>
              </a:rPr>
              <a:t>. Самарканд.</a:t>
            </a:r>
            <a:br>
              <a:rPr lang="ru-RU" dirty="0">
                <a:solidFill>
                  <a:srgbClr val="FFC000"/>
                </a:solidFill>
                <a:latin typeface="Arial Black" panose="020B0A04020102020204" pitchFamily="34" charset="0"/>
              </a:rPr>
            </a:br>
            <a:br>
              <a:rPr lang="ru-RU" dirty="0">
                <a:solidFill>
                  <a:srgbClr val="FFC000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Утварь и кладка кирпичей, которым 2700 лет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2D1EABA-D3FD-4294-A832-457E644CB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273"/>
          <a:stretch/>
        </p:blipFill>
        <p:spPr>
          <a:xfrm>
            <a:off x="193099" y="245167"/>
            <a:ext cx="6278598" cy="43732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719D7E-69EF-443E-A801-82E800E0A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731"/>
          <a:stretch/>
        </p:blipFill>
        <p:spPr>
          <a:xfrm>
            <a:off x="5579166" y="3569252"/>
            <a:ext cx="5832776" cy="313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51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AF42D-60F4-4A0B-A40F-7EFB3693A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364974"/>
            <a:ext cx="4106701" cy="51816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РАЗРАБОТКУ ПРОЕКТА ПРИСПОСОБЛЕНИЯ ПАМЯТНИКА АРХИТЕКТУРЫ К СОВРЕМЕННОМУ ИСПОЛЬЗОВАНИЮ ДОЛЖЕН ВЫПОЛНЯТЬ АРХИТЕКТОР-РЕСТАВРАТОР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BA49177-1BD5-4724-9D9A-CF5BF4A5A49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9562" t="38509" r="18634" b="13952"/>
          <a:stretch/>
        </p:blipFill>
        <p:spPr bwMode="auto">
          <a:xfrm>
            <a:off x="4784035" y="185531"/>
            <a:ext cx="7217949" cy="65323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29880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C1C8C4-4AB5-4190-A5DF-987BC953F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208" y="609600"/>
            <a:ext cx="3436418" cy="1320800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Архитектурный комплекс Шахи </a:t>
            </a: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Зинда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в Самарканде.</a:t>
            </a:r>
            <a:b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Объявлен музеем под открытым небом.</a:t>
            </a:r>
            <a:b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Входит в список мирового наследия ЮНЕСКО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777F821-A424-4090-AC3F-3393575CB16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9986" t="25562" r="49746" b="19693"/>
          <a:stretch/>
        </p:blipFill>
        <p:spPr bwMode="auto">
          <a:xfrm>
            <a:off x="4187688" y="304800"/>
            <a:ext cx="7624104" cy="63203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0005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3CDE98-9CB0-4002-B5A8-E7A445692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304" y="609600"/>
            <a:ext cx="3684078" cy="1320800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Музей на городище </a:t>
            </a: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Афрасиаб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, Самарканд</a:t>
            </a:r>
            <a:b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800" dirty="0">
                <a:latin typeface="Arial Black" panose="020B0A04020102020204" pitchFamily="34" charset="0"/>
              </a:rPr>
            </a:br>
            <a:r>
              <a:rPr lang="ru-RU" sz="2800" dirty="0">
                <a:latin typeface="Arial Black" panose="020B0A04020102020204" pitchFamily="34" charset="0"/>
              </a:rPr>
              <a:t>Реставрация оборонительных стен </a:t>
            </a:r>
            <a:r>
              <a:rPr lang="ru-RU" sz="2800" dirty="0" err="1">
                <a:latin typeface="Arial Black" panose="020B0A04020102020204" pitchFamily="34" charset="0"/>
              </a:rPr>
              <a:t>Афрасиаба</a:t>
            </a:r>
            <a:r>
              <a:rPr lang="ru-RU" sz="2800" dirty="0">
                <a:latin typeface="Arial Black" panose="020B0A04020102020204" pitchFamily="34" charset="0"/>
              </a:rPr>
              <a:t>,</a:t>
            </a:r>
            <a:br>
              <a:rPr lang="en-US" sz="2800" dirty="0">
                <a:latin typeface="Arial Black" panose="020B0A04020102020204" pitchFamily="34" charset="0"/>
              </a:rPr>
            </a:br>
            <a:r>
              <a:rPr lang="en-US" sz="2800" dirty="0">
                <a:latin typeface="Arial Black" panose="020B0A04020102020204" pitchFamily="34" charset="0"/>
              </a:rPr>
              <a:t>XVII </a:t>
            </a:r>
            <a:r>
              <a:rPr lang="ru-RU" sz="2800" dirty="0">
                <a:latin typeface="Arial Black" panose="020B0A04020102020204" pitchFamily="34" charset="0"/>
              </a:rPr>
              <a:t> век до н. э.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FD9DFDB-6C9D-4AEF-976E-4CE347FCB5D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061" t="22254" r="44671" b="19471"/>
          <a:stretch/>
        </p:blipFill>
        <p:spPr bwMode="auto">
          <a:xfrm>
            <a:off x="3856382" y="487018"/>
            <a:ext cx="8163314" cy="58839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57283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90F4F-3FCE-477B-AA9E-896BDFAB3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391" y="565424"/>
            <a:ext cx="5459896" cy="2244520"/>
          </a:xfrm>
        </p:spPr>
        <p:txBody>
          <a:bodyPr>
            <a:normAutofit fontScale="90000"/>
          </a:bodyPr>
          <a:lstStyle/>
          <a:p>
            <a:pPr algn="ctr"/>
            <a:r>
              <a:rPr lang="tg-Cyrl-TJ" sz="2800" dirty="0">
                <a:solidFill>
                  <a:srgbClr val="FFC000"/>
                </a:solidFill>
                <a:latin typeface="Arial Black Tojik" pitchFamily="2" charset="0"/>
              </a:rPr>
              <a:t>Зал послов в музее на городиҳе Афрасиаб, Самарканд.</a:t>
            </a:r>
            <a:br>
              <a:rPr lang="tg-Cyrl-TJ" sz="2800" dirty="0">
                <a:solidFill>
                  <a:srgbClr val="FFC000"/>
                </a:solidFill>
                <a:latin typeface="Arial Black Tojik" pitchFamily="2" charset="0"/>
              </a:rPr>
            </a:br>
            <a:r>
              <a:rPr lang="tg-Cyrl-TJ" sz="2800" dirty="0">
                <a:solidFill>
                  <a:srgbClr val="FF0000"/>
                </a:solidFill>
                <a:latin typeface="Arial Black Tojik" pitchFamily="2" charset="0"/>
              </a:rPr>
              <a:t>Слева:</a:t>
            </a:r>
            <a:r>
              <a:rPr lang="tg-Cyrl-TJ" sz="2800" dirty="0">
                <a:latin typeface="Arial Black Tojik" pitchFamily="2" charset="0"/>
              </a:rPr>
              <a:t> </a:t>
            </a:r>
            <a:r>
              <a:rPr lang="tg-Cyrl-TJ" sz="2800" dirty="0">
                <a:solidFill>
                  <a:srgbClr val="FFC000"/>
                </a:solidFill>
                <a:latin typeface="Arial Black Tojik" pitchFamily="2" charset="0"/>
              </a:rPr>
              <a:t>интерьер зала послов;</a:t>
            </a:r>
            <a:r>
              <a:rPr lang="tg-Cyrl-TJ" sz="2800" dirty="0">
                <a:latin typeface="Arial Black Tojik" pitchFamily="2" charset="0"/>
              </a:rPr>
              <a:t> </a:t>
            </a:r>
            <a:r>
              <a:rPr lang="tg-Cyrl-TJ" sz="2800" dirty="0">
                <a:solidFill>
                  <a:srgbClr val="FF0000"/>
                </a:solidFill>
                <a:latin typeface="Arial Black Tojik" pitchFamily="2" charset="0"/>
              </a:rPr>
              <a:t>справа:</a:t>
            </a:r>
            <a:r>
              <a:rPr lang="tg-Cyrl-TJ" sz="2800" dirty="0">
                <a:latin typeface="Arial Black Tojik" pitchFamily="2" charset="0"/>
              </a:rPr>
              <a:t> </a:t>
            </a:r>
            <a:r>
              <a:rPr lang="tg-Cyrl-TJ" sz="2800" dirty="0">
                <a:solidFill>
                  <a:srgbClr val="FFC000"/>
                </a:solidFill>
                <a:latin typeface="Arial Black Tojik" pitchFamily="2" charset="0"/>
              </a:rPr>
              <a:t>общий вид</a:t>
            </a:r>
            <a:endParaRPr lang="ru-RU" sz="2800" dirty="0">
              <a:solidFill>
                <a:srgbClr val="FFC000"/>
              </a:solidFill>
              <a:latin typeface="Arial Black Tojik" pitchFamily="2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A333349-7EB5-49C9-A0A8-6BE1373046A8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553" t="30073" r="47377" b="24098"/>
          <a:stretch/>
        </p:blipFill>
        <p:spPr bwMode="auto">
          <a:xfrm>
            <a:off x="4975668" y="2809944"/>
            <a:ext cx="6936619" cy="38814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98CAB3-BD09-4CA4-8E18-313CD5C4A7E3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353" t="24081" r="41802" b="18702"/>
          <a:stretch/>
        </p:blipFill>
        <p:spPr bwMode="auto">
          <a:xfrm>
            <a:off x="279713" y="252412"/>
            <a:ext cx="5927725" cy="3355975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48605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35830-4FB3-4D40-BB55-58B39948B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Проблемы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25692D-1B46-44D4-8585-9B2B5C820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128" y="1656522"/>
            <a:ext cx="10467744" cy="499606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/>
              <a:t>1. Приспособление памятников архитектуры под современные функции (отели, рестораны, музеи различного назначения и т.п.) часто нарушается капитальной перестройкой объекта культурного наследия.</a:t>
            </a:r>
          </a:p>
          <a:p>
            <a:pPr marL="0" indent="0" algn="just">
              <a:buNone/>
            </a:pPr>
            <a:r>
              <a:rPr lang="ru-RU" sz="3200" dirty="0"/>
              <a:t>2. При приспособлении памятников архитектуры часто </a:t>
            </a:r>
            <a:r>
              <a:rPr lang="ru-RU" sz="3200" dirty="0" err="1"/>
              <a:t>коммерционализация</a:t>
            </a:r>
            <a:r>
              <a:rPr lang="ru-RU" sz="3200" dirty="0"/>
              <a:t> объекта культурного наследия преобладает над необходимостью сохранения подлинности памятника.</a:t>
            </a:r>
          </a:p>
        </p:txBody>
      </p:sp>
    </p:spTree>
    <p:extLst>
      <p:ext uri="{BB962C8B-B14F-4D97-AF65-F5344CB8AC3E}">
        <p14:creationId xmlns:p14="http://schemas.microsoft.com/office/powerpoint/2010/main" val="5945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7622CF-0DF5-4B1C-9E52-43D36B775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6" y="931178"/>
            <a:ext cx="8618445" cy="2298583"/>
          </a:xfrm>
        </p:spPr>
        <p:txBody>
          <a:bodyPr/>
          <a:lstStyle/>
          <a:p>
            <a:pPr algn="ctr"/>
            <a:b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b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b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b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b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                             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«ЭРАСМУС+»</a:t>
            </a:r>
            <a:b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b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ЛЕКЦИЯ 9 </a:t>
            </a:r>
            <a:br>
              <a:rPr lang="ru-RU" sz="3600" dirty="0"/>
            </a:br>
            <a:r>
              <a:rPr lang="ru-RU" sz="3600" b="1" dirty="0">
                <a:latin typeface="Arial Black" panose="020B0A04020102020204" pitchFamily="34" charset="0"/>
              </a:rPr>
              <a:t>ПО КУРСУ «РЕСТАВРАЦИЯ»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A46A82-EDBF-4E95-BE30-8F86CAA38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330" y="3810001"/>
            <a:ext cx="8996570" cy="2643808"/>
          </a:xfrm>
        </p:spPr>
        <p:txBody>
          <a:bodyPr>
            <a:normAutofit fontScale="32500" lnSpcReduction="20000"/>
          </a:bodyPr>
          <a:lstStyle/>
          <a:p>
            <a:pPr algn="ctr"/>
            <a:endParaRPr lang="ru-RU" dirty="0"/>
          </a:p>
          <a:p>
            <a:pPr algn="ctr"/>
            <a:r>
              <a:rPr lang="ru-RU" sz="7000" b="1" dirty="0">
                <a:solidFill>
                  <a:srgbClr val="C00000"/>
                </a:solidFill>
              </a:rPr>
              <a:t>Презентация к лекции 9 на тему: </a:t>
            </a:r>
          </a:p>
          <a:p>
            <a:pPr algn="ctr"/>
            <a:r>
              <a:rPr lang="ru-RU" sz="7000" b="1" dirty="0">
                <a:solidFill>
                  <a:schemeClr val="tx1"/>
                </a:solidFill>
              </a:rPr>
              <a:t>«Приспособление памятников архитектуры и их комплексов в современных условиях стран Центральной Азии»</a:t>
            </a:r>
          </a:p>
          <a:p>
            <a:pPr algn="ctr"/>
            <a:r>
              <a:rPr lang="ru-RU" sz="7000" dirty="0">
                <a:solidFill>
                  <a:srgbClr val="C00000"/>
                </a:solidFill>
                <a:latin typeface="Arial Black" panose="020B0A04020102020204" pitchFamily="34" charset="0"/>
              </a:rPr>
              <a:t>Лектор:</a:t>
            </a:r>
            <a:r>
              <a:rPr lang="ru-RU" sz="7000" dirty="0">
                <a:solidFill>
                  <a:srgbClr val="92D050"/>
                </a:solidFill>
                <a:latin typeface="Arial Black" panose="020B0A04020102020204" pitchFamily="34" charset="0"/>
              </a:rPr>
              <a:t> доктор архитектуры, профессор </a:t>
            </a:r>
          </a:p>
          <a:p>
            <a:pPr algn="ctr"/>
            <a:r>
              <a:rPr lang="ru-RU" sz="7000" dirty="0">
                <a:solidFill>
                  <a:srgbClr val="92D050"/>
                </a:solidFill>
                <a:latin typeface="Arial Black" panose="020B0A04020102020204" pitchFamily="34" charset="0"/>
              </a:rPr>
              <a:t>Рустам </a:t>
            </a:r>
            <a:r>
              <a:rPr lang="ru-RU" sz="7000" dirty="0" err="1">
                <a:solidFill>
                  <a:srgbClr val="92D050"/>
                </a:solidFill>
                <a:latin typeface="Arial Black" panose="020B0A04020102020204" pitchFamily="34" charset="0"/>
              </a:rPr>
              <a:t>Саматович</a:t>
            </a:r>
            <a:r>
              <a:rPr lang="ru-RU" sz="7000" dirty="0">
                <a:solidFill>
                  <a:srgbClr val="92D050"/>
                </a:solidFill>
                <a:latin typeface="Arial Black" panose="020B0A04020102020204" pitchFamily="34" charset="0"/>
              </a:rPr>
              <a:t> Мукимов</a:t>
            </a:r>
          </a:p>
          <a:p>
            <a:pPr algn="ctr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06346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E29E51-C4A8-45D5-AAF5-5E27829B0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343949"/>
            <a:ext cx="10656193" cy="755009"/>
          </a:xfrm>
        </p:spPr>
        <p:txBody>
          <a:bodyPr/>
          <a:lstStyle/>
          <a:p>
            <a:pPr algn="ctr"/>
            <a:r>
              <a:rPr lang="ru-RU" b="1" dirty="0"/>
              <a:t>Заключение (выводы и рекомендации)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3FAB84-8FAB-4859-A8E7-942DCA8E3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50628"/>
            <a:ext cx="10656192" cy="529276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3600" dirty="0"/>
          </a:p>
          <a:p>
            <a:pPr marL="0" indent="0" algn="just">
              <a:buNone/>
            </a:pPr>
            <a:endParaRPr lang="ru-RU" sz="3600" dirty="0"/>
          </a:p>
          <a:p>
            <a:pPr marL="0" indent="0" algn="just">
              <a:buNone/>
            </a:pPr>
            <a:r>
              <a:rPr lang="ru-RU" sz="3600" dirty="0">
                <a:solidFill>
                  <a:srgbClr val="FF0000"/>
                </a:solidFill>
              </a:rPr>
              <a:t>1. При приспособлении памятника архитектуры необходимо строго придерживаться международных соглашений и документов по охране и использованию объектов культурного наследия.</a:t>
            </a:r>
          </a:p>
        </p:txBody>
      </p:sp>
    </p:spTree>
    <p:extLst>
      <p:ext uri="{BB962C8B-B14F-4D97-AF65-F5344CB8AC3E}">
        <p14:creationId xmlns:p14="http://schemas.microsoft.com/office/powerpoint/2010/main" val="2089016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674D4-1FF2-49B3-9607-54EDF6318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132523"/>
            <a:ext cx="10337411" cy="68411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Список литературы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B3E82B-E3CA-4F17-9A08-EA42C57E5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940904"/>
            <a:ext cx="11163213" cy="5784573"/>
          </a:xfrm>
        </p:spPr>
        <p:txBody>
          <a:bodyPr>
            <a:normAutofit fontScale="70000" lnSpcReduction="20000"/>
          </a:bodyPr>
          <a:lstStyle/>
          <a:p>
            <a:pPr marL="0" lvl="0" indent="0" algn="just">
              <a:buNone/>
            </a:pPr>
            <a:endParaRPr lang="ru-RU" sz="2200" b="1" dirty="0"/>
          </a:p>
          <a:p>
            <a:pPr marL="0" lvl="0" indent="0" algn="just">
              <a:buNone/>
            </a:pPr>
            <a:r>
              <a:rPr lang="ru-RU" sz="2300" b="1" dirty="0"/>
              <a:t>Современный облик памятников прошлого: историко-художественные проблемы реставрации памятников архитектуры. – М: </a:t>
            </a:r>
            <a:r>
              <a:rPr lang="ru-RU" sz="2300" b="1" dirty="0" err="1"/>
              <a:t>Стройиздат</a:t>
            </a:r>
            <a:r>
              <a:rPr lang="ru-RU" sz="2300" b="1" dirty="0"/>
              <a:t>, 1983</a:t>
            </a:r>
          </a:p>
          <a:p>
            <a:pPr marL="0" lvl="0" indent="0" algn="just">
              <a:buNone/>
            </a:pPr>
            <a:r>
              <a:rPr lang="ru-RU" sz="2300" b="1" dirty="0" err="1"/>
              <a:t>Бретаницкий</a:t>
            </a:r>
            <a:r>
              <a:rPr lang="ru-RU" sz="2300" b="1" dirty="0"/>
              <a:t> Л.С. Архитектурные памятники Гиссара // МИА СССР, №15. – М. – Л.: АН СССР, 1950</a:t>
            </a:r>
          </a:p>
          <a:p>
            <a:pPr marL="0" lvl="0" indent="0" algn="just">
              <a:buNone/>
            </a:pPr>
            <a:r>
              <a:rPr lang="ru-RU" sz="2300" b="1" dirty="0"/>
              <a:t>Воронин Н.Н. Архитектурный памятник как исторический источник // Советская археология, 1954. – М., № 19.</a:t>
            </a:r>
          </a:p>
          <a:p>
            <a:pPr marL="0" lvl="0" indent="0" algn="just">
              <a:buNone/>
            </a:pPr>
            <a:r>
              <a:rPr lang="ru-RU" sz="2300" b="1" dirty="0" err="1"/>
              <a:t>Гуляницкий</a:t>
            </a:r>
            <a:r>
              <a:rPr lang="ru-RU" sz="2300" b="1" dirty="0"/>
              <a:t> Н.Ф. О современном значении понятия «памятник архитектуры». // Сб. «Теория и практика реставрационных работ». - М., 1972.</a:t>
            </a:r>
          </a:p>
          <a:p>
            <a:pPr marL="0" lvl="0" indent="0" algn="just">
              <a:buNone/>
            </a:pPr>
            <a:r>
              <a:rPr lang="ru-RU" sz="2300" b="1" dirty="0"/>
              <a:t>Давид Д.А. Некоторые вопросы теории реставрации памятников архитектуры // Сб. «Теория и практика реставрационных работ». – М., 1972.</a:t>
            </a:r>
          </a:p>
          <a:p>
            <a:pPr marL="0" lvl="0" indent="0" algn="just">
              <a:buNone/>
            </a:pPr>
            <a:r>
              <a:rPr lang="ru-RU" sz="2300" b="1" dirty="0"/>
              <a:t>Консервация и реставрации памятники и исторических зданий. /Перевод с французского. – М.: </a:t>
            </a:r>
            <a:r>
              <a:rPr lang="ru-RU" sz="2300" b="1" dirty="0" err="1"/>
              <a:t>Стройиздат</a:t>
            </a:r>
            <a:r>
              <a:rPr lang="ru-RU" sz="2300" b="1" dirty="0"/>
              <a:t>, 1978.</a:t>
            </a:r>
          </a:p>
          <a:p>
            <a:pPr marL="0" lvl="0" indent="0" algn="just">
              <a:buNone/>
            </a:pPr>
            <a:r>
              <a:rPr lang="ru-RU" sz="2300" b="1" dirty="0"/>
              <a:t>Максимов П.Н. Основные положения научной методики реставрации памятников архитектуры. // «Практика реставрационных работ. </a:t>
            </a:r>
            <a:r>
              <a:rPr lang="ru-RU" sz="2300" b="1" dirty="0" err="1"/>
              <a:t>Вып</a:t>
            </a:r>
            <a:r>
              <a:rPr lang="ru-RU" sz="2300" b="1" dirty="0"/>
              <a:t>. 2. – М., 1958.</a:t>
            </a:r>
          </a:p>
          <a:p>
            <a:pPr marL="0" lvl="0" indent="0" algn="just">
              <a:buNone/>
            </a:pPr>
            <a:r>
              <a:rPr lang="ru-RU" sz="2300" b="1" dirty="0"/>
              <a:t>Международная хартия по консервации и реставрации исторических памятников и достопримечательных мест.// Методика и практика сохранения памятников архитектуры. – М., 1974.</a:t>
            </a:r>
          </a:p>
          <a:p>
            <a:pPr marL="0" lvl="0" indent="0" algn="just">
              <a:buNone/>
            </a:pPr>
            <a:r>
              <a:rPr lang="ru-RU" sz="2300" b="1" dirty="0"/>
              <a:t>Михайловский Е.В. Реставрация памятников архитектуры (развитие теоретических концепций). – М., 1971.</a:t>
            </a:r>
          </a:p>
          <a:p>
            <a:pPr marL="0" lvl="0" indent="0" algn="just">
              <a:buNone/>
            </a:pPr>
            <a:r>
              <a:rPr lang="ru-RU" sz="2300" b="1" dirty="0"/>
              <a:t>Михайловский Е.В. Основы современного подхода к реставрации памятников культуры // Методика и практика сохранения памятников архитектуры. – М., 1984.</a:t>
            </a:r>
          </a:p>
          <a:p>
            <a:pPr marL="0" lvl="0" indent="0" algn="just">
              <a:buNone/>
            </a:pPr>
            <a:r>
              <a:rPr lang="ru-RU" sz="2300" b="1" dirty="0"/>
              <a:t>Охрана памятников истории и культуры. Сборник документов. – М., 1973.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6855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2D0349-ADE5-4B93-AB2D-1BBD019F5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604864"/>
            <a:ext cx="8596668" cy="32553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EB76A07-B0A0-4B3D-8208-59788F8CAF7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8065" t="55211" r="29613" b="39524"/>
          <a:stretch/>
        </p:blipFill>
        <p:spPr bwMode="auto">
          <a:xfrm>
            <a:off x="503853" y="1236306"/>
            <a:ext cx="9358603" cy="27478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1432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19BFF5-82D4-4E5B-AEDC-E195C09099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377506"/>
            <a:ext cx="7766936" cy="1132512"/>
          </a:xfrm>
        </p:spPr>
        <p:txBody>
          <a:bodyPr/>
          <a:lstStyle/>
          <a:p>
            <a:pPr algn="ctr"/>
            <a:br>
              <a:rPr lang="ru-RU" sz="2400" b="1" dirty="0"/>
            </a:br>
            <a:br>
              <a:rPr lang="ru-RU" sz="2400" b="1" dirty="0"/>
            </a:br>
            <a:br>
              <a:rPr lang="ru-RU" sz="2400" b="1" dirty="0"/>
            </a:br>
            <a:r>
              <a:rPr lang="ru-RU" sz="2400" b="1" dirty="0"/>
              <a:t>СОДЕРЖАНИЕ КУРСА «РЕСТАВРАЦИЯ В СТРАНАХ ЦЕНТРАЛЬНОЙ АЗИИ»</a:t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0C4666-078E-4559-A066-222A94860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509" y="1635853"/>
            <a:ext cx="9798342" cy="5066951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b="1" dirty="0">
                <a:solidFill>
                  <a:srgbClr val="00B0F0"/>
                </a:solidFill>
              </a:rPr>
              <a:t>1. Общая информация об архитектурных памятниках Центральной Азии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2. Основы понятий «Памятник архитектуры» и «Реставрация».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3. Общие вопросов методов реставрации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4. Практика инженерной реставрации в Центральной Азии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5. Изучение аналогий при реставрации памятников архитектуры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6. Становление теории и практики реставрации в странах Центральной Азии (Казахстан, Туркменистан, Узбекистан, Таджикистан, Кыргызстан, Юго-Восток России).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7. Основные работы, проводимые на объекте реставрации, в условиях стран Центральной Азии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8. Реставрация в Центральной Азии в эпоху Нового времени (вторая половина </a:t>
            </a:r>
            <a:r>
              <a:rPr lang="en-US" b="1" dirty="0">
                <a:solidFill>
                  <a:srgbClr val="00B0F0"/>
                </a:solidFill>
              </a:rPr>
              <a:t>XIX</a:t>
            </a:r>
            <a:r>
              <a:rPr lang="ru-RU" b="1" dirty="0">
                <a:solidFill>
                  <a:srgbClr val="00B0F0"/>
                </a:solidFill>
              </a:rPr>
              <a:t> - начало </a:t>
            </a:r>
            <a:r>
              <a:rPr lang="en-US" b="1" dirty="0">
                <a:solidFill>
                  <a:srgbClr val="00B0F0"/>
                </a:solidFill>
              </a:rPr>
              <a:t>X</a:t>
            </a:r>
            <a:r>
              <a:rPr lang="ru-RU" b="1" dirty="0">
                <a:solidFill>
                  <a:srgbClr val="00B0F0"/>
                </a:solidFill>
              </a:rPr>
              <a:t> вв.).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9. Приспособление памятников архитектуры и их комплексов в современных условиях стран Центральной Азии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10. Методы графической реставрации памятников архитектуры в условиях стран Центральной Азии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1964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375B32-D3B9-4614-8C8B-D8F0591F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43281"/>
            <a:ext cx="8596668" cy="168711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Содержание лекции 9 на тему:</a:t>
            </a:r>
            <a:br>
              <a:rPr lang="ru-RU" dirty="0"/>
            </a:br>
            <a:r>
              <a:rPr lang="ru-RU" sz="3100" b="1" dirty="0">
                <a:latin typeface="Arial" panose="020B0604020202020204" pitchFamily="34" charset="0"/>
                <a:cs typeface="Arial" panose="020B0604020202020204" pitchFamily="34" charset="0"/>
              </a:rPr>
              <a:t>«ПРИСПОСОБЛЕНИЕ ПАМЯТНИКОВ АРХИТЕКТУРЫ И ИХ КОМПЛЕКСОВ В СОВРЕМЕННЫХ УСЛОВИЯХ СТРАН ЦЕНТРАЛЬНОЙ АЗИИ»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CE3864-DCAB-4177-949A-48FECD169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750182" cy="445413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ru-RU" sz="24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70C0"/>
                </a:solidFill>
                <a:latin typeface="Arial Black" panose="020B0A04020102020204" pitchFamily="34" charset="0"/>
              </a:rPr>
              <a:t>1. Термины и понятия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70C0"/>
                </a:solidFill>
                <a:latin typeface="Arial Black" panose="020B0A04020102020204" pitchFamily="34" charset="0"/>
              </a:rPr>
              <a:t>2. Основная часть лекции «Приспособление памятников архитектуры и их комплексов в условиях стран Центральной Азии»: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70C0"/>
                </a:solidFill>
                <a:latin typeface="Arial Black" panose="020B0A04020102020204" pitchFamily="34" charset="0"/>
              </a:rPr>
              <a:t>- музеефикация памятников;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70C0"/>
                </a:solidFill>
                <a:latin typeface="Arial Black" panose="020B0A04020102020204" pitchFamily="34" charset="0"/>
              </a:rPr>
              <a:t>- приспособление памятников под новые нужды;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70C0"/>
                </a:solidFill>
                <a:latin typeface="Arial Black" panose="020B0A04020102020204" pitchFamily="34" charset="0"/>
              </a:rPr>
              <a:t>- приспособление памятников к сов­ременному использованию есть прежде всего средство их сохранения.</a:t>
            </a:r>
            <a: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endParaRPr lang="ru-RU" sz="24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70C0"/>
                </a:solidFill>
                <a:latin typeface="Arial Black" panose="020B0A04020102020204" pitchFamily="34" charset="0"/>
              </a:rPr>
              <a:t>3. Проблемы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70C0"/>
                </a:solidFill>
                <a:latin typeface="Arial Black" panose="020B0A04020102020204" pitchFamily="34" charset="0"/>
              </a:rPr>
              <a:t>4. Заключение (выводы и рекомендации)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70C0"/>
                </a:solidFill>
                <a:latin typeface="Arial Black" panose="020B0A04020102020204" pitchFamily="34" charset="0"/>
              </a:rPr>
              <a:t>5. Список литературы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1444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91C9FB-9708-4CDA-BE3D-FF6D4C1A8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33" y="2093842"/>
            <a:ext cx="5373280" cy="17095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ПРИСПОСОБЛЕНИЕ ПАМЯТНИКОВ АРХИТЕКТУРЫ К СОВРЕМЕННЫМ НУЖДАМ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16B72C3-3119-44FA-83A6-4E041B323725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9392" t="22258" r="18128" b="12454"/>
          <a:stretch/>
        </p:blipFill>
        <p:spPr bwMode="auto">
          <a:xfrm>
            <a:off x="5459897" y="159027"/>
            <a:ext cx="6539472" cy="65333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634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CC1BD-9F24-4057-A129-F2C7BE252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8416"/>
            <a:ext cx="3193775" cy="868019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Таджикистан. </a:t>
            </a: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Каравансарай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Хиштин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в </a:t>
            </a: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Гиссарском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историко-культурном заповеднике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84603D8-CD04-4460-81E8-15B5055C257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rcRect l="35046" t="27003" r="25098" b="26570"/>
          <a:stretch>
            <a:fillRect/>
          </a:stretch>
        </p:blipFill>
        <p:spPr bwMode="auto">
          <a:xfrm>
            <a:off x="3061252" y="344557"/>
            <a:ext cx="8971723" cy="625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5325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7DA29B-3008-4D99-9669-629664C6A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2305878"/>
            <a:ext cx="3458818" cy="3617843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Каравасарай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«</a:t>
            </a: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Нугай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» в Бухаре, </a:t>
            </a: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присопособленный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под гостиницу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66F7BB8-45CC-404C-9FE5-DE019113129B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14385" t="35185" r="54653" b="29323"/>
          <a:stretch/>
        </p:blipFill>
        <p:spPr bwMode="auto">
          <a:xfrm>
            <a:off x="3525078" y="357809"/>
            <a:ext cx="8435010" cy="62417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04867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AA94F9-ED1D-445D-82DC-B452DD5EA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773" y="219628"/>
            <a:ext cx="5794651" cy="121160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dirty="0">
                <a:solidFill>
                  <a:srgbClr val="FFC000"/>
                </a:solidFill>
                <a:latin typeface="Arial Black Tojik" pitchFamily="2" charset="0"/>
              </a:rPr>
              <a:t>Караван-сарай </a:t>
            </a:r>
            <a:r>
              <a:rPr lang="ru-RU" dirty="0" err="1">
                <a:solidFill>
                  <a:srgbClr val="FFC000"/>
                </a:solidFill>
                <a:latin typeface="Arial Black Tojik" pitchFamily="2" charset="0"/>
              </a:rPr>
              <a:t>Зейн</a:t>
            </a:r>
            <a:r>
              <a:rPr lang="ru-RU" dirty="0">
                <a:solidFill>
                  <a:srgbClr val="FFC000"/>
                </a:solidFill>
                <a:latin typeface="Arial Black Tojik" pitchFamily="2" charset="0"/>
              </a:rPr>
              <a:t>-о-Дин в Йезде.  Иран.</a:t>
            </a:r>
            <a:br>
              <a:rPr lang="ru-RU" dirty="0">
                <a:solidFill>
                  <a:srgbClr val="FFC000"/>
                </a:solidFill>
                <a:latin typeface="Arial Black Tojik" pitchFamily="2" charset="0"/>
              </a:rPr>
            </a:br>
            <a:r>
              <a:rPr lang="ru-RU" dirty="0">
                <a:solidFill>
                  <a:srgbClr val="FFC000"/>
                </a:solidFill>
                <a:latin typeface="Arial Black Tojik" pitchFamily="2" charset="0"/>
              </a:rPr>
              <a:t>Приспособлен под отель</a:t>
            </a:r>
            <a:br>
              <a:rPr lang="ru-RU" dirty="0">
                <a:solidFill>
                  <a:srgbClr val="FFC000"/>
                </a:solidFill>
                <a:latin typeface="Arial Black Tojik" pitchFamily="2" charset="0"/>
              </a:rPr>
            </a:br>
            <a:br>
              <a:rPr lang="ru-RU" dirty="0">
                <a:solidFill>
                  <a:srgbClr val="FFC000"/>
                </a:solidFill>
                <a:latin typeface="Arial Black Tojik" pitchFamily="2" charset="0"/>
              </a:rPr>
            </a:br>
            <a:r>
              <a:rPr lang="ru-RU" dirty="0">
                <a:solidFill>
                  <a:srgbClr val="FFC000"/>
                </a:solidFill>
                <a:latin typeface="Arial Black Tojik" pitchFamily="2" charset="0"/>
              </a:rPr>
              <a:t>Общий вид. Интерьер двора.</a:t>
            </a:r>
            <a:br>
              <a:rPr lang="ru-RU" dirty="0">
                <a:solidFill>
                  <a:srgbClr val="FFC000"/>
                </a:solidFill>
                <a:latin typeface="Arial Black Tojik" pitchFamily="2" charset="0"/>
              </a:rPr>
            </a:br>
            <a:endParaRPr lang="ru-RU" sz="2800" dirty="0">
              <a:solidFill>
                <a:srgbClr val="FFC000"/>
              </a:solidFill>
              <a:latin typeface="Arial Black Tojik" pitchFamily="2" charset="0"/>
            </a:endParaRPr>
          </a:p>
        </p:txBody>
      </p:sp>
      <p:pic>
        <p:nvPicPr>
          <p:cNvPr id="4" name="Объект 3" descr="http://bazariran.ru/wp-content/uploads/2019/06/2900601.jpg">
            <a:extLst>
              <a:ext uri="{FF2B5EF4-FFF2-40B4-BE49-F238E27FC236}">
                <a16:creationId xmlns:a16="http://schemas.microsoft.com/office/drawing/2014/main" id="{56C7FEE2-A2D1-4E30-9A17-7D13BBA8A52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595" y="2756936"/>
            <a:ext cx="5431194" cy="388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bazariran.ru/wp-content/uploads/2019/06/2900602-900x480.jpg">
            <a:extLst>
              <a:ext uri="{FF2B5EF4-FFF2-40B4-BE49-F238E27FC236}">
                <a16:creationId xmlns:a16="http://schemas.microsoft.com/office/drawing/2014/main" id="{FCC3793A-5E48-49B2-A626-16AB4DC25F0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270000"/>
            <a:ext cx="5940425" cy="3168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941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0329DA-95E7-4888-A648-C558DC6FB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61" y="609599"/>
            <a:ext cx="4560017" cy="3273287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800" dirty="0"/>
            </a:br>
            <a:br>
              <a:rPr lang="ru-RU" sz="2800" dirty="0"/>
            </a:br>
            <a:br>
              <a:rPr lang="ru-RU" sz="2800" dirty="0"/>
            </a:br>
            <a:br>
              <a:rPr lang="ru-RU" sz="2800" dirty="0"/>
            </a:br>
            <a:r>
              <a:rPr lang="ru-RU" sz="3100" dirty="0">
                <a:solidFill>
                  <a:srgbClr val="FF0000"/>
                </a:solidFill>
                <a:latin typeface="Arial Black" panose="020B0A04020102020204" pitchFamily="34" charset="0"/>
              </a:rPr>
              <a:t>ПРИСПОСОБЛЕНИЕ ПАМЯТНИКОВ АРХИТЕКТУРЫ ПОД МУЗЕИ РАЗЛИЧНОГО НАЗНАЧЕНИЯ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FE77FBF-8AAC-415B-B9BD-0177710237C5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9563" t="24668" r="18464" b="16962"/>
          <a:stretch/>
        </p:blipFill>
        <p:spPr bwMode="auto">
          <a:xfrm>
            <a:off x="5022574" y="132523"/>
            <a:ext cx="6985165" cy="6598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5138881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1696</TotalTime>
  <Words>603</Words>
  <Application>Microsoft Office PowerPoint</Application>
  <PresentationFormat>Широкоэкранный</PresentationFormat>
  <Paragraphs>62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Arial Black</vt:lpstr>
      <vt:lpstr>Arial Black Tojik</vt:lpstr>
      <vt:lpstr>Trebuchet MS</vt:lpstr>
      <vt:lpstr>Wingdings 3</vt:lpstr>
      <vt:lpstr>Аспект</vt:lpstr>
      <vt:lpstr>Презентация PowerPoint</vt:lpstr>
      <vt:lpstr>                                   Проект «ЭРАСМУС+»  ЛЕКЦИЯ 9  ПО КУРСУ «РЕСТАВРАЦИЯ»</vt:lpstr>
      <vt:lpstr>   СОДЕРЖАНИЕ КУРСА «РЕСТАВРАЦИЯ В СТРАНАХ ЦЕНТРАЛЬНОЙ АЗИИ» </vt:lpstr>
      <vt:lpstr>Содержание лекции 9 на тему: «ПРИСПОСОБЛЕНИЕ ПАМЯТНИКОВ АРХИТЕКТУРЫ И ИХ КОМПЛЕКСОВ В СОВРЕМЕННЫХ УСЛОВИЯХ СТРАН ЦЕНТРАЛЬНОЙ АЗИИ»</vt:lpstr>
      <vt:lpstr>ПРИСПОСОБЛЕНИЕ ПАМЯТНИКОВ АРХИТЕКТУРЫ К СОВРЕМЕННЫМ НУЖДАМ</vt:lpstr>
      <vt:lpstr>     Таджикистан. Каравансарай Хиштин в Гиссарском историко-культурном заповеднике</vt:lpstr>
      <vt:lpstr>Каравасарай «Нугай» в Бухаре, присопособленный под гостиницу</vt:lpstr>
      <vt:lpstr> Караван-сарай Зейн-о-Дин в Йезде.  Иран. Приспособлен под отель  Общий вид. Интерьер двора. </vt:lpstr>
      <vt:lpstr>    ПРИСПОСОБЛЕНИЕ ПАМЯТНИКОВ АРХИТЕКТУРЫ ПОД МУЗЕИ РАЗЛИЧНОГО НАЗНАЧЕНИЯ</vt:lpstr>
      <vt:lpstr>      Каравансарай Буюк-Хана. Турция.  Приспособлен под отель</vt:lpstr>
      <vt:lpstr>      Каравансарай в Бурсе. Турция. Приспособлен под отель</vt:lpstr>
      <vt:lpstr>     ПРИСПОСОБЛЕНИЕ ПАМЯТНИКОВ К СОВРЕМЕННОМУ ИСПОЛЬЗОВАНИЮ  ЕСТЬ СРЕДСТВО ИХ СОХРАНЕНИЯ</vt:lpstr>
      <vt:lpstr>Каравансарай в Щеки, Азербайджан. Приспособлен под отель.</vt:lpstr>
      <vt:lpstr>В музее Афрасиаба. Самарканд.  Утварь и кладка кирпичей, которым 2700 лет</vt:lpstr>
      <vt:lpstr>РАЗРАБОТКУ ПРОЕКТА ПРИСПОСОБЛЕНИЯ ПАМЯТНИКА АРХИТЕКТУРЫ К СОВРЕМЕННОМУ ИСПОЛЬЗОВАНИЮ ДОЛЖЕН ВЫПОЛНЯТЬ АРХИТЕКТОР-РЕСТАВРАТОР</vt:lpstr>
      <vt:lpstr>  Архитектурный комплекс Шахи Зинда в Самарканде. Объявлен музеем под открытым небом. Входит в список мирового наследия ЮНЕСКО</vt:lpstr>
      <vt:lpstr>    Музей на городище Афрасиаб, Самарканд  Реставрация оборонительных стен Афрасиаба, XVII  век до н. э.</vt:lpstr>
      <vt:lpstr>Зал послов в музее на городиҳе Афрасиаб, Самарканд. Слева: интерьер зала послов; справа: общий вид</vt:lpstr>
      <vt:lpstr>Проблемы</vt:lpstr>
      <vt:lpstr>Заключение (выводы и рекомендации)</vt:lpstr>
      <vt:lpstr>Список литературы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1 ПО КУРСУ «ПРОЕКТИРОВАНИЕ В УСЛОВИЯХ РЕКОНСТРУКЦИИ ЖИЛОЙ СРЕДЫ»</dc:title>
  <dc:creator>Rustam Mukimov</dc:creator>
  <cp:lastModifiedBy>Rustam Mukimov</cp:lastModifiedBy>
  <cp:revision>69</cp:revision>
  <dcterms:created xsi:type="dcterms:W3CDTF">2021-12-23T14:10:01Z</dcterms:created>
  <dcterms:modified xsi:type="dcterms:W3CDTF">2022-04-10T07:35:51Z</dcterms:modified>
</cp:coreProperties>
</file>