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0" r:id="rId4"/>
    <p:sldId id="274" r:id="rId5"/>
    <p:sldId id="257" r:id="rId6"/>
    <p:sldId id="275" r:id="rId7"/>
    <p:sldId id="272" r:id="rId8"/>
    <p:sldId id="259" r:id="rId9"/>
    <p:sldId id="288" r:id="rId10"/>
    <p:sldId id="295" r:id="rId11"/>
    <p:sldId id="276" r:id="rId12"/>
    <p:sldId id="294" r:id="rId13"/>
    <p:sldId id="278" r:id="rId14"/>
    <p:sldId id="264" r:id="rId15"/>
    <p:sldId id="266" r:id="rId16"/>
    <p:sldId id="265" r:id="rId17"/>
    <p:sldId id="280" r:id="rId18"/>
    <p:sldId id="282" r:id="rId19"/>
    <p:sldId id="283" r:id="rId20"/>
    <p:sldId id="271" r:id="rId21"/>
    <p:sldId id="279" r:id="rId22"/>
    <p:sldId id="285" r:id="rId23"/>
    <p:sldId id="286" r:id="rId24"/>
    <p:sldId id="287" r:id="rId25"/>
    <p:sldId id="289" r:id="rId26"/>
    <p:sldId id="290" r:id="rId27"/>
    <p:sldId id="292" r:id="rId28"/>
    <p:sldId id="299" r:id="rId29"/>
    <p:sldId id="298" r:id="rId30"/>
    <p:sldId id="300" r:id="rId31"/>
    <p:sldId id="296" r:id="rId32"/>
    <p:sldId id="297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766B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4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4882815-096D-428E-BF3D-12E0FC1AD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1ECF1574-465F-437A-960D-53AFBAACE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F90B918-1F58-4CEA-BBA9-FFFE14B30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5BE7DCA-7945-4783-85FE-F4D4AA04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Bandiera d'Italia">
            <a:extLst>
              <a:ext uri="{FF2B5EF4-FFF2-40B4-BE49-F238E27FC236}">
                <a16:creationId xmlns:a16="http://schemas.microsoft.com/office/drawing/2014/main" xmlns="" id="{82514BCF-9B5B-420C-98B3-65C29A953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ella Germania">
            <a:extLst>
              <a:ext uri="{FF2B5EF4-FFF2-40B4-BE49-F238E27FC236}">
                <a16:creationId xmlns:a16="http://schemas.microsoft.com/office/drawing/2014/main" xmlns="" id="{FDC0654B-7430-422B-9FCD-93F5D3F5C2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la Croazia">
            <a:extLst>
              <a:ext uri="{FF2B5EF4-FFF2-40B4-BE49-F238E27FC236}">
                <a16:creationId xmlns:a16="http://schemas.microsoft.com/office/drawing/2014/main" xmlns="" id="{B661CFBD-9DF7-412A-AE38-EDA9609D92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ell'Uzbekistan">
            <a:extLst>
              <a:ext uri="{FF2B5EF4-FFF2-40B4-BE49-F238E27FC236}">
                <a16:creationId xmlns:a16="http://schemas.microsoft.com/office/drawing/2014/main" xmlns="" id="{12660726-6B0A-4BDF-AA68-DB4A35BA421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Bandiera del Tagikistan">
            <a:extLst>
              <a:ext uri="{FF2B5EF4-FFF2-40B4-BE49-F238E27FC236}">
                <a16:creationId xmlns:a16="http://schemas.microsoft.com/office/drawing/2014/main" xmlns="" id="{47894E35-DC02-4467-AC82-D85C9C21379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FBBBEF82-8516-42E4-8BDB-ADAF18BE5A31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202160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C6991EE-B6DB-4807-916B-5423203A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B1173A91-B7FE-428B-8B91-B1BD625FE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74D3331-A043-45C9-96D7-598B0B21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6F06DB3-4AD3-4854-BF96-BDB7A70E03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2DAF236-31F4-4E11-BB83-E13B2BDA7B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Bandiera d'Italia">
            <a:extLst>
              <a:ext uri="{FF2B5EF4-FFF2-40B4-BE49-F238E27FC236}">
                <a16:creationId xmlns:a16="http://schemas.microsoft.com/office/drawing/2014/main" xmlns="" id="{0563E5FC-D7E5-467B-A045-28C7628352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ella Germania">
            <a:extLst>
              <a:ext uri="{FF2B5EF4-FFF2-40B4-BE49-F238E27FC236}">
                <a16:creationId xmlns:a16="http://schemas.microsoft.com/office/drawing/2014/main" xmlns="" id="{9F034794-F589-4071-B245-3562E6C73D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la Croazia">
            <a:extLst>
              <a:ext uri="{FF2B5EF4-FFF2-40B4-BE49-F238E27FC236}">
                <a16:creationId xmlns:a16="http://schemas.microsoft.com/office/drawing/2014/main" xmlns="" id="{867B6107-90EE-498A-B7D1-4CAEC6B720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ell'Uzbekistan">
            <a:extLst>
              <a:ext uri="{FF2B5EF4-FFF2-40B4-BE49-F238E27FC236}">
                <a16:creationId xmlns:a16="http://schemas.microsoft.com/office/drawing/2014/main" xmlns="" id="{E743BBF7-444F-4661-91E7-779EB37BBE5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Bandiera del Tagikistan">
            <a:extLst>
              <a:ext uri="{FF2B5EF4-FFF2-40B4-BE49-F238E27FC236}">
                <a16:creationId xmlns:a16="http://schemas.microsoft.com/office/drawing/2014/main" xmlns="" id="{6CD05F1B-A072-4C30-8D60-694E69D21E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FCC5308D-BF8E-477F-AE10-4E44CD26A70C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134993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B8A81C57-E037-4292-8875-00C71F8B1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4EFE883D-904D-45B7-A1F0-3AAC02C56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95537E6-36A2-4ACB-B486-C0B9E371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A0A527F-A5AA-4FFA-9101-4ED740F00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D7755E0-1081-4110-AEDA-FB967793AA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Bandiera d'Italia">
            <a:extLst>
              <a:ext uri="{FF2B5EF4-FFF2-40B4-BE49-F238E27FC236}">
                <a16:creationId xmlns:a16="http://schemas.microsoft.com/office/drawing/2014/main" xmlns="" id="{ED4104BF-BE8D-4D1E-816F-FA3598D037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ella Germania">
            <a:extLst>
              <a:ext uri="{FF2B5EF4-FFF2-40B4-BE49-F238E27FC236}">
                <a16:creationId xmlns:a16="http://schemas.microsoft.com/office/drawing/2014/main" xmlns="" id="{23E774D2-155B-4D2A-8571-8D5FB171BB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la Croazia">
            <a:extLst>
              <a:ext uri="{FF2B5EF4-FFF2-40B4-BE49-F238E27FC236}">
                <a16:creationId xmlns:a16="http://schemas.microsoft.com/office/drawing/2014/main" xmlns="" id="{86C9709B-7AE9-4F1A-8000-E79746C71A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ell'Uzbekistan">
            <a:extLst>
              <a:ext uri="{FF2B5EF4-FFF2-40B4-BE49-F238E27FC236}">
                <a16:creationId xmlns:a16="http://schemas.microsoft.com/office/drawing/2014/main" xmlns="" id="{EE04DAA9-E304-4DA4-92AE-1B9A79101D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Bandiera del Tagikistan">
            <a:extLst>
              <a:ext uri="{FF2B5EF4-FFF2-40B4-BE49-F238E27FC236}">
                <a16:creationId xmlns:a16="http://schemas.microsoft.com/office/drawing/2014/main" xmlns="" id="{0D6464AD-D39D-4EF2-A26E-B306262A8BC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7BCC7B2B-D9BC-4929-9545-5DA8828C8426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29774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5ED4A39-44BB-493A-87E9-6DB313F4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04EFF5F-FD63-4E42-BF98-8B31BC616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DF1D694-EC53-4C7D-8E54-D6B87D1F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59696F11-8B4A-41A0-A813-51CEC2A007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B13A78CD-4F2D-44F4-8013-AC69EC4B4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magine 23" descr="Bandiera d'Italia">
            <a:extLst>
              <a:ext uri="{FF2B5EF4-FFF2-40B4-BE49-F238E27FC236}">
                <a16:creationId xmlns:a16="http://schemas.microsoft.com/office/drawing/2014/main" xmlns="" id="{1F84D92F-3F87-4808-BC74-CE17BE3401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magine 24" descr="Bandiera della Germania">
            <a:extLst>
              <a:ext uri="{FF2B5EF4-FFF2-40B4-BE49-F238E27FC236}">
                <a16:creationId xmlns:a16="http://schemas.microsoft.com/office/drawing/2014/main" xmlns="" id="{FB94927A-D5D3-4918-89A1-986991AB25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magine 25" descr="Bandiera della Croazia">
            <a:extLst>
              <a:ext uri="{FF2B5EF4-FFF2-40B4-BE49-F238E27FC236}">
                <a16:creationId xmlns:a16="http://schemas.microsoft.com/office/drawing/2014/main" xmlns="" id="{8D3D18EF-DA7D-4E79-8886-0F7DC26D36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magine 26" descr="Bandiera dell'Uzbekistan">
            <a:extLst>
              <a:ext uri="{FF2B5EF4-FFF2-40B4-BE49-F238E27FC236}">
                <a16:creationId xmlns:a16="http://schemas.microsoft.com/office/drawing/2014/main" xmlns="" id="{CF8AEF51-71A1-43B6-B031-BB2C9350E9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magine 27" descr="Bandiera del Tagikistan">
            <a:extLst>
              <a:ext uri="{FF2B5EF4-FFF2-40B4-BE49-F238E27FC236}">
                <a16:creationId xmlns:a16="http://schemas.microsoft.com/office/drawing/2014/main" xmlns="" id="{ECB244DA-D0AD-4E87-998D-54B6EEEB60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00BC04EF-627F-46DB-87F6-F5CDABAD9791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203694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A1B925-90F6-4122-821A-CE9FC141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19079C1-DE8E-4EE3-8FB0-DF0FEA6FB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047E613-6B86-4833-A6FD-416F8404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731BA7E-CDEA-4D8D-966F-977BC0164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6554527-BDB3-408D-ACC8-58973AD939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Bandiera d'Italia">
            <a:extLst>
              <a:ext uri="{FF2B5EF4-FFF2-40B4-BE49-F238E27FC236}">
                <a16:creationId xmlns:a16="http://schemas.microsoft.com/office/drawing/2014/main" xmlns="" id="{2C4F5D87-1B28-43A8-B0EF-ACDA1096E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ella Germania">
            <a:extLst>
              <a:ext uri="{FF2B5EF4-FFF2-40B4-BE49-F238E27FC236}">
                <a16:creationId xmlns:a16="http://schemas.microsoft.com/office/drawing/2014/main" xmlns="" id="{42876157-6E3F-4246-8322-FC8113E069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la Croazia">
            <a:extLst>
              <a:ext uri="{FF2B5EF4-FFF2-40B4-BE49-F238E27FC236}">
                <a16:creationId xmlns:a16="http://schemas.microsoft.com/office/drawing/2014/main" xmlns="" id="{98DBF736-D74D-4D83-9D86-03EBCA0D62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ell'Uzbekistan">
            <a:extLst>
              <a:ext uri="{FF2B5EF4-FFF2-40B4-BE49-F238E27FC236}">
                <a16:creationId xmlns:a16="http://schemas.microsoft.com/office/drawing/2014/main" xmlns="" id="{E6EBD90D-2A55-4730-A138-C930EA95CB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Bandiera del Tagikistan">
            <a:extLst>
              <a:ext uri="{FF2B5EF4-FFF2-40B4-BE49-F238E27FC236}">
                <a16:creationId xmlns:a16="http://schemas.microsoft.com/office/drawing/2014/main" xmlns="" id="{35DE4A65-AEEA-4AE9-B2FF-06438FE2FE0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D7BF48C6-E4CF-48CB-90D5-4CD68AAF4F42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109409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E4FBAB2-A9AF-43CF-9EB8-5997B5EA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D0CBEDE-BFA4-4E18-9154-1975453AF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0017E19-4B71-4C6B-B152-1E73A84A0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ECA7412-1D1F-4793-8A13-2C94BD44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811C4F5A-CD72-4507-AD0E-A72E4281ED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5B8E5704-6BBB-4E55-8A75-410FBA6446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'Italia">
            <a:extLst>
              <a:ext uri="{FF2B5EF4-FFF2-40B4-BE49-F238E27FC236}">
                <a16:creationId xmlns:a16="http://schemas.microsoft.com/office/drawing/2014/main" xmlns="" id="{81E5504D-5ADA-4EB9-888B-FF41ED7352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la Germania">
            <a:extLst>
              <a:ext uri="{FF2B5EF4-FFF2-40B4-BE49-F238E27FC236}">
                <a16:creationId xmlns:a16="http://schemas.microsoft.com/office/drawing/2014/main" xmlns="" id="{BF96EB11-7C73-4A00-85B3-BB8E607F3A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ella Croazia">
            <a:extLst>
              <a:ext uri="{FF2B5EF4-FFF2-40B4-BE49-F238E27FC236}">
                <a16:creationId xmlns:a16="http://schemas.microsoft.com/office/drawing/2014/main" xmlns="" id="{23142576-AFB7-4081-BE5E-6EB61E48C5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Bandiera dell'Uzbekistan">
            <a:extLst>
              <a:ext uri="{FF2B5EF4-FFF2-40B4-BE49-F238E27FC236}">
                <a16:creationId xmlns:a16="http://schemas.microsoft.com/office/drawing/2014/main" xmlns="" id="{46C9EFF9-D187-45E6-A16B-8C7DF4B46F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Bandiera del Tagikistan">
            <a:extLst>
              <a:ext uri="{FF2B5EF4-FFF2-40B4-BE49-F238E27FC236}">
                <a16:creationId xmlns:a16="http://schemas.microsoft.com/office/drawing/2014/main" xmlns="" id="{B30F6B1F-D5D8-4CFD-AD07-1BB5716FD0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F3EA1DAD-4226-4C05-A4CE-20D78F6DEB2E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329629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58618EF-B2B9-42DC-8E51-91EE4C40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A0B8F58-4412-4063-8C25-9B836DDF2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DFA571E-BA86-41E9-8FCA-72A3124E6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A83D3E0A-98BF-432F-A457-64A0FEB8B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8D8A31CE-5C71-4C5D-B4BC-F179AE6FEE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E9BB50B5-FB82-43AA-9D6E-7B692DA8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7095F91E-4B50-46F4-BEA1-497E46B23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8B6501B-2611-4BF5-BF41-3ED1579EBC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'Italia">
            <a:extLst>
              <a:ext uri="{FF2B5EF4-FFF2-40B4-BE49-F238E27FC236}">
                <a16:creationId xmlns:a16="http://schemas.microsoft.com/office/drawing/2014/main" xmlns="" id="{85ACE5B3-6D92-489D-955C-C2610195E2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Bandiera della Germania">
            <a:extLst>
              <a:ext uri="{FF2B5EF4-FFF2-40B4-BE49-F238E27FC236}">
                <a16:creationId xmlns:a16="http://schemas.microsoft.com/office/drawing/2014/main" xmlns="" id="{34C2E52C-852D-4232-8E9D-81E243FB3A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Bandiera della Croazia">
            <a:extLst>
              <a:ext uri="{FF2B5EF4-FFF2-40B4-BE49-F238E27FC236}">
                <a16:creationId xmlns:a16="http://schemas.microsoft.com/office/drawing/2014/main" xmlns="" id="{1E72BD27-3FCE-4673-BF02-73777896B9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 descr="Bandiera dell'Uzbekistan">
            <a:extLst>
              <a:ext uri="{FF2B5EF4-FFF2-40B4-BE49-F238E27FC236}">
                <a16:creationId xmlns:a16="http://schemas.microsoft.com/office/drawing/2014/main" xmlns="" id="{B66769BF-A62B-4CC0-86C1-52C24F1D0B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 descr="Bandiera del Tagikistan">
            <a:extLst>
              <a:ext uri="{FF2B5EF4-FFF2-40B4-BE49-F238E27FC236}">
                <a16:creationId xmlns:a16="http://schemas.microsoft.com/office/drawing/2014/main" xmlns="" id="{2EB1C2EA-5B3A-4DAB-9C0B-5992961211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1D101DEB-D8C6-4588-BCF6-4523A57FD116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414209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9B8E4FE-65F4-4C95-B806-A0F457765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E9DA3508-C7CD-4677-8F92-3C7A0C36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F0459DD7-BC27-46BB-9818-E8BF4863B9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981CAF8-8449-43EA-B764-2FEB51F26F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Bandiera d'Italia">
            <a:extLst>
              <a:ext uri="{FF2B5EF4-FFF2-40B4-BE49-F238E27FC236}">
                <a16:creationId xmlns:a16="http://schemas.microsoft.com/office/drawing/2014/main" xmlns="" id="{86EE04FE-F49C-42B5-95E7-9549EC32C4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Bandiera della Germania">
            <a:extLst>
              <a:ext uri="{FF2B5EF4-FFF2-40B4-BE49-F238E27FC236}">
                <a16:creationId xmlns:a16="http://schemas.microsoft.com/office/drawing/2014/main" xmlns="" id="{28244221-C5AA-4272-98CA-5083FE7949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ella Croazia">
            <a:extLst>
              <a:ext uri="{FF2B5EF4-FFF2-40B4-BE49-F238E27FC236}">
                <a16:creationId xmlns:a16="http://schemas.microsoft.com/office/drawing/2014/main" xmlns="" id="{F81928EB-1C2E-4761-9BED-C360DF89D5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l'Uzbekistan">
            <a:extLst>
              <a:ext uri="{FF2B5EF4-FFF2-40B4-BE49-F238E27FC236}">
                <a16:creationId xmlns:a16="http://schemas.microsoft.com/office/drawing/2014/main" xmlns="" id="{BA649624-2F7D-483C-88F3-35A086C49C4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el Tagikistan">
            <a:extLst>
              <a:ext uri="{FF2B5EF4-FFF2-40B4-BE49-F238E27FC236}">
                <a16:creationId xmlns:a16="http://schemas.microsoft.com/office/drawing/2014/main" xmlns="" id="{9267D75A-4883-465D-87EC-E4A3611BA63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B0B6ABE4-776C-464A-8080-334E85971C9F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89094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E664EEF-A911-4063-96CF-28392D0F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80471AD-A7C1-429A-9D36-B32793437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5C071990-2504-46B4-8E65-8FB4B4A6A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Bandiera d'Italia">
            <a:extLst>
              <a:ext uri="{FF2B5EF4-FFF2-40B4-BE49-F238E27FC236}">
                <a16:creationId xmlns:a16="http://schemas.microsoft.com/office/drawing/2014/main" xmlns="" id="{91334845-D2D3-4885-88F9-F8E4E97949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Bandiera della Germania">
            <a:extLst>
              <a:ext uri="{FF2B5EF4-FFF2-40B4-BE49-F238E27FC236}">
                <a16:creationId xmlns:a16="http://schemas.microsoft.com/office/drawing/2014/main" xmlns="" id="{01CDB230-AE97-4B0E-AFD9-02CE6235A8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Bandiera della Croazia">
            <a:extLst>
              <a:ext uri="{FF2B5EF4-FFF2-40B4-BE49-F238E27FC236}">
                <a16:creationId xmlns:a16="http://schemas.microsoft.com/office/drawing/2014/main" xmlns="" id="{A26EA97E-2B2B-4FE1-815B-0F604F039D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ell'Uzbekistan">
            <a:extLst>
              <a:ext uri="{FF2B5EF4-FFF2-40B4-BE49-F238E27FC236}">
                <a16:creationId xmlns:a16="http://schemas.microsoft.com/office/drawing/2014/main" xmlns="" id="{6FEBE882-159E-4B52-901E-AD17F10EFC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 Tagikistan">
            <a:extLst>
              <a:ext uri="{FF2B5EF4-FFF2-40B4-BE49-F238E27FC236}">
                <a16:creationId xmlns:a16="http://schemas.microsoft.com/office/drawing/2014/main" xmlns="" id="{D33B9661-E70C-4E67-A692-19056F44B4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C9259AF6-D49F-4C8C-8ECC-28D9410733FE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1172117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E7331CB-9B2C-41E9-811E-8A6EC623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23DF8D9-659D-4FE8-AE05-44E4393F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0B1CACF-0880-44C3-A126-CEAAE9418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3525AA2-D981-4914-8066-F422BEA7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54DEF41-8C39-47CF-870B-EB752CA33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39AD0E1-E550-4135-988B-DEC4ACA740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'Italia">
            <a:extLst>
              <a:ext uri="{FF2B5EF4-FFF2-40B4-BE49-F238E27FC236}">
                <a16:creationId xmlns:a16="http://schemas.microsoft.com/office/drawing/2014/main" xmlns="" id="{7DD43C43-6D1B-4645-BF39-23CBDBB35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la Germania">
            <a:extLst>
              <a:ext uri="{FF2B5EF4-FFF2-40B4-BE49-F238E27FC236}">
                <a16:creationId xmlns:a16="http://schemas.microsoft.com/office/drawing/2014/main" xmlns="" id="{7729EEAC-FA3A-4E09-BDB2-DDF5F707E0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ella Croazia">
            <a:extLst>
              <a:ext uri="{FF2B5EF4-FFF2-40B4-BE49-F238E27FC236}">
                <a16:creationId xmlns:a16="http://schemas.microsoft.com/office/drawing/2014/main" xmlns="" id="{BB8A4E8F-7784-43FF-8EB5-E5E40EDB26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Bandiera dell'Uzbekistan">
            <a:extLst>
              <a:ext uri="{FF2B5EF4-FFF2-40B4-BE49-F238E27FC236}">
                <a16:creationId xmlns:a16="http://schemas.microsoft.com/office/drawing/2014/main" xmlns="" id="{BE378A86-568B-43DC-BE51-96977E821BC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Bandiera del Tagikistan">
            <a:extLst>
              <a:ext uri="{FF2B5EF4-FFF2-40B4-BE49-F238E27FC236}">
                <a16:creationId xmlns:a16="http://schemas.microsoft.com/office/drawing/2014/main" xmlns="" id="{7D64CE09-3A01-4A95-8EE1-255E067ED7E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2962490-A1A6-4A08-9BB0-AECD5756A13B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531492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096FD22-AEF5-483F-A55D-0850177A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177875EB-B25D-4B81-A2E6-1B4D3D366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44666825-C778-4702-B50D-77B25763D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44CAC4D-4C5A-4BEE-8817-26B70E31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593E412-CA95-4E7B-BF3E-1769028A16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11" y="6346825"/>
            <a:ext cx="725805" cy="3746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8CB7802-B932-4764-9873-0904F5285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1" t="15483" r="3004" b="14543"/>
          <a:stretch>
            <a:fillRect/>
          </a:stretch>
        </p:blipFill>
        <p:spPr bwMode="auto">
          <a:xfrm>
            <a:off x="1524000" y="6477000"/>
            <a:ext cx="1109345" cy="2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Bandiera d'Italia">
            <a:extLst>
              <a:ext uri="{FF2B5EF4-FFF2-40B4-BE49-F238E27FC236}">
                <a16:creationId xmlns:a16="http://schemas.microsoft.com/office/drawing/2014/main" xmlns="" id="{4595BE51-F91E-4EE6-A613-4AF4A8B661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875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Bandiera della Germania">
            <a:extLst>
              <a:ext uri="{FF2B5EF4-FFF2-40B4-BE49-F238E27FC236}">
                <a16:creationId xmlns:a16="http://schemas.microsoft.com/office/drawing/2014/main" xmlns="" id="{B6D3EB44-5734-4E82-AD04-AF0BBC87DA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81" y="6477002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Bandiera della Croazia">
            <a:extLst>
              <a:ext uri="{FF2B5EF4-FFF2-40B4-BE49-F238E27FC236}">
                <a16:creationId xmlns:a16="http://schemas.microsoft.com/office/drawing/2014/main" xmlns="" id="{26903056-6951-4EC2-9934-E849E71B8B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87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Bandiera dell'Uzbekistan">
            <a:extLst>
              <a:ext uri="{FF2B5EF4-FFF2-40B4-BE49-F238E27FC236}">
                <a16:creationId xmlns:a16="http://schemas.microsoft.com/office/drawing/2014/main" xmlns="" id="{BEE4E8DA-4F25-4421-94DC-018D473516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36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Bandiera del Tagikistan">
            <a:extLst>
              <a:ext uri="{FF2B5EF4-FFF2-40B4-BE49-F238E27FC236}">
                <a16:creationId xmlns:a16="http://schemas.microsoft.com/office/drawing/2014/main" xmlns="" id="{B51F2D64-B4F6-4BF6-BAEA-F2B10F014A4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054" y="6477000"/>
            <a:ext cx="490682" cy="2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D106053-4E67-47D6-BBC9-B6135CCF9211}"/>
              </a:ext>
            </a:extLst>
          </p:cNvPr>
          <p:cNvSpPr txBox="1"/>
          <p:nvPr userDrawn="1"/>
        </p:nvSpPr>
        <p:spPr>
          <a:xfrm>
            <a:off x="6957392" y="6424655"/>
            <a:ext cx="3901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Environmental Risk Assessment and Mitigation on Cultural Heritage Assets in Central Asia</a:t>
            </a:r>
          </a:p>
        </p:txBody>
      </p:sp>
    </p:spTree>
    <p:extLst>
      <p:ext uri="{BB962C8B-B14F-4D97-AF65-F5344CB8AC3E}">
        <p14:creationId xmlns:p14="http://schemas.microsoft.com/office/powerpoint/2010/main" xmlns="" val="104174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6565EE7C-1B27-4756-B65E-5552018C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C8941C0A-6F88-43FE-BF47-448A3050F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2009DCB-EAB5-4CAC-BEF1-727C05F46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97FCA-1014-4706-A0B6-9608193CFBE2}" type="datetimeFigureOut">
              <a:rPr lang="en-GB" smtClean="0"/>
              <a:pPr/>
              <a:t>26/08/2022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5754F79-3188-49B0-AEC5-5D873E1EF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55767D4-6436-4BF4-A8FF-F08D195A6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23AEB-BC22-4D87-9AC8-F91447C045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926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xmlns="" id="{2C373B40-871E-41FF-8AC5-EB3D42D92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779" y="69170"/>
            <a:ext cx="6112042" cy="68636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Реставрация </a:t>
            </a:r>
            <a:r>
              <a:rPr lang="en-GB" sz="2000" dirty="0" smtClean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1</a:t>
            </a:r>
            <a:r>
              <a:rPr lang="en-GB" sz="20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История и теории</a:t>
            </a:r>
            <a:r>
              <a:rPr lang="en-GB" sz="2000" dirty="0" smtClean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GB" sz="20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/>
            </a:r>
            <a:br>
              <a:rPr lang="en-GB" sz="20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ВИОЛЛЕ-ЛЕ-ДЮК И РАСКИН</a:t>
            </a:r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C48F0CA-A0D1-45F0-B56F-D65997F3E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062" y="1350645"/>
            <a:ext cx="10437876" cy="459486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96F35308-DFE7-49EC-964D-6110BD730B3C}"/>
              </a:ext>
            </a:extLst>
          </p:cNvPr>
          <p:cNvSpPr txBox="1"/>
          <p:nvPr/>
        </p:nvSpPr>
        <p:spPr>
          <a:xfrm>
            <a:off x="7259053" y="253836"/>
            <a:ext cx="473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ФАРХОД РИХСИЕВ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Туринский Политехнический Университет в Ташкенте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452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xmlns="" id="{B647F806-160B-4569-BA0E-D1C05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49623"/>
            <a:ext cx="44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Собор Парижской Богоматери</a:t>
            </a:r>
            <a:r>
              <a:rPr lang="it-IT" altLang="it-IT" sz="1800" dirty="0" smtClean="0">
                <a:cs typeface="Calibri" panose="020F0502020204030204" pitchFamily="34" charset="0"/>
              </a:rPr>
              <a:t>, </a:t>
            </a:r>
            <a:r>
              <a:rPr lang="ru-RU" altLang="it-IT" sz="1800" dirty="0" smtClean="0">
                <a:cs typeface="Calibri" panose="020F0502020204030204" pitchFamily="34" charset="0"/>
              </a:rPr>
              <a:t>Париж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13" name="CasellaDiTesto 2">
            <a:extLst>
              <a:ext uri="{FF2B5EF4-FFF2-40B4-BE49-F238E27FC236}">
                <a16:creationId xmlns:a16="http://schemas.microsoft.com/office/drawing/2014/main" xmlns="" id="{0DA1F3E0-B4B7-47B3-A585-F040DF49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6" y="1371056"/>
            <a:ext cx="39242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(слева) Состояние до реставрации</a:t>
            </a:r>
          </a:p>
          <a:p>
            <a:pPr>
              <a:spcBef>
                <a:spcPct val="0"/>
              </a:spcBef>
              <a:buNone/>
            </a:pP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(справа) Нереализованный проект фасада (рисунок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r>
              <a:rPr lang="ru-RU" altLang="it-IT" sz="1600" dirty="0" smtClean="0">
                <a:cs typeface="Calibri" panose="020F0502020204030204" pitchFamily="34" charset="0"/>
              </a:rPr>
              <a:t>)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  <p:pic>
        <p:nvPicPr>
          <p:cNvPr id="2052" name="Picture 4" descr="ARCHI/MAPS — Viollet-le-Duc's restoration project for Notre...">
            <a:extLst>
              <a:ext uri="{FF2B5EF4-FFF2-40B4-BE49-F238E27FC236}">
                <a16:creationId xmlns:a16="http://schemas.microsoft.com/office/drawing/2014/main" xmlns="" id="{6DF25855-3922-058F-8704-E201BC1C5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243" y="1418953"/>
            <a:ext cx="2815966" cy="45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405B2E11-9C2C-D653-723D-0461400D9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91" t="26111" r="30156" b="4722"/>
          <a:stretch/>
        </p:blipFill>
        <p:spPr>
          <a:xfrm>
            <a:off x="438150" y="1418955"/>
            <a:ext cx="3171825" cy="45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2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xmlns="" id="{B647F806-160B-4569-BA0E-D1C05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49623"/>
            <a:ext cx="44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Собор Парижской Богоматери</a:t>
            </a:r>
            <a:r>
              <a:rPr lang="it-IT" altLang="it-IT" sz="1800" dirty="0" smtClean="0">
                <a:cs typeface="Calibri" panose="020F0502020204030204" pitchFamily="34" charset="0"/>
              </a:rPr>
              <a:t>, </a:t>
            </a:r>
            <a:r>
              <a:rPr lang="ru-RU" altLang="it-IT" sz="1800" dirty="0" smtClean="0">
                <a:cs typeface="Calibri" panose="020F0502020204030204" pitchFamily="34" charset="0"/>
              </a:rPr>
              <a:t>Париж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4BA8339-1C2F-4B12-AFB8-8BF51323D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8" t="30278" r="69453" b="5139"/>
          <a:stretch/>
        </p:blipFill>
        <p:spPr>
          <a:xfrm>
            <a:off x="419100" y="1541871"/>
            <a:ext cx="2647950" cy="4611598"/>
          </a:xfrm>
          <a:prstGeom prst="rect">
            <a:avLst/>
          </a:prstGeom>
        </p:spPr>
      </p:pic>
      <p:pic>
        <p:nvPicPr>
          <p:cNvPr id="18434" name="Picture 2" descr="Cathédrale Notre-Dame de Paris La Flèche - Recherche Google | Paris  history, Cathedral architecture, Vacation france">
            <a:extLst>
              <a:ext uri="{FF2B5EF4-FFF2-40B4-BE49-F238E27FC236}">
                <a16:creationId xmlns:a16="http://schemas.microsoft.com/office/drawing/2014/main" xmlns="" id="{8E9BA18B-5A8B-48CF-B112-FB11529FB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4" y="1541871"/>
            <a:ext cx="3267075" cy="459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Notre-Dame Spire to be Rebuilt as was before 2019 collapse">
            <a:extLst>
              <a:ext uri="{FF2B5EF4-FFF2-40B4-BE49-F238E27FC236}">
                <a16:creationId xmlns:a16="http://schemas.microsoft.com/office/drawing/2014/main" xmlns="" id="{642F04CF-BDFB-4EB5-9D86-634FE7280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8449" y="1556084"/>
            <a:ext cx="3067052" cy="45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2">
            <a:extLst>
              <a:ext uri="{FF2B5EF4-FFF2-40B4-BE49-F238E27FC236}">
                <a16:creationId xmlns:a16="http://schemas.microsoft.com/office/drawing/2014/main" xmlns="" id="{0DA1F3E0-B4B7-47B3-A585-F040DF49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1" y="1490373"/>
            <a:ext cx="234314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(слева) Шпиль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Нотр-Дам</a:t>
            </a:r>
            <a:r>
              <a:rPr lang="ru-RU" altLang="it-IT" sz="1600" dirty="0" smtClean="0">
                <a:cs typeface="Calibri" panose="020F0502020204030204" pitchFamily="34" charset="0"/>
              </a:rPr>
              <a:t>, 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(в центре) Место строительства шпиля</a:t>
            </a:r>
          </a:p>
          <a:p>
            <a:pPr>
              <a:spcBef>
                <a:spcPct val="0"/>
              </a:spcBef>
              <a:buNone/>
            </a:pP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(справа) Состояние до пожара 2019 года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873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xmlns="" id="{B647F806-160B-4569-BA0E-D1C05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49623"/>
            <a:ext cx="44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Собор Парижской Богоматери</a:t>
            </a:r>
            <a:r>
              <a:rPr lang="it-IT" altLang="it-IT" sz="1800" dirty="0" smtClean="0">
                <a:cs typeface="Calibri" panose="020F0502020204030204" pitchFamily="34" charset="0"/>
              </a:rPr>
              <a:t>, </a:t>
            </a:r>
            <a:r>
              <a:rPr lang="ru-RU" altLang="it-IT" sz="1800" dirty="0" smtClean="0">
                <a:cs typeface="Calibri" panose="020F0502020204030204" pitchFamily="34" charset="0"/>
              </a:rPr>
              <a:t>Париж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13" name="CasellaDiTesto 2">
            <a:extLst>
              <a:ext uri="{FF2B5EF4-FFF2-40B4-BE49-F238E27FC236}">
                <a16:creationId xmlns:a16="http://schemas.microsoft.com/office/drawing/2014/main" xmlns="" id="{0DA1F3E0-B4B7-47B3-A585-F040DF49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185634"/>
            <a:ext cx="4933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Состояние после пожара 2019 года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  <p:pic>
        <p:nvPicPr>
          <p:cNvPr id="1026" name="Picture 2" descr="Notre Dame fire: University of Notre Dame donating $100,000">
            <a:extLst>
              <a:ext uri="{FF2B5EF4-FFF2-40B4-BE49-F238E27FC236}">
                <a16:creationId xmlns:a16="http://schemas.microsoft.com/office/drawing/2014/main" xmlns="" id="{18149842-2FF8-9BB0-1FAB-2481BBC4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1" y="1690225"/>
            <a:ext cx="6182311" cy="347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ere Paris's Notre-Dame Cathedral Stands One Year After the Fire |  Architectural Digest">
            <a:extLst>
              <a:ext uri="{FF2B5EF4-FFF2-40B4-BE49-F238E27FC236}">
                <a16:creationId xmlns:a16="http://schemas.microsoft.com/office/drawing/2014/main" xmlns="" id="{D1485DB4-D3D4-55DE-194E-6001464FC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73"/>
          <a:stretch/>
        </p:blipFill>
        <p:spPr bwMode="auto">
          <a:xfrm>
            <a:off x="6734174" y="1690225"/>
            <a:ext cx="4972286" cy="347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593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xmlns="" id="{B647F806-160B-4569-BA0E-D1C05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49623"/>
            <a:ext cx="44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Собор Парижской Богоматери</a:t>
            </a:r>
            <a:r>
              <a:rPr lang="it-IT" altLang="it-IT" sz="1800" dirty="0" smtClean="0">
                <a:cs typeface="Calibri" panose="020F0502020204030204" pitchFamily="34" charset="0"/>
              </a:rPr>
              <a:t>, </a:t>
            </a:r>
            <a:r>
              <a:rPr lang="ru-RU" altLang="it-IT" sz="1800" dirty="0" smtClean="0">
                <a:cs typeface="Calibri" panose="020F0502020204030204" pitchFamily="34" charset="0"/>
              </a:rPr>
              <a:t>Париж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13" name="CasellaDiTesto 2">
            <a:extLst>
              <a:ext uri="{FF2B5EF4-FFF2-40B4-BE49-F238E27FC236}">
                <a16:creationId xmlns:a16="http://schemas.microsoft.com/office/drawing/2014/main" xmlns="" id="{0DA1F3E0-B4B7-47B3-A585-F040DF49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9" y="5470944"/>
            <a:ext cx="59340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(слева) Проект реставрации, 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r>
              <a:rPr lang="ru-RU" altLang="it-IT" sz="1600" dirty="0" smtClean="0">
                <a:cs typeface="Calibri" panose="020F0502020204030204" pitchFamily="34" charset="0"/>
              </a:rPr>
              <a:t> </a:t>
            </a:r>
            <a:r>
              <a:rPr lang="ru-RU" altLang="it-IT" sz="1600" dirty="0" smtClean="0">
                <a:cs typeface="Calibri" panose="020F0502020204030204" pitchFamily="34" charset="0"/>
              </a:rPr>
              <a:t>и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Лассуса</a:t>
            </a: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(справа) Фасад, современное состояние</a:t>
            </a:r>
            <a:endParaRPr lang="ru-RU" altLang="it-IT" sz="1600" dirty="0">
              <a:cs typeface="Calibri" panose="020F0502020204030204" pitchFamily="34" charset="0"/>
            </a:endParaRP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xmlns="" id="{80C77FDB-6657-4532-A705-079BF43B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6" y="1490373"/>
            <a:ext cx="3286126" cy="475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Notre-Dame de Paris: Guide to the French Capital's Gothic Cathedral">
            <a:extLst>
              <a:ext uri="{FF2B5EF4-FFF2-40B4-BE49-F238E27FC236}">
                <a16:creationId xmlns:a16="http://schemas.microsoft.com/office/drawing/2014/main" xmlns="" id="{EA88013D-1A4F-4E4D-9345-82D38B6C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79" y="1490373"/>
            <a:ext cx="5867396" cy="39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3686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xmlns="" id="{B647F806-160B-4569-BA0E-D1C05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44110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Город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Каркассон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ru-RU" altLang="it-IT" sz="1800" dirty="0">
              <a:cs typeface="Calibri" panose="020F0502020204030204" pitchFamily="34" charset="0"/>
            </a:endParaRPr>
          </a:p>
        </p:txBody>
      </p:sp>
      <p:pic>
        <p:nvPicPr>
          <p:cNvPr id="11266" name="Picture 2" descr="Viollet-le-Duc : «regards croisés» à l'auditorium de Carcassonne -  ladepeche.fr">
            <a:extLst>
              <a:ext uri="{FF2B5EF4-FFF2-40B4-BE49-F238E27FC236}">
                <a16:creationId xmlns:a16="http://schemas.microsoft.com/office/drawing/2014/main" xmlns="" id="{6FCF87C8-0F9E-4787-8847-0B0A8A6F3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3442"/>
            <a:ext cx="84296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0790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F31F0DC-7DCD-4B95-A760-B667A6995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4" t="36944" r="35547" b="5277"/>
          <a:stretch/>
        </p:blipFill>
        <p:spPr>
          <a:xfrm>
            <a:off x="361950" y="1413442"/>
            <a:ext cx="7486650" cy="4784096"/>
          </a:xfrm>
          <a:prstGeom prst="rect">
            <a:avLst/>
          </a:prstGeom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E33C2A0A-5629-4193-BC48-1097F729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44110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Город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Каркассон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ru-RU" altLang="it-IT" sz="1800" dirty="0">
              <a:cs typeface="Calibri" panose="020F0502020204030204" pitchFamily="34" charset="0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xmlns="" id="{B3A98E47-FFF9-4F7F-A7C0-5DA0C13F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331142"/>
            <a:ext cx="27633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Состояние до реставрации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953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xmlns="" id="{023E4175-48CE-4A77-B1CE-1ECEE7498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44111"/>
            <a:ext cx="693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Город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Каркассон</a:t>
            </a:r>
            <a:r>
              <a:rPr lang="ru-RU" altLang="it-IT" sz="1800" dirty="0" smtClean="0">
                <a:cs typeface="Calibri" panose="020F0502020204030204" pitchFamily="34" charset="0"/>
              </a:rPr>
              <a:t>, </a:t>
            </a:r>
            <a:r>
              <a:rPr lang="ru-RU" altLang="it-IT" sz="1800" dirty="0" smtClean="0">
                <a:cs typeface="Calibri" panose="020F0502020204030204" pitchFamily="34" charset="0"/>
              </a:rPr>
              <a:t>Франция </a:t>
            </a:r>
            <a:r>
              <a:rPr lang="it-IT" altLang="it-IT" sz="1800" dirty="0" smtClean="0">
                <a:cs typeface="Calibri" panose="020F0502020204030204" pitchFamily="34" charset="0"/>
              </a:rPr>
              <a:t>– </a:t>
            </a:r>
            <a:r>
              <a:rPr lang="ru-RU" altLang="it-IT" sz="1800" dirty="0" smtClean="0">
                <a:cs typeface="Calibri" panose="020F0502020204030204" pitchFamily="34" charset="0"/>
              </a:rPr>
              <a:t>церковь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Сен-Назер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0B3F0358-CF35-4ECF-8C8D-61C173356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9" y="1413442"/>
            <a:ext cx="3552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(слева) Состояние до реставрации</a:t>
            </a: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(справа) Проект реставрации</a:t>
            </a: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Рисунки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  <p:pic>
        <p:nvPicPr>
          <p:cNvPr id="9218" name="Picture 2" descr="L'ANCIENNE CATHEDRALE SAINT-NAZAIRE ET SAINT-CELSE">
            <a:extLst>
              <a:ext uri="{FF2B5EF4-FFF2-40B4-BE49-F238E27FC236}">
                <a16:creationId xmlns:a16="http://schemas.microsoft.com/office/drawing/2014/main" xmlns="" id="{E8DB7E81-1176-4A11-92D5-4334130A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" y="4100095"/>
            <a:ext cx="3647146" cy="21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e temps des cathédrales - Cité de Carcassonne, de pierre et de rêves">
            <a:extLst>
              <a:ext uri="{FF2B5EF4-FFF2-40B4-BE49-F238E27FC236}">
                <a16:creationId xmlns:a16="http://schemas.microsoft.com/office/drawing/2014/main" xmlns="" id="{96EC6114-FE79-48DE-8FCA-FE37BDF53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" y="1434033"/>
            <a:ext cx="3647146" cy="24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xmlns="" id="{5B559CAF-F3EF-4F78-A42A-74795A3B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627" y="1434033"/>
            <a:ext cx="4305302" cy="240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Que faire gratuitement à Carcassonne ? 15 choses à faire et à voir -  Voyageurs Intrépides - le blog de tous les voyages">
            <a:extLst>
              <a:ext uri="{FF2B5EF4-FFF2-40B4-BE49-F238E27FC236}">
                <a16:creationId xmlns:a16="http://schemas.microsoft.com/office/drawing/2014/main" xmlns="" id="{685888BF-368C-4778-A3BE-CAE227A26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33" b="9616"/>
          <a:stretch/>
        </p:blipFill>
        <p:spPr bwMode="auto">
          <a:xfrm>
            <a:off x="4238627" y="4100096"/>
            <a:ext cx="3781423" cy="217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2">
            <a:extLst>
              <a:ext uri="{FF2B5EF4-FFF2-40B4-BE49-F238E27FC236}">
                <a16:creationId xmlns:a16="http://schemas.microsoft.com/office/drawing/2014/main" xmlns="" id="{EB4D50BA-1C48-41A1-88FD-CBBA26636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9" y="4082410"/>
            <a:ext cx="30956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(слева) Проект реставрации, 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(справа) Текущее состояние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974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xmlns="" id="{023E4175-48CE-4A77-B1CE-1ECEE7498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49" y="1044110"/>
            <a:ext cx="6086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Город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Каркассон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 </a:t>
            </a:r>
            <a:r>
              <a:rPr lang="it-IT" altLang="it-IT" sz="1800" dirty="0" smtClean="0">
                <a:cs typeface="Calibri" panose="020F0502020204030204" pitchFamily="34" charset="0"/>
              </a:rPr>
              <a:t>- </a:t>
            </a:r>
            <a:r>
              <a:rPr lang="ru-RU" altLang="it-IT" sz="1800" dirty="0" smtClean="0">
                <a:cs typeface="Calibri" panose="020F0502020204030204" pitchFamily="34" charset="0"/>
              </a:rPr>
              <a:t>Входная дверь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Нарбоннезе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4745CF12-5A48-4579-B578-2EA44682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9416"/>
            <a:ext cx="5581651" cy="349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7FB7E5F9-E958-4203-B11A-D67D48C7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49415"/>
            <a:ext cx="5581651" cy="349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2">
            <a:extLst>
              <a:ext uri="{FF2B5EF4-FFF2-40B4-BE49-F238E27FC236}">
                <a16:creationId xmlns:a16="http://schemas.microsoft.com/office/drawing/2014/main" xmlns="" id="{4948C8F9-F2B0-4666-9854-E46D41D4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379992"/>
            <a:ext cx="9648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(слева) Исследование, 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(справа) Проект реставрации, 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47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xmlns="" id="{023E4175-48CE-4A77-B1CE-1ECEE7498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44110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Город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Каркассон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pic>
        <p:nvPicPr>
          <p:cNvPr id="8" name="Picture 6" descr="LA PORTE NARBONNAISE - Tower - Carcassonne | Office de tourisme de  Carcassonne">
            <a:extLst>
              <a:ext uri="{FF2B5EF4-FFF2-40B4-BE49-F238E27FC236}">
                <a16:creationId xmlns:a16="http://schemas.microsoft.com/office/drawing/2014/main" xmlns="" id="{FA66EB1F-B272-44E6-9ACF-E41CE836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10768"/>
            <a:ext cx="4924425" cy="36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arcassonne Medieval City Walk - Aude, France | AllTrails">
            <a:extLst>
              <a:ext uri="{FF2B5EF4-FFF2-40B4-BE49-F238E27FC236}">
                <a16:creationId xmlns:a16="http://schemas.microsoft.com/office/drawing/2014/main" xmlns="" id="{55F9DD87-7E32-4C95-BF4F-B51710A9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199" y="1616844"/>
            <a:ext cx="5553075" cy="36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5516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r>
              <a:rPr lang="en-US" altLang="it-IT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it-IT" sz="2000" b="1" dirty="0">
                <a:solidFill>
                  <a:schemeClr val="bg1"/>
                </a:solidFill>
                <a:latin typeface="+mn-lt"/>
              </a:rPr>
            </a:br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asellaDiTesto 2">
            <a:extLst>
              <a:ext uri="{FF2B5EF4-FFF2-40B4-BE49-F238E27FC236}">
                <a16:creationId xmlns:a16="http://schemas.microsoft.com/office/drawing/2014/main" xmlns="" id="{023E4175-48CE-4A77-B1CE-1ECEE7498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44110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Город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Каркассон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pic>
        <p:nvPicPr>
          <p:cNvPr id="13314" name="Picture 2" descr="Carcassonne, France 493 | Carcassonne is a fortified French … | Flickr">
            <a:extLst>
              <a:ext uri="{FF2B5EF4-FFF2-40B4-BE49-F238E27FC236}">
                <a16:creationId xmlns:a16="http://schemas.microsoft.com/office/drawing/2014/main" xmlns="" id="{72DAA138-BFA1-4676-95BE-626691D6E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" y="1545057"/>
            <a:ext cx="5944507" cy="396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91236E7-0D5A-461C-A74F-434246A50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7" t="32222" r="42656" b="24306"/>
          <a:stretch/>
        </p:blipFill>
        <p:spPr>
          <a:xfrm>
            <a:off x="6515099" y="1545058"/>
            <a:ext cx="5105401" cy="39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82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647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7665772-C43C-4A84-9F7F-F784C7F9319C}"/>
              </a:ext>
            </a:extLst>
          </p:cNvPr>
          <p:cNvSpPr txBox="1"/>
          <p:nvPr/>
        </p:nvSpPr>
        <p:spPr>
          <a:xfrm>
            <a:off x="314324" y="1161187"/>
            <a:ext cx="110585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Обучение через наблюдение и непосредственное изучение памятников, графически проанализированных с необычайным мастерством и вниманием</a:t>
            </a:r>
          </a:p>
          <a:p>
            <a:endParaRPr lang="ru-RU" dirty="0" smtClean="0"/>
          </a:p>
          <a:p>
            <a:r>
              <a:rPr lang="ru-RU" dirty="0" smtClean="0"/>
              <a:t>Влияние "археологов", посвятивших себя повторному открытию средневековья, от </a:t>
            </a:r>
            <a:r>
              <a:rPr lang="ru-RU" dirty="0" err="1" smtClean="0"/>
              <a:t>Арцисса</a:t>
            </a:r>
            <a:r>
              <a:rPr lang="ru-RU" dirty="0" smtClean="0"/>
              <a:t> де </a:t>
            </a:r>
            <a:r>
              <a:rPr lang="ru-RU" dirty="0" err="1" smtClean="0"/>
              <a:t>Комона</a:t>
            </a:r>
            <a:r>
              <a:rPr lang="ru-RU" dirty="0" smtClean="0"/>
              <a:t> до П. Мериме и Л. </a:t>
            </a:r>
            <a:r>
              <a:rPr lang="ru-RU" dirty="0" err="1" smtClean="0"/>
              <a:t>Витэ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Методология проекта реставрации:</a:t>
            </a:r>
          </a:p>
          <a:p>
            <a:r>
              <a:rPr lang="ru-RU" dirty="0" smtClean="0"/>
              <a:t>- тщательное </a:t>
            </a:r>
            <a:r>
              <a:rPr lang="ru-RU" dirty="0" smtClean="0"/>
              <a:t>изучение здания во всех его частях;</a:t>
            </a:r>
          </a:p>
          <a:p>
            <a:r>
              <a:rPr lang="ru-RU" dirty="0" smtClean="0"/>
              <a:t>- историческая </a:t>
            </a:r>
            <a:r>
              <a:rPr lang="ru-RU" dirty="0" smtClean="0"/>
              <a:t>документация;</a:t>
            </a:r>
          </a:p>
          <a:p>
            <a:r>
              <a:rPr lang="ru-RU" dirty="0" smtClean="0"/>
              <a:t>- изучение </a:t>
            </a:r>
            <a:r>
              <a:rPr lang="ru-RU" dirty="0" smtClean="0"/>
              <a:t>соседних зданий того же региона;</a:t>
            </a:r>
          </a:p>
          <a:p>
            <a:r>
              <a:rPr lang="ru-RU" dirty="0" smtClean="0"/>
              <a:t>- знание </a:t>
            </a:r>
            <a:r>
              <a:rPr lang="ru-RU" dirty="0" smtClean="0"/>
              <a:t>строительных процессов, в соответствии с методом, который сам </a:t>
            </a:r>
            <a:r>
              <a:rPr lang="ru-RU" dirty="0" err="1" smtClean="0"/>
              <a:t>Виолле-ле-Дюк</a:t>
            </a:r>
            <a:r>
              <a:rPr lang="ru-RU" dirty="0" smtClean="0"/>
              <a:t> </a:t>
            </a:r>
            <a:r>
              <a:rPr lang="ru-RU" dirty="0" smtClean="0"/>
              <a:t>назвал "научным".</a:t>
            </a:r>
          </a:p>
          <a:p>
            <a:endParaRPr lang="ru-RU" dirty="0" smtClean="0"/>
          </a:p>
          <a:p>
            <a:r>
              <a:rPr lang="ru-RU" dirty="0" smtClean="0"/>
              <a:t>Основные работы: </a:t>
            </a:r>
            <a:r>
              <a:rPr lang="ru-RU" i="1" dirty="0" smtClean="0"/>
              <a:t>Толковый </a:t>
            </a:r>
            <a:r>
              <a:rPr lang="ru-RU" i="1" dirty="0" smtClean="0"/>
              <a:t>словарь французской архитектуры (1854-1868)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Определение реставрации: "восстановить здание - это не то же самое, что поддерживать, ремонтировать или делать его; скорее, это означает привести его в состояние завершенности, которого, возможно, никогда не существовало в данное время".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8187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xmlns="" id="{B647F806-160B-4569-BA0E-D1C05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04315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Замок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Пьерфон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pic>
        <p:nvPicPr>
          <p:cNvPr id="1030" name="Picture 6" descr="Vue aérienne du Château de Pierrefond - 60 - restauré par Viollet le Duc  Stock Photo | Adobe Stock">
            <a:extLst>
              <a:ext uri="{FF2B5EF4-FFF2-40B4-BE49-F238E27FC236}">
                <a16:creationId xmlns:a16="http://schemas.microsoft.com/office/drawing/2014/main" xmlns="" id="{5580731F-3D66-408B-A870-05769B23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9358"/>
            <a:ext cx="7115175" cy="47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1771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endParaRPr lang="it-IT" sz="2000" b="1" dirty="0">
              <a:solidFill>
                <a:schemeClr val="bg1"/>
              </a:solidFill>
              <a:latin typeface="+mn-lt"/>
            </a:endParaRP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6CF7C7E3-A52D-4DD2-800A-58A9E56F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3553"/>
            <a:ext cx="734377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C8644A6E-A7DA-46A8-A4B5-7E8EB6890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04315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Замок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Пьерфон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9" name="CasellaDiTesto 2">
            <a:extLst>
              <a:ext uri="{FF2B5EF4-FFF2-40B4-BE49-F238E27FC236}">
                <a16:creationId xmlns:a16="http://schemas.microsoft.com/office/drawing/2014/main" xmlns="" id="{6A92C037-AC9D-461D-9840-23ED7D67C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554" y="1483553"/>
            <a:ext cx="35528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Состояние до реставрации</a:t>
            </a:r>
            <a:endParaRPr lang="en-US" altLang="it-IT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79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09: Eugène Viollet-le-Duc. Chateaux de Pierrefonds. Façade drawing. 1858. ">
            <a:extLst>
              <a:ext uri="{FF2B5EF4-FFF2-40B4-BE49-F238E27FC236}">
                <a16:creationId xmlns:a16="http://schemas.microsoft.com/office/drawing/2014/main" xmlns="" id="{70BD42DA-B712-46AB-8684-524077E6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65468"/>
            <a:ext cx="5043743" cy="37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A1B04CF-C1E0-4B52-A442-2F71627C3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44" t="19582" r="15938" b="12362"/>
          <a:stretch/>
        </p:blipFill>
        <p:spPr>
          <a:xfrm>
            <a:off x="371475" y="1465467"/>
            <a:ext cx="5886450" cy="4578351"/>
          </a:xfrm>
          <a:prstGeom prst="rect">
            <a:avLst/>
          </a:prstGeom>
        </p:spPr>
      </p:pic>
      <p:sp>
        <p:nvSpPr>
          <p:cNvPr id="11" name="CasellaDiTesto 2">
            <a:extLst>
              <a:ext uri="{FF2B5EF4-FFF2-40B4-BE49-F238E27FC236}">
                <a16:creationId xmlns:a16="http://schemas.microsoft.com/office/drawing/2014/main" xmlns="" id="{F8983A1A-416D-45C9-BC35-9C0F5BD7E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04315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Замок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Пьерфон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12" name="CasellaDiTesto 2">
            <a:extLst>
              <a:ext uri="{FF2B5EF4-FFF2-40B4-BE49-F238E27FC236}">
                <a16:creationId xmlns:a16="http://schemas.microsoft.com/office/drawing/2014/main" xmlns="" id="{224DDA69-1B59-4D76-A4EA-41D2C34A8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654" y="5248276"/>
            <a:ext cx="54768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latin typeface="+mn-lt"/>
                <a:cs typeface="Calibri" panose="020F0502020204030204" pitchFamily="34" charset="0"/>
              </a:rPr>
              <a:t>(слева) Первоначальное проектное предложение (компромисс между частичной реконструкцией и сохранением в </a:t>
            </a:r>
            <a:r>
              <a:rPr lang="ru-RU" altLang="it-IT" sz="1600" dirty="0" err="1" smtClean="0">
                <a:latin typeface="+mn-lt"/>
                <a:cs typeface="Calibri" panose="020F0502020204030204" pitchFamily="34" charset="0"/>
              </a:rPr>
              <a:t>руинированном</a:t>
            </a:r>
            <a:r>
              <a:rPr lang="ru-RU" altLang="it-IT" sz="1600" dirty="0" smtClean="0">
                <a:latin typeface="+mn-lt"/>
                <a:cs typeface="Calibri" panose="020F0502020204030204" pitchFamily="34" charset="0"/>
              </a:rPr>
              <a:t> состоянии)</a:t>
            </a: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latin typeface="+mn-lt"/>
                <a:cs typeface="Calibri" panose="020F0502020204030204" pitchFamily="34" charset="0"/>
              </a:rPr>
              <a:t>(справа) Проект полной реконструкции </a:t>
            </a:r>
            <a:endParaRPr lang="it-IT" altLang="it-IT" sz="1600" dirty="0">
              <a:solidFill>
                <a:srgbClr val="20212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731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r>
              <a:rPr lang="en-US" altLang="it-IT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it-IT" sz="2000" b="1" dirty="0">
                <a:solidFill>
                  <a:schemeClr val="bg1"/>
                </a:solidFill>
                <a:latin typeface="+mn-lt"/>
              </a:rPr>
            </a:br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D9EE909-015B-4F5D-BE7C-D58448CC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" y="1386678"/>
            <a:ext cx="6991349" cy="485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2">
            <a:extLst>
              <a:ext uri="{FF2B5EF4-FFF2-40B4-BE49-F238E27FC236}">
                <a16:creationId xmlns:a16="http://schemas.microsoft.com/office/drawing/2014/main" xmlns="" id="{92BE3D6D-C5C0-44F6-B407-44FE2D27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04315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Замок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Пьерфон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11" name="CasellaDiTesto 2">
            <a:extLst>
              <a:ext uri="{FF2B5EF4-FFF2-40B4-BE49-F238E27FC236}">
                <a16:creationId xmlns:a16="http://schemas.microsoft.com/office/drawing/2014/main" xmlns="" id="{077C0F2A-EA41-4819-B773-55FD26E6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373647"/>
            <a:ext cx="46005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latin typeface="+mn-lt"/>
                <a:cs typeface="Calibri" panose="020F0502020204030204" pitchFamily="34" charset="0"/>
              </a:rPr>
              <a:t>(слева) </a:t>
            </a:r>
            <a:r>
              <a:rPr lang="ru-RU" altLang="it-IT" sz="1600" dirty="0" smtClean="0">
                <a:latin typeface="+mn-lt"/>
                <a:cs typeface="Calibri" panose="020F0502020204030204" pitchFamily="34" charset="0"/>
              </a:rPr>
              <a:t>фасад </a:t>
            </a:r>
            <a:r>
              <a:rPr lang="ru-RU" altLang="it-IT" sz="1600" dirty="0" smtClean="0">
                <a:latin typeface="+mn-lt"/>
                <a:cs typeface="Calibri" panose="020F0502020204030204" pitchFamily="34" charset="0"/>
              </a:rPr>
              <a:t>и разрез полной реконструкции</a:t>
            </a:r>
            <a:endParaRPr lang="it-IT" altLang="it-IT" sz="1600" dirty="0">
              <a:solidFill>
                <a:srgbClr val="20212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170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2FB824B-4C68-4491-94F0-80DEB302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8089" y="1531178"/>
            <a:ext cx="5027612" cy="384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âteau de Pierrefonds - Castle in France - Thousand Wonders">
            <a:extLst>
              <a:ext uri="{FF2B5EF4-FFF2-40B4-BE49-F238E27FC236}">
                <a16:creationId xmlns:a16="http://schemas.microsoft.com/office/drawing/2014/main" xmlns="" id="{3AABEA49-3DAE-461B-B38A-A1920036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414" y="1531178"/>
            <a:ext cx="5742276" cy="382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2">
            <a:extLst>
              <a:ext uri="{FF2B5EF4-FFF2-40B4-BE49-F238E27FC236}">
                <a16:creationId xmlns:a16="http://schemas.microsoft.com/office/drawing/2014/main" xmlns="" id="{0B22C480-7DB6-450A-A668-E3F589945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04315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Замок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Пьерфон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39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r>
              <a:rPr lang="en-US" altLang="it-IT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it-IT" sz="2000" b="1" dirty="0">
                <a:solidFill>
                  <a:schemeClr val="bg1"/>
                </a:solidFill>
                <a:latin typeface="+mn-lt"/>
              </a:rPr>
            </a:br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4" name="Picture 2" descr="🇫🇷 Salle des Preuses / Залата на героините | mitko_denev | Flickr">
            <a:extLst>
              <a:ext uri="{FF2B5EF4-FFF2-40B4-BE49-F238E27FC236}">
                <a16:creationId xmlns:a16="http://schemas.microsoft.com/office/drawing/2014/main" xmlns="" id="{EDFFA362-C6F9-40F3-9781-3DF8AC009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1531179"/>
            <a:ext cx="6231890" cy="415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CE01668-9204-4E3D-AB3E-2088E0C1E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44" t="24306" r="18750" b="13611"/>
          <a:stretch/>
        </p:blipFill>
        <p:spPr>
          <a:xfrm>
            <a:off x="6768341" y="1531180"/>
            <a:ext cx="5166484" cy="4156622"/>
          </a:xfrm>
          <a:prstGeom prst="rect">
            <a:avLst/>
          </a:prstGeom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51DD3A03-2B60-47FA-9052-D6B27E252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04315"/>
            <a:ext cx="2804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Замок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Пьерфон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239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ДЖОН РАСКИН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(1819-1900)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B6E87D15-07CD-4AAD-8E48-9692FE46D3A3}"/>
              </a:ext>
            </a:extLst>
          </p:cNvPr>
          <p:cNvSpPr txBox="1"/>
          <p:nvPr/>
        </p:nvSpPr>
        <p:spPr>
          <a:xfrm>
            <a:off x="314324" y="1074927"/>
            <a:ext cx="1105852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Автор книги "Семь светильников архитектуры" (1849): моральные и социальные соображения смешались с эстетическими понятиями</a:t>
            </a:r>
          </a:p>
          <a:p>
            <a:endParaRPr lang="ru-RU" dirty="0" smtClean="0"/>
          </a:p>
          <a:p>
            <a:r>
              <a:rPr lang="ru-RU" dirty="0" smtClean="0"/>
              <a:t>Определение реставрации из главы "Светильник памяти": </a:t>
            </a:r>
          </a:p>
          <a:p>
            <a:r>
              <a:rPr lang="ru-RU" dirty="0" smtClean="0"/>
              <a:t>"Ложь от начала до конца [...] самое полное разрушение, которому может подвергнуться здание: разрушение, от которого нельзя собрать никаких остатков; разрушение, сопровождающееся ложным описанием разрушенной вещи".</a:t>
            </a:r>
          </a:p>
          <a:p>
            <a:endParaRPr lang="ru-RU" dirty="0" smtClean="0"/>
          </a:p>
          <a:p>
            <a:r>
              <a:rPr lang="ru-RU" dirty="0" smtClean="0"/>
              <a:t>В противоположность реставрации как чему-то, что отбирает материалы и подлинность произведений</a:t>
            </a:r>
          </a:p>
          <a:p>
            <a:r>
              <a:rPr lang="ru-RU" dirty="0" smtClean="0"/>
              <a:t>Против практики стилистической реставрации, интеграции, замещения и завершения.</a:t>
            </a:r>
          </a:p>
          <a:p>
            <a:r>
              <a:rPr lang="ru-RU" dirty="0" smtClean="0"/>
              <a:t>В пользу мер по поддержанию и простому сдерживанию процессов разрушения</a:t>
            </a:r>
          </a:p>
          <a:p>
            <a:endParaRPr lang="ru-RU" dirty="0" smtClean="0"/>
          </a:p>
          <a:p>
            <a:r>
              <a:rPr lang="ru-RU" dirty="0" smtClean="0"/>
              <a:t>Признание ценности, связанной с возрастом здания: </a:t>
            </a:r>
          </a:p>
          <a:p>
            <a:r>
              <a:rPr lang="ru-RU" dirty="0" smtClean="0"/>
              <a:t>"Ибо, поистине, величайшая слава здания не в его камнях и не в его золоте. Его слава - в его возрасте и в том глубоком чувстве голоса, сурового наблюдения, таинственного сочувствия, даже одобрения или осуждения, которое мы ощущаем в стенах, давно омытых уходящей волной человечества".</a:t>
            </a:r>
          </a:p>
          <a:p>
            <a:r>
              <a:rPr lang="ru-RU" dirty="0" smtClean="0"/>
              <a:t>Течение времени может придать зданию особую красоту. Упадок здания, знак уходящего времени, становится символом славы.</a:t>
            </a:r>
          </a:p>
          <a:p>
            <a:r>
              <a:rPr lang="ru-RU" dirty="0" smtClean="0"/>
              <a:t>Для </a:t>
            </a:r>
            <a:r>
              <a:rPr lang="ru-RU" dirty="0" smtClean="0"/>
              <a:t>Раскина </a:t>
            </a:r>
            <a:r>
              <a:rPr lang="ru-RU" dirty="0" smtClean="0"/>
              <a:t>невозможно восстановить здание, не разрушив его целостности.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96311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ДЖОН РАСКИН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(1819-1900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B6E87D15-07CD-4AAD-8E48-9692FE46D3A3}"/>
              </a:ext>
            </a:extLst>
          </p:cNvPr>
          <p:cNvSpPr txBox="1"/>
          <p:nvPr/>
        </p:nvSpPr>
        <p:spPr>
          <a:xfrm>
            <a:off x="314324" y="1066301"/>
            <a:ext cx="1105852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Необходимость сохранения, чтобы избежать реставрации: </a:t>
            </a:r>
          </a:p>
          <a:p>
            <a:r>
              <a:rPr lang="ru-RU" dirty="0" smtClean="0"/>
              <a:t>"Заботьтесь о своих памятниках должным образом, и вам не придется их восстанавливать. Несколько листов свинца, вовремя положенных на крышу, несколько мертвых листьев и палок, вовремя сметенных с водотока, спасут и крышу, и стены от разрушения. Следите за старым зданием с тревожной заботой; расставьте вокруг него часовых, как у ворот осажденного города; скрепите его железом там, где оно расшаталось; подкрепите деревом там, где оно покосилось; не заботьтесь о неприглядности помощи: лучше костыль, чем потерянная конечность; делайте это нежно, благоговейно и постоянно, и многие поколения еще будут рождаться и уходить из жизни под его сенью".</a:t>
            </a:r>
          </a:p>
          <a:p>
            <a:r>
              <a:rPr lang="ru-RU" dirty="0" smtClean="0"/>
              <a:t>Консервация не как момент, предшествующий последней фазе жизни здания, а как необходимый аспект самого его существования.</a:t>
            </a:r>
          </a:p>
          <a:p>
            <a:r>
              <a:rPr lang="ru-RU" dirty="0" smtClean="0"/>
              <a:t>Постоянное поддержание в рабочем состоянии с помощью мер, ограниченных простыми техническими </a:t>
            </a:r>
            <a:r>
              <a:rPr lang="ru-RU" dirty="0" smtClean="0"/>
              <a:t>операциями.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Сохранение и консервация, а не реставрация, представляют собой надлежащий способ сохранения построенной среды для будущих поколений:</a:t>
            </a:r>
          </a:p>
          <a:p>
            <a:r>
              <a:rPr lang="ru-RU" dirty="0" smtClean="0"/>
              <a:t>"У нас нет никакого права прикасаться к ним. Они не наши. Они принадлежат частично тем, кто их построил, и частично всем поколениям человечества, которые последуют за нами. Мертвые по-прежнему имеют на них право: то, ради чего они трудились, похвала достижений или выражение религиозного чувства, что бы еще ни было, что в этих зданиях, которые они хотели сделать постоянными, мы не имеем права стирать".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80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ДЖОН РАСКИН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1819-1900)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7C21E481-8A6E-36A0-0438-C8A52F50A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1159877"/>
            <a:ext cx="3609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Сад </a:t>
            </a:r>
            <a:r>
              <a:rPr lang="ru-RU" sz="1600" dirty="0" err="1" smtClean="0">
                <a:solidFill>
                  <a:srgbClr val="202122"/>
                </a:solidFill>
                <a:cs typeface="Calibri" panose="020F0502020204030204" pitchFamily="34" charset="0"/>
              </a:rPr>
              <a:t>Сан-Миниато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 близ Флоренции (1845)</a:t>
            </a:r>
            <a:endParaRPr lang="it-IT" altLang="it-IT" sz="1600" dirty="0">
              <a:solidFill>
                <a:srgbClr val="202124"/>
              </a:solidFill>
              <a:cs typeface="Calibri" panose="020F05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870E3A5C-0919-29AE-C07B-244E6CDD9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6" y="1159877"/>
            <a:ext cx="6921500" cy="478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1891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ДЖОН РАСКИН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1819-1900)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7C21E481-8A6E-36A0-0438-C8A52F50A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1159877"/>
            <a:ext cx="36099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Горный пейзаж (</a:t>
            </a:r>
            <a:r>
              <a:rPr lang="ru-RU" sz="1600" dirty="0" err="1" smtClean="0">
                <a:solidFill>
                  <a:srgbClr val="202122"/>
                </a:solidFill>
                <a:cs typeface="Calibri" panose="020F0502020204030204" pitchFamily="34" charset="0"/>
              </a:rPr>
              <a:t>ок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. 1841-1851)</a:t>
            </a:r>
            <a:endParaRPr lang="it-IT" altLang="it-IT" sz="1600" dirty="0">
              <a:solidFill>
                <a:srgbClr val="202124"/>
              </a:solidFill>
              <a:cs typeface="Calibri" panose="020F0502020204030204" pitchFamily="34" charset="0"/>
            </a:endParaRPr>
          </a:p>
        </p:txBody>
      </p:sp>
      <p:pic>
        <p:nvPicPr>
          <p:cNvPr id="5122" name="Picture 2" descr="John Ruskin - Mountain Landscape">
            <a:extLst>
              <a:ext uri="{FF2B5EF4-FFF2-40B4-BE49-F238E27FC236}">
                <a16:creationId xmlns:a16="http://schemas.microsoft.com/office/drawing/2014/main" xmlns="" id="{AC5B06E2-4CA2-1EA2-E0CB-3392220A2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" y="1159877"/>
            <a:ext cx="7077075" cy="496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922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endParaRPr lang="it-IT" sz="2000" b="1" dirty="0">
              <a:solidFill>
                <a:schemeClr val="bg1"/>
              </a:solidFill>
              <a:latin typeface="+mn-lt"/>
            </a:endParaRP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Basilica and hill of Vézelay">
            <a:extLst>
              <a:ext uri="{FF2B5EF4-FFF2-40B4-BE49-F238E27FC236}">
                <a16:creationId xmlns:a16="http://schemas.microsoft.com/office/drawing/2014/main" xmlns="" id="{02F2460B-9D26-4676-A19F-4D57BB444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4216" y="1702808"/>
            <a:ext cx="7907867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D8654BA5-7C70-4847-8AF3-0CC9FB943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122986"/>
            <a:ext cx="567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Церковь Мадлен в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Везеле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29B5ACAE-A20A-4A20-B8E9-59E5662C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79" y="1702808"/>
            <a:ext cx="3561629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4861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ДЖОН РАСКИН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1819-1900)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7C21E481-8A6E-36A0-0438-C8A52F50A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1257299"/>
            <a:ext cx="3609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sz="1600" dirty="0" err="1" smtClean="0">
                <a:solidFill>
                  <a:srgbClr val="202122"/>
                </a:solidFill>
                <a:cs typeface="Calibri" panose="020F0502020204030204" pitchFamily="34" charset="0"/>
              </a:rPr>
              <a:t>Ла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 </a:t>
            </a:r>
            <a:r>
              <a:rPr lang="ru-RU" sz="1600" dirty="0" err="1" smtClean="0">
                <a:solidFill>
                  <a:srgbClr val="202122"/>
                </a:solidFill>
                <a:cs typeface="Calibri" panose="020F0502020204030204" pitchFamily="34" charset="0"/>
              </a:rPr>
              <a:t>Мервей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, </a:t>
            </a:r>
            <a:r>
              <a:rPr lang="ru-RU" sz="1600" dirty="0" err="1" smtClean="0">
                <a:solidFill>
                  <a:srgbClr val="202122"/>
                </a:solidFill>
                <a:cs typeface="Calibri" panose="020F0502020204030204" pitchFamily="34" charset="0"/>
              </a:rPr>
              <a:t>Мон-Сен-Мишель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, Нормандия (1848)</a:t>
            </a:r>
            <a:endParaRPr lang="it-IT" altLang="it-IT" sz="1600" dirty="0">
              <a:solidFill>
                <a:srgbClr val="202124"/>
              </a:solidFill>
              <a:cs typeface="Calibri" panose="020F0502020204030204" pitchFamily="34" charset="0"/>
            </a:endParaRPr>
          </a:p>
        </p:txBody>
      </p:sp>
      <p:pic>
        <p:nvPicPr>
          <p:cNvPr id="5124" name="Picture 4" descr="John Ruskin, La Merveille, Mont St Michel, Normandy, 1848.&#10;Pencil, watercolour and bodycolour, 26.5 x 25 cm&#10;Source: Robert Hewison, Ruskin, Turner and the Pre-Raphaelites, 2000.">
            <a:extLst>
              <a:ext uri="{FF2B5EF4-FFF2-40B4-BE49-F238E27FC236}">
                <a16:creationId xmlns:a16="http://schemas.microsoft.com/office/drawing/2014/main" xmlns="" id="{55B359B0-4075-CE9E-8BF1-37BAB408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06" y="1257299"/>
            <a:ext cx="6948851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4911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ДЖОН РАСКИН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1819-1900)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D9C50F3-C91C-3037-5304-03BE9B82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1023938"/>
            <a:ext cx="7800976" cy="509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2">
            <a:extLst>
              <a:ext uri="{FF2B5EF4-FFF2-40B4-BE49-F238E27FC236}">
                <a16:creationId xmlns:a16="http://schemas.microsoft.com/office/drawing/2014/main" xmlns="" id="{1B850AF6-8183-0363-1045-7B4DBF530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775" y="1089649"/>
            <a:ext cx="37814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Эскиз архитектурной детали Джона 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Раскина 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("Камни Венеции", 1851)</a:t>
            </a:r>
            <a:endParaRPr lang="ru-RU" sz="1600" dirty="0">
              <a:solidFill>
                <a:srgbClr val="202122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084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ДЖОН РАСКИН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1819-1900)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FEF1D532-5F40-817C-56B4-F1CC88128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1089649"/>
            <a:ext cx="7048501" cy="488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7C21E481-8A6E-36A0-0438-C8A52F50A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700" y="1007745"/>
            <a:ext cx="3609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sz="1600" dirty="0" err="1" smtClean="0">
                <a:solidFill>
                  <a:srgbClr val="202122"/>
                </a:solidFill>
                <a:cs typeface="Calibri" panose="020F0502020204030204" pitchFamily="34" charset="0"/>
              </a:rPr>
              <a:t>Ка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' </a:t>
            </a:r>
            <a:r>
              <a:rPr lang="ru-RU" sz="1600" dirty="0" err="1" smtClean="0">
                <a:solidFill>
                  <a:srgbClr val="202122"/>
                </a:solidFill>
                <a:cs typeface="Calibri" panose="020F0502020204030204" pitchFamily="34" charset="0"/>
              </a:rPr>
              <a:t>д'Оро</a:t>
            </a: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, Венеция </a:t>
            </a:r>
          </a:p>
          <a:p>
            <a:pPr>
              <a:spcBef>
                <a:spcPct val="0"/>
              </a:spcBef>
              <a:buNone/>
            </a:pPr>
            <a:r>
              <a:rPr lang="ru-RU" sz="1600" dirty="0" smtClean="0">
                <a:solidFill>
                  <a:srgbClr val="202122"/>
                </a:solidFill>
                <a:cs typeface="Calibri" panose="020F0502020204030204" pitchFamily="34" charset="0"/>
              </a:rPr>
              <a:t>("Камни Венеции", 1851)</a:t>
            </a:r>
            <a:endParaRPr lang="it-IT" altLang="it-IT" sz="1600" dirty="0">
              <a:solidFill>
                <a:srgbClr val="202124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68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endParaRPr lang="it-IT" sz="2000" b="1" dirty="0">
              <a:solidFill>
                <a:schemeClr val="bg1"/>
              </a:solidFill>
              <a:latin typeface="+mn-lt"/>
            </a:endParaRPr>
          </a:p>
          <a:p>
            <a:endParaRPr lang="en-US" sz="2000" b="1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xmlns="" id="{81210C80-E93E-4206-A630-78DFC0DB0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122986"/>
            <a:ext cx="567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Церковь Мадлен в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Везеле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11" name="CasellaDiTesto 2">
            <a:extLst>
              <a:ext uri="{FF2B5EF4-FFF2-40B4-BE49-F238E27FC236}">
                <a16:creationId xmlns:a16="http://schemas.microsoft.com/office/drawing/2014/main" xmlns="" id="{E4647ADA-FF76-4653-99B9-5DAA98A8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571497"/>
            <a:ext cx="911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План церкви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FD21A47-EC4B-426D-AFEE-C87788035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1" t="68056" r="44691" b="4861"/>
          <a:stretch/>
        </p:blipFill>
        <p:spPr>
          <a:xfrm>
            <a:off x="390524" y="1836159"/>
            <a:ext cx="10649873" cy="35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73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endParaRPr lang="it-IT" sz="2000" b="1" dirty="0">
              <a:solidFill>
                <a:schemeClr val="bg1"/>
              </a:solidFill>
              <a:latin typeface="+mn-lt"/>
            </a:endParaRPr>
          </a:p>
          <a:p>
            <a:endParaRPr lang="en-US" sz="2000" b="1" dirty="0">
              <a:solidFill>
                <a:schemeClr val="bg1"/>
              </a:solidFill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028" name="Picture 4" descr="SUR LES PAS DE VIOLLET-LE-DUC À VÉZELAY">
            <a:extLst>
              <a:ext uri="{FF2B5EF4-FFF2-40B4-BE49-F238E27FC236}">
                <a16:creationId xmlns:a16="http://schemas.microsoft.com/office/drawing/2014/main" xmlns="" id="{A5DABD45-5D61-4630-8D4C-8A1150F0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662" y="1492318"/>
            <a:ext cx="11257976" cy="42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2">
            <a:extLst>
              <a:ext uri="{FF2B5EF4-FFF2-40B4-BE49-F238E27FC236}">
                <a16:creationId xmlns:a16="http://schemas.microsoft.com/office/drawing/2014/main" xmlns="" id="{81210C80-E93E-4206-A630-78DFC0DB0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122986"/>
            <a:ext cx="567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Церковь Мадлен в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Везеле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11" name="CasellaDiTesto 2">
            <a:extLst>
              <a:ext uri="{FF2B5EF4-FFF2-40B4-BE49-F238E27FC236}">
                <a16:creationId xmlns:a16="http://schemas.microsoft.com/office/drawing/2014/main" xmlns="" id="{E4647ADA-FF76-4653-99B9-5DAA98A8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817025"/>
            <a:ext cx="911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Южный фасад, </a:t>
            </a:r>
            <a:r>
              <a:rPr lang="ru-RU" altLang="it-IT" sz="1600" dirty="0" smtClean="0">
                <a:cs typeface="Calibri" panose="020F0502020204030204" pitchFamily="34" charset="0"/>
              </a:rPr>
              <a:t>состояние до реставрации, 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75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E0DA6868-E1FE-4A28-85C8-0DDB26E36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81206"/>
            <a:ext cx="567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Церковь Мадлен в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Везеле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9" name="CasellaDiTesto 2">
            <a:extLst>
              <a:ext uri="{FF2B5EF4-FFF2-40B4-BE49-F238E27FC236}">
                <a16:creationId xmlns:a16="http://schemas.microsoft.com/office/drawing/2014/main" xmlns="" id="{8108A5B1-114A-450D-B788-4454D941F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677" y="1536836"/>
            <a:ext cx="29289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(слева) Внизу, обследование сооружений, проект предложения предварительных работ.</a:t>
            </a: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Вверху, проект реставрации, 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r>
              <a:rPr lang="ru-RU" altLang="it-IT" sz="1600" dirty="0" smtClean="0">
                <a:cs typeface="Calibri" panose="020F0502020204030204" pitchFamily="34" charset="0"/>
              </a:rPr>
              <a:t>, </a:t>
            </a: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1840 </a:t>
            </a:r>
            <a:r>
              <a:rPr lang="ru-RU" altLang="it-IT" sz="1600" dirty="0" smtClean="0">
                <a:cs typeface="Calibri" panose="020F0502020204030204" pitchFamily="34" charset="0"/>
              </a:rPr>
              <a:t>г.</a:t>
            </a:r>
          </a:p>
          <a:p>
            <a:pPr>
              <a:spcBef>
                <a:spcPct val="0"/>
              </a:spcBef>
              <a:buNone/>
            </a:pP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(справа) Интерьер церкви, современное состояние</a:t>
            </a:r>
            <a:endParaRPr lang="ru-RU" altLang="it-IT" sz="1600" dirty="0">
              <a:cs typeface="Calibri" panose="020F0502020204030204" pitchFamily="34" charset="0"/>
            </a:endParaRPr>
          </a:p>
        </p:txBody>
      </p:sp>
      <p:pic>
        <p:nvPicPr>
          <p:cNvPr id="4098" name="Picture 2" descr="Objects &amp; Processes — Studio HC">
            <a:extLst>
              <a:ext uri="{FF2B5EF4-FFF2-40B4-BE49-F238E27FC236}">
                <a16:creationId xmlns:a16="http://schemas.microsoft.com/office/drawing/2014/main" xmlns="" id="{D3E4E0B3-6768-4A33-AE86-55D214A3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320" y="1619250"/>
            <a:ext cx="4933936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Eugene Viollet-le-Duc - Dreams of an Architect">
            <a:extLst>
              <a:ext uri="{FF2B5EF4-FFF2-40B4-BE49-F238E27FC236}">
                <a16:creationId xmlns:a16="http://schemas.microsoft.com/office/drawing/2014/main" xmlns="" id="{29DC0776-FB97-46A1-86BE-79CA7218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619250"/>
            <a:ext cx="3527227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6654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44AF41D0-F3EE-4E27-9FB0-345A47015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8" t="28271" r="30374" b="4785"/>
          <a:stretch/>
        </p:blipFill>
        <p:spPr>
          <a:xfrm>
            <a:off x="438150" y="1562100"/>
            <a:ext cx="7324725" cy="4591050"/>
          </a:xfrm>
          <a:prstGeom prst="rect">
            <a:avLst/>
          </a:prstGeom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E0DA6868-E1FE-4A28-85C8-0DDB26E36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4" y="1122986"/>
            <a:ext cx="5676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Церковь Мадлен в </a:t>
            </a:r>
            <a:r>
              <a:rPr lang="ru-RU" altLang="it-IT" sz="1800" dirty="0" err="1" smtClean="0">
                <a:cs typeface="Calibri" panose="020F0502020204030204" pitchFamily="34" charset="0"/>
              </a:rPr>
              <a:t>Везеле</a:t>
            </a:r>
            <a:r>
              <a:rPr lang="ru-RU" altLang="it-IT" sz="1800" dirty="0" smtClean="0">
                <a:cs typeface="Calibri" panose="020F0502020204030204" pitchFamily="34" charset="0"/>
              </a:rPr>
              <a:t>, Франция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sp>
        <p:nvSpPr>
          <p:cNvPr id="9" name="CasellaDiTesto 2">
            <a:extLst>
              <a:ext uri="{FF2B5EF4-FFF2-40B4-BE49-F238E27FC236}">
                <a16:creationId xmlns:a16="http://schemas.microsoft.com/office/drawing/2014/main" xmlns="" id="{8108A5B1-114A-450D-B788-4454D941F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713" y="1492318"/>
            <a:ext cx="29289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(слева) Фасад, состояние до реставрации, рисунок </a:t>
            </a:r>
            <a:r>
              <a:rPr lang="ru-RU" altLang="it-IT" sz="1600" dirty="0" err="1" smtClean="0">
                <a:cs typeface="Calibri" panose="020F0502020204030204" pitchFamily="34" charset="0"/>
              </a:rPr>
              <a:t>Виолле-ле-Дюка</a:t>
            </a: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it-IT" sz="1600" dirty="0" smtClean="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(справа) Фасад, современное состояние</a:t>
            </a:r>
            <a:endParaRPr lang="ru-RU" altLang="it-IT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266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</a:p>
          <a:p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xmlns="" id="{B647F806-160B-4569-BA0E-D1C05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42517"/>
            <a:ext cx="44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Собор Парижской Богоматери</a:t>
            </a:r>
            <a:r>
              <a:rPr lang="it-IT" altLang="it-IT" sz="1800" dirty="0" smtClean="0">
                <a:cs typeface="Calibri" panose="020F0502020204030204" pitchFamily="34" charset="0"/>
              </a:rPr>
              <a:t>, </a:t>
            </a:r>
            <a:r>
              <a:rPr lang="ru-RU" altLang="it-IT" sz="1800" dirty="0" smtClean="0">
                <a:cs typeface="Calibri" panose="020F0502020204030204" pitchFamily="34" charset="0"/>
              </a:rPr>
              <a:t>Париж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pic>
        <p:nvPicPr>
          <p:cNvPr id="13314" name="Picture 2" descr="Notre-Dame de Paris | History, Style, Fire, &amp; Facts | Britannica">
            <a:extLst>
              <a:ext uri="{FF2B5EF4-FFF2-40B4-BE49-F238E27FC236}">
                <a16:creationId xmlns:a16="http://schemas.microsoft.com/office/drawing/2014/main" xmlns="" id="{E7D47C58-E88B-4F8B-859D-21C5F9FE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513" y="1541871"/>
            <a:ext cx="3411537" cy="463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otre-Dame de Paris | History, Style, Fire, &amp; Facts | Britannica">
            <a:extLst>
              <a:ext uri="{FF2B5EF4-FFF2-40B4-BE49-F238E27FC236}">
                <a16:creationId xmlns:a16="http://schemas.microsoft.com/office/drawing/2014/main" xmlns="" id="{E2C4ED0C-D5CA-4CC2-918C-FFA1CE48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541871"/>
            <a:ext cx="6953250" cy="46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328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53D4F117-DA88-40A5-80F2-0A5D1680370A}"/>
              </a:ext>
            </a:extLst>
          </p:cNvPr>
          <p:cNvSpPr/>
          <p:nvPr/>
        </p:nvSpPr>
        <p:spPr>
          <a:xfrm>
            <a:off x="0" y="-1"/>
            <a:ext cx="12192000" cy="846785"/>
          </a:xfrm>
          <a:prstGeom prst="rect">
            <a:avLst/>
          </a:prstGeom>
          <a:solidFill>
            <a:srgbClr val="276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4">
            <a:extLst>
              <a:ext uri="{FF2B5EF4-FFF2-40B4-BE49-F238E27FC236}">
                <a16:creationId xmlns:a16="http://schemas.microsoft.com/office/drawing/2014/main" xmlns="" id="{39B83AD2-BBAC-42EA-8800-4A41BD0AC311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144000" cy="9124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ЭЖЕН </a:t>
            </a:r>
            <a:r>
              <a:rPr lang="ru-RU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ЭММАНЮЭЛЬ ВИОЛЛЕ-ЛЕ-ДЮК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(1814-1879)</a:t>
            </a:r>
            <a:r>
              <a:rPr lang="en-US" altLang="it-IT" sz="20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it-IT" sz="2000" b="1" dirty="0">
                <a:solidFill>
                  <a:schemeClr val="bg1"/>
                </a:solidFill>
                <a:latin typeface="+mn-lt"/>
              </a:rPr>
            </a:br>
            <a:endParaRPr lang="it-IT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xmlns="" id="{B647F806-160B-4569-BA0E-D1C053794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75372"/>
            <a:ext cx="44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800" dirty="0" smtClean="0">
                <a:cs typeface="Calibri" panose="020F0502020204030204" pitchFamily="34" charset="0"/>
              </a:rPr>
              <a:t>Собор Парижской Богоматери</a:t>
            </a:r>
            <a:r>
              <a:rPr lang="it-IT" altLang="it-IT" sz="1800" dirty="0" smtClean="0">
                <a:cs typeface="Calibri" panose="020F0502020204030204" pitchFamily="34" charset="0"/>
              </a:rPr>
              <a:t>, </a:t>
            </a:r>
            <a:r>
              <a:rPr lang="ru-RU" altLang="it-IT" sz="1800" dirty="0" smtClean="0">
                <a:cs typeface="Calibri" panose="020F0502020204030204" pitchFamily="34" charset="0"/>
              </a:rPr>
              <a:t>Париж</a:t>
            </a:r>
            <a:endParaRPr lang="it-IT" altLang="it-IT" sz="1800" dirty="0">
              <a:cs typeface="Calibri" panose="020F05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AC6B74F-152F-41D0-8927-7B5501FA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07582"/>
            <a:ext cx="6224876" cy="457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xmlns="" id="{B6BF42C7-55BD-4FBC-BFDC-D97B701FA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525" y="1585436"/>
            <a:ext cx="25104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it-IT" sz="1600" dirty="0" smtClean="0">
                <a:cs typeface="Calibri" panose="020F0502020204030204" pitchFamily="34" charset="0"/>
              </a:rPr>
              <a:t>Состояние до реставрации</a:t>
            </a:r>
            <a:endParaRPr lang="it-IT" altLang="it-IT" sz="1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0863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1431</TotalTime>
  <Words>1125</Words>
  <Application>Microsoft Office PowerPoint</Application>
  <PresentationFormat>Произвольный</PresentationFormat>
  <Paragraphs>129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Tema di Office</vt:lpstr>
      <vt:lpstr>Реставрация 1: История и теории.  ВИОЛЛЕ-ЛЕ-ДЮК И РАСКИН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Rinaudo  Fulvio</dc:creator>
  <cp:lastModifiedBy>Fara</cp:lastModifiedBy>
  <cp:revision>26</cp:revision>
  <dcterms:created xsi:type="dcterms:W3CDTF">2021-12-17T08:53:42Z</dcterms:created>
  <dcterms:modified xsi:type="dcterms:W3CDTF">2022-08-26T18:03:16Z</dcterms:modified>
</cp:coreProperties>
</file>