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106" d="100"/>
          <a:sy n="106" d="100"/>
        </p:scale>
        <p:origin x="-708" y="-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A768B-977A-4C80-9BA8-14F9C47453A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1D89D-C5C7-401A-9576-9AD16AF0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82815-096D-428E-BF3D-12E0FC1AD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ECF1574-465F-437A-960D-53AFBAACE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60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6991EE-B6DB-4807-916B-5423203AB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1173A91-B7FE-428B-8B91-B1BD625FE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93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8A81C57-E037-4292-8875-00C71F8B1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FE883D-904D-45B7-A1F0-3AAC02C56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4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ED4A39-44BB-493A-87E9-6DB313F4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4EFF5F-FD63-4E42-BF98-8B31BC616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94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A1B925-90F6-4122-821A-CE9FC141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079C1-DE8E-4EE3-8FB0-DF0FEA6FB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9409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FBAB2-A9AF-43CF-9EB8-5997B5EA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0CBEDE-BFA4-4E18-9154-1975453AF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0017E19-4B71-4C6B-B152-1E73A84A0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29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8618EF-B2B9-42DC-8E51-91EE4C40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0B8F58-4412-4063-8C25-9B836DDF2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FA571E-BA86-41E9-8FCA-72A3124E6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83D3E0A-98BF-432F-A457-64A0FEB8B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D8A31CE-5C71-4C5D-B4BC-F179AE6FEE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09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8E4FE-65F4-4C95-B806-A0F457765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94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11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7331CB-9B2C-41E9-811E-8A6EC6239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3DF8D9-659D-4FE8-AE05-44E4393F4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B1CACF-0880-44C3-A126-CEAAE9418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3149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96FD22-AEF5-483F-A55D-0850177A9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77875EB-B25D-4B81-A2E6-1B4D3D366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666825-C778-4702-B50D-77B25763D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4174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65EE7C-1B27-4756-B65E-5552018C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941C0A-6F88-43FE-BF47-448A3050F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grpSp>
        <p:nvGrpSpPr>
          <p:cNvPr id="8" name="Gruppo 7"/>
          <p:cNvGrpSpPr/>
          <p:nvPr userDrawn="1"/>
        </p:nvGrpSpPr>
        <p:grpSpPr>
          <a:xfrm>
            <a:off x="0" y="6210300"/>
            <a:ext cx="12192000" cy="647700"/>
            <a:chOff x="0" y="6217136"/>
            <a:chExt cx="12192000" cy="6477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9696F11-8B4A-41A0-A813-51CEC2A007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11" y="6346825"/>
              <a:ext cx="725805" cy="374650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13A78CD-4F2D-44F4-8013-AC69EC4B4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1" t="15483" r="3004" b="14543"/>
            <a:stretch>
              <a:fillRect/>
            </a:stretch>
          </p:blipFill>
          <p:spPr bwMode="auto">
            <a:xfrm>
              <a:off x="1524000" y="6477000"/>
              <a:ext cx="1109345" cy="244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magine 10" descr="Bandiera d'Italia">
              <a:extLst>
                <a:ext uri="{FF2B5EF4-FFF2-40B4-BE49-F238E27FC236}">
                  <a16:creationId xmlns:a16="http://schemas.microsoft.com/office/drawing/2014/main" id="{1F84D92F-3F87-4808-BC74-CE17BE340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8" y="6476429"/>
              <a:ext cx="490682" cy="2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magine 11" descr="Bandiera della Germania">
              <a:extLst>
                <a:ext uri="{FF2B5EF4-FFF2-40B4-BE49-F238E27FC236}">
                  <a16:creationId xmlns:a16="http://schemas.microsoft.com/office/drawing/2014/main" id="{FB94927A-D5D3-4918-89A1-986991AB2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914" y="6476431"/>
              <a:ext cx="490682" cy="2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magine 12" descr="Bandiera della Croazia">
              <a:extLst>
                <a:ext uri="{FF2B5EF4-FFF2-40B4-BE49-F238E27FC236}">
                  <a16:creationId xmlns:a16="http://schemas.microsoft.com/office/drawing/2014/main" id="{8D3D18EF-DA7D-4E79-8886-0F7DC26D3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820" y="6476429"/>
              <a:ext cx="490682" cy="2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magine 13" descr="Bandiera dell'Uzbekistan">
              <a:extLst>
                <a:ext uri="{FF2B5EF4-FFF2-40B4-BE49-F238E27FC236}">
                  <a16:creationId xmlns:a16="http://schemas.microsoft.com/office/drawing/2014/main" id="{CF8AEF51-71A1-43B6-B031-BB2C9350E9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569" y="6476429"/>
              <a:ext cx="490682" cy="2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magine 14" descr="Bandiera del Tagikistan">
              <a:extLst>
                <a:ext uri="{FF2B5EF4-FFF2-40B4-BE49-F238E27FC236}">
                  <a16:creationId xmlns:a16="http://schemas.microsoft.com/office/drawing/2014/main" id="{ECB244DA-D0AD-4E87-998D-54B6EEEB60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187" y="6476429"/>
              <a:ext cx="490682" cy="244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CasellaDiTesto 21">
              <a:extLst>
                <a:ext uri="{FF2B5EF4-FFF2-40B4-BE49-F238E27FC236}">
                  <a16:creationId xmlns:a16="http://schemas.microsoft.com/office/drawing/2014/main" id="{00BC04EF-627F-46DB-87F6-F5CDABAD9791}"/>
                </a:ext>
              </a:extLst>
            </p:cNvPr>
            <p:cNvSpPr txBox="1"/>
            <p:nvPr userDrawn="1"/>
          </p:nvSpPr>
          <p:spPr>
            <a:xfrm>
              <a:off x="6415525" y="6424084"/>
              <a:ext cx="3901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000" dirty="0"/>
                <a:t>Environmental Risk Assessment and Mitigation on Cultural Heritage Assets in Central Asia</a:t>
              </a:r>
            </a:p>
          </p:txBody>
        </p:sp>
        <p:pic>
          <p:nvPicPr>
            <p:cNvPr id="17" name="Picture 66">
              <a:extLst>
                <a:ext uri="{FF2B5EF4-FFF2-40B4-BE49-F238E27FC236}">
                  <a16:creationId xmlns:a16="http://schemas.microsoft.com/office/drawing/2014/main" id="{88502879-7414-4B48-8616-966D06C4051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614" b="42873"/>
            <a:stretch/>
          </p:blipFill>
          <p:spPr bwMode="auto">
            <a:xfrm>
              <a:off x="10447721" y="6217136"/>
              <a:ext cx="906079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Connettore 1 17"/>
            <p:cNvCxnSpPr/>
            <p:nvPr userDrawn="1"/>
          </p:nvCxnSpPr>
          <p:spPr>
            <a:xfrm>
              <a:off x="0" y="6217136"/>
              <a:ext cx="12192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264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156738-9880-437C-A964-1C00483F7D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Механика горных пород</a:t>
            </a:r>
            <a:endParaRPr lang="en-GB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AAE2790-820C-4B73-8EB2-85851BCD8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Профессор</a:t>
            </a:r>
            <a:r>
              <a:rPr lang="en-GB" dirty="0" smtClean="0"/>
              <a:t> </a:t>
            </a:r>
            <a:r>
              <a:rPr lang="ru-RU" dirty="0" smtClean="0"/>
              <a:t>Моника </a:t>
            </a:r>
            <a:r>
              <a:rPr lang="ru-RU" dirty="0" err="1" smtClean="0"/>
              <a:t>Барберо</a:t>
            </a:r>
            <a:endParaRPr lang="en-GB" dirty="0"/>
          </a:p>
          <a:p>
            <a:r>
              <a:rPr lang="ru-RU" dirty="0" smtClean="0"/>
              <a:t>Туринский политехнический университет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50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252538"/>
            <a:ext cx="4746625" cy="48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3"/>
          <p:cNvSpPr>
            <a:spLocks noChangeArrowheads="1"/>
          </p:cNvSpPr>
          <p:nvPr/>
        </p:nvSpPr>
        <p:spPr bwMode="auto">
          <a:xfrm>
            <a:off x="660401" y="288925"/>
            <a:ext cx="10092266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ru-RU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Переход от неповрежденного к сильно раздробленному массиву горных пород с увеличением размера блока (из угла </a:t>
            </a:r>
            <a:r>
              <a:rPr lang="ru-RU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Хоека</a:t>
            </a:r>
            <a:r>
              <a:rPr lang="ru-RU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53837" y="1738365"/>
            <a:ext cx="1487156" cy="5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Неповрежденный </a:t>
            </a:r>
            <a:r>
              <a:rPr lang="ru-RU" sz="900" dirty="0">
                <a:solidFill>
                  <a:schemeClr val="tx1"/>
                </a:solidFill>
              </a:rPr>
              <a:t>образец горной породы </a:t>
            </a:r>
            <a:r>
              <a:rPr lang="en-US" sz="900" dirty="0" smtClean="0">
                <a:solidFill>
                  <a:schemeClr val="tx1"/>
                </a:solidFill>
              </a:rPr>
              <a:t>– </a:t>
            </a:r>
            <a:r>
              <a:rPr lang="ru-RU" sz="900" dirty="0" smtClean="0">
                <a:solidFill>
                  <a:schemeClr val="tx1"/>
                </a:solidFill>
              </a:rPr>
              <a:t>использовать уравнение 5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7931" y="5712859"/>
            <a:ext cx="1497205" cy="381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Сильно </a:t>
            </a:r>
            <a:r>
              <a:rPr lang="ru-RU" sz="1000" dirty="0">
                <a:solidFill>
                  <a:schemeClr val="tx1"/>
                </a:solidFill>
              </a:rPr>
              <a:t>раздробленный массив горных </a:t>
            </a:r>
            <a:r>
              <a:rPr lang="ru-RU" sz="1000" dirty="0" smtClean="0">
                <a:solidFill>
                  <a:schemeClr val="tx1"/>
                </a:solidFill>
              </a:rPr>
              <a:t>пород- использовать уравнение 1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90119" y="4762919"/>
            <a:ext cx="2230735" cy="381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Множество соединенных групп</a:t>
            </a:r>
            <a:r>
              <a:rPr lang="en-US" sz="1050" dirty="0" smtClean="0">
                <a:solidFill>
                  <a:schemeClr val="tx1"/>
                </a:solidFill>
              </a:rPr>
              <a:t>-</a:t>
            </a:r>
            <a:r>
              <a:rPr lang="ru-RU" sz="1050" dirty="0">
                <a:solidFill>
                  <a:schemeClr val="tx1"/>
                </a:solidFill>
              </a:rPr>
              <a:t>используйте уравнение 1 с осторожностью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53837" y="2605795"/>
            <a:ext cx="1517301" cy="401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одна соединенная </a:t>
            </a:r>
            <a:r>
              <a:rPr lang="ru-RU" sz="900" dirty="0" smtClean="0">
                <a:solidFill>
                  <a:schemeClr val="tx1"/>
                </a:solidFill>
              </a:rPr>
              <a:t>группа- </a:t>
            </a:r>
            <a:r>
              <a:rPr lang="ru-RU" sz="900" dirty="0">
                <a:solidFill>
                  <a:schemeClr val="tx1"/>
                </a:solidFill>
              </a:rPr>
              <a:t>не использовать </a:t>
            </a:r>
            <a:r>
              <a:rPr lang="ru-RU" sz="900" dirty="0" smtClean="0">
                <a:solidFill>
                  <a:schemeClr val="tx1"/>
                </a:solidFill>
              </a:rPr>
              <a:t>критерии </a:t>
            </a:r>
            <a:r>
              <a:rPr lang="ru-RU" sz="900" dirty="0" err="1" smtClean="0">
                <a:solidFill>
                  <a:schemeClr val="tx1"/>
                </a:solidFill>
              </a:rPr>
              <a:t>Хоека</a:t>
            </a:r>
            <a:r>
              <a:rPr lang="ru-RU" sz="900" dirty="0" smtClean="0">
                <a:solidFill>
                  <a:schemeClr val="tx1"/>
                </a:solidFill>
              </a:rPr>
              <a:t>- Брауна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86061" y="3638077"/>
            <a:ext cx="1768510" cy="592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две соединенные группы- </a:t>
            </a:r>
            <a:r>
              <a:rPr lang="ru-RU" sz="1050" dirty="0">
                <a:solidFill>
                  <a:schemeClr val="tx1"/>
                </a:solidFill>
              </a:rPr>
              <a:t>не использовать критерии </a:t>
            </a:r>
            <a:r>
              <a:rPr lang="ru-RU" sz="1050" dirty="0" err="1">
                <a:solidFill>
                  <a:schemeClr val="tx1"/>
                </a:solidFill>
              </a:rPr>
              <a:t>Хоека</a:t>
            </a:r>
            <a:r>
              <a:rPr lang="ru-RU" sz="1050" dirty="0">
                <a:solidFill>
                  <a:schemeClr val="tx1"/>
                </a:solidFill>
              </a:rPr>
              <a:t>- Брауна</a:t>
            </a:r>
          </a:p>
        </p:txBody>
      </p:sp>
    </p:spTree>
    <p:extLst>
      <p:ext uri="{BB962C8B-B14F-4D97-AF65-F5344CB8AC3E}">
        <p14:creationId xmlns:p14="http://schemas.microsoft.com/office/powerpoint/2010/main" val="154253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>
            <a:normAutofit fontScale="77500" lnSpcReduction="20000"/>
          </a:bodyPr>
          <a:lstStyle/>
          <a:p>
            <a:pPr algn="just">
              <a:spcBef>
                <a:spcPct val="0"/>
              </a:spcBef>
              <a:buNone/>
            </a:pPr>
            <a:r>
              <a:rPr lang="ru-RU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Эквивалентная континуальная модель </a:t>
            </a: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требует определения прочности и </a:t>
            </a:r>
            <a:r>
              <a:rPr lang="ru-RU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деформируемости</a:t>
            </a: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 горной массы, то есть</a:t>
            </a:r>
            <a:r>
              <a:rPr lang="ru-RU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endParaRPr lang="en-US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it-IT" dirty="0">
                <a:latin typeface="Arial" panose="020B0604020202020204" pitchFamily="34" charset="0"/>
              </a:rPr>
              <a:t>Материальное уравнение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it-IT" dirty="0" smtClean="0">
                <a:latin typeface="Arial" panose="020B0604020202020204" pitchFamily="34" charset="0"/>
              </a:rPr>
              <a:t>- </a:t>
            </a:r>
            <a:r>
              <a:rPr lang="ru-RU" altLang="it-IT" dirty="0" smtClean="0">
                <a:latin typeface="Arial" panose="020B0604020202020204" pitchFamily="34" charset="0"/>
              </a:rPr>
              <a:t>Критерий </a:t>
            </a:r>
            <a:r>
              <a:rPr lang="ru-RU" altLang="it-IT" dirty="0">
                <a:latin typeface="Arial" panose="020B0604020202020204" pitchFamily="34" charset="0"/>
              </a:rPr>
              <a:t>прочности 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it-IT" dirty="0" smtClean="0">
                <a:latin typeface="Arial" panose="020B0604020202020204" pitchFamily="34" charset="0"/>
              </a:rPr>
              <a:t>- </a:t>
            </a:r>
            <a:r>
              <a:rPr lang="ru-RU" altLang="it-IT" dirty="0" smtClean="0">
                <a:latin typeface="Arial" panose="020B0604020202020204" pitchFamily="34" charset="0"/>
              </a:rPr>
              <a:t>Модуль </a:t>
            </a:r>
            <a:r>
              <a:rPr lang="ru-RU" altLang="it-IT" dirty="0" err="1" smtClean="0">
                <a:latin typeface="Arial" panose="020B0604020202020204" pitchFamily="34" charset="0"/>
              </a:rPr>
              <a:t>деформируемости</a:t>
            </a:r>
            <a:endParaRPr lang="en-US" altLang="it-IT" dirty="0" smtClean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endParaRPr lang="en-GB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Модель дисконтинуумов</a:t>
            </a: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 требует определения прочности и </a:t>
            </a:r>
            <a:r>
              <a:rPr lang="ru-RU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деформируемости</a:t>
            </a: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 неповрежденной породы и разрывов, а именно</a:t>
            </a:r>
            <a:r>
              <a:rPr lang="ru-RU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en-US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altLang="it-IT" i="1" dirty="0">
                <a:latin typeface="Arial" panose="020B0604020202020204" pitchFamily="34" charset="0"/>
                <a:cs typeface="Arial" panose="020B0604020202020204" pitchFamily="34" charset="0"/>
              </a:rPr>
              <a:t>неповрежденной породы</a:t>
            </a: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ru-RU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Материальное </a:t>
            </a: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уравнение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Критерий </a:t>
            </a: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прочности 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Упругие </a:t>
            </a: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параметры (модуль Юнга и коэффициент Пуассона).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ru-RU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altLang="it-IT" i="1" dirty="0">
                <a:latin typeface="Arial" panose="020B0604020202020204" pitchFamily="34" charset="0"/>
                <a:cs typeface="Arial" panose="020B0604020202020204" pitchFamily="34" charset="0"/>
              </a:rPr>
              <a:t>разрывов</a:t>
            </a: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ru-RU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Критерий </a:t>
            </a: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сопротивления сдвигу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Нормальная </a:t>
            </a:r>
            <a:r>
              <a:rPr lang="ru-RU" altLang="it-IT" dirty="0">
                <a:latin typeface="Arial" panose="020B0604020202020204" pitchFamily="34" charset="0"/>
                <a:cs typeface="Arial" panose="020B0604020202020204" pitchFamily="34" charset="0"/>
              </a:rPr>
              <a:t>и тангенциальная жесткость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24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Классификация разрывов</a:t>
            </a:r>
            <a:endParaRPr lang="it-IT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None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Следующие характеристики являются показательными для разрывов горных пород:</a:t>
            </a:r>
          </a:p>
          <a:p>
            <a:pPr algn="just">
              <a:spcBef>
                <a:spcPct val="0"/>
              </a:spcBef>
              <a:buNone/>
            </a:pPr>
            <a:endParaRPr lang="ru-RU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- Расположение</a:t>
            </a:r>
            <a:endParaRPr lang="ru-RU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- Интервал</a:t>
            </a:r>
            <a:endParaRPr lang="ru-RU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- Устойчивость</a:t>
            </a:r>
            <a:endParaRPr lang="ru-RU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- Шероховатость  </a:t>
            </a:r>
            <a:endParaRPr lang="ru-RU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- Прочность </a:t>
            </a: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структуры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- Раскрытие </a:t>
            </a: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(разделение)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- Заполнение</a:t>
            </a:r>
            <a:endParaRPr lang="ru-RU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- Наличие </a:t>
            </a: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воды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950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Классификация разрывов</a:t>
            </a:r>
            <a:r>
              <a:rPr lang="it-IT" dirty="0" smtClean="0"/>
              <a:t>: </a:t>
            </a:r>
            <a:r>
              <a:rPr lang="ru-RU" dirty="0" smtClean="0"/>
              <a:t>Расположение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defRPr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Ориентация скального разрыва в географическом пространстве измеряется в соответствии с предположением, что каждый разрыв представлен средней плоскостью</a:t>
            </a:r>
          </a:p>
          <a:p>
            <a:pPr algn="just">
              <a:defRPr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Положение плоскости соединения определяется двумя углами: </a:t>
            </a:r>
          </a:p>
          <a:p>
            <a:pPr marL="906463" indent="-457200" algn="just">
              <a:buFont typeface="Calibri" panose="020F0502020204030204" pitchFamily="34" charset="0"/>
              <a:buChar char="⁻"/>
              <a:defRPr/>
            </a:pPr>
            <a:r>
              <a:rPr lang="ru-RU" altLang="it-IT" i="1" dirty="0">
                <a:solidFill>
                  <a:srgbClr val="000000"/>
                </a:solidFill>
                <a:latin typeface="Arial" panose="020B0604020202020204" pitchFamily="34" charset="0"/>
              </a:rPr>
              <a:t>направление наклона α</a:t>
            </a: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, которое представляет собой направление, измеренное по часовой стрелке от севера (0°) линии с максимальным наклоном в наклонной плоскости; обычно выражается углом от 0° до 360</a:t>
            </a: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°</a:t>
            </a:r>
            <a:endParaRPr lang="it-IT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906463" indent="-457200" algn="just">
              <a:buFont typeface="Calibri" panose="020F0502020204030204" pitchFamily="34" charset="0"/>
              <a:buChar char="⁻"/>
              <a:defRPr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угол наклона ψ, который представляет собой степень наклона; это острый угол между плоскостью и горизонтальной плоскостью (измеряется как острый угол между линией максимального наклона наклонной плоскости и ее горизонтальной проекцией); обычно выражается углом от 0° до 90°</a:t>
            </a:r>
          </a:p>
          <a:p>
            <a:pPr algn="just">
              <a:defRPr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Предполагается, что разрывы, характеризующиеся схожим положением, принадлежат к одному и тому же </a:t>
            </a:r>
            <a:r>
              <a:rPr lang="ru-RU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формированию (</a:t>
            </a: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семейству)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675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620713"/>
            <a:ext cx="8583612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03388" y="620713"/>
            <a:ext cx="6323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68400" y="2060575"/>
            <a:ext cx="2479675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it-IT" sz="2600" dirty="0" smtClean="0">
                <a:latin typeface="Arial" panose="020B0604020202020204" pitchFamily="34" charset="0"/>
              </a:rPr>
              <a:t>Направление наклона</a:t>
            </a:r>
            <a:r>
              <a:rPr lang="it-IT" altLang="it-IT" sz="2600" dirty="0" smtClean="0">
                <a:latin typeface="Arial" panose="020B0604020202020204" pitchFamily="34" charset="0"/>
              </a:rPr>
              <a:t>, </a:t>
            </a:r>
            <a:r>
              <a:rPr lang="el-GR" altLang="it-IT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it-IT" altLang="it-IT" sz="26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600" dirty="0">
              <a:latin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083045" y="4677980"/>
            <a:ext cx="3619924" cy="1292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it-IT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Линия максимального наклона</a:t>
            </a:r>
            <a:endParaRPr lang="it-IT" altLang="it-IT" sz="2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703388" y="1125538"/>
            <a:ext cx="5329237" cy="14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9" name="Gruppo 1"/>
          <p:cNvGrpSpPr>
            <a:grpSpLocks/>
          </p:cNvGrpSpPr>
          <p:nvPr/>
        </p:nvGrpSpPr>
        <p:grpSpPr bwMode="auto">
          <a:xfrm>
            <a:off x="2286001" y="765175"/>
            <a:ext cx="7913685" cy="4824413"/>
            <a:chOff x="762001" y="765175"/>
            <a:chExt cx="7913685" cy="4824413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447800" y="3398838"/>
              <a:ext cx="2211388" cy="88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600" dirty="0">
                  <a:solidFill>
                    <a:srgbClr val="FFFF00"/>
                  </a:solidFill>
                  <a:latin typeface="Arial" panose="020B0604020202020204" pitchFamily="34" charset="0"/>
                </a:rPr>
                <a:t>angolo di inclinazione</a:t>
              </a: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3492500" y="3811588"/>
              <a:ext cx="184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762001" y="3429000"/>
              <a:ext cx="273050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ru-RU" altLang="it-IT" sz="2600" dirty="0" smtClean="0">
                  <a:latin typeface="Arial" panose="020B0604020202020204" pitchFamily="34" charset="0"/>
                </a:rPr>
                <a:t>Угол наклона</a:t>
              </a:r>
              <a:r>
                <a:rPr lang="it-IT" altLang="it-IT" sz="2600" dirty="0" smtClean="0">
                  <a:latin typeface="Arial" panose="020B0604020202020204" pitchFamily="34" charset="0"/>
                </a:rPr>
                <a:t>, </a:t>
              </a:r>
              <a:r>
                <a:rPr lang="el-GR" altLang="it-IT" sz="28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ψ</a:t>
              </a:r>
              <a:endParaRPr lang="it-IT" altLang="it-IT" sz="2600" dirty="0">
                <a:latin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403350" y="3933825"/>
              <a:ext cx="2663825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7164387" y="1125538"/>
              <a:ext cx="1511299" cy="49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it-IT" sz="2600" dirty="0" smtClean="0">
                  <a:latin typeface="Arial" panose="020B0604020202020204" pitchFamily="34" charset="0"/>
                </a:rPr>
                <a:t>СЕВЕР</a:t>
              </a:r>
              <a:endParaRPr lang="it-IT" altLang="it-IT" sz="2600" dirty="0">
                <a:latin typeface="Arial" panose="020B0604020202020204" pitchFamily="34" charset="0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3708400" y="1412875"/>
              <a:ext cx="19431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4356100" y="2565400"/>
              <a:ext cx="2016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3708400" y="1412875"/>
              <a:ext cx="647700" cy="11525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5219700" y="1412875"/>
              <a:ext cx="1944688" cy="18716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5651500" y="1412875"/>
              <a:ext cx="2416175" cy="1879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7164388" y="3284538"/>
              <a:ext cx="9366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3708400" y="1412875"/>
              <a:ext cx="0" cy="13684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4351338" y="2568575"/>
              <a:ext cx="7937" cy="19605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8072438" y="3302000"/>
              <a:ext cx="4762" cy="21367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4716463" y="5445125"/>
              <a:ext cx="33845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3708400" y="2781300"/>
              <a:ext cx="1020763" cy="26543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 flipH="1">
              <a:off x="4716463" y="3284538"/>
              <a:ext cx="2447925" cy="21605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 flipH="1">
              <a:off x="3203575" y="2565400"/>
              <a:ext cx="3240088" cy="30241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 flipH="1">
              <a:off x="2195513" y="2565400"/>
              <a:ext cx="42481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 flipH="1">
              <a:off x="3635375" y="3141663"/>
              <a:ext cx="1368425" cy="5032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V="1">
              <a:off x="6443663" y="765175"/>
              <a:ext cx="792162" cy="18002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458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Классификация разрывов</a:t>
            </a:r>
            <a:r>
              <a:rPr lang="it-IT" dirty="0" smtClean="0"/>
              <a:t>: </a:t>
            </a:r>
            <a:r>
              <a:rPr lang="ru-RU" dirty="0" smtClean="0"/>
              <a:t>Интервалы</a:t>
            </a:r>
            <a:endParaRPr lang="it-IT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1863" y="1334647"/>
            <a:ext cx="9227145" cy="494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it-IT" sz="2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Интервалы</a:t>
            </a:r>
            <a:r>
              <a:rPr lang="it-IT" altLang="it-IT" sz="2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it-IT" altLang="it-IT" sz="2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Интервал - это расстояние между двумя прилегающими разрывами, принадлежащими к одному и тому же массиву; он измеряется в направлении, перпендикулярном к разрывам.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Когда массив определен, он характеризуется средним значением расстояния между ними.</a:t>
            </a: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o 2"/>
          <p:cNvGrpSpPr>
            <a:grpSpLocks/>
          </p:cNvGrpSpPr>
          <p:nvPr/>
        </p:nvGrpSpPr>
        <p:grpSpPr bwMode="auto">
          <a:xfrm>
            <a:off x="3048000" y="3589867"/>
            <a:ext cx="4820709" cy="2533649"/>
            <a:chOff x="3079751" y="3305894"/>
            <a:chExt cx="5915025" cy="321945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1" y="3305894"/>
              <a:ext cx="5915025" cy="321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ttangolo 6"/>
            <p:cNvSpPr/>
            <p:nvPr/>
          </p:nvSpPr>
          <p:spPr>
            <a:xfrm>
              <a:off x="7391401" y="5733182"/>
              <a:ext cx="685800" cy="2174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/>
                  </a:solidFill>
                </a:rPr>
                <a:t>set</a:t>
              </a:r>
            </a:p>
          </p:txBody>
        </p:sp>
        <p:sp>
          <p:nvSpPr>
            <p:cNvPr id="8" name="Rettangolo 7"/>
            <p:cNvSpPr/>
            <p:nvPr/>
          </p:nvSpPr>
          <p:spPr>
            <a:xfrm>
              <a:off x="7391401" y="5955432"/>
              <a:ext cx="685800" cy="215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/>
                  </a:solidFill>
                </a:rPr>
                <a:t>set</a:t>
              </a:r>
            </a:p>
          </p:txBody>
        </p:sp>
        <p:sp>
          <p:nvSpPr>
            <p:cNvPr id="9" name="Rettangolo 8"/>
            <p:cNvSpPr/>
            <p:nvPr/>
          </p:nvSpPr>
          <p:spPr>
            <a:xfrm>
              <a:off x="7410451" y="6198319"/>
              <a:ext cx="685800" cy="215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/>
                  </a:solidFill>
                </a:rPr>
                <a:t>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94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09800" y="26035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</a:rPr>
              <a:t>Пример интервального статистического распределения в множестве разрывов</a:t>
            </a: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1800809" y="1166326"/>
            <a:ext cx="7965266" cy="4723915"/>
            <a:chOff x="391293" y="1272456"/>
            <a:chExt cx="8448458" cy="5248275"/>
          </a:xfrm>
        </p:grpSpPr>
        <p:pic>
          <p:nvPicPr>
            <p:cNvPr id="6" name="Picture 3" descr="Fig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93" y="1272456"/>
              <a:ext cx="8285163" cy="524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po 3"/>
            <p:cNvGrpSpPr>
              <a:grpSpLocks/>
            </p:cNvGrpSpPr>
            <p:nvPr/>
          </p:nvGrpSpPr>
          <p:grpSpPr bwMode="auto">
            <a:xfrm>
              <a:off x="827584" y="5595425"/>
              <a:ext cx="8012167" cy="681315"/>
              <a:chOff x="827584" y="5595425"/>
              <a:chExt cx="8012167" cy="681315"/>
            </a:xfrm>
          </p:grpSpPr>
          <p:sp>
            <p:nvSpPr>
              <p:cNvPr id="8" name="CasellaDiTesto 1"/>
              <p:cNvSpPr txBox="1">
                <a:spLocks noChangeArrowheads="1"/>
              </p:cNvSpPr>
              <p:nvPr/>
            </p:nvSpPr>
            <p:spPr bwMode="auto">
              <a:xfrm>
                <a:off x="827584" y="5595425"/>
                <a:ext cx="1376415" cy="6496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r">
                  <a:spcBef>
                    <a:spcPct val="0"/>
                  </a:spcBef>
                  <a:buNone/>
                </a:pPr>
                <a:r>
                  <a:rPr lang="ru-RU" altLang="it-IT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предельно близко</a:t>
                </a:r>
                <a:endParaRPr lang="it-IT" altLang="it-I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CasellaDiTesto 5"/>
              <p:cNvSpPr txBox="1">
                <a:spLocks noChangeArrowheads="1"/>
              </p:cNvSpPr>
              <p:nvPr/>
            </p:nvSpPr>
            <p:spPr bwMode="auto">
              <a:xfrm>
                <a:off x="2367295" y="5629618"/>
                <a:ext cx="836553" cy="6154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ru-RU" alt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очень близко</a:t>
                </a:r>
                <a:endParaRPr lang="it-IT" altLang="it-IT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CasellaDiTesto 6"/>
              <p:cNvSpPr txBox="1">
                <a:spLocks noChangeArrowheads="1"/>
              </p:cNvSpPr>
              <p:nvPr/>
            </p:nvSpPr>
            <p:spPr bwMode="auto">
              <a:xfrm>
                <a:off x="3367143" y="5805264"/>
                <a:ext cx="897754" cy="4056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tIns="72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близко</a:t>
                </a:r>
                <a:endParaRPr lang="it-IT" altLang="it-I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CasellaDiTesto 9"/>
              <p:cNvSpPr txBox="1">
                <a:spLocks noChangeArrowheads="1"/>
              </p:cNvSpPr>
              <p:nvPr/>
            </p:nvSpPr>
            <p:spPr bwMode="auto">
              <a:xfrm>
                <a:off x="4390482" y="5795317"/>
                <a:ext cx="936104" cy="3372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7200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умеренно</a:t>
                </a:r>
                <a:endParaRPr lang="it-IT" altLang="it-IT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CasellaDiTesto 11"/>
              <p:cNvSpPr txBox="1">
                <a:spLocks noChangeArrowheads="1"/>
              </p:cNvSpPr>
              <p:nvPr/>
            </p:nvSpPr>
            <p:spPr bwMode="auto">
              <a:xfrm>
                <a:off x="5436097" y="5805264"/>
                <a:ext cx="936104" cy="354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7200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широко</a:t>
                </a:r>
                <a:endParaRPr lang="it-IT" altLang="it-I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CasellaDiTesto 14"/>
              <p:cNvSpPr txBox="1">
                <a:spLocks noChangeArrowheads="1"/>
              </p:cNvSpPr>
              <p:nvPr/>
            </p:nvSpPr>
            <p:spPr bwMode="auto">
              <a:xfrm>
                <a:off x="6497787" y="5661248"/>
                <a:ext cx="931762" cy="615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очень широко</a:t>
                </a:r>
                <a:endParaRPr lang="it-IT" altLang="it-IT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CasellaDiTesto 15"/>
              <p:cNvSpPr txBox="1">
                <a:spLocks noChangeArrowheads="1"/>
              </p:cNvSpPr>
              <p:nvPr/>
            </p:nvSpPr>
            <p:spPr bwMode="auto">
              <a:xfrm>
                <a:off x="7501554" y="5650458"/>
                <a:ext cx="1338197" cy="615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Предельно широко</a:t>
                </a:r>
                <a:endParaRPr lang="it-IT" altLang="it-IT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Rettangolo 14"/>
          <p:cNvSpPr/>
          <p:nvPr/>
        </p:nvSpPr>
        <p:spPr>
          <a:xfrm>
            <a:off x="5014191" y="4915122"/>
            <a:ext cx="1629533" cy="346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 smtClean="0">
                <a:solidFill>
                  <a:schemeClr val="tx1"/>
                </a:solidFill>
              </a:rPr>
              <a:t>Интервалы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 rot="16200000">
            <a:off x="846502" y="3165840"/>
            <a:ext cx="3330575" cy="399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>
                <a:solidFill>
                  <a:schemeClr val="tx1"/>
                </a:solidFill>
              </a:rPr>
              <a:t>Число наблюдений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2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Классификация разрывов</a:t>
            </a:r>
            <a:r>
              <a:rPr lang="it-IT" dirty="0" smtClean="0"/>
              <a:t>: </a:t>
            </a:r>
            <a:r>
              <a:rPr lang="ru-RU" dirty="0" smtClean="0"/>
              <a:t>Устойчивость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 algn="just"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Устойчивость разрыва - это размер зоны контакта между гранями разрыва. Обычно она принимается за длину следа разрыва, наблюдаемого на обнажении.</a:t>
            </a:r>
          </a:p>
          <a:p>
            <a:pPr marL="0" indent="0" algn="just">
              <a:buNone/>
              <a:defRPr/>
            </a:pPr>
            <a:endParaRPr lang="it-IT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Устойчивость зависит от того, как разрыв заканчивается в массиве породы: он может пересекать другой разрыв или заканчиваться в неповрежденной породе.</a:t>
            </a:r>
          </a:p>
          <a:p>
            <a:pPr marL="0" indent="0" algn="just">
              <a:buNone/>
              <a:defRPr/>
            </a:pPr>
            <a:endParaRPr lang="it-IT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Когда массив определен, он характеризуется средним значением устойчивости.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98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09800" y="3063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it-IT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Схема устойчивости</a:t>
            </a:r>
            <a:endParaRPr lang="it-IT" altLang="it-IT" sz="2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" descr="Fig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12875"/>
            <a:ext cx="85344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1"/>
          <p:cNvSpPr txBox="1">
            <a:spLocks noChangeArrowheads="1"/>
          </p:cNvSpPr>
          <p:nvPr/>
        </p:nvSpPr>
        <p:spPr bwMode="auto">
          <a:xfrm>
            <a:off x="6527800" y="4932363"/>
            <a:ext cx="1871663" cy="36830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Не устойчивый</a:t>
            </a: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5"/>
          <p:cNvSpPr txBox="1">
            <a:spLocks noChangeArrowheads="1"/>
          </p:cNvSpPr>
          <p:nvPr/>
        </p:nvSpPr>
        <p:spPr bwMode="auto">
          <a:xfrm>
            <a:off x="8488363" y="4941888"/>
            <a:ext cx="1873250" cy="36830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устойчивый</a:t>
            </a: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Классификация</a:t>
            </a:r>
            <a:r>
              <a:rPr lang="it-IT" dirty="0" smtClean="0"/>
              <a:t> </a:t>
            </a:r>
            <a:r>
              <a:rPr lang="ru-RU" dirty="0" smtClean="0"/>
              <a:t>разрывов</a:t>
            </a:r>
            <a:r>
              <a:rPr lang="it-IT" dirty="0" smtClean="0"/>
              <a:t>: </a:t>
            </a:r>
            <a:r>
              <a:rPr lang="ru-RU" dirty="0" smtClean="0"/>
              <a:t>Шероховатость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 algn="just">
              <a:spcAft>
                <a:spcPts val="6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Грани разрыва характеризуются так называемой мелкомасштабной шероховатостью, то есть шероховатостью, измеренной в лаборатории.</a:t>
            </a: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В крупном масштабе (в масштабе реальных условий) разрыв может иметь волнистость. Она измеряется по отношению к средней плоскости разрыва.</a:t>
            </a: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Для определения геометрического контура используются фотографические и фотограмметрические методы, а также лазерные или механические профилометры. </a:t>
            </a: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Когда массив определен, он характеризуется средним значением шероховатости.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37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 </a:t>
            </a:r>
            <a:r>
              <a:rPr lang="it-IT" dirty="0" smtClean="0"/>
              <a:t>1 – </a:t>
            </a:r>
            <a:r>
              <a:rPr lang="ru-RU" dirty="0" smtClean="0"/>
              <a:t>Содержание</a:t>
            </a:r>
            <a:endParaRPr lang="it-IT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39092" y="1924768"/>
            <a:ext cx="8424862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it-IT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Массив горных пород</a:t>
            </a:r>
            <a:r>
              <a:rPr lang="it-IT" altLang="it-IT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altLang="it-IT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ненарушенная горная порода и</a:t>
            </a:r>
            <a:r>
              <a:rPr lang="it-IT" altLang="it-IT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altLang="it-IT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геологический разрыв</a:t>
            </a:r>
            <a:endParaRPr lang="it-IT" altLang="it-IT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it-IT" sz="2800" dirty="0">
                <a:solidFill>
                  <a:srgbClr val="000000"/>
                </a:solidFill>
                <a:latin typeface="Arial" panose="020B0604020202020204" pitchFamily="34" charset="0"/>
              </a:rPr>
              <a:t>Инженерно-геологическая </a:t>
            </a:r>
            <a:r>
              <a:rPr lang="ru-RU" altLang="it-IT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модель</a:t>
            </a:r>
          </a:p>
          <a:p>
            <a:pPr>
              <a:spcBef>
                <a:spcPct val="50000"/>
              </a:spcBef>
            </a:pPr>
            <a:r>
              <a:rPr lang="ru-RU" altLang="it-IT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Классификация разрывов</a:t>
            </a:r>
            <a:endParaRPr lang="it-IT" altLang="it-IT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it-IT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Стереографическая проекция </a:t>
            </a:r>
            <a:endParaRPr lang="it-IT" altLang="it-IT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1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09800" y="188913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</a:rPr>
              <a:t>Мелкомасштабная (1 и 2) и крупномасштабная шероховатость</a:t>
            </a:r>
          </a:p>
        </p:txBody>
      </p:sp>
      <p:grpSp>
        <p:nvGrpSpPr>
          <p:cNvPr id="5" name="Gruppo 2"/>
          <p:cNvGrpSpPr>
            <a:grpSpLocks/>
          </p:cNvGrpSpPr>
          <p:nvPr/>
        </p:nvGrpSpPr>
        <p:grpSpPr bwMode="auto">
          <a:xfrm>
            <a:off x="3200400" y="1052513"/>
            <a:ext cx="5588000" cy="4797954"/>
            <a:chOff x="1676400" y="1052736"/>
            <a:chExt cx="5867400" cy="5256213"/>
          </a:xfrm>
        </p:grpSpPr>
        <p:pic>
          <p:nvPicPr>
            <p:cNvPr id="6" name="Picture 3" descr="Fig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052736"/>
              <a:ext cx="5867400" cy="525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sellaDiTesto 1"/>
            <p:cNvSpPr txBox="1">
              <a:spLocks noChangeArrowheads="1"/>
            </p:cNvSpPr>
            <p:nvPr/>
          </p:nvSpPr>
          <p:spPr bwMode="auto">
            <a:xfrm rot="2491142">
              <a:off x="3145921" y="4611553"/>
              <a:ext cx="2149827" cy="472042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it-IT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Волнистость</a:t>
              </a:r>
              <a:endParaRPr lang="it-IT" altLang="it-IT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/>
          <p:cNvSpPr>
            <a:spLocks noChangeArrowheads="1"/>
          </p:cNvSpPr>
          <p:nvPr/>
        </p:nvSpPr>
        <p:spPr bwMode="auto">
          <a:xfrm>
            <a:off x="1214846" y="370947"/>
            <a:ext cx="969264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шероховатости производится с помощью механического профилометра (гребенка Бартона, гребенка со скользящими иглами):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it-IT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лазерным профилометром</a:t>
            </a:r>
            <a:endParaRPr lang="it-IT" altLang="it-IT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controls-group.com/backend/prodotti/img_upload/img_big/1203191142100_1_45_d05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1091672"/>
            <a:ext cx="25923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foto.hut.fi/research/facilities/3d-digitizers/scanning_of_rocksurface_Vuopio_9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63" y="4100168"/>
            <a:ext cx="2924175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foto.hut.fi/research/facilities/3d-digitizers/rocksurfac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146" y="4117630"/>
            <a:ext cx="280828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28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B59346C-AE70-42DC-97FB-F26345BBA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53" y="1268567"/>
            <a:ext cx="4681538" cy="36877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300" i="1" dirty="0">
                <a:latin typeface="Arial" pitchFamily="34" charset="0"/>
                <a:cs typeface="Arial" pitchFamily="34" charset="0"/>
              </a:rPr>
              <a:t>Типичные виды шероховатости и предлагаемая терминология </a:t>
            </a:r>
          </a:p>
          <a:p>
            <a:pPr eaLnBrk="1" hangingPunct="1">
              <a:defRPr/>
            </a:pPr>
            <a:endParaRPr lang="it-IT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it-IT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Длина каждого из видов может варьироваться от 1 до 10 м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Горизонтальная шкала равна вертикальной </a:t>
            </a:r>
          </a:p>
        </p:txBody>
      </p:sp>
      <p:grpSp>
        <p:nvGrpSpPr>
          <p:cNvPr id="5" name="Gruppo 5">
            <a:extLst>
              <a:ext uri="{FF2B5EF4-FFF2-40B4-BE49-F238E27FC236}">
                <a16:creationId xmlns:a16="http://schemas.microsoft.com/office/drawing/2014/main" id="{91037DFE-AECC-469C-A262-CFC05BDE7CF4}"/>
              </a:ext>
            </a:extLst>
          </p:cNvPr>
          <p:cNvGrpSpPr>
            <a:grpSpLocks/>
          </p:cNvGrpSpPr>
          <p:nvPr/>
        </p:nvGrpSpPr>
        <p:grpSpPr bwMode="auto">
          <a:xfrm>
            <a:off x="5303838" y="-15875"/>
            <a:ext cx="4263495" cy="6230408"/>
            <a:chOff x="3779912" y="70135"/>
            <a:chExt cx="4608512" cy="6540204"/>
          </a:xfrm>
        </p:grpSpPr>
        <p:pic>
          <p:nvPicPr>
            <p:cNvPr id="6" name="Picture 3" descr="Fig19">
              <a:extLst>
                <a:ext uri="{FF2B5EF4-FFF2-40B4-BE49-F238E27FC236}">
                  <a16:creationId xmlns:a16="http://schemas.microsoft.com/office/drawing/2014/main" id="{4505498B-FCE9-4539-ABA7-E1101C7FC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70135"/>
              <a:ext cx="4608512" cy="6540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po 3">
              <a:extLst>
                <a:ext uri="{FF2B5EF4-FFF2-40B4-BE49-F238E27FC236}">
                  <a16:creationId xmlns:a16="http://schemas.microsoft.com/office/drawing/2014/main" id="{0F4A8D53-1244-439B-8FD7-990E3F69F2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6015" y="260648"/>
              <a:ext cx="3400601" cy="6238130"/>
              <a:chOff x="4716015" y="260648"/>
              <a:chExt cx="3400601" cy="6238130"/>
            </a:xfrm>
          </p:grpSpPr>
          <p:sp>
            <p:nvSpPr>
              <p:cNvPr id="8" name="CasellaDiTesto 6">
                <a:extLst>
                  <a:ext uri="{FF2B5EF4-FFF2-40B4-BE49-F238E27FC236}">
                    <a16:creationId xmlns:a16="http://schemas.microsoft.com/office/drawing/2014/main" id="{82DEA5E7-4DAE-4348-8A6A-B7E8B13390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5022" y="260648"/>
                <a:ext cx="1140456" cy="3230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неровный</a:t>
                </a:r>
                <a:endParaRPr lang="it-IT" alt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CasellaDiTesto 7">
                <a:extLst>
                  <a:ext uri="{FF2B5EF4-FFF2-40B4-BE49-F238E27FC236}">
                    <a16:creationId xmlns:a16="http://schemas.microsoft.com/office/drawing/2014/main" id="{9B8B8F98-DA8C-4EEA-8997-8ECA127EAF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6295" y="764704"/>
                <a:ext cx="879183" cy="3230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ровный</a:t>
                </a:r>
                <a:endParaRPr lang="it-IT" alt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CasellaDiTesto 8">
                <a:extLst>
                  <a:ext uri="{FF2B5EF4-FFF2-40B4-BE49-F238E27FC236}">
                    <a16:creationId xmlns:a16="http://schemas.microsoft.com/office/drawing/2014/main" id="{18FD4987-BF14-478A-BD59-2290882D64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92280" y="1393031"/>
                <a:ext cx="1023198" cy="3230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гладкий</a:t>
                </a:r>
                <a:endParaRPr lang="it-IT" alt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CasellaDiTesto 9">
                <a:extLst>
                  <a:ext uri="{FF2B5EF4-FFF2-40B4-BE49-F238E27FC236}">
                    <a16:creationId xmlns:a16="http://schemas.microsoft.com/office/drawing/2014/main" id="{2B84048B-33D3-4965-B84E-1D63C1FA3C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78405" y="2347922"/>
                <a:ext cx="1238211" cy="3230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неровный</a:t>
                </a:r>
                <a:endParaRPr lang="it-IT" alt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CasellaDiTesto 10">
                <a:extLst>
                  <a:ext uri="{FF2B5EF4-FFF2-40B4-BE49-F238E27FC236}">
                    <a16:creationId xmlns:a16="http://schemas.microsoft.com/office/drawing/2014/main" id="{3356ECDF-6C47-43E1-9314-EF06A7D21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5022" y="2905199"/>
                <a:ext cx="1044978" cy="3230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ровный</a:t>
                </a:r>
                <a:endParaRPr lang="it-IT" alt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CasellaDiTesto 11">
                <a:extLst>
                  <a:ext uri="{FF2B5EF4-FFF2-40B4-BE49-F238E27FC236}">
                    <a16:creationId xmlns:a16="http://schemas.microsoft.com/office/drawing/2014/main" id="{357D9474-7387-471E-AD59-8874E2CE02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5022" y="3481263"/>
                <a:ext cx="981354" cy="3230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гладкий</a:t>
                </a:r>
                <a:endParaRPr lang="it-IT" alt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CasellaDiTesto 12">
                <a:extLst>
                  <a:ext uri="{FF2B5EF4-FFF2-40B4-BE49-F238E27FC236}">
                    <a16:creationId xmlns:a16="http://schemas.microsoft.com/office/drawing/2014/main" id="{E936E4DA-099F-4A42-9DAA-CD8AD3E300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23854" y="4581128"/>
                <a:ext cx="1160513" cy="3230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неровный</a:t>
                </a:r>
                <a:endParaRPr lang="it-IT" alt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CasellaDiTesto 13">
                <a:extLst>
                  <a:ext uri="{FF2B5EF4-FFF2-40B4-BE49-F238E27FC236}">
                    <a16:creationId xmlns:a16="http://schemas.microsoft.com/office/drawing/2014/main" id="{1F049FB0-0125-42C9-A3E4-968519BE81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92280" y="5085184"/>
                <a:ext cx="927720" cy="3230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ровный</a:t>
                </a:r>
                <a:endParaRPr lang="it-IT" alt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CasellaDiTesto 14">
                <a:extLst>
                  <a:ext uri="{FF2B5EF4-FFF2-40B4-BE49-F238E27FC236}">
                    <a16:creationId xmlns:a16="http://schemas.microsoft.com/office/drawing/2014/main" id="{3B23507F-B346-45EC-BF63-435EFDE386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78406" y="5713511"/>
                <a:ext cx="1077971" cy="3230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гладкий</a:t>
                </a:r>
                <a:endParaRPr lang="it-IT" alt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CasellaDiTesto 15">
                <a:extLst>
                  <a:ext uri="{FF2B5EF4-FFF2-40B4-BE49-F238E27FC236}">
                    <a16:creationId xmlns:a16="http://schemas.microsoft.com/office/drawing/2014/main" id="{34C74252-EBA7-43E5-9833-D1CADF0499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16015" y="6175697"/>
                <a:ext cx="1031656" cy="3230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плоский</a:t>
                </a:r>
                <a:endParaRPr lang="it-IT" altLang="it-IT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5CB9D7A-1EAB-46E9-A2EB-F69370D4AF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16015" y="4048122"/>
                <a:ext cx="1356559" cy="3230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волнистый</a:t>
                </a:r>
                <a:endParaRPr lang="it-IT" altLang="it-IT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D5AD3F31-6B0E-4D29-8AB6-9E7846E635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8024" y="1920547"/>
                <a:ext cx="2186998" cy="32308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сегментированный</a:t>
                </a:r>
                <a:endParaRPr lang="it-IT" altLang="it-IT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230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CA474E-1791-499D-B7E7-AFAF56C5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t="5026" r="18497" b="24258"/>
          <a:stretch>
            <a:fillRect/>
          </a:stretch>
        </p:blipFill>
        <p:spPr bwMode="auto">
          <a:xfrm>
            <a:off x="4692164" y="152887"/>
            <a:ext cx="5340350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19C72F6E-F2EE-47FF-90A1-01A01A9AE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2382838"/>
            <a:ext cx="38814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ru-RU" altLang="it-IT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Типичные виды </a:t>
            </a: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шероховатости и соответствующие значения К</a:t>
            </a:r>
            <a:r>
              <a:rPr lang="ru-RU" altLang="it-IT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оэффициента </a:t>
            </a: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altLang="it-IT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ероховатости Соединения</a:t>
            </a:r>
            <a:r>
              <a:rPr lang="en-US" altLang="it-IT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(JRC)</a:t>
            </a:r>
            <a:endParaRPr lang="it-IT" altLang="it-IT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id="{9D9ABA28-21D7-4ECB-8B84-E9ACAF070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93688"/>
            <a:ext cx="3095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it-IT" sz="24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Оценка </a:t>
            </a:r>
            <a:r>
              <a:rPr lang="en-US" altLang="it-IT" sz="24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JRC</a:t>
            </a:r>
            <a:endParaRPr lang="it-IT" altLang="it-IT" sz="24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886422" y="5518597"/>
            <a:ext cx="856445" cy="2318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Шкала</a:t>
            </a:r>
            <a:endParaRPr lang="en-US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5170868" y="573110"/>
            <a:ext cx="4571999" cy="289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Т</a:t>
            </a:r>
            <a:r>
              <a:rPr lang="ru-RU" sz="1400" dirty="0" smtClean="0"/>
              <a:t>ипичные виды </a:t>
            </a:r>
            <a:r>
              <a:rPr lang="ru-RU" sz="1400" dirty="0"/>
              <a:t>шероховатости для диапазона </a:t>
            </a:r>
            <a:r>
              <a:rPr lang="ru-RU" sz="1400" dirty="0" smtClean="0"/>
              <a:t>JRC: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55336" y="225380"/>
            <a:ext cx="4990564" cy="276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0"/>
                <a:solidFill>
                  <a:schemeClr val="tx1"/>
                </a:solidFill>
              </a:rPr>
              <a:t>ПРЕДЛАГАЕМЫЕ МЕТОДЫ КОЛИЧЕСТВЕННОГО ОПИСАНИЯ РАЗРЫВОВ </a:t>
            </a:r>
            <a:endParaRPr lang="ru-RU" sz="120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E0807B-A8D8-47CD-B2B2-46855B36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Классификация разрывов</a:t>
            </a:r>
            <a:r>
              <a:rPr lang="it-IT" sz="4000" dirty="0" smtClean="0"/>
              <a:t>:</a:t>
            </a:r>
            <a:r>
              <a:rPr lang="ru-RU" sz="4000" dirty="0" smtClean="0"/>
              <a:t> Прочность структуры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9B907E-AEA2-4FA8-9819-C75283760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 algn="just">
              <a:spcAft>
                <a:spcPts val="6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Прочность структуры - это прочность на сопротивление сжатию граней разрыва. Она может быть ниже, чем прочность на одноосное сжатие неповрежденной породы из-за воздействия атмосферных факторов и изменения стенок разрывов.</a:t>
            </a:r>
          </a:p>
          <a:p>
            <a:pPr marL="0" indent="0" algn="just">
              <a:spcAft>
                <a:spcPts val="600"/>
              </a:spcAft>
              <a:buNone/>
              <a:defRPr/>
            </a:pPr>
            <a:endParaRPr lang="ru-RU" dirty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Для измерения прочности структуры используется склерометр (молоток Шмидта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).</a:t>
            </a:r>
            <a:endParaRPr lang="it-IT" sz="2800" dirty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endParaRPr lang="it-IT" sz="2800" dirty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Когда массив определен, он характеризуется средним значением прочности структуры разрыва.</a:t>
            </a:r>
          </a:p>
        </p:txBody>
      </p:sp>
    </p:spTree>
    <p:extLst>
      <p:ext uri="{BB962C8B-B14F-4D97-AF65-F5344CB8AC3E}">
        <p14:creationId xmlns:p14="http://schemas.microsoft.com/office/powerpoint/2010/main" val="4217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img.fustat.com/nimg/82/63/8f06219cf83a051993eb9049a04f-600x600-0/portable_practical_silver_color_schmidt_concrete_test_hammer_ht_20_for_testing_mortar_or_clay.jpg">
            <a:extLst>
              <a:ext uri="{FF2B5EF4-FFF2-40B4-BE49-F238E27FC236}">
                <a16:creationId xmlns:a16="http://schemas.microsoft.com/office/drawing/2014/main" id="{58A1CF1F-464D-4358-B32E-7ED8EDB1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9749" r="4564"/>
          <a:stretch>
            <a:fillRect/>
          </a:stretch>
        </p:blipFill>
        <p:spPr bwMode="auto">
          <a:xfrm>
            <a:off x="1524000" y="260350"/>
            <a:ext cx="4608513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file.scirp.org/Html/4-1110041/b6b11887-5ad2-4026-b7c3-b3b4a545617b.jpg">
            <a:extLst>
              <a:ext uri="{FF2B5EF4-FFF2-40B4-BE49-F238E27FC236}">
                <a16:creationId xmlns:a16="http://schemas.microsoft.com/office/drawing/2014/main" id="{A4BC1A0F-3948-45E6-960E-839AF7F5A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773238"/>
            <a:ext cx="5280025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3CF7F7E-6F07-4A7A-8290-51B942692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7" y="620713"/>
            <a:ext cx="4628651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Молоток Шмидта и корреляционная диаграмма: примеры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157172" y="1773238"/>
            <a:ext cx="1575303" cy="173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Плотность горных пород</a:t>
            </a:r>
            <a:endParaRPr lang="ru-RU" sz="100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95857" y="5106154"/>
            <a:ext cx="2489703" cy="217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молоток вертикально направлен вниз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36922" y="2022830"/>
            <a:ext cx="244444" cy="3463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900">
                <a:solidFill>
                  <a:sysClr val="windowText" lastClr="000000"/>
                </a:solidFill>
              </a:rPr>
              <a:t>прочность горных пород на сжатие поверхности</a:t>
            </a:r>
            <a:endParaRPr lang="ru-RU" sz="9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32400" y="1638678"/>
            <a:ext cx="1820250" cy="307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ysClr val="windowText" lastClr="000000"/>
                </a:solidFill>
              </a:rPr>
              <a:t>средний диапазон прочности для большинства горных пород</a:t>
            </a:r>
          </a:p>
        </p:txBody>
      </p:sp>
    </p:spTree>
    <p:extLst>
      <p:ext uri="{BB962C8B-B14F-4D97-AF65-F5344CB8AC3E}">
        <p14:creationId xmlns:p14="http://schemas.microsoft.com/office/powerpoint/2010/main" val="69321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983577-04FE-4528-AFA1-4A1B61A4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Классификация разрывов</a:t>
            </a:r>
            <a:r>
              <a:rPr lang="it-IT" sz="4000" dirty="0" smtClean="0"/>
              <a:t>: </a:t>
            </a:r>
            <a:r>
              <a:rPr lang="ru-RU" sz="4000" dirty="0"/>
              <a:t>О</a:t>
            </a:r>
            <a:r>
              <a:rPr lang="ru-RU" sz="4000" dirty="0" smtClean="0"/>
              <a:t>ценка </a:t>
            </a:r>
            <a:r>
              <a:rPr lang="it-IT" sz="4000" dirty="0" smtClean="0"/>
              <a:t>JCS 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E5594B-1C9D-4B6C-83D4-D6AE9FE78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15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Можно выделить четыре условия возникновения разрывов </a:t>
            </a:r>
            <a:r>
              <a:rPr lang="it-IT" sz="2800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lang="it-IT" sz="2800" dirty="0">
              <a:solidFill>
                <a:srgbClr val="000000"/>
              </a:solidFill>
              <a:latin typeface="Arial" charset="0"/>
            </a:endParaRPr>
          </a:p>
          <a:p>
            <a:pPr algn="just">
              <a:spcBef>
                <a:spcPct val="50000"/>
              </a:spcBef>
              <a:defRPr/>
            </a:pPr>
            <a:endParaRPr lang="it-IT" sz="2800" dirty="0">
              <a:solidFill>
                <a:srgbClr val="000000"/>
              </a:solidFill>
              <a:latin typeface="Arial" charset="0"/>
            </a:endParaRPr>
          </a:p>
          <a:p>
            <a:pPr marL="609600" indent="-609600" algn="just">
              <a:spcBef>
                <a:spcPts val="600"/>
              </a:spcBef>
              <a:buFontTx/>
              <a:buAutoNum type="arabicPeriod"/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Если стенки разрыва не подвергаются выветриванию, то прочность на сжатие соединения (JCS) принимается равной одноосной прочности на сжатие неповрежденной 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породы</a:t>
            </a:r>
            <a:r>
              <a:rPr lang="it-IT" sz="28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it-IT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</a:t>
            </a:r>
            <a:r>
              <a:rPr lang="it-IT" sz="2800" baseline="-250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ci</a:t>
            </a:r>
            <a:endParaRPr lang="it-IT" sz="2800" dirty="0">
              <a:solidFill>
                <a:srgbClr val="000000"/>
              </a:solidFill>
              <a:latin typeface="Arial" charset="0"/>
            </a:endParaRPr>
          </a:p>
          <a:p>
            <a:pPr marL="609600" indent="-609600" algn="just">
              <a:spcBef>
                <a:spcPts val="600"/>
              </a:spcBef>
              <a:buFontTx/>
              <a:buAutoNum type="arabicPeriod"/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Если стенки подверглись обветриванию</a:t>
            </a:r>
            <a:r>
              <a:rPr lang="it-IT" sz="28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it-IT" sz="2800" dirty="0">
                <a:solidFill>
                  <a:srgbClr val="000000"/>
                </a:solidFill>
                <a:latin typeface="Arial" charset="0"/>
              </a:rPr>
              <a:t>JCS&lt;</a:t>
            </a:r>
            <a:r>
              <a:rPr lang="it-IT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</a:t>
            </a:r>
            <a:r>
              <a:rPr lang="it-IT" sz="2800" baseline="-250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ci</a:t>
            </a:r>
          </a:p>
          <a:p>
            <a:pPr marL="609600" indent="-609600" algn="just">
              <a:spcBef>
                <a:spcPts val="600"/>
              </a:spcBef>
              <a:buFontTx/>
              <a:buAutoNum type="arabicPeriod"/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Если процесс изменения затрагивает горную массу, то JCS еще больше </a:t>
            </a:r>
            <a:r>
              <a:rPr lang="ru-RU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уменьшается</a:t>
            </a:r>
            <a:endParaRPr lang="ru-RU" dirty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  <a:p>
            <a:pPr marL="609600" indent="-609600" algn="just">
              <a:spcBef>
                <a:spcPts val="600"/>
              </a:spcBef>
              <a:buFontTx/>
              <a:buAutoNum type="arabicPeriod"/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Если массив горной породы находится на прогрессирующей стадии изменения, значение JCS может быть получено следующим образом</a:t>
            </a:r>
            <a:r>
              <a:rPr lang="it-IT" sz="2800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lang="it-IT" sz="2800" dirty="0">
              <a:solidFill>
                <a:srgbClr val="000000"/>
              </a:solidFill>
              <a:latin typeface="Arial" charset="0"/>
            </a:endParaRPr>
          </a:p>
          <a:p>
            <a:pPr marL="800100" lvl="1" indent="-342900" algn="just">
              <a:spcBef>
                <a:spcPts val="60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испытания на одноосное сжатие или испытания точечной нагрузкой образцов горных пород (1 и 4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ru-RU" dirty="0">
              <a:solidFill>
                <a:srgbClr val="000000"/>
              </a:solidFill>
              <a:latin typeface="Arial" charset="0"/>
            </a:endParaRPr>
          </a:p>
          <a:p>
            <a:pPr marL="800100" lvl="1" indent="-342900" algn="just">
              <a:spcBef>
                <a:spcPts val="60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испытания Шмидта-</a:t>
            </a:r>
            <a:r>
              <a:rPr lang="ru-RU" dirty="0" err="1">
                <a:solidFill>
                  <a:srgbClr val="000000"/>
                </a:solidFill>
                <a:latin typeface="Arial" charset="0"/>
              </a:rPr>
              <a:t>Гуммера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на межфазных стенках (2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ru-RU" dirty="0">
              <a:solidFill>
                <a:srgbClr val="000000"/>
              </a:solidFill>
              <a:latin typeface="Arial" charset="0"/>
            </a:endParaRPr>
          </a:p>
          <a:p>
            <a:pPr marL="800100" lvl="1" indent="-342900" algn="just">
              <a:spcBef>
                <a:spcPts val="60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испытания на одноосное сжатие или испытания точечной нагрузкой образцов горных пород, взятых из измененной части массива горных пород (3)</a:t>
            </a:r>
          </a:p>
          <a:p>
            <a:pPr marL="800100" lvl="1" indent="-342900" algn="just">
              <a:spcBef>
                <a:spcPts val="600"/>
              </a:spcBef>
              <a:defRPr/>
            </a:pPr>
            <a:endParaRPr lang="ru-RU" dirty="0" err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1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11A0F5-BF78-474F-BB63-B881FB80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/>
              <a:t>Классификация разрывов</a:t>
            </a:r>
            <a:r>
              <a:rPr lang="it-IT" sz="4400" dirty="0" smtClean="0"/>
              <a:t>: </a:t>
            </a:r>
            <a:r>
              <a:rPr lang="ru-RU" sz="4400" dirty="0" smtClean="0"/>
              <a:t>Раскрытие </a:t>
            </a:r>
            <a:br>
              <a:rPr lang="ru-RU" sz="4400" dirty="0" smtClean="0"/>
            </a:br>
            <a:r>
              <a:rPr lang="ru-RU" sz="4400" dirty="0" smtClean="0"/>
              <a:t>( разделение)</a:t>
            </a:r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5452B-930C-4D36-A74A-2A25DB03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342254"/>
            <a:ext cx="3556001" cy="29617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just">
              <a:defRPr/>
            </a:pPr>
            <a:r>
              <a:rPr lang="ru-RU" sz="2200" dirty="0">
                <a:solidFill>
                  <a:srgbClr val="000000"/>
                </a:solidFill>
                <a:latin typeface="Arial" charset="0"/>
              </a:rPr>
              <a:t>Раскрытие разрыва - это расстояние между его гранями. Зазор между двумя гранями разрыва может быть заполнен воздухом, водой или другими материалами.</a:t>
            </a:r>
          </a:p>
          <a:p>
            <a:pPr algn="just">
              <a:defRPr/>
            </a:pPr>
            <a:endParaRPr lang="ru-RU" sz="22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endParaRPr lang="it-IT" sz="22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it-IT" sz="22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it-IT" sz="22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>
              <a:defRPr/>
            </a:pPr>
            <a:endParaRPr lang="it-IT" sz="2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uppo 9">
            <a:extLst>
              <a:ext uri="{FF2B5EF4-FFF2-40B4-BE49-F238E27FC236}">
                <a16:creationId xmlns:a16="http://schemas.microsoft.com/office/drawing/2014/main" id="{AA03919F-08BC-4420-AA4B-671A1A7F010C}"/>
              </a:ext>
            </a:extLst>
          </p:cNvPr>
          <p:cNvGrpSpPr>
            <a:grpSpLocks/>
          </p:cNvGrpSpPr>
          <p:nvPr/>
        </p:nvGrpSpPr>
        <p:grpSpPr bwMode="auto">
          <a:xfrm>
            <a:off x="5728840" y="1690688"/>
            <a:ext cx="5616575" cy="4316457"/>
            <a:chOff x="1763688" y="2191433"/>
            <a:chExt cx="5616624" cy="4316334"/>
          </a:xfrm>
        </p:grpSpPr>
        <p:grpSp>
          <p:nvGrpSpPr>
            <p:cNvPr id="6" name="Gruppo 2">
              <a:extLst>
                <a:ext uri="{FF2B5EF4-FFF2-40B4-BE49-F238E27FC236}">
                  <a16:creationId xmlns:a16="http://schemas.microsoft.com/office/drawing/2014/main" id="{7E6323DA-EBBD-4DA9-9655-F842C4FEB6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3688" y="2191433"/>
              <a:ext cx="5616624" cy="4316334"/>
              <a:chOff x="1763688" y="2191433"/>
              <a:chExt cx="5616624" cy="4316334"/>
            </a:xfrm>
          </p:grpSpPr>
          <p:pic>
            <p:nvPicPr>
              <p:cNvPr id="8" name="Picture 2" descr="Fig21">
                <a:extLst>
                  <a:ext uri="{FF2B5EF4-FFF2-40B4-BE49-F238E27FC236}">
                    <a16:creationId xmlns:a16="http://schemas.microsoft.com/office/drawing/2014/main" id="{93FC04AD-DD9D-4F69-802B-387D09CF85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736" y="2191433"/>
                <a:ext cx="5184576" cy="4285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CasellaDiTesto 1">
                <a:extLst>
                  <a:ext uri="{FF2B5EF4-FFF2-40B4-BE49-F238E27FC236}">
                    <a16:creationId xmlns:a16="http://schemas.microsoft.com/office/drawing/2014/main" id="{9DAE370B-DE15-4DDF-8454-09A9065E23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3688" y="4725144"/>
                <a:ext cx="2592288" cy="1446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it-IT" sz="2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примеры </a:t>
                </a:r>
                <a:r>
                  <a:rPr lang="ru-RU" altLang="it-IT" sz="22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раскрытия </a:t>
                </a:r>
                <a:r>
                  <a:rPr lang="ru-RU" altLang="it-IT" sz="2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разрывов горных пород</a:t>
                </a:r>
              </a:p>
            </p:txBody>
          </p:sp>
          <p:sp>
            <p:nvSpPr>
              <p:cNvPr id="10" name="CasellaDiTesto 5">
                <a:extLst>
                  <a:ext uri="{FF2B5EF4-FFF2-40B4-BE49-F238E27FC236}">
                    <a16:creationId xmlns:a16="http://schemas.microsoft.com/office/drawing/2014/main" id="{28528C31-9F58-4299-8B56-C6F47414D5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67980" y="3985319"/>
                <a:ext cx="1981808" cy="338500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it-IT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закрытый разрыв</a:t>
                </a:r>
                <a:endParaRPr lang="it-IT" altLang="it-IT" sz="16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CasellaDiTesto 6">
                <a:extLst>
                  <a:ext uri="{FF2B5EF4-FFF2-40B4-BE49-F238E27FC236}">
                    <a16:creationId xmlns:a16="http://schemas.microsoft.com/office/drawing/2014/main" id="{43FC6EB5-E7E5-442B-AF1E-F49AD83DDC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04556" y="3985319"/>
                <a:ext cx="2115716" cy="338544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раскрытый разрыв</a:t>
                </a:r>
                <a:endParaRPr lang="it-IT" altLang="it-I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CasellaDiTesto 7">
                <a:extLst>
                  <a:ext uri="{FF2B5EF4-FFF2-40B4-BE49-F238E27FC236}">
                    <a16:creationId xmlns:a16="http://schemas.microsoft.com/office/drawing/2014/main" id="{4AB7199F-5575-4BB5-AEAE-B0C48D5713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8023" y="6169223"/>
                <a:ext cx="2368262" cy="338544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it-IT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Заполненный разрыв</a:t>
                </a:r>
                <a:endParaRPr lang="it-IT" altLang="it-I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CasellaDiTesto 8">
                <a:extLst>
                  <a:ext uri="{FF2B5EF4-FFF2-40B4-BE49-F238E27FC236}">
                    <a16:creationId xmlns:a16="http://schemas.microsoft.com/office/drawing/2014/main" id="{E854A9F0-1110-450E-849D-6B3AE2CA2C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8144" y="2380238"/>
                <a:ext cx="751892" cy="184666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opening</a:t>
                </a:r>
              </a:p>
            </p:txBody>
          </p:sp>
        </p:grp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B9185F4-D3E0-4D05-B5CD-F839CB9F2EBE}"/>
                </a:ext>
              </a:extLst>
            </p:cNvPr>
            <p:cNvSpPr/>
            <p:nvPr/>
          </p:nvSpPr>
          <p:spPr>
            <a:xfrm>
              <a:off x="5956312" y="4432919"/>
              <a:ext cx="663581" cy="149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7640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73A181-8D46-4141-BF90-FA0E2241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ru-RU" sz="4400" b="1" dirty="0" smtClean="0"/>
              <a:t>Классификация разрывов</a:t>
            </a:r>
            <a:r>
              <a:rPr lang="it-IT" sz="4400" b="1" dirty="0" smtClean="0"/>
              <a:t>: </a:t>
            </a:r>
            <a:r>
              <a:rPr lang="ru-RU" sz="4400" b="1" dirty="0" smtClean="0"/>
              <a:t>Заполнение</a:t>
            </a:r>
            <a:endParaRPr lang="it-IT" b="1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FBE1091-51FB-4B3A-9F7C-AA6391CD1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13579"/>
            <a:ext cx="4589462" cy="16541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r>
              <a:rPr lang="ru-RU" sz="2200" dirty="0">
                <a:solidFill>
                  <a:srgbClr val="000000"/>
                </a:solidFill>
                <a:latin typeface="Arial" charset="0"/>
              </a:rPr>
              <a:t>Заполняющий материал разъединяет две грани разрыва. </a:t>
            </a:r>
          </a:p>
          <a:p>
            <a:pPr>
              <a:defRPr/>
            </a:pPr>
            <a:r>
              <a:rPr lang="ru-RU" sz="2200" dirty="0">
                <a:solidFill>
                  <a:srgbClr val="000000"/>
                </a:solidFill>
                <a:latin typeface="Arial" charset="0"/>
              </a:rPr>
              <a:t>Он может состоять из песка, ила, глины, брекчии...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it-IT" sz="22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it-IT" sz="22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it-IT" sz="22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>
              <a:defRPr/>
            </a:pPr>
            <a:endParaRPr lang="it-IT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C06FEE0-FCF4-45DA-B386-B28E5A8C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0284" b="3535"/>
          <a:stretch>
            <a:fillRect/>
          </a:stretch>
        </p:blipFill>
        <p:spPr bwMode="auto">
          <a:xfrm>
            <a:off x="5538787" y="1786996"/>
            <a:ext cx="6113463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id="{14A1203B-5A7E-49C0-904B-B64FCF791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662" y="1197081"/>
            <a:ext cx="3311525" cy="1938992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Примеры заполненных разрывов</a:t>
            </a: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64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A7CDC1-8678-4862-B07E-223BA39B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Классификация разрывов: Наличие воды</a:t>
            </a:r>
            <a:endParaRPr lang="it-IT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6E25D0-AEC7-4C9F-9881-EDFD68033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1490134"/>
            <a:ext cx="119380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</a:rPr>
              <a:t>Поток воды возникает в разрывах, так как их проницаемость больше, чем у неповрежденной породы.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</a:rPr>
              <a:t>В зоне разрыва поток может проникать в массив породы.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007F06F-D81D-452F-A7DF-4D5D1428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2779" r="1877" b="2655"/>
          <a:stretch>
            <a:fillRect/>
          </a:stretch>
        </p:blipFill>
        <p:spPr bwMode="auto">
          <a:xfrm>
            <a:off x="2271796" y="3064934"/>
            <a:ext cx="3597192" cy="301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Figura4-b">
            <a:extLst>
              <a:ext uri="{FF2B5EF4-FFF2-40B4-BE49-F238E27FC236}">
                <a16:creationId xmlns:a16="http://schemas.microsoft.com/office/drawing/2014/main" id="{56026609-C004-42C6-BF22-C5AA6541F25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26" y="3094738"/>
            <a:ext cx="3151474" cy="303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54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5376"/>
            <a:ext cx="10515600" cy="1325563"/>
          </a:xfrm>
        </p:spPr>
        <p:txBody>
          <a:bodyPr>
            <a:normAutofit/>
          </a:bodyPr>
          <a:lstStyle/>
          <a:p>
            <a:r>
              <a:rPr lang="ru-RU" altLang="it-IT" sz="3200" b="1" dirty="0">
                <a:solidFill>
                  <a:srgbClr val="000000"/>
                </a:solidFill>
                <a:latin typeface="Arial" panose="020B0604020202020204" pitchFamily="34" charset="0"/>
              </a:rPr>
              <a:t>Массив горных пород, ненарушенная горная порода и геологический разлом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838200" y="1231619"/>
            <a:ext cx="5027612" cy="4953000"/>
            <a:chOff x="1703388" y="981075"/>
            <a:chExt cx="5715000" cy="5588000"/>
          </a:xfrm>
        </p:grpSpPr>
        <p:pic>
          <p:nvPicPr>
            <p:cNvPr id="5" name="Picture 3" descr="Foto 1b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763" y="1133475"/>
              <a:ext cx="3603625" cy="54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Foto 1a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88" y="981075"/>
              <a:ext cx="3575050" cy="540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4446588" y="2352675"/>
              <a:ext cx="1752600" cy="26670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4675188" y="2505075"/>
              <a:ext cx="1752600" cy="26670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5132388" y="2962275"/>
              <a:ext cx="1752600" cy="26670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360988" y="3114675"/>
              <a:ext cx="1752600" cy="26670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437188" y="3038475"/>
              <a:ext cx="1752600" cy="26670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5208588" y="2505075"/>
              <a:ext cx="2209800" cy="32766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5208588" y="3190875"/>
              <a:ext cx="533400" cy="2286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5284788" y="3419475"/>
              <a:ext cx="457200" cy="1524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5284788" y="3571875"/>
              <a:ext cx="609600" cy="2286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5589588" y="3724275"/>
              <a:ext cx="609600" cy="2286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4903788" y="2886075"/>
              <a:ext cx="533400" cy="1524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5056188" y="3038475"/>
              <a:ext cx="457200" cy="1524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4370388" y="2505075"/>
              <a:ext cx="1752600" cy="26670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6245605" y="2038807"/>
            <a:ext cx="5406464" cy="398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buNone/>
            </a:pPr>
            <a:r>
              <a:rPr lang="it-IT" altLang="it-IT" sz="2200" dirty="0"/>
              <a:t>	</a:t>
            </a: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</a:rPr>
              <a:t>Массив горных пород состоит из двух элементов: </a:t>
            </a:r>
            <a:r>
              <a:rPr lang="ru-RU" altLang="it-IT" sz="2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ненарушенной </a:t>
            </a:r>
            <a:r>
              <a:rPr lang="ru-RU" altLang="it-IT" sz="2200" b="1" dirty="0">
                <a:solidFill>
                  <a:srgbClr val="000000"/>
                </a:solidFill>
                <a:latin typeface="Arial" panose="020B0604020202020204" pitchFamily="34" charset="0"/>
              </a:rPr>
              <a:t>породы </a:t>
            </a: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</a:rPr>
              <a:t>и </a:t>
            </a:r>
            <a:r>
              <a:rPr lang="ru-RU" altLang="it-IT" sz="2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разрывов</a:t>
            </a:r>
            <a:r>
              <a:rPr lang="ru-RU" altLang="it-IT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altLang="it-IT" sz="2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it-IT" altLang="it-IT" sz="2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90000"/>
              </a:lnSpc>
              <a:buNone/>
            </a:pPr>
            <a:r>
              <a:rPr lang="it-IT" altLang="it-IT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	</a:t>
            </a: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</a:rPr>
              <a:t>Разрывы со сходным расположением, геологическим происхождением и характеристиками относятся к одному и тому же </a:t>
            </a:r>
            <a:r>
              <a:rPr lang="ru-RU" altLang="it-IT" sz="2200" b="1" dirty="0">
                <a:solidFill>
                  <a:srgbClr val="000000"/>
                </a:solidFill>
                <a:latin typeface="Arial" panose="020B0604020202020204" pitchFamily="34" charset="0"/>
              </a:rPr>
              <a:t>типу образований</a:t>
            </a: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042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49A85218-D2B8-40DC-8491-D9B4B4CF0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67" y="333375"/>
            <a:ext cx="112268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</a:rPr>
              <a:t>Количество и расположение наборов соединений определяют форму блоков породы в массиве горных пород</a:t>
            </a:r>
          </a:p>
          <a:p>
            <a:pPr>
              <a:spcBef>
                <a:spcPct val="50000"/>
              </a:spcBef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</a:rPr>
              <a:t>Расстояние между разрывами и их взаимные пересечения определяют объем блоков </a:t>
            </a:r>
            <a:r>
              <a:rPr lang="ru-RU" altLang="it-IT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породы.</a:t>
            </a:r>
            <a:endParaRPr lang="ru-RU" altLang="it-IT" sz="2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9" descr="Fig24">
            <a:extLst>
              <a:ext uri="{FF2B5EF4-FFF2-40B4-BE49-F238E27FC236}">
                <a16:creationId xmlns:a16="http://schemas.microsoft.com/office/drawing/2014/main" id="{33F99D60-B048-48F8-BC0F-711C3E23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205038"/>
            <a:ext cx="7456487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F618ABB-25FF-467C-A5F3-22171339A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2133600"/>
            <a:ext cx="3313112" cy="7683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одна основная группа разрывов</a:t>
            </a: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06CF942-9D0D-4465-80CD-20B08F621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2133600"/>
            <a:ext cx="3313113" cy="769441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три основных группы разрывов</a:t>
            </a: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5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ig25">
            <a:extLst>
              <a:ext uri="{FF2B5EF4-FFF2-40B4-BE49-F238E27FC236}">
                <a16:creationId xmlns:a16="http://schemas.microsoft.com/office/drawing/2014/main" id="{1CE8730D-8CB6-431F-B4E6-29E937F3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3" y="347133"/>
            <a:ext cx="6172200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5">
            <a:extLst>
              <a:ext uri="{FF2B5EF4-FFF2-40B4-BE49-F238E27FC236}">
                <a16:creationId xmlns:a16="http://schemas.microsoft.com/office/drawing/2014/main" id="{83AE1140-7456-44F5-A048-AE496F479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2367171"/>
            <a:ext cx="454607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Примеры геометрии массива горных пород: </a:t>
            </a:r>
          </a:p>
          <a:p>
            <a:pPr>
              <a:spcBef>
                <a:spcPct val="0"/>
              </a:spcBef>
              <a:buNone/>
            </a:pPr>
            <a:endParaRPr lang="ru-RU" alt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ru-RU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блочный</a:t>
            </a:r>
            <a:r>
              <a:rPr lang="ru-RU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spcBef>
                <a:spcPct val="0"/>
              </a:spcBef>
              <a:buNone/>
            </a:pPr>
            <a:r>
              <a:rPr lang="en-US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ru-RU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неравномерный</a:t>
            </a:r>
            <a:r>
              <a:rPr lang="ru-RU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spcBef>
                <a:spcPct val="0"/>
              </a:spcBef>
              <a:buNone/>
            </a:pPr>
            <a:r>
              <a:rPr lang="en-US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ru-RU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плоский</a:t>
            </a:r>
            <a:r>
              <a:rPr lang="ru-RU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spcBef>
                <a:spcPct val="0"/>
              </a:spcBef>
              <a:buNone/>
            </a:pPr>
            <a:r>
              <a:rPr lang="en-US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ru-RU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столбчатый </a:t>
            </a:r>
            <a:endParaRPr lang="ru-RU" alt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2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2D1B0E-6CB9-4152-91C2-3059B35D6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Стереографическая проекция </a:t>
            </a:r>
            <a:endParaRPr lang="it-IT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249EFB-AEF7-45F3-9D29-809C7FB04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088" y="1325563"/>
            <a:ext cx="10589712" cy="4851400"/>
          </a:xfrm>
        </p:spPr>
        <p:txBody>
          <a:bodyPr>
            <a:normAutofit fontScale="92500" lnSpcReduction="10000"/>
          </a:bodyPr>
          <a:lstStyle/>
          <a:p>
            <a:pPr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Данные, полученные при </a:t>
            </a:r>
            <a:r>
              <a:rPr lang="ru-RU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геомеханическом</a:t>
            </a: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исследовании, позволяют определить основные группы разрывов в массиве горных пород и их среднее расположение.</a:t>
            </a:r>
          </a:p>
          <a:p>
            <a:pPr indent="0" algn="just">
              <a:spcBef>
                <a:spcPct val="0"/>
              </a:spcBef>
              <a:spcAft>
                <a:spcPts val="600"/>
              </a:spcAft>
              <a:buNone/>
            </a:pPr>
            <a:endParaRPr lang="ru-RU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Определение основных групп обычно производится на основе данных об расположении.</a:t>
            </a:r>
          </a:p>
          <a:p>
            <a:pPr indent="0" algn="just">
              <a:spcBef>
                <a:spcPct val="0"/>
              </a:spcBef>
              <a:spcAft>
                <a:spcPts val="600"/>
              </a:spcAft>
              <a:buNone/>
            </a:pPr>
            <a:endParaRPr lang="ru-RU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Эти данные должны быть интерпретированы с помощью статистического подхода.</a:t>
            </a:r>
          </a:p>
          <a:p>
            <a:pPr indent="0" algn="just">
              <a:spcBef>
                <a:spcPct val="0"/>
              </a:spcBef>
              <a:spcAft>
                <a:spcPts val="600"/>
              </a:spcAft>
              <a:buNone/>
            </a:pPr>
            <a:endParaRPr lang="ru-RU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Для представления большого количества данных о расположении существуют стереографические проекции.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354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AF67CB-DD69-4746-8026-4A9B06F16A1E}"/>
              </a:ext>
            </a:extLst>
          </p:cNvPr>
          <p:cNvSpPr txBox="1"/>
          <p:nvPr/>
        </p:nvSpPr>
        <p:spPr>
          <a:xfrm>
            <a:off x="575733" y="575734"/>
            <a:ext cx="108712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В ходе </a:t>
            </a:r>
            <a:r>
              <a:rPr lang="ru-RU" sz="2400" dirty="0" err="1">
                <a:solidFill>
                  <a:srgbClr val="000000"/>
                </a:solidFill>
                <a:latin typeface="Arial" charset="0"/>
              </a:rPr>
              <a:t>геомеханического</a:t>
            </a:r>
            <a:r>
              <a:rPr lang="ru-RU" sz="2400" dirty="0">
                <a:solidFill>
                  <a:srgbClr val="000000"/>
                </a:solidFill>
                <a:latin typeface="Arial" charset="0"/>
              </a:rPr>
              <a:t> исследования собираются следующие характеристики разрывов:</a:t>
            </a:r>
          </a:p>
          <a:p>
            <a:pPr algn="just">
              <a:defRPr/>
            </a:pPr>
            <a:endParaRPr lang="ru-RU" sz="2400" dirty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Номер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Тип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Интервал между ними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Устойчивость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Расположение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Заполнение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Присутствие воды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Литология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Прочность структуры(стен)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Раскрытие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Форма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Arial" charset="0"/>
              </a:rPr>
              <a:t>Шероховатость</a:t>
            </a:r>
          </a:p>
        </p:txBody>
      </p:sp>
    </p:spTree>
    <p:extLst>
      <p:ext uri="{BB962C8B-B14F-4D97-AF65-F5344CB8AC3E}">
        <p14:creationId xmlns:p14="http://schemas.microsoft.com/office/powerpoint/2010/main" val="179547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E7E40F-DDCE-4B91-92C6-81853AD1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89" y="1152789"/>
            <a:ext cx="3832065" cy="1325563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Стереографическая проекция разрывов</a:t>
            </a:r>
            <a:endParaRPr lang="it-IT" sz="3600" dirty="0"/>
          </a:p>
        </p:txBody>
      </p:sp>
      <p:pic>
        <p:nvPicPr>
          <p:cNvPr id="25" name="Picture 2" descr="fig">
            <a:extLst>
              <a:ext uri="{FF2B5EF4-FFF2-40B4-BE49-F238E27FC236}">
                <a16:creationId xmlns:a16="http://schemas.microsoft.com/office/drawing/2014/main" id="{CACA6306-6052-442E-B9C7-FDAE70CDB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05933"/>
            <a:ext cx="6859588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uppo 2">
            <a:extLst>
              <a:ext uri="{FF2B5EF4-FFF2-40B4-BE49-F238E27FC236}">
                <a16:creationId xmlns:a16="http://schemas.microsoft.com/office/drawing/2014/main" id="{CD82DB69-A5A4-4998-B40F-80E71F35526A}"/>
              </a:ext>
            </a:extLst>
          </p:cNvPr>
          <p:cNvGrpSpPr>
            <a:grpSpLocks/>
          </p:cNvGrpSpPr>
          <p:nvPr/>
        </p:nvGrpSpPr>
        <p:grpSpPr bwMode="auto">
          <a:xfrm>
            <a:off x="1365337" y="1221246"/>
            <a:ext cx="9423313" cy="4728221"/>
            <a:chOff x="-1712572" y="1610737"/>
            <a:chExt cx="9422936" cy="4728198"/>
          </a:xfrm>
        </p:grpSpPr>
        <p:sp>
          <p:nvSpPr>
            <p:cNvPr id="27" name="CasellaDiTesto 1">
              <a:extLst>
                <a:ext uri="{FF2B5EF4-FFF2-40B4-BE49-F238E27FC236}">
                  <a16:creationId xmlns:a16="http://schemas.microsoft.com/office/drawing/2014/main" id="{62C399EE-9E1D-4B57-83BD-5BEE28FA1C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0136" y="1610737"/>
              <a:ext cx="2873912" cy="369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it-IT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Большой круг</a:t>
              </a:r>
              <a:endParaRPr lang="it-IT" altLang="it-IT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CasellaDiTesto 5">
              <a:extLst>
                <a:ext uri="{FF2B5EF4-FFF2-40B4-BE49-F238E27FC236}">
                  <a16:creationId xmlns:a16="http://schemas.microsoft.com/office/drawing/2014/main" id="{23AAB9AE-0B70-446D-ABC6-0AAB3BB116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032" y="1661207"/>
              <a:ext cx="2850332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it-IT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Опорная сфера</a:t>
              </a:r>
              <a:endParaRPr lang="it-IT" altLang="it-IT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asellaDiTesto 6">
              <a:extLst>
                <a:ext uri="{FF2B5EF4-FFF2-40B4-BE49-F238E27FC236}">
                  <a16:creationId xmlns:a16="http://schemas.microsoft.com/office/drawing/2014/main" id="{9664F145-C8F8-4E94-8FFB-82674A4EDF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712572" y="5877272"/>
              <a:ext cx="6716620" cy="461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ru-RU" altLang="it-IT" sz="2400" dirty="0">
                  <a:latin typeface="Arial" panose="020B0604020202020204" pitchFamily="34" charset="0"/>
                  <a:cs typeface="Arial" panose="020B0604020202020204" pitchFamily="34" charset="0"/>
                </a:rPr>
                <a:t>средняя плоскость, представляющая разрыв</a:t>
              </a:r>
              <a:endParaRPr lang="it-IT" altLang="it-IT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Ovale 29">
            <a:extLst>
              <a:ext uri="{FF2B5EF4-FFF2-40B4-BE49-F238E27FC236}">
                <a16:creationId xmlns:a16="http://schemas.microsoft.com/office/drawing/2014/main" id="{BBA19B22-F034-435A-B602-3DBEEE92BC0D}"/>
              </a:ext>
            </a:extLst>
          </p:cNvPr>
          <p:cNvSpPr/>
          <p:nvPr/>
        </p:nvSpPr>
        <p:spPr>
          <a:xfrm>
            <a:off x="5819775" y="1815571"/>
            <a:ext cx="3095625" cy="3032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E45377FF-3913-4BCB-9258-B80B6C0FA9B9}"/>
              </a:ext>
            </a:extLst>
          </p:cNvPr>
          <p:cNvSpPr/>
          <p:nvPr/>
        </p:nvSpPr>
        <p:spPr>
          <a:xfrm>
            <a:off x="7907338" y="1271058"/>
            <a:ext cx="2520950" cy="461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53B840A2-23E2-485B-BA2C-BDFC9E7625A8}"/>
              </a:ext>
            </a:extLst>
          </p:cNvPr>
          <p:cNvSpPr/>
          <p:nvPr/>
        </p:nvSpPr>
        <p:spPr>
          <a:xfrm>
            <a:off x="5180807" y="1150237"/>
            <a:ext cx="1685925" cy="46196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94357049-BBE3-4219-8F32-52390858F3EC}"/>
              </a:ext>
            </a:extLst>
          </p:cNvPr>
          <p:cNvSpPr/>
          <p:nvPr/>
        </p:nvSpPr>
        <p:spPr>
          <a:xfrm rot="2510199">
            <a:off x="5784850" y="2882371"/>
            <a:ext cx="3057525" cy="10652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F8767FA4-5169-42B0-BF92-D2D56D019998}"/>
              </a:ext>
            </a:extLst>
          </p:cNvPr>
          <p:cNvCxnSpPr/>
          <p:nvPr/>
        </p:nvCxnSpPr>
        <p:spPr>
          <a:xfrm flipH="1">
            <a:off x="8051800" y="1733021"/>
            <a:ext cx="144463" cy="2809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E5F26B73-75D5-4D07-9EDD-0141F726E6BD}"/>
              </a:ext>
            </a:extLst>
          </p:cNvPr>
          <p:cNvCxnSpPr/>
          <p:nvPr/>
        </p:nvCxnSpPr>
        <p:spPr>
          <a:xfrm>
            <a:off x="6056313" y="1701271"/>
            <a:ext cx="484187" cy="63976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81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FD47319-B438-4BBE-B5AD-B5B2768A3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99" y="609600"/>
            <a:ext cx="114977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</a:rPr>
              <a:t>Плоскость разрыва проецируется на горизонтальную плоскость в виде полюса и большого круга. Нижнее полушарие выбрано в качестве опорного полушария.</a:t>
            </a:r>
          </a:p>
        </p:txBody>
      </p:sp>
      <p:grpSp>
        <p:nvGrpSpPr>
          <p:cNvPr id="5" name="Gruppo 2">
            <a:extLst>
              <a:ext uri="{FF2B5EF4-FFF2-40B4-BE49-F238E27FC236}">
                <a16:creationId xmlns:a16="http://schemas.microsoft.com/office/drawing/2014/main" id="{4AFE94FE-FA0F-4D1C-B77D-934D0793A8CF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2209800"/>
            <a:ext cx="9093896" cy="3941763"/>
            <a:chOff x="304800" y="2209800"/>
            <a:chExt cx="9093896" cy="3941763"/>
          </a:xfrm>
        </p:grpSpPr>
        <p:pic>
          <p:nvPicPr>
            <p:cNvPr id="6" name="Picture 3" descr="fig2">
              <a:extLst>
                <a:ext uri="{FF2B5EF4-FFF2-40B4-BE49-F238E27FC236}">
                  <a16:creationId xmlns:a16="http://schemas.microsoft.com/office/drawing/2014/main" id="{2CF1C4BF-FAF4-4DDC-90FB-93A05B063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209800"/>
              <a:ext cx="8572500" cy="394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sellaDiTesto 3">
              <a:extLst>
                <a:ext uri="{FF2B5EF4-FFF2-40B4-BE49-F238E27FC236}">
                  <a16:creationId xmlns:a16="http://schemas.microsoft.com/office/drawing/2014/main" id="{1AE95A8E-154A-4468-8EF0-32AA06E8D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0367" y="2492896"/>
              <a:ext cx="4008329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ru-RU" altLang="it-IT" sz="2000" dirty="0">
                  <a:latin typeface="Arial" panose="020B0604020202020204" pitchFamily="34" charset="0"/>
                  <a:cs typeface="Arial" panose="020B0604020202020204" pitchFamily="34" charset="0"/>
                </a:rPr>
                <a:t>проекция большой окружности</a:t>
              </a:r>
              <a:endParaRPr lang="it-IT" altLang="it-IT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asellaDiTesto 4">
              <a:extLst>
                <a:ext uri="{FF2B5EF4-FFF2-40B4-BE49-F238E27FC236}">
                  <a16:creationId xmlns:a16="http://schemas.microsoft.com/office/drawing/2014/main" id="{DC2B6935-A0EE-4224-942A-E563BB4A5A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3600" y="2524834"/>
              <a:ext cx="229438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ru-RU" altLang="it-IT" sz="2000" dirty="0">
                  <a:latin typeface="Arial" panose="020B0604020202020204" pitchFamily="34" charset="0"/>
                  <a:cs typeface="Arial" panose="020B0604020202020204" pitchFamily="34" charset="0"/>
                </a:rPr>
                <a:t>проекция полюса </a:t>
              </a:r>
              <a:endParaRPr lang="it-IT" altLang="it-IT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asellaDiTesto 5">
              <a:extLst>
                <a:ext uri="{FF2B5EF4-FFF2-40B4-BE49-F238E27FC236}">
                  <a16:creationId xmlns:a16="http://schemas.microsoft.com/office/drawing/2014/main" id="{996EC1B5-CB73-45A4-9043-E9BFC4D11A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9792" y="5157192"/>
              <a:ext cx="2592288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ru-RU" altLang="it-IT" sz="2000" dirty="0">
                  <a:latin typeface="Arial" panose="020B0604020202020204" pitchFamily="34" charset="0"/>
                  <a:cs typeface="Arial" panose="020B0604020202020204" pitchFamily="34" charset="0"/>
                </a:rPr>
                <a:t>плоскость разрыва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D4C0D12-1687-4886-A09F-D7B711333862}"/>
                </a:ext>
              </a:extLst>
            </p:cNvPr>
            <p:cNvSpPr/>
            <p:nvPr/>
          </p:nvSpPr>
          <p:spPr>
            <a:xfrm>
              <a:off x="7235825" y="5511800"/>
              <a:ext cx="576263" cy="354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52712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F3F809-1097-4161-9848-ED3E99D45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Экваториальная сетка</a:t>
            </a:r>
            <a:endParaRPr lang="it-IT" dirty="0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DE39536A-CA02-459F-9648-8C45654AF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64" y="2508418"/>
            <a:ext cx="5672667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Исходное полушарие покрыто сеткой </a:t>
            </a:r>
            <a:r>
              <a:rPr lang="ru-RU" altLang="it-IT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параллелей</a:t>
            </a: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altLang="it-IT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меридианов</a:t>
            </a: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таким образом, что экваториальная плоскость перпендикулярна направлению Север-Юг.</a:t>
            </a:r>
          </a:p>
          <a:p>
            <a:pPr algn="just">
              <a:spcBef>
                <a:spcPct val="50000"/>
              </a:spcBef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Проекция сетки на горизонтальную плоскость - это экваториальная сетка.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E1F2605-B28C-4AB6-BB8D-05A984791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2044" r="47035" b="11617"/>
          <a:stretch>
            <a:fillRect/>
          </a:stretch>
        </p:blipFill>
        <p:spPr bwMode="auto">
          <a:xfrm>
            <a:off x="6482291" y="1803568"/>
            <a:ext cx="405447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4">
            <a:extLst>
              <a:ext uri="{FF2B5EF4-FFF2-40B4-BE49-F238E27FC236}">
                <a16:creationId xmlns:a16="http://schemas.microsoft.com/office/drawing/2014/main" id="{43749814-29D6-485F-8719-2F589B7B4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4" y="1803568"/>
            <a:ext cx="3068311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линия </a:t>
            </a:r>
            <a:r>
              <a:rPr lang="ru-RU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экваториальной плоскости</a:t>
            </a:r>
            <a:endParaRPr lang="it-IT" alt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250AFE1-499F-4325-8A4F-9F6DDBABDDA9}"/>
              </a:ext>
            </a:extLst>
          </p:cNvPr>
          <p:cNvSpPr/>
          <p:nvPr/>
        </p:nvSpPr>
        <p:spPr>
          <a:xfrm>
            <a:off x="5664200" y="6237288"/>
            <a:ext cx="57626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9B72DB5-F17A-42E0-B1E5-5C9E4EDECC9B}"/>
              </a:ext>
            </a:extLst>
          </p:cNvPr>
          <p:cNvSpPr/>
          <p:nvPr/>
        </p:nvSpPr>
        <p:spPr>
          <a:xfrm>
            <a:off x="8100218" y="5180975"/>
            <a:ext cx="57626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3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222AC-68AE-44CD-8017-9B015806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Полярная сетка</a:t>
            </a:r>
            <a:endParaRPr lang="it-IT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9F4D9A5-47AA-4B13-B930-D7B2297A5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032" y="2268008"/>
            <a:ext cx="4500033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Исходное полушарие покрыто сеткой параллелей и меридианов таким образом, что экваториальная плоскость является горизонтальной.</a:t>
            </a:r>
          </a:p>
          <a:p>
            <a:pPr algn="just">
              <a:spcBef>
                <a:spcPct val="50000"/>
              </a:spcBef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Проекция сетки на горизонтальную плоскость - это полярная сетка.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2151F-81B9-4319-9A93-D1518FA4E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12881" r="10291" b="12787"/>
          <a:stretch>
            <a:fillRect/>
          </a:stretch>
        </p:blipFill>
        <p:spPr bwMode="auto">
          <a:xfrm>
            <a:off x="6471179" y="1463675"/>
            <a:ext cx="3595687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6">
            <a:extLst>
              <a:ext uri="{FF2B5EF4-FFF2-40B4-BE49-F238E27FC236}">
                <a16:creationId xmlns:a16="http://schemas.microsoft.com/office/drawing/2014/main" id="{964170FE-E85E-42C2-8EEF-0CCBD8212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907" y="1471517"/>
            <a:ext cx="2866445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линия экваториальной плоскости</a:t>
            </a:r>
            <a:endParaRPr lang="it-IT" alt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0494F9F-6D8B-4D79-BE2D-E8E331B4460F}"/>
              </a:ext>
            </a:extLst>
          </p:cNvPr>
          <p:cNvSpPr/>
          <p:nvPr/>
        </p:nvSpPr>
        <p:spPr>
          <a:xfrm>
            <a:off x="7984066" y="4992687"/>
            <a:ext cx="576263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26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2bis">
            <a:extLst>
              <a:ext uri="{FF2B5EF4-FFF2-40B4-BE49-F238E27FC236}">
                <a16:creationId xmlns:a16="http://schemas.microsoft.com/office/drawing/2014/main" id="{15CC2F5D-D1A1-46D9-BBDE-FDF0F788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r="4491"/>
          <a:stretch>
            <a:fillRect/>
          </a:stretch>
        </p:blipFill>
        <p:spPr bwMode="auto">
          <a:xfrm>
            <a:off x="1992313" y="1585913"/>
            <a:ext cx="4179887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Fig3bis">
            <a:extLst>
              <a:ext uri="{FF2B5EF4-FFF2-40B4-BE49-F238E27FC236}">
                <a16:creationId xmlns:a16="http://schemas.microsoft.com/office/drawing/2014/main" id="{2BA1E034-7ED8-4AAF-9FED-AFA0EE51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r="5502"/>
          <a:stretch>
            <a:fillRect/>
          </a:stretch>
        </p:blipFill>
        <p:spPr bwMode="auto">
          <a:xfrm>
            <a:off x="6130925" y="1636713"/>
            <a:ext cx="399732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6432F35C-BCDD-460A-AA41-3FF6F459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76250"/>
            <a:ext cx="37909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000000"/>
                </a:solidFill>
                <a:latin typeface="Arial" panose="020B0604020202020204" pitchFamily="34" charset="0"/>
              </a:rPr>
              <a:t>Reticolo polare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000000"/>
                </a:solidFill>
                <a:latin typeface="Arial" panose="020B0604020202020204" pitchFamily="34" charset="0"/>
              </a:rPr>
              <a:t>Proiezione equivalente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9015792-91CB-496B-A03B-69ACC6929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15938"/>
            <a:ext cx="37909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000000"/>
                </a:solidFill>
                <a:latin typeface="Arial" panose="020B0604020202020204" pitchFamily="34" charset="0"/>
              </a:rPr>
              <a:t>Reticolo equatoriale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000000"/>
                </a:solidFill>
                <a:latin typeface="Arial" panose="020B0604020202020204" pitchFamily="34" charset="0"/>
              </a:rPr>
              <a:t>Proiezione equivalente</a:t>
            </a:r>
          </a:p>
        </p:txBody>
      </p:sp>
      <p:sp>
        <p:nvSpPr>
          <p:cNvPr id="8" name="CasellaDiTesto 5">
            <a:extLst>
              <a:ext uri="{FF2B5EF4-FFF2-40B4-BE49-F238E27FC236}">
                <a16:creationId xmlns:a16="http://schemas.microsoft.com/office/drawing/2014/main" id="{0BDE60DD-F719-416D-A052-B1BAB1DD9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69913"/>
            <a:ext cx="40195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Полярная сетка</a:t>
            </a: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CD2BBC34-1F00-4F84-8621-4D4CD3FC8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499" y="643006"/>
            <a:ext cx="4172733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Экваториальная сетка</a:t>
            </a: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19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36B4EE-C929-4D9F-B387-C8268BE2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820"/>
            <a:ext cx="12092473" cy="820325"/>
          </a:xfrm>
        </p:spPr>
        <p:txBody>
          <a:bodyPr>
            <a:normAutofit/>
          </a:bodyPr>
          <a:lstStyle/>
          <a:p>
            <a:r>
              <a:rPr lang="ru-RU" altLang="it-IT" sz="3100" b="1" dirty="0">
                <a:solidFill>
                  <a:srgbClr val="000000"/>
                </a:solidFill>
                <a:latin typeface="Arial" panose="020B0604020202020204" pitchFamily="34" charset="0"/>
              </a:rPr>
              <a:t>Характерное расположение множеств разрывов: </a:t>
            </a:r>
            <a:r>
              <a:rPr lang="ru-RU" altLang="it-IT" sz="31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Пример</a:t>
            </a:r>
            <a:endParaRPr lang="it-IT" b="1" dirty="0"/>
          </a:p>
        </p:txBody>
      </p:sp>
      <p:pic>
        <p:nvPicPr>
          <p:cNvPr id="6" name="Picture 12" descr="piani">
            <a:extLst>
              <a:ext uri="{FF2B5EF4-FFF2-40B4-BE49-F238E27FC236}">
                <a16:creationId xmlns:a16="http://schemas.microsoft.com/office/drawing/2014/main" id="{EF002D97-FC85-4D6C-B642-9CA319D8E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3783" r="41722" b="2892"/>
          <a:stretch>
            <a:fillRect/>
          </a:stretch>
        </p:blipFill>
        <p:spPr bwMode="auto">
          <a:xfrm>
            <a:off x="1214438" y="914454"/>
            <a:ext cx="52165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iani">
            <a:extLst>
              <a:ext uri="{FF2B5EF4-FFF2-40B4-BE49-F238E27FC236}">
                <a16:creationId xmlns:a16="http://schemas.microsoft.com/office/drawing/2014/main" id="{03497CFC-75F8-46A3-BFA7-142EDD4D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7" t="5867" r="7213" b="76474"/>
          <a:stretch>
            <a:fillRect/>
          </a:stretch>
        </p:blipFill>
        <p:spPr bwMode="auto">
          <a:xfrm>
            <a:off x="6577012" y="670805"/>
            <a:ext cx="43195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2">
            <a:extLst>
              <a:ext uri="{FF2B5EF4-FFF2-40B4-BE49-F238E27FC236}">
                <a16:creationId xmlns:a16="http://schemas.microsoft.com/office/drawing/2014/main" id="{A3307F92-7787-446B-9B39-AEB3FFF52BCE}"/>
              </a:ext>
            </a:extLst>
          </p:cNvPr>
          <p:cNvGrpSpPr>
            <a:grpSpLocks/>
          </p:cNvGrpSpPr>
          <p:nvPr/>
        </p:nvGrpSpPr>
        <p:grpSpPr bwMode="auto">
          <a:xfrm>
            <a:off x="3046413" y="1705029"/>
            <a:ext cx="6948487" cy="4217987"/>
            <a:chOff x="1979613" y="1628775"/>
            <a:chExt cx="6948487" cy="3898771"/>
          </a:xfrm>
        </p:grpSpPr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4B81660D-4256-41D1-85C2-6F5D0E7F41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9613" y="1628775"/>
              <a:ext cx="3960812" cy="431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C7B2C12E-FD19-4ABA-AF26-2C113EDFAA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0425" y="1844675"/>
              <a:ext cx="2987675" cy="938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ru-RU" altLang="it-IT" sz="2000" dirty="0" err="1">
                  <a:latin typeface="Arial" panose="020B0604020202020204" pitchFamily="34" charset="0"/>
                </a:rPr>
                <a:t>Псевдогоризонтальный</a:t>
              </a:r>
              <a:r>
                <a:rPr lang="ru-RU" altLang="it-IT" sz="2000" dirty="0">
                  <a:latin typeface="Arial" panose="020B0604020202020204" pitchFamily="34" charset="0"/>
                </a:rPr>
                <a:t>: близко к границе сетки</a:t>
              </a:r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7C494DE5-D9ED-473B-BF28-9E5DEF546B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9992" y="3573463"/>
              <a:ext cx="1511871" cy="719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74838F14-5F7B-4A56-ABFA-1EE82F2F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4888" y="4076700"/>
              <a:ext cx="2843212" cy="654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ru-RU" altLang="it-IT" sz="2000" dirty="0" err="1">
                  <a:latin typeface="Arial" panose="020B0604020202020204" pitchFamily="34" charset="0"/>
                </a:rPr>
                <a:t>Псевдовертикальный</a:t>
              </a:r>
              <a:r>
                <a:rPr lang="ru-RU" altLang="it-IT" sz="2000" dirty="0">
                  <a:latin typeface="Arial" panose="020B0604020202020204" pitchFamily="34" charset="0"/>
                </a:rPr>
                <a:t>: близко к центру сетки</a:t>
              </a:r>
              <a:endParaRPr lang="it-IT" altLang="it-IT" sz="2000" dirty="0">
                <a:latin typeface="Arial" panose="020B0604020202020204" pitchFamily="34" charset="0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7000E473-FF51-4648-849E-CFE77C4BF30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95513" y="2528888"/>
              <a:ext cx="107950" cy="1079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/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83E83E19-558C-456E-8590-225480D928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08288" y="3573463"/>
              <a:ext cx="107950" cy="1079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/>
            </a:p>
          </p:txBody>
        </p: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9EBD9CA0-4ED9-4727-935A-AEB4B7D74D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00338" y="1736725"/>
              <a:ext cx="107950" cy="1079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/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F5814DB1-422E-4FE8-8AE4-C911FB7424A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59450" y="5337175"/>
              <a:ext cx="107950" cy="1079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/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71DF532F-E52A-49D3-9C4D-3A726CDA2D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5963" y="5157788"/>
              <a:ext cx="1296987" cy="369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ru-RU" altLang="it-IT" sz="2000" dirty="0" smtClean="0">
                  <a:latin typeface="Arial" panose="020B0604020202020204" pitchFamily="34" charset="0"/>
                </a:rPr>
                <a:t>Полюс</a:t>
              </a:r>
              <a:endParaRPr lang="it-IT" altLang="it-IT" sz="2000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299614" y="862880"/>
            <a:ext cx="457200" cy="205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ysClr val="windowText" lastClr="000000"/>
                </a:solidFill>
              </a:rPr>
              <a:t>Цвет</a:t>
            </a:r>
            <a:endParaRPr lang="ru-RU" sz="1050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93182" y="858330"/>
            <a:ext cx="914400" cy="214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Наклон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43950" y="858330"/>
            <a:ext cx="929986" cy="210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Направление наклона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710305" y="850160"/>
            <a:ext cx="903484" cy="214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Ярлык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299614" y="1114565"/>
            <a:ext cx="3195204" cy="155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пользовательские плоскости</a:t>
            </a:r>
          </a:p>
        </p:txBody>
      </p:sp>
    </p:spTree>
    <p:extLst>
      <p:ext uri="{BB962C8B-B14F-4D97-AF65-F5344CB8AC3E}">
        <p14:creationId xmlns:p14="http://schemas.microsoft.com/office/powerpoint/2010/main" val="24288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8" t="30972" r="6354" b="44289"/>
          <a:stretch>
            <a:fillRect/>
          </a:stretch>
        </p:blipFill>
        <p:spPr bwMode="auto">
          <a:xfrm>
            <a:off x="1399315" y="3387702"/>
            <a:ext cx="5239609" cy="263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8421" b="69101"/>
          <a:stretch>
            <a:fillRect/>
          </a:stretch>
        </p:blipFill>
        <p:spPr bwMode="auto">
          <a:xfrm>
            <a:off x="4732867" y="440203"/>
            <a:ext cx="5755746" cy="320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7276010" y="4492043"/>
            <a:ext cx="40625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Чилийский вулканический туф</a:t>
            </a:r>
            <a:endParaRPr lang="it-IT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7D4E7A-070E-4AFA-ABBD-CBEA046A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altLang="it-IT" sz="2800" b="1" dirty="0">
                <a:solidFill>
                  <a:srgbClr val="000000"/>
                </a:solidFill>
                <a:latin typeface="Arial" panose="020B0604020202020204" pitchFamily="34" charset="0"/>
              </a:rPr>
              <a:t>Характерное расположение множеств разрывов: Пример</a:t>
            </a:r>
            <a:endParaRPr lang="it-IT" sz="2800" b="1" dirty="0"/>
          </a:p>
        </p:txBody>
      </p:sp>
      <p:graphicFrame>
        <p:nvGraphicFramePr>
          <p:cNvPr id="4" name="Group 56">
            <a:extLst>
              <a:ext uri="{FF2B5EF4-FFF2-40B4-BE49-F238E27FC236}">
                <a16:creationId xmlns:a16="http://schemas.microsoft.com/office/drawing/2014/main" id="{CA597794-C773-4F81-B565-F6129436D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956955"/>
              </p:ext>
            </p:extLst>
          </p:nvPr>
        </p:nvGraphicFramePr>
        <p:xfrm>
          <a:off x="8299426" y="2889402"/>
          <a:ext cx="3570157" cy="2255837"/>
        </p:xfrm>
        <a:graphic>
          <a:graphicData uri="http://schemas.openxmlformats.org/drawingml/2006/table">
            <a:tbl>
              <a:tblPr/>
              <a:tblGrid>
                <a:gridCol w="16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6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2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ru-RU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Группа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3" marB="4571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ru-RU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Расположение</a:t>
                      </a: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(DIP/DIP DIR)</a:t>
                      </a:r>
                    </a:p>
                  </a:txBody>
                  <a:tcPr marT="45713" marB="4571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K1</a:t>
                      </a:r>
                    </a:p>
                  </a:txBody>
                  <a:tcPr marT="45713" marB="4571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020°/80°</a:t>
                      </a:r>
                    </a:p>
                  </a:txBody>
                  <a:tcPr marT="45713" marB="4571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K2</a:t>
                      </a:r>
                    </a:p>
                  </a:txBody>
                  <a:tcPr marT="45713" marB="4571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154°/78°</a:t>
                      </a:r>
                    </a:p>
                  </a:txBody>
                  <a:tcPr marT="45713" marB="4571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K3</a:t>
                      </a:r>
                    </a:p>
                  </a:txBody>
                  <a:tcPr marT="45713" marB="4571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044°/80°</a:t>
                      </a:r>
                    </a:p>
                  </a:txBody>
                  <a:tcPr marT="45713" marB="4571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str</a:t>
                      </a:r>
                    </a:p>
                  </a:txBody>
                  <a:tcPr marT="45713" marB="4571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310°/20°</a:t>
                      </a:r>
                    </a:p>
                  </a:txBody>
                  <a:tcPr marT="45713" marB="4571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K4</a:t>
                      </a:r>
                    </a:p>
                  </a:txBody>
                  <a:tcPr marT="45713" marB="4571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9876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87675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090°/80°</a:t>
                      </a:r>
                    </a:p>
                  </a:txBody>
                  <a:tcPr marT="45713" marB="4571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uppo 2"/>
          <p:cNvGrpSpPr/>
          <p:nvPr/>
        </p:nvGrpSpPr>
        <p:grpSpPr>
          <a:xfrm>
            <a:off x="85271" y="1442461"/>
            <a:ext cx="3902719" cy="3868992"/>
            <a:chOff x="-45396" y="1975379"/>
            <a:chExt cx="3933278" cy="3887788"/>
          </a:xfrm>
        </p:grpSpPr>
        <p:pic>
          <p:nvPicPr>
            <p:cNvPr id="5" name="Picture 387" descr="stereogramma">
              <a:extLst>
                <a:ext uri="{FF2B5EF4-FFF2-40B4-BE49-F238E27FC236}">
                  <a16:creationId xmlns:a16="http://schemas.microsoft.com/office/drawing/2014/main" id="{8F5982E4-7E97-4E17-8B28-29E9EFBAB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6" t="12152" r="39653" b="4588"/>
            <a:stretch>
              <a:fillRect/>
            </a:stretch>
          </p:blipFill>
          <p:spPr bwMode="auto">
            <a:xfrm>
              <a:off x="-45396" y="1975379"/>
              <a:ext cx="3933278" cy="388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79">
              <a:extLst>
                <a:ext uri="{FF2B5EF4-FFF2-40B4-BE49-F238E27FC236}">
                  <a16:creationId xmlns:a16="http://schemas.microsoft.com/office/drawing/2014/main" id="{78DAB8F7-8D1E-4790-952B-B743EB9678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3534" y="2545800"/>
              <a:ext cx="565569" cy="461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Arial" panose="020B0604020202020204" pitchFamily="34" charset="0"/>
                </a:rPr>
                <a:t>str</a:t>
              </a:r>
            </a:p>
          </p:txBody>
        </p:sp>
        <p:sp>
          <p:nvSpPr>
            <p:cNvPr id="7" name="Text Box 381">
              <a:extLst>
                <a:ext uri="{FF2B5EF4-FFF2-40B4-BE49-F238E27FC236}">
                  <a16:creationId xmlns:a16="http://schemas.microsoft.com/office/drawing/2014/main" id="{6C778DEF-BD76-4835-B3B6-D3BB040B3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739" y="2669625"/>
              <a:ext cx="567177" cy="461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Arial" panose="020B0604020202020204" pitchFamily="34" charset="0"/>
                </a:rPr>
                <a:t>K4</a:t>
              </a:r>
            </a:p>
          </p:txBody>
        </p:sp>
        <p:sp>
          <p:nvSpPr>
            <p:cNvPr id="8" name="Text Box 382">
              <a:extLst>
                <a:ext uri="{FF2B5EF4-FFF2-40B4-BE49-F238E27FC236}">
                  <a16:creationId xmlns:a16="http://schemas.microsoft.com/office/drawing/2014/main" id="{FFF521E8-1563-4FBE-888E-0DF30E6CF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119" y="3323675"/>
              <a:ext cx="575210" cy="461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Arial" panose="020B0604020202020204" pitchFamily="34" charset="0"/>
                </a:rPr>
                <a:t>K1</a:t>
              </a:r>
            </a:p>
          </p:txBody>
        </p:sp>
        <p:sp>
          <p:nvSpPr>
            <p:cNvPr id="9" name="Text Box 383">
              <a:extLst>
                <a:ext uri="{FF2B5EF4-FFF2-40B4-BE49-F238E27FC236}">
                  <a16:creationId xmlns:a16="http://schemas.microsoft.com/office/drawing/2014/main" id="{D254B5BF-6B3A-4B6A-8685-FCF313DD2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2226" y="4042812"/>
              <a:ext cx="674827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Arial" panose="020B0604020202020204" pitchFamily="34" charset="0"/>
                </a:rPr>
                <a:t>K2</a:t>
              </a:r>
            </a:p>
          </p:txBody>
        </p:sp>
        <p:sp>
          <p:nvSpPr>
            <p:cNvPr id="10" name="Text Box 384">
              <a:extLst>
                <a:ext uri="{FF2B5EF4-FFF2-40B4-BE49-F238E27FC236}">
                  <a16:creationId xmlns:a16="http://schemas.microsoft.com/office/drawing/2014/main" id="{C749074F-9734-4B43-B2E8-53E1A51BC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2485" y="4115837"/>
              <a:ext cx="583243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Arial" panose="020B0604020202020204" pitchFamily="34" charset="0"/>
                </a:rPr>
                <a:t>K3</a:t>
              </a:r>
            </a:p>
          </p:txBody>
        </p:sp>
      </p:grpSp>
      <p:grpSp>
        <p:nvGrpSpPr>
          <p:cNvPr id="11" name="Gruppo 2">
            <a:extLst>
              <a:ext uri="{FF2B5EF4-FFF2-40B4-BE49-F238E27FC236}">
                <a16:creationId xmlns:a16="http://schemas.microsoft.com/office/drawing/2014/main" id="{9B1113C7-6504-4514-9EEA-94EBA0367AF7}"/>
              </a:ext>
            </a:extLst>
          </p:cNvPr>
          <p:cNvGrpSpPr>
            <a:grpSpLocks/>
          </p:cNvGrpSpPr>
          <p:nvPr/>
        </p:nvGrpSpPr>
        <p:grpSpPr bwMode="auto">
          <a:xfrm>
            <a:off x="3997348" y="2680208"/>
            <a:ext cx="4197303" cy="2833687"/>
            <a:chOff x="4120323" y="188913"/>
            <a:chExt cx="5023678" cy="367347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014EB1-9EFF-4CC2-A0E8-E7C53E2D59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0323" y="188913"/>
              <a:ext cx="5023678" cy="3673475"/>
              <a:chOff x="5738" y="2755"/>
              <a:chExt cx="4189" cy="3945"/>
            </a:xfrm>
          </p:grpSpPr>
          <p:pic>
            <p:nvPicPr>
              <p:cNvPr id="19" name="Picture 12">
                <a:extLst>
                  <a:ext uri="{FF2B5EF4-FFF2-40B4-BE49-F238E27FC236}">
                    <a16:creationId xmlns:a16="http://schemas.microsoft.com/office/drawing/2014/main" id="{F3D0080E-26C6-4E06-9A2F-BAE11EED72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14" t="3055" r="23239" b="41661"/>
              <a:stretch>
                <a:fillRect/>
              </a:stretch>
            </p:blipFill>
            <p:spPr bwMode="auto">
              <a:xfrm>
                <a:off x="5738" y="2755"/>
                <a:ext cx="4189" cy="3945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Line 13">
                <a:extLst>
                  <a:ext uri="{FF2B5EF4-FFF2-40B4-BE49-F238E27FC236}">
                    <a16:creationId xmlns:a16="http://schemas.microsoft.com/office/drawing/2014/main" id="{CAB47135-BAD0-4517-AF51-78FE5D4D41F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6430" y="3810"/>
                <a:ext cx="574" cy="11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Line 14">
                <a:extLst>
                  <a:ext uri="{FF2B5EF4-FFF2-40B4-BE49-F238E27FC236}">
                    <a16:creationId xmlns:a16="http://schemas.microsoft.com/office/drawing/2014/main" id="{ADF41F2B-6147-4146-B57A-7B4D2C18814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6934" y="3725"/>
                <a:ext cx="288" cy="100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Text Box 15">
                <a:extLst>
                  <a:ext uri="{FF2B5EF4-FFF2-40B4-BE49-F238E27FC236}">
                    <a16:creationId xmlns:a16="http://schemas.microsoft.com/office/drawing/2014/main" id="{9FF0EC84-AD7C-46D4-A441-3A7058F3A19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121" y="4170"/>
                <a:ext cx="432" cy="23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4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K1</a:t>
                </a:r>
                <a:endParaRPr lang="it-IT" altLang="it-IT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23" name="Text Box 16">
                <a:extLst>
                  <a:ext uri="{FF2B5EF4-FFF2-40B4-BE49-F238E27FC236}">
                    <a16:creationId xmlns:a16="http://schemas.microsoft.com/office/drawing/2014/main" id="{3AD6CE99-6B8C-4684-A0C5-5189AE0CE0BD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7153" y="4087"/>
                <a:ext cx="432" cy="2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4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K2</a:t>
                </a:r>
                <a:endParaRPr lang="it-IT" altLang="it-IT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24" name="Line 17">
                <a:extLst>
                  <a:ext uri="{FF2B5EF4-FFF2-40B4-BE49-F238E27FC236}">
                    <a16:creationId xmlns:a16="http://schemas.microsoft.com/office/drawing/2014/main" id="{58C72CFC-B635-479C-B020-83FDC049AFC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7062" y="3397"/>
                <a:ext cx="1266" cy="2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8FAFA273-68E8-40D2-B0E6-3774BC278392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8243" y="3226"/>
                <a:ext cx="612" cy="23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4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str</a:t>
                </a:r>
                <a:endParaRPr lang="it-IT" altLang="it-IT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26" name="Text Box 19">
                <a:extLst>
                  <a:ext uri="{FF2B5EF4-FFF2-40B4-BE49-F238E27FC236}">
                    <a16:creationId xmlns:a16="http://schemas.microsoft.com/office/drawing/2014/main" id="{B26F1525-F8F5-48DC-8ECE-B362F54D2CC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7994" y="5053"/>
                <a:ext cx="435" cy="23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4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K3</a:t>
                </a:r>
                <a:endParaRPr lang="it-IT" altLang="it-IT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27" name="Text Box 20">
                <a:extLst>
                  <a:ext uri="{FF2B5EF4-FFF2-40B4-BE49-F238E27FC236}">
                    <a16:creationId xmlns:a16="http://schemas.microsoft.com/office/drawing/2014/main" id="{1D421F3C-E1F6-4F87-AC45-3F72F315943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8571" y="4480"/>
                <a:ext cx="433" cy="23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4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K4</a:t>
                </a:r>
                <a:endParaRPr lang="it-IT" altLang="it-IT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28" name="Line 21">
                <a:extLst>
                  <a:ext uri="{FF2B5EF4-FFF2-40B4-BE49-F238E27FC236}">
                    <a16:creationId xmlns:a16="http://schemas.microsoft.com/office/drawing/2014/main" id="{F4245266-AFB1-4ADC-A918-3D762444C2A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8343" y="4265"/>
                <a:ext cx="90" cy="9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" name="Line 22">
                <a:extLst>
                  <a:ext uri="{FF2B5EF4-FFF2-40B4-BE49-F238E27FC236}">
                    <a16:creationId xmlns:a16="http://schemas.microsoft.com/office/drawing/2014/main" id="{A65BD107-CB0C-4ABD-9870-5D7451ECC8C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8454" y="5048"/>
                <a:ext cx="129" cy="12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Line 23">
                <a:extLst>
                  <a:ext uri="{FF2B5EF4-FFF2-40B4-BE49-F238E27FC236}">
                    <a16:creationId xmlns:a16="http://schemas.microsoft.com/office/drawing/2014/main" id="{ACC4101F-E52D-44B0-8D86-73F731C3E7B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8328" y="4203"/>
                <a:ext cx="112" cy="7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" name="Line 24">
                <a:extLst>
                  <a:ext uri="{FF2B5EF4-FFF2-40B4-BE49-F238E27FC236}">
                    <a16:creationId xmlns:a16="http://schemas.microsoft.com/office/drawing/2014/main" id="{C1B6D21C-539B-441C-A17C-D8DF5F9B2B3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8478" y="4195"/>
                <a:ext cx="80" cy="84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" name="Line 25">
                <a:extLst>
                  <a:ext uri="{FF2B5EF4-FFF2-40B4-BE49-F238E27FC236}">
                    <a16:creationId xmlns:a16="http://schemas.microsoft.com/office/drawing/2014/main" id="{BCC7AB91-260B-44A3-BB2D-F1FFB069AC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25" y="4910"/>
                <a:ext cx="55" cy="95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3" name="Gruppo 1">
              <a:extLst>
                <a:ext uri="{FF2B5EF4-FFF2-40B4-BE49-F238E27FC236}">
                  <a16:creationId xmlns:a16="http://schemas.microsoft.com/office/drawing/2014/main" id="{A35CA518-560E-4DA2-9699-405E8AE508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7603" y="1429235"/>
              <a:ext cx="3504658" cy="1324377"/>
              <a:chOff x="4557603" y="1429235"/>
              <a:chExt cx="3504658" cy="1324377"/>
            </a:xfrm>
          </p:grpSpPr>
          <p:sp>
            <p:nvSpPr>
              <p:cNvPr id="15" name="Text Box 15">
                <a:extLst>
                  <a:ext uri="{FF2B5EF4-FFF2-40B4-BE49-F238E27FC236}">
                    <a16:creationId xmlns:a16="http://schemas.microsoft.com/office/drawing/2014/main" id="{A61EE989-F560-47EC-975F-528A4D01689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557603" y="1443668"/>
                <a:ext cx="518078" cy="3082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400" b="1">
                    <a:latin typeface="Arial" panose="020B0604020202020204" pitchFamily="34" charset="0"/>
                  </a:rPr>
                  <a:t>K1</a:t>
                </a:r>
              </a:p>
            </p:txBody>
          </p:sp>
          <p:sp>
            <p:nvSpPr>
              <p:cNvPr id="16" name="Text Box 16">
                <a:extLst>
                  <a:ext uri="{FF2B5EF4-FFF2-40B4-BE49-F238E27FC236}">
                    <a16:creationId xmlns:a16="http://schemas.microsoft.com/office/drawing/2014/main" id="{81A9BE6E-FEC4-4C46-9DE2-7E7948D93F8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817268" y="1429235"/>
                <a:ext cx="518078" cy="2570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400" b="1">
                    <a:latin typeface="Arial" panose="020B0604020202020204" pitchFamily="34" charset="0"/>
                  </a:rPr>
                  <a:t>K2</a:t>
                </a:r>
                <a:endParaRPr lang="it-IT" altLang="it-IT" sz="2400"/>
              </a:p>
            </p:txBody>
          </p:sp>
          <p:sp>
            <p:nvSpPr>
              <p:cNvPr id="17" name="Text Box 19">
                <a:extLst>
                  <a:ext uri="{FF2B5EF4-FFF2-40B4-BE49-F238E27FC236}">
                    <a16:creationId xmlns:a16="http://schemas.microsoft.com/office/drawing/2014/main" id="{28827371-AC06-4B69-9A83-054916A2B42E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835314" y="2384280"/>
                <a:ext cx="521676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400" b="1">
                    <a:latin typeface="Arial" panose="020B0604020202020204" pitchFamily="34" charset="0"/>
                  </a:rPr>
                  <a:t>K3</a:t>
                </a:r>
                <a:endParaRPr lang="it-IT" altLang="it-IT" sz="2400"/>
              </a:p>
            </p:txBody>
          </p:sp>
          <p:sp>
            <p:nvSpPr>
              <p:cNvPr id="18" name="Text Box 20">
                <a:extLst>
                  <a:ext uri="{FF2B5EF4-FFF2-40B4-BE49-F238E27FC236}">
                    <a16:creationId xmlns:a16="http://schemas.microsoft.com/office/drawing/2014/main" id="{973AAF70-3AC4-4244-A777-6CC41A4FDC9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7542984" y="1766012"/>
                <a:ext cx="519277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400" b="1">
                    <a:latin typeface="Arial" panose="020B0604020202020204" pitchFamily="34" charset="0"/>
                  </a:rPr>
                  <a:t>K4</a:t>
                </a:r>
                <a:endParaRPr lang="it-IT" altLang="it-IT" sz="2400"/>
              </a:p>
            </p:txBody>
          </p:sp>
        </p:grp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E399656E-178F-4ABC-880D-28E42819511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111352" y="564641"/>
              <a:ext cx="747047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Arial" panose="020B0604020202020204" pitchFamily="34" charset="0"/>
                </a:rPr>
                <a:t>str</a:t>
              </a:r>
              <a:endParaRPr lang="it-IT" altLang="it-IT" sz="2400"/>
            </a:p>
          </p:txBody>
        </p:sp>
      </p:grpSp>
    </p:spTree>
    <p:extLst>
      <p:ext uri="{BB962C8B-B14F-4D97-AF65-F5344CB8AC3E}">
        <p14:creationId xmlns:p14="http://schemas.microsoft.com/office/powerpoint/2010/main" val="396456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11D72E-78AC-4B68-A4F9-E2117557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it-IT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распределения интервалов для определенного группы (группа 1)</a:t>
            </a:r>
            <a:endParaRPr lang="it-IT" sz="2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49166D9-9DF8-46E8-83DC-BF1C8930D779}"/>
              </a:ext>
            </a:extLst>
          </p:cNvPr>
          <p:cNvSpPr txBox="1">
            <a:spLocks noChangeArrowheads="1"/>
          </p:cNvSpPr>
          <p:nvPr/>
        </p:nvSpPr>
        <p:spPr>
          <a:xfrm>
            <a:off x="999067" y="4824412"/>
            <a:ext cx="10354733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alt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основные группы разрывов определены, все остальные характеристики могут быть интерпретированы статистически с помощью </a:t>
            </a:r>
            <a:r>
              <a:rPr lang="ru-RU" altLang="it-IT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интограмм</a:t>
            </a:r>
            <a:r>
              <a:rPr lang="ru-RU" altLang="it-IT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Tx/>
              <a:buNone/>
            </a:pPr>
            <a:endParaRPr lang="it-IT" altLang="it-IT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4DA24DA-2166-4E29-9495-014AE5FF7C6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2381" y="1508125"/>
            <a:ext cx="6964363" cy="295275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5B40D0B-A0C1-4C81-BC14-1A33A0F1CB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05" y="1419226"/>
            <a:ext cx="7814314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55268" y="1508125"/>
            <a:ext cx="2500009" cy="2817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Интервалы (м) Группа 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10637" y="2662813"/>
            <a:ext cx="241161" cy="7335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00384" y="2466737"/>
            <a:ext cx="461665" cy="12180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dirty="0"/>
              <a:t>К</a:t>
            </a:r>
            <a:r>
              <a:rPr lang="ru-RU" dirty="0" smtClean="0"/>
              <a:t>оличество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601389" y="4089679"/>
            <a:ext cx="622998" cy="2914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Другие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2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4" b="50000"/>
          <a:stretch>
            <a:fillRect/>
          </a:stretch>
        </p:blipFill>
        <p:spPr bwMode="auto">
          <a:xfrm>
            <a:off x="1786466" y="241124"/>
            <a:ext cx="7218363" cy="38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6" t="23309" r="3671" b="56664"/>
          <a:stretch>
            <a:fillRect/>
          </a:stretch>
        </p:blipFill>
        <p:spPr bwMode="auto">
          <a:xfrm>
            <a:off x="1087371" y="2966323"/>
            <a:ext cx="4852872" cy="318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6296297" y="4556934"/>
            <a:ext cx="34369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Чилийский вулканический туф</a:t>
            </a:r>
            <a:endParaRPr lang="it-IT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4320" y="359833"/>
            <a:ext cx="4517814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200" dirty="0">
                <a:latin typeface="Arial" panose="020B0604020202020204" pitchFamily="34" charset="0"/>
              </a:rPr>
              <a:t>	</a:t>
            </a:r>
            <a:endParaRPr lang="ru-RU" altLang="it-IT" sz="2200" dirty="0" smtClean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ru-RU" altLang="it-IT" sz="2200" dirty="0">
                <a:latin typeface="Arial" panose="020B0604020202020204" pitchFamily="34" charset="0"/>
              </a:rPr>
              <a:t> </a:t>
            </a:r>
            <a:r>
              <a:rPr lang="ru-RU" altLang="it-IT" sz="2200" dirty="0" smtClean="0">
                <a:latin typeface="Arial" panose="020B0604020202020204" pitchFamily="34" charset="0"/>
              </a:rPr>
              <a:t>    </a:t>
            </a:r>
            <a:r>
              <a:rPr lang="ru-RU" altLang="it-IT" sz="2200" dirty="0">
                <a:latin typeface="Arial" panose="020B0604020202020204" pitchFamily="34" charset="0"/>
              </a:rPr>
              <a:t>В массиве горных пород могут возникать </a:t>
            </a:r>
            <a:r>
              <a:rPr lang="ru-RU" altLang="it-IT" sz="2200" b="1" dirty="0">
                <a:latin typeface="Arial" panose="020B0604020202020204" pitchFamily="34" charset="0"/>
              </a:rPr>
              <a:t>основные разрывы</a:t>
            </a:r>
            <a:r>
              <a:rPr lang="ru-RU" altLang="it-IT" sz="2200" dirty="0">
                <a:latin typeface="Arial" panose="020B0604020202020204" pitchFamily="34" charset="0"/>
              </a:rPr>
              <a:t>, обусловленные геологическими причинами (например, разломы). </a:t>
            </a:r>
          </a:p>
          <a:p>
            <a:pPr>
              <a:lnSpc>
                <a:spcPct val="90000"/>
              </a:lnSpc>
              <a:buNone/>
            </a:pPr>
            <a:r>
              <a:rPr lang="ru-RU" altLang="it-IT" sz="2200" dirty="0">
                <a:latin typeface="Arial" panose="020B0604020202020204" pitchFamily="34" charset="0"/>
              </a:rPr>
              <a:t>    </a:t>
            </a:r>
          </a:p>
          <a:p>
            <a:pPr>
              <a:lnSpc>
                <a:spcPct val="90000"/>
              </a:lnSpc>
              <a:buNone/>
            </a:pPr>
            <a:r>
              <a:rPr lang="ru-RU" altLang="it-IT" sz="2200" dirty="0">
                <a:latin typeface="Arial" panose="020B0604020202020204" pitchFamily="34" charset="0"/>
              </a:rPr>
              <a:t>    Они обычно имеют сложную морфологию и играют важную роль в поведении массива горных пород.</a:t>
            </a:r>
          </a:p>
          <a:p>
            <a:pPr>
              <a:lnSpc>
                <a:spcPct val="90000"/>
              </a:lnSpc>
              <a:buNone/>
            </a:pPr>
            <a:endParaRPr lang="ru-RU" altLang="it-IT" sz="2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865159" y="359833"/>
            <a:ext cx="5486400" cy="5486400"/>
            <a:chOff x="2256" y="48"/>
            <a:chExt cx="3456" cy="3456"/>
          </a:xfrm>
        </p:grpSpPr>
        <p:pic>
          <p:nvPicPr>
            <p:cNvPr id="6" name="Picture 5" descr="Image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48"/>
              <a:ext cx="3456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3648" y="480"/>
              <a:ext cx="336" cy="43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2352" y="528"/>
              <a:ext cx="2736" cy="16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2288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080558"/>
            <a:ext cx="10515600" cy="4351338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altLang="it-IT" dirty="0">
                <a:latin typeface="Arial" panose="020B0604020202020204" pitchFamily="34" charset="0"/>
              </a:rPr>
              <a:t>Горный массив можно рассматривать как трещиноватую среду, на поведение которой большое влияние оказывают механические характеристики двух элементов: </a:t>
            </a:r>
            <a:r>
              <a:rPr lang="ru-RU" altLang="it-IT" i="1" dirty="0" smtClean="0">
                <a:latin typeface="Arial" panose="020B0604020202020204" pitchFamily="34" charset="0"/>
              </a:rPr>
              <a:t>ненарушенной </a:t>
            </a:r>
            <a:r>
              <a:rPr lang="ru-RU" altLang="it-IT" i="1" dirty="0">
                <a:latin typeface="Arial" panose="020B0604020202020204" pitchFamily="34" charset="0"/>
              </a:rPr>
              <a:t>породы </a:t>
            </a:r>
            <a:r>
              <a:rPr lang="ru-RU" altLang="it-IT" dirty="0">
                <a:latin typeface="Arial" panose="020B0604020202020204" pitchFamily="34" charset="0"/>
              </a:rPr>
              <a:t>и </a:t>
            </a:r>
            <a:r>
              <a:rPr lang="ru-RU" altLang="it-IT" i="1" dirty="0">
                <a:latin typeface="Arial" panose="020B0604020202020204" pitchFamily="34" charset="0"/>
              </a:rPr>
              <a:t>разрывов</a:t>
            </a:r>
            <a:r>
              <a:rPr lang="ru-RU" altLang="it-IT" dirty="0" smtClean="0">
                <a:latin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Прочность, </a:t>
            </a:r>
            <a:r>
              <a:rPr lang="ru-RU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деформируемость</a:t>
            </a: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, проницаемость, характеристики определяющие поведение массива горных пород зависят от сложной комбинации вклада этих двух основных элементов и их взаимодействия</a:t>
            </a:r>
            <a:r>
              <a:rPr lang="ru-RU" alt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По этим причинам характеристика массива горных пород не является простым процессом: она начинается с лабораторных испытаний для измерения механических и физических параметров в </a:t>
            </a:r>
            <a:r>
              <a:rPr lang="ru-RU" altLang="it-IT" i="1" dirty="0">
                <a:solidFill>
                  <a:srgbClr val="000000"/>
                </a:solidFill>
                <a:latin typeface="Arial" panose="020B0604020202020204" pitchFamily="34" charset="0"/>
              </a:rPr>
              <a:t>малом масштабе </a:t>
            </a: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и достигает параметров </a:t>
            </a:r>
            <a:r>
              <a:rPr lang="ru-RU" altLang="it-IT" i="1" dirty="0">
                <a:solidFill>
                  <a:srgbClr val="000000"/>
                </a:solidFill>
                <a:latin typeface="Arial" panose="020B0604020202020204" pitchFamily="34" charset="0"/>
              </a:rPr>
              <a:t>реального масштаба </a:t>
            </a: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с помощью методики классификации массива горных пород. </a:t>
            </a:r>
            <a:endParaRPr lang="ru-RU" altLang="it-IT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Следует также учитывать </a:t>
            </a:r>
            <a:r>
              <a:rPr lang="ru-RU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масштабный эффект </a:t>
            </a: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в массивах горных пород. 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Переход от малого к реальному масштабу основан на </a:t>
            </a:r>
            <a:r>
              <a:rPr lang="ru-RU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классификации </a:t>
            </a:r>
            <a:r>
              <a:rPr lang="ru-RU" altLang="it-IT" dirty="0">
                <a:solidFill>
                  <a:srgbClr val="000000"/>
                </a:solidFill>
                <a:latin typeface="Arial" panose="020B0604020202020204" pitchFamily="34" charset="0"/>
              </a:rPr>
              <a:t>массива горных пород.</a:t>
            </a:r>
          </a:p>
        </p:txBody>
      </p:sp>
    </p:spTree>
    <p:extLst>
      <p:ext uri="{BB962C8B-B14F-4D97-AF65-F5344CB8AC3E}">
        <p14:creationId xmlns:p14="http://schemas.microsoft.com/office/powerpoint/2010/main" val="396423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r="1801" b="3551"/>
          <a:stretch>
            <a:fillRect/>
          </a:stretch>
        </p:blipFill>
        <p:spPr bwMode="auto">
          <a:xfrm>
            <a:off x="2051580" y="609071"/>
            <a:ext cx="6713537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043892" y="751946"/>
            <a:ext cx="2881313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anose="020B0604020202020204" pitchFamily="34" charset="0"/>
              </a:rPr>
              <a:t>scale effect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05617" y="1833033"/>
            <a:ext cx="3368675" cy="503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Буровое </a:t>
            </a:r>
            <a:r>
              <a:rPr lang="ru-RU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отверстие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045480" y="681302"/>
            <a:ext cx="2879725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Масштабный эффект</a:t>
            </a:r>
            <a:endParaRPr lang="it-IT" altLang="it-IT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524780" y="3199871"/>
            <a:ext cx="1584325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Туннель</a:t>
            </a:r>
            <a:endParaRPr lang="it-IT" altLang="it-IT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974292" y="3920596"/>
            <a:ext cx="2800350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it-I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Большие </a:t>
            </a:r>
            <a:r>
              <a:rPr lang="ru-RU" alt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подземные раскопки</a:t>
            </a:r>
          </a:p>
        </p:txBody>
      </p:sp>
    </p:spTree>
    <p:extLst>
      <p:ext uri="{BB962C8B-B14F-4D97-AF65-F5344CB8AC3E}">
        <p14:creationId xmlns:p14="http://schemas.microsoft.com/office/powerpoint/2010/main" val="202677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Инженерно-геологическая модель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0400" y="1978025"/>
            <a:ext cx="10515600" cy="2831042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None/>
            </a:pPr>
            <a:r>
              <a:rPr lang="ru-RU" altLang="it-IT" sz="1500" dirty="0">
                <a:latin typeface="Arial" panose="020B0604020202020204" pitchFamily="34" charset="0"/>
                <a:cs typeface="Arial" panose="020B0604020202020204" pitchFamily="34" charset="0"/>
              </a:rPr>
              <a:t>Комплексы разрывов и трещин разделяют массив породы на множество блоков породы.</a:t>
            </a:r>
          </a:p>
          <a:p>
            <a:pPr>
              <a:spcBef>
                <a:spcPct val="0"/>
              </a:spcBef>
              <a:buNone/>
            </a:pPr>
            <a:endParaRPr lang="en-GB" alt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it-IT" sz="1500" dirty="0">
                <a:latin typeface="Arial" panose="020B0604020202020204" pitchFamily="34" charset="0"/>
                <a:cs typeface="Arial" panose="020B0604020202020204" pitchFamily="34" charset="0"/>
              </a:rPr>
              <a:t>Исходя из соотношения между представительным размером блока и размером анализируемого инженерного сооружения (диаметр образца породы, диаметр тоннеля, толщина оползня...), следует выбрать другую инженерно-геологическую модель для представления </a:t>
            </a:r>
            <a:r>
              <a:rPr lang="ru-RU" alt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algn="just">
              <a:spcBef>
                <a:spcPct val="0"/>
              </a:spcBef>
              <a:buNone/>
            </a:pPr>
            <a:endParaRPr lang="en-GB" alt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ru-RU" altLang="it-IT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Эквивалентное моделирование континуума</a:t>
            </a:r>
            <a:r>
              <a:rPr lang="ru-RU" alt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it-IT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it-IT" sz="1500" dirty="0">
                <a:latin typeface="Arial" panose="020B0604020202020204" pitchFamily="34" charset="0"/>
                <a:cs typeface="Arial" panose="020B0604020202020204" pitchFamily="34" charset="0"/>
              </a:rPr>
              <a:t>если размер блока мал по сравнению с анализируемым </a:t>
            </a:r>
            <a:r>
              <a:rPr lang="ru-RU" alt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сооружением;</a:t>
            </a:r>
          </a:p>
          <a:p>
            <a:pPr algn="just">
              <a:spcBef>
                <a:spcPct val="0"/>
              </a:spcBef>
              <a:buFontTx/>
              <a:buChar char="-"/>
            </a:pPr>
            <a:endParaRPr lang="en-US" alt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ru-RU" altLang="it-IT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Моделирование дисконтинуума </a:t>
            </a:r>
            <a:r>
              <a:rPr lang="ru-RU" alt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it-IT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it-IT" sz="1500" dirty="0">
                <a:latin typeface="Arial" panose="020B0604020202020204" pitchFamily="34" charset="0"/>
                <a:cs typeface="Arial" panose="020B0604020202020204" pitchFamily="34" charset="0"/>
              </a:rPr>
              <a:t>если размер блока такой же, как у анализируемой структуры, или если один из </a:t>
            </a:r>
            <a:r>
              <a:rPr lang="ru-RU" alt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серии разрывов </a:t>
            </a:r>
            <a:r>
              <a:rPr lang="ru-RU" altLang="it-IT" sz="1500" dirty="0">
                <a:latin typeface="Arial" panose="020B0604020202020204" pitchFamily="34" charset="0"/>
                <a:cs typeface="Arial" panose="020B0604020202020204" pitchFamily="34" charset="0"/>
              </a:rPr>
              <a:t>значительно слабее других. В этих случаях устойчивость конструкции следует анализировать, рассматривая механизмы разрушения, связанные со скольжением или вращением блоков и клиньев, определяемых пересекающимися структурными особенностями</a:t>
            </a:r>
            <a:r>
              <a:rPr lang="en-US" alt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11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1187</TotalTime>
  <Words>1541</Words>
  <Application>Microsoft Office PowerPoint</Application>
  <PresentationFormat>Широкоэкранный</PresentationFormat>
  <Paragraphs>290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Symbol</vt:lpstr>
      <vt:lpstr>Times New Roman</vt:lpstr>
      <vt:lpstr>Tema di Office</vt:lpstr>
      <vt:lpstr>Механика горных пород</vt:lpstr>
      <vt:lpstr>Урок 1 – Содержание</vt:lpstr>
      <vt:lpstr>Массив горных пород, ненарушенная горная порода и геологический разлом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Инженерно-геологическая модель</vt:lpstr>
      <vt:lpstr>Презентация PowerPoint</vt:lpstr>
      <vt:lpstr>Презентация PowerPoint</vt:lpstr>
      <vt:lpstr>Классификация разрывов</vt:lpstr>
      <vt:lpstr>Классификация разрывов: Расположение</vt:lpstr>
      <vt:lpstr>Презентация PowerPoint</vt:lpstr>
      <vt:lpstr>Классификация разрывов: Интервалы</vt:lpstr>
      <vt:lpstr>Презентация PowerPoint</vt:lpstr>
      <vt:lpstr>Классификация разрывов: Устойчивость</vt:lpstr>
      <vt:lpstr>Презентация PowerPoint</vt:lpstr>
      <vt:lpstr>Классификация разрывов: Шероховатость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разрывов: Прочность структуры</vt:lpstr>
      <vt:lpstr>Презентация PowerPoint</vt:lpstr>
      <vt:lpstr>Классификация разрывов: Оценка JCS </vt:lpstr>
      <vt:lpstr>Классификация разрывов: Раскрытие  ( разделение)</vt:lpstr>
      <vt:lpstr>Классификация разрывов: Заполнение</vt:lpstr>
      <vt:lpstr>Классификация разрывов: Наличие воды</vt:lpstr>
      <vt:lpstr>Презентация PowerPoint</vt:lpstr>
      <vt:lpstr>Презентация PowerPoint</vt:lpstr>
      <vt:lpstr>Стереографическая проекция </vt:lpstr>
      <vt:lpstr>Презентация PowerPoint</vt:lpstr>
      <vt:lpstr>Стереографическая проекция разрывов</vt:lpstr>
      <vt:lpstr>Презентация PowerPoint</vt:lpstr>
      <vt:lpstr>Экваториальная сетка</vt:lpstr>
      <vt:lpstr>Полярная сетка</vt:lpstr>
      <vt:lpstr>Презентация PowerPoint</vt:lpstr>
      <vt:lpstr>Характерное расположение множеств разрывов: Пример</vt:lpstr>
      <vt:lpstr>Характерное расположение множеств разрывов: Пример</vt:lpstr>
      <vt:lpstr>Пример распределения интервалов для определенного группы (группа 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Rinaudo  Fulvio</dc:creator>
  <cp:lastModifiedBy>Zarina Fatullaeva</cp:lastModifiedBy>
  <cp:revision>69</cp:revision>
  <dcterms:created xsi:type="dcterms:W3CDTF">2021-12-17T08:53:42Z</dcterms:created>
  <dcterms:modified xsi:type="dcterms:W3CDTF">2022-11-09T19:40:23Z</dcterms:modified>
</cp:coreProperties>
</file>