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9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E9F3"/>
    <a:srgbClr val="EED093"/>
    <a:srgbClr val="F3DDAA"/>
    <a:srgbClr val="FED8AA"/>
    <a:srgbClr val="E2DAA8"/>
    <a:srgbClr val="E8D9A5"/>
    <a:srgbClr val="FFDAA8"/>
    <a:srgbClr val="EBD9AA"/>
    <a:srgbClr val="FEDDAA"/>
    <a:srgbClr val="FED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varScale="1">
        <p:scale>
          <a:sx n="73" d="100"/>
          <a:sy n="73" d="100"/>
        </p:scale>
        <p:origin x="5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32214-4A41-41E1-9214-F376CDF8B22A}" type="datetimeFigureOut">
              <a:rPr lang="it-IT" smtClean="0"/>
              <a:t>10/11/2022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C25A2-CA71-49BF-ADA2-42085FCDAE02}" type="slidenum">
              <a:rPr lang="it-IT" smtClean="0"/>
              <a:t>‹#›</a:t>
            </a:fld>
            <a:endParaRPr lang="it-IT"/>
          </a:p>
        </p:txBody>
      </p:sp>
    </p:spTree>
    <p:extLst>
      <p:ext uri="{BB962C8B-B14F-4D97-AF65-F5344CB8AC3E}">
        <p14:creationId xmlns:p14="http://schemas.microsoft.com/office/powerpoint/2010/main" val="393916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8F9FAE-9A84-40B1-8F4A-1BC8FA9DB547}" type="slidenum">
              <a:rPr lang="en-GB" smtClean="0"/>
              <a:t>6</a:t>
            </a:fld>
            <a:endParaRPr lang="en-GB"/>
          </a:p>
        </p:txBody>
      </p:sp>
    </p:spTree>
    <p:extLst>
      <p:ext uri="{BB962C8B-B14F-4D97-AF65-F5344CB8AC3E}">
        <p14:creationId xmlns:p14="http://schemas.microsoft.com/office/powerpoint/2010/main" val="25181391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82815-096D-428E-BF3D-12E0FC1ADE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1ECF1574-465F-437A-960D-53AFBAACE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grpSp>
        <p:nvGrpSpPr>
          <p:cNvPr id="24" name="Gruppo 23"/>
          <p:cNvGrpSpPr/>
          <p:nvPr userDrawn="1"/>
        </p:nvGrpSpPr>
        <p:grpSpPr>
          <a:xfrm>
            <a:off x="0" y="6217136"/>
            <a:ext cx="12192000" cy="647700"/>
            <a:chOff x="0" y="6217136"/>
            <a:chExt cx="12192000" cy="647700"/>
          </a:xfrm>
        </p:grpSpPr>
        <p:pic>
          <p:nvPicPr>
            <p:cNvPr id="13" name="Immagine 12">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6" name="Immagine 15">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7" name="Immagine 16"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8" name="Immagine 17"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9" name="Immagine 18"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0" name="Immagine 19"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1" name="Immagine 20"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2" name="CasellaDiTesto 21">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pic>
          <p:nvPicPr>
            <p:cNvPr id="23" name="Picture 66">
              <a:extLst>
                <a:ext uri="{FF2B5EF4-FFF2-40B4-BE49-F238E27FC236}">
                  <a16:creationId xmlns:a16="http://schemas.microsoft.com/office/drawing/2014/main" id="{88502879-7414-4B48-8616-966D06C40516}"/>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r="84614" b="42873"/>
            <a:stretch/>
          </p:blipFill>
          <p:spPr bwMode="auto">
            <a:xfrm>
              <a:off x="10447721" y="6217136"/>
              <a:ext cx="90607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p:cNvCxnSpPr/>
            <p:nvPr userDrawn="1"/>
          </p:nvCxnSpPr>
          <p:spPr>
            <a:xfrm>
              <a:off x="0" y="621713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160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6991EE-B6DB-4807-916B-5423203ABCC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B1173A91-B7FE-428B-8B91-B1BD625FE73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pic>
        <p:nvPicPr>
          <p:cNvPr id="15" name="Immagine 14">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6" name="Immagine 15">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7" name="Immagine 16"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8" name="Immagine 17"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9" name="Immagine 18"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0" name="Immagine 19"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1" name="Immagine 20"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2" name="CasellaDiTesto 21">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134993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8A81C57-E037-4292-8875-00C71F8B1E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EFE883D-904D-45B7-A1F0-3AAC02C564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pic>
        <p:nvPicPr>
          <p:cNvPr id="15" name="Immagine 14">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6" name="Immagine 15">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7" name="Immagine 16"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8" name="Immagine 17"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9" name="Immagine 18"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0" name="Immagine 19"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1" name="Immagine 20"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2" name="CasellaDiTesto 21">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29774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ED4A39-44BB-493A-87E9-6DB313F4202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04EFF5F-FD63-4E42-BF98-8B31BC61618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pic>
        <p:nvPicPr>
          <p:cNvPr id="22" name="Immagine 21">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23" name="Immagine 22">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24" name="Immagine 23"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25" name="Immagine 24"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26" name="Immagine 25"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7" name="Immagine 26"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8" name="Immagine 27"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9" name="CasellaDiTesto 28">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203694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A1B925-90F6-4122-821A-CE9FC141CA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19079C1-DE8E-4EE3-8FB0-DF0FEA6FB0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pic>
        <p:nvPicPr>
          <p:cNvPr id="15" name="Immagine 14">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6" name="Immagine 15">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7" name="Immagine 16"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8" name="Immagine 17"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9" name="Immagine 18"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0" name="Immagine 19"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1" name="Immagine 20"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2" name="CasellaDiTesto 21">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109409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FBAB2-A9AF-43CF-9EB8-5997B5EA5EA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D0CBEDE-BFA4-4E18-9154-1975453AF66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30017E19-4B71-4C6B-B152-1E73A84A0C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pic>
        <p:nvPicPr>
          <p:cNvPr id="16" name="Immagine 15">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7" name="Immagine 16">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8" name="Immagine 17"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9" name="Immagine 18"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20" name="Immagine 19"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1" name="Immagine 20"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2" name="Immagine 21"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3" name="CasellaDiTesto 22">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329629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8618EF-B2B9-42DC-8E51-91EE4C40BAA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A0B8F58-4412-4063-8C25-9B836DDF2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DFA571E-BA86-41E9-8FCA-72A3124E60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A83D3E0A-98BF-432F-A457-64A0FEB8BB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D8A31CE-5C71-4C5D-B4BC-F179AE6FEE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pic>
        <p:nvPicPr>
          <p:cNvPr id="18" name="Immagine 17">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9" name="Immagine 18">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20" name="Immagine 19"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21" name="Immagine 20"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22" name="Immagine 21"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3" name="Immagine 22"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4" name="Immagine 23"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5" name="CasellaDiTesto 24">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414209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8E4FE-65F4-4C95-B806-A0F457765B08}"/>
              </a:ext>
            </a:extLst>
          </p:cNvPr>
          <p:cNvSpPr>
            <a:spLocks noGrp="1"/>
          </p:cNvSpPr>
          <p:nvPr>
            <p:ph type="title"/>
          </p:nvPr>
        </p:nvSpPr>
        <p:spPr/>
        <p:txBody>
          <a:bodyPr/>
          <a:lstStyle/>
          <a:p>
            <a:r>
              <a:rPr lang="it-IT"/>
              <a:t>Fare clic per modificare lo stile del titolo dello schema</a:t>
            </a:r>
            <a:endParaRPr lang="en-GB"/>
          </a:p>
        </p:txBody>
      </p:sp>
      <p:pic>
        <p:nvPicPr>
          <p:cNvPr id="14" name="Immagine 13">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5" name="Immagine 14">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6" name="Immagine 15"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7" name="Immagine 16"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8" name="Immagine 17"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9" name="Immagine 18"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0" name="Immagine 19"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1" name="CasellaDiTesto 20">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89094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4" name="Immagine 13">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5" name="Immagine 14"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6" name="Immagine 15"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7" name="Immagine 16"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8" name="Immagine 17"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19" name="Immagine 18"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0" name="CasellaDiTesto 19">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117211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331CB-9B2C-41E9-811E-8A6EC62390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23DF8D9-659D-4FE8-AE05-44E4393F4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00B1CACF-0880-44C3-A126-CEAAE9418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pic>
        <p:nvPicPr>
          <p:cNvPr id="16" name="Immagine 15">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7" name="Immagine 16">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8" name="Immagine 17"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9" name="Immagine 18"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20" name="Immagine 19"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1" name="Immagine 20"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2" name="Immagine 21"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3" name="CasellaDiTesto 22">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53149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6FD22-AEF5-483F-A55D-0850177A91B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177875EB-B25D-4B81-A2E6-1B4D3D366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44666825-C778-4702-B50D-77B25763D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pic>
        <p:nvPicPr>
          <p:cNvPr id="16" name="Immagine 15">
            <a:extLst>
              <a:ext uri="{FF2B5EF4-FFF2-40B4-BE49-F238E27FC236}">
                <a16:creationId xmlns:a16="http://schemas.microsoft.com/office/drawing/2014/main" id="{59696F11-8B4A-41A0-A813-51CEC2A00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7" name="Immagine 16">
            <a:extLst>
              <a:ext uri="{FF2B5EF4-FFF2-40B4-BE49-F238E27FC236}">
                <a16:creationId xmlns:a16="http://schemas.microsoft.com/office/drawing/2014/main" id="{B13A78CD-4F2D-44F4-8013-AC69EC4B43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8" name="Immagine 17"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9" name="Immagine 18"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20" name="Immagine 19"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21" name="Immagine 20"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22" name="Immagine 21"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23" name="CasellaDiTesto 22">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104174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65EE7C-1B27-4756-B65E-5552018C7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8941C0A-6F88-43FE-BF47-448A3050F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grpSp>
        <p:nvGrpSpPr>
          <p:cNvPr id="7" name="Gruppo 6"/>
          <p:cNvGrpSpPr/>
          <p:nvPr userDrawn="1"/>
        </p:nvGrpSpPr>
        <p:grpSpPr>
          <a:xfrm>
            <a:off x="0" y="6217136"/>
            <a:ext cx="12192000" cy="647700"/>
            <a:chOff x="0" y="6217136"/>
            <a:chExt cx="12192000" cy="647700"/>
          </a:xfrm>
        </p:grpSpPr>
        <p:pic>
          <p:nvPicPr>
            <p:cNvPr id="8" name="Immagine 7">
              <a:extLst>
                <a:ext uri="{FF2B5EF4-FFF2-40B4-BE49-F238E27FC236}">
                  <a16:creationId xmlns:a16="http://schemas.microsoft.com/office/drawing/2014/main" id="{59696F11-8B4A-41A0-A813-51CEC2A007A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9" name="Immagine 8">
              <a:extLst>
                <a:ext uri="{FF2B5EF4-FFF2-40B4-BE49-F238E27FC236}">
                  <a16:creationId xmlns:a16="http://schemas.microsoft.com/office/drawing/2014/main" id="{B13A78CD-4F2D-44F4-8013-AC69EC4B4351}"/>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0" name="Immagine 9"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1" name="Immagine 10"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2" name="Immagine 11"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3" name="Immagine 12"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14" name="Immagine 13"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15" name="CasellaDiTesto 14">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pic>
          <p:nvPicPr>
            <p:cNvPr id="16" name="Picture 66">
              <a:extLst>
                <a:ext uri="{FF2B5EF4-FFF2-40B4-BE49-F238E27FC236}">
                  <a16:creationId xmlns:a16="http://schemas.microsoft.com/office/drawing/2014/main" id="{88502879-7414-4B48-8616-966D06C40516}"/>
                </a:ext>
              </a:extLst>
            </p:cNvPr>
            <p:cNvPicPr>
              <a:picLocks noChangeAspect="1" noChangeArrowheads="1"/>
            </p:cNvPicPr>
            <p:nvPr userDrawn="1"/>
          </p:nvPicPr>
          <p:blipFill rotWithShape="1">
            <a:blip r:embed="rId20" cstate="print">
              <a:extLst>
                <a:ext uri="{28A0092B-C50C-407E-A947-70E740481C1C}">
                  <a14:useLocalDpi xmlns:a14="http://schemas.microsoft.com/office/drawing/2010/main" val="0"/>
                </a:ext>
              </a:extLst>
            </a:blip>
            <a:srcRect r="84614" b="42873"/>
            <a:stretch/>
          </p:blipFill>
          <p:spPr bwMode="auto">
            <a:xfrm>
              <a:off x="10447721" y="6217136"/>
              <a:ext cx="90607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ttore 1 16"/>
            <p:cNvCxnSpPr/>
            <p:nvPr userDrawn="1"/>
          </p:nvCxnSpPr>
          <p:spPr>
            <a:xfrm>
              <a:off x="0" y="621713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264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5.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9.png"/><Relationship Id="rId4" Type="http://schemas.openxmlformats.org/officeDocument/2006/relationships/image" Target="../media/image48.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6.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156738-9880-437C-A964-1C00483F7DE9}"/>
              </a:ext>
            </a:extLst>
          </p:cNvPr>
          <p:cNvSpPr>
            <a:spLocks noGrp="1"/>
          </p:cNvSpPr>
          <p:nvPr>
            <p:ph type="ctrTitle"/>
          </p:nvPr>
        </p:nvSpPr>
        <p:spPr/>
        <p:txBody>
          <a:bodyPr/>
          <a:lstStyle/>
          <a:p>
            <a:r>
              <a:rPr lang="ru-RU"/>
              <a:t>Механика </a:t>
            </a:r>
            <a:r>
              <a:rPr lang="ru-RU" smtClean="0"/>
              <a:t>грунта</a:t>
            </a:r>
            <a:endParaRPr lang="en-GB" dirty="0"/>
          </a:p>
        </p:txBody>
      </p:sp>
      <p:sp>
        <p:nvSpPr>
          <p:cNvPr id="3" name="Sottotitolo 2">
            <a:extLst>
              <a:ext uri="{FF2B5EF4-FFF2-40B4-BE49-F238E27FC236}">
                <a16:creationId xmlns:a16="http://schemas.microsoft.com/office/drawing/2014/main" id="{FAAE2790-820C-4B73-8EB2-85851BCD8490}"/>
              </a:ext>
            </a:extLst>
          </p:cNvPr>
          <p:cNvSpPr>
            <a:spLocks noGrp="1"/>
          </p:cNvSpPr>
          <p:nvPr>
            <p:ph type="subTitle" idx="1"/>
          </p:nvPr>
        </p:nvSpPr>
        <p:spPr/>
        <p:txBody>
          <a:bodyPr>
            <a:normAutofit lnSpcReduction="10000"/>
          </a:bodyPr>
          <a:lstStyle/>
          <a:p>
            <a:r>
              <a:rPr lang="ru-RU" dirty="0"/>
              <a:t>Проф. Крунослав Минажек</a:t>
            </a:r>
          </a:p>
          <a:p>
            <a:endParaRPr lang="en-GB" dirty="0"/>
          </a:p>
          <a:p>
            <a:endParaRPr lang="ru-RU" dirty="0"/>
          </a:p>
          <a:p>
            <a:r>
              <a:rPr lang="ru-RU" dirty="0"/>
              <a:t>Осиекский университет</a:t>
            </a:r>
            <a:r>
              <a:rPr lang="en-US" dirty="0"/>
              <a:t> </a:t>
            </a:r>
            <a:r>
              <a:rPr lang="ru-RU" dirty="0"/>
              <a:t>Йосип Юрай Штроссмайера</a:t>
            </a:r>
            <a:endParaRPr lang="en-GB" dirty="0"/>
          </a:p>
          <a:p>
            <a:endParaRPr lang="en-GB" dirty="0"/>
          </a:p>
        </p:txBody>
      </p:sp>
    </p:spTree>
    <p:extLst>
      <p:ext uri="{BB962C8B-B14F-4D97-AF65-F5344CB8AC3E}">
        <p14:creationId xmlns:p14="http://schemas.microsoft.com/office/powerpoint/2010/main" val="347433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3DDC8-DF03-4A0C-A840-D21313DE8711}"/>
              </a:ext>
            </a:extLst>
          </p:cNvPr>
          <p:cNvSpPr>
            <a:spLocks noGrp="1"/>
          </p:cNvSpPr>
          <p:nvPr>
            <p:ph type="title"/>
          </p:nvPr>
        </p:nvSpPr>
        <p:spPr>
          <a:xfrm>
            <a:off x="0" y="0"/>
            <a:ext cx="12192000" cy="1325563"/>
          </a:xfrm>
        </p:spPr>
        <p:txBody>
          <a:bodyPr>
            <a:normAutofit/>
          </a:bodyPr>
          <a:lstStyle/>
          <a:p>
            <a:r>
              <a:rPr lang="ru-RU" b="1" dirty="0"/>
              <a:t>Лабораторные испытания для определения прочности грунта</a:t>
            </a:r>
            <a:endParaRPr lang="en-GB" b="1" dirty="0"/>
          </a:p>
        </p:txBody>
      </p:sp>
      <p:sp>
        <p:nvSpPr>
          <p:cNvPr id="3" name="Content Placeholder 2">
            <a:extLst>
              <a:ext uri="{FF2B5EF4-FFF2-40B4-BE49-F238E27FC236}">
                <a16:creationId xmlns:a16="http://schemas.microsoft.com/office/drawing/2014/main" id="{F00FD628-B887-408E-997A-BBB7DFDA041E}"/>
              </a:ext>
            </a:extLst>
          </p:cNvPr>
          <p:cNvSpPr>
            <a:spLocks noGrp="1"/>
          </p:cNvSpPr>
          <p:nvPr>
            <p:ph sz="quarter" idx="1"/>
          </p:nvPr>
        </p:nvSpPr>
        <p:spPr>
          <a:xfrm>
            <a:off x="101600" y="1752600"/>
            <a:ext cx="12005733" cy="4343400"/>
          </a:xfrm>
        </p:spPr>
        <p:txBody>
          <a:bodyPr/>
          <a:lstStyle/>
          <a:p>
            <a:pPr marL="0" indent="0">
              <a:buNone/>
            </a:pPr>
            <a:r>
              <a:rPr lang="ru-RU" dirty="0"/>
              <a:t>Определение параметров прочности грунта на сдвиг на (ненарушенных) образцах грунта</a:t>
            </a:r>
            <a:r>
              <a:rPr lang="hr-HR" dirty="0"/>
              <a:t>;</a:t>
            </a:r>
          </a:p>
          <a:p>
            <a:pPr lvl="1">
              <a:lnSpc>
                <a:spcPct val="150000"/>
              </a:lnSpc>
            </a:pPr>
            <a:r>
              <a:rPr lang="ru-RU" dirty="0"/>
              <a:t>Прямое испытание на сдвиг</a:t>
            </a:r>
          </a:p>
          <a:p>
            <a:pPr lvl="1">
              <a:lnSpc>
                <a:spcPct val="150000"/>
              </a:lnSpc>
            </a:pPr>
            <a:r>
              <a:rPr lang="ru-RU" dirty="0"/>
              <a:t>Испытание на трехосный сдвиг</a:t>
            </a:r>
          </a:p>
          <a:p>
            <a:pPr lvl="1">
              <a:lnSpc>
                <a:spcPct val="150000"/>
              </a:lnSpc>
            </a:pPr>
            <a:r>
              <a:rPr lang="ru-RU" dirty="0"/>
              <a:t>Испытание на сжатие в неограниченном состоянии</a:t>
            </a:r>
          </a:p>
          <a:p>
            <a:pPr lvl="1">
              <a:lnSpc>
                <a:spcPct val="150000"/>
              </a:lnSpc>
            </a:pPr>
            <a:r>
              <a:rPr lang="hr-HR" dirty="0"/>
              <a:t>(</a:t>
            </a:r>
            <a:r>
              <a:rPr lang="ru-RU" dirty="0"/>
              <a:t>Испытание на сдвиг лопастей, испытание на кольцевой сдвиг</a:t>
            </a:r>
            <a:r>
              <a:rPr lang="hr-HR" dirty="0"/>
              <a:t>)</a:t>
            </a:r>
          </a:p>
          <a:p>
            <a:pPr lvl="1"/>
            <a:endParaRPr lang="en-GB" dirty="0"/>
          </a:p>
        </p:txBody>
      </p:sp>
    </p:spTree>
    <p:extLst>
      <p:ext uri="{BB962C8B-B14F-4D97-AF65-F5344CB8AC3E}">
        <p14:creationId xmlns:p14="http://schemas.microsoft.com/office/powerpoint/2010/main" val="2070112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AA31-F9C2-45D3-9498-C21E28780D65}"/>
              </a:ext>
            </a:extLst>
          </p:cNvPr>
          <p:cNvSpPr>
            <a:spLocks noGrp="1"/>
          </p:cNvSpPr>
          <p:nvPr>
            <p:ph type="title"/>
          </p:nvPr>
        </p:nvSpPr>
        <p:spPr>
          <a:xfrm>
            <a:off x="0" y="0"/>
            <a:ext cx="10515600" cy="1325563"/>
          </a:xfrm>
        </p:spPr>
        <p:txBody>
          <a:bodyPr/>
          <a:lstStyle/>
          <a:p>
            <a:r>
              <a:rPr lang="ru-RU" b="1" dirty="0"/>
              <a:t>Прямое испытание на сдвиг</a:t>
            </a:r>
            <a:endParaRPr lang="en-GB" b="1" dirty="0"/>
          </a:p>
        </p:txBody>
      </p:sp>
      <p:sp>
        <p:nvSpPr>
          <p:cNvPr id="3" name="Content Placeholder 2">
            <a:extLst>
              <a:ext uri="{FF2B5EF4-FFF2-40B4-BE49-F238E27FC236}">
                <a16:creationId xmlns:a16="http://schemas.microsoft.com/office/drawing/2014/main" id="{F9A506F4-5824-4A5B-821B-14500FB784F7}"/>
              </a:ext>
            </a:extLst>
          </p:cNvPr>
          <p:cNvSpPr>
            <a:spLocks noGrp="1"/>
          </p:cNvSpPr>
          <p:nvPr>
            <p:ph sz="quarter" idx="1"/>
          </p:nvPr>
        </p:nvSpPr>
        <p:spPr>
          <a:xfrm>
            <a:off x="634004" y="1210734"/>
            <a:ext cx="4513729" cy="1905000"/>
          </a:xfrm>
        </p:spPr>
        <p:txBody>
          <a:bodyPr>
            <a:normAutofit fontScale="70000" lnSpcReduction="20000"/>
          </a:bodyPr>
          <a:lstStyle/>
          <a:p>
            <a:r>
              <a:rPr lang="ru-RU" dirty="0"/>
              <a:t>образцы подвергаются сдвигу на горизонтальной поверхности (плоскость сдвига определена заранее) с постоянной скоростью перемещения (6-8 мм/16-24ч), после 24 ч консолидации вертикальной нагрузкой N (действующей как нормальное напряжение).</a:t>
            </a:r>
            <a:r>
              <a:rPr lang="hr-HR" dirty="0"/>
              <a:t> </a:t>
            </a:r>
            <a:r>
              <a:rPr lang="hr-HR" dirty="0">
                <a:sym typeface="Symbol" panose="05050102010706020507" pitchFamily="18" charset="2"/>
              </a:rPr>
              <a:t></a:t>
            </a:r>
            <a:r>
              <a:rPr lang="hr-HR" baseline="-25000" dirty="0">
                <a:sym typeface="Symbol" panose="05050102010706020507" pitchFamily="18" charset="2"/>
              </a:rPr>
              <a:t>n</a:t>
            </a:r>
            <a:r>
              <a:rPr lang="hr-HR" dirty="0"/>
              <a:t> = N/A),</a:t>
            </a:r>
            <a:endParaRPr lang="en-GB" dirty="0"/>
          </a:p>
        </p:txBody>
      </p:sp>
      <p:pic>
        <p:nvPicPr>
          <p:cNvPr id="5" name="Picture 60" descr="soil%20shear%20test%20box">
            <a:extLst>
              <a:ext uri="{FF2B5EF4-FFF2-40B4-BE49-F238E27FC236}">
                <a16:creationId xmlns:a16="http://schemas.microsoft.com/office/drawing/2014/main" id="{18FD1C72-C879-42D2-90DF-32BE23AFA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028" y="3369734"/>
            <a:ext cx="377270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direct-shear-apparatus-803528">
            <a:extLst>
              <a:ext uri="{FF2B5EF4-FFF2-40B4-BE49-F238E27FC236}">
                <a16:creationId xmlns:a16="http://schemas.microsoft.com/office/drawing/2014/main" id="{A55C6B74-FBFB-460C-9F1A-CB711B4B1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798" y="982134"/>
            <a:ext cx="2594753"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AEA0B64-C2F3-49B6-B276-9D2904B4E7B3}"/>
              </a:ext>
            </a:extLst>
          </p:cNvPr>
          <p:cNvSpPr/>
          <p:nvPr/>
        </p:nvSpPr>
        <p:spPr>
          <a:xfrm>
            <a:off x="6138334" y="3810000"/>
            <a:ext cx="5316380" cy="2123658"/>
          </a:xfrm>
          <a:prstGeom prst="rect">
            <a:avLst/>
          </a:prstGeom>
        </p:spPr>
        <p:txBody>
          <a:bodyPr wrap="square">
            <a:spAutoFit/>
          </a:bodyPr>
          <a:lstStyle/>
          <a:p>
            <a:r>
              <a:rPr lang="ru-RU" sz="1200" dirty="0">
                <a:solidFill>
                  <a:srgbClr val="FF0000"/>
                </a:solidFill>
              </a:rPr>
              <a:t>УСТРОЙСТВО ДЛЯ ИСПЫТАНИЯ НА ПРОЧНОСТЬ ПРИ ПРЯМОМ СДВИГЕ </a:t>
            </a:r>
          </a:p>
          <a:p>
            <a:pPr marL="285750" indent="-285750">
              <a:buFontTx/>
              <a:buChar char="-"/>
            </a:pPr>
            <a:r>
              <a:rPr lang="ru-RU" sz="1200" dirty="0">
                <a:solidFill>
                  <a:srgbClr val="FF0000"/>
                </a:solidFill>
              </a:rPr>
              <a:t>образец в ящике нагружается грузами через вертикальные рычаги напряжения</a:t>
            </a:r>
          </a:p>
          <a:p>
            <a:pPr marL="285750" indent="-285750">
              <a:buFontTx/>
              <a:buChar char="-"/>
            </a:pPr>
            <a:r>
              <a:rPr lang="ru-RU" sz="1200" dirty="0">
                <a:solidFill>
                  <a:srgbClr val="FF0000"/>
                </a:solidFill>
              </a:rPr>
              <a:t>двигатель толкает нижний ящик своим поршнем, в то время как кольцо / датчик для измерения силы, прислоненной к верхнему ящику, измеряет горизонтальную силу, создаваемую сдвигом двух полуящиков</a:t>
            </a:r>
          </a:p>
          <a:p>
            <a:pPr marL="285750" indent="-285750">
              <a:buFontTx/>
              <a:buChar char="-"/>
            </a:pPr>
            <a:r>
              <a:rPr lang="ru-RU" sz="1200" dirty="0">
                <a:solidFill>
                  <a:srgbClr val="FF0000"/>
                </a:solidFill>
              </a:rPr>
              <a:t>деформации измеряются в горизонтальном направлении для сдвига и в вертикальном направлении для осадки</a:t>
            </a:r>
          </a:p>
          <a:p>
            <a:pPr marL="285750" indent="-285750">
              <a:buFontTx/>
              <a:buChar char="-"/>
            </a:pPr>
            <a:r>
              <a:rPr lang="ru-RU" sz="1200" dirty="0">
                <a:solidFill>
                  <a:srgbClr val="FF0000"/>
                </a:solidFill>
              </a:rPr>
              <a:t>3-4 устройства в серии обычно используются для испытания одного образца</a:t>
            </a:r>
          </a:p>
          <a:p>
            <a:pPr marL="285750" indent="-285750">
              <a:buFontTx/>
              <a:buChar char="-"/>
            </a:pPr>
            <a:r>
              <a:rPr lang="ru-RU" sz="1200" dirty="0">
                <a:solidFill>
                  <a:srgbClr val="FF0000"/>
                </a:solidFill>
                <a:sym typeface="Symbol" panose="05050102010706020507" pitchFamily="18" charset="2"/>
              </a:rPr>
              <a:t>Испытания с непогруженными или погруженными в воду образцами</a:t>
            </a:r>
          </a:p>
        </p:txBody>
      </p:sp>
      <p:sp>
        <p:nvSpPr>
          <p:cNvPr id="6" name="TextBox 5">
            <a:extLst>
              <a:ext uri="{FF2B5EF4-FFF2-40B4-BE49-F238E27FC236}">
                <a16:creationId xmlns:a16="http://schemas.microsoft.com/office/drawing/2014/main" id="{8D99652B-0626-C0A5-66D8-40213373A719}"/>
              </a:ext>
            </a:extLst>
          </p:cNvPr>
          <p:cNvSpPr txBox="1"/>
          <p:nvPr/>
        </p:nvSpPr>
        <p:spPr>
          <a:xfrm>
            <a:off x="2929095" y="3315956"/>
            <a:ext cx="1326382" cy="215444"/>
          </a:xfrm>
          <a:prstGeom prst="rect">
            <a:avLst/>
          </a:prstGeom>
          <a:solidFill>
            <a:schemeClr val="bg1"/>
          </a:solidFill>
        </p:spPr>
        <p:txBody>
          <a:bodyPr wrap="square" rtlCol="0">
            <a:spAutoFit/>
          </a:bodyPr>
          <a:lstStyle/>
          <a:p>
            <a:r>
              <a:rPr lang="ru-RU" sz="800" dirty="0"/>
              <a:t>нормальная нагрузка</a:t>
            </a:r>
          </a:p>
        </p:txBody>
      </p:sp>
      <p:sp>
        <p:nvSpPr>
          <p:cNvPr id="7" name="TextBox 6">
            <a:extLst>
              <a:ext uri="{FF2B5EF4-FFF2-40B4-BE49-F238E27FC236}">
                <a16:creationId xmlns:a16="http://schemas.microsoft.com/office/drawing/2014/main" id="{6E026130-92DE-9FBF-50ED-D4301F8AE654}"/>
              </a:ext>
            </a:extLst>
          </p:cNvPr>
          <p:cNvSpPr txBox="1"/>
          <p:nvPr/>
        </p:nvSpPr>
        <p:spPr>
          <a:xfrm>
            <a:off x="1125415" y="3742267"/>
            <a:ext cx="839038" cy="338554"/>
          </a:xfrm>
          <a:prstGeom prst="rect">
            <a:avLst/>
          </a:prstGeom>
          <a:solidFill>
            <a:schemeClr val="bg1"/>
          </a:solidFill>
        </p:spPr>
        <p:txBody>
          <a:bodyPr wrap="square" rtlCol="0">
            <a:spAutoFit/>
          </a:bodyPr>
          <a:lstStyle/>
          <a:p>
            <a:pPr algn="ctr"/>
            <a:r>
              <a:rPr lang="ru-RU" sz="800" dirty="0"/>
              <a:t>предельная нагрузка</a:t>
            </a:r>
          </a:p>
        </p:txBody>
      </p:sp>
      <p:sp>
        <p:nvSpPr>
          <p:cNvPr id="8" name="TextBox 7">
            <a:extLst>
              <a:ext uri="{FF2B5EF4-FFF2-40B4-BE49-F238E27FC236}">
                <a16:creationId xmlns:a16="http://schemas.microsoft.com/office/drawing/2014/main" id="{06C6FFF0-BAD2-52D1-178D-3CFF5B6355D7}"/>
              </a:ext>
            </a:extLst>
          </p:cNvPr>
          <p:cNvSpPr txBox="1"/>
          <p:nvPr/>
        </p:nvSpPr>
        <p:spPr>
          <a:xfrm>
            <a:off x="5524081" y="2974312"/>
            <a:ext cx="914400" cy="914400"/>
          </a:xfrm>
          <a:prstGeom prst="rect">
            <a:avLst/>
          </a:prstGeom>
          <a:noFill/>
        </p:spPr>
        <p:txBody>
          <a:bodyPr wrap="square" rtlCol="0">
            <a:spAutoFit/>
          </a:bodyPr>
          <a:lstStyle/>
          <a:p>
            <a:endParaRPr lang="ru-RU" dirty="0"/>
          </a:p>
        </p:txBody>
      </p:sp>
      <p:sp>
        <p:nvSpPr>
          <p:cNvPr id="10" name="TextBox 9">
            <a:extLst>
              <a:ext uri="{FF2B5EF4-FFF2-40B4-BE49-F238E27FC236}">
                <a16:creationId xmlns:a16="http://schemas.microsoft.com/office/drawing/2014/main" id="{9C243F25-2B82-A9EC-016A-4B5F4C7790BC}"/>
              </a:ext>
            </a:extLst>
          </p:cNvPr>
          <p:cNvSpPr txBox="1"/>
          <p:nvPr/>
        </p:nvSpPr>
        <p:spPr>
          <a:xfrm>
            <a:off x="1321358" y="4350936"/>
            <a:ext cx="643095" cy="338554"/>
          </a:xfrm>
          <a:prstGeom prst="rect">
            <a:avLst/>
          </a:prstGeom>
          <a:solidFill>
            <a:schemeClr val="bg1"/>
          </a:solidFill>
        </p:spPr>
        <p:txBody>
          <a:bodyPr wrap="square" rtlCol="0">
            <a:spAutoFit/>
          </a:bodyPr>
          <a:lstStyle/>
          <a:p>
            <a:pPr algn="ctr"/>
            <a:r>
              <a:rPr lang="ru-RU" sz="800" dirty="0"/>
              <a:t>пористая пластина</a:t>
            </a:r>
          </a:p>
        </p:txBody>
      </p:sp>
      <p:sp>
        <p:nvSpPr>
          <p:cNvPr id="11" name="TextBox 10">
            <a:extLst>
              <a:ext uri="{FF2B5EF4-FFF2-40B4-BE49-F238E27FC236}">
                <a16:creationId xmlns:a16="http://schemas.microsoft.com/office/drawing/2014/main" id="{417CC4DD-45D6-395C-8700-EBC65ACFBAE0}"/>
              </a:ext>
            </a:extLst>
          </p:cNvPr>
          <p:cNvSpPr txBox="1"/>
          <p:nvPr/>
        </p:nvSpPr>
        <p:spPr>
          <a:xfrm rot="19703181">
            <a:off x="3570245" y="4043444"/>
            <a:ext cx="1058054" cy="215444"/>
          </a:xfrm>
          <a:prstGeom prst="rect">
            <a:avLst/>
          </a:prstGeom>
          <a:solidFill>
            <a:schemeClr val="bg1"/>
          </a:solidFill>
        </p:spPr>
        <p:txBody>
          <a:bodyPr wrap="square" rtlCol="0">
            <a:spAutoFit/>
          </a:bodyPr>
          <a:lstStyle/>
          <a:p>
            <a:r>
              <a:rPr lang="ru-RU" sz="800" dirty="0"/>
              <a:t>поперечная сила</a:t>
            </a:r>
          </a:p>
        </p:txBody>
      </p:sp>
      <p:sp>
        <p:nvSpPr>
          <p:cNvPr id="12" name="TextBox 11">
            <a:extLst>
              <a:ext uri="{FF2B5EF4-FFF2-40B4-BE49-F238E27FC236}">
                <a16:creationId xmlns:a16="http://schemas.microsoft.com/office/drawing/2014/main" id="{4BC05D35-8FC9-60FB-9678-15C013A60DCB}"/>
              </a:ext>
            </a:extLst>
          </p:cNvPr>
          <p:cNvSpPr txBox="1"/>
          <p:nvPr/>
        </p:nvSpPr>
        <p:spPr>
          <a:xfrm>
            <a:off x="4203412" y="4689490"/>
            <a:ext cx="910757" cy="215444"/>
          </a:xfrm>
          <a:prstGeom prst="rect">
            <a:avLst/>
          </a:prstGeom>
          <a:solidFill>
            <a:schemeClr val="bg1"/>
          </a:solidFill>
        </p:spPr>
        <p:txBody>
          <a:bodyPr wrap="square" rtlCol="0">
            <a:spAutoFit/>
          </a:bodyPr>
          <a:lstStyle/>
          <a:p>
            <a:r>
              <a:rPr lang="ru-RU" sz="800" dirty="0"/>
              <a:t>верхняя секция</a:t>
            </a:r>
          </a:p>
        </p:txBody>
      </p:sp>
      <p:sp>
        <p:nvSpPr>
          <p:cNvPr id="13" name="TextBox 12">
            <a:extLst>
              <a:ext uri="{FF2B5EF4-FFF2-40B4-BE49-F238E27FC236}">
                <a16:creationId xmlns:a16="http://schemas.microsoft.com/office/drawing/2014/main" id="{25E541E1-DE15-F061-4C3C-01E36231D125}"/>
              </a:ext>
            </a:extLst>
          </p:cNvPr>
          <p:cNvSpPr txBox="1"/>
          <p:nvPr/>
        </p:nvSpPr>
        <p:spPr>
          <a:xfrm>
            <a:off x="4203412" y="4997434"/>
            <a:ext cx="1085222" cy="215444"/>
          </a:xfrm>
          <a:prstGeom prst="rect">
            <a:avLst/>
          </a:prstGeom>
          <a:solidFill>
            <a:schemeClr val="bg1"/>
          </a:solidFill>
        </p:spPr>
        <p:txBody>
          <a:bodyPr wrap="square" rtlCol="0">
            <a:spAutoFit/>
          </a:bodyPr>
          <a:lstStyle/>
          <a:p>
            <a:r>
              <a:rPr lang="ru-RU" sz="800" dirty="0"/>
              <a:t>нижняя секция</a:t>
            </a:r>
          </a:p>
        </p:txBody>
      </p:sp>
      <p:sp>
        <p:nvSpPr>
          <p:cNvPr id="14" name="TextBox 13">
            <a:extLst>
              <a:ext uri="{FF2B5EF4-FFF2-40B4-BE49-F238E27FC236}">
                <a16:creationId xmlns:a16="http://schemas.microsoft.com/office/drawing/2014/main" id="{6F0F0E53-C7DB-35FD-528B-A4B5A97C6A67}"/>
              </a:ext>
            </a:extLst>
          </p:cNvPr>
          <p:cNvSpPr txBox="1"/>
          <p:nvPr/>
        </p:nvSpPr>
        <p:spPr>
          <a:xfrm rot="19703181">
            <a:off x="1435426" y="5623466"/>
            <a:ext cx="1058054" cy="215444"/>
          </a:xfrm>
          <a:prstGeom prst="rect">
            <a:avLst/>
          </a:prstGeom>
          <a:solidFill>
            <a:schemeClr val="bg1"/>
          </a:solidFill>
        </p:spPr>
        <p:txBody>
          <a:bodyPr wrap="square" rtlCol="0">
            <a:spAutoFit/>
          </a:bodyPr>
          <a:lstStyle/>
          <a:p>
            <a:r>
              <a:rPr lang="ru-RU" sz="800" dirty="0"/>
              <a:t>поперечная сила</a:t>
            </a:r>
          </a:p>
        </p:txBody>
      </p:sp>
      <p:sp>
        <p:nvSpPr>
          <p:cNvPr id="15" name="TextBox 14">
            <a:extLst>
              <a:ext uri="{FF2B5EF4-FFF2-40B4-BE49-F238E27FC236}">
                <a16:creationId xmlns:a16="http://schemas.microsoft.com/office/drawing/2014/main" id="{CD7BD972-2E3E-30D2-9213-9F4915F4A1B2}"/>
              </a:ext>
            </a:extLst>
          </p:cNvPr>
          <p:cNvSpPr txBox="1"/>
          <p:nvPr/>
        </p:nvSpPr>
        <p:spPr>
          <a:xfrm>
            <a:off x="4255477" y="5423042"/>
            <a:ext cx="643095" cy="338554"/>
          </a:xfrm>
          <a:prstGeom prst="rect">
            <a:avLst/>
          </a:prstGeom>
          <a:solidFill>
            <a:schemeClr val="bg1"/>
          </a:solidFill>
        </p:spPr>
        <p:txBody>
          <a:bodyPr wrap="square" rtlCol="0">
            <a:spAutoFit/>
          </a:bodyPr>
          <a:lstStyle/>
          <a:p>
            <a:pPr algn="ctr"/>
            <a:r>
              <a:rPr lang="ru-RU" sz="800" dirty="0"/>
              <a:t>пористая пластина</a:t>
            </a:r>
          </a:p>
        </p:txBody>
      </p:sp>
      <p:sp>
        <p:nvSpPr>
          <p:cNvPr id="16" name="TextBox 15">
            <a:extLst>
              <a:ext uri="{FF2B5EF4-FFF2-40B4-BE49-F238E27FC236}">
                <a16:creationId xmlns:a16="http://schemas.microsoft.com/office/drawing/2014/main" id="{8D4DE48D-569E-5B6E-CE3A-5FA6474EFC1B}"/>
              </a:ext>
            </a:extLst>
          </p:cNvPr>
          <p:cNvSpPr txBox="1"/>
          <p:nvPr/>
        </p:nvSpPr>
        <p:spPr>
          <a:xfrm>
            <a:off x="4198701" y="5197656"/>
            <a:ext cx="1013976" cy="215444"/>
          </a:xfrm>
          <a:prstGeom prst="rect">
            <a:avLst/>
          </a:prstGeom>
          <a:solidFill>
            <a:schemeClr val="bg1"/>
          </a:solidFill>
        </p:spPr>
        <p:txBody>
          <a:bodyPr wrap="square" rtlCol="0">
            <a:spAutoFit/>
          </a:bodyPr>
          <a:lstStyle/>
          <a:p>
            <a:r>
              <a:rPr lang="ru-RU" sz="800" dirty="0"/>
              <a:t>образец грунта</a:t>
            </a:r>
          </a:p>
        </p:txBody>
      </p:sp>
    </p:spTree>
    <p:extLst>
      <p:ext uri="{BB962C8B-B14F-4D97-AF65-F5344CB8AC3E}">
        <p14:creationId xmlns:p14="http://schemas.microsoft.com/office/powerpoint/2010/main" val="30369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AA31-F9C2-45D3-9498-C21E28780D65}"/>
              </a:ext>
            </a:extLst>
          </p:cNvPr>
          <p:cNvSpPr>
            <a:spLocks noGrp="1"/>
          </p:cNvSpPr>
          <p:nvPr>
            <p:ph type="title"/>
          </p:nvPr>
        </p:nvSpPr>
        <p:spPr>
          <a:xfrm>
            <a:off x="0" y="0"/>
            <a:ext cx="10515600" cy="1325563"/>
          </a:xfrm>
        </p:spPr>
        <p:txBody>
          <a:bodyPr/>
          <a:lstStyle/>
          <a:p>
            <a:r>
              <a:rPr lang="ru-RU" b="1" dirty="0"/>
              <a:t>Прямое испытание на сдвиг</a:t>
            </a:r>
            <a:endParaRPr lang="en-GB" b="1" dirty="0"/>
          </a:p>
        </p:txBody>
      </p:sp>
      <p:sp>
        <p:nvSpPr>
          <p:cNvPr id="3" name="Content Placeholder 2">
            <a:extLst>
              <a:ext uri="{FF2B5EF4-FFF2-40B4-BE49-F238E27FC236}">
                <a16:creationId xmlns:a16="http://schemas.microsoft.com/office/drawing/2014/main" id="{F9A506F4-5824-4A5B-821B-14500FB784F7}"/>
              </a:ext>
            </a:extLst>
          </p:cNvPr>
          <p:cNvSpPr>
            <a:spLocks noGrp="1"/>
          </p:cNvSpPr>
          <p:nvPr>
            <p:ph sz="quarter" idx="1"/>
          </p:nvPr>
        </p:nvSpPr>
        <p:spPr>
          <a:xfrm>
            <a:off x="127001" y="978959"/>
            <a:ext cx="11794066" cy="4351338"/>
          </a:xfrm>
        </p:spPr>
        <p:txBody>
          <a:bodyPr>
            <a:normAutofit/>
          </a:bodyPr>
          <a:lstStyle/>
          <a:p>
            <a:pPr marL="0" indent="0">
              <a:buNone/>
            </a:pPr>
            <a:r>
              <a:rPr lang="ru-RU" sz="2500" dirty="0"/>
              <a:t>Образцы готовятся путем вырезания части ненарушенного образца грунта соответствующим металлическим резцом круглого (или чаще квадратного) сечения, выдавливаются в разъемные формы из двух частей, расположенных одна на другой, фиксируются во время выдавливания и консолидации образцов.</a:t>
            </a:r>
            <a:r>
              <a:rPr lang="hr-HR" sz="2500" dirty="0"/>
              <a:t>,</a:t>
            </a:r>
          </a:p>
        </p:txBody>
      </p:sp>
      <p:pic>
        <p:nvPicPr>
          <p:cNvPr id="6" name="Picture 5" descr="https://www.vjtech.co.uk/Portals/0/Images/Blog/March%202018/Direct%20Shear%20Testing/Figure%203%20Shear%20box%20assembly%20(Head%20and%20Epps,%202011).jpg">
            <a:extLst>
              <a:ext uri="{FF2B5EF4-FFF2-40B4-BE49-F238E27FC236}">
                <a16:creationId xmlns:a16="http://schemas.microsoft.com/office/drawing/2014/main" id="{9B907382-E17B-4321-9F2F-1195F16626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9056" y="2780049"/>
            <a:ext cx="3420429" cy="2879049"/>
          </a:xfrm>
          <a:prstGeom prst="rect">
            <a:avLst/>
          </a:prstGeom>
          <a:noFill/>
          <a:ln>
            <a:noFill/>
          </a:ln>
        </p:spPr>
      </p:pic>
      <p:pic>
        <p:nvPicPr>
          <p:cNvPr id="45060" name="Picture 4" descr="ELE International - Direct Shear and Vane Tests">
            <a:extLst>
              <a:ext uri="{FF2B5EF4-FFF2-40B4-BE49-F238E27FC236}">
                <a16:creationId xmlns:a16="http://schemas.microsoft.com/office/drawing/2014/main" id="{50C002BB-0C28-4930-8EDE-DC67C566B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266" y="2787988"/>
            <a:ext cx="2706710" cy="27067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119891-E14D-E1D4-2B9C-226DC4800007}"/>
              </a:ext>
            </a:extLst>
          </p:cNvPr>
          <p:cNvSpPr txBox="1"/>
          <p:nvPr/>
        </p:nvSpPr>
        <p:spPr>
          <a:xfrm>
            <a:off x="3458768" y="3220208"/>
            <a:ext cx="1116248" cy="215444"/>
          </a:xfrm>
          <a:prstGeom prst="rect">
            <a:avLst/>
          </a:prstGeom>
          <a:solidFill>
            <a:schemeClr val="bg1"/>
          </a:solidFill>
        </p:spPr>
        <p:txBody>
          <a:bodyPr wrap="square" rtlCol="0">
            <a:spAutoFit/>
          </a:bodyPr>
          <a:lstStyle/>
          <a:p>
            <a:pPr algn="ctr"/>
            <a:r>
              <a:rPr lang="ru-RU" sz="800" dirty="0"/>
              <a:t>пористая пластина</a:t>
            </a:r>
          </a:p>
        </p:txBody>
      </p:sp>
      <p:sp>
        <p:nvSpPr>
          <p:cNvPr id="5" name="TextBox 4">
            <a:extLst>
              <a:ext uri="{FF2B5EF4-FFF2-40B4-BE49-F238E27FC236}">
                <a16:creationId xmlns:a16="http://schemas.microsoft.com/office/drawing/2014/main" id="{CB123702-331A-8851-1D0E-47217F3FC7B2}"/>
              </a:ext>
            </a:extLst>
          </p:cNvPr>
          <p:cNvSpPr txBox="1"/>
          <p:nvPr/>
        </p:nvSpPr>
        <p:spPr>
          <a:xfrm>
            <a:off x="3458768" y="4059808"/>
            <a:ext cx="1116248" cy="215444"/>
          </a:xfrm>
          <a:prstGeom prst="rect">
            <a:avLst/>
          </a:prstGeom>
          <a:solidFill>
            <a:schemeClr val="bg1"/>
          </a:solidFill>
        </p:spPr>
        <p:txBody>
          <a:bodyPr wrap="square" rtlCol="0">
            <a:spAutoFit/>
          </a:bodyPr>
          <a:lstStyle/>
          <a:p>
            <a:pPr algn="ctr"/>
            <a:r>
              <a:rPr lang="ru-RU" sz="800" dirty="0"/>
              <a:t>пористая пластина</a:t>
            </a:r>
          </a:p>
        </p:txBody>
      </p:sp>
      <p:sp>
        <p:nvSpPr>
          <p:cNvPr id="7" name="TextBox 6">
            <a:extLst>
              <a:ext uri="{FF2B5EF4-FFF2-40B4-BE49-F238E27FC236}">
                <a16:creationId xmlns:a16="http://schemas.microsoft.com/office/drawing/2014/main" id="{6662F72E-F185-F2BB-6F8A-D4C5CE7ACBFE}"/>
              </a:ext>
            </a:extLst>
          </p:cNvPr>
          <p:cNvSpPr txBox="1"/>
          <p:nvPr/>
        </p:nvSpPr>
        <p:spPr>
          <a:xfrm>
            <a:off x="3458768" y="3398105"/>
            <a:ext cx="2511502" cy="215444"/>
          </a:xfrm>
          <a:prstGeom prst="rect">
            <a:avLst/>
          </a:prstGeom>
          <a:solidFill>
            <a:schemeClr val="bg1"/>
          </a:solidFill>
        </p:spPr>
        <p:txBody>
          <a:bodyPr wrap="square" rtlCol="0">
            <a:spAutoFit/>
          </a:bodyPr>
          <a:lstStyle/>
          <a:p>
            <a:pPr algn="ctr"/>
            <a:r>
              <a:rPr lang="ru-RU" sz="800" dirty="0"/>
              <a:t>перфорированная или сплошная решетчатая плита</a:t>
            </a:r>
          </a:p>
        </p:txBody>
      </p:sp>
      <p:sp>
        <p:nvSpPr>
          <p:cNvPr id="8" name="TextBox 7">
            <a:extLst>
              <a:ext uri="{FF2B5EF4-FFF2-40B4-BE49-F238E27FC236}">
                <a16:creationId xmlns:a16="http://schemas.microsoft.com/office/drawing/2014/main" id="{818566F4-6DB7-7EB2-DBC5-977881F73922}"/>
              </a:ext>
            </a:extLst>
          </p:cNvPr>
          <p:cNvSpPr txBox="1"/>
          <p:nvPr/>
        </p:nvSpPr>
        <p:spPr>
          <a:xfrm>
            <a:off x="3468598" y="3029008"/>
            <a:ext cx="1280872" cy="215444"/>
          </a:xfrm>
          <a:prstGeom prst="rect">
            <a:avLst/>
          </a:prstGeom>
          <a:solidFill>
            <a:schemeClr val="bg1"/>
          </a:solidFill>
        </p:spPr>
        <p:txBody>
          <a:bodyPr wrap="square" rtlCol="0">
            <a:spAutoFit/>
          </a:bodyPr>
          <a:lstStyle/>
          <a:p>
            <a:pPr algn="ctr"/>
            <a:r>
              <a:rPr lang="ru-RU" sz="800" dirty="0"/>
              <a:t>загрузочная площадка</a:t>
            </a:r>
          </a:p>
        </p:txBody>
      </p:sp>
      <p:sp>
        <p:nvSpPr>
          <p:cNvPr id="9" name="TextBox 8">
            <a:extLst>
              <a:ext uri="{FF2B5EF4-FFF2-40B4-BE49-F238E27FC236}">
                <a16:creationId xmlns:a16="http://schemas.microsoft.com/office/drawing/2014/main" id="{0579735C-4696-A242-96B7-1956F86CA778}"/>
              </a:ext>
            </a:extLst>
          </p:cNvPr>
          <p:cNvSpPr txBox="1"/>
          <p:nvPr/>
        </p:nvSpPr>
        <p:spPr>
          <a:xfrm>
            <a:off x="3468598" y="3626852"/>
            <a:ext cx="1013976" cy="215444"/>
          </a:xfrm>
          <a:prstGeom prst="rect">
            <a:avLst/>
          </a:prstGeom>
          <a:solidFill>
            <a:schemeClr val="bg1"/>
          </a:solidFill>
        </p:spPr>
        <p:txBody>
          <a:bodyPr wrap="square" rtlCol="0">
            <a:spAutoFit/>
          </a:bodyPr>
          <a:lstStyle/>
          <a:p>
            <a:r>
              <a:rPr lang="ru-RU" sz="800" dirty="0"/>
              <a:t>образец грунта</a:t>
            </a:r>
          </a:p>
        </p:txBody>
      </p:sp>
      <p:sp>
        <p:nvSpPr>
          <p:cNvPr id="10" name="TextBox 9">
            <a:extLst>
              <a:ext uri="{FF2B5EF4-FFF2-40B4-BE49-F238E27FC236}">
                <a16:creationId xmlns:a16="http://schemas.microsoft.com/office/drawing/2014/main" id="{4CC3103B-4109-5FA0-3F41-516A0EFC0B28}"/>
              </a:ext>
            </a:extLst>
          </p:cNvPr>
          <p:cNvSpPr txBox="1"/>
          <p:nvPr/>
        </p:nvSpPr>
        <p:spPr>
          <a:xfrm>
            <a:off x="3468598" y="3854418"/>
            <a:ext cx="2511502" cy="215444"/>
          </a:xfrm>
          <a:prstGeom prst="rect">
            <a:avLst/>
          </a:prstGeom>
          <a:solidFill>
            <a:schemeClr val="bg1"/>
          </a:solidFill>
        </p:spPr>
        <p:txBody>
          <a:bodyPr wrap="square" rtlCol="0">
            <a:spAutoFit/>
          </a:bodyPr>
          <a:lstStyle/>
          <a:p>
            <a:pPr algn="ctr"/>
            <a:r>
              <a:rPr lang="ru-RU" sz="800" dirty="0"/>
              <a:t>перфорированная или сплошная решетчатая плита</a:t>
            </a:r>
          </a:p>
        </p:txBody>
      </p:sp>
      <p:sp>
        <p:nvSpPr>
          <p:cNvPr id="11" name="TextBox 10">
            <a:extLst>
              <a:ext uri="{FF2B5EF4-FFF2-40B4-BE49-F238E27FC236}">
                <a16:creationId xmlns:a16="http://schemas.microsoft.com/office/drawing/2014/main" id="{6DCDD7E4-1EA6-2306-569F-7AA2C0A524B6}"/>
              </a:ext>
            </a:extLst>
          </p:cNvPr>
          <p:cNvSpPr txBox="1"/>
          <p:nvPr/>
        </p:nvSpPr>
        <p:spPr>
          <a:xfrm>
            <a:off x="3458768" y="4265198"/>
            <a:ext cx="1013976" cy="215444"/>
          </a:xfrm>
          <a:prstGeom prst="rect">
            <a:avLst/>
          </a:prstGeom>
          <a:solidFill>
            <a:schemeClr val="bg1"/>
          </a:solidFill>
        </p:spPr>
        <p:txBody>
          <a:bodyPr wrap="square" rtlCol="0">
            <a:spAutoFit/>
          </a:bodyPr>
          <a:lstStyle/>
          <a:p>
            <a:r>
              <a:rPr lang="ru-RU" sz="800" dirty="0"/>
              <a:t>опорная пластина</a:t>
            </a:r>
          </a:p>
        </p:txBody>
      </p:sp>
      <p:sp>
        <p:nvSpPr>
          <p:cNvPr id="12" name="TextBox 11">
            <a:extLst>
              <a:ext uri="{FF2B5EF4-FFF2-40B4-BE49-F238E27FC236}">
                <a16:creationId xmlns:a16="http://schemas.microsoft.com/office/drawing/2014/main" id="{4CF3A3E7-7C3C-5EF8-B6C6-947D2197F430}"/>
              </a:ext>
            </a:extLst>
          </p:cNvPr>
          <p:cNvSpPr txBox="1"/>
          <p:nvPr/>
        </p:nvSpPr>
        <p:spPr>
          <a:xfrm>
            <a:off x="945544" y="4542816"/>
            <a:ext cx="1306409" cy="338554"/>
          </a:xfrm>
          <a:prstGeom prst="rect">
            <a:avLst/>
          </a:prstGeom>
          <a:solidFill>
            <a:schemeClr val="bg1"/>
          </a:solidFill>
        </p:spPr>
        <p:txBody>
          <a:bodyPr wrap="square" rtlCol="0">
            <a:spAutoFit/>
          </a:bodyPr>
          <a:lstStyle/>
          <a:p>
            <a:pPr algn="ctr"/>
            <a:r>
              <a:rPr lang="ru-RU" sz="800" dirty="0"/>
              <a:t>отверстия для зажимных болтов</a:t>
            </a:r>
          </a:p>
        </p:txBody>
      </p:sp>
      <p:sp>
        <p:nvSpPr>
          <p:cNvPr id="13" name="TextBox 12">
            <a:extLst>
              <a:ext uri="{FF2B5EF4-FFF2-40B4-BE49-F238E27FC236}">
                <a16:creationId xmlns:a16="http://schemas.microsoft.com/office/drawing/2014/main" id="{65218D77-B789-2F79-1588-6BEFC22235A0}"/>
              </a:ext>
            </a:extLst>
          </p:cNvPr>
          <p:cNvSpPr txBox="1"/>
          <p:nvPr/>
        </p:nvSpPr>
        <p:spPr>
          <a:xfrm>
            <a:off x="2067128" y="5520481"/>
            <a:ext cx="2712357" cy="215444"/>
          </a:xfrm>
          <a:prstGeom prst="rect">
            <a:avLst/>
          </a:prstGeom>
          <a:solidFill>
            <a:schemeClr val="bg1"/>
          </a:solidFill>
        </p:spPr>
        <p:txBody>
          <a:bodyPr wrap="square" rtlCol="0">
            <a:spAutoFit/>
          </a:bodyPr>
          <a:lstStyle/>
          <a:p>
            <a:r>
              <a:rPr lang="ru-RU" sz="800" dirty="0">
                <a:solidFill>
                  <a:schemeClr val="accent1">
                    <a:lumMod val="75000"/>
                  </a:schemeClr>
                </a:solidFill>
              </a:rPr>
              <a:t>Рисунок 3 Сборка сдвигового ящика (Head and Epps, 2011)</a:t>
            </a:r>
          </a:p>
        </p:txBody>
      </p:sp>
    </p:spTree>
    <p:extLst>
      <p:ext uri="{BB962C8B-B14F-4D97-AF65-F5344CB8AC3E}">
        <p14:creationId xmlns:p14="http://schemas.microsoft.com/office/powerpoint/2010/main" val="1456096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AA31-F9C2-45D3-9498-C21E28780D65}"/>
              </a:ext>
            </a:extLst>
          </p:cNvPr>
          <p:cNvSpPr>
            <a:spLocks noGrp="1"/>
          </p:cNvSpPr>
          <p:nvPr>
            <p:ph type="title"/>
          </p:nvPr>
        </p:nvSpPr>
        <p:spPr>
          <a:xfrm>
            <a:off x="0" y="0"/>
            <a:ext cx="10515600" cy="1325563"/>
          </a:xfrm>
        </p:spPr>
        <p:txBody>
          <a:bodyPr/>
          <a:lstStyle/>
          <a:p>
            <a:r>
              <a:rPr lang="ru-RU" b="1" dirty="0"/>
              <a:t>Прямое испытание на сдвиг</a:t>
            </a:r>
            <a:endParaRPr lang="en-GB" b="1" dirty="0"/>
          </a:p>
        </p:txBody>
      </p:sp>
      <p:sp>
        <p:nvSpPr>
          <p:cNvPr id="3" name="Content Placeholder 2">
            <a:extLst>
              <a:ext uri="{FF2B5EF4-FFF2-40B4-BE49-F238E27FC236}">
                <a16:creationId xmlns:a16="http://schemas.microsoft.com/office/drawing/2014/main" id="{F9A506F4-5824-4A5B-821B-14500FB784F7}"/>
              </a:ext>
            </a:extLst>
          </p:cNvPr>
          <p:cNvSpPr>
            <a:spLocks noGrp="1"/>
          </p:cNvSpPr>
          <p:nvPr>
            <p:ph sz="quarter" idx="1"/>
          </p:nvPr>
        </p:nvSpPr>
        <p:spPr>
          <a:xfrm>
            <a:off x="101599" y="1058333"/>
            <a:ext cx="11878734" cy="2057400"/>
          </a:xfrm>
        </p:spPr>
        <p:txBody>
          <a:bodyPr>
            <a:normAutofit fontScale="85000" lnSpcReduction="20000"/>
          </a:bodyPr>
          <a:lstStyle/>
          <a:p>
            <a:r>
              <a:rPr lang="ru-RU" sz="2500" dirty="0"/>
              <a:t>После консолидации начинается срез путем приложения горизонтальной силы к одной части разъемной формы, в то время как другая часть закреплена.</a:t>
            </a:r>
            <a:r>
              <a:rPr lang="hr-HR" sz="2500" dirty="0"/>
              <a:t>, </a:t>
            </a:r>
          </a:p>
          <a:p>
            <a:r>
              <a:rPr lang="ru-RU" sz="2500" dirty="0"/>
              <a:t>Испытания проводятся на 3-4 образцах, установленных в разных аппаратах, каждый из которых нагружается различным нормальным напряжением (например, 50, 100, 200, 400 kPa).</a:t>
            </a:r>
            <a:r>
              <a:rPr lang="hr-HR" sz="2500" dirty="0"/>
              <a:t>)</a:t>
            </a:r>
          </a:p>
          <a:p>
            <a:r>
              <a:rPr lang="ru-RU" sz="2500" dirty="0"/>
              <a:t>Для испытания при определенном нормальном напряжении прикладывается горизонтальная нагрузка, с измерением горизонтальной силы (T) и горизонтального смещения, напряжение сдвига рассчитывается путем деления усилия сдвига и площади сдвигаемой плоскости.</a:t>
            </a:r>
            <a:r>
              <a:rPr lang="hr-HR" sz="2500" dirty="0"/>
              <a:t> (</a:t>
            </a:r>
            <a:r>
              <a:rPr lang="hr-HR" sz="2500" dirty="0">
                <a:sym typeface="Symbol" panose="05050102010706020507" pitchFamily="18" charset="2"/>
              </a:rPr>
              <a:t>=T/A)</a:t>
            </a:r>
            <a:endParaRPr lang="hr-HR" sz="2500" dirty="0"/>
          </a:p>
        </p:txBody>
      </p:sp>
      <p:pic>
        <p:nvPicPr>
          <p:cNvPr id="5" name="Picture 2" descr="C:\Documents and Settings\altit\Desktop\Das FoGE 4e JPG ART\ch10\76750_1003.jpg">
            <a:extLst>
              <a:ext uri="{FF2B5EF4-FFF2-40B4-BE49-F238E27FC236}">
                <a16:creationId xmlns:a16="http://schemas.microsoft.com/office/drawing/2014/main" id="{D78FF0DC-B87A-45F5-98C5-3538D031E652}"/>
              </a:ext>
            </a:extLst>
          </p:cNvPr>
          <p:cNvPicPr>
            <a:picLocks noChangeAspect="1" noChangeArrowheads="1"/>
          </p:cNvPicPr>
          <p:nvPr/>
        </p:nvPicPr>
        <p:blipFill>
          <a:blip r:embed="rId3" cstate="print"/>
          <a:srcRect b="4311"/>
          <a:stretch>
            <a:fillRect/>
          </a:stretch>
        </p:blipFill>
        <p:spPr bwMode="auto">
          <a:xfrm>
            <a:off x="1557867" y="3358200"/>
            <a:ext cx="3297086" cy="1981200"/>
          </a:xfrm>
          <a:prstGeom prst="rect">
            <a:avLst/>
          </a:prstGeom>
          <a:noFill/>
          <a:ln w="9525">
            <a:noFill/>
            <a:miter lim="800000"/>
            <a:headEnd/>
            <a:tailEnd/>
          </a:ln>
        </p:spPr>
      </p:pic>
      <p:graphicFrame>
        <p:nvGraphicFramePr>
          <p:cNvPr id="6" name="Object 5">
            <a:extLst>
              <a:ext uri="{FF2B5EF4-FFF2-40B4-BE49-F238E27FC236}">
                <a16:creationId xmlns:a16="http://schemas.microsoft.com/office/drawing/2014/main" id="{BC82F911-9751-4F7C-9B64-501D38F42EF8}"/>
              </a:ext>
            </a:extLst>
          </p:cNvPr>
          <p:cNvGraphicFramePr>
            <a:graphicFrameLocks noChangeAspect="1"/>
          </p:cNvGraphicFramePr>
          <p:nvPr>
            <p:extLst>
              <p:ext uri="{D42A27DB-BD31-4B8C-83A1-F6EECF244321}">
                <p14:modId xmlns:p14="http://schemas.microsoft.com/office/powerpoint/2010/main" val="1087567976"/>
              </p:ext>
            </p:extLst>
          </p:nvPr>
        </p:nvGraphicFramePr>
        <p:xfrm>
          <a:off x="5808133" y="3454400"/>
          <a:ext cx="3282848" cy="468000"/>
        </p:xfrm>
        <a:graphic>
          <a:graphicData uri="http://schemas.openxmlformats.org/presentationml/2006/ole">
            <mc:AlternateContent xmlns:mc="http://schemas.openxmlformats.org/markup-compatibility/2006">
              <mc:Choice xmlns:v="urn:schemas-microsoft-com:vml" Requires="v">
                <p:oleObj spid="_x0000_s2050" name="Equation" r:id="rId4" imgW="2755800" imgH="393480" progId="Equation.3">
                  <p:embed/>
                </p:oleObj>
              </mc:Choice>
              <mc:Fallback>
                <p:oleObj name="Equation" r:id="rId4" imgW="275580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133" y="3454400"/>
                        <a:ext cx="3282848" cy="46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D23B7FCC-6EE1-4CB8-9C44-986C4A4A3BD5}"/>
              </a:ext>
            </a:extLst>
          </p:cNvPr>
          <p:cNvGraphicFramePr>
            <a:graphicFrameLocks noChangeAspect="1"/>
          </p:cNvGraphicFramePr>
          <p:nvPr>
            <p:extLst>
              <p:ext uri="{D42A27DB-BD31-4B8C-83A1-F6EECF244321}">
                <p14:modId xmlns:p14="http://schemas.microsoft.com/office/powerpoint/2010/main" val="2954334087"/>
              </p:ext>
            </p:extLst>
          </p:nvPr>
        </p:nvGraphicFramePr>
        <p:xfrm>
          <a:off x="5909067" y="4796000"/>
          <a:ext cx="3131034" cy="468000"/>
        </p:xfrm>
        <a:graphic>
          <a:graphicData uri="http://schemas.openxmlformats.org/presentationml/2006/ole">
            <mc:AlternateContent xmlns:mc="http://schemas.openxmlformats.org/markup-compatibility/2006">
              <mc:Choice xmlns:v="urn:schemas-microsoft-com:vml" Requires="v">
                <p:oleObj spid="_x0000_s2051" name="Equation" r:id="rId6" imgW="2628720" imgH="393480" progId="Equation.3">
                  <p:embed/>
                </p:oleObj>
              </mc:Choice>
              <mc:Fallback>
                <p:oleObj name="Equation" r:id="rId6" imgW="262872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9067" y="4796000"/>
                        <a:ext cx="3131034" cy="46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a:extLst>
              <a:ext uri="{FF2B5EF4-FFF2-40B4-BE49-F238E27FC236}">
                <a16:creationId xmlns:a16="http://schemas.microsoft.com/office/drawing/2014/main" id="{712461F4-EA28-C26B-63D1-A968583838CF}"/>
              </a:ext>
            </a:extLst>
          </p:cNvPr>
          <p:cNvSpPr txBox="1"/>
          <p:nvPr/>
        </p:nvSpPr>
        <p:spPr>
          <a:xfrm>
            <a:off x="5457217" y="3550596"/>
            <a:ext cx="1342417" cy="215444"/>
          </a:xfrm>
          <a:prstGeom prst="rect">
            <a:avLst/>
          </a:prstGeom>
          <a:noFill/>
        </p:spPr>
        <p:txBody>
          <a:bodyPr wrap="square" rtlCol="0">
            <a:spAutoFit/>
          </a:bodyPr>
          <a:lstStyle/>
          <a:p>
            <a:r>
              <a:rPr lang="ru-RU" sz="800" dirty="0"/>
              <a:t>Нормальное напряжение</a:t>
            </a:r>
          </a:p>
        </p:txBody>
      </p:sp>
      <p:sp>
        <p:nvSpPr>
          <p:cNvPr id="8" name="Rectangle 7">
            <a:extLst>
              <a:ext uri="{FF2B5EF4-FFF2-40B4-BE49-F238E27FC236}">
                <a16:creationId xmlns:a16="http://schemas.microsoft.com/office/drawing/2014/main" id="{084BB92A-8631-6FC0-B415-F292245808BC}"/>
              </a:ext>
            </a:extLst>
          </p:cNvPr>
          <p:cNvSpPr/>
          <p:nvPr/>
        </p:nvSpPr>
        <p:spPr>
          <a:xfrm>
            <a:off x="5440423" y="3447384"/>
            <a:ext cx="1400783" cy="368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7BBD262E-8132-41CF-3D81-474470EF4442}"/>
              </a:ext>
            </a:extLst>
          </p:cNvPr>
          <p:cNvSpPr txBox="1"/>
          <p:nvPr/>
        </p:nvSpPr>
        <p:spPr>
          <a:xfrm>
            <a:off x="5398851" y="3573760"/>
            <a:ext cx="1546698" cy="353943"/>
          </a:xfrm>
          <a:prstGeom prst="rect">
            <a:avLst/>
          </a:prstGeom>
          <a:noFill/>
        </p:spPr>
        <p:txBody>
          <a:bodyPr wrap="square" rtlCol="0">
            <a:spAutoFit/>
          </a:bodyPr>
          <a:lstStyle/>
          <a:p>
            <a:r>
              <a:rPr lang="ru-RU" sz="900" b="1" dirty="0"/>
              <a:t>Нормальное напряжение</a:t>
            </a:r>
          </a:p>
          <a:p>
            <a:endParaRPr lang="ru-RU" sz="800" dirty="0"/>
          </a:p>
        </p:txBody>
      </p:sp>
      <p:sp>
        <p:nvSpPr>
          <p:cNvPr id="12" name="Rectangle 11">
            <a:extLst>
              <a:ext uri="{FF2B5EF4-FFF2-40B4-BE49-F238E27FC236}">
                <a16:creationId xmlns:a16="http://schemas.microsoft.com/office/drawing/2014/main" id="{51EF6A26-523F-76EE-E6E3-D2A239B28DB3}"/>
              </a:ext>
            </a:extLst>
          </p:cNvPr>
          <p:cNvSpPr/>
          <p:nvPr/>
        </p:nvSpPr>
        <p:spPr>
          <a:xfrm>
            <a:off x="7577847" y="3454400"/>
            <a:ext cx="1065179" cy="18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100130FF-875D-E5FA-D496-DA9E43B92904}"/>
              </a:ext>
            </a:extLst>
          </p:cNvPr>
          <p:cNvSpPr txBox="1"/>
          <p:nvPr/>
        </p:nvSpPr>
        <p:spPr>
          <a:xfrm>
            <a:off x="7621621" y="3458344"/>
            <a:ext cx="1172183" cy="230832"/>
          </a:xfrm>
          <a:prstGeom prst="rect">
            <a:avLst/>
          </a:prstGeom>
          <a:noFill/>
        </p:spPr>
        <p:txBody>
          <a:bodyPr wrap="square" rtlCol="0">
            <a:spAutoFit/>
          </a:bodyPr>
          <a:lstStyle/>
          <a:p>
            <a:r>
              <a:rPr lang="ru-RU" sz="900" b="1" dirty="0"/>
              <a:t>Нормальная сила</a:t>
            </a:r>
          </a:p>
        </p:txBody>
      </p:sp>
      <p:sp>
        <p:nvSpPr>
          <p:cNvPr id="13" name="Rectangle 12">
            <a:extLst>
              <a:ext uri="{FF2B5EF4-FFF2-40B4-BE49-F238E27FC236}">
                <a16:creationId xmlns:a16="http://schemas.microsoft.com/office/drawing/2014/main" id="{E901C949-C106-5428-CBC8-16A06B2FCFC5}"/>
              </a:ext>
            </a:extLst>
          </p:cNvPr>
          <p:cNvSpPr/>
          <p:nvPr/>
        </p:nvSpPr>
        <p:spPr>
          <a:xfrm>
            <a:off x="7150233" y="5063998"/>
            <a:ext cx="1940431" cy="18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ADA9E395-E28D-4AB7-0D66-69846AC0006A}"/>
              </a:ext>
            </a:extLst>
          </p:cNvPr>
          <p:cNvSpPr txBox="1"/>
          <p:nvPr/>
        </p:nvSpPr>
        <p:spPr>
          <a:xfrm>
            <a:off x="2620318" y="3213624"/>
            <a:ext cx="1172183" cy="215444"/>
          </a:xfrm>
          <a:prstGeom prst="rect">
            <a:avLst/>
          </a:prstGeom>
          <a:solidFill>
            <a:schemeClr val="bg1"/>
          </a:solidFill>
        </p:spPr>
        <p:txBody>
          <a:bodyPr wrap="square" rtlCol="0">
            <a:spAutoFit/>
          </a:bodyPr>
          <a:lstStyle/>
          <a:p>
            <a:r>
              <a:rPr lang="ru-RU" sz="800" dirty="0"/>
              <a:t>Нормальная сила</a:t>
            </a:r>
          </a:p>
        </p:txBody>
      </p:sp>
      <p:sp>
        <p:nvSpPr>
          <p:cNvPr id="16" name="Rectangle 15">
            <a:extLst>
              <a:ext uri="{FF2B5EF4-FFF2-40B4-BE49-F238E27FC236}">
                <a16:creationId xmlns:a16="http://schemas.microsoft.com/office/drawing/2014/main" id="{321F1F6C-5EB3-A484-3493-D4F8468DD261}"/>
              </a:ext>
            </a:extLst>
          </p:cNvPr>
          <p:cNvSpPr/>
          <p:nvPr/>
        </p:nvSpPr>
        <p:spPr>
          <a:xfrm>
            <a:off x="4557409" y="3915499"/>
            <a:ext cx="348012" cy="18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Rectangle 16">
            <a:extLst>
              <a:ext uri="{FF2B5EF4-FFF2-40B4-BE49-F238E27FC236}">
                <a16:creationId xmlns:a16="http://schemas.microsoft.com/office/drawing/2014/main" id="{3FA73F21-4CB1-D8CE-FE4D-1DC3D4AEF50B}"/>
              </a:ext>
            </a:extLst>
          </p:cNvPr>
          <p:cNvSpPr/>
          <p:nvPr/>
        </p:nvSpPr>
        <p:spPr>
          <a:xfrm>
            <a:off x="4557409" y="4863830"/>
            <a:ext cx="26264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598A21E2-B08F-5030-1B1C-72929C830423}"/>
              </a:ext>
            </a:extLst>
          </p:cNvPr>
          <p:cNvSpPr txBox="1"/>
          <p:nvPr/>
        </p:nvSpPr>
        <p:spPr>
          <a:xfrm>
            <a:off x="4480809" y="3765199"/>
            <a:ext cx="706826" cy="338554"/>
          </a:xfrm>
          <a:prstGeom prst="rect">
            <a:avLst/>
          </a:prstGeom>
          <a:noFill/>
        </p:spPr>
        <p:txBody>
          <a:bodyPr wrap="square" rtlCol="0">
            <a:spAutoFit/>
          </a:bodyPr>
          <a:lstStyle/>
          <a:p>
            <a:r>
              <a:rPr lang="ru-RU" sz="800" dirty="0"/>
              <a:t>Пористый камень</a:t>
            </a:r>
          </a:p>
        </p:txBody>
      </p:sp>
      <p:sp>
        <p:nvSpPr>
          <p:cNvPr id="19" name="TextBox 18">
            <a:extLst>
              <a:ext uri="{FF2B5EF4-FFF2-40B4-BE49-F238E27FC236}">
                <a16:creationId xmlns:a16="http://schemas.microsoft.com/office/drawing/2014/main" id="{FDACE245-68C3-358D-9DF7-2644D49F8F4F}"/>
              </a:ext>
            </a:extLst>
          </p:cNvPr>
          <p:cNvSpPr txBox="1"/>
          <p:nvPr/>
        </p:nvSpPr>
        <p:spPr>
          <a:xfrm>
            <a:off x="4482816" y="4796000"/>
            <a:ext cx="706826" cy="338554"/>
          </a:xfrm>
          <a:prstGeom prst="rect">
            <a:avLst/>
          </a:prstGeom>
          <a:noFill/>
        </p:spPr>
        <p:txBody>
          <a:bodyPr wrap="square" rtlCol="0">
            <a:spAutoFit/>
          </a:bodyPr>
          <a:lstStyle/>
          <a:p>
            <a:r>
              <a:rPr lang="ru-RU" sz="800" dirty="0"/>
              <a:t>Пористый камень</a:t>
            </a:r>
          </a:p>
        </p:txBody>
      </p:sp>
      <p:sp>
        <p:nvSpPr>
          <p:cNvPr id="14" name="TextBox 13">
            <a:extLst>
              <a:ext uri="{FF2B5EF4-FFF2-40B4-BE49-F238E27FC236}">
                <a16:creationId xmlns:a16="http://schemas.microsoft.com/office/drawing/2014/main" id="{B9907E78-122E-9016-F42A-5A87FC2B493B}"/>
              </a:ext>
            </a:extLst>
          </p:cNvPr>
          <p:cNvSpPr txBox="1"/>
          <p:nvPr/>
        </p:nvSpPr>
        <p:spPr>
          <a:xfrm>
            <a:off x="7266679" y="3725034"/>
            <a:ext cx="1882065" cy="230832"/>
          </a:xfrm>
          <a:prstGeom prst="rect">
            <a:avLst/>
          </a:prstGeom>
          <a:noFill/>
        </p:spPr>
        <p:txBody>
          <a:bodyPr wrap="square" rtlCol="0">
            <a:spAutoFit/>
          </a:bodyPr>
          <a:lstStyle/>
          <a:p>
            <a:r>
              <a:rPr lang="ru-RU" sz="900" b="1" dirty="0"/>
              <a:t>Площадь поперечного сечения</a:t>
            </a:r>
          </a:p>
        </p:txBody>
      </p:sp>
      <p:sp>
        <p:nvSpPr>
          <p:cNvPr id="20" name="Rectangle 19">
            <a:extLst>
              <a:ext uri="{FF2B5EF4-FFF2-40B4-BE49-F238E27FC236}">
                <a16:creationId xmlns:a16="http://schemas.microsoft.com/office/drawing/2014/main" id="{FA6BD123-6887-ABFF-4D5F-C248AF5E0A6A}"/>
              </a:ext>
            </a:extLst>
          </p:cNvPr>
          <p:cNvSpPr/>
          <p:nvPr/>
        </p:nvSpPr>
        <p:spPr>
          <a:xfrm>
            <a:off x="4667881" y="4099244"/>
            <a:ext cx="237540" cy="242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C8293CD5-9715-6DEB-8EE2-B212067132E5}"/>
              </a:ext>
            </a:extLst>
          </p:cNvPr>
          <p:cNvSpPr txBox="1"/>
          <p:nvPr/>
        </p:nvSpPr>
        <p:spPr>
          <a:xfrm>
            <a:off x="4572180" y="4045933"/>
            <a:ext cx="475196" cy="338554"/>
          </a:xfrm>
          <a:prstGeom prst="rect">
            <a:avLst/>
          </a:prstGeom>
          <a:noFill/>
        </p:spPr>
        <p:txBody>
          <a:bodyPr wrap="square" rtlCol="0">
            <a:spAutoFit/>
          </a:bodyPr>
          <a:lstStyle/>
          <a:p>
            <a:r>
              <a:rPr lang="ru-RU" sz="800" dirty="0"/>
              <a:t>Сила сдвига</a:t>
            </a:r>
          </a:p>
        </p:txBody>
      </p:sp>
      <p:sp>
        <p:nvSpPr>
          <p:cNvPr id="22" name="Rectangle 21">
            <a:extLst>
              <a:ext uri="{FF2B5EF4-FFF2-40B4-BE49-F238E27FC236}">
                <a16:creationId xmlns:a16="http://schemas.microsoft.com/office/drawing/2014/main" id="{C568AA9F-227C-CE48-C2D6-C06FDC5E5052}"/>
              </a:ext>
            </a:extLst>
          </p:cNvPr>
          <p:cNvSpPr/>
          <p:nvPr/>
        </p:nvSpPr>
        <p:spPr>
          <a:xfrm>
            <a:off x="4557409" y="4505490"/>
            <a:ext cx="237540" cy="202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CDADB0EB-B9DD-344A-F044-8638D824B5D9}"/>
              </a:ext>
            </a:extLst>
          </p:cNvPr>
          <p:cNvSpPr txBox="1"/>
          <p:nvPr/>
        </p:nvSpPr>
        <p:spPr>
          <a:xfrm>
            <a:off x="4478614" y="4377408"/>
            <a:ext cx="602264" cy="338554"/>
          </a:xfrm>
          <a:prstGeom prst="rect">
            <a:avLst/>
          </a:prstGeom>
          <a:noFill/>
        </p:spPr>
        <p:txBody>
          <a:bodyPr wrap="square" rtlCol="0">
            <a:spAutoFit/>
          </a:bodyPr>
          <a:lstStyle/>
          <a:p>
            <a:r>
              <a:rPr lang="ru-RU" sz="800" dirty="0"/>
              <a:t>Корпус сдвига</a:t>
            </a:r>
          </a:p>
        </p:txBody>
      </p:sp>
      <p:sp>
        <p:nvSpPr>
          <p:cNvPr id="24" name="Rectangle 23">
            <a:extLst>
              <a:ext uri="{FF2B5EF4-FFF2-40B4-BE49-F238E27FC236}">
                <a16:creationId xmlns:a16="http://schemas.microsoft.com/office/drawing/2014/main" id="{2EC464AF-0043-F8AB-BF41-E90047840094}"/>
              </a:ext>
            </a:extLst>
          </p:cNvPr>
          <p:cNvSpPr/>
          <p:nvPr/>
        </p:nvSpPr>
        <p:spPr>
          <a:xfrm>
            <a:off x="1507399" y="3491544"/>
            <a:ext cx="428405" cy="33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77EAE3BB-E1A6-4EAD-1643-A0971682A9C9}"/>
              </a:ext>
            </a:extLst>
          </p:cNvPr>
          <p:cNvSpPr txBox="1"/>
          <p:nvPr/>
        </p:nvSpPr>
        <p:spPr>
          <a:xfrm>
            <a:off x="1564421" y="3429000"/>
            <a:ext cx="783948" cy="338554"/>
          </a:xfrm>
          <a:prstGeom prst="rect">
            <a:avLst/>
          </a:prstGeom>
          <a:noFill/>
        </p:spPr>
        <p:txBody>
          <a:bodyPr wrap="square" rtlCol="0">
            <a:spAutoFit/>
          </a:bodyPr>
          <a:lstStyle/>
          <a:p>
            <a:r>
              <a:rPr lang="ru-RU" sz="800" dirty="0"/>
              <a:t>Загрузочная плита</a:t>
            </a:r>
          </a:p>
        </p:txBody>
      </p:sp>
      <p:sp>
        <p:nvSpPr>
          <p:cNvPr id="26" name="Rectangle 25">
            <a:extLst>
              <a:ext uri="{FF2B5EF4-FFF2-40B4-BE49-F238E27FC236}">
                <a16:creationId xmlns:a16="http://schemas.microsoft.com/office/drawing/2014/main" id="{9B9FFEE4-41E2-A2C9-9ED1-51FF314D5BB1}"/>
              </a:ext>
            </a:extLst>
          </p:cNvPr>
          <p:cNvSpPr/>
          <p:nvPr/>
        </p:nvSpPr>
        <p:spPr>
          <a:xfrm>
            <a:off x="5799190" y="4762534"/>
            <a:ext cx="1000444" cy="382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51F4C85C-540B-04B7-8856-355702AF7EE0}"/>
              </a:ext>
            </a:extLst>
          </p:cNvPr>
          <p:cNvSpPr txBox="1"/>
          <p:nvPr/>
        </p:nvSpPr>
        <p:spPr>
          <a:xfrm>
            <a:off x="5660571" y="4947760"/>
            <a:ext cx="1190133" cy="230832"/>
          </a:xfrm>
          <a:prstGeom prst="rect">
            <a:avLst/>
          </a:prstGeom>
          <a:noFill/>
        </p:spPr>
        <p:txBody>
          <a:bodyPr wrap="square" rtlCol="0">
            <a:spAutoFit/>
          </a:bodyPr>
          <a:lstStyle/>
          <a:p>
            <a:r>
              <a:rPr lang="ru-RU" sz="900" b="1" dirty="0"/>
              <a:t>Напряжение сдвига</a:t>
            </a:r>
          </a:p>
        </p:txBody>
      </p:sp>
      <p:sp>
        <p:nvSpPr>
          <p:cNvPr id="28" name="Rectangle 27">
            <a:extLst>
              <a:ext uri="{FF2B5EF4-FFF2-40B4-BE49-F238E27FC236}">
                <a16:creationId xmlns:a16="http://schemas.microsoft.com/office/drawing/2014/main" id="{56679C4A-F4EF-5A55-7A25-BC759FBB522F}"/>
              </a:ext>
            </a:extLst>
          </p:cNvPr>
          <p:cNvSpPr/>
          <p:nvPr/>
        </p:nvSpPr>
        <p:spPr>
          <a:xfrm>
            <a:off x="7150550" y="4829871"/>
            <a:ext cx="1703052" cy="18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a:extLst>
              <a:ext uri="{FF2B5EF4-FFF2-40B4-BE49-F238E27FC236}">
                <a16:creationId xmlns:a16="http://schemas.microsoft.com/office/drawing/2014/main" id="{9546D224-DEF5-13F5-6752-7E285B878ADF}"/>
              </a:ext>
            </a:extLst>
          </p:cNvPr>
          <p:cNvSpPr txBox="1"/>
          <p:nvPr/>
        </p:nvSpPr>
        <p:spPr>
          <a:xfrm>
            <a:off x="7226769" y="4827842"/>
            <a:ext cx="1626833" cy="230832"/>
          </a:xfrm>
          <a:prstGeom prst="rect">
            <a:avLst/>
          </a:prstGeom>
          <a:noFill/>
        </p:spPr>
        <p:txBody>
          <a:bodyPr wrap="square" rtlCol="0">
            <a:spAutoFit/>
          </a:bodyPr>
          <a:lstStyle/>
          <a:p>
            <a:r>
              <a:rPr lang="ru-RU" sz="900" b="1" dirty="0"/>
              <a:t>Сопротивление силе сдвига</a:t>
            </a:r>
          </a:p>
        </p:txBody>
      </p:sp>
      <p:sp>
        <p:nvSpPr>
          <p:cNvPr id="30" name="Rectangle 29">
            <a:extLst>
              <a:ext uri="{FF2B5EF4-FFF2-40B4-BE49-F238E27FC236}">
                <a16:creationId xmlns:a16="http://schemas.microsoft.com/office/drawing/2014/main" id="{BB167F55-A45B-83A9-E5E9-ED1D427729F0}"/>
              </a:ext>
            </a:extLst>
          </p:cNvPr>
          <p:cNvSpPr/>
          <p:nvPr/>
        </p:nvSpPr>
        <p:spPr>
          <a:xfrm>
            <a:off x="7179732" y="3757505"/>
            <a:ext cx="1940431" cy="18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Box 32">
            <a:extLst>
              <a:ext uri="{FF2B5EF4-FFF2-40B4-BE49-F238E27FC236}">
                <a16:creationId xmlns:a16="http://schemas.microsoft.com/office/drawing/2014/main" id="{5CF41FC2-C5DB-0854-78E0-BB9131AA9B48}"/>
              </a:ext>
            </a:extLst>
          </p:cNvPr>
          <p:cNvSpPr txBox="1"/>
          <p:nvPr/>
        </p:nvSpPr>
        <p:spPr>
          <a:xfrm>
            <a:off x="7296465" y="3666618"/>
            <a:ext cx="1856295" cy="230832"/>
          </a:xfrm>
          <a:prstGeom prst="rect">
            <a:avLst/>
          </a:prstGeom>
          <a:noFill/>
        </p:spPr>
        <p:txBody>
          <a:bodyPr wrap="square" rtlCol="0">
            <a:spAutoFit/>
          </a:bodyPr>
          <a:lstStyle/>
          <a:p>
            <a:r>
              <a:rPr lang="ru-RU" sz="900" b="1" dirty="0"/>
              <a:t>Площадь поперечного сечения</a:t>
            </a:r>
          </a:p>
        </p:txBody>
      </p:sp>
      <p:sp>
        <p:nvSpPr>
          <p:cNvPr id="34" name="TextBox 33">
            <a:extLst>
              <a:ext uri="{FF2B5EF4-FFF2-40B4-BE49-F238E27FC236}">
                <a16:creationId xmlns:a16="http://schemas.microsoft.com/office/drawing/2014/main" id="{A1A7E880-7912-C562-26F8-09789139762D}"/>
              </a:ext>
            </a:extLst>
          </p:cNvPr>
          <p:cNvSpPr txBox="1"/>
          <p:nvPr/>
        </p:nvSpPr>
        <p:spPr>
          <a:xfrm>
            <a:off x="7150233" y="5005582"/>
            <a:ext cx="1856295" cy="230832"/>
          </a:xfrm>
          <a:prstGeom prst="rect">
            <a:avLst/>
          </a:prstGeom>
          <a:noFill/>
        </p:spPr>
        <p:txBody>
          <a:bodyPr wrap="square" rtlCol="0">
            <a:spAutoFit/>
          </a:bodyPr>
          <a:lstStyle/>
          <a:p>
            <a:r>
              <a:rPr lang="ru-RU" sz="900" b="1" dirty="0"/>
              <a:t>Площадь поперечного сечения</a:t>
            </a:r>
          </a:p>
        </p:txBody>
      </p:sp>
    </p:spTree>
    <p:extLst>
      <p:ext uri="{BB962C8B-B14F-4D97-AF65-F5344CB8AC3E}">
        <p14:creationId xmlns:p14="http://schemas.microsoft.com/office/powerpoint/2010/main" val="3233611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AA31-F9C2-45D3-9498-C21E28780D65}"/>
              </a:ext>
            </a:extLst>
          </p:cNvPr>
          <p:cNvSpPr>
            <a:spLocks noGrp="1"/>
          </p:cNvSpPr>
          <p:nvPr>
            <p:ph type="title"/>
          </p:nvPr>
        </p:nvSpPr>
        <p:spPr>
          <a:xfrm>
            <a:off x="0" y="0"/>
            <a:ext cx="10515600" cy="1325563"/>
          </a:xfrm>
        </p:spPr>
        <p:txBody>
          <a:bodyPr/>
          <a:lstStyle/>
          <a:p>
            <a:r>
              <a:rPr lang="ru-RU" b="1" dirty="0"/>
              <a:t>Прямое испытание на сдвиг</a:t>
            </a:r>
            <a:endParaRPr lang="en-GB" b="1" dirty="0"/>
          </a:p>
        </p:txBody>
      </p:sp>
      <p:sp>
        <p:nvSpPr>
          <p:cNvPr id="3" name="Content Placeholder 2">
            <a:extLst>
              <a:ext uri="{FF2B5EF4-FFF2-40B4-BE49-F238E27FC236}">
                <a16:creationId xmlns:a16="http://schemas.microsoft.com/office/drawing/2014/main" id="{F9A506F4-5824-4A5B-821B-14500FB784F7}"/>
              </a:ext>
            </a:extLst>
          </p:cNvPr>
          <p:cNvSpPr>
            <a:spLocks noGrp="1"/>
          </p:cNvSpPr>
          <p:nvPr>
            <p:ph sz="quarter" idx="1"/>
          </p:nvPr>
        </p:nvSpPr>
        <p:spPr>
          <a:xfrm>
            <a:off x="156633" y="1186287"/>
            <a:ext cx="11878734" cy="1676400"/>
          </a:xfrm>
        </p:spPr>
        <p:txBody>
          <a:bodyPr>
            <a:normAutofit fontScale="77500" lnSpcReduction="20000"/>
          </a:bodyPr>
          <a:lstStyle/>
          <a:p>
            <a:r>
              <a:rPr lang="ru-RU" sz="2500" dirty="0"/>
              <a:t>Результат испытания представлен в виде графика, отражающего развитие напряжений сдвига с девелопментом сдвиговых перемещений</a:t>
            </a:r>
          </a:p>
          <a:p>
            <a:r>
              <a:rPr lang="ru-RU" sz="2500" dirty="0"/>
              <a:t>На основании максимального напряжения сдвига для определенного нормального напряжения для всех 3-4 образцов пар</a:t>
            </a:r>
            <a:r>
              <a:rPr lang="hr-HR" sz="2500" dirty="0"/>
              <a:t> </a:t>
            </a:r>
            <a:r>
              <a:rPr lang="hr-HR" sz="2500" dirty="0">
                <a:sym typeface="Symbol" panose="05050102010706020507" pitchFamily="18" charset="2"/>
              </a:rPr>
              <a:t>-</a:t>
            </a:r>
            <a:r>
              <a:rPr lang="hr-HR" sz="2500" baseline="-25000" dirty="0">
                <a:sym typeface="Symbol" panose="05050102010706020507" pitchFamily="18" charset="2"/>
              </a:rPr>
              <a:t>n</a:t>
            </a:r>
            <a:r>
              <a:rPr lang="hr-HR" sz="2500" dirty="0">
                <a:sym typeface="Symbol" panose="05050102010706020507" pitchFamily="18" charset="2"/>
              </a:rPr>
              <a:t> </a:t>
            </a:r>
            <a:r>
              <a:rPr lang="ru-RU" sz="2500" dirty="0">
                <a:sym typeface="Symbol" panose="05050102010706020507" pitchFamily="18" charset="2"/>
              </a:rPr>
              <a:t>строятся графики и проводится прямая линия, наилучшим образом соответствующая этим точкам </a:t>
            </a:r>
            <a:endParaRPr lang="hr-HR" sz="2500" dirty="0">
              <a:sym typeface="Symbol" panose="05050102010706020507" pitchFamily="18" charset="2"/>
            </a:endParaRPr>
          </a:p>
          <a:p>
            <a:r>
              <a:rPr lang="ru-RU" sz="2500" dirty="0">
                <a:sym typeface="Symbol" panose="05050102010706020507" pitchFamily="18" charset="2"/>
              </a:rPr>
              <a:t>Это линия прочности на сдвиг, используемая для определения параметров прочности</a:t>
            </a:r>
            <a:r>
              <a:rPr lang="en-US" sz="2500" dirty="0">
                <a:sym typeface="Symbol" panose="05050102010706020507" pitchFamily="18" charset="2"/>
              </a:rPr>
              <a:t> </a:t>
            </a:r>
            <a:r>
              <a:rPr lang="hr-HR" sz="2500" dirty="0">
                <a:sym typeface="Symbol" panose="05050102010706020507" pitchFamily="18" charset="2"/>
              </a:rPr>
              <a:t>(c, ) </a:t>
            </a:r>
            <a:r>
              <a:rPr lang="ru-RU" sz="2500" dirty="0">
                <a:sym typeface="Symbol" panose="05050102010706020507" pitchFamily="18" charset="2"/>
              </a:rPr>
              <a:t>на сдвиг</a:t>
            </a:r>
            <a:endParaRPr lang="hr-HR" sz="2500" dirty="0">
              <a:sym typeface="Symbol" panose="05050102010706020507" pitchFamily="18" charset="2"/>
            </a:endParaRPr>
          </a:p>
        </p:txBody>
      </p:sp>
      <p:pic>
        <p:nvPicPr>
          <p:cNvPr id="4" name="Picture 3">
            <a:extLst>
              <a:ext uri="{FF2B5EF4-FFF2-40B4-BE49-F238E27FC236}">
                <a16:creationId xmlns:a16="http://schemas.microsoft.com/office/drawing/2014/main" id="{BC8EBC16-689A-4CBF-9344-9A527A0E849F}"/>
              </a:ext>
            </a:extLst>
          </p:cNvPr>
          <p:cNvPicPr>
            <a:picLocks noChangeAspect="1"/>
          </p:cNvPicPr>
          <p:nvPr/>
        </p:nvPicPr>
        <p:blipFill>
          <a:blip r:embed="rId2"/>
          <a:stretch>
            <a:fillRect/>
          </a:stretch>
        </p:blipFill>
        <p:spPr>
          <a:xfrm>
            <a:off x="2392170" y="3310467"/>
            <a:ext cx="6306995" cy="2061682"/>
          </a:xfrm>
          <a:prstGeom prst="rect">
            <a:avLst/>
          </a:prstGeom>
        </p:spPr>
      </p:pic>
    </p:spTree>
    <p:extLst>
      <p:ext uri="{BB962C8B-B14F-4D97-AF65-F5344CB8AC3E}">
        <p14:creationId xmlns:p14="http://schemas.microsoft.com/office/powerpoint/2010/main" val="25459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7D0E-1B36-431F-BFEC-3ECFC135585D}"/>
              </a:ext>
            </a:extLst>
          </p:cNvPr>
          <p:cNvSpPr>
            <a:spLocks noGrp="1"/>
          </p:cNvSpPr>
          <p:nvPr>
            <p:ph type="title"/>
          </p:nvPr>
        </p:nvSpPr>
        <p:spPr>
          <a:xfrm>
            <a:off x="0" y="0"/>
            <a:ext cx="10515600" cy="1325563"/>
          </a:xfrm>
        </p:spPr>
        <p:txBody>
          <a:bodyPr/>
          <a:lstStyle/>
          <a:p>
            <a:r>
              <a:rPr lang="ru-RU" b="1" dirty="0"/>
              <a:t>Испытание на трехосный сдвиг</a:t>
            </a:r>
            <a:endParaRPr lang="en-GB" b="1" dirty="0"/>
          </a:p>
        </p:txBody>
      </p:sp>
      <p:sp>
        <p:nvSpPr>
          <p:cNvPr id="3" name="Content Placeholder 2">
            <a:extLst>
              <a:ext uri="{FF2B5EF4-FFF2-40B4-BE49-F238E27FC236}">
                <a16:creationId xmlns:a16="http://schemas.microsoft.com/office/drawing/2014/main" id="{238293B3-A761-47C8-92F0-EE22CD01AAEA}"/>
              </a:ext>
            </a:extLst>
          </p:cNvPr>
          <p:cNvSpPr>
            <a:spLocks noGrp="1"/>
          </p:cNvSpPr>
          <p:nvPr>
            <p:ph sz="quarter" idx="1"/>
          </p:nvPr>
        </p:nvSpPr>
        <p:spPr>
          <a:xfrm>
            <a:off x="474133" y="1109133"/>
            <a:ext cx="5808133" cy="5105400"/>
          </a:xfrm>
        </p:spPr>
        <p:txBody>
          <a:bodyPr>
            <a:normAutofit fontScale="77500" lnSpcReduction="20000"/>
          </a:bodyPr>
          <a:lstStyle/>
          <a:p>
            <a:pPr marL="0" indent="0">
              <a:buNone/>
            </a:pPr>
            <a:r>
              <a:rPr lang="ru-RU" dirty="0"/>
              <a:t>Система трехосного сдвига состоит из пресса, на который помещается ячейка с образцом, и систем контроля изменения объема образца, индуцирования давления воды в ячейке, измерения деформаций, датчиков смещений и давления</a:t>
            </a:r>
          </a:p>
          <a:p>
            <a:r>
              <a:rPr lang="ru-RU" dirty="0"/>
              <a:t>должны быть в состоянии </a:t>
            </a:r>
            <a:r>
              <a:rPr lang="hr-HR" dirty="0"/>
              <a:t>:</a:t>
            </a:r>
            <a:r>
              <a:rPr lang="en-GB" dirty="0"/>
              <a:t> </a:t>
            </a:r>
            <a:endParaRPr lang="hr-HR" dirty="0"/>
          </a:p>
          <a:p>
            <a:pPr lvl="1"/>
            <a:r>
              <a:rPr lang="ru-RU" dirty="0"/>
              <a:t>увеличить давление в камере</a:t>
            </a:r>
            <a:r>
              <a:rPr lang="en-GB" dirty="0"/>
              <a:t>, </a:t>
            </a:r>
            <a:endParaRPr lang="hr-HR" dirty="0"/>
          </a:p>
          <a:p>
            <a:pPr lvl="1"/>
            <a:r>
              <a:rPr lang="ru-RU" dirty="0"/>
              <a:t>усилие на образец (нажатием</a:t>
            </a:r>
            <a:r>
              <a:rPr lang="hr-HR" dirty="0"/>
              <a:t>)</a:t>
            </a:r>
            <a:r>
              <a:rPr lang="en-GB" dirty="0"/>
              <a:t>, </a:t>
            </a:r>
            <a:endParaRPr lang="hr-HR" dirty="0"/>
          </a:p>
          <a:p>
            <a:pPr lvl="1"/>
            <a:r>
              <a:rPr lang="ru-RU" dirty="0"/>
              <a:t>измерить вертикальную деформацию образца</a:t>
            </a:r>
            <a:r>
              <a:rPr lang="en-GB" dirty="0"/>
              <a:t>, </a:t>
            </a:r>
            <a:endParaRPr lang="hr-HR" dirty="0"/>
          </a:p>
          <a:p>
            <a:pPr lvl="1"/>
            <a:r>
              <a:rPr lang="ru-RU" dirty="0"/>
              <a:t>Измерьте изменение объема образца, измерьте </a:t>
            </a:r>
          </a:p>
          <a:p>
            <a:pPr lvl="1"/>
            <a:r>
              <a:rPr lang="ru-RU" dirty="0"/>
              <a:t>изменять содержание воды в образце путем измерения потока воды из образца или в образец</a:t>
            </a:r>
            <a:r>
              <a:rPr lang="en-GB" dirty="0"/>
              <a:t>,</a:t>
            </a:r>
            <a:endParaRPr lang="hr-HR" dirty="0"/>
          </a:p>
          <a:p>
            <a:pPr lvl="1"/>
            <a:r>
              <a:rPr lang="ru-RU" dirty="0"/>
              <a:t>измерение пластового давления в образце</a:t>
            </a:r>
          </a:p>
          <a:p>
            <a:pPr lvl="1"/>
            <a:r>
              <a:rPr lang="ru-RU" dirty="0"/>
              <a:t>измерять боковые деформации (не является стандартной опцией</a:t>
            </a:r>
            <a:r>
              <a:rPr lang="en-GB" dirty="0"/>
              <a:t>), </a:t>
            </a:r>
            <a:endParaRPr lang="hr-HR" dirty="0"/>
          </a:p>
        </p:txBody>
      </p:sp>
      <p:pic>
        <p:nvPicPr>
          <p:cNvPr id="4" name="Picture 2" descr="oedo1">
            <a:extLst>
              <a:ext uri="{FF2B5EF4-FFF2-40B4-BE49-F238E27FC236}">
                <a16:creationId xmlns:a16="http://schemas.microsoft.com/office/drawing/2014/main" id="{38E3D4BE-18BE-4E5C-95CD-89BFA48579AF}"/>
              </a:ext>
            </a:extLst>
          </p:cNvPr>
          <p:cNvPicPr>
            <a:picLocks noChangeAspect="1" noChangeArrowheads="1"/>
          </p:cNvPicPr>
          <p:nvPr/>
        </p:nvPicPr>
        <p:blipFill rotWithShape="1">
          <a:blip r:embed="rId2" cstate="print"/>
          <a:srcRect b="8524"/>
          <a:stretch/>
        </p:blipFill>
        <p:spPr bwMode="auto">
          <a:xfrm>
            <a:off x="6612467" y="1397001"/>
            <a:ext cx="3810000" cy="3680543"/>
          </a:xfrm>
          <a:prstGeom prst="rect">
            <a:avLst/>
          </a:prstGeom>
          <a:noFill/>
        </p:spPr>
      </p:pic>
      <p:sp>
        <p:nvSpPr>
          <p:cNvPr id="5" name="Rectangle 4">
            <a:extLst>
              <a:ext uri="{FF2B5EF4-FFF2-40B4-BE49-F238E27FC236}">
                <a16:creationId xmlns:a16="http://schemas.microsoft.com/office/drawing/2014/main" id="{9A6546E5-673C-03F5-A00B-7E677423214C}"/>
              </a:ext>
            </a:extLst>
          </p:cNvPr>
          <p:cNvSpPr/>
          <p:nvPr/>
        </p:nvSpPr>
        <p:spPr>
          <a:xfrm>
            <a:off x="7920990" y="4636770"/>
            <a:ext cx="708660" cy="285750"/>
          </a:xfrm>
          <a:prstGeom prst="rect">
            <a:avLst/>
          </a:prstGeom>
          <a:solidFill>
            <a:srgbClr val="696969"/>
          </a:solidFill>
          <a:ln>
            <a:solidFill>
              <a:srgbClr val="6B6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DD6A524C-90B4-50F7-0547-BF5066F1A5EB}"/>
              </a:ext>
            </a:extLst>
          </p:cNvPr>
          <p:cNvSpPr txBox="1"/>
          <p:nvPr/>
        </p:nvSpPr>
        <p:spPr>
          <a:xfrm>
            <a:off x="7818120" y="4460855"/>
            <a:ext cx="845820" cy="461665"/>
          </a:xfrm>
          <a:prstGeom prst="rect">
            <a:avLst/>
          </a:prstGeom>
          <a:noFill/>
        </p:spPr>
        <p:txBody>
          <a:bodyPr wrap="square" rtlCol="0">
            <a:spAutoFit/>
          </a:bodyPr>
          <a:lstStyle/>
          <a:p>
            <a:pPr algn="ctr"/>
            <a:r>
              <a:rPr lang="ru-RU" sz="800" dirty="0">
                <a:solidFill>
                  <a:schemeClr val="bg1">
                    <a:lumMod val="95000"/>
                  </a:schemeClr>
                </a:solidFill>
              </a:rPr>
              <a:t>Датчик пластового давления</a:t>
            </a:r>
          </a:p>
        </p:txBody>
      </p:sp>
      <p:sp>
        <p:nvSpPr>
          <p:cNvPr id="7" name="Rectangle 6">
            <a:extLst>
              <a:ext uri="{FF2B5EF4-FFF2-40B4-BE49-F238E27FC236}">
                <a16:creationId xmlns:a16="http://schemas.microsoft.com/office/drawing/2014/main" id="{2552FE03-5E40-C177-B9D0-DA849EA3A375}"/>
              </a:ext>
            </a:extLst>
          </p:cNvPr>
          <p:cNvSpPr/>
          <p:nvPr/>
        </p:nvSpPr>
        <p:spPr>
          <a:xfrm>
            <a:off x="7033260" y="3905250"/>
            <a:ext cx="510540" cy="510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A74916D1-2A5A-E274-45E6-E8305DF8A6FB}"/>
              </a:ext>
            </a:extLst>
          </p:cNvPr>
          <p:cNvSpPr txBox="1"/>
          <p:nvPr/>
        </p:nvSpPr>
        <p:spPr>
          <a:xfrm>
            <a:off x="7025640" y="3914447"/>
            <a:ext cx="689610" cy="461665"/>
          </a:xfrm>
          <a:prstGeom prst="rect">
            <a:avLst/>
          </a:prstGeom>
          <a:noFill/>
        </p:spPr>
        <p:txBody>
          <a:bodyPr wrap="square" rtlCol="0">
            <a:spAutoFit/>
          </a:bodyPr>
          <a:lstStyle/>
          <a:p>
            <a:pPr algn="ctr"/>
            <a:r>
              <a:rPr lang="ru-RU" sz="800" dirty="0"/>
              <a:t>Чувство давления в клетке</a:t>
            </a:r>
          </a:p>
        </p:txBody>
      </p:sp>
      <p:sp>
        <p:nvSpPr>
          <p:cNvPr id="9" name="Rectangle 8">
            <a:extLst>
              <a:ext uri="{FF2B5EF4-FFF2-40B4-BE49-F238E27FC236}">
                <a16:creationId xmlns:a16="http://schemas.microsoft.com/office/drawing/2014/main" id="{AECAAF5B-11D8-D9D9-FDFC-ECC74722AA25}"/>
              </a:ext>
            </a:extLst>
          </p:cNvPr>
          <p:cNvSpPr/>
          <p:nvPr/>
        </p:nvSpPr>
        <p:spPr>
          <a:xfrm>
            <a:off x="6612467" y="4552950"/>
            <a:ext cx="931333"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8B281751-2D8A-9657-DB17-8D36031191A3}"/>
              </a:ext>
            </a:extLst>
          </p:cNvPr>
          <p:cNvSpPr txBox="1"/>
          <p:nvPr/>
        </p:nvSpPr>
        <p:spPr>
          <a:xfrm>
            <a:off x="6801062" y="4422458"/>
            <a:ext cx="931333" cy="461665"/>
          </a:xfrm>
          <a:prstGeom prst="rect">
            <a:avLst/>
          </a:prstGeom>
          <a:noFill/>
        </p:spPr>
        <p:txBody>
          <a:bodyPr wrap="square" rtlCol="0">
            <a:spAutoFit/>
          </a:bodyPr>
          <a:lstStyle/>
          <a:p>
            <a:pPr algn="ctr"/>
            <a:r>
              <a:rPr lang="ru-RU" sz="800" dirty="0"/>
              <a:t>Датчик изменения объема дренажа</a:t>
            </a:r>
          </a:p>
        </p:txBody>
      </p:sp>
      <p:sp>
        <p:nvSpPr>
          <p:cNvPr id="11" name="Rectangle 10">
            <a:extLst>
              <a:ext uri="{FF2B5EF4-FFF2-40B4-BE49-F238E27FC236}">
                <a16:creationId xmlns:a16="http://schemas.microsoft.com/office/drawing/2014/main" id="{46D03AAE-B1D0-3C92-74FF-C3CAB6278709}"/>
              </a:ext>
            </a:extLst>
          </p:cNvPr>
          <p:cNvSpPr/>
          <p:nvPr/>
        </p:nvSpPr>
        <p:spPr>
          <a:xfrm>
            <a:off x="9745980" y="3914447"/>
            <a:ext cx="640080" cy="230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6A116E80-3CFD-0D7A-64A9-F3DE305D8A36}"/>
              </a:ext>
            </a:extLst>
          </p:cNvPr>
          <p:cNvSpPr txBox="1"/>
          <p:nvPr/>
        </p:nvSpPr>
        <p:spPr>
          <a:xfrm>
            <a:off x="9652847" y="3883967"/>
            <a:ext cx="681990" cy="338554"/>
          </a:xfrm>
          <a:prstGeom prst="rect">
            <a:avLst/>
          </a:prstGeom>
          <a:noFill/>
        </p:spPr>
        <p:txBody>
          <a:bodyPr wrap="square" rtlCol="0">
            <a:spAutoFit/>
          </a:bodyPr>
          <a:lstStyle/>
          <a:p>
            <a:r>
              <a:rPr lang="ru-RU" sz="800" dirty="0"/>
              <a:t>Верхний дренаж</a:t>
            </a:r>
          </a:p>
        </p:txBody>
      </p:sp>
      <p:sp>
        <p:nvSpPr>
          <p:cNvPr id="13" name="Rectangle 12">
            <a:extLst>
              <a:ext uri="{FF2B5EF4-FFF2-40B4-BE49-F238E27FC236}">
                <a16:creationId xmlns:a16="http://schemas.microsoft.com/office/drawing/2014/main" id="{1C72C0A7-A840-5A21-3A7A-6DC01202CF06}"/>
              </a:ext>
            </a:extLst>
          </p:cNvPr>
          <p:cNvSpPr/>
          <p:nvPr/>
        </p:nvSpPr>
        <p:spPr>
          <a:xfrm>
            <a:off x="9745980" y="3497580"/>
            <a:ext cx="293370" cy="167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Rectangle 13">
            <a:extLst>
              <a:ext uri="{FF2B5EF4-FFF2-40B4-BE49-F238E27FC236}">
                <a16:creationId xmlns:a16="http://schemas.microsoft.com/office/drawing/2014/main" id="{4B205FF4-C9E6-EDB2-7830-00260B5CC9F0}"/>
              </a:ext>
            </a:extLst>
          </p:cNvPr>
          <p:cNvSpPr/>
          <p:nvPr/>
        </p:nvSpPr>
        <p:spPr>
          <a:xfrm>
            <a:off x="9498330" y="3497580"/>
            <a:ext cx="217170" cy="167640"/>
          </a:xfrm>
          <a:prstGeom prst="rect">
            <a:avLst/>
          </a:prstGeom>
          <a:solidFill>
            <a:srgbClr val="D5D5D5"/>
          </a:solidFill>
          <a:ln>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D5D5D5"/>
              </a:solidFill>
            </a:endParaRPr>
          </a:p>
        </p:txBody>
      </p:sp>
      <p:sp>
        <p:nvSpPr>
          <p:cNvPr id="15" name="TextBox 14">
            <a:extLst>
              <a:ext uri="{FF2B5EF4-FFF2-40B4-BE49-F238E27FC236}">
                <a16:creationId xmlns:a16="http://schemas.microsoft.com/office/drawing/2014/main" id="{7BC50CF8-8974-B611-2C62-6BC39EC63A2A}"/>
              </a:ext>
            </a:extLst>
          </p:cNvPr>
          <p:cNvSpPr txBox="1"/>
          <p:nvPr/>
        </p:nvSpPr>
        <p:spPr>
          <a:xfrm>
            <a:off x="9268671" y="3429000"/>
            <a:ext cx="893657" cy="215444"/>
          </a:xfrm>
          <a:prstGeom prst="rect">
            <a:avLst/>
          </a:prstGeom>
          <a:noFill/>
        </p:spPr>
        <p:txBody>
          <a:bodyPr wrap="square" rtlCol="0">
            <a:spAutoFit/>
          </a:bodyPr>
          <a:lstStyle/>
          <a:p>
            <a:r>
              <a:rPr lang="ru-RU" sz="800" dirty="0"/>
              <a:t>Очищение пор</a:t>
            </a:r>
          </a:p>
        </p:txBody>
      </p:sp>
      <p:sp>
        <p:nvSpPr>
          <p:cNvPr id="16" name="Rectangle 15">
            <a:extLst>
              <a:ext uri="{FF2B5EF4-FFF2-40B4-BE49-F238E27FC236}">
                <a16:creationId xmlns:a16="http://schemas.microsoft.com/office/drawing/2014/main" id="{838F871D-E8D3-9587-67A6-058436305433}"/>
              </a:ext>
            </a:extLst>
          </p:cNvPr>
          <p:cNvSpPr/>
          <p:nvPr/>
        </p:nvSpPr>
        <p:spPr>
          <a:xfrm>
            <a:off x="9178290" y="3181350"/>
            <a:ext cx="552450" cy="215444"/>
          </a:xfrm>
          <a:prstGeom prst="rect">
            <a:avLst/>
          </a:prstGeom>
          <a:solidFill>
            <a:srgbClr val="D5D5D5"/>
          </a:solidFill>
          <a:ln>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Rectangle 16">
            <a:extLst>
              <a:ext uri="{FF2B5EF4-FFF2-40B4-BE49-F238E27FC236}">
                <a16:creationId xmlns:a16="http://schemas.microsoft.com/office/drawing/2014/main" id="{1B7DA3EE-E255-2641-603C-C4D94457D82B}"/>
              </a:ext>
            </a:extLst>
          </p:cNvPr>
          <p:cNvSpPr/>
          <p:nvPr/>
        </p:nvSpPr>
        <p:spPr>
          <a:xfrm>
            <a:off x="9738360" y="3181350"/>
            <a:ext cx="175260" cy="170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42C25D7B-70FE-69C8-FD49-56FFF658E40B}"/>
              </a:ext>
            </a:extLst>
          </p:cNvPr>
          <p:cNvSpPr txBox="1"/>
          <p:nvPr/>
        </p:nvSpPr>
        <p:spPr>
          <a:xfrm>
            <a:off x="9100185" y="3109556"/>
            <a:ext cx="893657" cy="338554"/>
          </a:xfrm>
          <a:prstGeom prst="rect">
            <a:avLst/>
          </a:prstGeom>
          <a:noFill/>
        </p:spPr>
        <p:txBody>
          <a:bodyPr wrap="square" rtlCol="0">
            <a:spAutoFit/>
          </a:bodyPr>
          <a:lstStyle/>
          <a:p>
            <a:r>
              <a:rPr lang="ru-RU" sz="800" dirty="0"/>
              <a:t>Образец для испытания</a:t>
            </a:r>
          </a:p>
        </p:txBody>
      </p:sp>
      <p:sp>
        <p:nvSpPr>
          <p:cNvPr id="19" name="Rectangle 18">
            <a:extLst>
              <a:ext uri="{FF2B5EF4-FFF2-40B4-BE49-F238E27FC236}">
                <a16:creationId xmlns:a16="http://schemas.microsoft.com/office/drawing/2014/main" id="{927AEAD6-B919-3D7D-422E-B8F24489A8B4}"/>
              </a:ext>
            </a:extLst>
          </p:cNvPr>
          <p:cNvSpPr/>
          <p:nvPr/>
        </p:nvSpPr>
        <p:spPr>
          <a:xfrm>
            <a:off x="9178290" y="2674620"/>
            <a:ext cx="560070" cy="195413"/>
          </a:xfrm>
          <a:prstGeom prst="rect">
            <a:avLst/>
          </a:prstGeom>
          <a:solidFill>
            <a:srgbClr val="D5D5D5"/>
          </a:solidFill>
          <a:ln>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19">
            <a:extLst>
              <a:ext uri="{FF2B5EF4-FFF2-40B4-BE49-F238E27FC236}">
                <a16:creationId xmlns:a16="http://schemas.microsoft.com/office/drawing/2014/main" id="{6244C33B-4B5B-59F8-3415-B4327291F2C6}"/>
              </a:ext>
            </a:extLst>
          </p:cNvPr>
          <p:cNvSpPr/>
          <p:nvPr/>
        </p:nvSpPr>
        <p:spPr>
          <a:xfrm>
            <a:off x="9742170" y="2628900"/>
            <a:ext cx="251672" cy="284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8BC2391A-936C-670E-DDF6-2A89DC423037}"/>
              </a:ext>
            </a:extLst>
          </p:cNvPr>
          <p:cNvSpPr txBox="1"/>
          <p:nvPr/>
        </p:nvSpPr>
        <p:spPr>
          <a:xfrm>
            <a:off x="9100185" y="2584907"/>
            <a:ext cx="693420" cy="338554"/>
          </a:xfrm>
          <a:prstGeom prst="rect">
            <a:avLst/>
          </a:prstGeom>
          <a:noFill/>
        </p:spPr>
        <p:txBody>
          <a:bodyPr wrap="square" rtlCol="0">
            <a:spAutoFit/>
          </a:bodyPr>
          <a:lstStyle/>
          <a:p>
            <a:r>
              <a:rPr lang="ru-RU" sz="800" dirty="0"/>
              <a:t>Датчик нагрузки</a:t>
            </a:r>
          </a:p>
        </p:txBody>
      </p:sp>
      <p:sp>
        <p:nvSpPr>
          <p:cNvPr id="22" name="Rectangle 21">
            <a:extLst>
              <a:ext uri="{FF2B5EF4-FFF2-40B4-BE49-F238E27FC236}">
                <a16:creationId xmlns:a16="http://schemas.microsoft.com/office/drawing/2014/main" id="{0E1EAAEB-2953-928D-48D6-4C88DCD73674}"/>
              </a:ext>
            </a:extLst>
          </p:cNvPr>
          <p:cNvSpPr/>
          <p:nvPr/>
        </p:nvSpPr>
        <p:spPr>
          <a:xfrm>
            <a:off x="6865620" y="2754184"/>
            <a:ext cx="678180" cy="248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9456D3EF-E782-FDD3-71F8-378E9ECDFE36}"/>
              </a:ext>
            </a:extLst>
          </p:cNvPr>
          <p:cNvSpPr txBox="1"/>
          <p:nvPr/>
        </p:nvSpPr>
        <p:spPr>
          <a:xfrm>
            <a:off x="6916419" y="2833003"/>
            <a:ext cx="1004571" cy="338554"/>
          </a:xfrm>
          <a:prstGeom prst="rect">
            <a:avLst/>
          </a:prstGeom>
          <a:noFill/>
        </p:spPr>
        <p:txBody>
          <a:bodyPr wrap="square" rtlCol="0">
            <a:spAutoFit/>
          </a:bodyPr>
          <a:lstStyle/>
          <a:p>
            <a:pPr algn="ctr"/>
            <a:r>
              <a:rPr lang="ru-RU" sz="800" dirty="0"/>
              <a:t>Тензометрический датчик</a:t>
            </a:r>
          </a:p>
        </p:txBody>
      </p:sp>
    </p:spTree>
    <p:extLst>
      <p:ext uri="{BB962C8B-B14F-4D97-AF65-F5344CB8AC3E}">
        <p14:creationId xmlns:p14="http://schemas.microsoft.com/office/powerpoint/2010/main" val="212283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F911-4DC2-4B71-90AB-02C6D7E307CD}"/>
              </a:ext>
            </a:extLst>
          </p:cNvPr>
          <p:cNvSpPr>
            <a:spLocks noGrp="1"/>
          </p:cNvSpPr>
          <p:nvPr>
            <p:ph type="title"/>
          </p:nvPr>
        </p:nvSpPr>
        <p:spPr>
          <a:xfrm>
            <a:off x="0" y="0"/>
            <a:ext cx="10515600" cy="1325563"/>
          </a:xfrm>
        </p:spPr>
        <p:txBody>
          <a:bodyPr>
            <a:normAutofit/>
          </a:bodyPr>
          <a:lstStyle/>
          <a:p>
            <a:r>
              <a:rPr lang="ru-RU" sz="4000" b="1" dirty="0"/>
              <a:t>Испытание на трехосный сдвиг</a:t>
            </a:r>
            <a:endParaRPr lang="en-GB" sz="4000" b="1" dirty="0"/>
          </a:p>
        </p:txBody>
      </p:sp>
      <p:sp>
        <p:nvSpPr>
          <p:cNvPr id="3" name="Content Placeholder 2">
            <a:extLst>
              <a:ext uri="{FF2B5EF4-FFF2-40B4-BE49-F238E27FC236}">
                <a16:creationId xmlns:a16="http://schemas.microsoft.com/office/drawing/2014/main" id="{E13DC70C-9BE3-4B45-8448-CC973F42BC27}"/>
              </a:ext>
            </a:extLst>
          </p:cNvPr>
          <p:cNvSpPr>
            <a:spLocks noGrp="1"/>
          </p:cNvSpPr>
          <p:nvPr>
            <p:ph sz="quarter" idx="1"/>
          </p:nvPr>
        </p:nvSpPr>
        <p:spPr>
          <a:xfrm>
            <a:off x="160866" y="1676400"/>
            <a:ext cx="5825067" cy="3378200"/>
          </a:xfrm>
        </p:spPr>
        <p:txBody>
          <a:bodyPr>
            <a:normAutofit fontScale="77500" lnSpcReduction="20000"/>
          </a:bodyPr>
          <a:lstStyle/>
          <a:p>
            <a:r>
              <a:rPr lang="ru-RU" dirty="0"/>
              <a:t>Из образца (ненарушенный образец, извлеченный из земли цилиндром во время бурения) изготавливают три или более небольших цилиндрических образца.</a:t>
            </a:r>
            <a:r>
              <a:rPr lang="en-GB" dirty="0"/>
              <a:t>)</a:t>
            </a:r>
            <a:r>
              <a:rPr lang="hr-HR" dirty="0"/>
              <a:t>, </a:t>
            </a:r>
          </a:p>
          <a:p>
            <a:r>
              <a:rPr lang="ru-RU" dirty="0"/>
              <a:t>Образец заворачивается в непроницаемую мембрану, которая крепится резиновыми кольцами к верхней и нижней крышкам образца, чтобы вода из камеры не смешивалась с водой в образце</a:t>
            </a:r>
            <a:r>
              <a:rPr lang="hr-HR" dirty="0"/>
              <a:t>.</a:t>
            </a:r>
          </a:p>
          <a:p>
            <a:r>
              <a:rPr lang="ru-RU" dirty="0"/>
              <a:t>Соотношение высоты и диаметра образца</a:t>
            </a:r>
            <a:r>
              <a:rPr lang="hr-HR" dirty="0"/>
              <a:t> H:D=2:1, D </a:t>
            </a:r>
            <a:r>
              <a:rPr lang="hr-HR" dirty="0">
                <a:sym typeface="Symbol" panose="05050102010706020507" pitchFamily="18" charset="2"/>
              </a:rPr>
              <a:t></a:t>
            </a:r>
            <a:r>
              <a:rPr lang="hr-HR" dirty="0"/>
              <a:t>36-50 mm,</a:t>
            </a:r>
          </a:p>
          <a:p>
            <a:endParaRPr lang="en-GB" dirty="0"/>
          </a:p>
        </p:txBody>
      </p:sp>
      <p:pic>
        <p:nvPicPr>
          <p:cNvPr id="5" name="Picture 2">
            <a:extLst>
              <a:ext uri="{FF2B5EF4-FFF2-40B4-BE49-F238E27FC236}">
                <a16:creationId xmlns:a16="http://schemas.microsoft.com/office/drawing/2014/main" id="{1F2EBEA3-32C9-4966-824E-EC97DEBFC9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7" b="3186"/>
          <a:stretch/>
        </p:blipFill>
        <p:spPr bwMode="auto">
          <a:xfrm>
            <a:off x="7730067" y="3877733"/>
            <a:ext cx="1447800" cy="179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DAC597C2-F040-4601-BA5B-4A85CCD68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 b="8"/>
          <a:stretch/>
        </p:blipFill>
        <p:spPr bwMode="auto">
          <a:xfrm>
            <a:off x="6714066" y="440267"/>
            <a:ext cx="3886200" cy="3124322"/>
          </a:xfrm>
          <a:prstGeom prst="rect">
            <a:avLst/>
          </a:prstGeom>
          <a:noFill/>
          <a:ln w="9525">
            <a:noFill/>
            <a:miter lim="800000"/>
            <a:headEnd/>
            <a:tailEnd/>
          </a:ln>
        </p:spPr>
      </p:pic>
      <p:sp>
        <p:nvSpPr>
          <p:cNvPr id="4" name="Rectangle 3">
            <a:extLst>
              <a:ext uri="{FF2B5EF4-FFF2-40B4-BE49-F238E27FC236}">
                <a16:creationId xmlns:a16="http://schemas.microsoft.com/office/drawing/2014/main" id="{02E6AA49-7DCF-653E-844D-EDE5CB35648F}"/>
              </a:ext>
            </a:extLst>
          </p:cNvPr>
          <p:cNvSpPr/>
          <p:nvPr/>
        </p:nvSpPr>
        <p:spPr>
          <a:xfrm>
            <a:off x="8541834" y="1226942"/>
            <a:ext cx="138275" cy="88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83176194-D4C6-D407-6349-091008A0FBBA}"/>
              </a:ext>
            </a:extLst>
          </p:cNvPr>
          <p:cNvSpPr txBox="1"/>
          <p:nvPr/>
        </p:nvSpPr>
        <p:spPr>
          <a:xfrm>
            <a:off x="8408020" y="1158969"/>
            <a:ext cx="869795" cy="215444"/>
          </a:xfrm>
          <a:prstGeom prst="rect">
            <a:avLst/>
          </a:prstGeom>
          <a:noFill/>
        </p:spPr>
        <p:txBody>
          <a:bodyPr wrap="square" rtlCol="0">
            <a:spAutoFit/>
          </a:bodyPr>
          <a:lstStyle/>
          <a:p>
            <a:r>
              <a:rPr lang="ru-RU" sz="800" dirty="0">
                <a:solidFill>
                  <a:schemeClr val="bg1">
                    <a:lumMod val="65000"/>
                  </a:schemeClr>
                </a:solidFill>
              </a:rPr>
              <a:t>воздух</a:t>
            </a:r>
          </a:p>
        </p:txBody>
      </p:sp>
    </p:spTree>
    <p:extLst>
      <p:ext uri="{BB962C8B-B14F-4D97-AF65-F5344CB8AC3E}">
        <p14:creationId xmlns:p14="http://schemas.microsoft.com/office/powerpoint/2010/main" val="3928152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A379-EE4F-4F59-B72F-685CACC7076C}"/>
              </a:ext>
            </a:extLst>
          </p:cNvPr>
          <p:cNvSpPr>
            <a:spLocks noGrp="1"/>
          </p:cNvSpPr>
          <p:nvPr>
            <p:ph type="title"/>
          </p:nvPr>
        </p:nvSpPr>
        <p:spPr>
          <a:xfrm>
            <a:off x="0" y="0"/>
            <a:ext cx="10515600" cy="1325563"/>
          </a:xfrm>
        </p:spPr>
        <p:txBody>
          <a:bodyPr>
            <a:normAutofit/>
          </a:bodyPr>
          <a:lstStyle/>
          <a:p>
            <a:r>
              <a:rPr lang="ru-RU" sz="4000" b="1" dirty="0"/>
              <a:t>Испытание на трехосный сдвиг</a:t>
            </a:r>
            <a:endParaRPr lang="en-GB" sz="4000" b="1" dirty="0"/>
          </a:p>
        </p:txBody>
      </p:sp>
      <p:sp>
        <p:nvSpPr>
          <p:cNvPr id="3" name="Content Placeholder 2">
            <a:extLst>
              <a:ext uri="{FF2B5EF4-FFF2-40B4-BE49-F238E27FC236}">
                <a16:creationId xmlns:a16="http://schemas.microsoft.com/office/drawing/2014/main" id="{50D2F086-1705-4C43-943D-73FC843E1A80}"/>
              </a:ext>
            </a:extLst>
          </p:cNvPr>
          <p:cNvSpPr>
            <a:spLocks noGrp="1"/>
          </p:cNvSpPr>
          <p:nvPr>
            <p:ph sz="quarter" idx="1"/>
          </p:nvPr>
        </p:nvSpPr>
        <p:spPr>
          <a:xfrm>
            <a:off x="127000" y="1676400"/>
            <a:ext cx="6578600" cy="3742267"/>
          </a:xfrm>
        </p:spPr>
        <p:txBody>
          <a:bodyPr>
            <a:normAutofit fontScale="92500"/>
          </a:bodyPr>
          <a:lstStyle/>
          <a:p>
            <a:r>
              <a:rPr lang="ru-RU" sz="2500" dirty="0"/>
              <a:t>Образцы подвергаются нагрузке, каждый в своей трехосной камере.</a:t>
            </a:r>
            <a:r>
              <a:rPr lang="hr-HR" sz="2500" dirty="0"/>
              <a:t>.</a:t>
            </a:r>
          </a:p>
          <a:p>
            <a:r>
              <a:rPr lang="ru-RU" sz="2500" dirty="0"/>
              <a:t>Первая фаза испытания - фаза консолидации, в которой образцу дают возможность консолидироваться под действием приложенного напряжения (образец испытывает объемные изменения под действием бокового напряжения, создаваемого давлением в камере за счет воды вокруг образца, а иногда одновременно и вертикального напряжения за счет дополнительной вертикальной нагрузки</a:t>
            </a:r>
            <a:r>
              <a:rPr lang="hr-HR" sz="2500" dirty="0"/>
              <a:t>).</a:t>
            </a:r>
          </a:p>
          <a:p>
            <a:endParaRPr lang="en-GB" sz="2500" dirty="0"/>
          </a:p>
          <a:p>
            <a:endParaRPr lang="en-GB" sz="2500" dirty="0"/>
          </a:p>
        </p:txBody>
      </p:sp>
      <p:pic>
        <p:nvPicPr>
          <p:cNvPr id="6" name="Picture 5">
            <a:extLst>
              <a:ext uri="{FF2B5EF4-FFF2-40B4-BE49-F238E27FC236}">
                <a16:creationId xmlns:a16="http://schemas.microsoft.com/office/drawing/2014/main" id="{B8DCC558-FFE6-488B-AC8D-F36F9BD3C6AF}"/>
              </a:ext>
            </a:extLst>
          </p:cNvPr>
          <p:cNvPicPr>
            <a:picLocks noChangeAspect="1"/>
          </p:cNvPicPr>
          <p:nvPr/>
        </p:nvPicPr>
        <p:blipFill>
          <a:blip r:embed="rId2"/>
          <a:stretch>
            <a:fillRect/>
          </a:stretch>
        </p:blipFill>
        <p:spPr>
          <a:xfrm>
            <a:off x="6898105" y="499533"/>
            <a:ext cx="3617495" cy="2895600"/>
          </a:xfrm>
          <a:prstGeom prst="rect">
            <a:avLst/>
          </a:prstGeom>
        </p:spPr>
      </p:pic>
      <p:pic>
        <p:nvPicPr>
          <p:cNvPr id="8" name="Picture 7">
            <a:extLst>
              <a:ext uri="{FF2B5EF4-FFF2-40B4-BE49-F238E27FC236}">
                <a16:creationId xmlns:a16="http://schemas.microsoft.com/office/drawing/2014/main" id="{D867F636-C2FD-41BB-8539-6E4FE41202F0}"/>
              </a:ext>
            </a:extLst>
          </p:cNvPr>
          <p:cNvPicPr>
            <a:picLocks noChangeAspect="1"/>
          </p:cNvPicPr>
          <p:nvPr/>
        </p:nvPicPr>
        <p:blipFill>
          <a:blip r:embed="rId3"/>
          <a:stretch>
            <a:fillRect/>
          </a:stretch>
        </p:blipFill>
        <p:spPr>
          <a:xfrm>
            <a:off x="7382934" y="3733800"/>
            <a:ext cx="2916143" cy="2029496"/>
          </a:xfrm>
          <a:prstGeom prst="rect">
            <a:avLst/>
          </a:prstGeom>
        </p:spPr>
      </p:pic>
      <p:sp>
        <p:nvSpPr>
          <p:cNvPr id="4" name="TextBox 3">
            <a:extLst>
              <a:ext uri="{FF2B5EF4-FFF2-40B4-BE49-F238E27FC236}">
                <a16:creationId xmlns:a16="http://schemas.microsoft.com/office/drawing/2014/main" id="{9C4DF9BD-653A-A1F9-A2A4-B18E08EFA43E}"/>
              </a:ext>
            </a:extLst>
          </p:cNvPr>
          <p:cNvSpPr txBox="1"/>
          <p:nvPr/>
        </p:nvSpPr>
        <p:spPr>
          <a:xfrm>
            <a:off x="7382934" y="366148"/>
            <a:ext cx="1204777" cy="461665"/>
          </a:xfrm>
          <a:prstGeom prst="rect">
            <a:avLst/>
          </a:prstGeom>
          <a:solidFill>
            <a:schemeClr val="bg1"/>
          </a:solidFill>
        </p:spPr>
        <p:txBody>
          <a:bodyPr wrap="square" rtlCol="0">
            <a:spAutoFit/>
          </a:bodyPr>
          <a:lstStyle/>
          <a:p>
            <a:pPr algn="ctr"/>
            <a:r>
              <a:rPr lang="ru-RU" sz="1200" dirty="0"/>
              <a:t>Этап 1 Консолидация</a:t>
            </a:r>
          </a:p>
        </p:txBody>
      </p:sp>
      <p:sp>
        <p:nvSpPr>
          <p:cNvPr id="7" name="Rectangle 6">
            <a:extLst>
              <a:ext uri="{FF2B5EF4-FFF2-40B4-BE49-F238E27FC236}">
                <a16:creationId xmlns:a16="http://schemas.microsoft.com/office/drawing/2014/main" id="{CDA4416B-1E8E-CD0F-B12E-7E17FA843E1C}"/>
              </a:ext>
            </a:extLst>
          </p:cNvPr>
          <p:cNvSpPr/>
          <p:nvPr/>
        </p:nvSpPr>
        <p:spPr>
          <a:xfrm>
            <a:off x="8976244" y="499533"/>
            <a:ext cx="977852" cy="328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C9D09E37-0A38-F741-C134-0C217808DB16}"/>
              </a:ext>
            </a:extLst>
          </p:cNvPr>
          <p:cNvSpPr txBox="1"/>
          <p:nvPr/>
        </p:nvSpPr>
        <p:spPr>
          <a:xfrm>
            <a:off x="8841005" y="550814"/>
            <a:ext cx="1150823" cy="276999"/>
          </a:xfrm>
          <a:prstGeom prst="rect">
            <a:avLst/>
          </a:prstGeom>
          <a:solidFill>
            <a:schemeClr val="bg1"/>
          </a:solidFill>
        </p:spPr>
        <p:txBody>
          <a:bodyPr wrap="square" rtlCol="0">
            <a:spAutoFit/>
          </a:bodyPr>
          <a:lstStyle/>
          <a:p>
            <a:r>
              <a:rPr lang="ru-RU" sz="1200" dirty="0"/>
              <a:t>Фаза 2 Сдвиг</a:t>
            </a:r>
          </a:p>
        </p:txBody>
      </p:sp>
      <p:sp>
        <p:nvSpPr>
          <p:cNvPr id="9" name="Rectangle 8">
            <a:extLst>
              <a:ext uri="{FF2B5EF4-FFF2-40B4-BE49-F238E27FC236}">
                <a16:creationId xmlns:a16="http://schemas.microsoft.com/office/drawing/2014/main" id="{F5E2C320-0782-299D-86DF-39232D916763}"/>
              </a:ext>
            </a:extLst>
          </p:cNvPr>
          <p:cNvSpPr/>
          <p:nvPr/>
        </p:nvSpPr>
        <p:spPr>
          <a:xfrm>
            <a:off x="6939705" y="1818370"/>
            <a:ext cx="443229" cy="333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346B260E-D42F-F8E4-95AC-C35DE062E656}"/>
              </a:ext>
            </a:extLst>
          </p:cNvPr>
          <p:cNvSpPr txBox="1"/>
          <p:nvPr/>
        </p:nvSpPr>
        <p:spPr>
          <a:xfrm>
            <a:off x="6616362" y="1760183"/>
            <a:ext cx="933459" cy="400110"/>
          </a:xfrm>
          <a:prstGeom prst="rect">
            <a:avLst/>
          </a:prstGeom>
          <a:noFill/>
        </p:spPr>
        <p:txBody>
          <a:bodyPr wrap="square" rtlCol="0">
            <a:spAutoFit/>
          </a:bodyPr>
          <a:lstStyle/>
          <a:p>
            <a:pPr algn="ctr"/>
            <a:r>
              <a:rPr lang="ru-RU" sz="1000" dirty="0"/>
              <a:t>Окружающее давление</a:t>
            </a:r>
          </a:p>
        </p:txBody>
      </p:sp>
      <p:sp>
        <p:nvSpPr>
          <p:cNvPr id="11" name="Rectangle 10">
            <a:extLst>
              <a:ext uri="{FF2B5EF4-FFF2-40B4-BE49-F238E27FC236}">
                <a16:creationId xmlns:a16="http://schemas.microsoft.com/office/drawing/2014/main" id="{6A6E0F4C-553C-585E-2D7E-7A42E9002728}"/>
              </a:ext>
            </a:extLst>
          </p:cNvPr>
          <p:cNvSpPr/>
          <p:nvPr/>
        </p:nvSpPr>
        <p:spPr>
          <a:xfrm>
            <a:off x="7549821" y="3805881"/>
            <a:ext cx="519141" cy="358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11">
            <a:extLst>
              <a:ext uri="{FF2B5EF4-FFF2-40B4-BE49-F238E27FC236}">
                <a16:creationId xmlns:a16="http://schemas.microsoft.com/office/drawing/2014/main" id="{F14A8E98-CA34-8CA6-3509-F22611EFC905}"/>
              </a:ext>
            </a:extLst>
          </p:cNvPr>
          <p:cNvSpPr/>
          <p:nvPr/>
        </p:nvSpPr>
        <p:spPr>
          <a:xfrm>
            <a:off x="7426411" y="4135395"/>
            <a:ext cx="733167" cy="156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1B19BA63-AB83-FBF5-9076-9107E28E4D26}"/>
              </a:ext>
            </a:extLst>
          </p:cNvPr>
          <p:cNvSpPr txBox="1"/>
          <p:nvPr/>
        </p:nvSpPr>
        <p:spPr>
          <a:xfrm>
            <a:off x="7352270" y="3719384"/>
            <a:ext cx="1029730" cy="646331"/>
          </a:xfrm>
          <a:prstGeom prst="rect">
            <a:avLst/>
          </a:prstGeom>
          <a:noFill/>
        </p:spPr>
        <p:txBody>
          <a:bodyPr wrap="square" rtlCol="0">
            <a:spAutoFit/>
          </a:bodyPr>
          <a:lstStyle/>
          <a:p>
            <a:pPr algn="ctr"/>
            <a:r>
              <a:rPr lang="ru-RU" sz="900" dirty="0"/>
              <a:t>Применение ограничивающих напряжений (консолидация)</a:t>
            </a:r>
          </a:p>
        </p:txBody>
      </p:sp>
      <p:sp>
        <p:nvSpPr>
          <p:cNvPr id="14" name="Freeform: Shape 13">
            <a:extLst>
              <a:ext uri="{FF2B5EF4-FFF2-40B4-BE49-F238E27FC236}">
                <a16:creationId xmlns:a16="http://schemas.microsoft.com/office/drawing/2014/main" id="{941BA648-2633-EB20-6733-95AED0E6F159}"/>
              </a:ext>
            </a:extLst>
          </p:cNvPr>
          <p:cNvSpPr/>
          <p:nvPr/>
        </p:nvSpPr>
        <p:spPr>
          <a:xfrm>
            <a:off x="8579708" y="3764692"/>
            <a:ext cx="609600" cy="313038"/>
          </a:xfrm>
          <a:custGeom>
            <a:avLst/>
            <a:gdLst>
              <a:gd name="connsiteX0" fmla="*/ 140043 w 609600"/>
              <a:gd name="connsiteY0" fmla="*/ 123567 h 313038"/>
              <a:gd name="connsiteX1" fmla="*/ 160638 w 609600"/>
              <a:gd name="connsiteY1" fmla="*/ 4119 h 313038"/>
              <a:gd name="connsiteX2" fmla="*/ 177114 w 609600"/>
              <a:gd name="connsiteY2" fmla="*/ 0 h 313038"/>
              <a:gd name="connsiteX3" fmla="*/ 366584 w 609600"/>
              <a:gd name="connsiteY3" fmla="*/ 4119 h 313038"/>
              <a:gd name="connsiteX4" fmla="*/ 440724 w 609600"/>
              <a:gd name="connsiteY4" fmla="*/ 12357 h 313038"/>
              <a:gd name="connsiteX5" fmla="*/ 486033 w 609600"/>
              <a:gd name="connsiteY5" fmla="*/ 16476 h 313038"/>
              <a:gd name="connsiteX6" fmla="*/ 506627 w 609600"/>
              <a:gd name="connsiteY6" fmla="*/ 24713 h 313038"/>
              <a:gd name="connsiteX7" fmla="*/ 518984 w 609600"/>
              <a:gd name="connsiteY7" fmla="*/ 28832 h 313038"/>
              <a:gd name="connsiteX8" fmla="*/ 535460 w 609600"/>
              <a:gd name="connsiteY8" fmla="*/ 41189 h 313038"/>
              <a:gd name="connsiteX9" fmla="*/ 560173 w 609600"/>
              <a:gd name="connsiteY9" fmla="*/ 45308 h 313038"/>
              <a:gd name="connsiteX10" fmla="*/ 609600 w 609600"/>
              <a:gd name="connsiteY10" fmla="*/ 53546 h 313038"/>
              <a:gd name="connsiteX11" fmla="*/ 605481 w 609600"/>
              <a:gd name="connsiteY11" fmla="*/ 148281 h 313038"/>
              <a:gd name="connsiteX12" fmla="*/ 597243 w 609600"/>
              <a:gd name="connsiteY12" fmla="*/ 160638 h 313038"/>
              <a:gd name="connsiteX13" fmla="*/ 593124 w 609600"/>
              <a:gd name="connsiteY13" fmla="*/ 177113 h 313038"/>
              <a:gd name="connsiteX14" fmla="*/ 568411 w 609600"/>
              <a:gd name="connsiteY14" fmla="*/ 205946 h 313038"/>
              <a:gd name="connsiteX15" fmla="*/ 543697 w 609600"/>
              <a:gd name="connsiteY15" fmla="*/ 230659 h 313038"/>
              <a:gd name="connsiteX16" fmla="*/ 518984 w 609600"/>
              <a:gd name="connsiteY16" fmla="*/ 263611 h 313038"/>
              <a:gd name="connsiteX17" fmla="*/ 494270 w 609600"/>
              <a:gd name="connsiteY17" fmla="*/ 280086 h 313038"/>
              <a:gd name="connsiteX18" fmla="*/ 440724 w 609600"/>
              <a:gd name="connsiteY18" fmla="*/ 296562 h 313038"/>
              <a:gd name="connsiteX19" fmla="*/ 420130 w 609600"/>
              <a:gd name="connsiteY19" fmla="*/ 300681 h 313038"/>
              <a:gd name="connsiteX20" fmla="*/ 407773 w 609600"/>
              <a:gd name="connsiteY20" fmla="*/ 304800 h 313038"/>
              <a:gd name="connsiteX21" fmla="*/ 317157 w 609600"/>
              <a:gd name="connsiteY21" fmla="*/ 313038 h 313038"/>
              <a:gd name="connsiteX22" fmla="*/ 49427 w 609600"/>
              <a:gd name="connsiteY22" fmla="*/ 308919 h 313038"/>
              <a:gd name="connsiteX23" fmla="*/ 0 w 609600"/>
              <a:gd name="connsiteY23" fmla="*/ 284205 h 313038"/>
              <a:gd name="connsiteX24" fmla="*/ 8238 w 609600"/>
              <a:gd name="connsiteY24" fmla="*/ 234778 h 313038"/>
              <a:gd name="connsiteX25" fmla="*/ 16476 w 609600"/>
              <a:gd name="connsiteY25" fmla="*/ 222422 h 313038"/>
              <a:gd name="connsiteX26" fmla="*/ 28833 w 609600"/>
              <a:gd name="connsiteY26" fmla="*/ 205946 h 313038"/>
              <a:gd name="connsiteX27" fmla="*/ 45308 w 609600"/>
              <a:gd name="connsiteY27" fmla="*/ 181232 h 313038"/>
              <a:gd name="connsiteX28" fmla="*/ 57665 w 609600"/>
              <a:gd name="connsiteY28" fmla="*/ 168876 h 313038"/>
              <a:gd name="connsiteX29" fmla="*/ 65903 w 609600"/>
              <a:gd name="connsiteY29" fmla="*/ 156519 h 313038"/>
              <a:gd name="connsiteX30" fmla="*/ 78260 w 609600"/>
              <a:gd name="connsiteY30" fmla="*/ 152400 h 313038"/>
              <a:gd name="connsiteX31" fmla="*/ 94735 w 609600"/>
              <a:gd name="connsiteY31" fmla="*/ 144162 h 313038"/>
              <a:gd name="connsiteX32" fmla="*/ 140043 w 609600"/>
              <a:gd name="connsiteY32" fmla="*/ 123567 h 31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9600" h="313038">
                <a:moveTo>
                  <a:pt x="140043" y="123567"/>
                </a:moveTo>
                <a:cubicBezTo>
                  <a:pt x="151027" y="100226"/>
                  <a:pt x="111216" y="22652"/>
                  <a:pt x="160638" y="4119"/>
                </a:cubicBezTo>
                <a:cubicBezTo>
                  <a:pt x="165939" y="2131"/>
                  <a:pt x="171622" y="1373"/>
                  <a:pt x="177114" y="0"/>
                </a:cubicBezTo>
                <a:lnTo>
                  <a:pt x="366584" y="4119"/>
                </a:lnTo>
                <a:cubicBezTo>
                  <a:pt x="545475" y="10082"/>
                  <a:pt x="371603" y="3141"/>
                  <a:pt x="440724" y="12357"/>
                </a:cubicBezTo>
                <a:cubicBezTo>
                  <a:pt x="455756" y="14361"/>
                  <a:pt x="470930" y="15103"/>
                  <a:pt x="486033" y="16476"/>
                </a:cubicBezTo>
                <a:cubicBezTo>
                  <a:pt x="492898" y="19222"/>
                  <a:pt x="499704" y="22117"/>
                  <a:pt x="506627" y="24713"/>
                </a:cubicBezTo>
                <a:cubicBezTo>
                  <a:pt x="510692" y="26237"/>
                  <a:pt x="515214" y="26678"/>
                  <a:pt x="518984" y="28832"/>
                </a:cubicBezTo>
                <a:cubicBezTo>
                  <a:pt x="524944" y="32238"/>
                  <a:pt x="529086" y="38639"/>
                  <a:pt x="535460" y="41189"/>
                </a:cubicBezTo>
                <a:cubicBezTo>
                  <a:pt x="543214" y="44291"/>
                  <a:pt x="551984" y="43670"/>
                  <a:pt x="560173" y="45308"/>
                </a:cubicBezTo>
                <a:cubicBezTo>
                  <a:pt x="605529" y="54379"/>
                  <a:pt x="535560" y="44291"/>
                  <a:pt x="609600" y="53546"/>
                </a:cubicBezTo>
                <a:cubicBezTo>
                  <a:pt x="608227" y="85124"/>
                  <a:pt x="609104" y="116881"/>
                  <a:pt x="605481" y="148281"/>
                </a:cubicBezTo>
                <a:cubicBezTo>
                  <a:pt x="604914" y="153199"/>
                  <a:pt x="599193" y="156088"/>
                  <a:pt x="597243" y="160638"/>
                </a:cubicBezTo>
                <a:cubicBezTo>
                  <a:pt x="595013" y="165841"/>
                  <a:pt x="595423" y="171940"/>
                  <a:pt x="593124" y="177113"/>
                </a:cubicBezTo>
                <a:cubicBezTo>
                  <a:pt x="583711" y="198293"/>
                  <a:pt x="584035" y="195530"/>
                  <a:pt x="568411" y="205946"/>
                </a:cubicBezTo>
                <a:cubicBezTo>
                  <a:pt x="548995" y="235071"/>
                  <a:pt x="574354" y="200002"/>
                  <a:pt x="543697" y="230659"/>
                </a:cubicBezTo>
                <a:cubicBezTo>
                  <a:pt x="503567" y="270789"/>
                  <a:pt x="586533" y="202819"/>
                  <a:pt x="518984" y="263611"/>
                </a:cubicBezTo>
                <a:cubicBezTo>
                  <a:pt x="511625" y="270234"/>
                  <a:pt x="503125" y="275658"/>
                  <a:pt x="494270" y="280086"/>
                </a:cubicBezTo>
                <a:cubicBezTo>
                  <a:pt x="487484" y="283479"/>
                  <a:pt x="446355" y="295154"/>
                  <a:pt x="440724" y="296562"/>
                </a:cubicBezTo>
                <a:cubicBezTo>
                  <a:pt x="433932" y="298260"/>
                  <a:pt x="426922" y="298983"/>
                  <a:pt x="420130" y="300681"/>
                </a:cubicBezTo>
                <a:cubicBezTo>
                  <a:pt x="415918" y="301734"/>
                  <a:pt x="412064" y="304140"/>
                  <a:pt x="407773" y="304800"/>
                </a:cubicBezTo>
                <a:cubicBezTo>
                  <a:pt x="394149" y="306896"/>
                  <a:pt x="327596" y="312168"/>
                  <a:pt x="317157" y="313038"/>
                </a:cubicBezTo>
                <a:cubicBezTo>
                  <a:pt x="227914" y="311665"/>
                  <a:pt x="138610" y="312486"/>
                  <a:pt x="49427" y="308919"/>
                </a:cubicBezTo>
                <a:cubicBezTo>
                  <a:pt x="6071" y="307185"/>
                  <a:pt x="12810" y="309824"/>
                  <a:pt x="0" y="284205"/>
                </a:cubicBezTo>
                <a:cubicBezTo>
                  <a:pt x="2746" y="267729"/>
                  <a:pt x="3934" y="250917"/>
                  <a:pt x="8238" y="234778"/>
                </a:cubicBezTo>
                <a:cubicBezTo>
                  <a:pt x="9514" y="229995"/>
                  <a:pt x="13599" y="226450"/>
                  <a:pt x="16476" y="222422"/>
                </a:cubicBezTo>
                <a:cubicBezTo>
                  <a:pt x="20466" y="216836"/>
                  <a:pt x="24896" y="211570"/>
                  <a:pt x="28833" y="205946"/>
                </a:cubicBezTo>
                <a:cubicBezTo>
                  <a:pt x="34511" y="197835"/>
                  <a:pt x="38307" y="188233"/>
                  <a:pt x="45308" y="181232"/>
                </a:cubicBezTo>
                <a:cubicBezTo>
                  <a:pt x="49427" y="177113"/>
                  <a:pt x="53936" y="173351"/>
                  <a:pt x="57665" y="168876"/>
                </a:cubicBezTo>
                <a:cubicBezTo>
                  <a:pt x="60834" y="165073"/>
                  <a:pt x="62037" y="159612"/>
                  <a:pt x="65903" y="156519"/>
                </a:cubicBezTo>
                <a:cubicBezTo>
                  <a:pt x="69293" y="153807"/>
                  <a:pt x="74269" y="154110"/>
                  <a:pt x="78260" y="152400"/>
                </a:cubicBezTo>
                <a:cubicBezTo>
                  <a:pt x="83903" y="149981"/>
                  <a:pt x="89092" y="146581"/>
                  <a:pt x="94735" y="144162"/>
                </a:cubicBezTo>
                <a:cubicBezTo>
                  <a:pt x="130371" y="128889"/>
                  <a:pt x="129059" y="146908"/>
                  <a:pt x="140043" y="12356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7481EA7C-D7CE-586F-D9C8-E588E4DBCB29}"/>
              </a:ext>
            </a:extLst>
          </p:cNvPr>
          <p:cNvSpPr txBox="1"/>
          <p:nvPr/>
        </p:nvSpPr>
        <p:spPr>
          <a:xfrm>
            <a:off x="8505410" y="3755861"/>
            <a:ext cx="873211" cy="338554"/>
          </a:xfrm>
          <a:prstGeom prst="rect">
            <a:avLst/>
          </a:prstGeom>
          <a:noFill/>
        </p:spPr>
        <p:txBody>
          <a:bodyPr wrap="square" rtlCol="0">
            <a:spAutoFit/>
          </a:bodyPr>
          <a:lstStyle/>
          <a:p>
            <a:pPr algn="ctr"/>
            <a:r>
              <a:rPr lang="ru-RU" sz="800" dirty="0"/>
              <a:t>Нагрузка (нерастяжимая)</a:t>
            </a:r>
          </a:p>
        </p:txBody>
      </p:sp>
      <p:sp>
        <p:nvSpPr>
          <p:cNvPr id="16" name="Freeform: Shape 15">
            <a:extLst>
              <a:ext uri="{FF2B5EF4-FFF2-40B4-BE49-F238E27FC236}">
                <a16:creationId xmlns:a16="http://schemas.microsoft.com/office/drawing/2014/main" id="{18A86E5C-E70F-5C33-9048-097CF4B046B8}"/>
              </a:ext>
            </a:extLst>
          </p:cNvPr>
          <p:cNvSpPr/>
          <p:nvPr/>
        </p:nvSpPr>
        <p:spPr>
          <a:xfrm>
            <a:off x="9641144" y="3686432"/>
            <a:ext cx="670523" cy="378941"/>
          </a:xfrm>
          <a:custGeom>
            <a:avLst/>
            <a:gdLst>
              <a:gd name="connsiteX0" fmla="*/ 120694 w 670523"/>
              <a:gd name="connsiteY0" fmla="*/ 98854 h 378941"/>
              <a:gd name="connsiteX1" fmla="*/ 104218 w 670523"/>
              <a:gd name="connsiteY1" fmla="*/ 144163 h 378941"/>
              <a:gd name="connsiteX2" fmla="*/ 95980 w 670523"/>
              <a:gd name="connsiteY2" fmla="*/ 156519 h 378941"/>
              <a:gd name="connsiteX3" fmla="*/ 87742 w 670523"/>
              <a:gd name="connsiteY3" fmla="*/ 185352 h 378941"/>
              <a:gd name="connsiteX4" fmla="*/ 79505 w 670523"/>
              <a:gd name="connsiteY4" fmla="*/ 197709 h 378941"/>
              <a:gd name="connsiteX5" fmla="*/ 71267 w 670523"/>
              <a:gd name="connsiteY5" fmla="*/ 222422 h 378941"/>
              <a:gd name="connsiteX6" fmla="*/ 38315 w 670523"/>
              <a:gd name="connsiteY6" fmla="*/ 247136 h 378941"/>
              <a:gd name="connsiteX7" fmla="*/ 25959 w 670523"/>
              <a:gd name="connsiteY7" fmla="*/ 259492 h 378941"/>
              <a:gd name="connsiteX8" fmla="*/ 13602 w 670523"/>
              <a:gd name="connsiteY8" fmla="*/ 267730 h 378941"/>
              <a:gd name="connsiteX9" fmla="*/ 9483 w 670523"/>
              <a:gd name="connsiteY9" fmla="*/ 288325 h 378941"/>
              <a:gd name="connsiteX10" fmla="*/ 1245 w 670523"/>
              <a:gd name="connsiteY10" fmla="*/ 304800 h 378941"/>
              <a:gd name="connsiteX11" fmla="*/ 17721 w 670523"/>
              <a:gd name="connsiteY11" fmla="*/ 354227 h 378941"/>
              <a:gd name="connsiteX12" fmla="*/ 25959 w 670523"/>
              <a:gd name="connsiteY12" fmla="*/ 366584 h 378941"/>
              <a:gd name="connsiteX13" fmla="*/ 46553 w 670523"/>
              <a:gd name="connsiteY13" fmla="*/ 370703 h 378941"/>
              <a:gd name="connsiteX14" fmla="*/ 83624 w 670523"/>
              <a:gd name="connsiteY14" fmla="*/ 378941 h 378941"/>
              <a:gd name="connsiteX15" fmla="*/ 281332 w 670523"/>
              <a:gd name="connsiteY15" fmla="*/ 374822 h 378941"/>
              <a:gd name="connsiteX16" fmla="*/ 338997 w 670523"/>
              <a:gd name="connsiteY16" fmla="*/ 366584 h 378941"/>
              <a:gd name="connsiteX17" fmla="*/ 359591 w 670523"/>
              <a:gd name="connsiteY17" fmla="*/ 358346 h 378941"/>
              <a:gd name="connsiteX18" fmla="*/ 376067 w 670523"/>
              <a:gd name="connsiteY18" fmla="*/ 354227 h 378941"/>
              <a:gd name="connsiteX19" fmla="*/ 388424 w 670523"/>
              <a:gd name="connsiteY19" fmla="*/ 345990 h 378941"/>
              <a:gd name="connsiteX20" fmla="*/ 425494 w 670523"/>
              <a:gd name="connsiteY20" fmla="*/ 329514 h 378941"/>
              <a:gd name="connsiteX21" fmla="*/ 499634 w 670523"/>
              <a:gd name="connsiteY21" fmla="*/ 333633 h 378941"/>
              <a:gd name="connsiteX22" fmla="*/ 520229 w 670523"/>
              <a:gd name="connsiteY22" fmla="*/ 337752 h 378941"/>
              <a:gd name="connsiteX23" fmla="*/ 565537 w 670523"/>
              <a:gd name="connsiteY23" fmla="*/ 329514 h 378941"/>
              <a:gd name="connsiteX24" fmla="*/ 586132 w 670523"/>
              <a:gd name="connsiteY24" fmla="*/ 300682 h 378941"/>
              <a:gd name="connsiteX25" fmla="*/ 606726 w 670523"/>
              <a:gd name="connsiteY25" fmla="*/ 247136 h 378941"/>
              <a:gd name="connsiteX26" fmla="*/ 647915 w 670523"/>
              <a:gd name="connsiteY26" fmla="*/ 226541 h 378941"/>
              <a:gd name="connsiteX27" fmla="*/ 668510 w 670523"/>
              <a:gd name="connsiteY27" fmla="*/ 156519 h 378941"/>
              <a:gd name="connsiteX28" fmla="*/ 652034 w 670523"/>
              <a:gd name="connsiteY28" fmla="*/ 98854 h 378941"/>
              <a:gd name="connsiteX29" fmla="*/ 610845 w 670523"/>
              <a:gd name="connsiteY29" fmla="*/ 78260 h 378941"/>
              <a:gd name="connsiteX30" fmla="*/ 582013 w 670523"/>
              <a:gd name="connsiteY30" fmla="*/ 70022 h 378941"/>
              <a:gd name="connsiteX31" fmla="*/ 483159 w 670523"/>
              <a:gd name="connsiteY31" fmla="*/ 57665 h 378941"/>
              <a:gd name="connsiteX32" fmla="*/ 462564 w 670523"/>
              <a:gd name="connsiteY32" fmla="*/ 49427 h 378941"/>
              <a:gd name="connsiteX33" fmla="*/ 306045 w 670523"/>
              <a:gd name="connsiteY33" fmla="*/ 32952 h 378941"/>
              <a:gd name="connsiteX34" fmla="*/ 264856 w 670523"/>
              <a:gd name="connsiteY34" fmla="*/ 16476 h 378941"/>
              <a:gd name="connsiteX35" fmla="*/ 227786 w 670523"/>
              <a:gd name="connsiteY35" fmla="*/ 8238 h 378941"/>
              <a:gd name="connsiteX36" fmla="*/ 190715 w 670523"/>
              <a:gd name="connsiteY36" fmla="*/ 0 h 378941"/>
              <a:gd name="connsiteX37" fmla="*/ 145407 w 670523"/>
              <a:gd name="connsiteY37" fmla="*/ 16476 h 378941"/>
              <a:gd name="connsiteX38" fmla="*/ 137170 w 670523"/>
              <a:gd name="connsiteY38" fmla="*/ 32952 h 378941"/>
              <a:gd name="connsiteX39" fmla="*/ 120694 w 670523"/>
              <a:gd name="connsiteY39" fmla="*/ 98854 h 37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70523" h="378941">
                <a:moveTo>
                  <a:pt x="120694" y="98854"/>
                </a:moveTo>
                <a:cubicBezTo>
                  <a:pt x="115202" y="117389"/>
                  <a:pt x="109949" y="132701"/>
                  <a:pt x="104218" y="144163"/>
                </a:cubicBezTo>
                <a:cubicBezTo>
                  <a:pt x="102004" y="148591"/>
                  <a:pt x="98726" y="152400"/>
                  <a:pt x="95980" y="156519"/>
                </a:cubicBezTo>
                <a:cubicBezTo>
                  <a:pt x="94660" y="161799"/>
                  <a:pt x="90697" y="179442"/>
                  <a:pt x="87742" y="185352"/>
                </a:cubicBezTo>
                <a:cubicBezTo>
                  <a:pt x="85528" y="189780"/>
                  <a:pt x="81515" y="193185"/>
                  <a:pt x="79505" y="197709"/>
                </a:cubicBezTo>
                <a:cubicBezTo>
                  <a:pt x="75978" y="205644"/>
                  <a:pt x="77407" y="216282"/>
                  <a:pt x="71267" y="222422"/>
                </a:cubicBezTo>
                <a:cubicBezTo>
                  <a:pt x="28230" y="265459"/>
                  <a:pt x="79304" y="217859"/>
                  <a:pt x="38315" y="247136"/>
                </a:cubicBezTo>
                <a:cubicBezTo>
                  <a:pt x="33575" y="250521"/>
                  <a:pt x="30434" y="255763"/>
                  <a:pt x="25959" y="259492"/>
                </a:cubicBezTo>
                <a:cubicBezTo>
                  <a:pt x="22156" y="262661"/>
                  <a:pt x="17721" y="264984"/>
                  <a:pt x="13602" y="267730"/>
                </a:cubicBezTo>
                <a:cubicBezTo>
                  <a:pt x="12229" y="274595"/>
                  <a:pt x="11697" y="281683"/>
                  <a:pt x="9483" y="288325"/>
                </a:cubicBezTo>
                <a:cubicBezTo>
                  <a:pt x="7541" y="294150"/>
                  <a:pt x="1716" y="298678"/>
                  <a:pt x="1245" y="304800"/>
                </a:cubicBezTo>
                <a:cubicBezTo>
                  <a:pt x="-2007" y="347073"/>
                  <a:pt x="327" y="333355"/>
                  <a:pt x="17721" y="354227"/>
                </a:cubicBezTo>
                <a:cubicBezTo>
                  <a:pt x="20890" y="358030"/>
                  <a:pt x="21661" y="364128"/>
                  <a:pt x="25959" y="366584"/>
                </a:cubicBezTo>
                <a:cubicBezTo>
                  <a:pt x="32037" y="370057"/>
                  <a:pt x="39719" y="369184"/>
                  <a:pt x="46553" y="370703"/>
                </a:cubicBezTo>
                <a:cubicBezTo>
                  <a:pt x="98892" y="382334"/>
                  <a:pt x="21526" y="366521"/>
                  <a:pt x="83624" y="378941"/>
                </a:cubicBezTo>
                <a:cubicBezTo>
                  <a:pt x="149527" y="377568"/>
                  <a:pt x="215492" y="378008"/>
                  <a:pt x="281332" y="374822"/>
                </a:cubicBezTo>
                <a:cubicBezTo>
                  <a:pt x="300726" y="373884"/>
                  <a:pt x="338997" y="366584"/>
                  <a:pt x="338997" y="366584"/>
                </a:cubicBezTo>
                <a:cubicBezTo>
                  <a:pt x="345862" y="363838"/>
                  <a:pt x="352577" y="360684"/>
                  <a:pt x="359591" y="358346"/>
                </a:cubicBezTo>
                <a:cubicBezTo>
                  <a:pt x="364962" y="356556"/>
                  <a:pt x="370864" y="356457"/>
                  <a:pt x="376067" y="354227"/>
                </a:cubicBezTo>
                <a:cubicBezTo>
                  <a:pt x="380617" y="352277"/>
                  <a:pt x="384126" y="348446"/>
                  <a:pt x="388424" y="345990"/>
                </a:cubicBezTo>
                <a:cubicBezTo>
                  <a:pt x="401897" y="338291"/>
                  <a:pt x="410777" y="335401"/>
                  <a:pt x="425494" y="329514"/>
                </a:cubicBezTo>
                <a:cubicBezTo>
                  <a:pt x="450207" y="330887"/>
                  <a:pt x="474976" y="331489"/>
                  <a:pt x="499634" y="333633"/>
                </a:cubicBezTo>
                <a:cubicBezTo>
                  <a:pt x="506609" y="334240"/>
                  <a:pt x="513242" y="338189"/>
                  <a:pt x="520229" y="337752"/>
                </a:cubicBezTo>
                <a:cubicBezTo>
                  <a:pt x="535549" y="336794"/>
                  <a:pt x="550434" y="332260"/>
                  <a:pt x="565537" y="329514"/>
                </a:cubicBezTo>
                <a:cubicBezTo>
                  <a:pt x="577091" y="317960"/>
                  <a:pt x="580711" y="316945"/>
                  <a:pt x="586132" y="300682"/>
                </a:cubicBezTo>
                <a:cubicBezTo>
                  <a:pt x="594851" y="274525"/>
                  <a:pt x="589578" y="267142"/>
                  <a:pt x="606726" y="247136"/>
                </a:cubicBezTo>
                <a:cubicBezTo>
                  <a:pt x="613518" y="239212"/>
                  <a:pt x="644663" y="227935"/>
                  <a:pt x="647915" y="226541"/>
                </a:cubicBezTo>
                <a:cubicBezTo>
                  <a:pt x="669345" y="199753"/>
                  <a:pt x="673767" y="202075"/>
                  <a:pt x="668510" y="156519"/>
                </a:cubicBezTo>
                <a:cubicBezTo>
                  <a:pt x="666219" y="136660"/>
                  <a:pt x="663893" y="114948"/>
                  <a:pt x="652034" y="98854"/>
                </a:cubicBezTo>
                <a:cubicBezTo>
                  <a:pt x="642928" y="86496"/>
                  <a:pt x="625605" y="82477"/>
                  <a:pt x="610845" y="78260"/>
                </a:cubicBezTo>
                <a:cubicBezTo>
                  <a:pt x="601234" y="75514"/>
                  <a:pt x="591847" y="71810"/>
                  <a:pt x="582013" y="70022"/>
                </a:cubicBezTo>
                <a:cubicBezTo>
                  <a:pt x="558723" y="65787"/>
                  <a:pt x="510470" y="60700"/>
                  <a:pt x="483159" y="57665"/>
                </a:cubicBezTo>
                <a:cubicBezTo>
                  <a:pt x="476294" y="54919"/>
                  <a:pt x="469673" y="51458"/>
                  <a:pt x="462564" y="49427"/>
                </a:cubicBezTo>
                <a:cubicBezTo>
                  <a:pt x="408809" y="34069"/>
                  <a:pt x="367886" y="37217"/>
                  <a:pt x="306045" y="32952"/>
                </a:cubicBezTo>
                <a:cubicBezTo>
                  <a:pt x="292315" y="27460"/>
                  <a:pt x="278957" y="20929"/>
                  <a:pt x="264856" y="16476"/>
                </a:cubicBezTo>
                <a:cubicBezTo>
                  <a:pt x="252785" y="12664"/>
                  <a:pt x="240163" y="10890"/>
                  <a:pt x="227786" y="8238"/>
                </a:cubicBezTo>
                <a:cubicBezTo>
                  <a:pt x="191178" y="393"/>
                  <a:pt x="222443" y="7932"/>
                  <a:pt x="190715" y="0"/>
                </a:cubicBezTo>
                <a:cubicBezTo>
                  <a:pt x="175612" y="5492"/>
                  <a:pt x="159093" y="8053"/>
                  <a:pt x="145407" y="16476"/>
                </a:cubicBezTo>
                <a:cubicBezTo>
                  <a:pt x="140178" y="19694"/>
                  <a:pt x="139589" y="27308"/>
                  <a:pt x="137170" y="32952"/>
                </a:cubicBezTo>
                <a:cubicBezTo>
                  <a:pt x="128275" y="53708"/>
                  <a:pt x="126186" y="80319"/>
                  <a:pt x="120694" y="9885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024769EE-692F-BFF4-73E8-98321DB0ED8D}"/>
              </a:ext>
            </a:extLst>
          </p:cNvPr>
          <p:cNvSpPr txBox="1"/>
          <p:nvPr/>
        </p:nvSpPr>
        <p:spPr>
          <a:xfrm>
            <a:off x="9644755" y="3725083"/>
            <a:ext cx="1029730" cy="369332"/>
          </a:xfrm>
          <a:prstGeom prst="rect">
            <a:avLst/>
          </a:prstGeom>
          <a:noFill/>
        </p:spPr>
        <p:txBody>
          <a:bodyPr wrap="square" rtlCol="0">
            <a:spAutoFit/>
          </a:bodyPr>
          <a:lstStyle/>
          <a:p>
            <a:pPr algn="ctr"/>
            <a:r>
              <a:rPr lang="ru-RU" sz="900" dirty="0"/>
              <a:t>При разрушении (нерастяжение)</a:t>
            </a:r>
          </a:p>
        </p:txBody>
      </p:sp>
      <p:sp>
        <p:nvSpPr>
          <p:cNvPr id="18" name="Freeform: Shape 17">
            <a:extLst>
              <a:ext uri="{FF2B5EF4-FFF2-40B4-BE49-F238E27FC236}">
                <a16:creationId xmlns:a16="http://schemas.microsoft.com/office/drawing/2014/main" id="{BE5B555D-CA0A-0F8A-E471-E1CD57627F57}"/>
              </a:ext>
            </a:extLst>
          </p:cNvPr>
          <p:cNvSpPr/>
          <p:nvPr/>
        </p:nvSpPr>
        <p:spPr>
          <a:xfrm>
            <a:off x="10012093" y="4031642"/>
            <a:ext cx="302224" cy="268509"/>
          </a:xfrm>
          <a:custGeom>
            <a:avLst/>
            <a:gdLst>
              <a:gd name="connsiteX0" fmla="*/ 9237 w 302224"/>
              <a:gd name="connsiteY0" fmla="*/ 13136 h 268509"/>
              <a:gd name="connsiteX1" fmla="*/ 108091 w 302224"/>
              <a:gd name="connsiteY1" fmla="*/ 17255 h 268509"/>
              <a:gd name="connsiteX2" fmla="*/ 145161 w 302224"/>
              <a:gd name="connsiteY2" fmla="*/ 21374 h 268509"/>
              <a:gd name="connsiteX3" fmla="*/ 206945 w 302224"/>
              <a:gd name="connsiteY3" fmla="*/ 25493 h 268509"/>
              <a:gd name="connsiteX4" fmla="*/ 260491 w 302224"/>
              <a:gd name="connsiteY4" fmla="*/ 37850 h 268509"/>
              <a:gd name="connsiteX5" fmla="*/ 293442 w 302224"/>
              <a:gd name="connsiteY5" fmla="*/ 58444 h 268509"/>
              <a:gd name="connsiteX6" fmla="*/ 297561 w 302224"/>
              <a:gd name="connsiteY6" fmla="*/ 70801 h 268509"/>
              <a:gd name="connsiteX7" fmla="*/ 289323 w 302224"/>
              <a:gd name="connsiteY7" fmla="*/ 182012 h 268509"/>
              <a:gd name="connsiteX8" fmla="*/ 281085 w 302224"/>
              <a:gd name="connsiteY8" fmla="*/ 194369 h 268509"/>
              <a:gd name="connsiteX9" fmla="*/ 272848 w 302224"/>
              <a:gd name="connsiteY9" fmla="*/ 210844 h 268509"/>
              <a:gd name="connsiteX10" fmla="*/ 223421 w 302224"/>
              <a:gd name="connsiteY10" fmla="*/ 243796 h 268509"/>
              <a:gd name="connsiteX11" fmla="*/ 215183 w 302224"/>
              <a:gd name="connsiteY11" fmla="*/ 256153 h 268509"/>
              <a:gd name="connsiteX12" fmla="*/ 198707 w 302224"/>
              <a:gd name="connsiteY12" fmla="*/ 260272 h 268509"/>
              <a:gd name="connsiteX13" fmla="*/ 169875 w 302224"/>
              <a:gd name="connsiteY13" fmla="*/ 268509 h 268509"/>
              <a:gd name="connsiteX14" fmla="*/ 75139 w 302224"/>
              <a:gd name="connsiteY14" fmla="*/ 260272 h 268509"/>
              <a:gd name="connsiteX15" fmla="*/ 50426 w 302224"/>
              <a:gd name="connsiteY15" fmla="*/ 243796 h 268509"/>
              <a:gd name="connsiteX16" fmla="*/ 29831 w 302224"/>
              <a:gd name="connsiteY16" fmla="*/ 235558 h 268509"/>
              <a:gd name="connsiteX17" fmla="*/ 13356 w 302224"/>
              <a:gd name="connsiteY17" fmla="*/ 219082 h 268509"/>
              <a:gd name="connsiteX18" fmla="*/ 5118 w 302224"/>
              <a:gd name="connsiteY18" fmla="*/ 202607 h 268509"/>
              <a:gd name="connsiteX19" fmla="*/ 9237 w 302224"/>
              <a:gd name="connsiteY19" fmla="*/ 13136 h 2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224" h="268509">
                <a:moveTo>
                  <a:pt x="9237" y="13136"/>
                </a:moveTo>
                <a:cubicBezTo>
                  <a:pt x="26399" y="-17756"/>
                  <a:pt x="75171" y="15260"/>
                  <a:pt x="108091" y="17255"/>
                </a:cubicBezTo>
                <a:cubicBezTo>
                  <a:pt x="120501" y="18007"/>
                  <a:pt x="132771" y="20341"/>
                  <a:pt x="145161" y="21374"/>
                </a:cubicBezTo>
                <a:cubicBezTo>
                  <a:pt x="165730" y="23088"/>
                  <a:pt x="186350" y="24120"/>
                  <a:pt x="206945" y="25493"/>
                </a:cubicBezTo>
                <a:cubicBezTo>
                  <a:pt x="225384" y="28566"/>
                  <a:pt x="242938" y="30536"/>
                  <a:pt x="260491" y="37850"/>
                </a:cubicBezTo>
                <a:cubicBezTo>
                  <a:pt x="267106" y="40606"/>
                  <a:pt x="285692" y="53278"/>
                  <a:pt x="293442" y="58444"/>
                </a:cubicBezTo>
                <a:cubicBezTo>
                  <a:pt x="294815" y="62563"/>
                  <a:pt x="296619" y="66563"/>
                  <a:pt x="297561" y="70801"/>
                </a:cubicBezTo>
                <a:cubicBezTo>
                  <a:pt x="306986" y="113216"/>
                  <a:pt x="301054" y="125707"/>
                  <a:pt x="289323" y="182012"/>
                </a:cubicBezTo>
                <a:cubicBezTo>
                  <a:pt x="288313" y="186858"/>
                  <a:pt x="283541" y="190071"/>
                  <a:pt x="281085" y="194369"/>
                </a:cubicBezTo>
                <a:cubicBezTo>
                  <a:pt x="278039" y="199700"/>
                  <a:pt x="276417" y="205848"/>
                  <a:pt x="272848" y="210844"/>
                </a:cubicBezTo>
                <a:cubicBezTo>
                  <a:pt x="261439" y="226817"/>
                  <a:pt x="240408" y="235302"/>
                  <a:pt x="223421" y="243796"/>
                </a:cubicBezTo>
                <a:cubicBezTo>
                  <a:pt x="220675" y="247915"/>
                  <a:pt x="219302" y="253407"/>
                  <a:pt x="215183" y="256153"/>
                </a:cubicBezTo>
                <a:cubicBezTo>
                  <a:pt x="210473" y="259293"/>
                  <a:pt x="204169" y="258783"/>
                  <a:pt x="198707" y="260272"/>
                </a:cubicBezTo>
                <a:cubicBezTo>
                  <a:pt x="189064" y="262902"/>
                  <a:pt x="179486" y="265763"/>
                  <a:pt x="169875" y="268509"/>
                </a:cubicBezTo>
                <a:cubicBezTo>
                  <a:pt x="138296" y="265763"/>
                  <a:pt x="106179" y="266694"/>
                  <a:pt x="75139" y="260272"/>
                </a:cubicBezTo>
                <a:cubicBezTo>
                  <a:pt x="65444" y="258266"/>
                  <a:pt x="59618" y="247473"/>
                  <a:pt x="50426" y="243796"/>
                </a:cubicBezTo>
                <a:lnTo>
                  <a:pt x="29831" y="235558"/>
                </a:lnTo>
                <a:cubicBezTo>
                  <a:pt x="24339" y="230066"/>
                  <a:pt x="18016" y="225295"/>
                  <a:pt x="13356" y="219082"/>
                </a:cubicBezTo>
                <a:cubicBezTo>
                  <a:pt x="9672" y="214170"/>
                  <a:pt x="5261" y="208745"/>
                  <a:pt x="5118" y="202607"/>
                </a:cubicBezTo>
                <a:cubicBezTo>
                  <a:pt x="3841" y="147686"/>
                  <a:pt x="-7925" y="44028"/>
                  <a:pt x="9237" y="1313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0DA5EE54-A665-F58C-774F-9812053C8122}"/>
              </a:ext>
            </a:extLst>
          </p:cNvPr>
          <p:cNvSpPr txBox="1"/>
          <p:nvPr/>
        </p:nvSpPr>
        <p:spPr>
          <a:xfrm>
            <a:off x="9745363" y="4074090"/>
            <a:ext cx="770237" cy="400110"/>
          </a:xfrm>
          <a:prstGeom prst="rect">
            <a:avLst/>
          </a:prstGeom>
          <a:noFill/>
        </p:spPr>
        <p:txBody>
          <a:bodyPr wrap="square" rtlCol="0">
            <a:spAutoFit/>
          </a:bodyPr>
          <a:lstStyle/>
          <a:p>
            <a:pPr algn="ctr"/>
            <a:r>
              <a:rPr lang="ru-RU" sz="600" i="1" dirty="0"/>
              <a:t>Осевое напряжение</a:t>
            </a:r>
          </a:p>
          <a:p>
            <a:pPr algn="ctr"/>
            <a:endParaRPr lang="ru-RU" sz="800" dirty="0"/>
          </a:p>
        </p:txBody>
      </p:sp>
      <p:sp>
        <p:nvSpPr>
          <p:cNvPr id="20" name="Rectangle 19">
            <a:extLst>
              <a:ext uri="{FF2B5EF4-FFF2-40B4-BE49-F238E27FC236}">
                <a16:creationId xmlns:a16="http://schemas.microsoft.com/office/drawing/2014/main" id="{5D9F2CE5-424F-3D9F-9EA8-E6054E774097}"/>
              </a:ext>
            </a:extLst>
          </p:cNvPr>
          <p:cNvSpPr/>
          <p:nvPr/>
        </p:nvSpPr>
        <p:spPr>
          <a:xfrm>
            <a:off x="8955420" y="4213654"/>
            <a:ext cx="641661" cy="152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75327AD2-180C-9F3B-4E24-A64306714F28}"/>
              </a:ext>
            </a:extLst>
          </p:cNvPr>
          <p:cNvSpPr txBox="1"/>
          <p:nvPr/>
        </p:nvSpPr>
        <p:spPr>
          <a:xfrm>
            <a:off x="9048116" y="4166573"/>
            <a:ext cx="770237" cy="246221"/>
          </a:xfrm>
          <a:prstGeom prst="rect">
            <a:avLst/>
          </a:prstGeom>
          <a:noFill/>
        </p:spPr>
        <p:txBody>
          <a:bodyPr wrap="square" rtlCol="0">
            <a:spAutoFit/>
          </a:bodyPr>
          <a:lstStyle/>
          <a:p>
            <a:pPr algn="ctr"/>
            <a:r>
              <a:rPr lang="ru-RU" sz="500" i="1" dirty="0"/>
              <a:t>Девиантное напряжение</a:t>
            </a:r>
          </a:p>
        </p:txBody>
      </p:sp>
      <p:sp>
        <p:nvSpPr>
          <p:cNvPr id="22" name="Rectangle 21">
            <a:extLst>
              <a:ext uri="{FF2B5EF4-FFF2-40B4-BE49-F238E27FC236}">
                <a16:creationId xmlns:a16="http://schemas.microsoft.com/office/drawing/2014/main" id="{1AC6FB92-69ED-374E-9226-542F708A21A1}"/>
              </a:ext>
            </a:extLst>
          </p:cNvPr>
          <p:cNvSpPr/>
          <p:nvPr/>
        </p:nvSpPr>
        <p:spPr>
          <a:xfrm>
            <a:off x="8955420" y="4474200"/>
            <a:ext cx="685724" cy="100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ABE7023D-C826-A342-45C6-9E68D95FDFE8}"/>
              </a:ext>
            </a:extLst>
          </p:cNvPr>
          <p:cNvSpPr txBox="1"/>
          <p:nvPr/>
        </p:nvSpPr>
        <p:spPr>
          <a:xfrm>
            <a:off x="9088462" y="4365715"/>
            <a:ext cx="700964" cy="246221"/>
          </a:xfrm>
          <a:prstGeom prst="rect">
            <a:avLst/>
          </a:prstGeom>
          <a:noFill/>
        </p:spPr>
        <p:txBody>
          <a:bodyPr wrap="square" rtlCol="0">
            <a:spAutoFit/>
          </a:bodyPr>
          <a:lstStyle/>
          <a:p>
            <a:pPr algn="ctr"/>
            <a:r>
              <a:rPr lang="ru-RU" sz="500" i="1" dirty="0"/>
              <a:t>Ограничивающее напряжение</a:t>
            </a:r>
          </a:p>
        </p:txBody>
      </p:sp>
      <p:sp>
        <p:nvSpPr>
          <p:cNvPr id="24" name="Rectangle 23">
            <a:extLst>
              <a:ext uri="{FF2B5EF4-FFF2-40B4-BE49-F238E27FC236}">
                <a16:creationId xmlns:a16="http://schemas.microsoft.com/office/drawing/2014/main" id="{9E7CB694-6405-B927-50FC-A58F465B4D6E}"/>
              </a:ext>
            </a:extLst>
          </p:cNvPr>
          <p:cNvSpPr/>
          <p:nvPr/>
        </p:nvSpPr>
        <p:spPr>
          <a:xfrm>
            <a:off x="7632357" y="5552303"/>
            <a:ext cx="749643" cy="210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6E04F8F9-6EB2-2DFE-669B-BFF6E37879FE}"/>
              </a:ext>
            </a:extLst>
          </p:cNvPr>
          <p:cNvSpPr txBox="1"/>
          <p:nvPr/>
        </p:nvSpPr>
        <p:spPr>
          <a:xfrm>
            <a:off x="7549821" y="5535828"/>
            <a:ext cx="1622854" cy="246221"/>
          </a:xfrm>
          <a:prstGeom prst="rect">
            <a:avLst/>
          </a:prstGeom>
          <a:noFill/>
        </p:spPr>
        <p:txBody>
          <a:bodyPr wrap="square" rtlCol="0">
            <a:spAutoFit/>
          </a:bodyPr>
          <a:lstStyle/>
          <a:p>
            <a:r>
              <a:rPr lang="ru-RU" sz="500" dirty="0"/>
              <a:t>Основное главное напряжение</a:t>
            </a:r>
          </a:p>
          <a:p>
            <a:r>
              <a:rPr lang="ru-RU" sz="500" dirty="0"/>
              <a:t>Малое главное напряжение</a:t>
            </a:r>
          </a:p>
        </p:txBody>
      </p:sp>
      <p:sp>
        <p:nvSpPr>
          <p:cNvPr id="26" name="Rectangle 25">
            <a:extLst>
              <a:ext uri="{FF2B5EF4-FFF2-40B4-BE49-F238E27FC236}">
                <a16:creationId xmlns:a16="http://schemas.microsoft.com/office/drawing/2014/main" id="{414F8C76-23FF-A71C-785E-3E56FA01896C}"/>
              </a:ext>
            </a:extLst>
          </p:cNvPr>
          <p:cNvSpPr/>
          <p:nvPr/>
        </p:nvSpPr>
        <p:spPr>
          <a:xfrm>
            <a:off x="9157435" y="5657799"/>
            <a:ext cx="572688" cy="105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B941507C-C1A9-F99A-12B4-D86F04003894}"/>
              </a:ext>
            </a:extLst>
          </p:cNvPr>
          <p:cNvSpPr txBox="1"/>
          <p:nvPr/>
        </p:nvSpPr>
        <p:spPr>
          <a:xfrm>
            <a:off x="9086556" y="5627437"/>
            <a:ext cx="902043" cy="169277"/>
          </a:xfrm>
          <a:prstGeom prst="rect">
            <a:avLst/>
          </a:prstGeom>
          <a:noFill/>
        </p:spPr>
        <p:txBody>
          <a:bodyPr wrap="square" rtlCol="0">
            <a:spAutoFit/>
          </a:bodyPr>
          <a:lstStyle/>
          <a:p>
            <a:r>
              <a:rPr lang="ru-RU" sz="500" dirty="0"/>
              <a:t>Девиантное напряжение</a:t>
            </a:r>
          </a:p>
        </p:txBody>
      </p:sp>
      <p:sp>
        <p:nvSpPr>
          <p:cNvPr id="29" name="Rectangle 28">
            <a:extLst>
              <a:ext uri="{FF2B5EF4-FFF2-40B4-BE49-F238E27FC236}">
                <a16:creationId xmlns:a16="http://schemas.microsoft.com/office/drawing/2014/main" id="{A97674C6-6450-DAA7-3AA8-F8D99E359DBA}"/>
              </a:ext>
            </a:extLst>
          </p:cNvPr>
          <p:cNvSpPr/>
          <p:nvPr/>
        </p:nvSpPr>
        <p:spPr>
          <a:xfrm>
            <a:off x="9745363" y="4627537"/>
            <a:ext cx="243236" cy="91609"/>
          </a:xfrm>
          <a:prstGeom prst="rect">
            <a:avLst/>
          </a:prstGeom>
          <a:solidFill>
            <a:srgbClr val="FF7F27"/>
          </a:solidFill>
          <a:ln>
            <a:solidFill>
              <a:srgbClr val="FF7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28CC00EC-2BC6-C94D-DF42-95146ADEFDEE}"/>
              </a:ext>
            </a:extLst>
          </p:cNvPr>
          <p:cNvSpPr txBox="1"/>
          <p:nvPr/>
        </p:nvSpPr>
        <p:spPr>
          <a:xfrm>
            <a:off x="9664320" y="4589232"/>
            <a:ext cx="432814" cy="184666"/>
          </a:xfrm>
          <a:prstGeom prst="rect">
            <a:avLst/>
          </a:prstGeom>
          <a:noFill/>
        </p:spPr>
        <p:txBody>
          <a:bodyPr wrap="square" rtlCol="0">
            <a:spAutoFit/>
          </a:bodyPr>
          <a:lstStyle/>
          <a:p>
            <a:r>
              <a:rPr lang="ru-RU" sz="300" dirty="0"/>
              <a:t>Давление поровых вод</a:t>
            </a:r>
          </a:p>
        </p:txBody>
      </p:sp>
    </p:spTree>
    <p:extLst>
      <p:ext uri="{BB962C8B-B14F-4D97-AF65-F5344CB8AC3E}">
        <p14:creationId xmlns:p14="http://schemas.microsoft.com/office/powerpoint/2010/main" val="96998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6748-DE2B-4476-B3B9-3D484E377419}"/>
              </a:ext>
            </a:extLst>
          </p:cNvPr>
          <p:cNvSpPr>
            <a:spLocks noGrp="1"/>
          </p:cNvSpPr>
          <p:nvPr>
            <p:ph type="title"/>
          </p:nvPr>
        </p:nvSpPr>
        <p:spPr>
          <a:xfrm>
            <a:off x="0" y="0"/>
            <a:ext cx="10515600" cy="1325563"/>
          </a:xfrm>
        </p:spPr>
        <p:txBody>
          <a:bodyPr/>
          <a:lstStyle/>
          <a:p>
            <a:r>
              <a:rPr lang="ru-RU" b="1" dirty="0"/>
              <a:t>Испытание на трехосный сдвиг</a:t>
            </a:r>
            <a:endParaRPr lang="en-GB" b="1" dirty="0"/>
          </a:p>
        </p:txBody>
      </p:sp>
      <p:sp>
        <p:nvSpPr>
          <p:cNvPr id="3" name="Content Placeholder 2">
            <a:extLst>
              <a:ext uri="{FF2B5EF4-FFF2-40B4-BE49-F238E27FC236}">
                <a16:creationId xmlns:a16="http://schemas.microsoft.com/office/drawing/2014/main" id="{05918512-20F2-4DD5-813D-BF91A5E64744}"/>
              </a:ext>
            </a:extLst>
          </p:cNvPr>
          <p:cNvSpPr>
            <a:spLocks noGrp="1"/>
          </p:cNvSpPr>
          <p:nvPr>
            <p:ph sz="quarter" idx="1"/>
          </p:nvPr>
        </p:nvSpPr>
        <p:spPr>
          <a:xfrm>
            <a:off x="135466" y="1168400"/>
            <a:ext cx="6533219" cy="3124200"/>
          </a:xfrm>
        </p:spPr>
        <p:txBody>
          <a:bodyPr>
            <a:normAutofit fontScale="85000" lnSpcReduction="10000"/>
          </a:bodyPr>
          <a:lstStyle/>
          <a:p>
            <a:r>
              <a:rPr lang="ru-RU" dirty="0"/>
              <a:t>Виды трехосных испытаний </a:t>
            </a:r>
            <a:r>
              <a:rPr lang="hr-HR" dirty="0"/>
              <a:t>:</a:t>
            </a:r>
          </a:p>
          <a:p>
            <a:pPr lvl="1"/>
            <a:r>
              <a:rPr lang="ru-RU" dirty="0"/>
              <a:t>Консолидация </a:t>
            </a:r>
            <a:r>
              <a:rPr lang="hr-HR" dirty="0"/>
              <a:t>: </a:t>
            </a:r>
          </a:p>
          <a:p>
            <a:pPr lvl="2"/>
            <a:r>
              <a:rPr lang="ru-RU" dirty="0"/>
              <a:t>Консолидированный </a:t>
            </a:r>
            <a:r>
              <a:rPr lang="hr-HR" dirty="0"/>
              <a:t>:</a:t>
            </a:r>
          </a:p>
          <a:p>
            <a:pPr lvl="3"/>
            <a:r>
              <a:rPr lang="ru-RU" dirty="0"/>
              <a:t>Изотропный</a:t>
            </a:r>
            <a:r>
              <a:rPr lang="hr-HR" dirty="0"/>
              <a:t> 	</a:t>
            </a:r>
            <a:r>
              <a:rPr lang="en-US" dirty="0"/>
              <a:t>                     </a:t>
            </a:r>
            <a:r>
              <a:rPr lang="hr-HR" dirty="0">
                <a:sym typeface="Symbol" panose="05050102010706020507" pitchFamily="18" charset="2"/>
              </a:rPr>
              <a:t></a:t>
            </a:r>
            <a:r>
              <a:rPr lang="hr-HR" baseline="-25000" dirty="0"/>
              <a:t>1</a:t>
            </a:r>
            <a:r>
              <a:rPr lang="hr-HR" dirty="0"/>
              <a:t>=</a:t>
            </a:r>
            <a:r>
              <a:rPr lang="hr-HR" dirty="0">
                <a:sym typeface="Symbol" panose="05050102010706020507" pitchFamily="18" charset="2"/>
              </a:rPr>
              <a:t></a:t>
            </a:r>
            <a:r>
              <a:rPr lang="hr-HR" baseline="-25000" dirty="0"/>
              <a:t>2</a:t>
            </a:r>
            <a:r>
              <a:rPr lang="hr-HR" dirty="0"/>
              <a:t>=</a:t>
            </a:r>
            <a:r>
              <a:rPr lang="hr-HR" dirty="0">
                <a:sym typeface="Symbol" panose="05050102010706020507" pitchFamily="18" charset="2"/>
              </a:rPr>
              <a:t></a:t>
            </a:r>
            <a:r>
              <a:rPr lang="hr-HR" baseline="-25000" dirty="0"/>
              <a:t>3</a:t>
            </a:r>
            <a:r>
              <a:rPr lang="hr-HR" dirty="0"/>
              <a:t>  </a:t>
            </a:r>
            <a:endParaRPr lang="en-GB" dirty="0"/>
          </a:p>
          <a:p>
            <a:pPr lvl="3"/>
            <a:r>
              <a:rPr lang="ru-RU" dirty="0"/>
              <a:t>Неизотропный</a:t>
            </a:r>
            <a:r>
              <a:rPr lang="hr-HR" dirty="0"/>
              <a:t> 	</a:t>
            </a:r>
            <a:r>
              <a:rPr lang="hr-HR" dirty="0">
                <a:sym typeface="Symbol" panose="05050102010706020507" pitchFamily="18" charset="2"/>
              </a:rPr>
              <a:t></a:t>
            </a:r>
            <a:r>
              <a:rPr lang="hr-HR" baseline="-25000" dirty="0"/>
              <a:t>2</a:t>
            </a:r>
            <a:r>
              <a:rPr lang="hr-HR" dirty="0"/>
              <a:t>=</a:t>
            </a:r>
            <a:r>
              <a:rPr lang="hr-HR" dirty="0">
                <a:sym typeface="Symbol" panose="05050102010706020507" pitchFamily="18" charset="2"/>
              </a:rPr>
              <a:t></a:t>
            </a:r>
            <a:r>
              <a:rPr lang="hr-HR" baseline="-25000" dirty="0"/>
              <a:t>3</a:t>
            </a:r>
            <a:r>
              <a:rPr lang="hr-HR" dirty="0">
                <a:sym typeface="Symbol" panose="05050102010706020507" pitchFamily="18" charset="2"/>
              </a:rPr>
              <a:t></a:t>
            </a:r>
            <a:r>
              <a:rPr lang="hr-HR" baseline="-25000" dirty="0"/>
              <a:t>1</a:t>
            </a:r>
          </a:p>
          <a:p>
            <a:pPr lvl="2"/>
            <a:r>
              <a:rPr lang="ru-RU" dirty="0"/>
              <a:t>Неконсолидированный</a:t>
            </a:r>
          </a:p>
          <a:p>
            <a:pPr lvl="1"/>
            <a:r>
              <a:rPr lang="en-US" dirty="0"/>
              <a:t>C</a:t>
            </a:r>
            <a:r>
              <a:rPr lang="ru-RU" dirty="0"/>
              <a:t>двиг </a:t>
            </a:r>
            <a:r>
              <a:rPr lang="hr-HR" dirty="0"/>
              <a:t>:</a:t>
            </a:r>
          </a:p>
          <a:p>
            <a:pPr lvl="2"/>
            <a:r>
              <a:rPr lang="ru-RU" dirty="0"/>
              <a:t>Дренированный (вода может выходить или входить в образец, измеряется изменение объема</a:t>
            </a:r>
            <a:r>
              <a:rPr lang="hr-HR" dirty="0"/>
              <a:t>)</a:t>
            </a:r>
          </a:p>
          <a:p>
            <a:pPr lvl="2"/>
            <a:r>
              <a:rPr lang="ru-RU" dirty="0"/>
              <a:t>Недренированный (нет потока воды, измеряется изменение порового давления)</a:t>
            </a:r>
            <a:r>
              <a:rPr lang="hr-HR" dirty="0"/>
              <a:t>)</a:t>
            </a:r>
          </a:p>
          <a:p>
            <a:pPr lvl="2"/>
            <a:endParaRPr lang="en-GB" dirty="0"/>
          </a:p>
          <a:p>
            <a:pPr lvl="2"/>
            <a:endParaRPr lang="en-GB" dirty="0"/>
          </a:p>
        </p:txBody>
      </p:sp>
      <p:sp>
        <p:nvSpPr>
          <p:cNvPr id="4" name="Rectangle 3">
            <a:extLst>
              <a:ext uri="{FF2B5EF4-FFF2-40B4-BE49-F238E27FC236}">
                <a16:creationId xmlns:a16="http://schemas.microsoft.com/office/drawing/2014/main" id="{FC8578D1-ED7E-437B-8563-CA5428E2D06C}"/>
              </a:ext>
            </a:extLst>
          </p:cNvPr>
          <p:cNvSpPr/>
          <p:nvPr/>
        </p:nvSpPr>
        <p:spPr>
          <a:xfrm>
            <a:off x="1706058" y="4160451"/>
            <a:ext cx="9760228" cy="1754326"/>
          </a:xfrm>
          <a:prstGeom prst="rect">
            <a:avLst/>
          </a:prstGeom>
          <a:ln w="22225">
            <a:solidFill>
              <a:srgbClr val="FF0000"/>
            </a:solidFill>
          </a:ln>
        </p:spPr>
        <p:txBody>
          <a:bodyPr wrap="square">
            <a:spAutoFit/>
          </a:bodyPr>
          <a:lstStyle/>
          <a:p>
            <a:r>
              <a:rPr lang="ru-RU" b="1" dirty="0"/>
              <a:t>Консолидированный</a:t>
            </a:r>
            <a:r>
              <a:rPr lang="hr-HR" b="1" dirty="0"/>
              <a:t> 	</a:t>
            </a:r>
            <a:r>
              <a:rPr lang="ru-RU" b="1" dirty="0">
                <a:solidFill>
                  <a:srgbClr val="FF0000"/>
                </a:solidFill>
              </a:rPr>
              <a:t> И</a:t>
            </a:r>
            <a:r>
              <a:rPr lang="ru-RU" b="1" dirty="0"/>
              <a:t>зотропный </a:t>
            </a:r>
            <a:r>
              <a:rPr lang="en-US" b="1" dirty="0"/>
              <a:t>	</a:t>
            </a:r>
            <a:r>
              <a:rPr lang="hr-HR" b="1" dirty="0"/>
              <a:t>	</a:t>
            </a:r>
            <a:r>
              <a:rPr lang="ru-RU" b="1" dirty="0">
                <a:solidFill>
                  <a:srgbClr val="FF0000"/>
                </a:solidFill>
              </a:rPr>
              <a:t>Д</a:t>
            </a:r>
            <a:r>
              <a:rPr lang="ru-RU" b="1" dirty="0">
                <a:solidFill>
                  <a:srgbClr val="7030A0"/>
                </a:solidFill>
              </a:rPr>
              <a:t>ренированный    </a:t>
            </a:r>
            <a:r>
              <a:rPr lang="hr-HR" b="1" dirty="0"/>
              <a:t>	</a:t>
            </a:r>
            <a:r>
              <a:rPr lang="en-US" b="1" dirty="0"/>
              <a:t>(C</a:t>
            </a:r>
            <a:r>
              <a:rPr lang="hr-HR" b="1" dirty="0"/>
              <a:t>I</a:t>
            </a:r>
            <a:r>
              <a:rPr lang="en-US" b="1" dirty="0"/>
              <a:t>D) </a:t>
            </a:r>
            <a:r>
              <a:rPr lang="ru-RU" b="1" dirty="0"/>
              <a:t>тест</a:t>
            </a:r>
            <a:endParaRPr lang="en-US" b="1" dirty="0"/>
          </a:p>
          <a:p>
            <a:r>
              <a:rPr lang="ru-RU" b="1" dirty="0"/>
              <a:t>Консолидированный</a:t>
            </a:r>
            <a:r>
              <a:rPr lang="en-US" b="1" dirty="0"/>
              <a:t>	</a:t>
            </a:r>
            <a:r>
              <a:rPr lang="ru-RU" b="1" dirty="0">
                <a:solidFill>
                  <a:srgbClr val="FF0000"/>
                </a:solidFill>
              </a:rPr>
              <a:t> И</a:t>
            </a:r>
            <a:r>
              <a:rPr lang="ru-RU" b="1" dirty="0"/>
              <a:t>зотропный</a:t>
            </a:r>
            <a:r>
              <a:rPr lang="ru-RU" b="1" dirty="0">
                <a:solidFill>
                  <a:srgbClr val="FF0000"/>
                </a:solidFill>
              </a:rPr>
              <a:t> </a:t>
            </a:r>
            <a:r>
              <a:rPr lang="hr-HR" b="1" dirty="0"/>
              <a:t>		</a:t>
            </a:r>
            <a:r>
              <a:rPr lang="ru-RU" b="1" dirty="0">
                <a:solidFill>
                  <a:srgbClr val="FF0000"/>
                </a:solidFill>
              </a:rPr>
              <a:t>Н</a:t>
            </a:r>
            <a:r>
              <a:rPr lang="ru-RU" b="1" dirty="0">
                <a:solidFill>
                  <a:srgbClr val="7030A0"/>
                </a:solidFill>
              </a:rPr>
              <a:t>едренированный</a:t>
            </a:r>
            <a:r>
              <a:rPr lang="en-US" b="1" dirty="0"/>
              <a:t> </a:t>
            </a:r>
            <a:r>
              <a:rPr lang="hr-HR" b="1" dirty="0"/>
              <a:t>	</a:t>
            </a:r>
            <a:r>
              <a:rPr lang="en-US" b="1" dirty="0"/>
              <a:t>(C</a:t>
            </a:r>
            <a:r>
              <a:rPr lang="hr-HR" b="1" dirty="0"/>
              <a:t>I</a:t>
            </a:r>
            <a:r>
              <a:rPr lang="en-US" b="1" dirty="0"/>
              <a:t>U) </a:t>
            </a:r>
            <a:r>
              <a:rPr lang="ru-RU" b="1" dirty="0"/>
              <a:t>тест</a:t>
            </a:r>
            <a:endParaRPr lang="hr-HR" b="1" dirty="0"/>
          </a:p>
          <a:p>
            <a:r>
              <a:rPr lang="ru-RU" b="1" dirty="0"/>
              <a:t>Консолидированный</a:t>
            </a:r>
            <a:r>
              <a:rPr lang="hr-HR" b="1" dirty="0"/>
              <a:t> 	</a:t>
            </a:r>
            <a:r>
              <a:rPr lang="ru-RU" b="1" dirty="0">
                <a:solidFill>
                  <a:srgbClr val="FF0000"/>
                </a:solidFill>
              </a:rPr>
              <a:t> Н</a:t>
            </a:r>
            <a:r>
              <a:rPr lang="ru-RU" b="1" dirty="0"/>
              <a:t>еизотропный</a:t>
            </a:r>
            <a:r>
              <a:rPr lang="ru-RU" b="1" dirty="0">
                <a:solidFill>
                  <a:srgbClr val="FF0000"/>
                </a:solidFill>
              </a:rPr>
              <a:t> </a:t>
            </a:r>
            <a:r>
              <a:rPr lang="en-US" b="1" dirty="0"/>
              <a:t>	</a:t>
            </a:r>
            <a:r>
              <a:rPr lang="ru-RU" b="1" dirty="0"/>
              <a:t>                  </a:t>
            </a:r>
            <a:r>
              <a:rPr lang="ru-RU" b="1" dirty="0">
                <a:solidFill>
                  <a:srgbClr val="FF0000"/>
                </a:solidFill>
              </a:rPr>
              <a:t>Д</a:t>
            </a:r>
            <a:r>
              <a:rPr lang="ru-RU" b="1" dirty="0">
                <a:solidFill>
                  <a:srgbClr val="7030A0"/>
                </a:solidFill>
              </a:rPr>
              <a:t>ренированный</a:t>
            </a:r>
            <a:r>
              <a:rPr lang="hr-HR" b="1" dirty="0"/>
              <a:t>	</a:t>
            </a:r>
            <a:r>
              <a:rPr lang="ru-RU" b="1" dirty="0"/>
              <a:t>                 </a:t>
            </a:r>
            <a:r>
              <a:rPr lang="en-US" b="1" dirty="0"/>
              <a:t>(C</a:t>
            </a:r>
            <a:r>
              <a:rPr lang="hr-HR" b="1" dirty="0"/>
              <a:t>U</a:t>
            </a:r>
            <a:r>
              <a:rPr lang="en-US" b="1" dirty="0"/>
              <a:t>D) </a:t>
            </a:r>
            <a:r>
              <a:rPr lang="ru-RU" b="1" dirty="0"/>
              <a:t>тест</a:t>
            </a:r>
            <a:endParaRPr lang="en-US" b="1" dirty="0"/>
          </a:p>
          <a:p>
            <a:r>
              <a:rPr lang="ru-RU" b="1" dirty="0"/>
              <a:t>Консолидированный</a:t>
            </a:r>
            <a:r>
              <a:rPr lang="en-US" b="1" dirty="0"/>
              <a:t> 	</a:t>
            </a:r>
            <a:r>
              <a:rPr lang="ru-RU" b="1" dirty="0">
                <a:solidFill>
                  <a:srgbClr val="FF0000"/>
                </a:solidFill>
              </a:rPr>
              <a:t> Н</a:t>
            </a:r>
            <a:r>
              <a:rPr lang="ru-RU" b="1" dirty="0"/>
              <a:t>еизотропный</a:t>
            </a:r>
            <a:r>
              <a:rPr lang="ru-RU" b="1" dirty="0">
                <a:solidFill>
                  <a:srgbClr val="FF0000"/>
                </a:solidFill>
              </a:rPr>
              <a:t> </a:t>
            </a:r>
            <a:r>
              <a:rPr lang="hr-HR" b="1" dirty="0"/>
              <a:t>	</a:t>
            </a:r>
            <a:r>
              <a:rPr lang="ru-RU" b="1" dirty="0"/>
              <a:t>                  </a:t>
            </a:r>
            <a:r>
              <a:rPr lang="ru-RU" b="1" dirty="0">
                <a:solidFill>
                  <a:srgbClr val="FF0000"/>
                </a:solidFill>
              </a:rPr>
              <a:t>Н</a:t>
            </a:r>
            <a:r>
              <a:rPr lang="ru-RU" b="1" dirty="0">
                <a:solidFill>
                  <a:srgbClr val="7030A0"/>
                </a:solidFill>
              </a:rPr>
              <a:t>едренированный</a:t>
            </a:r>
            <a:r>
              <a:rPr lang="en-US" b="1" dirty="0">
                <a:solidFill>
                  <a:srgbClr val="7030A0"/>
                </a:solidFill>
              </a:rPr>
              <a:t> </a:t>
            </a:r>
            <a:r>
              <a:rPr lang="hr-HR" b="1" dirty="0"/>
              <a:t>	</a:t>
            </a:r>
            <a:r>
              <a:rPr lang="en-US" b="1" dirty="0"/>
              <a:t>(C</a:t>
            </a:r>
            <a:r>
              <a:rPr lang="hr-HR" b="1" dirty="0"/>
              <a:t>U</a:t>
            </a:r>
            <a:r>
              <a:rPr lang="en-US" b="1" dirty="0"/>
              <a:t>U) </a:t>
            </a:r>
            <a:r>
              <a:rPr lang="ru-RU" b="1" dirty="0"/>
              <a:t>тест</a:t>
            </a:r>
            <a:endParaRPr lang="hr-HR" b="1" dirty="0"/>
          </a:p>
          <a:p>
            <a:endParaRPr lang="en-US" b="1" dirty="0"/>
          </a:p>
          <a:p>
            <a:r>
              <a:rPr lang="ru-RU" b="1" dirty="0"/>
              <a:t>Неконсолидированный</a:t>
            </a:r>
            <a:r>
              <a:rPr lang="en-US" b="1" dirty="0"/>
              <a:t> </a:t>
            </a:r>
            <a:r>
              <a:rPr lang="hr-HR" b="1" dirty="0"/>
              <a:t>			</a:t>
            </a:r>
            <a:r>
              <a:rPr lang="ru-RU" b="1" dirty="0"/>
              <a:t>                  </a:t>
            </a:r>
            <a:r>
              <a:rPr lang="ru-RU" b="1" dirty="0">
                <a:solidFill>
                  <a:srgbClr val="FF0000"/>
                </a:solidFill>
              </a:rPr>
              <a:t>Н</a:t>
            </a:r>
            <a:r>
              <a:rPr lang="ru-RU" b="1" dirty="0">
                <a:solidFill>
                  <a:srgbClr val="7030A0"/>
                </a:solidFill>
              </a:rPr>
              <a:t>едренированный</a:t>
            </a:r>
            <a:r>
              <a:rPr lang="en-US" b="1" dirty="0"/>
              <a:t> </a:t>
            </a:r>
            <a:r>
              <a:rPr lang="hr-HR" b="1" dirty="0"/>
              <a:t>	</a:t>
            </a:r>
            <a:r>
              <a:rPr lang="en-US" b="1" dirty="0"/>
              <a:t>(UU) </a:t>
            </a:r>
            <a:r>
              <a:rPr lang="ru-RU" b="1" dirty="0"/>
              <a:t>тест</a:t>
            </a:r>
            <a:endParaRPr lang="en-AU" b="1" dirty="0"/>
          </a:p>
        </p:txBody>
      </p:sp>
      <p:pic>
        <p:nvPicPr>
          <p:cNvPr id="5" name="Picture 4">
            <a:extLst>
              <a:ext uri="{FF2B5EF4-FFF2-40B4-BE49-F238E27FC236}">
                <a16:creationId xmlns:a16="http://schemas.microsoft.com/office/drawing/2014/main" id="{AB6F1D10-DD14-4C36-BCDD-9672B9F23E7E}"/>
              </a:ext>
            </a:extLst>
          </p:cNvPr>
          <p:cNvPicPr>
            <a:picLocks noChangeAspect="1"/>
          </p:cNvPicPr>
          <p:nvPr/>
        </p:nvPicPr>
        <p:blipFill>
          <a:blip r:embed="rId2"/>
          <a:stretch>
            <a:fillRect/>
          </a:stretch>
        </p:blipFill>
        <p:spPr>
          <a:xfrm>
            <a:off x="7018970" y="1254557"/>
            <a:ext cx="3979231" cy="2667000"/>
          </a:xfrm>
          <a:prstGeom prst="rect">
            <a:avLst/>
          </a:prstGeom>
        </p:spPr>
      </p:pic>
      <p:sp>
        <p:nvSpPr>
          <p:cNvPr id="6" name="Rectangle 5">
            <a:extLst>
              <a:ext uri="{FF2B5EF4-FFF2-40B4-BE49-F238E27FC236}">
                <a16:creationId xmlns:a16="http://schemas.microsoft.com/office/drawing/2014/main" id="{3FA6E146-3928-9660-2F75-B9D6DD6643A1}"/>
              </a:ext>
            </a:extLst>
          </p:cNvPr>
          <p:cNvSpPr/>
          <p:nvPr/>
        </p:nvSpPr>
        <p:spPr>
          <a:xfrm>
            <a:off x="7374367" y="1254557"/>
            <a:ext cx="1172584" cy="229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C3BF17DB-A183-865F-1355-CD4EBFB05207}"/>
              </a:ext>
            </a:extLst>
          </p:cNvPr>
          <p:cNvSpPr txBox="1"/>
          <p:nvPr/>
        </p:nvSpPr>
        <p:spPr>
          <a:xfrm>
            <a:off x="7374367" y="1352812"/>
            <a:ext cx="1356520" cy="215444"/>
          </a:xfrm>
          <a:prstGeom prst="rect">
            <a:avLst/>
          </a:prstGeom>
          <a:noFill/>
        </p:spPr>
        <p:txBody>
          <a:bodyPr wrap="square" rtlCol="0">
            <a:spAutoFit/>
          </a:bodyPr>
          <a:lstStyle/>
          <a:p>
            <a:r>
              <a:rPr lang="ru-RU" sz="800" dirty="0">
                <a:solidFill>
                  <a:srgbClr val="FF0000"/>
                </a:solidFill>
              </a:rPr>
              <a:t>Этап консолидации</a:t>
            </a:r>
          </a:p>
        </p:txBody>
      </p:sp>
      <p:sp>
        <p:nvSpPr>
          <p:cNvPr id="8" name="Rectangle 7">
            <a:extLst>
              <a:ext uri="{FF2B5EF4-FFF2-40B4-BE49-F238E27FC236}">
                <a16:creationId xmlns:a16="http://schemas.microsoft.com/office/drawing/2014/main" id="{54DD0AAC-0954-6B47-40F6-EE82BD58F57C}"/>
              </a:ext>
            </a:extLst>
          </p:cNvPr>
          <p:cNvSpPr/>
          <p:nvPr/>
        </p:nvSpPr>
        <p:spPr>
          <a:xfrm>
            <a:off x="9902414" y="1254557"/>
            <a:ext cx="796066" cy="149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0B252B80-70D1-28A6-7421-23E8CB199A73}"/>
              </a:ext>
            </a:extLst>
          </p:cNvPr>
          <p:cNvSpPr txBox="1"/>
          <p:nvPr/>
        </p:nvSpPr>
        <p:spPr>
          <a:xfrm>
            <a:off x="9981076" y="1200279"/>
            <a:ext cx="968188" cy="338554"/>
          </a:xfrm>
          <a:prstGeom prst="rect">
            <a:avLst/>
          </a:prstGeom>
          <a:noFill/>
        </p:spPr>
        <p:txBody>
          <a:bodyPr wrap="square" rtlCol="0">
            <a:spAutoFit/>
          </a:bodyPr>
          <a:lstStyle/>
          <a:p>
            <a:r>
              <a:rPr lang="ru-RU" sz="800" dirty="0">
                <a:solidFill>
                  <a:srgbClr val="7030A0"/>
                </a:solidFill>
              </a:rPr>
              <a:t>девиаторное напряжение</a:t>
            </a:r>
          </a:p>
        </p:txBody>
      </p:sp>
      <p:sp>
        <p:nvSpPr>
          <p:cNvPr id="10" name="Freeform: Shape 9">
            <a:extLst>
              <a:ext uri="{FF2B5EF4-FFF2-40B4-BE49-F238E27FC236}">
                <a16:creationId xmlns:a16="http://schemas.microsoft.com/office/drawing/2014/main" id="{AAF897D9-3F3D-C9B6-AF7A-C19418E2A835}"/>
              </a:ext>
            </a:extLst>
          </p:cNvPr>
          <p:cNvSpPr/>
          <p:nvPr/>
        </p:nvSpPr>
        <p:spPr>
          <a:xfrm>
            <a:off x="7449066" y="2641002"/>
            <a:ext cx="812807" cy="268942"/>
          </a:xfrm>
          <a:custGeom>
            <a:avLst/>
            <a:gdLst>
              <a:gd name="connsiteX0" fmla="*/ 32878 w 812807"/>
              <a:gd name="connsiteY0" fmla="*/ 5379 h 268942"/>
              <a:gd name="connsiteX1" fmla="*/ 124318 w 812807"/>
              <a:gd name="connsiteY1" fmla="*/ 10758 h 268942"/>
              <a:gd name="connsiteX2" fmla="*/ 425532 w 812807"/>
              <a:gd name="connsiteY2" fmla="*/ 21516 h 268942"/>
              <a:gd name="connsiteX3" fmla="*/ 597654 w 812807"/>
              <a:gd name="connsiteY3" fmla="*/ 16137 h 268942"/>
              <a:gd name="connsiteX4" fmla="*/ 640685 w 812807"/>
              <a:gd name="connsiteY4" fmla="*/ 5379 h 268942"/>
              <a:gd name="connsiteX5" fmla="*/ 710609 w 812807"/>
              <a:gd name="connsiteY5" fmla="*/ 0 h 268942"/>
              <a:gd name="connsiteX6" fmla="*/ 807428 w 812807"/>
              <a:gd name="connsiteY6" fmla="*/ 16137 h 268942"/>
              <a:gd name="connsiteX7" fmla="*/ 812807 w 812807"/>
              <a:gd name="connsiteY7" fmla="*/ 32273 h 268942"/>
              <a:gd name="connsiteX8" fmla="*/ 807428 w 812807"/>
              <a:gd name="connsiteY8" fmla="*/ 75304 h 268942"/>
              <a:gd name="connsiteX9" fmla="*/ 791292 w 812807"/>
              <a:gd name="connsiteY9" fmla="*/ 86062 h 268942"/>
              <a:gd name="connsiteX10" fmla="*/ 769776 w 812807"/>
              <a:gd name="connsiteY10" fmla="*/ 102198 h 268942"/>
              <a:gd name="connsiteX11" fmla="*/ 753640 w 812807"/>
              <a:gd name="connsiteY11" fmla="*/ 107577 h 268942"/>
              <a:gd name="connsiteX12" fmla="*/ 737503 w 812807"/>
              <a:gd name="connsiteY12" fmla="*/ 118334 h 268942"/>
              <a:gd name="connsiteX13" fmla="*/ 705230 w 812807"/>
              <a:gd name="connsiteY13" fmla="*/ 123713 h 268942"/>
              <a:gd name="connsiteX14" fmla="*/ 646063 w 812807"/>
              <a:gd name="connsiteY14" fmla="*/ 134471 h 268942"/>
              <a:gd name="connsiteX15" fmla="*/ 629927 w 812807"/>
              <a:gd name="connsiteY15" fmla="*/ 139850 h 268942"/>
              <a:gd name="connsiteX16" fmla="*/ 613790 w 812807"/>
              <a:gd name="connsiteY16" fmla="*/ 215153 h 268942"/>
              <a:gd name="connsiteX17" fmla="*/ 597654 w 812807"/>
              <a:gd name="connsiteY17" fmla="*/ 236669 h 268942"/>
              <a:gd name="connsiteX18" fmla="*/ 581518 w 812807"/>
              <a:gd name="connsiteY18" fmla="*/ 252805 h 268942"/>
              <a:gd name="connsiteX19" fmla="*/ 522350 w 812807"/>
              <a:gd name="connsiteY19" fmla="*/ 268942 h 268942"/>
              <a:gd name="connsiteX20" fmla="*/ 301819 w 812807"/>
              <a:gd name="connsiteY20" fmla="*/ 263563 h 268942"/>
              <a:gd name="connsiteX21" fmla="*/ 231894 w 812807"/>
              <a:gd name="connsiteY21" fmla="*/ 252805 h 268942"/>
              <a:gd name="connsiteX22" fmla="*/ 194242 w 812807"/>
              <a:gd name="connsiteY22" fmla="*/ 247426 h 268942"/>
              <a:gd name="connsiteX23" fmla="*/ 161969 w 812807"/>
              <a:gd name="connsiteY23" fmla="*/ 242047 h 268942"/>
              <a:gd name="connsiteX24" fmla="*/ 108181 w 812807"/>
              <a:gd name="connsiteY24" fmla="*/ 236669 h 268942"/>
              <a:gd name="connsiteX25" fmla="*/ 59772 w 812807"/>
              <a:gd name="connsiteY25" fmla="*/ 220532 h 268942"/>
              <a:gd name="connsiteX26" fmla="*/ 22120 w 812807"/>
              <a:gd name="connsiteY26" fmla="*/ 209774 h 268942"/>
              <a:gd name="connsiteX27" fmla="*/ 605 w 812807"/>
              <a:gd name="connsiteY27" fmla="*/ 193638 h 268942"/>
              <a:gd name="connsiteX28" fmla="*/ 11362 w 812807"/>
              <a:gd name="connsiteY28" fmla="*/ 102198 h 268942"/>
              <a:gd name="connsiteX29" fmla="*/ 16741 w 812807"/>
              <a:gd name="connsiteY29" fmla="*/ 86062 h 268942"/>
              <a:gd name="connsiteX30" fmla="*/ 38256 w 812807"/>
              <a:gd name="connsiteY30" fmla="*/ 43031 h 268942"/>
              <a:gd name="connsiteX31" fmla="*/ 32878 w 812807"/>
              <a:gd name="connsiteY31" fmla="*/ 5379 h 2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2807" h="268942">
                <a:moveTo>
                  <a:pt x="32878" y="5379"/>
                </a:moveTo>
                <a:cubicBezTo>
                  <a:pt x="47222" y="0"/>
                  <a:pt x="93799" y="9860"/>
                  <a:pt x="124318" y="10758"/>
                </a:cubicBezTo>
                <a:cubicBezTo>
                  <a:pt x="424069" y="19575"/>
                  <a:pt x="307328" y="-2126"/>
                  <a:pt x="425532" y="21516"/>
                </a:cubicBezTo>
                <a:cubicBezTo>
                  <a:pt x="482906" y="19723"/>
                  <a:pt x="540413" y="20430"/>
                  <a:pt x="597654" y="16137"/>
                </a:cubicBezTo>
                <a:cubicBezTo>
                  <a:pt x="612398" y="15031"/>
                  <a:pt x="625943" y="6513"/>
                  <a:pt x="640685" y="5379"/>
                </a:cubicBezTo>
                <a:lnTo>
                  <a:pt x="710609" y="0"/>
                </a:lnTo>
                <a:cubicBezTo>
                  <a:pt x="742882" y="5379"/>
                  <a:pt x="776228" y="6285"/>
                  <a:pt x="807428" y="16137"/>
                </a:cubicBezTo>
                <a:cubicBezTo>
                  <a:pt x="812834" y="17844"/>
                  <a:pt x="812807" y="26603"/>
                  <a:pt x="812807" y="32273"/>
                </a:cubicBezTo>
                <a:cubicBezTo>
                  <a:pt x="812807" y="46728"/>
                  <a:pt x="812796" y="61883"/>
                  <a:pt x="807428" y="75304"/>
                </a:cubicBezTo>
                <a:cubicBezTo>
                  <a:pt x="805027" y="81306"/>
                  <a:pt x="796552" y="82305"/>
                  <a:pt x="791292" y="86062"/>
                </a:cubicBezTo>
                <a:cubicBezTo>
                  <a:pt x="783997" y="91273"/>
                  <a:pt x="777560" y="97750"/>
                  <a:pt x="769776" y="102198"/>
                </a:cubicBezTo>
                <a:cubicBezTo>
                  <a:pt x="764853" y="105011"/>
                  <a:pt x="758711" y="105042"/>
                  <a:pt x="753640" y="107577"/>
                </a:cubicBezTo>
                <a:cubicBezTo>
                  <a:pt x="747858" y="110468"/>
                  <a:pt x="743636" y="116290"/>
                  <a:pt x="737503" y="118334"/>
                </a:cubicBezTo>
                <a:cubicBezTo>
                  <a:pt x="727157" y="121783"/>
                  <a:pt x="715924" y="121574"/>
                  <a:pt x="705230" y="123713"/>
                </a:cubicBezTo>
                <a:cubicBezTo>
                  <a:pt x="641827" y="136394"/>
                  <a:pt x="741778" y="120797"/>
                  <a:pt x="646063" y="134471"/>
                </a:cubicBezTo>
                <a:cubicBezTo>
                  <a:pt x="640684" y="136264"/>
                  <a:pt x="634354" y="136308"/>
                  <a:pt x="629927" y="139850"/>
                </a:cubicBezTo>
                <a:cubicBezTo>
                  <a:pt x="608558" y="156945"/>
                  <a:pt x="618607" y="197087"/>
                  <a:pt x="613790" y="215153"/>
                </a:cubicBezTo>
                <a:cubicBezTo>
                  <a:pt x="611480" y="223815"/>
                  <a:pt x="603488" y="229862"/>
                  <a:pt x="597654" y="236669"/>
                </a:cubicBezTo>
                <a:cubicBezTo>
                  <a:pt x="592704" y="242444"/>
                  <a:pt x="587968" y="248774"/>
                  <a:pt x="581518" y="252805"/>
                </a:cubicBezTo>
                <a:cubicBezTo>
                  <a:pt x="562671" y="264584"/>
                  <a:pt x="543620" y="265397"/>
                  <a:pt x="522350" y="268942"/>
                </a:cubicBezTo>
                <a:lnTo>
                  <a:pt x="301819" y="263563"/>
                </a:lnTo>
                <a:cubicBezTo>
                  <a:pt x="291124" y="263117"/>
                  <a:pt x="244196" y="254698"/>
                  <a:pt x="231894" y="252805"/>
                </a:cubicBezTo>
                <a:cubicBezTo>
                  <a:pt x="219363" y="250877"/>
                  <a:pt x="206773" y="249354"/>
                  <a:pt x="194242" y="247426"/>
                </a:cubicBezTo>
                <a:cubicBezTo>
                  <a:pt x="183463" y="245768"/>
                  <a:pt x="172791" y="243400"/>
                  <a:pt x="161969" y="242047"/>
                </a:cubicBezTo>
                <a:cubicBezTo>
                  <a:pt x="144089" y="239812"/>
                  <a:pt x="126110" y="238462"/>
                  <a:pt x="108181" y="236669"/>
                </a:cubicBezTo>
                <a:cubicBezTo>
                  <a:pt x="56621" y="223778"/>
                  <a:pt x="120538" y="240788"/>
                  <a:pt x="59772" y="220532"/>
                </a:cubicBezTo>
                <a:cubicBezTo>
                  <a:pt x="47389" y="216404"/>
                  <a:pt x="34671" y="213360"/>
                  <a:pt x="22120" y="209774"/>
                </a:cubicBezTo>
                <a:cubicBezTo>
                  <a:pt x="14948" y="204395"/>
                  <a:pt x="1497" y="202558"/>
                  <a:pt x="605" y="193638"/>
                </a:cubicBezTo>
                <a:cubicBezTo>
                  <a:pt x="-2449" y="163100"/>
                  <a:pt x="6810" y="132549"/>
                  <a:pt x="11362" y="102198"/>
                </a:cubicBezTo>
                <a:cubicBezTo>
                  <a:pt x="12203" y="96591"/>
                  <a:pt x="14205" y="91133"/>
                  <a:pt x="16741" y="86062"/>
                </a:cubicBezTo>
                <a:cubicBezTo>
                  <a:pt x="25373" y="68799"/>
                  <a:pt x="35224" y="61226"/>
                  <a:pt x="38256" y="43031"/>
                </a:cubicBezTo>
                <a:cubicBezTo>
                  <a:pt x="39140" y="37725"/>
                  <a:pt x="18534" y="10758"/>
                  <a:pt x="32878" y="537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1D19CE77-DA5C-C751-A42D-2028B5D53378}"/>
              </a:ext>
            </a:extLst>
          </p:cNvPr>
          <p:cNvSpPr txBox="1"/>
          <p:nvPr/>
        </p:nvSpPr>
        <p:spPr>
          <a:xfrm>
            <a:off x="7181786" y="2588057"/>
            <a:ext cx="1080087" cy="338554"/>
          </a:xfrm>
          <a:prstGeom prst="rect">
            <a:avLst/>
          </a:prstGeom>
          <a:noFill/>
        </p:spPr>
        <p:txBody>
          <a:bodyPr wrap="square" rtlCol="0">
            <a:spAutoFit/>
          </a:bodyPr>
          <a:lstStyle/>
          <a:p>
            <a:r>
              <a:rPr lang="ru-RU" sz="800" u="sng" dirty="0"/>
              <a:t>Под всесторонним давлением клетки</a:t>
            </a:r>
          </a:p>
        </p:txBody>
      </p:sp>
      <p:sp>
        <p:nvSpPr>
          <p:cNvPr id="12" name="Rectangle 11">
            <a:extLst>
              <a:ext uri="{FF2B5EF4-FFF2-40B4-BE49-F238E27FC236}">
                <a16:creationId xmlns:a16="http://schemas.microsoft.com/office/drawing/2014/main" id="{4FB5D936-C743-D4DB-07E2-FF4132AED1A1}"/>
              </a:ext>
            </a:extLst>
          </p:cNvPr>
          <p:cNvSpPr/>
          <p:nvPr/>
        </p:nvSpPr>
        <p:spPr>
          <a:xfrm>
            <a:off x="9343016" y="2641002"/>
            <a:ext cx="796066" cy="131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79FCB87C-0B5E-6B8C-790D-1B122E198011}"/>
              </a:ext>
            </a:extLst>
          </p:cNvPr>
          <p:cNvSpPr txBox="1"/>
          <p:nvPr/>
        </p:nvSpPr>
        <p:spPr>
          <a:xfrm>
            <a:off x="9344025" y="2593637"/>
            <a:ext cx="1116775" cy="215444"/>
          </a:xfrm>
          <a:prstGeom prst="rect">
            <a:avLst/>
          </a:prstGeom>
          <a:noFill/>
        </p:spPr>
        <p:txBody>
          <a:bodyPr wrap="square" rtlCol="0">
            <a:spAutoFit/>
          </a:bodyPr>
          <a:lstStyle/>
          <a:p>
            <a:r>
              <a:rPr lang="ru-RU" sz="800" u="sng" dirty="0">
                <a:solidFill>
                  <a:schemeClr val="accent2">
                    <a:lumMod val="75000"/>
                  </a:schemeClr>
                </a:solidFill>
              </a:rPr>
              <a:t>Сдвиг (нагрузка)</a:t>
            </a:r>
          </a:p>
        </p:txBody>
      </p:sp>
      <p:sp>
        <p:nvSpPr>
          <p:cNvPr id="14" name="Rectangle 13">
            <a:extLst>
              <a:ext uri="{FF2B5EF4-FFF2-40B4-BE49-F238E27FC236}">
                <a16:creationId xmlns:a16="http://schemas.microsoft.com/office/drawing/2014/main" id="{42336DD6-5064-332B-8776-33CAB70C6882}"/>
              </a:ext>
            </a:extLst>
          </p:cNvPr>
          <p:cNvSpPr/>
          <p:nvPr/>
        </p:nvSpPr>
        <p:spPr>
          <a:xfrm>
            <a:off x="7288306" y="3044414"/>
            <a:ext cx="1356520" cy="17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8FC356FA-2849-00B4-EC8A-942AC3520714}"/>
              </a:ext>
            </a:extLst>
          </p:cNvPr>
          <p:cNvSpPr/>
          <p:nvPr/>
        </p:nvSpPr>
        <p:spPr>
          <a:xfrm>
            <a:off x="9289228" y="3011567"/>
            <a:ext cx="1356520" cy="17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CE7F93F0-B9B3-DEC5-BB0E-93189B484463}"/>
              </a:ext>
            </a:extLst>
          </p:cNvPr>
          <p:cNvSpPr txBox="1"/>
          <p:nvPr/>
        </p:nvSpPr>
        <p:spPr>
          <a:xfrm>
            <a:off x="7181786" y="3006471"/>
            <a:ext cx="1581043" cy="215444"/>
          </a:xfrm>
          <a:prstGeom prst="rect">
            <a:avLst/>
          </a:prstGeom>
          <a:noFill/>
        </p:spPr>
        <p:txBody>
          <a:bodyPr wrap="square" rtlCol="0">
            <a:spAutoFit/>
          </a:bodyPr>
          <a:lstStyle/>
          <a:p>
            <a:r>
              <a:rPr lang="ru-RU" sz="800" dirty="0"/>
              <a:t>открыт ли дренажный клапан?</a:t>
            </a:r>
          </a:p>
        </p:txBody>
      </p:sp>
      <p:sp>
        <p:nvSpPr>
          <p:cNvPr id="17" name="TextBox 16">
            <a:extLst>
              <a:ext uri="{FF2B5EF4-FFF2-40B4-BE49-F238E27FC236}">
                <a16:creationId xmlns:a16="http://schemas.microsoft.com/office/drawing/2014/main" id="{1FE10E80-8D81-EE45-53B6-A23CD4BCB2F8}"/>
              </a:ext>
            </a:extLst>
          </p:cNvPr>
          <p:cNvSpPr txBox="1"/>
          <p:nvPr/>
        </p:nvSpPr>
        <p:spPr>
          <a:xfrm>
            <a:off x="9111892" y="2989906"/>
            <a:ext cx="1581043" cy="215444"/>
          </a:xfrm>
          <a:prstGeom prst="rect">
            <a:avLst/>
          </a:prstGeom>
          <a:noFill/>
        </p:spPr>
        <p:txBody>
          <a:bodyPr wrap="square" rtlCol="0">
            <a:spAutoFit/>
          </a:bodyPr>
          <a:lstStyle/>
          <a:p>
            <a:r>
              <a:rPr lang="ru-RU" sz="800" dirty="0">
                <a:solidFill>
                  <a:srgbClr val="800000"/>
                </a:solidFill>
              </a:rPr>
              <a:t>открыт ли дренажный клапан?</a:t>
            </a:r>
          </a:p>
        </p:txBody>
      </p:sp>
      <p:sp>
        <p:nvSpPr>
          <p:cNvPr id="18" name="Freeform: Shape 17">
            <a:extLst>
              <a:ext uri="{FF2B5EF4-FFF2-40B4-BE49-F238E27FC236}">
                <a16:creationId xmlns:a16="http://schemas.microsoft.com/office/drawing/2014/main" id="{BD9F4434-EC95-F326-90BB-C40E7FEB2958}"/>
              </a:ext>
            </a:extLst>
          </p:cNvPr>
          <p:cNvSpPr/>
          <p:nvPr/>
        </p:nvSpPr>
        <p:spPr>
          <a:xfrm>
            <a:off x="7481896" y="3269815"/>
            <a:ext cx="253033" cy="152192"/>
          </a:xfrm>
          <a:custGeom>
            <a:avLst/>
            <a:gdLst>
              <a:gd name="connsiteX0" fmla="*/ 118382 w 253033"/>
              <a:gd name="connsiteY0" fmla="*/ 510 h 152192"/>
              <a:gd name="connsiteX1" fmla="*/ 59215 w 253033"/>
              <a:gd name="connsiteY1" fmla="*/ 11267 h 152192"/>
              <a:gd name="connsiteX2" fmla="*/ 10805 w 253033"/>
              <a:gd name="connsiteY2" fmla="*/ 27404 h 152192"/>
              <a:gd name="connsiteX3" fmla="*/ 48 w 253033"/>
              <a:gd name="connsiteY3" fmla="*/ 54298 h 152192"/>
              <a:gd name="connsiteX4" fmla="*/ 16184 w 253033"/>
              <a:gd name="connsiteY4" fmla="*/ 97329 h 152192"/>
              <a:gd name="connsiteX5" fmla="*/ 32320 w 253033"/>
              <a:gd name="connsiteY5" fmla="*/ 108086 h 152192"/>
              <a:gd name="connsiteX6" fmla="*/ 48457 w 253033"/>
              <a:gd name="connsiteY6" fmla="*/ 113465 h 152192"/>
              <a:gd name="connsiteX7" fmla="*/ 75351 w 253033"/>
              <a:gd name="connsiteY7" fmla="*/ 124223 h 152192"/>
              <a:gd name="connsiteX8" fmla="*/ 86109 w 253033"/>
              <a:gd name="connsiteY8" fmla="*/ 140359 h 152192"/>
              <a:gd name="connsiteX9" fmla="*/ 156033 w 253033"/>
              <a:gd name="connsiteY9" fmla="*/ 140359 h 152192"/>
              <a:gd name="connsiteX10" fmla="*/ 252852 w 253033"/>
              <a:gd name="connsiteY10" fmla="*/ 108086 h 152192"/>
              <a:gd name="connsiteX11" fmla="*/ 247473 w 253033"/>
              <a:gd name="connsiteY11" fmla="*/ 54298 h 152192"/>
              <a:gd name="connsiteX12" fmla="*/ 209822 w 253033"/>
              <a:gd name="connsiteY12" fmla="*/ 38161 h 152192"/>
              <a:gd name="connsiteX13" fmla="*/ 166791 w 253033"/>
              <a:gd name="connsiteY13" fmla="*/ 27404 h 152192"/>
              <a:gd name="connsiteX14" fmla="*/ 118382 w 253033"/>
              <a:gd name="connsiteY14" fmla="*/ 510 h 1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033" h="152192">
                <a:moveTo>
                  <a:pt x="118382" y="510"/>
                </a:moveTo>
                <a:cubicBezTo>
                  <a:pt x="100453" y="-2180"/>
                  <a:pt x="78662" y="6405"/>
                  <a:pt x="59215" y="11267"/>
                </a:cubicBezTo>
                <a:cubicBezTo>
                  <a:pt x="42713" y="15392"/>
                  <a:pt x="10805" y="27404"/>
                  <a:pt x="10805" y="27404"/>
                </a:cubicBezTo>
                <a:cubicBezTo>
                  <a:pt x="7219" y="36369"/>
                  <a:pt x="-693" y="44671"/>
                  <a:pt x="48" y="54298"/>
                </a:cubicBezTo>
                <a:cubicBezTo>
                  <a:pt x="1223" y="69572"/>
                  <a:pt x="8303" y="84193"/>
                  <a:pt x="16184" y="97329"/>
                </a:cubicBezTo>
                <a:cubicBezTo>
                  <a:pt x="19510" y="102872"/>
                  <a:pt x="26538" y="105195"/>
                  <a:pt x="32320" y="108086"/>
                </a:cubicBezTo>
                <a:cubicBezTo>
                  <a:pt x="37391" y="110622"/>
                  <a:pt x="43148" y="111474"/>
                  <a:pt x="48457" y="113465"/>
                </a:cubicBezTo>
                <a:cubicBezTo>
                  <a:pt x="57498" y="116855"/>
                  <a:pt x="66386" y="120637"/>
                  <a:pt x="75351" y="124223"/>
                </a:cubicBezTo>
                <a:cubicBezTo>
                  <a:pt x="78937" y="129602"/>
                  <a:pt x="81538" y="135788"/>
                  <a:pt x="86109" y="140359"/>
                </a:cubicBezTo>
                <a:cubicBezTo>
                  <a:pt x="108751" y="163001"/>
                  <a:pt x="120533" y="147459"/>
                  <a:pt x="156033" y="140359"/>
                </a:cubicBezTo>
                <a:cubicBezTo>
                  <a:pt x="206455" y="106745"/>
                  <a:pt x="175553" y="120970"/>
                  <a:pt x="252852" y="108086"/>
                </a:cubicBezTo>
                <a:cubicBezTo>
                  <a:pt x="251059" y="90157"/>
                  <a:pt x="256916" y="69644"/>
                  <a:pt x="247473" y="54298"/>
                </a:cubicBezTo>
                <a:cubicBezTo>
                  <a:pt x="240317" y="42669"/>
                  <a:pt x="222776" y="42479"/>
                  <a:pt x="209822" y="38161"/>
                </a:cubicBezTo>
                <a:cubicBezTo>
                  <a:pt x="195796" y="33486"/>
                  <a:pt x="181197" y="30728"/>
                  <a:pt x="166791" y="27404"/>
                </a:cubicBezTo>
                <a:cubicBezTo>
                  <a:pt x="136236" y="20353"/>
                  <a:pt x="136311" y="3200"/>
                  <a:pt x="118382" y="5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Freeform: Shape 18">
            <a:extLst>
              <a:ext uri="{FF2B5EF4-FFF2-40B4-BE49-F238E27FC236}">
                <a16:creationId xmlns:a16="http://schemas.microsoft.com/office/drawing/2014/main" id="{8F9A305D-8630-09FF-51D4-133452D0E2FF}"/>
              </a:ext>
            </a:extLst>
          </p:cNvPr>
          <p:cNvSpPr/>
          <p:nvPr/>
        </p:nvSpPr>
        <p:spPr>
          <a:xfrm>
            <a:off x="8052627" y="3259858"/>
            <a:ext cx="253033" cy="152192"/>
          </a:xfrm>
          <a:custGeom>
            <a:avLst/>
            <a:gdLst>
              <a:gd name="connsiteX0" fmla="*/ 118382 w 253033"/>
              <a:gd name="connsiteY0" fmla="*/ 510 h 152192"/>
              <a:gd name="connsiteX1" fmla="*/ 59215 w 253033"/>
              <a:gd name="connsiteY1" fmla="*/ 11267 h 152192"/>
              <a:gd name="connsiteX2" fmla="*/ 10805 w 253033"/>
              <a:gd name="connsiteY2" fmla="*/ 27404 h 152192"/>
              <a:gd name="connsiteX3" fmla="*/ 48 w 253033"/>
              <a:gd name="connsiteY3" fmla="*/ 54298 h 152192"/>
              <a:gd name="connsiteX4" fmla="*/ 16184 w 253033"/>
              <a:gd name="connsiteY4" fmla="*/ 97329 h 152192"/>
              <a:gd name="connsiteX5" fmla="*/ 32320 w 253033"/>
              <a:gd name="connsiteY5" fmla="*/ 108086 h 152192"/>
              <a:gd name="connsiteX6" fmla="*/ 48457 w 253033"/>
              <a:gd name="connsiteY6" fmla="*/ 113465 h 152192"/>
              <a:gd name="connsiteX7" fmla="*/ 75351 w 253033"/>
              <a:gd name="connsiteY7" fmla="*/ 124223 h 152192"/>
              <a:gd name="connsiteX8" fmla="*/ 86109 w 253033"/>
              <a:gd name="connsiteY8" fmla="*/ 140359 h 152192"/>
              <a:gd name="connsiteX9" fmla="*/ 156033 w 253033"/>
              <a:gd name="connsiteY9" fmla="*/ 140359 h 152192"/>
              <a:gd name="connsiteX10" fmla="*/ 252852 w 253033"/>
              <a:gd name="connsiteY10" fmla="*/ 108086 h 152192"/>
              <a:gd name="connsiteX11" fmla="*/ 247473 w 253033"/>
              <a:gd name="connsiteY11" fmla="*/ 54298 h 152192"/>
              <a:gd name="connsiteX12" fmla="*/ 209822 w 253033"/>
              <a:gd name="connsiteY12" fmla="*/ 38161 h 152192"/>
              <a:gd name="connsiteX13" fmla="*/ 166791 w 253033"/>
              <a:gd name="connsiteY13" fmla="*/ 27404 h 152192"/>
              <a:gd name="connsiteX14" fmla="*/ 118382 w 253033"/>
              <a:gd name="connsiteY14" fmla="*/ 510 h 1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033" h="152192">
                <a:moveTo>
                  <a:pt x="118382" y="510"/>
                </a:moveTo>
                <a:cubicBezTo>
                  <a:pt x="100453" y="-2180"/>
                  <a:pt x="78662" y="6405"/>
                  <a:pt x="59215" y="11267"/>
                </a:cubicBezTo>
                <a:cubicBezTo>
                  <a:pt x="42713" y="15392"/>
                  <a:pt x="10805" y="27404"/>
                  <a:pt x="10805" y="27404"/>
                </a:cubicBezTo>
                <a:cubicBezTo>
                  <a:pt x="7219" y="36369"/>
                  <a:pt x="-693" y="44671"/>
                  <a:pt x="48" y="54298"/>
                </a:cubicBezTo>
                <a:cubicBezTo>
                  <a:pt x="1223" y="69572"/>
                  <a:pt x="8303" y="84193"/>
                  <a:pt x="16184" y="97329"/>
                </a:cubicBezTo>
                <a:cubicBezTo>
                  <a:pt x="19510" y="102872"/>
                  <a:pt x="26538" y="105195"/>
                  <a:pt x="32320" y="108086"/>
                </a:cubicBezTo>
                <a:cubicBezTo>
                  <a:pt x="37391" y="110622"/>
                  <a:pt x="43148" y="111474"/>
                  <a:pt x="48457" y="113465"/>
                </a:cubicBezTo>
                <a:cubicBezTo>
                  <a:pt x="57498" y="116855"/>
                  <a:pt x="66386" y="120637"/>
                  <a:pt x="75351" y="124223"/>
                </a:cubicBezTo>
                <a:cubicBezTo>
                  <a:pt x="78937" y="129602"/>
                  <a:pt x="81538" y="135788"/>
                  <a:pt x="86109" y="140359"/>
                </a:cubicBezTo>
                <a:cubicBezTo>
                  <a:pt x="108751" y="163001"/>
                  <a:pt x="120533" y="147459"/>
                  <a:pt x="156033" y="140359"/>
                </a:cubicBezTo>
                <a:cubicBezTo>
                  <a:pt x="206455" y="106745"/>
                  <a:pt x="175553" y="120970"/>
                  <a:pt x="252852" y="108086"/>
                </a:cubicBezTo>
                <a:cubicBezTo>
                  <a:pt x="251059" y="90157"/>
                  <a:pt x="256916" y="69644"/>
                  <a:pt x="247473" y="54298"/>
                </a:cubicBezTo>
                <a:cubicBezTo>
                  <a:pt x="240317" y="42669"/>
                  <a:pt x="222776" y="42479"/>
                  <a:pt x="209822" y="38161"/>
                </a:cubicBezTo>
                <a:cubicBezTo>
                  <a:pt x="195796" y="33486"/>
                  <a:pt x="181197" y="30728"/>
                  <a:pt x="166791" y="27404"/>
                </a:cubicBezTo>
                <a:cubicBezTo>
                  <a:pt x="136236" y="20353"/>
                  <a:pt x="136311" y="3200"/>
                  <a:pt x="118382" y="5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Freeform: Shape 19">
            <a:extLst>
              <a:ext uri="{FF2B5EF4-FFF2-40B4-BE49-F238E27FC236}">
                <a16:creationId xmlns:a16="http://schemas.microsoft.com/office/drawing/2014/main" id="{D0150E3E-1968-C804-B8B2-C9DD32021062}"/>
              </a:ext>
            </a:extLst>
          </p:cNvPr>
          <p:cNvSpPr/>
          <p:nvPr/>
        </p:nvSpPr>
        <p:spPr>
          <a:xfrm>
            <a:off x="9391426" y="3253484"/>
            <a:ext cx="349623" cy="158565"/>
          </a:xfrm>
          <a:custGeom>
            <a:avLst/>
            <a:gdLst>
              <a:gd name="connsiteX0" fmla="*/ 118382 w 253033"/>
              <a:gd name="connsiteY0" fmla="*/ 510 h 152192"/>
              <a:gd name="connsiteX1" fmla="*/ 59215 w 253033"/>
              <a:gd name="connsiteY1" fmla="*/ 11267 h 152192"/>
              <a:gd name="connsiteX2" fmla="*/ 10805 w 253033"/>
              <a:gd name="connsiteY2" fmla="*/ 27404 h 152192"/>
              <a:gd name="connsiteX3" fmla="*/ 48 w 253033"/>
              <a:gd name="connsiteY3" fmla="*/ 54298 h 152192"/>
              <a:gd name="connsiteX4" fmla="*/ 16184 w 253033"/>
              <a:gd name="connsiteY4" fmla="*/ 97329 h 152192"/>
              <a:gd name="connsiteX5" fmla="*/ 32320 w 253033"/>
              <a:gd name="connsiteY5" fmla="*/ 108086 h 152192"/>
              <a:gd name="connsiteX6" fmla="*/ 48457 w 253033"/>
              <a:gd name="connsiteY6" fmla="*/ 113465 h 152192"/>
              <a:gd name="connsiteX7" fmla="*/ 75351 w 253033"/>
              <a:gd name="connsiteY7" fmla="*/ 124223 h 152192"/>
              <a:gd name="connsiteX8" fmla="*/ 86109 w 253033"/>
              <a:gd name="connsiteY8" fmla="*/ 140359 h 152192"/>
              <a:gd name="connsiteX9" fmla="*/ 156033 w 253033"/>
              <a:gd name="connsiteY9" fmla="*/ 140359 h 152192"/>
              <a:gd name="connsiteX10" fmla="*/ 252852 w 253033"/>
              <a:gd name="connsiteY10" fmla="*/ 108086 h 152192"/>
              <a:gd name="connsiteX11" fmla="*/ 247473 w 253033"/>
              <a:gd name="connsiteY11" fmla="*/ 54298 h 152192"/>
              <a:gd name="connsiteX12" fmla="*/ 209822 w 253033"/>
              <a:gd name="connsiteY12" fmla="*/ 38161 h 152192"/>
              <a:gd name="connsiteX13" fmla="*/ 166791 w 253033"/>
              <a:gd name="connsiteY13" fmla="*/ 27404 h 152192"/>
              <a:gd name="connsiteX14" fmla="*/ 118382 w 253033"/>
              <a:gd name="connsiteY14" fmla="*/ 510 h 1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033" h="152192">
                <a:moveTo>
                  <a:pt x="118382" y="510"/>
                </a:moveTo>
                <a:cubicBezTo>
                  <a:pt x="100453" y="-2180"/>
                  <a:pt x="78662" y="6405"/>
                  <a:pt x="59215" y="11267"/>
                </a:cubicBezTo>
                <a:cubicBezTo>
                  <a:pt x="42713" y="15392"/>
                  <a:pt x="10805" y="27404"/>
                  <a:pt x="10805" y="27404"/>
                </a:cubicBezTo>
                <a:cubicBezTo>
                  <a:pt x="7219" y="36369"/>
                  <a:pt x="-693" y="44671"/>
                  <a:pt x="48" y="54298"/>
                </a:cubicBezTo>
                <a:cubicBezTo>
                  <a:pt x="1223" y="69572"/>
                  <a:pt x="8303" y="84193"/>
                  <a:pt x="16184" y="97329"/>
                </a:cubicBezTo>
                <a:cubicBezTo>
                  <a:pt x="19510" y="102872"/>
                  <a:pt x="26538" y="105195"/>
                  <a:pt x="32320" y="108086"/>
                </a:cubicBezTo>
                <a:cubicBezTo>
                  <a:pt x="37391" y="110622"/>
                  <a:pt x="43148" y="111474"/>
                  <a:pt x="48457" y="113465"/>
                </a:cubicBezTo>
                <a:cubicBezTo>
                  <a:pt x="57498" y="116855"/>
                  <a:pt x="66386" y="120637"/>
                  <a:pt x="75351" y="124223"/>
                </a:cubicBezTo>
                <a:cubicBezTo>
                  <a:pt x="78937" y="129602"/>
                  <a:pt x="81538" y="135788"/>
                  <a:pt x="86109" y="140359"/>
                </a:cubicBezTo>
                <a:cubicBezTo>
                  <a:pt x="108751" y="163001"/>
                  <a:pt x="120533" y="147459"/>
                  <a:pt x="156033" y="140359"/>
                </a:cubicBezTo>
                <a:cubicBezTo>
                  <a:pt x="206455" y="106745"/>
                  <a:pt x="175553" y="120970"/>
                  <a:pt x="252852" y="108086"/>
                </a:cubicBezTo>
                <a:cubicBezTo>
                  <a:pt x="251059" y="90157"/>
                  <a:pt x="256916" y="69644"/>
                  <a:pt x="247473" y="54298"/>
                </a:cubicBezTo>
                <a:cubicBezTo>
                  <a:pt x="240317" y="42669"/>
                  <a:pt x="222776" y="42479"/>
                  <a:pt x="209822" y="38161"/>
                </a:cubicBezTo>
                <a:cubicBezTo>
                  <a:pt x="195796" y="33486"/>
                  <a:pt x="181197" y="30728"/>
                  <a:pt x="166791" y="27404"/>
                </a:cubicBezTo>
                <a:cubicBezTo>
                  <a:pt x="136236" y="20353"/>
                  <a:pt x="136311" y="3200"/>
                  <a:pt x="118382" y="5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Freeform: Shape 20">
            <a:extLst>
              <a:ext uri="{FF2B5EF4-FFF2-40B4-BE49-F238E27FC236}">
                <a16:creationId xmlns:a16="http://schemas.microsoft.com/office/drawing/2014/main" id="{736847DE-5DC7-1D74-5B1D-25D3C3149BE4}"/>
              </a:ext>
            </a:extLst>
          </p:cNvPr>
          <p:cNvSpPr/>
          <p:nvPr/>
        </p:nvSpPr>
        <p:spPr>
          <a:xfrm>
            <a:off x="10116591" y="3256670"/>
            <a:ext cx="253033" cy="152192"/>
          </a:xfrm>
          <a:custGeom>
            <a:avLst/>
            <a:gdLst>
              <a:gd name="connsiteX0" fmla="*/ 118382 w 253033"/>
              <a:gd name="connsiteY0" fmla="*/ 510 h 152192"/>
              <a:gd name="connsiteX1" fmla="*/ 59215 w 253033"/>
              <a:gd name="connsiteY1" fmla="*/ 11267 h 152192"/>
              <a:gd name="connsiteX2" fmla="*/ 10805 w 253033"/>
              <a:gd name="connsiteY2" fmla="*/ 27404 h 152192"/>
              <a:gd name="connsiteX3" fmla="*/ 48 w 253033"/>
              <a:gd name="connsiteY3" fmla="*/ 54298 h 152192"/>
              <a:gd name="connsiteX4" fmla="*/ 16184 w 253033"/>
              <a:gd name="connsiteY4" fmla="*/ 97329 h 152192"/>
              <a:gd name="connsiteX5" fmla="*/ 32320 w 253033"/>
              <a:gd name="connsiteY5" fmla="*/ 108086 h 152192"/>
              <a:gd name="connsiteX6" fmla="*/ 48457 w 253033"/>
              <a:gd name="connsiteY6" fmla="*/ 113465 h 152192"/>
              <a:gd name="connsiteX7" fmla="*/ 75351 w 253033"/>
              <a:gd name="connsiteY7" fmla="*/ 124223 h 152192"/>
              <a:gd name="connsiteX8" fmla="*/ 86109 w 253033"/>
              <a:gd name="connsiteY8" fmla="*/ 140359 h 152192"/>
              <a:gd name="connsiteX9" fmla="*/ 156033 w 253033"/>
              <a:gd name="connsiteY9" fmla="*/ 140359 h 152192"/>
              <a:gd name="connsiteX10" fmla="*/ 252852 w 253033"/>
              <a:gd name="connsiteY10" fmla="*/ 108086 h 152192"/>
              <a:gd name="connsiteX11" fmla="*/ 247473 w 253033"/>
              <a:gd name="connsiteY11" fmla="*/ 54298 h 152192"/>
              <a:gd name="connsiteX12" fmla="*/ 209822 w 253033"/>
              <a:gd name="connsiteY12" fmla="*/ 38161 h 152192"/>
              <a:gd name="connsiteX13" fmla="*/ 166791 w 253033"/>
              <a:gd name="connsiteY13" fmla="*/ 27404 h 152192"/>
              <a:gd name="connsiteX14" fmla="*/ 118382 w 253033"/>
              <a:gd name="connsiteY14" fmla="*/ 510 h 1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033" h="152192">
                <a:moveTo>
                  <a:pt x="118382" y="510"/>
                </a:moveTo>
                <a:cubicBezTo>
                  <a:pt x="100453" y="-2180"/>
                  <a:pt x="78662" y="6405"/>
                  <a:pt x="59215" y="11267"/>
                </a:cubicBezTo>
                <a:cubicBezTo>
                  <a:pt x="42713" y="15392"/>
                  <a:pt x="10805" y="27404"/>
                  <a:pt x="10805" y="27404"/>
                </a:cubicBezTo>
                <a:cubicBezTo>
                  <a:pt x="7219" y="36369"/>
                  <a:pt x="-693" y="44671"/>
                  <a:pt x="48" y="54298"/>
                </a:cubicBezTo>
                <a:cubicBezTo>
                  <a:pt x="1223" y="69572"/>
                  <a:pt x="8303" y="84193"/>
                  <a:pt x="16184" y="97329"/>
                </a:cubicBezTo>
                <a:cubicBezTo>
                  <a:pt x="19510" y="102872"/>
                  <a:pt x="26538" y="105195"/>
                  <a:pt x="32320" y="108086"/>
                </a:cubicBezTo>
                <a:cubicBezTo>
                  <a:pt x="37391" y="110622"/>
                  <a:pt x="43148" y="111474"/>
                  <a:pt x="48457" y="113465"/>
                </a:cubicBezTo>
                <a:cubicBezTo>
                  <a:pt x="57498" y="116855"/>
                  <a:pt x="66386" y="120637"/>
                  <a:pt x="75351" y="124223"/>
                </a:cubicBezTo>
                <a:cubicBezTo>
                  <a:pt x="78937" y="129602"/>
                  <a:pt x="81538" y="135788"/>
                  <a:pt x="86109" y="140359"/>
                </a:cubicBezTo>
                <a:cubicBezTo>
                  <a:pt x="108751" y="163001"/>
                  <a:pt x="120533" y="147459"/>
                  <a:pt x="156033" y="140359"/>
                </a:cubicBezTo>
                <a:cubicBezTo>
                  <a:pt x="206455" y="106745"/>
                  <a:pt x="175553" y="120970"/>
                  <a:pt x="252852" y="108086"/>
                </a:cubicBezTo>
                <a:cubicBezTo>
                  <a:pt x="251059" y="90157"/>
                  <a:pt x="256916" y="69644"/>
                  <a:pt x="247473" y="54298"/>
                </a:cubicBezTo>
                <a:cubicBezTo>
                  <a:pt x="240317" y="42669"/>
                  <a:pt x="222776" y="42479"/>
                  <a:pt x="209822" y="38161"/>
                </a:cubicBezTo>
                <a:cubicBezTo>
                  <a:pt x="195796" y="33486"/>
                  <a:pt x="181197" y="30728"/>
                  <a:pt x="166791" y="27404"/>
                </a:cubicBezTo>
                <a:cubicBezTo>
                  <a:pt x="136236" y="20353"/>
                  <a:pt x="136311" y="3200"/>
                  <a:pt x="118382" y="5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22CA35CC-7644-DAF5-C05F-F3117A1F0C30}"/>
              </a:ext>
            </a:extLst>
          </p:cNvPr>
          <p:cNvSpPr txBox="1"/>
          <p:nvPr/>
        </p:nvSpPr>
        <p:spPr>
          <a:xfrm>
            <a:off x="7424050" y="3160325"/>
            <a:ext cx="473608" cy="253916"/>
          </a:xfrm>
          <a:prstGeom prst="rect">
            <a:avLst/>
          </a:prstGeom>
          <a:noFill/>
        </p:spPr>
        <p:txBody>
          <a:bodyPr wrap="square" rtlCol="0">
            <a:spAutoFit/>
          </a:bodyPr>
          <a:lstStyle/>
          <a:p>
            <a:r>
              <a:rPr lang="ru-RU" sz="1050" dirty="0"/>
              <a:t>да</a:t>
            </a:r>
          </a:p>
        </p:txBody>
      </p:sp>
      <p:sp>
        <p:nvSpPr>
          <p:cNvPr id="23" name="TextBox 22">
            <a:extLst>
              <a:ext uri="{FF2B5EF4-FFF2-40B4-BE49-F238E27FC236}">
                <a16:creationId xmlns:a16="http://schemas.microsoft.com/office/drawing/2014/main" id="{16F52C9C-D060-31E1-B85B-898E3E6D9F9C}"/>
              </a:ext>
            </a:extLst>
          </p:cNvPr>
          <p:cNvSpPr txBox="1"/>
          <p:nvPr/>
        </p:nvSpPr>
        <p:spPr>
          <a:xfrm>
            <a:off x="9406907" y="3168091"/>
            <a:ext cx="473608" cy="253916"/>
          </a:xfrm>
          <a:prstGeom prst="rect">
            <a:avLst/>
          </a:prstGeom>
          <a:noFill/>
        </p:spPr>
        <p:txBody>
          <a:bodyPr wrap="square" rtlCol="0">
            <a:spAutoFit/>
          </a:bodyPr>
          <a:lstStyle/>
          <a:p>
            <a:r>
              <a:rPr lang="ru-RU" sz="1050" dirty="0">
                <a:solidFill>
                  <a:schemeClr val="accent2">
                    <a:lumMod val="75000"/>
                  </a:schemeClr>
                </a:solidFill>
              </a:rPr>
              <a:t>да</a:t>
            </a:r>
          </a:p>
        </p:txBody>
      </p:sp>
      <p:sp>
        <p:nvSpPr>
          <p:cNvPr id="24" name="TextBox 23">
            <a:extLst>
              <a:ext uri="{FF2B5EF4-FFF2-40B4-BE49-F238E27FC236}">
                <a16:creationId xmlns:a16="http://schemas.microsoft.com/office/drawing/2014/main" id="{A6A00473-64BF-5E73-9871-9FED0F097F9E}"/>
              </a:ext>
            </a:extLst>
          </p:cNvPr>
          <p:cNvSpPr txBox="1"/>
          <p:nvPr/>
        </p:nvSpPr>
        <p:spPr>
          <a:xfrm>
            <a:off x="8049635" y="3149235"/>
            <a:ext cx="473608" cy="253916"/>
          </a:xfrm>
          <a:prstGeom prst="rect">
            <a:avLst/>
          </a:prstGeom>
          <a:noFill/>
        </p:spPr>
        <p:txBody>
          <a:bodyPr wrap="square" rtlCol="0">
            <a:spAutoFit/>
          </a:bodyPr>
          <a:lstStyle/>
          <a:p>
            <a:r>
              <a:rPr lang="ru-RU" sz="1050" dirty="0"/>
              <a:t>нет</a:t>
            </a:r>
          </a:p>
        </p:txBody>
      </p:sp>
      <p:sp>
        <p:nvSpPr>
          <p:cNvPr id="25" name="TextBox 24">
            <a:extLst>
              <a:ext uri="{FF2B5EF4-FFF2-40B4-BE49-F238E27FC236}">
                <a16:creationId xmlns:a16="http://schemas.microsoft.com/office/drawing/2014/main" id="{FDFFCCA9-9386-42A1-146A-A784D2080407}"/>
              </a:ext>
            </a:extLst>
          </p:cNvPr>
          <p:cNvSpPr txBox="1"/>
          <p:nvPr/>
        </p:nvSpPr>
        <p:spPr>
          <a:xfrm>
            <a:off x="10063994" y="3160325"/>
            <a:ext cx="473608" cy="253916"/>
          </a:xfrm>
          <a:prstGeom prst="rect">
            <a:avLst/>
          </a:prstGeom>
          <a:noFill/>
        </p:spPr>
        <p:txBody>
          <a:bodyPr wrap="square" rtlCol="0">
            <a:spAutoFit/>
          </a:bodyPr>
          <a:lstStyle/>
          <a:p>
            <a:r>
              <a:rPr lang="ru-RU" sz="1050" dirty="0">
                <a:solidFill>
                  <a:schemeClr val="accent2">
                    <a:lumMod val="75000"/>
                  </a:schemeClr>
                </a:solidFill>
              </a:rPr>
              <a:t>нет</a:t>
            </a:r>
          </a:p>
        </p:txBody>
      </p:sp>
      <p:sp>
        <p:nvSpPr>
          <p:cNvPr id="26" name="Rectangle 25">
            <a:extLst>
              <a:ext uri="{FF2B5EF4-FFF2-40B4-BE49-F238E27FC236}">
                <a16:creationId xmlns:a16="http://schemas.microsoft.com/office/drawing/2014/main" id="{25983D5D-EF03-9F0D-F496-9818E6CC62BA}"/>
              </a:ext>
            </a:extLst>
          </p:cNvPr>
          <p:cNvSpPr/>
          <p:nvPr/>
        </p:nvSpPr>
        <p:spPr>
          <a:xfrm>
            <a:off x="6927925" y="3593054"/>
            <a:ext cx="1984786" cy="288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BDB65B54-4D45-CCFE-C2A8-F282E0D31995}"/>
              </a:ext>
            </a:extLst>
          </p:cNvPr>
          <p:cNvSpPr txBox="1"/>
          <p:nvPr/>
        </p:nvSpPr>
        <p:spPr>
          <a:xfrm>
            <a:off x="6668685" y="3516272"/>
            <a:ext cx="1119190" cy="338554"/>
          </a:xfrm>
          <a:prstGeom prst="rect">
            <a:avLst/>
          </a:prstGeom>
          <a:noFill/>
        </p:spPr>
        <p:txBody>
          <a:bodyPr wrap="square" rtlCol="0">
            <a:spAutoFit/>
          </a:bodyPr>
          <a:lstStyle/>
          <a:p>
            <a:r>
              <a:rPr lang="ru-RU" sz="800" dirty="0">
                <a:solidFill>
                  <a:schemeClr val="accent1"/>
                </a:solidFill>
              </a:rPr>
              <a:t>Консолидированный</a:t>
            </a:r>
            <a:r>
              <a:rPr lang="ru-RU" sz="800" dirty="0"/>
              <a:t> образец</a:t>
            </a:r>
          </a:p>
        </p:txBody>
      </p:sp>
      <p:sp>
        <p:nvSpPr>
          <p:cNvPr id="28" name="TextBox 27">
            <a:extLst>
              <a:ext uri="{FF2B5EF4-FFF2-40B4-BE49-F238E27FC236}">
                <a16:creationId xmlns:a16="http://schemas.microsoft.com/office/drawing/2014/main" id="{6375D569-6FC3-0049-089B-9F46C206A108}"/>
              </a:ext>
            </a:extLst>
          </p:cNvPr>
          <p:cNvSpPr txBox="1"/>
          <p:nvPr/>
        </p:nvSpPr>
        <p:spPr>
          <a:xfrm>
            <a:off x="7851604" y="3512613"/>
            <a:ext cx="1215881" cy="338554"/>
          </a:xfrm>
          <a:prstGeom prst="rect">
            <a:avLst/>
          </a:prstGeom>
          <a:noFill/>
        </p:spPr>
        <p:txBody>
          <a:bodyPr wrap="square" rtlCol="0">
            <a:spAutoFit/>
          </a:bodyPr>
          <a:lstStyle/>
          <a:p>
            <a:r>
              <a:rPr lang="ru-RU" sz="800" dirty="0">
                <a:solidFill>
                  <a:schemeClr val="accent1"/>
                </a:solidFill>
              </a:rPr>
              <a:t>Неконсолидированный</a:t>
            </a:r>
            <a:r>
              <a:rPr lang="ru-RU" sz="800" dirty="0"/>
              <a:t> образец</a:t>
            </a:r>
          </a:p>
        </p:txBody>
      </p:sp>
      <p:sp>
        <p:nvSpPr>
          <p:cNvPr id="29" name="Rectangle 28">
            <a:extLst>
              <a:ext uri="{FF2B5EF4-FFF2-40B4-BE49-F238E27FC236}">
                <a16:creationId xmlns:a16="http://schemas.microsoft.com/office/drawing/2014/main" id="{44F0497E-A886-4BE7-AC59-CA72A39DFA43}"/>
              </a:ext>
            </a:extLst>
          </p:cNvPr>
          <p:cNvSpPr/>
          <p:nvPr/>
        </p:nvSpPr>
        <p:spPr>
          <a:xfrm>
            <a:off x="9111892" y="3593054"/>
            <a:ext cx="1837372" cy="288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FB4FA43F-6887-9CDB-BC2E-B6F9B780E41B}"/>
              </a:ext>
            </a:extLst>
          </p:cNvPr>
          <p:cNvSpPr txBox="1"/>
          <p:nvPr/>
        </p:nvSpPr>
        <p:spPr>
          <a:xfrm>
            <a:off x="9131214" y="3570765"/>
            <a:ext cx="932780" cy="338554"/>
          </a:xfrm>
          <a:prstGeom prst="rect">
            <a:avLst/>
          </a:prstGeom>
          <a:noFill/>
        </p:spPr>
        <p:txBody>
          <a:bodyPr wrap="square" rtlCol="0">
            <a:spAutoFit/>
          </a:bodyPr>
          <a:lstStyle/>
          <a:p>
            <a:r>
              <a:rPr lang="ru-RU" sz="800" dirty="0">
                <a:solidFill>
                  <a:schemeClr val="accent1"/>
                </a:solidFill>
              </a:rPr>
              <a:t>Дренированная</a:t>
            </a:r>
            <a:r>
              <a:rPr lang="ru-RU" sz="800" dirty="0"/>
              <a:t> нагрузка</a:t>
            </a:r>
          </a:p>
        </p:txBody>
      </p:sp>
      <p:sp>
        <p:nvSpPr>
          <p:cNvPr id="31" name="TextBox 30">
            <a:extLst>
              <a:ext uri="{FF2B5EF4-FFF2-40B4-BE49-F238E27FC236}">
                <a16:creationId xmlns:a16="http://schemas.microsoft.com/office/drawing/2014/main" id="{DFA810F3-40E6-8D65-DB0D-49C702C5A2E7}"/>
              </a:ext>
            </a:extLst>
          </p:cNvPr>
          <p:cNvSpPr txBox="1"/>
          <p:nvPr/>
        </p:nvSpPr>
        <p:spPr>
          <a:xfrm>
            <a:off x="10166795" y="3562999"/>
            <a:ext cx="1011301" cy="338554"/>
          </a:xfrm>
          <a:prstGeom prst="rect">
            <a:avLst/>
          </a:prstGeom>
          <a:noFill/>
        </p:spPr>
        <p:txBody>
          <a:bodyPr wrap="square" rtlCol="0">
            <a:spAutoFit/>
          </a:bodyPr>
          <a:lstStyle/>
          <a:p>
            <a:r>
              <a:rPr lang="ru-RU" sz="800" dirty="0">
                <a:solidFill>
                  <a:schemeClr val="accent1"/>
                </a:solidFill>
              </a:rPr>
              <a:t>Недренированная</a:t>
            </a:r>
            <a:r>
              <a:rPr lang="ru-RU" sz="800" dirty="0"/>
              <a:t> нагрузка</a:t>
            </a:r>
          </a:p>
        </p:txBody>
      </p:sp>
    </p:spTree>
    <p:extLst>
      <p:ext uri="{BB962C8B-B14F-4D97-AF65-F5344CB8AC3E}">
        <p14:creationId xmlns:p14="http://schemas.microsoft.com/office/powerpoint/2010/main" val="311544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FB42-59D8-4B63-895C-09CD115DA356}"/>
              </a:ext>
            </a:extLst>
          </p:cNvPr>
          <p:cNvSpPr>
            <a:spLocks noGrp="1"/>
          </p:cNvSpPr>
          <p:nvPr>
            <p:ph type="title"/>
          </p:nvPr>
        </p:nvSpPr>
        <p:spPr>
          <a:xfrm>
            <a:off x="0" y="-61767"/>
            <a:ext cx="10515600" cy="1325563"/>
          </a:xfrm>
        </p:spPr>
        <p:txBody>
          <a:bodyPr/>
          <a:lstStyle/>
          <a:p>
            <a:r>
              <a:rPr lang="ru-RU" b="1" dirty="0"/>
              <a:t>Испытание на трехосный сдвиг</a:t>
            </a:r>
            <a:endParaRPr lang="en-GB" b="1" dirty="0"/>
          </a:p>
        </p:txBody>
      </p:sp>
      <p:sp>
        <p:nvSpPr>
          <p:cNvPr id="3" name="Content Placeholder 2">
            <a:extLst>
              <a:ext uri="{FF2B5EF4-FFF2-40B4-BE49-F238E27FC236}">
                <a16:creationId xmlns:a16="http://schemas.microsoft.com/office/drawing/2014/main" id="{9B5FD1D8-3572-4C4D-8433-2AAFBC657B19}"/>
              </a:ext>
            </a:extLst>
          </p:cNvPr>
          <p:cNvSpPr>
            <a:spLocks noGrp="1"/>
          </p:cNvSpPr>
          <p:nvPr>
            <p:ph sz="quarter" idx="1"/>
          </p:nvPr>
        </p:nvSpPr>
        <p:spPr>
          <a:xfrm>
            <a:off x="194733" y="1143000"/>
            <a:ext cx="10007600" cy="914400"/>
          </a:xfrm>
        </p:spPr>
        <p:txBody>
          <a:bodyPr>
            <a:normAutofit fontScale="85000" lnSpcReduction="10000"/>
          </a:bodyPr>
          <a:lstStyle/>
          <a:p>
            <a:pPr marL="0" indent="0">
              <a:buNone/>
            </a:pPr>
            <a:r>
              <a:rPr lang="ru-RU" sz="2500" dirty="0"/>
              <a:t>Испытание на трехосный сдвиг интерпретируется с помощью двух графиков - кривой напряжения деформации (развитие напряжения сдвига с вертикальной деформацией, для каждого из трех образцов - ячеек) и кругов напряжения Мора.</a:t>
            </a:r>
          </a:p>
          <a:p>
            <a:endParaRPr lang="hr-HR" sz="2500" dirty="0"/>
          </a:p>
          <a:p>
            <a:endParaRPr lang="hr-HR" sz="2500" dirty="0"/>
          </a:p>
          <a:p>
            <a:endParaRPr lang="hr-HR" sz="2500" dirty="0"/>
          </a:p>
          <a:p>
            <a:endParaRPr lang="hr-HR" sz="2500" dirty="0"/>
          </a:p>
          <a:p>
            <a:endParaRPr lang="hr-HR" sz="2500" dirty="0"/>
          </a:p>
        </p:txBody>
      </p:sp>
      <p:pic>
        <p:nvPicPr>
          <p:cNvPr id="4" name="Picture 3">
            <a:extLst>
              <a:ext uri="{FF2B5EF4-FFF2-40B4-BE49-F238E27FC236}">
                <a16:creationId xmlns:a16="http://schemas.microsoft.com/office/drawing/2014/main" id="{748A7018-1A28-4BA8-A215-6EE4DB944A13}"/>
              </a:ext>
            </a:extLst>
          </p:cNvPr>
          <p:cNvPicPr>
            <a:picLocks noChangeAspect="1"/>
          </p:cNvPicPr>
          <p:nvPr/>
        </p:nvPicPr>
        <p:blipFill>
          <a:blip r:embed="rId2"/>
          <a:stretch>
            <a:fillRect/>
          </a:stretch>
        </p:blipFill>
        <p:spPr>
          <a:xfrm>
            <a:off x="2030638" y="1981200"/>
            <a:ext cx="6335789" cy="1873395"/>
          </a:xfrm>
          <a:prstGeom prst="rect">
            <a:avLst/>
          </a:prstGeom>
        </p:spPr>
      </p:pic>
      <p:pic>
        <p:nvPicPr>
          <p:cNvPr id="5" name="Picture 4">
            <a:extLst>
              <a:ext uri="{FF2B5EF4-FFF2-40B4-BE49-F238E27FC236}">
                <a16:creationId xmlns:a16="http://schemas.microsoft.com/office/drawing/2014/main" id="{C7C124BE-65EB-47D2-9FFF-D5CB05322526}"/>
              </a:ext>
            </a:extLst>
          </p:cNvPr>
          <p:cNvPicPr>
            <a:picLocks noChangeAspect="1"/>
          </p:cNvPicPr>
          <p:nvPr/>
        </p:nvPicPr>
        <p:blipFill>
          <a:blip r:embed="rId3"/>
          <a:stretch>
            <a:fillRect/>
          </a:stretch>
        </p:blipFill>
        <p:spPr>
          <a:xfrm>
            <a:off x="6601311" y="3869267"/>
            <a:ext cx="3914289" cy="2323974"/>
          </a:xfrm>
          <a:prstGeom prst="rect">
            <a:avLst/>
          </a:prstGeom>
        </p:spPr>
      </p:pic>
      <p:sp>
        <p:nvSpPr>
          <p:cNvPr id="6" name="Content Placeholder 2">
            <a:extLst>
              <a:ext uri="{FF2B5EF4-FFF2-40B4-BE49-F238E27FC236}">
                <a16:creationId xmlns:a16="http://schemas.microsoft.com/office/drawing/2014/main" id="{85267201-721B-4FE0-914D-E70D3906B751}"/>
              </a:ext>
            </a:extLst>
          </p:cNvPr>
          <p:cNvSpPr txBox="1">
            <a:spLocks/>
          </p:cNvSpPr>
          <p:nvPr/>
        </p:nvSpPr>
        <p:spPr>
          <a:xfrm>
            <a:off x="347132" y="4387787"/>
            <a:ext cx="6335789" cy="1647253"/>
          </a:xfrm>
          <a:prstGeom prst="rect">
            <a:avLst/>
          </a:prstGeom>
        </p:spPr>
        <p:txBody>
          <a:bodyPr vert="horz">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0"/>
              </a:spcBef>
              <a:buNone/>
            </a:pPr>
            <a:r>
              <a:rPr lang="ru-RU" sz="2500" u="sng" dirty="0"/>
              <a:t>Кривые</a:t>
            </a:r>
            <a:r>
              <a:rPr lang="en-GB" sz="2500" u="sng" dirty="0"/>
              <a:t>(σ</a:t>
            </a:r>
            <a:r>
              <a:rPr lang="en-GB" sz="2500" u="sng" baseline="-25000" dirty="0"/>
              <a:t>1</a:t>
            </a:r>
            <a:r>
              <a:rPr lang="en-GB" sz="2500" u="sng" dirty="0"/>
              <a:t>-σ</a:t>
            </a:r>
            <a:r>
              <a:rPr lang="en-GB" sz="2500" u="sng" baseline="-25000" dirty="0"/>
              <a:t>3</a:t>
            </a:r>
            <a:r>
              <a:rPr lang="en-GB" sz="2500" u="sng" dirty="0"/>
              <a:t>: </a:t>
            </a:r>
            <a:r>
              <a:rPr lang="en-GB" sz="2500" u="sng" dirty="0">
                <a:sym typeface="Symbol" panose="05050102010706020507" pitchFamily="18" charset="2"/>
              </a:rPr>
              <a:t></a:t>
            </a:r>
            <a:r>
              <a:rPr lang="en-GB" sz="2500" u="sng" baseline="-25000" dirty="0"/>
              <a:t>1</a:t>
            </a:r>
            <a:r>
              <a:rPr lang="en-GB" sz="2500" u="sng" dirty="0"/>
              <a:t>) </a:t>
            </a:r>
            <a:r>
              <a:rPr lang="ru-RU" sz="2500" u="sng" dirty="0"/>
              <a:t>строятся для каждой ячейки/образца, вместе с кривой изменения порового давления (</a:t>
            </a:r>
            <a:r>
              <a:rPr lang="ru-RU" sz="2500" u="sng" dirty="0">
                <a:solidFill>
                  <a:srgbClr val="FF0000"/>
                </a:solidFill>
              </a:rPr>
              <a:t>для недренированного сдвига</a:t>
            </a:r>
            <a:r>
              <a:rPr lang="ru-RU" sz="2500" u="sng" dirty="0"/>
              <a:t>) или объема (</a:t>
            </a:r>
            <a:r>
              <a:rPr lang="ru-RU" sz="2500" u="sng" dirty="0">
                <a:solidFill>
                  <a:srgbClr val="FF0000"/>
                </a:solidFill>
              </a:rPr>
              <a:t>для дренированного сдвига</a:t>
            </a:r>
            <a:r>
              <a:rPr lang="ru-RU" sz="2500" u="sng" dirty="0"/>
              <a:t>) с деформацией</a:t>
            </a:r>
            <a:r>
              <a:rPr lang="hr-HR" sz="2500" dirty="0"/>
              <a:t>.</a:t>
            </a:r>
          </a:p>
        </p:txBody>
      </p:sp>
      <p:sp>
        <p:nvSpPr>
          <p:cNvPr id="7" name="Rectangle 6">
            <a:extLst>
              <a:ext uri="{FF2B5EF4-FFF2-40B4-BE49-F238E27FC236}">
                <a16:creationId xmlns:a16="http://schemas.microsoft.com/office/drawing/2014/main" id="{A54E0B6E-A0F5-C255-7004-226BE9C1FB33}"/>
              </a:ext>
            </a:extLst>
          </p:cNvPr>
          <p:cNvSpPr/>
          <p:nvPr/>
        </p:nvSpPr>
        <p:spPr>
          <a:xfrm>
            <a:off x="7465925" y="3869267"/>
            <a:ext cx="2502040" cy="200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872B1DCB-39A9-617C-F7B9-EAC7A7B1AA9B}"/>
              </a:ext>
            </a:extLst>
          </p:cNvPr>
          <p:cNvSpPr txBox="1"/>
          <p:nvPr/>
        </p:nvSpPr>
        <p:spPr>
          <a:xfrm>
            <a:off x="7244862" y="3854595"/>
            <a:ext cx="1698171" cy="215444"/>
          </a:xfrm>
          <a:prstGeom prst="rect">
            <a:avLst/>
          </a:prstGeom>
          <a:noFill/>
        </p:spPr>
        <p:txBody>
          <a:bodyPr wrap="square" rtlCol="0">
            <a:spAutoFit/>
          </a:bodyPr>
          <a:lstStyle/>
          <a:p>
            <a:r>
              <a:rPr lang="ru-RU" sz="800" dirty="0">
                <a:solidFill>
                  <a:srgbClr val="7030A0"/>
                </a:solidFill>
              </a:rPr>
              <a:t>Дренированный</a:t>
            </a:r>
          </a:p>
        </p:txBody>
      </p:sp>
      <p:sp>
        <p:nvSpPr>
          <p:cNvPr id="9" name="TextBox 8">
            <a:extLst>
              <a:ext uri="{FF2B5EF4-FFF2-40B4-BE49-F238E27FC236}">
                <a16:creationId xmlns:a16="http://schemas.microsoft.com/office/drawing/2014/main" id="{E03104A0-9591-F01B-96F8-6782F487B964}"/>
              </a:ext>
            </a:extLst>
          </p:cNvPr>
          <p:cNvSpPr txBox="1"/>
          <p:nvPr/>
        </p:nvSpPr>
        <p:spPr>
          <a:xfrm>
            <a:off x="8880231" y="3854138"/>
            <a:ext cx="1698171" cy="215444"/>
          </a:xfrm>
          <a:prstGeom prst="rect">
            <a:avLst/>
          </a:prstGeom>
          <a:noFill/>
        </p:spPr>
        <p:txBody>
          <a:bodyPr wrap="square" rtlCol="0">
            <a:spAutoFit/>
          </a:bodyPr>
          <a:lstStyle/>
          <a:p>
            <a:r>
              <a:rPr lang="ru-RU" sz="800" dirty="0">
                <a:solidFill>
                  <a:srgbClr val="7030A0"/>
                </a:solidFill>
              </a:rPr>
              <a:t>Недренированный</a:t>
            </a:r>
          </a:p>
        </p:txBody>
      </p:sp>
    </p:spTree>
    <p:extLst>
      <p:ext uri="{BB962C8B-B14F-4D97-AF65-F5344CB8AC3E}">
        <p14:creationId xmlns:p14="http://schemas.microsoft.com/office/powerpoint/2010/main" val="2327804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ru-RU" b="1" dirty="0"/>
              <a:t>Содержание</a:t>
            </a:r>
            <a:endParaRPr lang="hr-HR" b="1" dirty="0"/>
          </a:p>
        </p:txBody>
      </p:sp>
      <p:sp>
        <p:nvSpPr>
          <p:cNvPr id="3" name="Content Placeholder 2"/>
          <p:cNvSpPr>
            <a:spLocks noGrp="1"/>
          </p:cNvSpPr>
          <p:nvPr>
            <p:ph sz="quarter" idx="1"/>
          </p:nvPr>
        </p:nvSpPr>
        <p:spPr>
          <a:xfrm>
            <a:off x="1340781" y="1498600"/>
            <a:ext cx="8153400" cy="3835400"/>
          </a:xfrm>
        </p:spPr>
        <p:txBody>
          <a:bodyPr>
            <a:normAutofit/>
          </a:bodyPr>
          <a:lstStyle/>
          <a:p>
            <a:pPr>
              <a:spcAft>
                <a:spcPts val="600"/>
              </a:spcAft>
            </a:pPr>
            <a:r>
              <a:rPr lang="ru-RU" dirty="0"/>
              <a:t>Прочность грунта на сдвиг</a:t>
            </a:r>
          </a:p>
          <a:p>
            <a:pPr>
              <a:spcAft>
                <a:spcPts val="600"/>
              </a:spcAft>
            </a:pPr>
            <a:r>
              <a:rPr lang="ru-RU" dirty="0"/>
              <a:t>Испытания для определения прочности грунта</a:t>
            </a:r>
          </a:p>
          <a:p>
            <a:pPr>
              <a:spcAft>
                <a:spcPts val="600"/>
              </a:spcAft>
            </a:pPr>
            <a:r>
              <a:rPr lang="ru-RU" dirty="0"/>
              <a:t>Дренированное и недренированное поведение</a:t>
            </a:r>
          </a:p>
          <a:p>
            <a:pPr>
              <a:spcAft>
                <a:spcPts val="600"/>
              </a:spcAft>
            </a:pPr>
            <a:r>
              <a:rPr lang="ru-RU" dirty="0"/>
              <a:t>Поведение основных типов грунтов  на прочность, дренированного и недренированного грунта</a:t>
            </a:r>
          </a:p>
          <a:p>
            <a:pPr>
              <a:spcAft>
                <a:spcPts val="600"/>
              </a:spcAft>
            </a:pPr>
            <a:r>
              <a:rPr lang="ru-RU" dirty="0"/>
              <a:t>Параметры пластового давления</a:t>
            </a:r>
          </a:p>
          <a:p>
            <a:pPr>
              <a:spcAft>
                <a:spcPts val="600"/>
              </a:spcAft>
            </a:pPr>
            <a:r>
              <a:rPr lang="ru-RU" dirty="0"/>
              <a:t>Испытание грунта на прочность на месте</a:t>
            </a:r>
            <a:endParaRPr lang="hr-HR" dirty="0"/>
          </a:p>
        </p:txBody>
      </p:sp>
    </p:spTree>
    <p:extLst>
      <p:ext uri="{BB962C8B-B14F-4D97-AF65-F5344CB8AC3E}">
        <p14:creationId xmlns:p14="http://schemas.microsoft.com/office/powerpoint/2010/main" val="3132016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A8C5-7C86-4480-9ADE-192F972CB8F4}"/>
              </a:ext>
            </a:extLst>
          </p:cNvPr>
          <p:cNvSpPr>
            <a:spLocks noGrp="1"/>
          </p:cNvSpPr>
          <p:nvPr>
            <p:ph type="title"/>
          </p:nvPr>
        </p:nvSpPr>
        <p:spPr>
          <a:xfrm>
            <a:off x="0" y="0"/>
            <a:ext cx="10515600" cy="1325563"/>
          </a:xfrm>
        </p:spPr>
        <p:txBody>
          <a:bodyPr/>
          <a:lstStyle/>
          <a:p>
            <a:r>
              <a:rPr lang="ru-RU" b="1" dirty="0"/>
              <a:t>Испытание на трехосный сдвиг</a:t>
            </a:r>
            <a:endParaRPr lang="en-GB" b="1" dirty="0"/>
          </a:p>
        </p:txBody>
      </p:sp>
      <p:sp>
        <p:nvSpPr>
          <p:cNvPr id="3" name="Content Placeholder 2">
            <a:extLst>
              <a:ext uri="{FF2B5EF4-FFF2-40B4-BE49-F238E27FC236}">
                <a16:creationId xmlns:a16="http://schemas.microsoft.com/office/drawing/2014/main" id="{6C57EB7D-477C-4BA4-8425-9AFD14C11B3B}"/>
              </a:ext>
            </a:extLst>
          </p:cNvPr>
          <p:cNvSpPr>
            <a:spLocks noGrp="1"/>
          </p:cNvSpPr>
          <p:nvPr>
            <p:ph sz="quarter" idx="1"/>
          </p:nvPr>
        </p:nvSpPr>
        <p:spPr>
          <a:xfrm>
            <a:off x="135467" y="1168400"/>
            <a:ext cx="11895667" cy="1828800"/>
          </a:xfrm>
        </p:spPr>
        <p:txBody>
          <a:bodyPr>
            <a:normAutofit fontScale="92500" lnSpcReduction="20000"/>
          </a:bodyPr>
          <a:lstStyle/>
          <a:p>
            <a:pPr marL="0" indent="0">
              <a:buNone/>
            </a:pPr>
            <a:r>
              <a:rPr lang="ru-RU" sz="3200" dirty="0"/>
              <a:t>Если образец не деформирован при сдвиге, необходимо определить эффективные напряжения, уменьшив общее значение на величину порового давления. Значение пластового давления определяется при той же деформации, для которой были определены наибольшие напряжения сдвига.</a:t>
            </a:r>
          </a:p>
          <a:p>
            <a:pPr marL="0" indent="0">
              <a:buNone/>
            </a:pPr>
            <a:endParaRPr lang="en-GB" dirty="0"/>
          </a:p>
        </p:txBody>
      </p:sp>
      <p:pic>
        <p:nvPicPr>
          <p:cNvPr id="6" name="Picture 5">
            <a:extLst>
              <a:ext uri="{FF2B5EF4-FFF2-40B4-BE49-F238E27FC236}">
                <a16:creationId xmlns:a16="http://schemas.microsoft.com/office/drawing/2014/main" id="{3CB0FA3E-BA3B-4F7D-B09E-DFD52F5368E0}"/>
              </a:ext>
            </a:extLst>
          </p:cNvPr>
          <p:cNvPicPr>
            <a:picLocks noChangeAspect="1"/>
          </p:cNvPicPr>
          <p:nvPr/>
        </p:nvPicPr>
        <p:blipFill>
          <a:blip r:embed="rId2"/>
          <a:stretch>
            <a:fillRect/>
          </a:stretch>
        </p:blipFill>
        <p:spPr>
          <a:xfrm>
            <a:off x="2151846" y="4343400"/>
            <a:ext cx="2543175" cy="491890"/>
          </a:xfrm>
          <a:prstGeom prst="rect">
            <a:avLst/>
          </a:prstGeom>
        </p:spPr>
      </p:pic>
      <p:pic>
        <p:nvPicPr>
          <p:cNvPr id="7" name="Picture 6">
            <a:extLst>
              <a:ext uri="{FF2B5EF4-FFF2-40B4-BE49-F238E27FC236}">
                <a16:creationId xmlns:a16="http://schemas.microsoft.com/office/drawing/2014/main" id="{942DEB66-B9A6-4843-BA9A-5E557CF4D762}"/>
              </a:ext>
            </a:extLst>
          </p:cNvPr>
          <p:cNvPicPr>
            <a:picLocks noChangeAspect="1"/>
          </p:cNvPicPr>
          <p:nvPr/>
        </p:nvPicPr>
        <p:blipFill>
          <a:blip r:embed="rId3"/>
          <a:stretch>
            <a:fillRect/>
          </a:stretch>
        </p:blipFill>
        <p:spPr>
          <a:xfrm>
            <a:off x="4982382" y="3810000"/>
            <a:ext cx="5029200" cy="2075992"/>
          </a:xfrm>
          <a:prstGeom prst="rect">
            <a:avLst/>
          </a:prstGeom>
        </p:spPr>
      </p:pic>
      <p:sp>
        <p:nvSpPr>
          <p:cNvPr id="4" name="Rectangle 3">
            <a:extLst>
              <a:ext uri="{FF2B5EF4-FFF2-40B4-BE49-F238E27FC236}">
                <a16:creationId xmlns:a16="http://schemas.microsoft.com/office/drawing/2014/main" id="{B0D038F7-AE81-8343-39F4-C7332666700E}"/>
              </a:ext>
            </a:extLst>
          </p:cNvPr>
          <p:cNvSpPr/>
          <p:nvPr/>
        </p:nvSpPr>
        <p:spPr>
          <a:xfrm>
            <a:off x="4982382" y="5178441"/>
            <a:ext cx="703007" cy="279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7F1B7110-E709-7CE3-FDBD-C54BF4F148C5}"/>
              </a:ext>
            </a:extLst>
          </p:cNvPr>
          <p:cNvSpPr txBox="1"/>
          <p:nvPr/>
        </p:nvSpPr>
        <p:spPr>
          <a:xfrm>
            <a:off x="5122492" y="5177321"/>
            <a:ext cx="703007" cy="215444"/>
          </a:xfrm>
          <a:prstGeom prst="rect">
            <a:avLst/>
          </a:prstGeom>
          <a:noFill/>
        </p:spPr>
        <p:txBody>
          <a:bodyPr wrap="square" rtlCol="0">
            <a:spAutoFit/>
          </a:bodyPr>
          <a:lstStyle/>
          <a:p>
            <a:r>
              <a:rPr lang="ru-RU" sz="800" dirty="0"/>
              <a:t>Связность</a:t>
            </a:r>
          </a:p>
        </p:txBody>
      </p:sp>
      <p:sp>
        <p:nvSpPr>
          <p:cNvPr id="8" name="Rectangle 7">
            <a:extLst>
              <a:ext uri="{FF2B5EF4-FFF2-40B4-BE49-F238E27FC236}">
                <a16:creationId xmlns:a16="http://schemas.microsoft.com/office/drawing/2014/main" id="{DB8F407F-9761-CB52-E6A4-EF9F8F9653DB}"/>
              </a:ext>
            </a:extLst>
          </p:cNvPr>
          <p:cNvSpPr/>
          <p:nvPr/>
        </p:nvSpPr>
        <p:spPr>
          <a:xfrm>
            <a:off x="9669898" y="4546704"/>
            <a:ext cx="303221" cy="342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E1A45E38-F54A-E1E7-F4B9-DDD87AC1AD56}"/>
              </a:ext>
            </a:extLst>
          </p:cNvPr>
          <p:cNvSpPr txBox="1"/>
          <p:nvPr/>
        </p:nvSpPr>
        <p:spPr>
          <a:xfrm>
            <a:off x="9613728" y="4518014"/>
            <a:ext cx="914400" cy="400110"/>
          </a:xfrm>
          <a:prstGeom prst="rect">
            <a:avLst/>
          </a:prstGeom>
          <a:noFill/>
        </p:spPr>
        <p:txBody>
          <a:bodyPr wrap="square" rtlCol="0">
            <a:spAutoFit/>
          </a:bodyPr>
          <a:lstStyle/>
          <a:p>
            <a:r>
              <a:rPr lang="ru-RU" sz="1000" dirty="0"/>
              <a:t>Круг полного напряжения</a:t>
            </a:r>
          </a:p>
        </p:txBody>
      </p:sp>
      <p:sp>
        <p:nvSpPr>
          <p:cNvPr id="11" name="Rectangle 10">
            <a:extLst>
              <a:ext uri="{FF2B5EF4-FFF2-40B4-BE49-F238E27FC236}">
                <a16:creationId xmlns:a16="http://schemas.microsoft.com/office/drawing/2014/main" id="{4C0EC0E2-9B05-3087-261F-31C3650FFD0C}"/>
              </a:ext>
            </a:extLst>
          </p:cNvPr>
          <p:cNvSpPr/>
          <p:nvPr/>
        </p:nvSpPr>
        <p:spPr>
          <a:xfrm>
            <a:off x="9366738" y="4958862"/>
            <a:ext cx="523631" cy="342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A731BF7E-B254-437D-AD4D-DDA24FD077B8}"/>
              </a:ext>
            </a:extLst>
          </p:cNvPr>
          <p:cNvSpPr txBox="1"/>
          <p:nvPr/>
        </p:nvSpPr>
        <p:spPr>
          <a:xfrm>
            <a:off x="9304729" y="4899394"/>
            <a:ext cx="965126" cy="461665"/>
          </a:xfrm>
          <a:prstGeom prst="rect">
            <a:avLst/>
          </a:prstGeom>
          <a:noFill/>
        </p:spPr>
        <p:txBody>
          <a:bodyPr wrap="square" rtlCol="0">
            <a:spAutoFit/>
          </a:bodyPr>
          <a:lstStyle/>
          <a:p>
            <a:r>
              <a:rPr lang="ru-RU" sz="800" dirty="0"/>
              <a:t>Круг эффективного напряжения</a:t>
            </a:r>
          </a:p>
        </p:txBody>
      </p:sp>
    </p:spTree>
    <p:extLst>
      <p:ext uri="{BB962C8B-B14F-4D97-AF65-F5344CB8AC3E}">
        <p14:creationId xmlns:p14="http://schemas.microsoft.com/office/powerpoint/2010/main" val="3152193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7098-3793-4573-880A-3740F69EBBAD}"/>
              </a:ext>
            </a:extLst>
          </p:cNvPr>
          <p:cNvSpPr>
            <a:spLocks noGrp="1"/>
          </p:cNvSpPr>
          <p:nvPr>
            <p:ph type="title"/>
          </p:nvPr>
        </p:nvSpPr>
        <p:spPr>
          <a:xfrm>
            <a:off x="0" y="0"/>
            <a:ext cx="10515600" cy="1325563"/>
          </a:xfrm>
        </p:spPr>
        <p:txBody>
          <a:bodyPr/>
          <a:lstStyle/>
          <a:p>
            <a:r>
              <a:rPr lang="ru-RU" b="1" dirty="0"/>
              <a:t>Испытание на трехосный сдвиг</a:t>
            </a:r>
            <a:endParaRPr lang="en-GB" b="1" dirty="0"/>
          </a:p>
        </p:txBody>
      </p:sp>
      <p:sp>
        <p:nvSpPr>
          <p:cNvPr id="3" name="Content Placeholder 2">
            <a:extLst>
              <a:ext uri="{FF2B5EF4-FFF2-40B4-BE49-F238E27FC236}">
                <a16:creationId xmlns:a16="http://schemas.microsoft.com/office/drawing/2014/main" id="{6D3E7EA7-6873-4FB3-BBD7-B661C12F5458}"/>
              </a:ext>
            </a:extLst>
          </p:cNvPr>
          <p:cNvSpPr>
            <a:spLocks noGrp="1"/>
          </p:cNvSpPr>
          <p:nvPr>
            <p:ph sz="quarter" idx="1"/>
          </p:nvPr>
        </p:nvSpPr>
        <p:spPr/>
        <p:txBody>
          <a:bodyPr/>
          <a:lstStyle/>
          <a:p>
            <a:r>
              <a:rPr lang="ru-RU" dirty="0"/>
              <a:t>Неконсолидированный Нерастяжимый ограниченный</a:t>
            </a:r>
            <a:r>
              <a:rPr lang="en-US" dirty="0"/>
              <a:t> </a:t>
            </a:r>
            <a:r>
              <a:rPr lang="ru-RU" dirty="0"/>
              <a:t>тест</a:t>
            </a:r>
          </a:p>
          <a:p>
            <a:pPr lvl="1"/>
            <a:r>
              <a:rPr lang="ru-RU" dirty="0"/>
              <a:t>образец нагружается боковым давлением без дренажа и консолидации и быстро разрушается, так что разрушение происходит через 10 минут</a:t>
            </a:r>
            <a:r>
              <a:rPr lang="en-GB" dirty="0"/>
              <a:t> –</a:t>
            </a:r>
            <a:endParaRPr lang="hr-HR" dirty="0"/>
          </a:p>
          <a:p>
            <a:pPr lvl="1"/>
            <a:r>
              <a:rPr lang="ru-RU" dirty="0"/>
              <a:t>результатом испытания является прочность при деформации</a:t>
            </a:r>
          </a:p>
        </p:txBody>
      </p:sp>
      <p:pic>
        <p:nvPicPr>
          <p:cNvPr id="4" name="Picture 3">
            <a:extLst>
              <a:ext uri="{FF2B5EF4-FFF2-40B4-BE49-F238E27FC236}">
                <a16:creationId xmlns:a16="http://schemas.microsoft.com/office/drawing/2014/main" id="{96D8BAC4-9E0E-4DFB-839F-BA37421573C9}"/>
              </a:ext>
            </a:extLst>
          </p:cNvPr>
          <p:cNvPicPr>
            <a:picLocks noChangeAspect="1"/>
          </p:cNvPicPr>
          <p:nvPr/>
        </p:nvPicPr>
        <p:blipFill>
          <a:blip r:embed="rId2"/>
          <a:stretch>
            <a:fillRect/>
          </a:stretch>
        </p:blipFill>
        <p:spPr>
          <a:xfrm>
            <a:off x="3343148" y="3680580"/>
            <a:ext cx="5029200" cy="2036841"/>
          </a:xfrm>
          <a:prstGeom prst="rect">
            <a:avLst/>
          </a:prstGeom>
        </p:spPr>
      </p:pic>
    </p:spTree>
    <p:extLst>
      <p:ext uri="{BB962C8B-B14F-4D97-AF65-F5344CB8AC3E}">
        <p14:creationId xmlns:p14="http://schemas.microsoft.com/office/powerpoint/2010/main" val="1055917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1330-8E2A-416D-9632-36A2A494457B}"/>
              </a:ext>
            </a:extLst>
          </p:cNvPr>
          <p:cNvSpPr>
            <a:spLocks noGrp="1"/>
          </p:cNvSpPr>
          <p:nvPr>
            <p:ph type="title"/>
          </p:nvPr>
        </p:nvSpPr>
        <p:spPr>
          <a:xfrm>
            <a:off x="0" y="0"/>
            <a:ext cx="10515600" cy="1325563"/>
          </a:xfrm>
        </p:spPr>
        <p:txBody>
          <a:bodyPr/>
          <a:lstStyle/>
          <a:p>
            <a:r>
              <a:rPr lang="ru-RU" b="1" dirty="0"/>
              <a:t>Испытание на одноосный сдвиг</a:t>
            </a:r>
            <a:endParaRPr lang="en-GB" b="1" dirty="0"/>
          </a:p>
        </p:txBody>
      </p:sp>
      <p:sp>
        <p:nvSpPr>
          <p:cNvPr id="3" name="Content Placeholder 2">
            <a:extLst>
              <a:ext uri="{FF2B5EF4-FFF2-40B4-BE49-F238E27FC236}">
                <a16:creationId xmlns:a16="http://schemas.microsoft.com/office/drawing/2014/main" id="{C9BD2AFB-4924-41F7-9CB1-9A5A69A23B77}"/>
              </a:ext>
            </a:extLst>
          </p:cNvPr>
          <p:cNvSpPr>
            <a:spLocks noGrp="1"/>
          </p:cNvSpPr>
          <p:nvPr>
            <p:ph sz="quarter" idx="1"/>
          </p:nvPr>
        </p:nvSpPr>
        <p:spPr>
          <a:xfrm>
            <a:off x="147360" y="1109697"/>
            <a:ext cx="11870267" cy="1447800"/>
          </a:xfrm>
        </p:spPr>
        <p:txBody>
          <a:bodyPr>
            <a:normAutofit fontScale="70000" lnSpcReduction="20000"/>
          </a:bodyPr>
          <a:lstStyle/>
          <a:p>
            <a:r>
              <a:rPr lang="ru-RU" dirty="0"/>
              <a:t>Неконсолидированный нерастяжимый некондиционный тест</a:t>
            </a:r>
          </a:p>
          <a:p>
            <a:r>
              <a:rPr lang="ru-RU" dirty="0"/>
              <a:t>образец подвергается сдвигу без бокового давления</a:t>
            </a:r>
            <a:r>
              <a:rPr lang="en-US" dirty="0"/>
              <a:t> </a:t>
            </a:r>
            <a:r>
              <a:rPr lang="en-GB" dirty="0"/>
              <a:t>(</a:t>
            </a:r>
            <a:r>
              <a:rPr lang="en-GB" dirty="0">
                <a:sym typeface="Symbol" panose="05050102010706020507" pitchFamily="18" charset="2"/>
              </a:rPr>
              <a:t></a:t>
            </a:r>
            <a:r>
              <a:rPr lang="en-GB" baseline="-25000" dirty="0"/>
              <a:t>3</a:t>
            </a:r>
            <a:r>
              <a:rPr lang="en-GB" dirty="0"/>
              <a:t>=0</a:t>
            </a:r>
            <a:r>
              <a:rPr lang="hr-HR" dirty="0"/>
              <a:t>),</a:t>
            </a:r>
            <a:r>
              <a:rPr lang="en-GB" dirty="0"/>
              <a:t> </a:t>
            </a:r>
            <a:r>
              <a:rPr lang="ru-RU" dirty="0"/>
              <a:t>нагруженный вертикальной силой с постоянной скоростью деформации так, что разрушение происходит в течение 10 минут</a:t>
            </a:r>
            <a:endParaRPr lang="hr-HR" dirty="0"/>
          </a:p>
          <a:p>
            <a:r>
              <a:rPr lang="ru-RU" dirty="0"/>
              <a:t>образец не находится в камере, а загружается в пресс в виде цилиндра со свободной боковой стороной </a:t>
            </a:r>
          </a:p>
          <a:p>
            <a:endParaRPr lang="en-GB" dirty="0"/>
          </a:p>
        </p:txBody>
      </p:sp>
      <p:pic>
        <p:nvPicPr>
          <p:cNvPr id="4" name="Picture 3">
            <a:extLst>
              <a:ext uri="{FF2B5EF4-FFF2-40B4-BE49-F238E27FC236}">
                <a16:creationId xmlns:a16="http://schemas.microsoft.com/office/drawing/2014/main" id="{CA6A5B26-41DE-4F07-9B78-B47773E26195}"/>
              </a:ext>
            </a:extLst>
          </p:cNvPr>
          <p:cNvPicPr>
            <a:picLocks noChangeAspect="1"/>
          </p:cNvPicPr>
          <p:nvPr/>
        </p:nvPicPr>
        <p:blipFill>
          <a:blip r:embed="rId2"/>
          <a:stretch>
            <a:fillRect/>
          </a:stretch>
        </p:blipFill>
        <p:spPr>
          <a:xfrm>
            <a:off x="4504716" y="2626055"/>
            <a:ext cx="1506167" cy="2678906"/>
          </a:xfrm>
          <a:prstGeom prst="rect">
            <a:avLst/>
          </a:prstGeom>
        </p:spPr>
      </p:pic>
      <p:pic>
        <p:nvPicPr>
          <p:cNvPr id="50178" name="Picture 2">
            <a:extLst>
              <a:ext uri="{FF2B5EF4-FFF2-40B4-BE49-F238E27FC236}">
                <a16:creationId xmlns:a16="http://schemas.microsoft.com/office/drawing/2014/main" id="{B51BF949-3C8A-4377-BF22-0AE8C8B5CA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44" t="11298" r="22592" b="24483"/>
          <a:stretch/>
        </p:blipFill>
        <p:spPr bwMode="auto">
          <a:xfrm>
            <a:off x="1442382" y="2772502"/>
            <a:ext cx="20574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2">
            <a:extLst>
              <a:ext uri="{FF2B5EF4-FFF2-40B4-BE49-F238E27FC236}">
                <a16:creationId xmlns:a16="http://schemas.microsoft.com/office/drawing/2014/main" id="{933CF58B-34F9-4F12-8CBA-A2D968F40A8D}"/>
              </a:ext>
            </a:extLst>
          </p:cNvPr>
          <p:cNvSpPr txBox="1">
            <a:spLocks noChangeArrowheads="1"/>
          </p:cNvSpPr>
          <p:nvPr/>
        </p:nvSpPr>
        <p:spPr bwMode="auto">
          <a:xfrm>
            <a:off x="6663266" y="5545093"/>
            <a:ext cx="54614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err="1"/>
              <a:t>q</a:t>
            </a:r>
            <a:r>
              <a:rPr lang="en-US" altLang="en-US" sz="1600" baseline="-25000" dirty="0" err="1"/>
              <a:t>u</a:t>
            </a:r>
            <a:r>
              <a:rPr lang="en-US" altLang="en-US" sz="1600" baseline="-25000" dirty="0"/>
              <a:t> </a:t>
            </a:r>
            <a:r>
              <a:rPr lang="en-US" altLang="en-US" sz="1600" dirty="0"/>
              <a:t>= </a:t>
            </a:r>
            <a:r>
              <a:rPr lang="ru-RU" altLang="en-US" sz="1600" dirty="0"/>
              <a:t>Прочность на сжатие в неограниченном состоянии</a:t>
            </a:r>
            <a:endParaRPr lang="en-US" altLang="en-US" sz="1600" dirty="0"/>
          </a:p>
          <a:p>
            <a:pPr eaLnBrk="1" hangingPunct="1"/>
            <a:r>
              <a:rPr lang="hr-HR" altLang="en-US" sz="1600" dirty="0"/>
              <a:t>c</a:t>
            </a:r>
            <a:r>
              <a:rPr lang="en-US" altLang="en-US" sz="1600" baseline="-25000" dirty="0"/>
              <a:t>u</a:t>
            </a:r>
            <a:r>
              <a:rPr lang="en-US" altLang="en-US" sz="1600" dirty="0"/>
              <a:t> = </a:t>
            </a:r>
            <a:r>
              <a:rPr lang="ru-RU" altLang="en-US" sz="1600" dirty="0"/>
              <a:t>Прочность на сдвиг без деформации</a:t>
            </a:r>
            <a:endParaRPr lang="en-US" altLang="en-US" sz="1600" dirty="0"/>
          </a:p>
        </p:txBody>
      </p:sp>
      <p:pic>
        <p:nvPicPr>
          <p:cNvPr id="5" name="Picture 4">
            <a:extLst>
              <a:ext uri="{FF2B5EF4-FFF2-40B4-BE49-F238E27FC236}">
                <a16:creationId xmlns:a16="http://schemas.microsoft.com/office/drawing/2014/main" id="{5CB19060-20BB-4B97-9589-A158E31CAD96}"/>
              </a:ext>
            </a:extLst>
          </p:cNvPr>
          <p:cNvPicPr>
            <a:picLocks noChangeAspect="1"/>
          </p:cNvPicPr>
          <p:nvPr/>
        </p:nvPicPr>
        <p:blipFill>
          <a:blip r:embed="rId4"/>
          <a:stretch>
            <a:fillRect/>
          </a:stretch>
        </p:blipFill>
        <p:spPr>
          <a:xfrm>
            <a:off x="7015817" y="2535757"/>
            <a:ext cx="1600447" cy="1423987"/>
          </a:xfrm>
          <a:prstGeom prst="rect">
            <a:avLst/>
          </a:prstGeom>
        </p:spPr>
      </p:pic>
      <p:pic>
        <p:nvPicPr>
          <p:cNvPr id="7" name="Picture 6">
            <a:extLst>
              <a:ext uri="{FF2B5EF4-FFF2-40B4-BE49-F238E27FC236}">
                <a16:creationId xmlns:a16="http://schemas.microsoft.com/office/drawing/2014/main" id="{61926FED-B88F-4A76-BB5D-A8B7E3F991A0}"/>
              </a:ext>
            </a:extLst>
          </p:cNvPr>
          <p:cNvPicPr>
            <a:picLocks noChangeAspect="1"/>
          </p:cNvPicPr>
          <p:nvPr/>
        </p:nvPicPr>
        <p:blipFill>
          <a:blip r:embed="rId5"/>
          <a:stretch>
            <a:fillRect/>
          </a:stretch>
        </p:blipFill>
        <p:spPr>
          <a:xfrm>
            <a:off x="6746145" y="3908299"/>
            <a:ext cx="3128023" cy="1545085"/>
          </a:xfrm>
          <a:prstGeom prst="rect">
            <a:avLst/>
          </a:prstGeom>
        </p:spPr>
      </p:pic>
    </p:spTree>
    <p:extLst>
      <p:ext uri="{BB962C8B-B14F-4D97-AF65-F5344CB8AC3E}">
        <p14:creationId xmlns:p14="http://schemas.microsoft.com/office/powerpoint/2010/main" val="1356565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A2A8-5F56-457F-95A3-1335F90CAAF5}"/>
              </a:ext>
            </a:extLst>
          </p:cNvPr>
          <p:cNvSpPr>
            <a:spLocks noGrp="1"/>
          </p:cNvSpPr>
          <p:nvPr>
            <p:ph type="title"/>
          </p:nvPr>
        </p:nvSpPr>
        <p:spPr>
          <a:xfrm>
            <a:off x="0" y="0"/>
            <a:ext cx="8153400" cy="990600"/>
          </a:xfrm>
        </p:spPr>
        <p:txBody>
          <a:bodyPr>
            <a:normAutofit/>
          </a:bodyPr>
          <a:lstStyle/>
          <a:p>
            <a:r>
              <a:rPr lang="ru-RU" b="1" dirty="0"/>
              <a:t>Испытание на сдвиг лопастей</a:t>
            </a:r>
            <a:endParaRPr lang="en-GB" b="1" dirty="0"/>
          </a:p>
        </p:txBody>
      </p:sp>
      <p:sp>
        <p:nvSpPr>
          <p:cNvPr id="3" name="Content Placeholder 2">
            <a:extLst>
              <a:ext uri="{FF2B5EF4-FFF2-40B4-BE49-F238E27FC236}">
                <a16:creationId xmlns:a16="http://schemas.microsoft.com/office/drawing/2014/main" id="{EC5923AB-1C4B-4721-A49E-7B2A4133E454}"/>
              </a:ext>
            </a:extLst>
          </p:cNvPr>
          <p:cNvSpPr>
            <a:spLocks noGrp="1"/>
          </p:cNvSpPr>
          <p:nvPr>
            <p:ph sz="quarter" idx="1"/>
          </p:nvPr>
        </p:nvSpPr>
        <p:spPr>
          <a:xfrm>
            <a:off x="135467" y="1591660"/>
            <a:ext cx="6490885" cy="3065007"/>
          </a:xfrm>
        </p:spPr>
        <p:txBody>
          <a:bodyPr>
            <a:normAutofit fontScale="55000" lnSpcReduction="20000"/>
          </a:bodyPr>
          <a:lstStyle/>
          <a:p>
            <a:r>
              <a:rPr lang="ru-RU" dirty="0"/>
              <a:t>испытание, при котором лопасть с крыльями, прикрепленными к стержню, вдавливается в почву на определенную глубину</a:t>
            </a:r>
            <a:r>
              <a:rPr lang="en-GB" dirty="0"/>
              <a:t>, </a:t>
            </a:r>
            <a:endParaRPr lang="hr-HR" dirty="0"/>
          </a:p>
          <a:p>
            <a:r>
              <a:rPr lang="ru-RU" dirty="0"/>
              <a:t>лопасть вращается в грунте относительно быстро, что через 10 минут вызывает разрушение грунта по окружности крыльев (разрушение происходит по окружности цилиндра с лопастью и по основаниям цилиндра вверху и внизу лопасти </a:t>
            </a:r>
          </a:p>
          <a:p>
            <a:r>
              <a:rPr lang="ru-RU" dirty="0"/>
              <a:t>Напряжение сдвига по окружности лопасти рассчитывается по моменту кручения </a:t>
            </a:r>
            <a:r>
              <a:rPr lang="hr-HR" dirty="0"/>
              <a:t>: M</a:t>
            </a:r>
            <a:r>
              <a:rPr lang="hr-HR" baseline="-25000" dirty="0"/>
              <a:t>t </a:t>
            </a:r>
            <a:r>
              <a:rPr lang="hr-HR" dirty="0"/>
              <a:t>=</a:t>
            </a:r>
            <a:r>
              <a:rPr lang="hr-HR" dirty="0">
                <a:sym typeface="Symbol" panose="05050102010706020507" pitchFamily="18" charset="2"/>
              </a:rPr>
              <a:t></a:t>
            </a:r>
            <a:r>
              <a:rPr lang="hr-HR" dirty="0"/>
              <a:t>  x (H x 2 L </a:t>
            </a:r>
            <a:r>
              <a:rPr lang="hr-HR" dirty="0">
                <a:sym typeface="Symbol" panose="05050102010706020507" pitchFamily="18" charset="2"/>
              </a:rPr>
              <a:t></a:t>
            </a:r>
            <a:r>
              <a:rPr lang="hr-HR" dirty="0"/>
              <a:t>) x L/2 + </a:t>
            </a:r>
            <a:r>
              <a:rPr lang="hr-HR" dirty="0">
                <a:sym typeface="Symbol" panose="05050102010706020507" pitchFamily="18" charset="2"/>
              </a:rPr>
              <a:t></a:t>
            </a:r>
            <a:r>
              <a:rPr lang="hr-HR" dirty="0"/>
              <a:t>/2  x L/2 x  L</a:t>
            </a:r>
            <a:r>
              <a:rPr lang="hr-HR" baseline="30000" dirty="0"/>
              <a:t>2</a:t>
            </a:r>
            <a:r>
              <a:rPr lang="hr-HR" dirty="0"/>
              <a:t> </a:t>
            </a:r>
            <a:r>
              <a:rPr lang="hr-HR" dirty="0">
                <a:sym typeface="Symbol" panose="05050102010706020507" pitchFamily="18" charset="2"/>
              </a:rPr>
              <a:t></a:t>
            </a:r>
            <a:r>
              <a:rPr lang="hr-HR" dirty="0"/>
              <a:t>/4 x 2 </a:t>
            </a:r>
          </a:p>
          <a:p>
            <a:r>
              <a:rPr lang="ru-RU" dirty="0"/>
              <a:t>Испытание может проводиться как в лабораторных, так и в полевых условиях</a:t>
            </a:r>
            <a:r>
              <a:rPr lang="hr-HR" dirty="0"/>
              <a:t>.</a:t>
            </a:r>
          </a:p>
          <a:p>
            <a:r>
              <a:rPr lang="ru-RU" dirty="0"/>
              <a:t>Это испытание наиболее точно определяет прочность грунта без деформации. Однако результат испытания зависит от скорости вращения (скорости разрушения) и пластичности глины, поэтому необходимы корректировки</a:t>
            </a:r>
            <a:r>
              <a:rPr lang="hr-HR" dirty="0"/>
              <a:t>.</a:t>
            </a:r>
          </a:p>
          <a:p>
            <a:endParaRPr lang="en-GB" dirty="0"/>
          </a:p>
        </p:txBody>
      </p:sp>
      <p:pic>
        <p:nvPicPr>
          <p:cNvPr id="57346" name="Picture 2">
            <a:extLst>
              <a:ext uri="{FF2B5EF4-FFF2-40B4-BE49-F238E27FC236}">
                <a16:creationId xmlns:a16="http://schemas.microsoft.com/office/drawing/2014/main" id="{BA0DF3DF-4BD7-40BA-BABB-0F91D7B8ED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767" t="16187" r="41062" b="12727"/>
          <a:stretch/>
        </p:blipFill>
        <p:spPr bwMode="auto">
          <a:xfrm>
            <a:off x="8382000" y="279327"/>
            <a:ext cx="1676400" cy="231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8D28ED0F-CDC8-3208-0179-6BD6A72319EF}"/>
              </a:ext>
            </a:extLst>
          </p:cNvPr>
          <p:cNvGrpSpPr/>
          <p:nvPr/>
        </p:nvGrpSpPr>
        <p:grpSpPr>
          <a:xfrm>
            <a:off x="7220229" y="3124163"/>
            <a:ext cx="3634038" cy="2736000"/>
            <a:chOff x="7220229" y="3124163"/>
            <a:chExt cx="3634038" cy="2736000"/>
          </a:xfrm>
        </p:grpSpPr>
        <p:pic>
          <p:nvPicPr>
            <p:cNvPr id="5" name="Picture 2" descr="vaneshear">
              <a:extLst>
                <a:ext uri="{FF2B5EF4-FFF2-40B4-BE49-F238E27FC236}">
                  <a16:creationId xmlns:a16="http://schemas.microsoft.com/office/drawing/2014/main" id="{37DE1DB1-5D92-45FB-9784-94F3BA226FC6}"/>
                </a:ext>
              </a:extLst>
            </p:cNvPr>
            <p:cNvPicPr>
              <a:picLocks noChangeAspect="1" noChangeArrowheads="1"/>
            </p:cNvPicPr>
            <p:nvPr/>
          </p:nvPicPr>
          <p:blipFill rotWithShape="1">
            <a:blip r:embed="rId3" cstate="print">
              <a:lum contrast="12000"/>
            </a:blip>
            <a:srcRect l="8697" t="12897" r="7265" b="5141"/>
            <a:stretch/>
          </p:blipFill>
          <p:spPr bwMode="auto">
            <a:xfrm>
              <a:off x="7220229" y="3124163"/>
              <a:ext cx="3634038" cy="2736000"/>
            </a:xfrm>
            <a:prstGeom prst="rect">
              <a:avLst/>
            </a:prstGeom>
            <a:noFill/>
            <a:ln w="9525">
              <a:noFill/>
              <a:miter lim="800000"/>
              <a:headEnd/>
              <a:tailEnd/>
            </a:ln>
          </p:spPr>
        </p:pic>
        <p:sp>
          <p:nvSpPr>
            <p:cNvPr id="4" name="Rectangle 3">
              <a:extLst>
                <a:ext uri="{FF2B5EF4-FFF2-40B4-BE49-F238E27FC236}">
                  <a16:creationId xmlns:a16="http://schemas.microsoft.com/office/drawing/2014/main" id="{D4344F81-0335-9A92-C5DC-F53D60BFABB1}"/>
                </a:ext>
              </a:extLst>
            </p:cNvPr>
            <p:cNvSpPr/>
            <p:nvPr/>
          </p:nvSpPr>
          <p:spPr>
            <a:xfrm>
              <a:off x="7237046" y="3165231"/>
              <a:ext cx="468923"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D2955A9A-65C1-F030-31C2-1D133488D161}"/>
                </a:ext>
              </a:extLst>
            </p:cNvPr>
            <p:cNvSpPr txBox="1"/>
            <p:nvPr/>
          </p:nvSpPr>
          <p:spPr>
            <a:xfrm>
              <a:off x="7239768" y="3165231"/>
              <a:ext cx="543170" cy="276999"/>
            </a:xfrm>
            <a:prstGeom prst="rect">
              <a:avLst/>
            </a:prstGeom>
            <a:noFill/>
          </p:spPr>
          <p:txBody>
            <a:bodyPr wrap="square" rtlCol="0">
              <a:spAutoFit/>
            </a:bodyPr>
            <a:lstStyle/>
            <a:p>
              <a:pPr algn="ctr"/>
              <a:r>
                <a:rPr lang="ru-RU" sz="400" dirty="0">
                  <a:solidFill>
                    <a:schemeClr val="accent1"/>
                  </a:solidFill>
                </a:rPr>
                <a:t>Лопастные стержни малого диаметра</a:t>
              </a:r>
            </a:p>
          </p:txBody>
        </p:sp>
        <p:sp>
          <p:nvSpPr>
            <p:cNvPr id="7" name="Rectangle 6">
              <a:extLst>
                <a:ext uri="{FF2B5EF4-FFF2-40B4-BE49-F238E27FC236}">
                  <a16:creationId xmlns:a16="http://schemas.microsoft.com/office/drawing/2014/main" id="{8B80AB00-8DE8-B806-2957-571991B205E1}"/>
                </a:ext>
              </a:extLst>
            </p:cNvPr>
            <p:cNvSpPr/>
            <p:nvPr/>
          </p:nvSpPr>
          <p:spPr>
            <a:xfrm>
              <a:off x="7220229" y="3489570"/>
              <a:ext cx="419309" cy="125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09722C34-7FCB-0C90-EA76-5E8865B0C11B}"/>
                </a:ext>
              </a:extLst>
            </p:cNvPr>
            <p:cNvSpPr txBox="1"/>
            <p:nvPr/>
          </p:nvSpPr>
          <p:spPr>
            <a:xfrm>
              <a:off x="7270261" y="3442230"/>
              <a:ext cx="504093" cy="215444"/>
            </a:xfrm>
            <a:prstGeom prst="rect">
              <a:avLst/>
            </a:prstGeom>
            <a:noFill/>
          </p:spPr>
          <p:txBody>
            <a:bodyPr wrap="square" rtlCol="0">
              <a:spAutoFit/>
            </a:bodyPr>
            <a:lstStyle/>
            <a:p>
              <a:pPr algn="ctr"/>
              <a:r>
                <a:rPr lang="ru-RU" sz="400" dirty="0">
                  <a:solidFill>
                    <a:schemeClr val="accent1"/>
                  </a:solidFill>
                </a:rPr>
                <a:t>Внешний корпус</a:t>
              </a:r>
            </a:p>
          </p:txBody>
        </p:sp>
        <p:sp>
          <p:nvSpPr>
            <p:cNvPr id="9" name="Rectangle 8">
              <a:extLst>
                <a:ext uri="{FF2B5EF4-FFF2-40B4-BE49-F238E27FC236}">
                  <a16:creationId xmlns:a16="http://schemas.microsoft.com/office/drawing/2014/main" id="{99EA9E36-1169-F1BD-E97A-CEDA05A4BFDF}"/>
                </a:ext>
              </a:extLst>
            </p:cNvPr>
            <p:cNvSpPr/>
            <p:nvPr/>
          </p:nvSpPr>
          <p:spPr>
            <a:xfrm>
              <a:off x="10152185" y="4747846"/>
              <a:ext cx="300892" cy="117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4A014A00-2069-8018-FD88-3F77B14479F8}"/>
                </a:ext>
              </a:extLst>
            </p:cNvPr>
            <p:cNvSpPr txBox="1"/>
            <p:nvPr/>
          </p:nvSpPr>
          <p:spPr>
            <a:xfrm>
              <a:off x="10090964" y="4729517"/>
              <a:ext cx="418123" cy="153888"/>
            </a:xfrm>
            <a:prstGeom prst="rect">
              <a:avLst/>
            </a:prstGeom>
            <a:noFill/>
          </p:spPr>
          <p:txBody>
            <a:bodyPr wrap="square" rtlCol="0">
              <a:spAutoFit/>
            </a:bodyPr>
            <a:lstStyle/>
            <a:p>
              <a:r>
                <a:rPr lang="ru-RU" sz="400" dirty="0">
                  <a:solidFill>
                    <a:schemeClr val="accent1"/>
                  </a:solidFill>
                </a:rPr>
                <a:t>Капсула</a:t>
              </a:r>
            </a:p>
          </p:txBody>
        </p:sp>
        <p:sp>
          <p:nvSpPr>
            <p:cNvPr id="11" name="Rectangle 10">
              <a:extLst>
                <a:ext uri="{FF2B5EF4-FFF2-40B4-BE49-F238E27FC236}">
                  <a16:creationId xmlns:a16="http://schemas.microsoft.com/office/drawing/2014/main" id="{25C6ABDB-517A-CDE7-D038-2FD7E0678AE4}"/>
                </a:ext>
              </a:extLst>
            </p:cNvPr>
            <p:cNvSpPr/>
            <p:nvPr/>
          </p:nvSpPr>
          <p:spPr>
            <a:xfrm>
              <a:off x="7956062" y="3872523"/>
              <a:ext cx="425938" cy="715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8EF0C463-C0D4-A2FE-4544-0E823FC5BFF2}"/>
                </a:ext>
              </a:extLst>
            </p:cNvPr>
            <p:cNvSpPr txBox="1"/>
            <p:nvPr/>
          </p:nvSpPr>
          <p:spPr>
            <a:xfrm>
              <a:off x="7956062" y="3814578"/>
              <a:ext cx="535353" cy="830997"/>
            </a:xfrm>
            <a:prstGeom prst="rect">
              <a:avLst/>
            </a:prstGeom>
            <a:noFill/>
          </p:spPr>
          <p:txBody>
            <a:bodyPr wrap="square" rtlCol="0">
              <a:spAutoFit/>
            </a:bodyPr>
            <a:lstStyle/>
            <a:p>
              <a:r>
                <a:rPr lang="en-US" sz="400" dirty="0">
                  <a:solidFill>
                    <a:srgbClr val="FF0000"/>
                  </a:solidFill>
                </a:rPr>
                <a:t>1. </a:t>
              </a:r>
              <a:r>
                <a:rPr lang="ru-RU" sz="400" dirty="0"/>
                <a:t>Переместите лопасть на желаемую глубину испытания. Во время проталкивания лопасть находится внутри защитной капсулы</a:t>
              </a:r>
            </a:p>
          </p:txBody>
        </p:sp>
        <p:sp>
          <p:nvSpPr>
            <p:cNvPr id="13" name="Rectangle 12">
              <a:extLst>
                <a:ext uri="{FF2B5EF4-FFF2-40B4-BE49-F238E27FC236}">
                  <a16:creationId xmlns:a16="http://schemas.microsoft.com/office/drawing/2014/main" id="{7C46D146-A9A9-8D90-7563-5FA70A699AFB}"/>
                </a:ext>
              </a:extLst>
            </p:cNvPr>
            <p:cNvSpPr/>
            <p:nvPr/>
          </p:nvSpPr>
          <p:spPr>
            <a:xfrm>
              <a:off x="8643815" y="3872523"/>
              <a:ext cx="474018" cy="852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B6E0F257-95F8-AF37-CC12-E7D347455448}"/>
                </a:ext>
              </a:extLst>
            </p:cNvPr>
            <p:cNvSpPr txBox="1"/>
            <p:nvPr/>
          </p:nvSpPr>
          <p:spPr>
            <a:xfrm>
              <a:off x="8643815" y="3814578"/>
              <a:ext cx="474018" cy="1200329"/>
            </a:xfrm>
            <a:prstGeom prst="rect">
              <a:avLst/>
            </a:prstGeom>
            <a:noFill/>
          </p:spPr>
          <p:txBody>
            <a:bodyPr wrap="square" rtlCol="0">
              <a:spAutoFit/>
            </a:bodyPr>
            <a:lstStyle/>
            <a:p>
              <a:r>
                <a:rPr lang="en-US" sz="400" dirty="0">
                  <a:solidFill>
                    <a:srgbClr val="FF0000"/>
                  </a:solidFill>
                </a:rPr>
                <a:t>2. </a:t>
              </a:r>
              <a:r>
                <a:rPr lang="ru-RU" sz="400" dirty="0"/>
                <a:t>Надавите на внутренние стержни, чтобы выдвинуть лопасть за пределы капсулы. Вращайте лопастные стержни со скоростью 6' в минуту. Измерьте пиковый крутящий момент</a:t>
              </a:r>
            </a:p>
          </p:txBody>
        </p:sp>
        <p:sp>
          <p:nvSpPr>
            <p:cNvPr id="15" name="TextBox 14">
              <a:extLst>
                <a:ext uri="{FF2B5EF4-FFF2-40B4-BE49-F238E27FC236}">
                  <a16:creationId xmlns:a16="http://schemas.microsoft.com/office/drawing/2014/main" id="{F935597E-36DB-583D-4878-63272BD1FC74}"/>
                </a:ext>
              </a:extLst>
            </p:cNvPr>
            <p:cNvSpPr txBox="1"/>
            <p:nvPr/>
          </p:nvSpPr>
          <p:spPr>
            <a:xfrm>
              <a:off x="9351107" y="3814578"/>
              <a:ext cx="474018" cy="338554"/>
            </a:xfrm>
            <a:prstGeom prst="rect">
              <a:avLst/>
            </a:prstGeom>
            <a:solidFill>
              <a:schemeClr val="bg1"/>
            </a:solidFill>
          </p:spPr>
          <p:txBody>
            <a:bodyPr wrap="square" rtlCol="0">
              <a:spAutoFit/>
            </a:bodyPr>
            <a:lstStyle/>
            <a:p>
              <a:r>
                <a:rPr lang="ru-RU" sz="400" dirty="0">
                  <a:solidFill>
                    <a:srgbClr val="FF0000"/>
                  </a:solidFill>
                </a:rPr>
                <a:t>3. </a:t>
              </a:r>
              <a:r>
                <a:rPr lang="ru-RU" sz="400" dirty="0"/>
                <a:t>Поверните стержень еще на 20 оборотов</a:t>
              </a:r>
            </a:p>
          </p:txBody>
        </p:sp>
        <p:sp>
          <p:nvSpPr>
            <p:cNvPr id="17" name="TextBox 16">
              <a:extLst>
                <a:ext uri="{FF2B5EF4-FFF2-40B4-BE49-F238E27FC236}">
                  <a16:creationId xmlns:a16="http://schemas.microsoft.com/office/drawing/2014/main" id="{2B5996E1-A8E0-E1A6-EC2D-350709B370AE}"/>
                </a:ext>
              </a:extLst>
            </p:cNvPr>
            <p:cNvSpPr txBox="1"/>
            <p:nvPr/>
          </p:nvSpPr>
          <p:spPr>
            <a:xfrm>
              <a:off x="10058399" y="3814578"/>
              <a:ext cx="527538" cy="830997"/>
            </a:xfrm>
            <a:prstGeom prst="rect">
              <a:avLst/>
            </a:prstGeom>
            <a:solidFill>
              <a:schemeClr val="bg1"/>
            </a:solidFill>
          </p:spPr>
          <p:txBody>
            <a:bodyPr wrap="square" rtlCol="0">
              <a:spAutoFit/>
            </a:bodyPr>
            <a:lstStyle/>
            <a:p>
              <a:r>
                <a:rPr lang="ru-RU" sz="400" dirty="0">
                  <a:solidFill>
                    <a:srgbClr val="FF0000"/>
                  </a:solidFill>
                </a:rPr>
                <a:t>4. </a:t>
              </a:r>
              <a:r>
                <a:rPr lang="en-US" sz="400" dirty="0">
                  <a:solidFill>
                    <a:srgbClr val="FF0000"/>
                  </a:solidFill>
                </a:rPr>
                <a:t> </a:t>
              </a:r>
              <a:r>
                <a:rPr lang="ru-RU" sz="400" dirty="0"/>
                <a:t>Повторите шаг 2 для измерения прочности восстановленного грунта. Верните лопасть в капсулу и продвиньте на следующую глубину</a:t>
              </a:r>
            </a:p>
          </p:txBody>
        </p:sp>
        <p:sp>
          <p:nvSpPr>
            <p:cNvPr id="18" name="Rectangle 17">
              <a:extLst>
                <a:ext uri="{FF2B5EF4-FFF2-40B4-BE49-F238E27FC236}">
                  <a16:creationId xmlns:a16="http://schemas.microsoft.com/office/drawing/2014/main" id="{E6F9C69C-2471-D712-2DF2-17A0CB3EEB99}"/>
                </a:ext>
              </a:extLst>
            </p:cNvPr>
            <p:cNvSpPr/>
            <p:nvPr/>
          </p:nvSpPr>
          <p:spPr>
            <a:xfrm>
              <a:off x="10295142" y="5629136"/>
              <a:ext cx="418123" cy="8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7AF5D971-11C8-EFFE-F894-2AAD181DBE5C}"/>
                </a:ext>
              </a:extLst>
            </p:cNvPr>
            <p:cNvSpPr txBox="1"/>
            <p:nvPr/>
          </p:nvSpPr>
          <p:spPr>
            <a:xfrm>
              <a:off x="10227082" y="5592992"/>
              <a:ext cx="554242" cy="153888"/>
            </a:xfrm>
            <a:prstGeom prst="rect">
              <a:avLst/>
            </a:prstGeom>
            <a:noFill/>
          </p:spPr>
          <p:txBody>
            <a:bodyPr wrap="square" rtlCol="0">
              <a:spAutoFit/>
            </a:bodyPr>
            <a:lstStyle/>
            <a:p>
              <a:r>
                <a:rPr lang="ru-RU" sz="400" dirty="0"/>
                <a:t>Высота лезвия</a:t>
              </a:r>
            </a:p>
          </p:txBody>
        </p:sp>
        <p:sp>
          <p:nvSpPr>
            <p:cNvPr id="20" name="Rectangle 19">
              <a:extLst>
                <a:ext uri="{FF2B5EF4-FFF2-40B4-BE49-F238E27FC236}">
                  <a16:creationId xmlns:a16="http://schemas.microsoft.com/office/drawing/2014/main" id="{5C7A40E9-C388-C523-64D3-3B245C0B3037}"/>
                </a:ext>
              </a:extLst>
            </p:cNvPr>
            <p:cNvSpPr/>
            <p:nvPr/>
          </p:nvSpPr>
          <p:spPr>
            <a:xfrm>
              <a:off x="10295142" y="5746880"/>
              <a:ext cx="486182" cy="65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74E35ACB-9C41-5365-83D0-8E732551CFA3}"/>
                </a:ext>
              </a:extLst>
            </p:cNvPr>
            <p:cNvSpPr txBox="1"/>
            <p:nvPr/>
          </p:nvSpPr>
          <p:spPr>
            <a:xfrm>
              <a:off x="10213603" y="5692718"/>
              <a:ext cx="554242" cy="153888"/>
            </a:xfrm>
            <a:prstGeom prst="rect">
              <a:avLst/>
            </a:prstGeom>
            <a:noFill/>
          </p:spPr>
          <p:txBody>
            <a:bodyPr wrap="square" rtlCol="0">
              <a:spAutoFit/>
            </a:bodyPr>
            <a:lstStyle/>
            <a:p>
              <a:r>
                <a:rPr lang="ru-RU" sz="400" dirty="0"/>
                <a:t>Диаметр лезвия</a:t>
              </a:r>
            </a:p>
          </p:txBody>
        </p:sp>
      </p:grpSp>
    </p:spTree>
    <p:extLst>
      <p:ext uri="{BB962C8B-B14F-4D97-AF65-F5344CB8AC3E}">
        <p14:creationId xmlns:p14="http://schemas.microsoft.com/office/powerpoint/2010/main" val="3045563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AA63-6E9D-4B23-A7E7-58E4D9E7B464}"/>
              </a:ext>
            </a:extLst>
          </p:cNvPr>
          <p:cNvSpPr>
            <a:spLocks noGrp="1"/>
          </p:cNvSpPr>
          <p:nvPr>
            <p:ph type="title"/>
          </p:nvPr>
        </p:nvSpPr>
        <p:spPr>
          <a:xfrm>
            <a:off x="133663" y="-91282"/>
            <a:ext cx="10515600" cy="1325563"/>
          </a:xfrm>
        </p:spPr>
        <p:txBody>
          <a:bodyPr/>
          <a:lstStyle/>
          <a:p>
            <a:r>
              <a:rPr lang="ru-RU" dirty="0"/>
              <a:t>ИСПЫТАНИЕ НА КОЛЬЦЕВОЙ СДВИГ</a:t>
            </a:r>
            <a:endParaRPr lang="en-GB" dirty="0"/>
          </a:p>
        </p:txBody>
      </p:sp>
      <p:sp>
        <p:nvSpPr>
          <p:cNvPr id="3" name="Content Placeholder 2">
            <a:extLst>
              <a:ext uri="{FF2B5EF4-FFF2-40B4-BE49-F238E27FC236}">
                <a16:creationId xmlns:a16="http://schemas.microsoft.com/office/drawing/2014/main" id="{1B5BB398-A205-4DB2-9C64-9996F2EAB973}"/>
              </a:ext>
            </a:extLst>
          </p:cNvPr>
          <p:cNvSpPr>
            <a:spLocks noGrp="1"/>
          </p:cNvSpPr>
          <p:nvPr>
            <p:ph sz="quarter" idx="1"/>
          </p:nvPr>
        </p:nvSpPr>
        <p:spPr>
          <a:xfrm>
            <a:off x="133663" y="1234281"/>
            <a:ext cx="8153400" cy="2247900"/>
          </a:xfrm>
        </p:spPr>
        <p:txBody>
          <a:bodyPr>
            <a:normAutofit fontScale="85000" lnSpcReduction="20000"/>
          </a:bodyPr>
          <a:lstStyle/>
          <a:p>
            <a:r>
              <a:rPr lang="ru-RU" sz="2600" dirty="0"/>
              <a:t>При сдвиге почвы до больших деформаций (более 20-25%) или более</a:t>
            </a:r>
          </a:p>
          <a:p>
            <a:r>
              <a:rPr lang="ru-RU" sz="2600" dirty="0"/>
              <a:t>смещения велики и вызывают перегруппировку частиц глины (в параллельном положении связность исчезает и остается только трение между частицами</a:t>
            </a:r>
            <a:r>
              <a:rPr lang="hr-HR" sz="2600" dirty="0"/>
              <a:t>)</a:t>
            </a:r>
          </a:p>
          <a:p>
            <a:r>
              <a:rPr lang="ru-RU" sz="2600" dirty="0"/>
              <a:t>параметры прочности грунта для этого случая называются РЕЗИДУАЛЬНЫМИ ПАРАМЕТРАМИ</a:t>
            </a:r>
            <a:r>
              <a:rPr lang="en-GB" sz="2600" dirty="0"/>
              <a:t>(c = 0, </a:t>
            </a:r>
            <a:r>
              <a:rPr lang="en-GB" sz="2600" dirty="0">
                <a:sym typeface="Symbol" panose="05050102010706020507" pitchFamily="18" charset="2"/>
              </a:rPr>
              <a:t></a:t>
            </a:r>
            <a:r>
              <a:rPr lang="en-GB" sz="2600" dirty="0"/>
              <a:t> ’= </a:t>
            </a:r>
            <a:r>
              <a:rPr lang="en-GB" sz="2600" dirty="0">
                <a:sym typeface="Symbol" panose="05050102010706020507" pitchFamily="18" charset="2"/>
              </a:rPr>
              <a:t></a:t>
            </a:r>
            <a:r>
              <a:rPr lang="en-GB" sz="2600" baseline="-25000" dirty="0"/>
              <a:t>r</a:t>
            </a:r>
            <a:r>
              <a:rPr lang="en-GB" sz="2600" dirty="0"/>
              <a:t>) </a:t>
            </a:r>
            <a:r>
              <a:rPr lang="ru-RU" sz="2600" dirty="0"/>
              <a:t>или параметры прочности при больших деформациях.</a:t>
            </a:r>
            <a:endParaRPr lang="hr-HR" sz="2600" dirty="0"/>
          </a:p>
          <a:p>
            <a:endParaRPr lang="en-GB" dirty="0"/>
          </a:p>
        </p:txBody>
      </p:sp>
      <p:pic>
        <p:nvPicPr>
          <p:cNvPr id="56322" name="Picture 2" descr="1202091449120_3_ring_shear_operating_principle">
            <a:extLst>
              <a:ext uri="{FF2B5EF4-FFF2-40B4-BE49-F238E27FC236}">
                <a16:creationId xmlns:a16="http://schemas.microsoft.com/office/drawing/2014/main" id="{D58D9F4F-A307-4BF2-ADD3-24D25CA84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913" b="11014"/>
          <a:stretch>
            <a:fillRect/>
          </a:stretch>
        </p:blipFill>
        <p:spPr bwMode="auto">
          <a:xfrm>
            <a:off x="2286000" y="3439836"/>
            <a:ext cx="4343400" cy="325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1202091449110_2_30_wf6207_linear_potentiometric_transducer">
            <a:extLst>
              <a:ext uri="{FF2B5EF4-FFF2-40B4-BE49-F238E27FC236}">
                <a16:creationId xmlns:a16="http://schemas.microsoft.com/office/drawing/2014/main" id="{A7012F2D-4C4F-4C54-AC3F-A657B7D36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387" y="3531394"/>
            <a:ext cx="2552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FEDD381-5BB9-9ABE-C71A-9212205D0258}"/>
              </a:ext>
            </a:extLst>
          </p:cNvPr>
          <p:cNvSpPr/>
          <p:nvPr/>
        </p:nvSpPr>
        <p:spPr>
          <a:xfrm>
            <a:off x="3610535" y="3583641"/>
            <a:ext cx="1734671" cy="194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2A1A1E32-53D5-B9B3-B929-AE565F8BF41E}"/>
              </a:ext>
            </a:extLst>
          </p:cNvPr>
          <p:cNvSpPr txBox="1"/>
          <p:nvPr/>
        </p:nvSpPr>
        <p:spPr>
          <a:xfrm>
            <a:off x="3610535" y="3573410"/>
            <a:ext cx="2259106" cy="215444"/>
          </a:xfrm>
          <a:prstGeom prst="rect">
            <a:avLst/>
          </a:prstGeom>
          <a:noFill/>
        </p:spPr>
        <p:txBody>
          <a:bodyPr wrap="square" rtlCol="0">
            <a:spAutoFit/>
          </a:bodyPr>
          <a:lstStyle/>
          <a:p>
            <a:r>
              <a:rPr lang="ru-RU" sz="800" dirty="0"/>
              <a:t>Кольцевой сдвиг (принцип работы)</a:t>
            </a:r>
          </a:p>
        </p:txBody>
      </p:sp>
      <p:sp>
        <p:nvSpPr>
          <p:cNvPr id="6" name="Rectangle 5">
            <a:extLst>
              <a:ext uri="{FF2B5EF4-FFF2-40B4-BE49-F238E27FC236}">
                <a16:creationId xmlns:a16="http://schemas.microsoft.com/office/drawing/2014/main" id="{77593202-F7FE-2352-5123-359E9F3B2764}"/>
              </a:ext>
            </a:extLst>
          </p:cNvPr>
          <p:cNvSpPr/>
          <p:nvPr/>
        </p:nvSpPr>
        <p:spPr>
          <a:xfrm>
            <a:off x="4061012" y="3899647"/>
            <a:ext cx="705970" cy="141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16D6EB65-AA96-CF77-C200-1D3ADF6A3592}"/>
              </a:ext>
            </a:extLst>
          </p:cNvPr>
          <p:cNvSpPr txBox="1"/>
          <p:nvPr/>
        </p:nvSpPr>
        <p:spPr>
          <a:xfrm>
            <a:off x="4010585" y="3880083"/>
            <a:ext cx="934570" cy="215444"/>
          </a:xfrm>
          <a:prstGeom prst="rect">
            <a:avLst/>
          </a:prstGeom>
          <a:noFill/>
        </p:spPr>
        <p:txBody>
          <a:bodyPr wrap="square" rtlCol="0">
            <a:spAutoFit/>
          </a:bodyPr>
          <a:lstStyle/>
          <a:p>
            <a:r>
              <a:rPr lang="ru-RU" sz="800" dirty="0"/>
              <a:t>Вид секции</a:t>
            </a:r>
          </a:p>
        </p:txBody>
      </p:sp>
      <p:sp>
        <p:nvSpPr>
          <p:cNvPr id="8" name="Rectangle 7">
            <a:extLst>
              <a:ext uri="{FF2B5EF4-FFF2-40B4-BE49-F238E27FC236}">
                <a16:creationId xmlns:a16="http://schemas.microsoft.com/office/drawing/2014/main" id="{8ECE3E51-A872-596F-B526-8B7A94E6D3AE}"/>
              </a:ext>
            </a:extLst>
          </p:cNvPr>
          <p:cNvSpPr/>
          <p:nvPr/>
        </p:nvSpPr>
        <p:spPr>
          <a:xfrm>
            <a:off x="4061012" y="4961965"/>
            <a:ext cx="625602"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AF96E49E-68A7-EA65-99E7-D0BA8E7DB1FE}"/>
              </a:ext>
            </a:extLst>
          </p:cNvPr>
          <p:cNvSpPr txBox="1"/>
          <p:nvPr/>
        </p:nvSpPr>
        <p:spPr>
          <a:xfrm>
            <a:off x="4035798" y="5026365"/>
            <a:ext cx="756397" cy="215444"/>
          </a:xfrm>
          <a:prstGeom prst="rect">
            <a:avLst/>
          </a:prstGeom>
          <a:noFill/>
        </p:spPr>
        <p:txBody>
          <a:bodyPr wrap="square" rtlCol="0">
            <a:spAutoFit/>
          </a:bodyPr>
          <a:lstStyle/>
          <a:p>
            <a:r>
              <a:rPr lang="ru-RU" sz="800" dirty="0"/>
              <a:t>Вид в плане</a:t>
            </a:r>
          </a:p>
        </p:txBody>
      </p:sp>
      <p:sp>
        <p:nvSpPr>
          <p:cNvPr id="10" name="TextBox 9">
            <a:extLst>
              <a:ext uri="{FF2B5EF4-FFF2-40B4-BE49-F238E27FC236}">
                <a16:creationId xmlns:a16="http://schemas.microsoft.com/office/drawing/2014/main" id="{F2EEE586-D597-1507-9062-035EE0521CC1}"/>
              </a:ext>
            </a:extLst>
          </p:cNvPr>
          <p:cNvSpPr txBox="1"/>
          <p:nvPr/>
        </p:nvSpPr>
        <p:spPr>
          <a:xfrm>
            <a:off x="5506571" y="4095527"/>
            <a:ext cx="934570" cy="954107"/>
          </a:xfrm>
          <a:prstGeom prst="rect">
            <a:avLst/>
          </a:prstGeom>
          <a:solidFill>
            <a:schemeClr val="bg1"/>
          </a:solidFill>
        </p:spPr>
        <p:txBody>
          <a:bodyPr wrap="square" rtlCol="0">
            <a:spAutoFit/>
          </a:bodyPr>
          <a:lstStyle/>
          <a:p>
            <a:r>
              <a:rPr lang="ru-RU" sz="800" dirty="0"/>
              <a:t>Вращение продолжается до тех пор, пока значение сопротивления не останется постоянным</a:t>
            </a:r>
          </a:p>
        </p:txBody>
      </p:sp>
      <p:sp>
        <p:nvSpPr>
          <p:cNvPr id="11" name="Rectangle 10">
            <a:extLst>
              <a:ext uri="{FF2B5EF4-FFF2-40B4-BE49-F238E27FC236}">
                <a16:creationId xmlns:a16="http://schemas.microsoft.com/office/drawing/2014/main" id="{A7662758-CFC3-A765-D603-2CAE97F9F4F9}"/>
              </a:ext>
            </a:extLst>
          </p:cNvPr>
          <p:cNvSpPr/>
          <p:nvPr/>
        </p:nvSpPr>
        <p:spPr>
          <a:xfrm>
            <a:off x="2783541" y="4040841"/>
            <a:ext cx="457200" cy="215444"/>
          </a:xfrm>
          <a:prstGeom prst="rect">
            <a:avLst/>
          </a:prstGeom>
          <a:solidFill>
            <a:srgbClr val="E3E6EF"/>
          </a:solidFill>
          <a:ln>
            <a:solidFill>
              <a:srgbClr val="E3E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A94A6BBD-0112-AE4A-5602-9AFBB358DC66}"/>
              </a:ext>
            </a:extLst>
          </p:cNvPr>
          <p:cNvSpPr txBox="1"/>
          <p:nvPr/>
        </p:nvSpPr>
        <p:spPr>
          <a:xfrm>
            <a:off x="2652432" y="3991312"/>
            <a:ext cx="719417" cy="276999"/>
          </a:xfrm>
          <a:prstGeom prst="rect">
            <a:avLst/>
          </a:prstGeom>
          <a:noFill/>
        </p:spPr>
        <p:txBody>
          <a:bodyPr wrap="square" rtlCol="0">
            <a:spAutoFit/>
          </a:bodyPr>
          <a:lstStyle/>
          <a:p>
            <a:r>
              <a:rPr lang="ru-RU" sz="600" dirty="0"/>
              <a:t>Неподвижное верхнее кольцо</a:t>
            </a:r>
          </a:p>
        </p:txBody>
      </p:sp>
      <p:sp>
        <p:nvSpPr>
          <p:cNvPr id="13" name="Rectangle 12">
            <a:extLst>
              <a:ext uri="{FF2B5EF4-FFF2-40B4-BE49-F238E27FC236}">
                <a16:creationId xmlns:a16="http://schemas.microsoft.com/office/drawing/2014/main" id="{11593487-8148-2194-40E7-943355BCB086}"/>
              </a:ext>
            </a:extLst>
          </p:cNvPr>
          <p:cNvSpPr/>
          <p:nvPr/>
        </p:nvSpPr>
        <p:spPr>
          <a:xfrm>
            <a:off x="2783541" y="4383741"/>
            <a:ext cx="457200" cy="215444"/>
          </a:xfrm>
          <a:prstGeom prst="rect">
            <a:avLst/>
          </a:prstGeom>
          <a:solidFill>
            <a:srgbClr val="E3E6EF"/>
          </a:solidFill>
          <a:ln>
            <a:solidFill>
              <a:srgbClr val="E3E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D918098D-B181-0F6C-3273-5AF14664B204}"/>
              </a:ext>
            </a:extLst>
          </p:cNvPr>
          <p:cNvSpPr txBox="1"/>
          <p:nvPr/>
        </p:nvSpPr>
        <p:spPr>
          <a:xfrm>
            <a:off x="2652432" y="4352963"/>
            <a:ext cx="719417" cy="276999"/>
          </a:xfrm>
          <a:prstGeom prst="rect">
            <a:avLst/>
          </a:prstGeom>
          <a:noFill/>
        </p:spPr>
        <p:txBody>
          <a:bodyPr wrap="square" rtlCol="0">
            <a:spAutoFit/>
          </a:bodyPr>
          <a:lstStyle/>
          <a:p>
            <a:r>
              <a:rPr lang="ru-RU" sz="600" dirty="0"/>
              <a:t>Вращающееся нижнее кольцо</a:t>
            </a:r>
          </a:p>
        </p:txBody>
      </p:sp>
      <p:sp>
        <p:nvSpPr>
          <p:cNvPr id="15" name="Rectangle 14">
            <a:extLst>
              <a:ext uri="{FF2B5EF4-FFF2-40B4-BE49-F238E27FC236}">
                <a16:creationId xmlns:a16="http://schemas.microsoft.com/office/drawing/2014/main" id="{BA867A38-1CBA-541F-1B92-84543A2C90A6}"/>
              </a:ext>
            </a:extLst>
          </p:cNvPr>
          <p:cNvSpPr/>
          <p:nvPr/>
        </p:nvSpPr>
        <p:spPr>
          <a:xfrm>
            <a:off x="4210363" y="4256285"/>
            <a:ext cx="368361" cy="92334"/>
          </a:xfrm>
          <a:prstGeom prst="rect">
            <a:avLst/>
          </a:prstGeom>
          <a:solidFill>
            <a:srgbClr val="E2A62C"/>
          </a:solidFill>
          <a:ln>
            <a:solidFill>
              <a:srgbClr val="DFA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15">
            <a:extLst>
              <a:ext uri="{FF2B5EF4-FFF2-40B4-BE49-F238E27FC236}">
                <a16:creationId xmlns:a16="http://schemas.microsoft.com/office/drawing/2014/main" id="{ED08EA2B-DBB4-BD99-D052-986EE94FBAE8}"/>
              </a:ext>
            </a:extLst>
          </p:cNvPr>
          <p:cNvSpPr/>
          <p:nvPr/>
        </p:nvSpPr>
        <p:spPr>
          <a:xfrm>
            <a:off x="4194988" y="4396282"/>
            <a:ext cx="368361" cy="92334"/>
          </a:xfrm>
          <a:prstGeom prst="rect">
            <a:avLst/>
          </a:prstGeom>
          <a:solidFill>
            <a:srgbClr val="E2A62C"/>
          </a:solidFill>
          <a:ln>
            <a:solidFill>
              <a:srgbClr val="DFA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32ACD140-79E1-5BF1-84BD-038C71F4AF2E}"/>
              </a:ext>
            </a:extLst>
          </p:cNvPr>
          <p:cNvSpPr txBox="1"/>
          <p:nvPr/>
        </p:nvSpPr>
        <p:spPr>
          <a:xfrm>
            <a:off x="4070258" y="4191975"/>
            <a:ext cx="719417" cy="338554"/>
          </a:xfrm>
          <a:prstGeom prst="rect">
            <a:avLst/>
          </a:prstGeom>
          <a:noFill/>
        </p:spPr>
        <p:txBody>
          <a:bodyPr wrap="square" rtlCol="0">
            <a:spAutoFit/>
          </a:bodyPr>
          <a:lstStyle/>
          <a:p>
            <a:r>
              <a:rPr lang="ru-RU" sz="800" dirty="0"/>
              <a:t>Кольцевой образец</a:t>
            </a:r>
          </a:p>
        </p:txBody>
      </p:sp>
      <p:sp>
        <p:nvSpPr>
          <p:cNvPr id="19" name="Rectangle 18">
            <a:extLst>
              <a:ext uri="{FF2B5EF4-FFF2-40B4-BE49-F238E27FC236}">
                <a16:creationId xmlns:a16="http://schemas.microsoft.com/office/drawing/2014/main" id="{61353344-9030-D09D-E43F-5FAC6885A9E9}"/>
              </a:ext>
            </a:extLst>
          </p:cNvPr>
          <p:cNvSpPr/>
          <p:nvPr/>
        </p:nvSpPr>
        <p:spPr>
          <a:xfrm>
            <a:off x="4945155" y="5067300"/>
            <a:ext cx="400051" cy="110109"/>
          </a:xfrm>
          <a:prstGeom prst="rect">
            <a:avLst/>
          </a:prstGeom>
          <a:solidFill>
            <a:srgbClr val="E4E7F0"/>
          </a:solidFill>
          <a:ln>
            <a:solidFill>
              <a:srgbClr val="E2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19">
            <a:extLst>
              <a:ext uri="{FF2B5EF4-FFF2-40B4-BE49-F238E27FC236}">
                <a16:creationId xmlns:a16="http://schemas.microsoft.com/office/drawing/2014/main" id="{0D3CF28C-5877-1841-5249-0CEBE30D0FFE}"/>
              </a:ext>
            </a:extLst>
          </p:cNvPr>
          <p:cNvSpPr/>
          <p:nvPr/>
        </p:nvSpPr>
        <p:spPr>
          <a:xfrm>
            <a:off x="3477184" y="6214782"/>
            <a:ext cx="400051" cy="110109"/>
          </a:xfrm>
          <a:prstGeom prst="rect">
            <a:avLst/>
          </a:prstGeom>
          <a:solidFill>
            <a:srgbClr val="E4E7F0"/>
          </a:solidFill>
          <a:ln>
            <a:solidFill>
              <a:srgbClr val="E2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Rectangle 20">
            <a:extLst>
              <a:ext uri="{FF2B5EF4-FFF2-40B4-BE49-F238E27FC236}">
                <a16:creationId xmlns:a16="http://schemas.microsoft.com/office/drawing/2014/main" id="{2108869E-4DCC-E9F2-E5DD-5204A2EC7D7F}"/>
              </a:ext>
            </a:extLst>
          </p:cNvPr>
          <p:cNvSpPr/>
          <p:nvPr/>
        </p:nvSpPr>
        <p:spPr>
          <a:xfrm>
            <a:off x="4991412" y="6029039"/>
            <a:ext cx="575670" cy="110109"/>
          </a:xfrm>
          <a:prstGeom prst="rect">
            <a:avLst/>
          </a:prstGeom>
          <a:solidFill>
            <a:srgbClr val="E4E7F0"/>
          </a:solidFill>
          <a:ln>
            <a:solidFill>
              <a:srgbClr val="E2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AEA4F0DB-1A78-04BA-0012-113855DDF337}"/>
              </a:ext>
            </a:extLst>
          </p:cNvPr>
          <p:cNvSpPr txBox="1"/>
          <p:nvPr/>
        </p:nvSpPr>
        <p:spPr>
          <a:xfrm>
            <a:off x="4811962" y="5049448"/>
            <a:ext cx="934570" cy="169277"/>
          </a:xfrm>
          <a:prstGeom prst="rect">
            <a:avLst/>
          </a:prstGeom>
          <a:noFill/>
        </p:spPr>
        <p:txBody>
          <a:bodyPr wrap="square" rtlCol="0">
            <a:spAutoFit/>
          </a:bodyPr>
          <a:lstStyle/>
          <a:p>
            <a:r>
              <a:rPr lang="ru-RU" sz="500" dirty="0"/>
              <a:t>Сопротивление </a:t>
            </a:r>
          </a:p>
        </p:txBody>
      </p:sp>
      <p:sp>
        <p:nvSpPr>
          <p:cNvPr id="23" name="TextBox 22">
            <a:extLst>
              <a:ext uri="{FF2B5EF4-FFF2-40B4-BE49-F238E27FC236}">
                <a16:creationId xmlns:a16="http://schemas.microsoft.com/office/drawing/2014/main" id="{F97F8C06-00CE-7751-DB61-3B33F6E007A8}"/>
              </a:ext>
            </a:extLst>
          </p:cNvPr>
          <p:cNvSpPr txBox="1"/>
          <p:nvPr/>
        </p:nvSpPr>
        <p:spPr>
          <a:xfrm>
            <a:off x="3409950" y="6186072"/>
            <a:ext cx="934570" cy="169277"/>
          </a:xfrm>
          <a:prstGeom prst="rect">
            <a:avLst/>
          </a:prstGeom>
          <a:noFill/>
        </p:spPr>
        <p:txBody>
          <a:bodyPr wrap="square" rtlCol="0">
            <a:spAutoFit/>
          </a:bodyPr>
          <a:lstStyle/>
          <a:p>
            <a:r>
              <a:rPr lang="ru-RU" sz="500" dirty="0"/>
              <a:t>Сопротивление </a:t>
            </a:r>
          </a:p>
        </p:txBody>
      </p:sp>
      <p:sp>
        <p:nvSpPr>
          <p:cNvPr id="25" name="TextBox 24">
            <a:extLst>
              <a:ext uri="{FF2B5EF4-FFF2-40B4-BE49-F238E27FC236}">
                <a16:creationId xmlns:a16="http://schemas.microsoft.com/office/drawing/2014/main" id="{5CF1A183-DA0D-44B3-588F-361CC335D86E}"/>
              </a:ext>
            </a:extLst>
          </p:cNvPr>
          <p:cNvSpPr txBox="1"/>
          <p:nvPr/>
        </p:nvSpPr>
        <p:spPr>
          <a:xfrm>
            <a:off x="5013823" y="6009371"/>
            <a:ext cx="575670" cy="169277"/>
          </a:xfrm>
          <a:prstGeom prst="rect">
            <a:avLst/>
          </a:prstGeom>
          <a:noFill/>
        </p:spPr>
        <p:txBody>
          <a:bodyPr wrap="square" rtlCol="0">
            <a:spAutoFit/>
          </a:bodyPr>
          <a:lstStyle/>
          <a:p>
            <a:r>
              <a:rPr lang="ru-RU" sz="500" dirty="0"/>
              <a:t>Измерение </a:t>
            </a:r>
          </a:p>
        </p:txBody>
      </p:sp>
    </p:spTree>
    <p:extLst>
      <p:ext uri="{BB962C8B-B14F-4D97-AF65-F5344CB8AC3E}">
        <p14:creationId xmlns:p14="http://schemas.microsoft.com/office/powerpoint/2010/main" val="34635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6DFE-FE8A-45DF-B497-D7BF01AB0941}"/>
              </a:ext>
            </a:extLst>
          </p:cNvPr>
          <p:cNvSpPr>
            <a:spLocks noGrp="1"/>
          </p:cNvSpPr>
          <p:nvPr>
            <p:ph type="title"/>
          </p:nvPr>
        </p:nvSpPr>
        <p:spPr>
          <a:xfrm>
            <a:off x="0" y="0"/>
            <a:ext cx="10515600" cy="1325563"/>
          </a:xfrm>
        </p:spPr>
        <p:txBody>
          <a:bodyPr/>
          <a:lstStyle/>
          <a:p>
            <a:r>
              <a:rPr lang="ru-RU" b="1" dirty="0"/>
              <a:t>Поведение основных типов грунтов</a:t>
            </a:r>
            <a:endParaRPr lang="en-GB" b="1" dirty="0"/>
          </a:p>
        </p:txBody>
      </p:sp>
      <p:sp>
        <p:nvSpPr>
          <p:cNvPr id="3" name="Content Placeholder 2">
            <a:extLst>
              <a:ext uri="{FF2B5EF4-FFF2-40B4-BE49-F238E27FC236}">
                <a16:creationId xmlns:a16="http://schemas.microsoft.com/office/drawing/2014/main" id="{9BE56871-FCDC-4B06-8E06-ADCDCEAF16E0}"/>
              </a:ext>
            </a:extLst>
          </p:cNvPr>
          <p:cNvSpPr>
            <a:spLocks noGrp="1"/>
          </p:cNvSpPr>
          <p:nvPr>
            <p:ph sz="quarter" idx="1"/>
          </p:nvPr>
        </p:nvSpPr>
        <p:spPr>
          <a:xfrm>
            <a:off x="0" y="1339592"/>
            <a:ext cx="12192000" cy="1991524"/>
          </a:xfrm>
        </p:spPr>
        <p:txBody>
          <a:bodyPr>
            <a:normAutofit fontScale="47500" lnSpcReduction="20000"/>
          </a:bodyPr>
          <a:lstStyle/>
          <a:p>
            <a:r>
              <a:rPr lang="ru-RU" dirty="0"/>
              <a:t>Несвязные грунты: очень проницаемые, дренажный тест распространенный и быстрый</a:t>
            </a:r>
          </a:p>
          <a:p>
            <a:r>
              <a:rPr lang="ru-RU" dirty="0"/>
              <a:t>нет связности между частицами (c = 0), поэтому их прочность может быть представлена выражением </a:t>
            </a:r>
            <a:r>
              <a:rPr lang="hr-HR" dirty="0"/>
              <a:t>: </a:t>
            </a:r>
            <a:endParaRPr lang="it-IT" dirty="0"/>
          </a:p>
          <a:p>
            <a:endParaRPr lang="hr-HR" dirty="0"/>
          </a:p>
          <a:p>
            <a:r>
              <a:rPr lang="ru-RU" dirty="0"/>
              <a:t>Из этого выражения следует, что прочность изменяется линейно в зависимости от вертикального напряжения </a:t>
            </a:r>
            <a:r>
              <a:rPr lang="en-GB" dirty="0">
                <a:sym typeface="Symbol" panose="05050102010706020507" pitchFamily="18" charset="2"/>
              </a:rPr>
              <a:t></a:t>
            </a:r>
            <a:r>
              <a:rPr lang="en-GB" dirty="0"/>
              <a:t> ', </a:t>
            </a:r>
            <a:r>
              <a:rPr lang="ru-RU" dirty="0"/>
              <a:t>при условии, что угол внутреннего трения </a:t>
            </a:r>
            <a:r>
              <a:rPr lang="en-GB" dirty="0">
                <a:sym typeface="Symbol" panose="05050102010706020507" pitchFamily="18" charset="2"/>
              </a:rPr>
              <a:t></a:t>
            </a:r>
            <a:r>
              <a:rPr lang="en-GB" dirty="0"/>
              <a:t> </a:t>
            </a:r>
            <a:r>
              <a:rPr lang="ru-RU" dirty="0"/>
              <a:t>является постоянной, однако угол внутреннего трения, как показано, изменяется в зависимости от вертикального напряжения</a:t>
            </a:r>
            <a:r>
              <a:rPr lang="hr-HR" dirty="0"/>
              <a:t> </a:t>
            </a:r>
            <a:r>
              <a:rPr lang="hr-HR" dirty="0">
                <a:solidFill>
                  <a:srgbClr val="FF0000"/>
                </a:solidFill>
              </a:rPr>
              <a:t>-</a:t>
            </a:r>
            <a:r>
              <a:rPr lang="ru-RU" dirty="0">
                <a:solidFill>
                  <a:srgbClr val="FF0000"/>
                </a:solidFill>
              </a:rPr>
              <a:t>настоящий силовой каркас изогнут!</a:t>
            </a:r>
            <a:endParaRPr lang="hr-HR" dirty="0">
              <a:solidFill>
                <a:srgbClr val="FF0000"/>
              </a:solidFill>
            </a:endParaRPr>
          </a:p>
          <a:p>
            <a:r>
              <a:rPr lang="ru-RU" dirty="0"/>
              <a:t>Реальное значение угла внутреннего трения выбирается в зависимости от нормальных напряжений </a:t>
            </a:r>
          </a:p>
          <a:p>
            <a:r>
              <a:rPr lang="ru-RU" dirty="0"/>
              <a:t>Среднее значение угла внутреннего трения обычно используется для наиболее типичных случаев</a:t>
            </a:r>
            <a:r>
              <a:rPr lang="hr-HR" dirty="0"/>
              <a:t>.</a:t>
            </a:r>
            <a:endParaRPr lang="en-GB" dirty="0"/>
          </a:p>
        </p:txBody>
      </p:sp>
      <p:sp>
        <p:nvSpPr>
          <p:cNvPr id="4" name="Rectangle 2">
            <a:extLst>
              <a:ext uri="{FF2B5EF4-FFF2-40B4-BE49-F238E27FC236}">
                <a16:creationId xmlns:a16="http://schemas.microsoft.com/office/drawing/2014/main" id="{9A04993E-D147-4F57-AF01-8192CFAB0FCF}"/>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B9EDE854-A75A-4713-B153-073AE79EF893}"/>
              </a:ext>
            </a:extLst>
          </p:cNvPr>
          <p:cNvGraphicFramePr>
            <a:graphicFrameLocks noChangeAspect="1"/>
          </p:cNvGraphicFramePr>
          <p:nvPr>
            <p:extLst>
              <p:ext uri="{D42A27DB-BD31-4B8C-83A1-F6EECF244321}">
                <p14:modId xmlns:p14="http://schemas.microsoft.com/office/powerpoint/2010/main" val="1777946579"/>
              </p:ext>
            </p:extLst>
          </p:nvPr>
        </p:nvGraphicFramePr>
        <p:xfrm>
          <a:off x="4436535" y="1786467"/>
          <a:ext cx="1190625" cy="333375"/>
        </p:xfrm>
        <a:graphic>
          <a:graphicData uri="http://schemas.openxmlformats.org/presentationml/2006/ole">
            <mc:AlternateContent xmlns:mc="http://schemas.openxmlformats.org/markup-compatibility/2006">
              <mc:Choice xmlns:v="urn:schemas-microsoft-com:vml" Requires="v">
                <p:oleObj spid="_x0000_s3074" r:id="rId3" imgW="711200" imgH="228600" progId="Equation.3">
                  <p:embed/>
                </p:oleObj>
              </mc:Choice>
              <mc:Fallback>
                <p:oleObj r:id="rId3" imgW="7112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535" y="1786467"/>
                        <a:ext cx="119062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03" name="Picture 3">
            <a:extLst>
              <a:ext uri="{FF2B5EF4-FFF2-40B4-BE49-F238E27FC236}">
                <a16:creationId xmlns:a16="http://schemas.microsoft.com/office/drawing/2014/main" id="{1C4E85B1-9471-4EA7-8E86-63D5F81BE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825" t="27272" r="9529" b="38017"/>
          <a:stretch>
            <a:fillRect/>
          </a:stretch>
        </p:blipFill>
        <p:spPr bwMode="auto">
          <a:xfrm>
            <a:off x="3437468" y="3526884"/>
            <a:ext cx="45243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3D664A8-394C-BAD9-B436-5D970F965B50}"/>
              </a:ext>
            </a:extLst>
          </p:cNvPr>
          <p:cNvSpPr/>
          <p:nvPr/>
        </p:nvSpPr>
        <p:spPr>
          <a:xfrm>
            <a:off x="4240227" y="3681876"/>
            <a:ext cx="1221897" cy="663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8F91BD41-8215-D3E9-B890-08F490955D44}"/>
              </a:ext>
            </a:extLst>
          </p:cNvPr>
          <p:cNvSpPr txBox="1"/>
          <p:nvPr/>
        </p:nvSpPr>
        <p:spPr>
          <a:xfrm>
            <a:off x="4072941" y="3598150"/>
            <a:ext cx="1917812" cy="830997"/>
          </a:xfrm>
          <a:prstGeom prst="rect">
            <a:avLst/>
          </a:prstGeom>
          <a:noFill/>
        </p:spPr>
        <p:txBody>
          <a:bodyPr wrap="square" rtlCol="0">
            <a:spAutoFit/>
          </a:bodyPr>
          <a:lstStyle/>
          <a:p>
            <a:r>
              <a:rPr lang="ru-RU" sz="800" dirty="0"/>
              <a:t>Оболочка плотины Оровилла</a:t>
            </a:r>
          </a:p>
          <a:p>
            <a:r>
              <a:rPr lang="ru-RU" sz="800" dirty="0"/>
              <a:t>Начальный коэффициент пустотности = 0,22</a:t>
            </a:r>
          </a:p>
          <a:p>
            <a:r>
              <a:rPr lang="ru-RU" sz="800" dirty="0"/>
              <a:t>Макс. размер частиц = 6 дюймов.</a:t>
            </a:r>
          </a:p>
          <a:p>
            <a:r>
              <a:rPr lang="ru-RU" sz="800" dirty="0"/>
              <a:t>Диаметр образца = 36 дюймов.</a:t>
            </a:r>
          </a:p>
          <a:p>
            <a:r>
              <a:rPr lang="ru-RU" sz="800" dirty="0"/>
              <a:t>1 psi = 6,9 kPa</a:t>
            </a:r>
          </a:p>
        </p:txBody>
      </p:sp>
      <p:sp>
        <p:nvSpPr>
          <p:cNvPr id="8" name="Rectangle 7">
            <a:extLst>
              <a:ext uri="{FF2B5EF4-FFF2-40B4-BE49-F238E27FC236}">
                <a16:creationId xmlns:a16="http://schemas.microsoft.com/office/drawing/2014/main" id="{7DDEE79A-6DE2-B035-3CDD-E067DBD08CFF}"/>
              </a:ext>
            </a:extLst>
          </p:cNvPr>
          <p:cNvSpPr/>
          <p:nvPr/>
        </p:nvSpPr>
        <p:spPr>
          <a:xfrm>
            <a:off x="3600956" y="4499172"/>
            <a:ext cx="153748" cy="695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2A600258-84FB-486F-0DEC-23CFEF259CF5}"/>
              </a:ext>
            </a:extLst>
          </p:cNvPr>
          <p:cNvSpPr txBox="1"/>
          <p:nvPr/>
        </p:nvSpPr>
        <p:spPr>
          <a:xfrm rot="16200000">
            <a:off x="3104119" y="4739407"/>
            <a:ext cx="1147422" cy="215444"/>
          </a:xfrm>
          <a:prstGeom prst="rect">
            <a:avLst/>
          </a:prstGeom>
          <a:noFill/>
        </p:spPr>
        <p:txBody>
          <a:bodyPr wrap="square" rtlCol="0">
            <a:spAutoFit/>
          </a:bodyPr>
          <a:lstStyle/>
          <a:p>
            <a:r>
              <a:rPr lang="ru-RU" sz="800" dirty="0"/>
              <a:t>напряжение сдвига</a:t>
            </a:r>
          </a:p>
        </p:txBody>
      </p:sp>
      <p:sp>
        <p:nvSpPr>
          <p:cNvPr id="10" name="Rectangle 9">
            <a:extLst>
              <a:ext uri="{FF2B5EF4-FFF2-40B4-BE49-F238E27FC236}">
                <a16:creationId xmlns:a16="http://schemas.microsoft.com/office/drawing/2014/main" id="{E1E89FEE-E732-FC65-A248-3AD9F4971D87}"/>
              </a:ext>
            </a:extLst>
          </p:cNvPr>
          <p:cNvSpPr/>
          <p:nvPr/>
        </p:nvSpPr>
        <p:spPr>
          <a:xfrm>
            <a:off x="5031847" y="5721069"/>
            <a:ext cx="1142376" cy="11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64BF9F7C-50AC-38EF-4280-4EBC465D07FD}"/>
              </a:ext>
            </a:extLst>
          </p:cNvPr>
          <p:cNvSpPr txBox="1"/>
          <p:nvPr/>
        </p:nvSpPr>
        <p:spPr>
          <a:xfrm>
            <a:off x="4359523" y="5669991"/>
            <a:ext cx="2205201" cy="215444"/>
          </a:xfrm>
          <a:prstGeom prst="rect">
            <a:avLst/>
          </a:prstGeom>
          <a:noFill/>
        </p:spPr>
        <p:txBody>
          <a:bodyPr wrap="square" rtlCol="0">
            <a:spAutoFit/>
          </a:bodyPr>
          <a:lstStyle/>
          <a:p>
            <a:r>
              <a:rPr lang="ru-RU" sz="800" dirty="0"/>
              <a:t>Эффективное нормальное напряжение</a:t>
            </a:r>
          </a:p>
        </p:txBody>
      </p:sp>
      <p:sp>
        <p:nvSpPr>
          <p:cNvPr id="12" name="Rectangle 11">
            <a:extLst>
              <a:ext uri="{FF2B5EF4-FFF2-40B4-BE49-F238E27FC236}">
                <a16:creationId xmlns:a16="http://schemas.microsoft.com/office/drawing/2014/main" id="{C9CAF4D9-8272-4190-D67B-E8CBB0CDE50C}"/>
              </a:ext>
            </a:extLst>
          </p:cNvPr>
          <p:cNvSpPr/>
          <p:nvPr/>
        </p:nvSpPr>
        <p:spPr>
          <a:xfrm>
            <a:off x="6455391" y="3630304"/>
            <a:ext cx="1023582" cy="122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B94C26A3-57D0-FF01-CF7B-DE2D311EE44D}"/>
              </a:ext>
            </a:extLst>
          </p:cNvPr>
          <p:cNvSpPr txBox="1"/>
          <p:nvPr/>
        </p:nvSpPr>
        <p:spPr>
          <a:xfrm>
            <a:off x="6469752" y="3583997"/>
            <a:ext cx="1155684" cy="215444"/>
          </a:xfrm>
          <a:prstGeom prst="rect">
            <a:avLst/>
          </a:prstGeom>
          <a:noFill/>
        </p:spPr>
        <p:txBody>
          <a:bodyPr wrap="square" rtlCol="0">
            <a:spAutoFit/>
          </a:bodyPr>
          <a:lstStyle/>
          <a:p>
            <a:r>
              <a:rPr lang="ru-RU" sz="800" dirty="0"/>
              <a:t>38,2 градуса = секанс</a:t>
            </a:r>
          </a:p>
        </p:txBody>
      </p:sp>
      <p:sp>
        <p:nvSpPr>
          <p:cNvPr id="14" name="Rectangle 13">
            <a:extLst>
              <a:ext uri="{FF2B5EF4-FFF2-40B4-BE49-F238E27FC236}">
                <a16:creationId xmlns:a16="http://schemas.microsoft.com/office/drawing/2014/main" id="{182DD1A2-0B1A-E8D8-03BE-B797A8BEE4F2}"/>
              </a:ext>
            </a:extLst>
          </p:cNvPr>
          <p:cNvSpPr/>
          <p:nvPr/>
        </p:nvSpPr>
        <p:spPr>
          <a:xfrm>
            <a:off x="6398456" y="3787254"/>
            <a:ext cx="193413" cy="98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95989F6E-824F-6F3E-D13E-C83EC6B250A2}"/>
              </a:ext>
            </a:extLst>
          </p:cNvPr>
          <p:cNvSpPr txBox="1"/>
          <p:nvPr/>
        </p:nvSpPr>
        <p:spPr>
          <a:xfrm>
            <a:off x="6348066" y="3735099"/>
            <a:ext cx="433316" cy="215444"/>
          </a:xfrm>
          <a:prstGeom prst="rect">
            <a:avLst/>
          </a:prstGeom>
          <a:noFill/>
        </p:spPr>
        <p:txBody>
          <a:bodyPr wrap="square" rtlCol="0">
            <a:spAutoFit/>
          </a:bodyPr>
          <a:lstStyle/>
          <a:p>
            <a:r>
              <a:rPr lang="ru-RU" sz="800" dirty="0"/>
              <a:t>для</a:t>
            </a:r>
          </a:p>
        </p:txBody>
      </p:sp>
      <p:sp>
        <p:nvSpPr>
          <p:cNvPr id="16" name="Rectangle 15">
            <a:extLst>
              <a:ext uri="{FF2B5EF4-FFF2-40B4-BE49-F238E27FC236}">
                <a16:creationId xmlns:a16="http://schemas.microsoft.com/office/drawing/2014/main" id="{DB7BCC0F-3234-7E32-F995-5BB60922A444}"/>
              </a:ext>
            </a:extLst>
          </p:cNvPr>
          <p:cNvSpPr/>
          <p:nvPr/>
        </p:nvSpPr>
        <p:spPr>
          <a:xfrm>
            <a:off x="6455391" y="4094328"/>
            <a:ext cx="1207827" cy="179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CB8A4123-8064-35C4-655C-776A09CE7099}"/>
              </a:ext>
            </a:extLst>
          </p:cNvPr>
          <p:cNvSpPr txBox="1"/>
          <p:nvPr/>
        </p:nvSpPr>
        <p:spPr>
          <a:xfrm>
            <a:off x="6348066" y="4038371"/>
            <a:ext cx="1639092" cy="215444"/>
          </a:xfrm>
          <a:prstGeom prst="rect">
            <a:avLst/>
          </a:prstGeom>
          <a:noFill/>
        </p:spPr>
        <p:txBody>
          <a:bodyPr wrap="square" rtlCol="0">
            <a:spAutoFit/>
          </a:bodyPr>
          <a:lstStyle/>
          <a:p>
            <a:r>
              <a:rPr lang="ru-RU" sz="800" dirty="0"/>
              <a:t>Изогнутая оболочка прочности</a:t>
            </a:r>
          </a:p>
        </p:txBody>
      </p:sp>
    </p:spTree>
    <p:extLst>
      <p:ext uri="{BB962C8B-B14F-4D97-AF65-F5344CB8AC3E}">
        <p14:creationId xmlns:p14="http://schemas.microsoft.com/office/powerpoint/2010/main" val="83461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D39B-CFC2-4D18-A21B-601B6484D747}"/>
              </a:ext>
            </a:extLst>
          </p:cNvPr>
          <p:cNvSpPr>
            <a:spLocks noGrp="1"/>
          </p:cNvSpPr>
          <p:nvPr>
            <p:ph type="title"/>
          </p:nvPr>
        </p:nvSpPr>
        <p:spPr>
          <a:xfrm>
            <a:off x="0" y="0"/>
            <a:ext cx="10515600" cy="1325563"/>
          </a:xfrm>
        </p:spPr>
        <p:txBody>
          <a:bodyPr/>
          <a:lstStyle/>
          <a:p>
            <a:r>
              <a:rPr lang="ru-RU" b="1" dirty="0"/>
              <a:t>Поведение основных типов грунтов</a:t>
            </a:r>
            <a:endParaRPr lang="en-GB" b="1" dirty="0"/>
          </a:p>
        </p:txBody>
      </p:sp>
      <p:sp>
        <p:nvSpPr>
          <p:cNvPr id="3" name="Content Placeholder 2">
            <a:extLst>
              <a:ext uri="{FF2B5EF4-FFF2-40B4-BE49-F238E27FC236}">
                <a16:creationId xmlns:a16="http://schemas.microsoft.com/office/drawing/2014/main" id="{FD1B0CE4-49A1-45AE-8D28-7A5CAF21723D}"/>
              </a:ext>
            </a:extLst>
          </p:cNvPr>
          <p:cNvSpPr>
            <a:spLocks noGrp="1"/>
          </p:cNvSpPr>
          <p:nvPr>
            <p:ph sz="quarter" idx="1"/>
          </p:nvPr>
        </p:nvSpPr>
        <p:spPr>
          <a:xfrm>
            <a:off x="0" y="1325563"/>
            <a:ext cx="12192000" cy="4173537"/>
          </a:xfrm>
        </p:spPr>
        <p:txBody>
          <a:bodyPr>
            <a:normAutofit fontScale="92500" lnSpcReduction="20000"/>
          </a:bodyPr>
          <a:lstStyle/>
          <a:p>
            <a:r>
              <a:rPr lang="ru-RU" b="1" dirty="0"/>
              <a:t>НЕСВЯЗНЫЕ ГРУНТЫ</a:t>
            </a:r>
            <a:r>
              <a:rPr lang="en-GB" dirty="0"/>
              <a:t>:</a:t>
            </a:r>
            <a:endParaRPr lang="hr-HR" dirty="0"/>
          </a:p>
          <a:p>
            <a:r>
              <a:rPr lang="ru-RU" dirty="0"/>
              <a:t>На величину угла внутреннего трения влияют следующие факторы </a:t>
            </a:r>
            <a:r>
              <a:rPr lang="en-GB" dirty="0"/>
              <a:t>:</a:t>
            </a:r>
            <a:endParaRPr lang="hr-HR" dirty="0"/>
          </a:p>
          <a:p>
            <a:pPr lvl="1"/>
            <a:r>
              <a:rPr lang="ru-RU" dirty="0"/>
              <a:t>Восприимчивость к дроблению зернистых частиц</a:t>
            </a:r>
            <a:r>
              <a:rPr lang="hr-HR" dirty="0"/>
              <a:t> </a:t>
            </a:r>
            <a:r>
              <a:rPr lang="en-GB" dirty="0"/>
              <a:t> </a:t>
            </a:r>
            <a:endParaRPr lang="hr-HR" dirty="0"/>
          </a:p>
          <a:p>
            <a:pPr marL="640080" lvl="2" indent="0">
              <a:buNone/>
            </a:pPr>
            <a:r>
              <a:rPr lang="ru-RU" sz="1600" dirty="0"/>
              <a:t>Материал, зернистость которого дробится при более высоких напряжениях, имеет меньший угол внутреннего трения; при более высоких напряжениях частицы дробятся, прежде чем происходит сдвиг и вращение частиц над другими частицами; поскольку дробление требует меньшей энергии, чем сдвиг, из этого следует, что сопротивление сдвигу не изменяется пропорционально вертикальному напряжению, как следствие измененного механизма разрушения</a:t>
            </a:r>
            <a:r>
              <a:rPr lang="hr-HR" sz="1600" dirty="0"/>
              <a:t>.</a:t>
            </a:r>
          </a:p>
          <a:p>
            <a:pPr lvl="1"/>
            <a:r>
              <a:rPr lang="ru-RU" dirty="0"/>
              <a:t>Плотность грунта </a:t>
            </a:r>
            <a:r>
              <a:rPr lang="en-GB" dirty="0"/>
              <a:t>: </a:t>
            </a:r>
            <a:endParaRPr lang="hr-HR" dirty="0"/>
          </a:p>
          <a:p>
            <a:pPr marL="640080" lvl="2" indent="0">
              <a:buNone/>
            </a:pPr>
            <a:r>
              <a:rPr lang="ru-RU" sz="1600" dirty="0"/>
              <a:t>Существенно влияет на прочность грунта; разница в угле трения для рыхлого и уплотненного одного и того же материала может составлять 10-150; в зависимости от плотности грунта и типа напряжения, грунт будет проявлять другие свойства при сдвиге - сжатие (рыхлые образцы) вместо дилатации (уплотненные образцы), поэтому деформационные свойства будут разными</a:t>
            </a:r>
            <a:r>
              <a:rPr lang="hr-HR" sz="1600" dirty="0"/>
              <a:t>. </a:t>
            </a:r>
          </a:p>
          <a:p>
            <a:pPr lvl="1"/>
            <a:r>
              <a:rPr lang="ru-RU" dirty="0"/>
              <a:t>Гранулометрический состав почвы </a:t>
            </a:r>
          </a:p>
          <a:p>
            <a:pPr marL="640080" lvl="2" indent="0">
              <a:buNone/>
            </a:pPr>
            <a:r>
              <a:rPr lang="ru-RU" sz="1800" dirty="0"/>
              <a:t>Более качественные грунты имеют более высокий угол внутреннего трения, чем менее качественные; хороший гранулометрический состав позволяет лучше заполнить пористость и, таким образом, создать более плотную структуру с более высокой прочностью на сдвиг</a:t>
            </a:r>
          </a:p>
          <a:p>
            <a:pPr lvl="1"/>
            <a:r>
              <a:rPr lang="ru-RU" dirty="0"/>
              <a:t>Округлость и шероховатость частиц</a:t>
            </a:r>
          </a:p>
          <a:p>
            <a:pPr marL="365760" lvl="1" indent="0">
              <a:buNone/>
            </a:pPr>
            <a:r>
              <a:rPr lang="ru-RU" sz="1600" dirty="0"/>
              <a:t>      </a:t>
            </a:r>
            <a:r>
              <a:rPr lang="hr-HR" sz="1600" dirty="0"/>
              <a:t> </a:t>
            </a:r>
            <a:r>
              <a:rPr lang="ru-RU" sz="1600" dirty="0"/>
              <a:t>Почва с более грубыми и шероховатыми частицами поверхности испытывает более высокие углы трения</a:t>
            </a:r>
            <a:r>
              <a:rPr lang="hr-HR" sz="1600" dirty="0"/>
              <a:t>.</a:t>
            </a:r>
          </a:p>
        </p:txBody>
      </p:sp>
    </p:spTree>
    <p:extLst>
      <p:ext uri="{BB962C8B-B14F-4D97-AF65-F5344CB8AC3E}">
        <p14:creationId xmlns:p14="http://schemas.microsoft.com/office/powerpoint/2010/main" val="1213536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B377-77DB-410A-8F12-5D698152044F}"/>
              </a:ext>
            </a:extLst>
          </p:cNvPr>
          <p:cNvSpPr>
            <a:spLocks noGrp="1"/>
          </p:cNvSpPr>
          <p:nvPr>
            <p:ph type="title"/>
          </p:nvPr>
        </p:nvSpPr>
        <p:spPr>
          <a:xfrm>
            <a:off x="0" y="0"/>
            <a:ext cx="10515600" cy="1325563"/>
          </a:xfrm>
        </p:spPr>
        <p:txBody>
          <a:bodyPr/>
          <a:lstStyle/>
          <a:p>
            <a:r>
              <a:rPr lang="ru-RU" b="1" dirty="0"/>
              <a:t>Поведение основных типов грунтов</a:t>
            </a:r>
            <a:endParaRPr lang="en-GB" b="1" dirty="0"/>
          </a:p>
        </p:txBody>
      </p:sp>
      <p:sp>
        <p:nvSpPr>
          <p:cNvPr id="3" name="Content Placeholder 2">
            <a:extLst>
              <a:ext uri="{FF2B5EF4-FFF2-40B4-BE49-F238E27FC236}">
                <a16:creationId xmlns:a16="http://schemas.microsoft.com/office/drawing/2014/main" id="{01BC26E2-8DFA-4A00-9516-DEC975FC3807}"/>
              </a:ext>
            </a:extLst>
          </p:cNvPr>
          <p:cNvSpPr>
            <a:spLocks noGrp="1"/>
          </p:cNvSpPr>
          <p:nvPr>
            <p:ph sz="quarter" idx="1"/>
          </p:nvPr>
        </p:nvSpPr>
        <p:spPr>
          <a:xfrm>
            <a:off x="126999" y="1600200"/>
            <a:ext cx="6804987" cy="4313110"/>
          </a:xfrm>
        </p:spPr>
        <p:txBody>
          <a:bodyPr>
            <a:normAutofit fontScale="77500" lnSpcReduction="20000"/>
          </a:bodyPr>
          <a:lstStyle/>
          <a:p>
            <a:r>
              <a:rPr lang="ru-RU" b="1" dirty="0"/>
              <a:t>НЕСВЯЗНЫЕ ГРУНТЫ </a:t>
            </a:r>
            <a:r>
              <a:rPr lang="en-GB" dirty="0"/>
              <a:t>:</a:t>
            </a:r>
            <a:endParaRPr lang="hr-HR" dirty="0"/>
          </a:p>
          <a:p>
            <a:r>
              <a:rPr lang="ru-RU" dirty="0"/>
              <a:t>Плотный грунт демонстрирует очень высокую жесткость до определенной деформации, затем он начинает уступать, пока не достигнет максимального сопротивления сдвигу. После этого происходит разрушение, сопротивление сдвигу падает, и наступает состояние, при котором грунт уступает без изменения объема и без увеличения напряжения</a:t>
            </a:r>
            <a:r>
              <a:rPr lang="hr-HR" dirty="0"/>
              <a:t>.</a:t>
            </a:r>
          </a:p>
          <a:p>
            <a:r>
              <a:rPr lang="ru-RU" dirty="0"/>
              <a:t>Уплотненные грунты обладают свойством дилатации</a:t>
            </a:r>
            <a:endParaRPr lang="hr-HR" dirty="0"/>
          </a:p>
          <a:p>
            <a:r>
              <a:rPr lang="ru-RU" dirty="0"/>
              <a:t>Эти три силы называются </a:t>
            </a:r>
            <a:r>
              <a:rPr lang="hr-HR" dirty="0"/>
              <a:t>:</a:t>
            </a:r>
          </a:p>
          <a:p>
            <a:pPr lvl="1"/>
            <a:r>
              <a:rPr lang="ru-RU" dirty="0">
                <a:solidFill>
                  <a:srgbClr val="FF0000"/>
                </a:solidFill>
              </a:rPr>
              <a:t>пиковая прочность</a:t>
            </a:r>
            <a:r>
              <a:rPr lang="en-GB" dirty="0"/>
              <a:t>(</a:t>
            </a:r>
            <a:r>
              <a:rPr lang="ru-RU" dirty="0"/>
              <a:t>пиковый угол внутреннего трения), который уменьшается до</a:t>
            </a:r>
            <a:endParaRPr lang="hr-HR" dirty="0"/>
          </a:p>
          <a:p>
            <a:pPr lvl="1"/>
            <a:r>
              <a:rPr lang="ru-RU" dirty="0">
                <a:solidFill>
                  <a:srgbClr val="FF0000"/>
                </a:solidFill>
              </a:rPr>
              <a:t>прочность при постоянном объеме</a:t>
            </a:r>
            <a:r>
              <a:rPr lang="en-GB" dirty="0"/>
              <a:t>(</a:t>
            </a:r>
            <a:r>
              <a:rPr lang="ru-RU" dirty="0"/>
              <a:t>или угол трения при постоянном объеме</a:t>
            </a:r>
            <a:r>
              <a:rPr lang="en-GB" dirty="0"/>
              <a:t>)</a:t>
            </a:r>
            <a:endParaRPr lang="hr-HR" dirty="0"/>
          </a:p>
          <a:p>
            <a:pPr lvl="1"/>
            <a:r>
              <a:rPr lang="ru-RU" dirty="0">
                <a:solidFill>
                  <a:srgbClr val="FF0000"/>
                </a:solidFill>
              </a:rPr>
              <a:t>остаточная прочность</a:t>
            </a:r>
            <a:r>
              <a:rPr lang="en-GB" dirty="0"/>
              <a:t>(</a:t>
            </a:r>
            <a:r>
              <a:rPr lang="ru-RU" dirty="0"/>
              <a:t>угол трения для больших деформаций</a:t>
            </a:r>
            <a:r>
              <a:rPr lang="en-GB" dirty="0"/>
              <a:t>)</a:t>
            </a:r>
            <a:endParaRPr lang="hr-HR" dirty="0"/>
          </a:p>
          <a:p>
            <a:endParaRPr lang="en-GB" dirty="0"/>
          </a:p>
        </p:txBody>
      </p:sp>
      <p:pic>
        <p:nvPicPr>
          <p:cNvPr id="7" name="Picture 6">
            <a:extLst>
              <a:ext uri="{FF2B5EF4-FFF2-40B4-BE49-F238E27FC236}">
                <a16:creationId xmlns:a16="http://schemas.microsoft.com/office/drawing/2014/main" id="{435E6C58-E24E-4161-AD4B-FA71C159C706}"/>
              </a:ext>
            </a:extLst>
          </p:cNvPr>
          <p:cNvPicPr>
            <a:picLocks noChangeAspect="1"/>
          </p:cNvPicPr>
          <p:nvPr/>
        </p:nvPicPr>
        <p:blipFill>
          <a:blip r:embed="rId2"/>
          <a:stretch>
            <a:fillRect/>
          </a:stretch>
        </p:blipFill>
        <p:spPr>
          <a:xfrm>
            <a:off x="7644871" y="4373564"/>
            <a:ext cx="2786063" cy="1539746"/>
          </a:xfrm>
          <a:prstGeom prst="rect">
            <a:avLst/>
          </a:prstGeom>
        </p:spPr>
      </p:pic>
      <p:pic>
        <p:nvPicPr>
          <p:cNvPr id="8" name="Picture 7">
            <a:extLst>
              <a:ext uri="{FF2B5EF4-FFF2-40B4-BE49-F238E27FC236}">
                <a16:creationId xmlns:a16="http://schemas.microsoft.com/office/drawing/2014/main" id="{DDFFEFD8-4D7D-4E01-8D23-D862CA55C026}"/>
              </a:ext>
            </a:extLst>
          </p:cNvPr>
          <p:cNvPicPr>
            <a:picLocks noChangeAspect="1"/>
          </p:cNvPicPr>
          <p:nvPr/>
        </p:nvPicPr>
        <p:blipFill>
          <a:blip r:embed="rId3"/>
          <a:stretch>
            <a:fillRect/>
          </a:stretch>
        </p:blipFill>
        <p:spPr>
          <a:xfrm>
            <a:off x="7192783" y="922867"/>
            <a:ext cx="3322817" cy="3041550"/>
          </a:xfrm>
          <a:prstGeom prst="rect">
            <a:avLst/>
          </a:prstGeom>
        </p:spPr>
      </p:pic>
      <p:sp>
        <p:nvSpPr>
          <p:cNvPr id="9" name="Rectangle 8">
            <a:extLst>
              <a:ext uri="{FF2B5EF4-FFF2-40B4-BE49-F238E27FC236}">
                <a16:creationId xmlns:a16="http://schemas.microsoft.com/office/drawing/2014/main" id="{1F32CFDC-583B-C3C8-AFFD-509AD517238B}"/>
              </a:ext>
            </a:extLst>
          </p:cNvPr>
          <p:cNvSpPr/>
          <p:nvPr/>
        </p:nvSpPr>
        <p:spPr>
          <a:xfrm>
            <a:off x="8490360" y="980459"/>
            <a:ext cx="959599" cy="110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ectangle 9">
            <a:extLst>
              <a:ext uri="{FF2B5EF4-FFF2-40B4-BE49-F238E27FC236}">
                <a16:creationId xmlns:a16="http://schemas.microsoft.com/office/drawing/2014/main" id="{FB18CB6F-DE07-574F-DCE5-71428E846ED5}"/>
              </a:ext>
            </a:extLst>
          </p:cNvPr>
          <p:cNvSpPr/>
          <p:nvPr/>
        </p:nvSpPr>
        <p:spPr>
          <a:xfrm>
            <a:off x="9651614" y="980459"/>
            <a:ext cx="719699" cy="375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5A5E7E9E-D425-7845-2D22-F0C584CBBEAF}"/>
              </a:ext>
            </a:extLst>
          </p:cNvPr>
          <p:cNvSpPr txBox="1"/>
          <p:nvPr/>
        </p:nvSpPr>
        <p:spPr>
          <a:xfrm>
            <a:off x="8355723" y="924460"/>
            <a:ext cx="1447800" cy="253916"/>
          </a:xfrm>
          <a:prstGeom prst="rect">
            <a:avLst/>
          </a:prstGeom>
          <a:noFill/>
        </p:spPr>
        <p:txBody>
          <a:bodyPr wrap="square" rtlCol="0">
            <a:spAutoFit/>
          </a:bodyPr>
          <a:lstStyle/>
          <a:p>
            <a:r>
              <a:rPr lang="ru-RU" sz="1050" dirty="0">
                <a:solidFill>
                  <a:srgbClr val="FF0000"/>
                </a:solidFill>
              </a:rPr>
              <a:t>пиковая прочность</a:t>
            </a:r>
            <a:endParaRPr lang="ru-RU" sz="800" dirty="0"/>
          </a:p>
        </p:txBody>
      </p:sp>
      <p:sp>
        <p:nvSpPr>
          <p:cNvPr id="5" name="TextBox 4">
            <a:extLst>
              <a:ext uri="{FF2B5EF4-FFF2-40B4-BE49-F238E27FC236}">
                <a16:creationId xmlns:a16="http://schemas.microsoft.com/office/drawing/2014/main" id="{0D9A1D06-1149-344C-0AF4-59EAD7905FF0}"/>
              </a:ext>
            </a:extLst>
          </p:cNvPr>
          <p:cNvSpPr txBox="1"/>
          <p:nvPr/>
        </p:nvSpPr>
        <p:spPr>
          <a:xfrm>
            <a:off x="9532178" y="874779"/>
            <a:ext cx="1237957" cy="577081"/>
          </a:xfrm>
          <a:prstGeom prst="rect">
            <a:avLst/>
          </a:prstGeom>
          <a:noFill/>
        </p:spPr>
        <p:txBody>
          <a:bodyPr wrap="square" rtlCol="0">
            <a:spAutoFit/>
          </a:bodyPr>
          <a:lstStyle/>
          <a:p>
            <a:r>
              <a:rPr lang="ru-RU" sz="1050" dirty="0">
                <a:solidFill>
                  <a:srgbClr val="FF0000"/>
                </a:solidFill>
              </a:rPr>
              <a:t>прочность при постоянном объеме</a:t>
            </a:r>
            <a:endParaRPr lang="ru-RU" sz="800" dirty="0"/>
          </a:p>
        </p:txBody>
      </p:sp>
      <p:sp>
        <p:nvSpPr>
          <p:cNvPr id="11" name="Rectangle 10">
            <a:extLst>
              <a:ext uri="{FF2B5EF4-FFF2-40B4-BE49-F238E27FC236}">
                <a16:creationId xmlns:a16="http://schemas.microsoft.com/office/drawing/2014/main" id="{B7BD1610-21BF-C506-F582-350887989F34}"/>
              </a:ext>
            </a:extLst>
          </p:cNvPr>
          <p:cNvSpPr/>
          <p:nvPr/>
        </p:nvSpPr>
        <p:spPr>
          <a:xfrm>
            <a:off x="9300456" y="2039815"/>
            <a:ext cx="567485" cy="239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7F891B0D-C595-2C7B-E901-172AA7A1C15A}"/>
              </a:ext>
            </a:extLst>
          </p:cNvPr>
          <p:cNvSpPr txBox="1"/>
          <p:nvPr/>
        </p:nvSpPr>
        <p:spPr>
          <a:xfrm>
            <a:off x="9172616" y="1951569"/>
            <a:ext cx="1448972" cy="415498"/>
          </a:xfrm>
          <a:prstGeom prst="rect">
            <a:avLst/>
          </a:prstGeom>
          <a:noFill/>
        </p:spPr>
        <p:txBody>
          <a:bodyPr wrap="square" rtlCol="0">
            <a:spAutoFit/>
          </a:bodyPr>
          <a:lstStyle/>
          <a:p>
            <a:r>
              <a:rPr lang="ru-RU" sz="1050" dirty="0">
                <a:solidFill>
                  <a:srgbClr val="FF0000"/>
                </a:solidFill>
              </a:rPr>
              <a:t>Остаточная</a:t>
            </a:r>
          </a:p>
          <a:p>
            <a:r>
              <a:rPr lang="ru-RU" sz="1050" dirty="0">
                <a:solidFill>
                  <a:srgbClr val="FF0000"/>
                </a:solidFill>
              </a:rPr>
              <a:t>прочность</a:t>
            </a:r>
            <a:endParaRPr lang="ru-RU" sz="800" dirty="0"/>
          </a:p>
        </p:txBody>
      </p:sp>
      <p:sp>
        <p:nvSpPr>
          <p:cNvPr id="12" name="Rectangle 11">
            <a:extLst>
              <a:ext uri="{FF2B5EF4-FFF2-40B4-BE49-F238E27FC236}">
                <a16:creationId xmlns:a16="http://schemas.microsoft.com/office/drawing/2014/main" id="{7E037E0E-8044-32AE-BCBC-80022C7B8839}"/>
              </a:ext>
            </a:extLst>
          </p:cNvPr>
          <p:cNvSpPr/>
          <p:nvPr/>
        </p:nvSpPr>
        <p:spPr>
          <a:xfrm>
            <a:off x="8354765" y="1478850"/>
            <a:ext cx="295529" cy="12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12">
            <a:extLst>
              <a:ext uri="{FF2B5EF4-FFF2-40B4-BE49-F238E27FC236}">
                <a16:creationId xmlns:a16="http://schemas.microsoft.com/office/drawing/2014/main" id="{D9EC463A-CDF9-EC43-0784-7D04B73EEC0C}"/>
              </a:ext>
            </a:extLst>
          </p:cNvPr>
          <p:cNvSpPr/>
          <p:nvPr/>
        </p:nvSpPr>
        <p:spPr>
          <a:xfrm>
            <a:off x="8598924" y="2075359"/>
            <a:ext cx="295529" cy="12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Rectangle 13">
            <a:extLst>
              <a:ext uri="{FF2B5EF4-FFF2-40B4-BE49-F238E27FC236}">
                <a16:creationId xmlns:a16="http://schemas.microsoft.com/office/drawing/2014/main" id="{946113A4-0E8B-C3A4-EA01-C7A080F97391}"/>
              </a:ext>
            </a:extLst>
          </p:cNvPr>
          <p:cNvSpPr/>
          <p:nvPr/>
        </p:nvSpPr>
        <p:spPr>
          <a:xfrm>
            <a:off x="9356085" y="4529748"/>
            <a:ext cx="295529" cy="12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588B758-664D-3CEF-500B-223FDAF778D3}"/>
              </a:ext>
            </a:extLst>
          </p:cNvPr>
          <p:cNvSpPr/>
          <p:nvPr/>
        </p:nvSpPr>
        <p:spPr>
          <a:xfrm>
            <a:off x="9715934" y="5082762"/>
            <a:ext cx="295529" cy="12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8DCA5B2F-23C7-E75E-25E6-3397A54C9908}"/>
              </a:ext>
            </a:extLst>
          </p:cNvPr>
          <p:cNvSpPr txBox="1"/>
          <p:nvPr/>
        </p:nvSpPr>
        <p:spPr>
          <a:xfrm>
            <a:off x="9220106" y="4481821"/>
            <a:ext cx="567485" cy="338554"/>
          </a:xfrm>
          <a:prstGeom prst="rect">
            <a:avLst/>
          </a:prstGeom>
          <a:noFill/>
        </p:spPr>
        <p:txBody>
          <a:bodyPr wrap="square" rtlCol="0">
            <a:spAutoFit/>
          </a:bodyPr>
          <a:lstStyle/>
          <a:p>
            <a:r>
              <a:rPr lang="ru-RU" sz="800" dirty="0"/>
              <a:t>плотный</a:t>
            </a:r>
          </a:p>
          <a:p>
            <a:endParaRPr lang="ru-RU" sz="800" dirty="0"/>
          </a:p>
        </p:txBody>
      </p:sp>
      <p:sp>
        <p:nvSpPr>
          <p:cNvPr id="17" name="TextBox 16">
            <a:extLst>
              <a:ext uri="{FF2B5EF4-FFF2-40B4-BE49-F238E27FC236}">
                <a16:creationId xmlns:a16="http://schemas.microsoft.com/office/drawing/2014/main" id="{D2005763-643A-1608-FF95-84045F419CC5}"/>
              </a:ext>
            </a:extLst>
          </p:cNvPr>
          <p:cNvSpPr txBox="1"/>
          <p:nvPr/>
        </p:nvSpPr>
        <p:spPr>
          <a:xfrm>
            <a:off x="8206617" y="1430923"/>
            <a:ext cx="567485" cy="338554"/>
          </a:xfrm>
          <a:prstGeom prst="rect">
            <a:avLst/>
          </a:prstGeom>
          <a:noFill/>
        </p:spPr>
        <p:txBody>
          <a:bodyPr wrap="square" rtlCol="0">
            <a:spAutoFit/>
          </a:bodyPr>
          <a:lstStyle/>
          <a:p>
            <a:r>
              <a:rPr lang="ru-RU" sz="800" dirty="0"/>
              <a:t>плотный</a:t>
            </a:r>
          </a:p>
          <a:p>
            <a:endParaRPr lang="ru-RU" sz="800" dirty="0"/>
          </a:p>
        </p:txBody>
      </p:sp>
      <p:sp>
        <p:nvSpPr>
          <p:cNvPr id="18" name="TextBox 17">
            <a:extLst>
              <a:ext uri="{FF2B5EF4-FFF2-40B4-BE49-F238E27FC236}">
                <a16:creationId xmlns:a16="http://schemas.microsoft.com/office/drawing/2014/main" id="{1E8514C5-7BF5-6BEB-A57A-0CB7AC896F3E}"/>
              </a:ext>
            </a:extLst>
          </p:cNvPr>
          <p:cNvSpPr txBox="1"/>
          <p:nvPr/>
        </p:nvSpPr>
        <p:spPr>
          <a:xfrm>
            <a:off x="8487831" y="2009347"/>
            <a:ext cx="567484" cy="215444"/>
          </a:xfrm>
          <a:prstGeom prst="rect">
            <a:avLst/>
          </a:prstGeom>
          <a:noFill/>
        </p:spPr>
        <p:txBody>
          <a:bodyPr wrap="square" rtlCol="0">
            <a:spAutoFit/>
          </a:bodyPr>
          <a:lstStyle/>
          <a:p>
            <a:r>
              <a:rPr lang="ru-RU" sz="800" dirty="0"/>
              <a:t>рыхлый</a:t>
            </a:r>
          </a:p>
        </p:txBody>
      </p:sp>
      <p:sp>
        <p:nvSpPr>
          <p:cNvPr id="20" name="TextBox 19">
            <a:extLst>
              <a:ext uri="{FF2B5EF4-FFF2-40B4-BE49-F238E27FC236}">
                <a16:creationId xmlns:a16="http://schemas.microsoft.com/office/drawing/2014/main" id="{1606A85F-1031-9B46-4D27-B2409985190D}"/>
              </a:ext>
            </a:extLst>
          </p:cNvPr>
          <p:cNvSpPr txBox="1"/>
          <p:nvPr/>
        </p:nvSpPr>
        <p:spPr>
          <a:xfrm>
            <a:off x="9605825" y="5060245"/>
            <a:ext cx="643209" cy="215444"/>
          </a:xfrm>
          <a:prstGeom prst="rect">
            <a:avLst/>
          </a:prstGeom>
          <a:noFill/>
        </p:spPr>
        <p:txBody>
          <a:bodyPr wrap="square" rtlCol="0">
            <a:spAutoFit/>
          </a:bodyPr>
          <a:lstStyle/>
          <a:p>
            <a:r>
              <a:rPr lang="ru-RU" sz="800" dirty="0"/>
              <a:t>рыхлый</a:t>
            </a:r>
          </a:p>
        </p:txBody>
      </p:sp>
    </p:spTree>
    <p:extLst>
      <p:ext uri="{BB962C8B-B14F-4D97-AF65-F5344CB8AC3E}">
        <p14:creationId xmlns:p14="http://schemas.microsoft.com/office/powerpoint/2010/main" val="3952609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D37E-FC39-45AE-9D03-2D9BC5306198}"/>
              </a:ext>
            </a:extLst>
          </p:cNvPr>
          <p:cNvSpPr>
            <a:spLocks noGrp="1"/>
          </p:cNvSpPr>
          <p:nvPr>
            <p:ph type="title"/>
          </p:nvPr>
        </p:nvSpPr>
        <p:spPr>
          <a:xfrm>
            <a:off x="0" y="0"/>
            <a:ext cx="10515600" cy="1325563"/>
          </a:xfrm>
        </p:spPr>
        <p:txBody>
          <a:bodyPr/>
          <a:lstStyle/>
          <a:p>
            <a:r>
              <a:rPr lang="ru-RU" b="1" dirty="0"/>
              <a:t>Поведение основных типов грунтов</a:t>
            </a:r>
            <a:endParaRPr lang="en-GB" b="1" dirty="0"/>
          </a:p>
        </p:txBody>
      </p:sp>
      <p:sp>
        <p:nvSpPr>
          <p:cNvPr id="3" name="Content Placeholder 2">
            <a:extLst>
              <a:ext uri="{FF2B5EF4-FFF2-40B4-BE49-F238E27FC236}">
                <a16:creationId xmlns:a16="http://schemas.microsoft.com/office/drawing/2014/main" id="{CBBEB83A-CD54-4A25-A69B-61A17A3375EC}"/>
              </a:ext>
            </a:extLst>
          </p:cNvPr>
          <p:cNvSpPr>
            <a:spLocks noGrp="1"/>
          </p:cNvSpPr>
          <p:nvPr>
            <p:ph sz="quarter" idx="1"/>
          </p:nvPr>
        </p:nvSpPr>
        <p:spPr>
          <a:xfrm>
            <a:off x="838200" y="1325563"/>
            <a:ext cx="10515600" cy="4351338"/>
          </a:xfrm>
        </p:spPr>
        <p:txBody>
          <a:bodyPr>
            <a:normAutofit fontScale="92500"/>
          </a:bodyPr>
          <a:lstStyle/>
          <a:p>
            <a:r>
              <a:rPr lang="ru-RU" sz="2400" b="1" dirty="0"/>
              <a:t>СВЯЗНЫЕ ГРУНТЫ</a:t>
            </a:r>
            <a:r>
              <a:rPr lang="en-GB" sz="2400" dirty="0"/>
              <a:t>: </a:t>
            </a:r>
            <a:endParaRPr lang="hr-HR" sz="2400" dirty="0"/>
          </a:p>
          <a:p>
            <a:r>
              <a:rPr lang="ru-RU" sz="2400" dirty="0"/>
              <a:t>непроницаемые, испытание на нерастяжение наиболее распространено (меньшее время), qu, UU, испытание на растяжение занимает много времени (несколько дней).</a:t>
            </a:r>
            <a:r>
              <a:rPr lang="en-GB" sz="2400" dirty="0"/>
              <a:t>).</a:t>
            </a:r>
            <a:endParaRPr lang="hr-HR" sz="2400" dirty="0"/>
          </a:p>
          <a:p>
            <a:r>
              <a:rPr lang="ru-RU" sz="2400" dirty="0"/>
              <a:t>связные грунты (например, глины) чувствительны к скорости сдвига, поскольку имеют низкую проницаемость - если сдвиг происходит быстро или дренаж не допускается во время сдвига, грунт находится в состоянии НЕДРЕНИРОВАННОСТИ</a:t>
            </a:r>
            <a:r>
              <a:rPr lang="en-GB" sz="2400" dirty="0"/>
              <a:t>. </a:t>
            </a:r>
            <a:endParaRPr lang="hr-HR" sz="2400" dirty="0"/>
          </a:p>
          <a:p>
            <a:r>
              <a:rPr lang="ru-RU" sz="2400" dirty="0"/>
              <a:t>Если сдвиг происходит медленно и возникающее в результате этого увеличение порового давления может быть легко дренировано, мы говорим, что почва находится в состоянии ДР</a:t>
            </a:r>
            <a:r>
              <a:rPr lang="en-US" sz="2400" dirty="0"/>
              <a:t>E</a:t>
            </a:r>
            <a:r>
              <a:rPr lang="ru-RU" sz="2400" dirty="0"/>
              <a:t>НИРОВАНИЯ</a:t>
            </a:r>
            <a:r>
              <a:rPr lang="en-GB" sz="2400" dirty="0"/>
              <a:t>.</a:t>
            </a:r>
            <a:endParaRPr lang="hr-HR" sz="2400" dirty="0"/>
          </a:p>
          <a:p>
            <a:r>
              <a:rPr lang="ru-RU" sz="2400" dirty="0"/>
              <a:t>Разница между дренированным и недренированным сдвигом заключается в возможности дренажа и продолжительности (скорости) сдвига</a:t>
            </a:r>
            <a:r>
              <a:rPr lang="en-GB" sz="2400" dirty="0"/>
              <a:t>.</a:t>
            </a:r>
            <a:endParaRPr lang="hr-HR" sz="2400" dirty="0"/>
          </a:p>
        </p:txBody>
      </p:sp>
    </p:spTree>
    <p:extLst>
      <p:ext uri="{BB962C8B-B14F-4D97-AF65-F5344CB8AC3E}">
        <p14:creationId xmlns:p14="http://schemas.microsoft.com/office/powerpoint/2010/main" val="40401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1E242-BD7E-476A-9E77-A104657B717E}"/>
              </a:ext>
            </a:extLst>
          </p:cNvPr>
          <p:cNvSpPr>
            <a:spLocks noGrp="1"/>
          </p:cNvSpPr>
          <p:nvPr>
            <p:ph type="title"/>
          </p:nvPr>
        </p:nvSpPr>
        <p:spPr>
          <a:xfrm>
            <a:off x="0" y="0"/>
            <a:ext cx="10515600" cy="1325563"/>
          </a:xfrm>
        </p:spPr>
        <p:txBody>
          <a:bodyPr/>
          <a:lstStyle/>
          <a:p>
            <a:r>
              <a:rPr lang="ru-RU" b="1" dirty="0"/>
              <a:t>Поведение основных типов грунтов</a:t>
            </a:r>
            <a:endParaRPr lang="en-GB" b="1" dirty="0"/>
          </a:p>
        </p:txBody>
      </p:sp>
      <p:sp>
        <p:nvSpPr>
          <p:cNvPr id="3" name="Content Placeholder 2">
            <a:extLst>
              <a:ext uri="{FF2B5EF4-FFF2-40B4-BE49-F238E27FC236}">
                <a16:creationId xmlns:a16="http://schemas.microsoft.com/office/drawing/2014/main" id="{DD5868A8-40BA-4280-8C90-4334616BABC3}"/>
              </a:ext>
            </a:extLst>
          </p:cNvPr>
          <p:cNvSpPr>
            <a:spLocks noGrp="1"/>
          </p:cNvSpPr>
          <p:nvPr>
            <p:ph sz="quarter" idx="1"/>
          </p:nvPr>
        </p:nvSpPr>
        <p:spPr>
          <a:xfrm>
            <a:off x="152400" y="990600"/>
            <a:ext cx="5731933" cy="5029200"/>
          </a:xfrm>
        </p:spPr>
        <p:txBody>
          <a:bodyPr>
            <a:normAutofit fontScale="55000" lnSpcReduction="20000"/>
          </a:bodyPr>
          <a:lstStyle/>
          <a:p>
            <a:endParaRPr lang="hr-HR" dirty="0"/>
          </a:p>
          <a:p>
            <a:r>
              <a:rPr lang="ru-RU" sz="3200" b="1" dirty="0"/>
              <a:t>СВЯЗНЫЕ ГРУНТЫ</a:t>
            </a:r>
            <a:r>
              <a:rPr lang="en-GB" sz="3200" dirty="0"/>
              <a:t>: </a:t>
            </a:r>
            <a:endParaRPr lang="hr-HR" sz="3200" dirty="0"/>
          </a:p>
          <a:p>
            <a:r>
              <a:rPr lang="ru-RU" dirty="0">
                <a:solidFill>
                  <a:srgbClr val="FF0000"/>
                </a:solidFill>
              </a:rPr>
              <a:t>Нормально консолидированные </a:t>
            </a:r>
            <a:r>
              <a:rPr lang="ru-RU" dirty="0"/>
              <a:t>глины - это те, чьи текущие геостатические напряжения являются самыми высокими за всю историю их формирования. </a:t>
            </a:r>
          </a:p>
          <a:p>
            <a:r>
              <a:rPr lang="ru-RU" dirty="0">
                <a:solidFill>
                  <a:srgbClr val="FF0000"/>
                </a:solidFill>
              </a:rPr>
              <a:t>Переконсолидированные </a:t>
            </a:r>
            <a:r>
              <a:rPr lang="ru-RU" dirty="0"/>
              <a:t>глины - это те, которые ранее были консолидированы под более высоким напряжением, чем в настоящее время (геостатическое напряжение</a:t>
            </a:r>
            <a:r>
              <a:rPr lang="en-GB" dirty="0"/>
              <a:t>).</a:t>
            </a:r>
            <a:endParaRPr lang="hr-HR" dirty="0"/>
          </a:p>
          <a:p>
            <a:r>
              <a:rPr lang="ru-RU" dirty="0"/>
              <a:t>В нормально консолидированных глинах связность очень низкая или равна нулю, а в предварительно консолидированных глинах связность больше нуля</a:t>
            </a:r>
            <a:r>
              <a:rPr lang="en-GB" dirty="0"/>
              <a:t>.</a:t>
            </a:r>
          </a:p>
          <a:p>
            <a:r>
              <a:rPr lang="ru-RU" dirty="0"/>
              <a:t>Предварительно консолидированные глины (OC) демонстрируют эффекты дилатации - отрицательное давление и увеличение объема при сдвиге. </a:t>
            </a:r>
          </a:p>
          <a:p>
            <a:r>
              <a:rPr lang="ru-RU" dirty="0"/>
              <a:t>Нормально консолидированные глины (NC) демонстрируют постоянное сжатие или положительное пластовое давление при сдвиге.</a:t>
            </a:r>
          </a:p>
          <a:p>
            <a:r>
              <a:rPr lang="ru-RU" dirty="0"/>
              <a:t>Эффект переконсолидации: до давления переконсолидации грунт демонстрирует более высокую прочность (более высокая связность и более низкий угол трения), после этого поведение меняется - более низкая связность и более высокий угол трения (эксперимент Krey-Tiedeman).</a:t>
            </a:r>
          </a:p>
        </p:txBody>
      </p:sp>
      <p:pic>
        <p:nvPicPr>
          <p:cNvPr id="7" name="Picture 6">
            <a:extLst>
              <a:ext uri="{FF2B5EF4-FFF2-40B4-BE49-F238E27FC236}">
                <a16:creationId xmlns:a16="http://schemas.microsoft.com/office/drawing/2014/main" id="{F0D547B0-341E-4609-AD4B-B33D311D24DB}"/>
              </a:ext>
            </a:extLst>
          </p:cNvPr>
          <p:cNvPicPr>
            <a:picLocks noChangeAspect="1"/>
          </p:cNvPicPr>
          <p:nvPr/>
        </p:nvPicPr>
        <p:blipFill rotWithShape="1">
          <a:blip r:embed="rId2"/>
          <a:srcRect r="55848"/>
          <a:stretch/>
        </p:blipFill>
        <p:spPr>
          <a:xfrm>
            <a:off x="6245354" y="990600"/>
            <a:ext cx="2155262" cy="2628000"/>
          </a:xfrm>
          <a:prstGeom prst="rect">
            <a:avLst/>
          </a:prstGeom>
        </p:spPr>
      </p:pic>
      <p:pic>
        <p:nvPicPr>
          <p:cNvPr id="8" name="Picture 7">
            <a:extLst>
              <a:ext uri="{FF2B5EF4-FFF2-40B4-BE49-F238E27FC236}">
                <a16:creationId xmlns:a16="http://schemas.microsoft.com/office/drawing/2014/main" id="{0FCB6A74-7484-4B2D-861C-BE4EB4446ECF}"/>
              </a:ext>
            </a:extLst>
          </p:cNvPr>
          <p:cNvPicPr>
            <a:picLocks noChangeAspect="1"/>
          </p:cNvPicPr>
          <p:nvPr/>
        </p:nvPicPr>
        <p:blipFill rotWithShape="1">
          <a:blip r:embed="rId2"/>
          <a:srcRect l="55635"/>
          <a:stretch/>
        </p:blipFill>
        <p:spPr>
          <a:xfrm>
            <a:off x="8248208" y="997403"/>
            <a:ext cx="2165689" cy="2628000"/>
          </a:xfrm>
          <a:prstGeom prst="rect">
            <a:avLst/>
          </a:prstGeom>
        </p:spPr>
      </p:pic>
      <p:pic>
        <p:nvPicPr>
          <p:cNvPr id="9" name="Picture 2" descr="C:\Documents and Settings\altit\Desktop\Das FoGE 4e JPG ART\ch10\76750_1021.jpg">
            <a:extLst>
              <a:ext uri="{FF2B5EF4-FFF2-40B4-BE49-F238E27FC236}">
                <a16:creationId xmlns:a16="http://schemas.microsoft.com/office/drawing/2014/main" id="{FAD11452-B3EA-4514-9973-5854297BBD35}"/>
              </a:ext>
            </a:extLst>
          </p:cNvPr>
          <p:cNvPicPr>
            <a:picLocks noChangeAspect="1" noChangeArrowheads="1"/>
          </p:cNvPicPr>
          <p:nvPr/>
        </p:nvPicPr>
        <p:blipFill>
          <a:blip r:embed="rId3" cstate="print"/>
          <a:srcRect/>
          <a:stretch>
            <a:fillRect/>
          </a:stretch>
        </p:blipFill>
        <p:spPr bwMode="auto">
          <a:xfrm>
            <a:off x="6702554" y="3832322"/>
            <a:ext cx="3813046" cy="2113061"/>
          </a:xfrm>
          <a:prstGeom prst="rect">
            <a:avLst/>
          </a:prstGeom>
          <a:noFill/>
          <a:ln w="9525">
            <a:noFill/>
            <a:miter lim="800000"/>
            <a:headEnd/>
            <a:tailEnd/>
          </a:ln>
        </p:spPr>
      </p:pic>
      <p:sp>
        <p:nvSpPr>
          <p:cNvPr id="11" name="Rectangle 10">
            <a:extLst>
              <a:ext uri="{FF2B5EF4-FFF2-40B4-BE49-F238E27FC236}">
                <a16:creationId xmlns:a16="http://schemas.microsoft.com/office/drawing/2014/main" id="{4DEB1F9F-EE4B-4EB1-9AB3-F5D80B080990}"/>
              </a:ext>
            </a:extLst>
          </p:cNvPr>
          <p:cNvSpPr/>
          <p:nvPr/>
        </p:nvSpPr>
        <p:spPr>
          <a:xfrm>
            <a:off x="6626354" y="571500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655A2DD-61B4-7195-66C7-F22EAC3F188F}"/>
              </a:ext>
            </a:extLst>
          </p:cNvPr>
          <p:cNvSpPr/>
          <p:nvPr/>
        </p:nvSpPr>
        <p:spPr>
          <a:xfrm>
            <a:off x="6626354" y="990600"/>
            <a:ext cx="3528299" cy="224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FF4D6FC9-1A39-5B45-2E10-4B4A7FD92895}"/>
              </a:ext>
            </a:extLst>
          </p:cNvPr>
          <p:cNvSpPr txBox="1"/>
          <p:nvPr/>
        </p:nvSpPr>
        <p:spPr>
          <a:xfrm>
            <a:off x="6176533" y="976785"/>
            <a:ext cx="4143349" cy="276999"/>
          </a:xfrm>
          <a:prstGeom prst="rect">
            <a:avLst/>
          </a:prstGeom>
          <a:noFill/>
        </p:spPr>
        <p:txBody>
          <a:bodyPr wrap="square" rtlCol="0">
            <a:spAutoFit/>
          </a:bodyPr>
          <a:lstStyle/>
          <a:p>
            <a:r>
              <a:rPr lang="ru-RU" sz="1200" dirty="0">
                <a:solidFill>
                  <a:srgbClr val="FF0000"/>
                </a:solidFill>
              </a:rPr>
              <a:t>Нормально консолидированные</a:t>
            </a:r>
            <a:endParaRPr lang="ru-RU" sz="1200" dirty="0"/>
          </a:p>
        </p:txBody>
      </p:sp>
      <p:sp>
        <p:nvSpPr>
          <p:cNvPr id="6" name="TextBox 5">
            <a:extLst>
              <a:ext uri="{FF2B5EF4-FFF2-40B4-BE49-F238E27FC236}">
                <a16:creationId xmlns:a16="http://schemas.microsoft.com/office/drawing/2014/main" id="{B72DC225-1E16-C485-74A5-B7611FCBEE24}"/>
              </a:ext>
            </a:extLst>
          </p:cNvPr>
          <p:cNvSpPr txBox="1"/>
          <p:nvPr/>
        </p:nvSpPr>
        <p:spPr>
          <a:xfrm>
            <a:off x="8661232" y="990600"/>
            <a:ext cx="3152071" cy="276999"/>
          </a:xfrm>
          <a:prstGeom prst="rect">
            <a:avLst/>
          </a:prstGeom>
          <a:noFill/>
        </p:spPr>
        <p:txBody>
          <a:bodyPr wrap="square" rtlCol="0">
            <a:spAutoFit/>
          </a:bodyPr>
          <a:lstStyle/>
          <a:p>
            <a:r>
              <a:rPr lang="ru-RU" sz="1200" dirty="0">
                <a:solidFill>
                  <a:srgbClr val="FF0000"/>
                </a:solidFill>
              </a:rPr>
              <a:t>Переконсолидированные</a:t>
            </a:r>
            <a:endParaRPr lang="ru-RU" sz="1200" dirty="0"/>
          </a:p>
        </p:txBody>
      </p:sp>
      <p:sp>
        <p:nvSpPr>
          <p:cNvPr id="10" name="TextBox 9">
            <a:extLst>
              <a:ext uri="{FF2B5EF4-FFF2-40B4-BE49-F238E27FC236}">
                <a16:creationId xmlns:a16="http://schemas.microsoft.com/office/drawing/2014/main" id="{75C9F42E-E008-D147-BAF3-3DEC52017BEA}"/>
              </a:ext>
            </a:extLst>
          </p:cNvPr>
          <p:cNvSpPr txBox="1"/>
          <p:nvPr/>
        </p:nvSpPr>
        <p:spPr>
          <a:xfrm rot="16200000">
            <a:off x="6107828" y="4240474"/>
            <a:ext cx="1252496" cy="215444"/>
          </a:xfrm>
          <a:prstGeom prst="rect">
            <a:avLst/>
          </a:prstGeom>
          <a:solidFill>
            <a:schemeClr val="bg1"/>
          </a:solidFill>
        </p:spPr>
        <p:txBody>
          <a:bodyPr wrap="square" rtlCol="0">
            <a:spAutoFit/>
          </a:bodyPr>
          <a:lstStyle/>
          <a:p>
            <a:r>
              <a:rPr lang="ru-RU" sz="800" dirty="0"/>
              <a:t>Напряжение сдвига</a:t>
            </a:r>
          </a:p>
        </p:txBody>
      </p:sp>
      <p:sp>
        <p:nvSpPr>
          <p:cNvPr id="12" name="Rectangle 11">
            <a:extLst>
              <a:ext uri="{FF2B5EF4-FFF2-40B4-BE49-F238E27FC236}">
                <a16:creationId xmlns:a16="http://schemas.microsoft.com/office/drawing/2014/main" id="{141EC929-81D2-B43E-7A14-EB2A09A320CE}"/>
              </a:ext>
            </a:extLst>
          </p:cNvPr>
          <p:cNvSpPr/>
          <p:nvPr/>
        </p:nvSpPr>
        <p:spPr>
          <a:xfrm>
            <a:off x="7814603" y="5542671"/>
            <a:ext cx="586013" cy="105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317AB549-C057-2E5D-5A50-865EB5050E5A}"/>
              </a:ext>
            </a:extLst>
          </p:cNvPr>
          <p:cNvSpPr txBox="1"/>
          <p:nvPr/>
        </p:nvSpPr>
        <p:spPr>
          <a:xfrm>
            <a:off x="7491047" y="5487702"/>
            <a:ext cx="1385668" cy="215444"/>
          </a:xfrm>
          <a:prstGeom prst="rect">
            <a:avLst/>
          </a:prstGeom>
          <a:noFill/>
        </p:spPr>
        <p:txBody>
          <a:bodyPr wrap="square" rtlCol="0">
            <a:spAutoFit/>
          </a:bodyPr>
          <a:lstStyle/>
          <a:p>
            <a:r>
              <a:rPr lang="ru-RU" sz="800" dirty="0"/>
              <a:t>Нормальное напряжение</a:t>
            </a:r>
          </a:p>
        </p:txBody>
      </p:sp>
      <p:sp>
        <p:nvSpPr>
          <p:cNvPr id="14" name="TextBox 13">
            <a:extLst>
              <a:ext uri="{FF2B5EF4-FFF2-40B4-BE49-F238E27FC236}">
                <a16:creationId xmlns:a16="http://schemas.microsoft.com/office/drawing/2014/main" id="{20B2DADF-CF61-C0FE-35D4-49D920050120}"/>
              </a:ext>
            </a:extLst>
          </p:cNvPr>
          <p:cNvSpPr txBox="1"/>
          <p:nvPr/>
        </p:nvSpPr>
        <p:spPr>
          <a:xfrm>
            <a:off x="6457542" y="5691320"/>
            <a:ext cx="4058058" cy="338554"/>
          </a:xfrm>
          <a:prstGeom prst="rect">
            <a:avLst/>
          </a:prstGeom>
          <a:solidFill>
            <a:schemeClr val="bg1"/>
          </a:solidFill>
        </p:spPr>
        <p:txBody>
          <a:bodyPr wrap="square" rtlCol="0">
            <a:spAutoFit/>
          </a:bodyPr>
          <a:lstStyle/>
          <a:p>
            <a:r>
              <a:rPr lang="ru-RU" sz="800" dirty="0"/>
              <a:t>Огибающая разрушения по полному напряжению, полученная в результате испытаний на консолидацию и деформацию в переконсолидированной глине</a:t>
            </a:r>
          </a:p>
        </p:txBody>
      </p:sp>
    </p:spTree>
    <p:extLst>
      <p:ext uri="{BB962C8B-B14F-4D97-AF65-F5344CB8AC3E}">
        <p14:creationId xmlns:p14="http://schemas.microsoft.com/office/powerpoint/2010/main" val="298832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5E8F-C37D-4C4A-9BC4-00644BC2CB10}"/>
              </a:ext>
            </a:extLst>
          </p:cNvPr>
          <p:cNvSpPr>
            <a:spLocks noGrp="1"/>
          </p:cNvSpPr>
          <p:nvPr>
            <p:ph type="title"/>
          </p:nvPr>
        </p:nvSpPr>
        <p:spPr>
          <a:xfrm>
            <a:off x="0" y="-32742"/>
            <a:ext cx="10515600" cy="1325563"/>
          </a:xfrm>
        </p:spPr>
        <p:txBody>
          <a:bodyPr/>
          <a:lstStyle/>
          <a:p>
            <a:r>
              <a:rPr lang="ru-RU" b="1" dirty="0"/>
              <a:t>Прочность грунта на сдвиг</a:t>
            </a:r>
          </a:p>
        </p:txBody>
      </p:sp>
      <p:sp>
        <p:nvSpPr>
          <p:cNvPr id="3" name="Content Placeholder 2">
            <a:extLst>
              <a:ext uri="{FF2B5EF4-FFF2-40B4-BE49-F238E27FC236}">
                <a16:creationId xmlns:a16="http://schemas.microsoft.com/office/drawing/2014/main" id="{9F204F4A-CF85-47B9-9192-6C8405E0A8FF}"/>
              </a:ext>
            </a:extLst>
          </p:cNvPr>
          <p:cNvSpPr>
            <a:spLocks noGrp="1"/>
          </p:cNvSpPr>
          <p:nvPr>
            <p:ph sz="quarter" idx="1"/>
          </p:nvPr>
        </p:nvSpPr>
        <p:spPr>
          <a:xfrm>
            <a:off x="270934" y="999067"/>
            <a:ext cx="11413066" cy="5181600"/>
          </a:xfrm>
        </p:spPr>
        <p:txBody>
          <a:bodyPr>
            <a:normAutofit/>
          </a:bodyPr>
          <a:lstStyle/>
          <a:p>
            <a:pPr marL="0" indent="0">
              <a:buNone/>
            </a:pPr>
            <a:r>
              <a:rPr lang="ru-RU" sz="1700" dirty="0"/>
              <a:t>Прочность грунта - это самое высокое напряжение сдвига, которое грунт может выдержать до разрушения. Это свойство позволяет почве оставаться стабильной даже на наклонной поверхности</a:t>
            </a:r>
            <a:r>
              <a:rPr lang="en-GB" sz="1700" dirty="0"/>
              <a:t>.</a:t>
            </a:r>
            <a:endParaRPr lang="hr-HR" sz="1700" dirty="0"/>
          </a:p>
        </p:txBody>
      </p:sp>
      <p:pic>
        <p:nvPicPr>
          <p:cNvPr id="6" name="Picture 5">
            <a:extLst>
              <a:ext uri="{FF2B5EF4-FFF2-40B4-BE49-F238E27FC236}">
                <a16:creationId xmlns:a16="http://schemas.microsoft.com/office/drawing/2014/main" id="{FF2FCF40-C9D4-4BF3-B7DE-0E09CBF658F8}"/>
              </a:ext>
            </a:extLst>
          </p:cNvPr>
          <p:cNvPicPr>
            <a:picLocks noChangeAspect="1"/>
          </p:cNvPicPr>
          <p:nvPr/>
        </p:nvPicPr>
        <p:blipFill>
          <a:blip r:embed="rId2"/>
          <a:stretch>
            <a:fillRect/>
          </a:stretch>
        </p:blipFill>
        <p:spPr>
          <a:xfrm>
            <a:off x="2372011" y="1613824"/>
            <a:ext cx="6933171" cy="1851719"/>
          </a:xfrm>
          <a:prstGeom prst="rect">
            <a:avLst/>
          </a:prstGeom>
        </p:spPr>
      </p:pic>
      <p:pic>
        <p:nvPicPr>
          <p:cNvPr id="9" name="Picture 4" descr="application shear strength.jpg">
            <a:extLst>
              <a:ext uri="{FF2B5EF4-FFF2-40B4-BE49-F238E27FC236}">
                <a16:creationId xmlns:a16="http://schemas.microsoft.com/office/drawing/2014/main" id="{AB57A5BD-6446-4043-9CEB-26B78803B01C}"/>
              </a:ext>
            </a:extLst>
          </p:cNvPr>
          <p:cNvPicPr>
            <a:picLocks noChangeAspect="1"/>
          </p:cNvPicPr>
          <p:nvPr/>
        </p:nvPicPr>
        <p:blipFill>
          <a:blip r:embed="rId3" cstate="print"/>
          <a:srcRect l="39529" t="58028" r="44798" b="29208"/>
          <a:stretch>
            <a:fillRect/>
          </a:stretch>
        </p:blipFill>
        <p:spPr bwMode="auto">
          <a:xfrm>
            <a:off x="5759992" y="4171901"/>
            <a:ext cx="2865261" cy="1800000"/>
          </a:xfrm>
          <a:prstGeom prst="rect">
            <a:avLst/>
          </a:prstGeom>
          <a:noFill/>
          <a:ln w="9525">
            <a:noFill/>
            <a:miter lim="800000"/>
            <a:headEnd/>
            <a:tailEnd/>
          </a:ln>
        </p:spPr>
      </p:pic>
      <p:pic>
        <p:nvPicPr>
          <p:cNvPr id="10" name="Picture 4" descr="application shear strength.jpg">
            <a:extLst>
              <a:ext uri="{FF2B5EF4-FFF2-40B4-BE49-F238E27FC236}">
                <a16:creationId xmlns:a16="http://schemas.microsoft.com/office/drawing/2014/main" id="{27729668-CB8A-4AE1-A778-6DA77AF8B84D}"/>
              </a:ext>
            </a:extLst>
          </p:cNvPr>
          <p:cNvPicPr>
            <a:picLocks noChangeAspect="1"/>
          </p:cNvPicPr>
          <p:nvPr/>
        </p:nvPicPr>
        <p:blipFill rotWithShape="1">
          <a:blip r:embed="rId3" cstate="print"/>
          <a:srcRect l="19516" t="68491" r="61226" b="28247"/>
          <a:stretch/>
        </p:blipFill>
        <p:spPr bwMode="auto">
          <a:xfrm>
            <a:off x="2046248" y="3542105"/>
            <a:ext cx="3806180" cy="497593"/>
          </a:xfrm>
          <a:prstGeom prst="rect">
            <a:avLst/>
          </a:prstGeom>
          <a:noFill/>
          <a:ln w="9525">
            <a:noFill/>
            <a:miter lim="800000"/>
            <a:headEnd/>
            <a:tailEnd/>
          </a:ln>
        </p:spPr>
      </p:pic>
      <p:pic>
        <p:nvPicPr>
          <p:cNvPr id="11" name="Picture 4" descr="application shear strength.jpg">
            <a:extLst>
              <a:ext uri="{FF2B5EF4-FFF2-40B4-BE49-F238E27FC236}">
                <a16:creationId xmlns:a16="http://schemas.microsoft.com/office/drawing/2014/main" id="{D8E9C7A7-A915-47A8-9A01-92040B1DD692}"/>
              </a:ext>
            </a:extLst>
          </p:cNvPr>
          <p:cNvPicPr>
            <a:picLocks noChangeAspect="1"/>
          </p:cNvPicPr>
          <p:nvPr/>
        </p:nvPicPr>
        <p:blipFill rotWithShape="1">
          <a:blip r:embed="rId3" cstate="print"/>
          <a:srcRect l="11873" t="86082" r="71327" b="11810"/>
          <a:stretch/>
        </p:blipFill>
        <p:spPr bwMode="auto">
          <a:xfrm>
            <a:off x="5058664" y="3582911"/>
            <a:ext cx="3347185" cy="324000"/>
          </a:xfrm>
          <a:prstGeom prst="rect">
            <a:avLst/>
          </a:prstGeom>
          <a:noFill/>
          <a:ln w="9525">
            <a:noFill/>
            <a:miter lim="800000"/>
            <a:headEnd/>
            <a:tailEnd/>
          </a:ln>
        </p:spPr>
      </p:pic>
      <p:pic>
        <p:nvPicPr>
          <p:cNvPr id="12" name="Picture 4" descr="application shear strength.jpg">
            <a:extLst>
              <a:ext uri="{FF2B5EF4-FFF2-40B4-BE49-F238E27FC236}">
                <a16:creationId xmlns:a16="http://schemas.microsoft.com/office/drawing/2014/main" id="{92B10923-D4B8-4409-89E0-64636A750BFF}"/>
              </a:ext>
            </a:extLst>
          </p:cNvPr>
          <p:cNvPicPr>
            <a:picLocks noChangeAspect="1"/>
          </p:cNvPicPr>
          <p:nvPr/>
        </p:nvPicPr>
        <p:blipFill>
          <a:blip r:embed="rId3" cstate="print"/>
          <a:srcRect l="28391" t="73328" r="54333" b="11549"/>
          <a:stretch>
            <a:fillRect/>
          </a:stretch>
        </p:blipFill>
        <p:spPr bwMode="auto">
          <a:xfrm>
            <a:off x="2810736" y="4171901"/>
            <a:ext cx="2877640" cy="1944000"/>
          </a:xfrm>
          <a:prstGeom prst="rect">
            <a:avLst/>
          </a:prstGeom>
          <a:noFill/>
          <a:ln w="9525">
            <a:noFill/>
            <a:miter lim="800000"/>
            <a:headEnd/>
            <a:tailEnd/>
          </a:ln>
        </p:spPr>
      </p:pic>
      <p:sp>
        <p:nvSpPr>
          <p:cNvPr id="4" name="TextBox 3">
            <a:extLst>
              <a:ext uri="{FF2B5EF4-FFF2-40B4-BE49-F238E27FC236}">
                <a16:creationId xmlns:a16="http://schemas.microsoft.com/office/drawing/2014/main" id="{4A7A94DF-DF8D-5650-5BCF-AD676BA7AE23}"/>
              </a:ext>
            </a:extLst>
          </p:cNvPr>
          <p:cNvSpPr txBox="1"/>
          <p:nvPr/>
        </p:nvSpPr>
        <p:spPr>
          <a:xfrm>
            <a:off x="3067073" y="3465543"/>
            <a:ext cx="2277660" cy="369332"/>
          </a:xfrm>
          <a:prstGeom prst="rect">
            <a:avLst/>
          </a:prstGeom>
          <a:solidFill>
            <a:schemeClr val="bg1"/>
          </a:solidFill>
        </p:spPr>
        <p:txBody>
          <a:bodyPr wrap="square" rtlCol="0">
            <a:spAutoFit/>
          </a:bodyPr>
          <a:lstStyle/>
          <a:p>
            <a:r>
              <a:rPr lang="ru-RU" b="1" dirty="0"/>
              <a:t>земляные склоны</a:t>
            </a:r>
          </a:p>
        </p:txBody>
      </p:sp>
      <p:sp>
        <p:nvSpPr>
          <p:cNvPr id="5" name="TextBox 4">
            <a:extLst>
              <a:ext uri="{FF2B5EF4-FFF2-40B4-BE49-F238E27FC236}">
                <a16:creationId xmlns:a16="http://schemas.microsoft.com/office/drawing/2014/main" id="{48132644-82C8-76E2-E31D-B4998E41508B}"/>
              </a:ext>
            </a:extLst>
          </p:cNvPr>
          <p:cNvSpPr txBox="1"/>
          <p:nvPr/>
        </p:nvSpPr>
        <p:spPr>
          <a:xfrm>
            <a:off x="5790521" y="3589693"/>
            <a:ext cx="2704564" cy="369332"/>
          </a:xfrm>
          <a:prstGeom prst="rect">
            <a:avLst/>
          </a:prstGeom>
          <a:solidFill>
            <a:schemeClr val="bg1"/>
          </a:solidFill>
        </p:spPr>
        <p:txBody>
          <a:bodyPr wrap="square" rtlCol="0">
            <a:spAutoFit/>
          </a:bodyPr>
          <a:lstStyle/>
          <a:p>
            <a:r>
              <a:rPr lang="ru-RU" b="1" dirty="0"/>
              <a:t>подпорные стенки</a:t>
            </a:r>
          </a:p>
        </p:txBody>
      </p:sp>
      <p:sp>
        <p:nvSpPr>
          <p:cNvPr id="7" name="TextBox 6">
            <a:extLst>
              <a:ext uri="{FF2B5EF4-FFF2-40B4-BE49-F238E27FC236}">
                <a16:creationId xmlns:a16="http://schemas.microsoft.com/office/drawing/2014/main" id="{E57C39BE-A1AE-7D96-C1EA-4BBDBBEE9C63}"/>
              </a:ext>
            </a:extLst>
          </p:cNvPr>
          <p:cNvSpPr txBox="1"/>
          <p:nvPr/>
        </p:nvSpPr>
        <p:spPr>
          <a:xfrm>
            <a:off x="3445289" y="5823853"/>
            <a:ext cx="1608533" cy="276999"/>
          </a:xfrm>
          <a:prstGeom prst="rect">
            <a:avLst/>
          </a:prstGeom>
          <a:solidFill>
            <a:schemeClr val="bg1"/>
          </a:solidFill>
        </p:spPr>
        <p:txBody>
          <a:bodyPr wrap="square" rtlCol="0">
            <a:spAutoFit/>
          </a:bodyPr>
          <a:lstStyle/>
          <a:p>
            <a:r>
              <a:rPr lang="ru-RU" sz="1200" b="1" dirty="0"/>
              <a:t>облицовка туннелей</a:t>
            </a:r>
          </a:p>
        </p:txBody>
      </p:sp>
      <p:sp>
        <p:nvSpPr>
          <p:cNvPr id="8" name="TextBox 7">
            <a:extLst>
              <a:ext uri="{FF2B5EF4-FFF2-40B4-BE49-F238E27FC236}">
                <a16:creationId xmlns:a16="http://schemas.microsoft.com/office/drawing/2014/main" id="{2F483AA5-EBCF-F340-A32F-4F77D4378CE4}"/>
              </a:ext>
            </a:extLst>
          </p:cNvPr>
          <p:cNvSpPr txBox="1"/>
          <p:nvPr/>
        </p:nvSpPr>
        <p:spPr>
          <a:xfrm>
            <a:off x="5977467" y="5658698"/>
            <a:ext cx="2647786" cy="369332"/>
          </a:xfrm>
          <a:prstGeom prst="rect">
            <a:avLst/>
          </a:prstGeom>
          <a:solidFill>
            <a:schemeClr val="bg1"/>
          </a:solidFill>
        </p:spPr>
        <p:txBody>
          <a:bodyPr wrap="square" rtlCol="0">
            <a:spAutoFit/>
          </a:bodyPr>
          <a:lstStyle/>
          <a:p>
            <a:r>
              <a:rPr lang="ru-RU" dirty="0"/>
              <a:t>структурный фундамент</a:t>
            </a:r>
          </a:p>
        </p:txBody>
      </p:sp>
    </p:spTree>
    <p:extLst>
      <p:ext uri="{BB962C8B-B14F-4D97-AF65-F5344CB8AC3E}">
        <p14:creationId xmlns:p14="http://schemas.microsoft.com/office/powerpoint/2010/main" val="1140847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88E7-FA73-431D-93BB-C581927584D8}"/>
              </a:ext>
            </a:extLst>
          </p:cNvPr>
          <p:cNvSpPr>
            <a:spLocks noGrp="1"/>
          </p:cNvSpPr>
          <p:nvPr>
            <p:ph type="title"/>
          </p:nvPr>
        </p:nvSpPr>
        <p:spPr>
          <a:xfrm>
            <a:off x="0" y="0"/>
            <a:ext cx="10515600" cy="1325563"/>
          </a:xfrm>
        </p:spPr>
        <p:txBody>
          <a:bodyPr/>
          <a:lstStyle/>
          <a:p>
            <a:r>
              <a:rPr lang="ru-RU" b="1" dirty="0"/>
              <a:t>Поведение основных типов грунтов</a:t>
            </a:r>
            <a:endParaRPr lang="en-GB" b="1" dirty="0"/>
          </a:p>
        </p:txBody>
      </p:sp>
      <p:sp>
        <p:nvSpPr>
          <p:cNvPr id="3" name="Content Placeholder 2">
            <a:extLst>
              <a:ext uri="{FF2B5EF4-FFF2-40B4-BE49-F238E27FC236}">
                <a16:creationId xmlns:a16="http://schemas.microsoft.com/office/drawing/2014/main" id="{C186C566-BDB9-4CC0-9BB7-7C5AEB75C6E9}"/>
              </a:ext>
            </a:extLst>
          </p:cNvPr>
          <p:cNvSpPr>
            <a:spLocks noGrp="1"/>
          </p:cNvSpPr>
          <p:nvPr>
            <p:ph sz="quarter" idx="1"/>
          </p:nvPr>
        </p:nvSpPr>
        <p:spPr>
          <a:xfrm>
            <a:off x="0" y="1905000"/>
            <a:ext cx="6169152" cy="3767667"/>
          </a:xfrm>
        </p:spPr>
        <p:txBody>
          <a:bodyPr>
            <a:normAutofit fontScale="77500" lnSpcReduction="20000"/>
          </a:bodyPr>
          <a:lstStyle/>
          <a:p>
            <a:r>
              <a:rPr lang="ru-RU" dirty="0">
                <a:solidFill>
                  <a:srgbClr val="FF0000"/>
                </a:solidFill>
              </a:rPr>
              <a:t>Пиковая прочность </a:t>
            </a:r>
            <a:r>
              <a:rPr lang="ru-RU" dirty="0"/>
              <a:t>- наибольшая прочность грунта, возникает при малых деформациях при разрушении. Падение прочности после разрушения значительно в некоторых материалах без существенного увеличения деформации.</a:t>
            </a:r>
          </a:p>
          <a:p>
            <a:r>
              <a:rPr lang="ru-RU" dirty="0">
                <a:solidFill>
                  <a:srgbClr val="FF0000"/>
                </a:solidFill>
              </a:rPr>
              <a:t>Остаточная прочность </a:t>
            </a:r>
            <a:r>
              <a:rPr lang="ru-RU" dirty="0"/>
              <a:t>- параметры прочности грунта при больших смещениях - когезия исчезает и остается только трение между частицами.</a:t>
            </a:r>
          </a:p>
          <a:p>
            <a:r>
              <a:rPr lang="ru-RU" dirty="0"/>
              <a:t>Остаточные параметры используются в расчетах устойчивости склонов для существующих неактивных или активных оползней.</a:t>
            </a:r>
          </a:p>
          <a:p>
            <a:endParaRPr lang="en-GB" dirty="0"/>
          </a:p>
        </p:txBody>
      </p:sp>
      <p:pic>
        <p:nvPicPr>
          <p:cNvPr id="4" name="Picture 3">
            <a:extLst>
              <a:ext uri="{FF2B5EF4-FFF2-40B4-BE49-F238E27FC236}">
                <a16:creationId xmlns:a16="http://schemas.microsoft.com/office/drawing/2014/main" id="{E6769740-72E6-4A8A-BEB2-FA1CCCCE1650}"/>
              </a:ext>
            </a:extLst>
          </p:cNvPr>
          <p:cNvPicPr>
            <a:picLocks noChangeAspect="1"/>
          </p:cNvPicPr>
          <p:nvPr/>
        </p:nvPicPr>
        <p:blipFill>
          <a:blip r:embed="rId2"/>
          <a:stretch>
            <a:fillRect/>
          </a:stretch>
        </p:blipFill>
        <p:spPr>
          <a:xfrm>
            <a:off x="6694654" y="1124278"/>
            <a:ext cx="3820946" cy="4800600"/>
          </a:xfrm>
          <a:prstGeom prst="rect">
            <a:avLst/>
          </a:prstGeom>
        </p:spPr>
      </p:pic>
      <p:sp>
        <p:nvSpPr>
          <p:cNvPr id="5" name="TextBox 4">
            <a:extLst>
              <a:ext uri="{FF2B5EF4-FFF2-40B4-BE49-F238E27FC236}">
                <a16:creationId xmlns:a16="http://schemas.microsoft.com/office/drawing/2014/main" id="{4BDB44CC-B266-5F5E-01D9-F6D0A276C8EB}"/>
              </a:ext>
            </a:extLst>
          </p:cNvPr>
          <p:cNvSpPr txBox="1"/>
          <p:nvPr/>
        </p:nvSpPr>
        <p:spPr>
          <a:xfrm>
            <a:off x="7797018" y="4121834"/>
            <a:ext cx="1301262" cy="215444"/>
          </a:xfrm>
          <a:prstGeom prst="rect">
            <a:avLst/>
          </a:prstGeom>
          <a:solidFill>
            <a:schemeClr val="bg1"/>
          </a:solidFill>
        </p:spPr>
        <p:txBody>
          <a:bodyPr wrap="square" rtlCol="0">
            <a:spAutoFit/>
          </a:bodyPr>
          <a:lstStyle/>
          <a:p>
            <a:r>
              <a:rPr lang="ru-RU" sz="800" dirty="0"/>
              <a:t>Пиковая прочность</a:t>
            </a:r>
          </a:p>
        </p:txBody>
      </p:sp>
      <p:sp>
        <p:nvSpPr>
          <p:cNvPr id="6" name="Rectangle 5">
            <a:extLst>
              <a:ext uri="{FF2B5EF4-FFF2-40B4-BE49-F238E27FC236}">
                <a16:creationId xmlns:a16="http://schemas.microsoft.com/office/drawing/2014/main" id="{DF693710-B0CC-A195-7160-B8D88D4A3826}"/>
              </a:ext>
            </a:extLst>
          </p:cNvPr>
          <p:cNvSpPr/>
          <p:nvPr/>
        </p:nvSpPr>
        <p:spPr>
          <a:xfrm>
            <a:off x="8018585" y="4965895"/>
            <a:ext cx="942535" cy="15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8672DA59-0D53-0410-2066-7168EF334160}"/>
              </a:ext>
            </a:extLst>
          </p:cNvPr>
          <p:cNvSpPr txBox="1"/>
          <p:nvPr/>
        </p:nvSpPr>
        <p:spPr>
          <a:xfrm>
            <a:off x="8275320" y="4841891"/>
            <a:ext cx="1371600" cy="215444"/>
          </a:xfrm>
          <a:prstGeom prst="rect">
            <a:avLst/>
          </a:prstGeom>
          <a:noFill/>
        </p:spPr>
        <p:txBody>
          <a:bodyPr wrap="square" rtlCol="0">
            <a:spAutoFit/>
          </a:bodyPr>
          <a:lstStyle/>
          <a:p>
            <a:r>
              <a:rPr lang="ru-RU" sz="800" dirty="0"/>
              <a:t>Остаточная прочность</a:t>
            </a:r>
          </a:p>
        </p:txBody>
      </p:sp>
      <p:sp>
        <p:nvSpPr>
          <p:cNvPr id="8" name="TextBox 7">
            <a:extLst>
              <a:ext uri="{FF2B5EF4-FFF2-40B4-BE49-F238E27FC236}">
                <a16:creationId xmlns:a16="http://schemas.microsoft.com/office/drawing/2014/main" id="{EA564848-E606-10F5-35B3-10C05B8AB259}"/>
              </a:ext>
            </a:extLst>
          </p:cNvPr>
          <p:cNvSpPr txBox="1"/>
          <p:nvPr/>
        </p:nvSpPr>
        <p:spPr>
          <a:xfrm>
            <a:off x="9098280" y="3236529"/>
            <a:ext cx="1371600" cy="215444"/>
          </a:xfrm>
          <a:prstGeom prst="rect">
            <a:avLst/>
          </a:prstGeom>
          <a:solidFill>
            <a:schemeClr val="bg1"/>
          </a:solidFill>
        </p:spPr>
        <p:txBody>
          <a:bodyPr wrap="square" rtlCol="0">
            <a:spAutoFit/>
          </a:bodyPr>
          <a:lstStyle/>
          <a:p>
            <a:r>
              <a:rPr lang="ru-RU" sz="800" dirty="0"/>
              <a:t>Остаточная прочность</a:t>
            </a:r>
          </a:p>
        </p:txBody>
      </p:sp>
      <p:sp>
        <p:nvSpPr>
          <p:cNvPr id="10" name="TextBox 9">
            <a:extLst>
              <a:ext uri="{FF2B5EF4-FFF2-40B4-BE49-F238E27FC236}">
                <a16:creationId xmlns:a16="http://schemas.microsoft.com/office/drawing/2014/main" id="{588268D6-7F2E-D83E-B2B2-4F56C65AB2AB}"/>
              </a:ext>
            </a:extLst>
          </p:cNvPr>
          <p:cNvSpPr txBox="1"/>
          <p:nvPr/>
        </p:nvSpPr>
        <p:spPr>
          <a:xfrm>
            <a:off x="7797018" y="1249494"/>
            <a:ext cx="1301262" cy="215444"/>
          </a:xfrm>
          <a:prstGeom prst="rect">
            <a:avLst/>
          </a:prstGeom>
          <a:solidFill>
            <a:schemeClr val="bg1"/>
          </a:solidFill>
        </p:spPr>
        <p:txBody>
          <a:bodyPr wrap="square" rtlCol="0">
            <a:spAutoFit/>
          </a:bodyPr>
          <a:lstStyle/>
          <a:p>
            <a:r>
              <a:rPr lang="ru-RU" sz="800" dirty="0"/>
              <a:t>Пиковая прочность</a:t>
            </a:r>
          </a:p>
        </p:txBody>
      </p:sp>
      <p:sp>
        <p:nvSpPr>
          <p:cNvPr id="11" name="Rectangle 10">
            <a:extLst>
              <a:ext uri="{FF2B5EF4-FFF2-40B4-BE49-F238E27FC236}">
                <a16:creationId xmlns:a16="http://schemas.microsoft.com/office/drawing/2014/main" id="{DE53113E-06AD-C9C5-3C67-F58E8498C42F}"/>
              </a:ext>
            </a:extLst>
          </p:cNvPr>
          <p:cNvSpPr/>
          <p:nvPr/>
        </p:nvSpPr>
        <p:spPr>
          <a:xfrm>
            <a:off x="8447649" y="1846611"/>
            <a:ext cx="1906173" cy="148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BEFDFA76-BC83-9B72-C008-89510DDCA09A}"/>
              </a:ext>
            </a:extLst>
          </p:cNvPr>
          <p:cNvSpPr txBox="1"/>
          <p:nvPr/>
        </p:nvSpPr>
        <p:spPr>
          <a:xfrm>
            <a:off x="8391378" y="1805078"/>
            <a:ext cx="2180493" cy="215444"/>
          </a:xfrm>
          <a:prstGeom prst="rect">
            <a:avLst/>
          </a:prstGeom>
          <a:noFill/>
        </p:spPr>
        <p:txBody>
          <a:bodyPr wrap="square" rtlCol="0">
            <a:spAutoFit/>
          </a:bodyPr>
          <a:lstStyle/>
          <a:p>
            <a:r>
              <a:rPr lang="ru-RU" sz="800" dirty="0"/>
              <a:t>Прочность при постоянном объеме</a:t>
            </a:r>
          </a:p>
        </p:txBody>
      </p:sp>
    </p:spTree>
    <p:extLst>
      <p:ext uri="{BB962C8B-B14F-4D97-AF65-F5344CB8AC3E}">
        <p14:creationId xmlns:p14="http://schemas.microsoft.com/office/powerpoint/2010/main" val="1463740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F394-5F56-4048-92E6-391F46F2D760}"/>
              </a:ext>
            </a:extLst>
          </p:cNvPr>
          <p:cNvSpPr>
            <a:spLocks noGrp="1"/>
          </p:cNvSpPr>
          <p:nvPr>
            <p:ph type="title"/>
          </p:nvPr>
        </p:nvSpPr>
        <p:spPr>
          <a:xfrm>
            <a:off x="-1" y="0"/>
            <a:ext cx="11187953" cy="1325563"/>
          </a:xfrm>
        </p:spPr>
        <p:txBody>
          <a:bodyPr>
            <a:normAutofit/>
          </a:bodyPr>
          <a:lstStyle/>
          <a:p>
            <a:r>
              <a:rPr lang="ru-RU" b="1" dirty="0"/>
              <a:t>Испытания на прочность при сдвиге на месте</a:t>
            </a:r>
            <a:endParaRPr lang="en-GB" b="1" dirty="0"/>
          </a:p>
        </p:txBody>
      </p:sp>
      <p:sp>
        <p:nvSpPr>
          <p:cNvPr id="3" name="Content Placeholder 2">
            <a:extLst>
              <a:ext uri="{FF2B5EF4-FFF2-40B4-BE49-F238E27FC236}">
                <a16:creationId xmlns:a16="http://schemas.microsoft.com/office/drawing/2014/main" id="{855D8C49-98BD-4B23-9EEC-D96FD16C166A}"/>
              </a:ext>
            </a:extLst>
          </p:cNvPr>
          <p:cNvSpPr>
            <a:spLocks noGrp="1"/>
          </p:cNvSpPr>
          <p:nvPr>
            <p:ph sz="quarter" idx="1"/>
          </p:nvPr>
        </p:nvSpPr>
        <p:spPr>
          <a:xfrm>
            <a:off x="274419" y="1143498"/>
            <a:ext cx="3044952" cy="4038600"/>
          </a:xfrm>
        </p:spPr>
        <p:txBody>
          <a:bodyPr>
            <a:normAutofit fontScale="25000" lnSpcReduction="20000"/>
          </a:bodyPr>
          <a:lstStyle/>
          <a:p>
            <a:endParaRPr lang="hr-HR" sz="10000" dirty="0"/>
          </a:p>
          <a:p>
            <a:r>
              <a:rPr lang="ru-RU" sz="10000" dirty="0"/>
              <a:t>Стандартное испытание на проникновение</a:t>
            </a:r>
          </a:p>
          <a:p>
            <a:r>
              <a:rPr lang="ru-RU" sz="10000" dirty="0"/>
              <a:t>Конусное испытание на пенетрацию</a:t>
            </a:r>
          </a:p>
          <a:p>
            <a:r>
              <a:rPr lang="ru-RU" sz="10000" dirty="0"/>
              <a:t>Испытание дилатометром Маркетти</a:t>
            </a:r>
          </a:p>
          <a:p>
            <a:r>
              <a:rPr lang="ru-RU" sz="10000" dirty="0"/>
              <a:t>Испытание с помощью манометра</a:t>
            </a:r>
          </a:p>
          <a:p>
            <a:r>
              <a:rPr lang="ru-RU" sz="10000" dirty="0"/>
              <a:t>Испытание на сдвиг лопатки</a:t>
            </a:r>
          </a:p>
          <a:p>
            <a:endParaRPr lang="en-GB" dirty="0"/>
          </a:p>
        </p:txBody>
      </p:sp>
      <p:pic>
        <p:nvPicPr>
          <p:cNvPr id="4" name="Content Placeholder 6">
            <a:extLst>
              <a:ext uri="{FF2B5EF4-FFF2-40B4-BE49-F238E27FC236}">
                <a16:creationId xmlns:a16="http://schemas.microsoft.com/office/drawing/2014/main" id="{DB386BB7-7742-4CF5-B9B4-CB65E67D1C7E}"/>
              </a:ext>
            </a:extLst>
          </p:cNvPr>
          <p:cNvPicPr>
            <a:picLocks/>
          </p:cNvPicPr>
          <p:nvPr/>
        </p:nvPicPr>
        <p:blipFill>
          <a:blip r:embed="rId2"/>
          <a:srcRect l="14399" t="20041" r="11898" b="6405"/>
          <a:stretch>
            <a:fillRect/>
          </a:stretch>
        </p:blipFill>
        <p:spPr bwMode="auto">
          <a:xfrm>
            <a:off x="4902201" y="1574800"/>
            <a:ext cx="5284841" cy="3992562"/>
          </a:xfrm>
          <a:prstGeom prst="rect">
            <a:avLst/>
          </a:prstGeom>
          <a:noFill/>
          <a:ln w="9525">
            <a:noFill/>
            <a:miter lim="800000"/>
            <a:headEnd/>
            <a:tailEnd/>
          </a:ln>
        </p:spPr>
      </p:pic>
      <p:sp>
        <p:nvSpPr>
          <p:cNvPr id="5" name="Rectangle 4">
            <a:extLst>
              <a:ext uri="{FF2B5EF4-FFF2-40B4-BE49-F238E27FC236}">
                <a16:creationId xmlns:a16="http://schemas.microsoft.com/office/drawing/2014/main" id="{BFDD502E-0908-37D2-5B3C-79A3AD3D9974}"/>
              </a:ext>
            </a:extLst>
          </p:cNvPr>
          <p:cNvSpPr/>
          <p:nvPr/>
        </p:nvSpPr>
        <p:spPr>
          <a:xfrm>
            <a:off x="5482066" y="4450658"/>
            <a:ext cx="613934" cy="372694"/>
          </a:xfrm>
          <a:prstGeom prst="rect">
            <a:avLst/>
          </a:prstGeom>
          <a:solidFill>
            <a:srgbClr val="FEDCAA"/>
          </a:solidFill>
          <a:ln>
            <a:solidFill>
              <a:srgbClr val="FED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B53B3441-C859-A576-BFC8-9E998E211756}"/>
              </a:ext>
            </a:extLst>
          </p:cNvPr>
          <p:cNvSpPr txBox="1"/>
          <p:nvPr/>
        </p:nvSpPr>
        <p:spPr>
          <a:xfrm>
            <a:off x="5378057" y="4450658"/>
            <a:ext cx="905733" cy="461665"/>
          </a:xfrm>
          <a:prstGeom prst="rect">
            <a:avLst/>
          </a:prstGeom>
          <a:noFill/>
        </p:spPr>
        <p:txBody>
          <a:bodyPr wrap="square" rtlCol="0">
            <a:spAutoFit/>
          </a:bodyPr>
          <a:lstStyle/>
          <a:p>
            <a:r>
              <a:rPr lang="ru-RU" sz="800" dirty="0"/>
              <a:t>Стандартное испытание на проникновение</a:t>
            </a:r>
          </a:p>
        </p:txBody>
      </p:sp>
      <p:sp>
        <p:nvSpPr>
          <p:cNvPr id="7" name="Rectangle 6">
            <a:extLst>
              <a:ext uri="{FF2B5EF4-FFF2-40B4-BE49-F238E27FC236}">
                <a16:creationId xmlns:a16="http://schemas.microsoft.com/office/drawing/2014/main" id="{572BFFF3-BF8A-9A0A-E422-CD5FF253098C}"/>
              </a:ext>
            </a:extLst>
          </p:cNvPr>
          <p:cNvSpPr/>
          <p:nvPr/>
        </p:nvSpPr>
        <p:spPr>
          <a:xfrm>
            <a:off x="6487473" y="4450658"/>
            <a:ext cx="550373" cy="338024"/>
          </a:xfrm>
          <a:prstGeom prst="rect">
            <a:avLst/>
          </a:prstGeom>
          <a:solidFill>
            <a:srgbClr val="FEDCAA"/>
          </a:solidFill>
          <a:ln>
            <a:solidFill>
              <a:srgbClr val="FED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E3FF83F0-0F95-EB42-8A8B-E93BB65F02B9}"/>
              </a:ext>
            </a:extLst>
          </p:cNvPr>
          <p:cNvSpPr txBox="1"/>
          <p:nvPr/>
        </p:nvSpPr>
        <p:spPr>
          <a:xfrm>
            <a:off x="6487473" y="4450658"/>
            <a:ext cx="905733" cy="461665"/>
          </a:xfrm>
          <a:prstGeom prst="rect">
            <a:avLst/>
          </a:prstGeom>
          <a:noFill/>
        </p:spPr>
        <p:txBody>
          <a:bodyPr wrap="square" rtlCol="0">
            <a:spAutoFit/>
          </a:bodyPr>
          <a:lstStyle/>
          <a:p>
            <a:r>
              <a:rPr lang="ru-RU" sz="800" dirty="0"/>
              <a:t>Конусное испытание на пенетрацию</a:t>
            </a:r>
          </a:p>
        </p:txBody>
      </p:sp>
      <p:sp>
        <p:nvSpPr>
          <p:cNvPr id="9" name="Rectangle 8">
            <a:extLst>
              <a:ext uri="{FF2B5EF4-FFF2-40B4-BE49-F238E27FC236}">
                <a16:creationId xmlns:a16="http://schemas.microsoft.com/office/drawing/2014/main" id="{548FD465-451B-14B7-01CC-58DFE8527E6D}"/>
              </a:ext>
            </a:extLst>
          </p:cNvPr>
          <p:cNvSpPr/>
          <p:nvPr/>
        </p:nvSpPr>
        <p:spPr>
          <a:xfrm>
            <a:off x="9629369" y="4450658"/>
            <a:ext cx="342358" cy="338024"/>
          </a:xfrm>
          <a:prstGeom prst="rect">
            <a:avLst/>
          </a:prstGeom>
          <a:solidFill>
            <a:srgbClr val="FEDCAA"/>
          </a:solidFill>
          <a:ln>
            <a:solidFill>
              <a:srgbClr val="FED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737CEEE3-1E4F-8B33-6BAE-FEB57953918C}"/>
              </a:ext>
            </a:extLst>
          </p:cNvPr>
          <p:cNvSpPr txBox="1"/>
          <p:nvPr/>
        </p:nvSpPr>
        <p:spPr>
          <a:xfrm>
            <a:off x="9543258" y="4406172"/>
            <a:ext cx="674682" cy="461665"/>
          </a:xfrm>
          <a:prstGeom prst="rect">
            <a:avLst/>
          </a:prstGeom>
          <a:noFill/>
        </p:spPr>
        <p:txBody>
          <a:bodyPr wrap="square" rtlCol="0">
            <a:spAutoFit/>
          </a:bodyPr>
          <a:lstStyle/>
          <a:p>
            <a:r>
              <a:rPr lang="ru-RU" sz="800" dirty="0"/>
              <a:t>Испытание на сдвиг лопатки</a:t>
            </a:r>
          </a:p>
        </p:txBody>
      </p:sp>
      <p:sp>
        <p:nvSpPr>
          <p:cNvPr id="11" name="Rectangle 10">
            <a:extLst>
              <a:ext uri="{FF2B5EF4-FFF2-40B4-BE49-F238E27FC236}">
                <a16:creationId xmlns:a16="http://schemas.microsoft.com/office/drawing/2014/main" id="{D8B7FFBC-FAB2-D83E-407E-7A97F3A8941D}"/>
              </a:ext>
            </a:extLst>
          </p:cNvPr>
          <p:cNvSpPr/>
          <p:nvPr/>
        </p:nvSpPr>
        <p:spPr>
          <a:xfrm>
            <a:off x="7544621" y="4450658"/>
            <a:ext cx="572304" cy="338024"/>
          </a:xfrm>
          <a:prstGeom prst="rect">
            <a:avLst/>
          </a:prstGeom>
          <a:solidFill>
            <a:srgbClr val="FEDCAA"/>
          </a:solidFill>
          <a:ln>
            <a:solidFill>
              <a:srgbClr val="FED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EE1EF034-22D9-D091-689B-A158A18D19FA}"/>
              </a:ext>
            </a:extLst>
          </p:cNvPr>
          <p:cNvSpPr txBox="1"/>
          <p:nvPr/>
        </p:nvSpPr>
        <p:spPr>
          <a:xfrm>
            <a:off x="7470207" y="4389102"/>
            <a:ext cx="957999" cy="584775"/>
          </a:xfrm>
          <a:prstGeom prst="rect">
            <a:avLst/>
          </a:prstGeom>
          <a:noFill/>
        </p:spPr>
        <p:txBody>
          <a:bodyPr wrap="square" rtlCol="0">
            <a:spAutoFit/>
          </a:bodyPr>
          <a:lstStyle/>
          <a:p>
            <a:r>
              <a:rPr lang="ru-RU" sz="800" dirty="0"/>
              <a:t>Испытание на дилатометре с плоской пластиной</a:t>
            </a:r>
          </a:p>
        </p:txBody>
      </p:sp>
      <p:sp>
        <p:nvSpPr>
          <p:cNvPr id="13" name="Rectangle 12">
            <a:extLst>
              <a:ext uri="{FF2B5EF4-FFF2-40B4-BE49-F238E27FC236}">
                <a16:creationId xmlns:a16="http://schemas.microsoft.com/office/drawing/2014/main" id="{C9B5CB61-5A3F-A19B-B8BF-FD68E9681252}"/>
              </a:ext>
            </a:extLst>
          </p:cNvPr>
          <p:cNvSpPr/>
          <p:nvPr/>
        </p:nvSpPr>
        <p:spPr>
          <a:xfrm>
            <a:off x="8688967" y="4450658"/>
            <a:ext cx="725087" cy="338024"/>
          </a:xfrm>
          <a:prstGeom prst="rect">
            <a:avLst/>
          </a:prstGeom>
          <a:solidFill>
            <a:srgbClr val="FEDCAA"/>
          </a:solidFill>
          <a:ln>
            <a:solidFill>
              <a:srgbClr val="FED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3319F620-289B-63CD-E709-75E2FF606B98}"/>
              </a:ext>
            </a:extLst>
          </p:cNvPr>
          <p:cNvSpPr txBox="1"/>
          <p:nvPr/>
        </p:nvSpPr>
        <p:spPr>
          <a:xfrm>
            <a:off x="8636528" y="4389102"/>
            <a:ext cx="1035749" cy="461665"/>
          </a:xfrm>
          <a:prstGeom prst="rect">
            <a:avLst/>
          </a:prstGeom>
          <a:noFill/>
        </p:spPr>
        <p:txBody>
          <a:bodyPr wrap="square" rtlCol="0">
            <a:spAutoFit/>
          </a:bodyPr>
          <a:lstStyle/>
          <a:p>
            <a:r>
              <a:rPr lang="ru-RU" sz="800" dirty="0"/>
              <a:t>Испытание с использованием прессометра</a:t>
            </a:r>
          </a:p>
        </p:txBody>
      </p:sp>
    </p:spTree>
    <p:extLst>
      <p:ext uri="{BB962C8B-B14F-4D97-AF65-F5344CB8AC3E}">
        <p14:creationId xmlns:p14="http://schemas.microsoft.com/office/powerpoint/2010/main" val="2384998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1CA5-9B83-44CC-96D6-BFC493BF7B43}"/>
              </a:ext>
            </a:extLst>
          </p:cNvPr>
          <p:cNvSpPr>
            <a:spLocks noGrp="1"/>
          </p:cNvSpPr>
          <p:nvPr>
            <p:ph type="title"/>
          </p:nvPr>
        </p:nvSpPr>
        <p:spPr>
          <a:xfrm>
            <a:off x="-1" y="0"/>
            <a:ext cx="11648050" cy="1325563"/>
          </a:xfrm>
        </p:spPr>
        <p:txBody>
          <a:bodyPr>
            <a:normAutofit/>
          </a:bodyPr>
          <a:lstStyle/>
          <a:p>
            <a:r>
              <a:rPr lang="ru-RU" b="1" dirty="0"/>
              <a:t>Испытания на прочность при сдвиге на месте</a:t>
            </a:r>
            <a:endParaRPr lang="en-GB" b="1" dirty="0"/>
          </a:p>
        </p:txBody>
      </p:sp>
      <p:sp>
        <p:nvSpPr>
          <p:cNvPr id="3" name="Content Placeholder 2">
            <a:extLst>
              <a:ext uri="{FF2B5EF4-FFF2-40B4-BE49-F238E27FC236}">
                <a16:creationId xmlns:a16="http://schemas.microsoft.com/office/drawing/2014/main" id="{0D05E9F7-219F-4095-A28F-9FF5E7C84186}"/>
              </a:ext>
            </a:extLst>
          </p:cNvPr>
          <p:cNvSpPr>
            <a:spLocks noGrp="1"/>
          </p:cNvSpPr>
          <p:nvPr>
            <p:ph sz="quarter" idx="1"/>
          </p:nvPr>
        </p:nvSpPr>
        <p:spPr>
          <a:xfrm>
            <a:off x="-1" y="1152393"/>
            <a:ext cx="7357403" cy="3058551"/>
          </a:xfrm>
        </p:spPr>
        <p:txBody>
          <a:bodyPr>
            <a:normAutofit fontScale="40000" lnSpcReduction="20000"/>
          </a:bodyPr>
          <a:lstStyle/>
          <a:p>
            <a:r>
              <a:rPr kumimoji="1" lang="ru-RU" sz="3200" dirty="0"/>
              <a:t>Стандартное испытание на проникающую способность - SPT</a:t>
            </a:r>
          </a:p>
          <a:p>
            <a:r>
              <a:rPr kumimoji="1" lang="ru-RU" sz="3200" dirty="0"/>
              <a:t>Испытание для измерения плотности почвы. </a:t>
            </a:r>
          </a:p>
          <a:p>
            <a:r>
              <a:rPr kumimoji="1" lang="ru-RU" sz="3200" dirty="0"/>
              <a:t>Он включает в себя трубку малого диаметра с режущим башмаком, известную как "пробоотборник с раздвоенным стволом" длиной около 650 мм, внешним диаметром 50 мм и внутренним диаметром 35 мм. </a:t>
            </a:r>
          </a:p>
          <a:p>
            <a:r>
              <a:rPr kumimoji="1" lang="ru-RU" sz="3200" dirty="0"/>
              <a:t>Пробоотборник вдавливается в почву динамически с помощью ударов молотка весом 63,5 кг, опущенного на 760 мм. Пробоотборник вдавливается в почву на 150 мм, затем регистрируется количество ударов, необходимых для опускания пробоотборника на каждые 75 мм до глубины 300 мм. Это значение известно как "N". </a:t>
            </a:r>
          </a:p>
          <a:p>
            <a:r>
              <a:rPr kumimoji="1" lang="ru-RU" sz="3200" dirty="0"/>
              <a:t>Для крупного гравия раздвоенный ствол заменяется конусом с углом 60 градусов. </a:t>
            </a:r>
          </a:p>
          <a:p>
            <a:r>
              <a:rPr kumimoji="1" lang="ru-RU" sz="3200" dirty="0"/>
              <a:t>В результате получается N - конт удара, необходимый для последнего из двух продвижений на 15+15+15 см,</a:t>
            </a:r>
          </a:p>
          <a:p>
            <a:r>
              <a:rPr kumimoji="1" lang="ru-RU" sz="3200" dirty="0"/>
              <a:t>Корекции на давление вскрышных пород, фактическую энергию для продвижения, влияние мелких частиц</a:t>
            </a:r>
            <a:r>
              <a:rPr kumimoji="1" lang="hr-HR" sz="3200" dirty="0"/>
              <a:t>... </a:t>
            </a:r>
            <a:endParaRPr lang="en-GB" dirty="0"/>
          </a:p>
        </p:txBody>
      </p:sp>
      <p:pic>
        <p:nvPicPr>
          <p:cNvPr id="4" name="Picture 5" descr="spttoggle.jpg (27684 bytes)">
            <a:extLst>
              <a:ext uri="{FF2B5EF4-FFF2-40B4-BE49-F238E27FC236}">
                <a16:creationId xmlns:a16="http://schemas.microsoft.com/office/drawing/2014/main" id="{CA6166D8-ED27-4B52-8B22-188DD8683967}"/>
              </a:ext>
            </a:extLst>
          </p:cNvPr>
          <p:cNvPicPr>
            <a:picLocks noChangeAspect="1" noChangeArrowheads="1"/>
          </p:cNvPicPr>
          <p:nvPr/>
        </p:nvPicPr>
        <p:blipFill>
          <a:blip r:embed="rId2" cstate="print"/>
          <a:srcRect/>
          <a:stretch>
            <a:fillRect/>
          </a:stretch>
        </p:blipFill>
        <p:spPr bwMode="auto">
          <a:xfrm>
            <a:off x="7473037" y="1600199"/>
            <a:ext cx="3907725" cy="4235646"/>
          </a:xfrm>
          <a:prstGeom prst="rect">
            <a:avLst/>
          </a:prstGeom>
          <a:noFill/>
          <a:ln w="9525">
            <a:noFill/>
            <a:miter lim="800000"/>
            <a:headEnd/>
            <a:tailEnd/>
          </a:ln>
        </p:spPr>
      </p:pic>
      <p:pic>
        <p:nvPicPr>
          <p:cNvPr id="5" name="Content Placeholder 5">
            <a:extLst>
              <a:ext uri="{FF2B5EF4-FFF2-40B4-BE49-F238E27FC236}">
                <a16:creationId xmlns:a16="http://schemas.microsoft.com/office/drawing/2014/main" id="{D8D10397-5F8C-4450-91FA-E31D0353EC58}"/>
              </a:ext>
            </a:extLst>
          </p:cNvPr>
          <p:cNvPicPr>
            <a:picLocks/>
          </p:cNvPicPr>
          <p:nvPr/>
        </p:nvPicPr>
        <p:blipFill rotWithShape="1">
          <a:blip r:embed="rId3" cstate="print"/>
          <a:srcRect l="14554" t="32578" r="17630" b="9504"/>
          <a:stretch/>
        </p:blipFill>
        <p:spPr bwMode="auto">
          <a:xfrm>
            <a:off x="3824489" y="4064131"/>
            <a:ext cx="2725663" cy="1745264"/>
          </a:xfrm>
          <a:prstGeom prst="rect">
            <a:avLst/>
          </a:prstGeom>
          <a:noFill/>
          <a:ln w="9525">
            <a:noFill/>
            <a:miter lim="800000"/>
            <a:headEnd/>
            <a:tailEnd/>
          </a:ln>
        </p:spPr>
      </p:pic>
      <p:pic>
        <p:nvPicPr>
          <p:cNvPr id="6" name="Picture 5">
            <a:extLst>
              <a:ext uri="{FF2B5EF4-FFF2-40B4-BE49-F238E27FC236}">
                <a16:creationId xmlns:a16="http://schemas.microsoft.com/office/drawing/2014/main" id="{588C36C6-1459-4D6C-941B-10A11D499087}"/>
              </a:ext>
            </a:extLst>
          </p:cNvPr>
          <p:cNvPicPr/>
          <p:nvPr/>
        </p:nvPicPr>
        <p:blipFill>
          <a:blip r:embed="rId4"/>
          <a:srcRect l="21367" t="39256" r="16701" b="20248"/>
          <a:stretch>
            <a:fillRect/>
          </a:stretch>
        </p:blipFill>
        <p:spPr bwMode="auto">
          <a:xfrm>
            <a:off x="306233" y="4505192"/>
            <a:ext cx="2439924" cy="1200415"/>
          </a:xfrm>
          <a:prstGeom prst="rect">
            <a:avLst/>
          </a:prstGeom>
          <a:noFill/>
          <a:ln w="9525">
            <a:noFill/>
            <a:miter lim="800000"/>
            <a:headEnd/>
            <a:tailEnd/>
          </a:ln>
        </p:spPr>
      </p:pic>
      <p:sp>
        <p:nvSpPr>
          <p:cNvPr id="7" name="TextBox 6">
            <a:extLst>
              <a:ext uri="{FF2B5EF4-FFF2-40B4-BE49-F238E27FC236}">
                <a16:creationId xmlns:a16="http://schemas.microsoft.com/office/drawing/2014/main" id="{75E1BD6E-C6D4-F5A7-40C6-8562A36CC94E}"/>
              </a:ext>
            </a:extLst>
          </p:cNvPr>
          <p:cNvSpPr txBox="1"/>
          <p:nvPr/>
        </p:nvSpPr>
        <p:spPr>
          <a:xfrm>
            <a:off x="9611590" y="1906731"/>
            <a:ext cx="1159921" cy="400110"/>
          </a:xfrm>
          <a:prstGeom prst="rect">
            <a:avLst/>
          </a:prstGeom>
          <a:solidFill>
            <a:schemeClr val="bg1"/>
          </a:solidFill>
        </p:spPr>
        <p:txBody>
          <a:bodyPr wrap="square" rtlCol="0">
            <a:spAutoFit/>
          </a:bodyPr>
          <a:lstStyle/>
          <a:p>
            <a:r>
              <a:rPr lang="ru-RU" sz="1000" dirty="0"/>
              <a:t>Корончатый шкив</a:t>
            </a:r>
          </a:p>
          <a:p>
            <a:r>
              <a:rPr lang="ru-RU" sz="1000" dirty="0"/>
              <a:t>или ролики </a:t>
            </a:r>
          </a:p>
        </p:txBody>
      </p:sp>
      <p:sp>
        <p:nvSpPr>
          <p:cNvPr id="8" name="TextBox 7">
            <a:extLst>
              <a:ext uri="{FF2B5EF4-FFF2-40B4-BE49-F238E27FC236}">
                <a16:creationId xmlns:a16="http://schemas.microsoft.com/office/drawing/2014/main" id="{1FB4A9E2-B2ED-A2DB-D9F7-875ECDEF746C}"/>
              </a:ext>
            </a:extLst>
          </p:cNvPr>
          <p:cNvSpPr txBox="1"/>
          <p:nvPr/>
        </p:nvSpPr>
        <p:spPr>
          <a:xfrm>
            <a:off x="9897341" y="2481613"/>
            <a:ext cx="1599056" cy="400110"/>
          </a:xfrm>
          <a:prstGeom prst="rect">
            <a:avLst/>
          </a:prstGeom>
          <a:solidFill>
            <a:schemeClr val="bg1"/>
          </a:solidFill>
        </p:spPr>
        <p:txBody>
          <a:bodyPr wrap="square" rtlCol="0">
            <a:spAutoFit/>
          </a:bodyPr>
          <a:lstStyle/>
          <a:p>
            <a:r>
              <a:rPr lang="ru-RU" sz="1000" dirty="0"/>
              <a:t>Обычно диам. 1 дюйм манильская верёвка</a:t>
            </a:r>
          </a:p>
        </p:txBody>
      </p:sp>
      <p:sp>
        <p:nvSpPr>
          <p:cNvPr id="9" name="Freeform: Shape 8">
            <a:extLst>
              <a:ext uri="{FF2B5EF4-FFF2-40B4-BE49-F238E27FC236}">
                <a16:creationId xmlns:a16="http://schemas.microsoft.com/office/drawing/2014/main" id="{5A24FC84-DFC0-6CDD-C30B-AA94CD8F2AFF}"/>
              </a:ext>
            </a:extLst>
          </p:cNvPr>
          <p:cNvSpPr/>
          <p:nvPr/>
        </p:nvSpPr>
        <p:spPr>
          <a:xfrm>
            <a:off x="9068045" y="2899719"/>
            <a:ext cx="537274" cy="473676"/>
          </a:xfrm>
          <a:custGeom>
            <a:avLst/>
            <a:gdLst>
              <a:gd name="connsiteX0" fmla="*/ 14171 w 537274"/>
              <a:gd name="connsiteY0" fmla="*/ 70022 h 473676"/>
              <a:gd name="connsiteX1" fmla="*/ 84193 w 537274"/>
              <a:gd name="connsiteY1" fmla="*/ 181232 h 473676"/>
              <a:gd name="connsiteX2" fmla="*/ 96550 w 537274"/>
              <a:gd name="connsiteY2" fmla="*/ 218303 h 473676"/>
              <a:gd name="connsiteX3" fmla="*/ 104787 w 537274"/>
              <a:gd name="connsiteY3" fmla="*/ 238897 h 473676"/>
              <a:gd name="connsiteX4" fmla="*/ 100669 w 537274"/>
              <a:gd name="connsiteY4" fmla="*/ 296562 h 473676"/>
              <a:gd name="connsiteX5" fmla="*/ 80074 w 537274"/>
              <a:gd name="connsiteY5" fmla="*/ 288324 h 473676"/>
              <a:gd name="connsiteX6" fmla="*/ 71836 w 537274"/>
              <a:gd name="connsiteY6" fmla="*/ 259492 h 473676"/>
              <a:gd name="connsiteX7" fmla="*/ 67717 w 537274"/>
              <a:gd name="connsiteY7" fmla="*/ 230659 h 473676"/>
              <a:gd name="connsiteX8" fmla="*/ 63598 w 537274"/>
              <a:gd name="connsiteY8" fmla="*/ 189470 h 473676"/>
              <a:gd name="connsiteX9" fmla="*/ 47123 w 537274"/>
              <a:gd name="connsiteY9" fmla="*/ 123567 h 473676"/>
              <a:gd name="connsiteX10" fmla="*/ 38885 w 537274"/>
              <a:gd name="connsiteY10" fmla="*/ 144162 h 473676"/>
              <a:gd name="connsiteX11" fmla="*/ 34766 w 537274"/>
              <a:gd name="connsiteY11" fmla="*/ 259492 h 473676"/>
              <a:gd name="connsiteX12" fmla="*/ 10052 w 537274"/>
              <a:gd name="connsiteY12" fmla="*/ 201827 h 473676"/>
              <a:gd name="connsiteX13" fmla="*/ 5933 w 537274"/>
              <a:gd name="connsiteY13" fmla="*/ 111211 h 473676"/>
              <a:gd name="connsiteX14" fmla="*/ 26528 w 537274"/>
              <a:gd name="connsiteY14" fmla="*/ 119449 h 473676"/>
              <a:gd name="connsiteX15" fmla="*/ 34766 w 537274"/>
              <a:gd name="connsiteY15" fmla="*/ 144162 h 473676"/>
              <a:gd name="connsiteX16" fmla="*/ 43004 w 537274"/>
              <a:gd name="connsiteY16" fmla="*/ 156519 h 473676"/>
              <a:gd name="connsiteX17" fmla="*/ 47123 w 537274"/>
              <a:gd name="connsiteY17" fmla="*/ 259492 h 473676"/>
              <a:gd name="connsiteX18" fmla="*/ 55360 w 537274"/>
              <a:gd name="connsiteY18" fmla="*/ 280086 h 473676"/>
              <a:gd name="connsiteX19" fmla="*/ 59479 w 537274"/>
              <a:gd name="connsiteY19" fmla="*/ 296562 h 473676"/>
              <a:gd name="connsiteX20" fmla="*/ 55360 w 537274"/>
              <a:gd name="connsiteY20" fmla="*/ 366584 h 473676"/>
              <a:gd name="connsiteX21" fmla="*/ 51241 w 537274"/>
              <a:gd name="connsiteY21" fmla="*/ 391297 h 473676"/>
              <a:gd name="connsiteX22" fmla="*/ 38885 w 537274"/>
              <a:gd name="connsiteY22" fmla="*/ 370703 h 473676"/>
              <a:gd name="connsiteX23" fmla="*/ 22409 w 537274"/>
              <a:gd name="connsiteY23" fmla="*/ 337751 h 473676"/>
              <a:gd name="connsiteX24" fmla="*/ 34766 w 537274"/>
              <a:gd name="connsiteY24" fmla="*/ 345989 h 473676"/>
              <a:gd name="connsiteX25" fmla="*/ 43004 w 537274"/>
              <a:gd name="connsiteY25" fmla="*/ 374822 h 473676"/>
              <a:gd name="connsiteX26" fmla="*/ 47123 w 537274"/>
              <a:gd name="connsiteY26" fmla="*/ 403654 h 473676"/>
              <a:gd name="connsiteX27" fmla="*/ 55360 w 537274"/>
              <a:gd name="connsiteY27" fmla="*/ 428367 h 473676"/>
              <a:gd name="connsiteX28" fmla="*/ 80074 w 537274"/>
              <a:gd name="connsiteY28" fmla="*/ 469557 h 473676"/>
              <a:gd name="connsiteX29" fmla="*/ 133620 w 537274"/>
              <a:gd name="connsiteY29" fmla="*/ 473676 h 473676"/>
              <a:gd name="connsiteX30" fmla="*/ 314852 w 537274"/>
              <a:gd name="connsiteY30" fmla="*/ 461319 h 473676"/>
              <a:gd name="connsiteX31" fmla="*/ 384874 w 537274"/>
              <a:gd name="connsiteY31" fmla="*/ 444843 h 473676"/>
              <a:gd name="connsiteX32" fmla="*/ 405469 w 537274"/>
              <a:gd name="connsiteY32" fmla="*/ 440724 h 473676"/>
              <a:gd name="connsiteX33" fmla="*/ 446658 w 537274"/>
              <a:gd name="connsiteY33" fmla="*/ 416011 h 473676"/>
              <a:gd name="connsiteX34" fmla="*/ 463133 w 537274"/>
              <a:gd name="connsiteY34" fmla="*/ 407773 h 473676"/>
              <a:gd name="connsiteX35" fmla="*/ 487847 w 537274"/>
              <a:gd name="connsiteY35" fmla="*/ 391297 h 473676"/>
              <a:gd name="connsiteX36" fmla="*/ 504323 w 537274"/>
              <a:gd name="connsiteY36" fmla="*/ 374822 h 473676"/>
              <a:gd name="connsiteX37" fmla="*/ 508441 w 537274"/>
              <a:gd name="connsiteY37" fmla="*/ 362465 h 473676"/>
              <a:gd name="connsiteX38" fmla="*/ 516679 w 537274"/>
              <a:gd name="connsiteY38" fmla="*/ 333632 h 473676"/>
              <a:gd name="connsiteX39" fmla="*/ 524917 w 537274"/>
              <a:gd name="connsiteY39" fmla="*/ 313038 h 473676"/>
              <a:gd name="connsiteX40" fmla="*/ 533155 w 537274"/>
              <a:gd name="connsiteY40" fmla="*/ 275967 h 473676"/>
              <a:gd name="connsiteX41" fmla="*/ 537274 w 537274"/>
              <a:gd name="connsiteY41" fmla="*/ 259492 h 473676"/>
              <a:gd name="connsiteX42" fmla="*/ 529036 w 537274"/>
              <a:gd name="connsiteY42" fmla="*/ 123567 h 473676"/>
              <a:gd name="connsiteX43" fmla="*/ 520798 w 537274"/>
              <a:gd name="connsiteY43" fmla="*/ 111211 h 473676"/>
              <a:gd name="connsiteX44" fmla="*/ 446658 w 537274"/>
              <a:gd name="connsiteY44" fmla="*/ 53546 h 473676"/>
              <a:gd name="connsiteX45" fmla="*/ 384874 w 537274"/>
              <a:gd name="connsiteY45" fmla="*/ 24713 h 473676"/>
              <a:gd name="connsiteX46" fmla="*/ 273663 w 537274"/>
              <a:gd name="connsiteY46" fmla="*/ 0 h 473676"/>
              <a:gd name="connsiteX47" fmla="*/ 154214 w 537274"/>
              <a:gd name="connsiteY47" fmla="*/ 8238 h 473676"/>
              <a:gd name="connsiteX48" fmla="*/ 125382 w 537274"/>
              <a:gd name="connsiteY48" fmla="*/ 16476 h 473676"/>
              <a:gd name="connsiteX49" fmla="*/ 59479 w 537274"/>
              <a:gd name="connsiteY49" fmla="*/ 61784 h 473676"/>
              <a:gd name="connsiteX50" fmla="*/ 43004 w 537274"/>
              <a:gd name="connsiteY50" fmla="*/ 86497 h 473676"/>
              <a:gd name="connsiteX51" fmla="*/ 38885 w 537274"/>
              <a:gd name="connsiteY51" fmla="*/ 107092 h 473676"/>
              <a:gd name="connsiteX52" fmla="*/ 34766 w 537274"/>
              <a:gd name="connsiteY52" fmla="*/ 127686 h 47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7274" h="473676">
                <a:moveTo>
                  <a:pt x="14171" y="70022"/>
                </a:moveTo>
                <a:cubicBezTo>
                  <a:pt x="39803" y="107304"/>
                  <a:pt x="65701" y="140139"/>
                  <a:pt x="84193" y="181232"/>
                </a:cubicBezTo>
                <a:cubicBezTo>
                  <a:pt x="89538" y="193110"/>
                  <a:pt x="92169" y="206036"/>
                  <a:pt x="96550" y="218303"/>
                </a:cubicBezTo>
                <a:cubicBezTo>
                  <a:pt x="99037" y="225266"/>
                  <a:pt x="102041" y="232032"/>
                  <a:pt x="104787" y="238897"/>
                </a:cubicBezTo>
                <a:cubicBezTo>
                  <a:pt x="103414" y="258119"/>
                  <a:pt x="109287" y="279326"/>
                  <a:pt x="100669" y="296562"/>
                </a:cubicBezTo>
                <a:cubicBezTo>
                  <a:pt x="97362" y="303175"/>
                  <a:pt x="84613" y="294160"/>
                  <a:pt x="80074" y="288324"/>
                </a:cubicBezTo>
                <a:cubicBezTo>
                  <a:pt x="73937" y="280434"/>
                  <a:pt x="74582" y="269103"/>
                  <a:pt x="71836" y="259492"/>
                </a:cubicBezTo>
                <a:cubicBezTo>
                  <a:pt x="70463" y="249881"/>
                  <a:pt x="68851" y="240301"/>
                  <a:pt x="67717" y="230659"/>
                </a:cubicBezTo>
                <a:cubicBezTo>
                  <a:pt x="66105" y="216955"/>
                  <a:pt x="65750" y="203099"/>
                  <a:pt x="63598" y="189470"/>
                </a:cubicBezTo>
                <a:cubicBezTo>
                  <a:pt x="59926" y="166217"/>
                  <a:pt x="53519" y="145955"/>
                  <a:pt x="47123" y="123567"/>
                </a:cubicBezTo>
                <a:cubicBezTo>
                  <a:pt x="44377" y="130432"/>
                  <a:pt x="39554" y="136799"/>
                  <a:pt x="38885" y="144162"/>
                </a:cubicBezTo>
                <a:cubicBezTo>
                  <a:pt x="35402" y="182472"/>
                  <a:pt x="51970" y="225085"/>
                  <a:pt x="34766" y="259492"/>
                </a:cubicBezTo>
                <a:cubicBezTo>
                  <a:pt x="25413" y="278197"/>
                  <a:pt x="18290" y="221049"/>
                  <a:pt x="10052" y="201827"/>
                </a:cubicBezTo>
                <a:cubicBezTo>
                  <a:pt x="5505" y="179092"/>
                  <a:pt x="-7536" y="133658"/>
                  <a:pt x="5933" y="111211"/>
                </a:cubicBezTo>
                <a:cubicBezTo>
                  <a:pt x="9737" y="104871"/>
                  <a:pt x="19663" y="116703"/>
                  <a:pt x="26528" y="119449"/>
                </a:cubicBezTo>
                <a:cubicBezTo>
                  <a:pt x="29274" y="127687"/>
                  <a:pt x="31239" y="136227"/>
                  <a:pt x="34766" y="144162"/>
                </a:cubicBezTo>
                <a:cubicBezTo>
                  <a:pt x="36777" y="148686"/>
                  <a:pt x="42477" y="151597"/>
                  <a:pt x="43004" y="156519"/>
                </a:cubicBezTo>
                <a:cubicBezTo>
                  <a:pt x="46664" y="190675"/>
                  <a:pt x="43705" y="225311"/>
                  <a:pt x="47123" y="259492"/>
                </a:cubicBezTo>
                <a:cubicBezTo>
                  <a:pt x="47859" y="266849"/>
                  <a:pt x="53022" y="273072"/>
                  <a:pt x="55360" y="280086"/>
                </a:cubicBezTo>
                <a:cubicBezTo>
                  <a:pt x="57150" y="285457"/>
                  <a:pt x="58106" y="291070"/>
                  <a:pt x="59479" y="296562"/>
                </a:cubicBezTo>
                <a:cubicBezTo>
                  <a:pt x="58106" y="319903"/>
                  <a:pt x="57386" y="343291"/>
                  <a:pt x="55360" y="366584"/>
                </a:cubicBezTo>
                <a:cubicBezTo>
                  <a:pt x="54637" y="374904"/>
                  <a:pt x="59343" y="389271"/>
                  <a:pt x="51241" y="391297"/>
                </a:cubicBezTo>
                <a:cubicBezTo>
                  <a:pt x="43475" y="393239"/>
                  <a:pt x="42680" y="377752"/>
                  <a:pt x="38885" y="370703"/>
                </a:cubicBezTo>
                <a:cubicBezTo>
                  <a:pt x="33063" y="359890"/>
                  <a:pt x="12191" y="330939"/>
                  <a:pt x="22409" y="337751"/>
                </a:cubicBezTo>
                <a:lnTo>
                  <a:pt x="34766" y="345989"/>
                </a:lnTo>
                <a:cubicBezTo>
                  <a:pt x="38295" y="356577"/>
                  <a:pt x="40935" y="363443"/>
                  <a:pt x="43004" y="374822"/>
                </a:cubicBezTo>
                <a:cubicBezTo>
                  <a:pt x="44741" y="384374"/>
                  <a:pt x="44940" y="394194"/>
                  <a:pt x="47123" y="403654"/>
                </a:cubicBezTo>
                <a:cubicBezTo>
                  <a:pt x="49075" y="412115"/>
                  <a:pt x="52975" y="420018"/>
                  <a:pt x="55360" y="428367"/>
                </a:cubicBezTo>
                <a:cubicBezTo>
                  <a:pt x="59866" y="444139"/>
                  <a:pt x="59460" y="464707"/>
                  <a:pt x="80074" y="469557"/>
                </a:cubicBezTo>
                <a:cubicBezTo>
                  <a:pt x="97500" y="473657"/>
                  <a:pt x="115771" y="472303"/>
                  <a:pt x="133620" y="473676"/>
                </a:cubicBezTo>
                <a:cubicBezTo>
                  <a:pt x="194031" y="469557"/>
                  <a:pt x="254550" y="466801"/>
                  <a:pt x="314852" y="461319"/>
                </a:cubicBezTo>
                <a:cubicBezTo>
                  <a:pt x="364921" y="456767"/>
                  <a:pt x="347737" y="454971"/>
                  <a:pt x="384874" y="444843"/>
                </a:cubicBezTo>
                <a:cubicBezTo>
                  <a:pt x="391628" y="443001"/>
                  <a:pt x="398604" y="442097"/>
                  <a:pt x="405469" y="440724"/>
                </a:cubicBezTo>
                <a:cubicBezTo>
                  <a:pt x="443128" y="421893"/>
                  <a:pt x="396954" y="445833"/>
                  <a:pt x="446658" y="416011"/>
                </a:cubicBezTo>
                <a:cubicBezTo>
                  <a:pt x="451923" y="412852"/>
                  <a:pt x="458137" y="411342"/>
                  <a:pt x="463133" y="407773"/>
                </a:cubicBezTo>
                <a:cubicBezTo>
                  <a:pt x="490129" y="388490"/>
                  <a:pt x="461341" y="400132"/>
                  <a:pt x="487847" y="391297"/>
                </a:cubicBezTo>
                <a:cubicBezTo>
                  <a:pt x="493339" y="385805"/>
                  <a:pt x="499809" y="381142"/>
                  <a:pt x="504323" y="374822"/>
                </a:cubicBezTo>
                <a:cubicBezTo>
                  <a:pt x="506847" y="371289"/>
                  <a:pt x="507194" y="366624"/>
                  <a:pt x="508441" y="362465"/>
                </a:cubicBezTo>
                <a:cubicBezTo>
                  <a:pt x="511313" y="352891"/>
                  <a:pt x="513518" y="343115"/>
                  <a:pt x="516679" y="333632"/>
                </a:cubicBezTo>
                <a:cubicBezTo>
                  <a:pt x="519017" y="326618"/>
                  <a:pt x="522579" y="320052"/>
                  <a:pt x="524917" y="313038"/>
                </a:cubicBezTo>
                <a:cubicBezTo>
                  <a:pt x="528265" y="302993"/>
                  <a:pt x="530979" y="285760"/>
                  <a:pt x="533155" y="275967"/>
                </a:cubicBezTo>
                <a:cubicBezTo>
                  <a:pt x="534383" y="270441"/>
                  <a:pt x="535901" y="264984"/>
                  <a:pt x="537274" y="259492"/>
                </a:cubicBezTo>
                <a:cubicBezTo>
                  <a:pt x="534528" y="214184"/>
                  <a:pt x="534049" y="168681"/>
                  <a:pt x="529036" y="123567"/>
                </a:cubicBezTo>
                <a:cubicBezTo>
                  <a:pt x="528489" y="118647"/>
                  <a:pt x="523837" y="115118"/>
                  <a:pt x="520798" y="111211"/>
                </a:cubicBezTo>
                <a:cubicBezTo>
                  <a:pt x="494079" y="76857"/>
                  <a:pt x="495087" y="79490"/>
                  <a:pt x="446658" y="53546"/>
                </a:cubicBezTo>
                <a:cubicBezTo>
                  <a:pt x="426625" y="42814"/>
                  <a:pt x="406212" y="32537"/>
                  <a:pt x="384874" y="24713"/>
                </a:cubicBezTo>
                <a:cubicBezTo>
                  <a:pt x="345917" y="10429"/>
                  <a:pt x="313578" y="6653"/>
                  <a:pt x="273663" y="0"/>
                </a:cubicBezTo>
                <a:cubicBezTo>
                  <a:pt x="233847" y="2746"/>
                  <a:pt x="193881" y="3830"/>
                  <a:pt x="154214" y="8238"/>
                </a:cubicBezTo>
                <a:cubicBezTo>
                  <a:pt x="144280" y="9342"/>
                  <a:pt x="134415" y="12197"/>
                  <a:pt x="125382" y="16476"/>
                </a:cubicBezTo>
                <a:cubicBezTo>
                  <a:pt x="100871" y="28086"/>
                  <a:pt x="76565" y="40427"/>
                  <a:pt x="59479" y="61784"/>
                </a:cubicBezTo>
                <a:cubicBezTo>
                  <a:pt x="53294" y="69515"/>
                  <a:pt x="48496" y="78259"/>
                  <a:pt x="43004" y="86497"/>
                </a:cubicBezTo>
                <a:cubicBezTo>
                  <a:pt x="41631" y="93362"/>
                  <a:pt x="40583" y="100300"/>
                  <a:pt x="38885" y="107092"/>
                </a:cubicBezTo>
                <a:cubicBezTo>
                  <a:pt x="33898" y="127041"/>
                  <a:pt x="34766" y="111953"/>
                  <a:pt x="34766" y="127686"/>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C393E3CC-FD9C-BA10-338D-AA54438E1400}"/>
              </a:ext>
            </a:extLst>
          </p:cNvPr>
          <p:cNvSpPr txBox="1"/>
          <p:nvPr/>
        </p:nvSpPr>
        <p:spPr>
          <a:xfrm>
            <a:off x="9023177" y="3124337"/>
            <a:ext cx="1000897" cy="338554"/>
          </a:xfrm>
          <a:prstGeom prst="rect">
            <a:avLst/>
          </a:prstGeom>
          <a:noFill/>
        </p:spPr>
        <p:txBody>
          <a:bodyPr wrap="square" rtlCol="0">
            <a:spAutoFit/>
          </a:bodyPr>
          <a:lstStyle/>
          <a:p>
            <a:r>
              <a:rPr lang="ru-RU" sz="800" dirty="0"/>
              <a:t>Вращающаяся кэтхед</a:t>
            </a:r>
          </a:p>
        </p:txBody>
      </p:sp>
      <p:sp>
        <p:nvSpPr>
          <p:cNvPr id="11" name="TextBox 10">
            <a:extLst>
              <a:ext uri="{FF2B5EF4-FFF2-40B4-BE49-F238E27FC236}">
                <a16:creationId xmlns:a16="http://schemas.microsoft.com/office/drawing/2014/main" id="{D8CD53AD-7CD2-340B-7373-6A01B3F81C8C}"/>
              </a:ext>
            </a:extLst>
          </p:cNvPr>
          <p:cNvSpPr txBox="1"/>
          <p:nvPr/>
        </p:nvSpPr>
        <p:spPr>
          <a:xfrm>
            <a:off x="7801232" y="3360064"/>
            <a:ext cx="687860" cy="461665"/>
          </a:xfrm>
          <a:prstGeom prst="rect">
            <a:avLst/>
          </a:prstGeom>
          <a:solidFill>
            <a:schemeClr val="bg1"/>
          </a:solidFill>
        </p:spPr>
        <p:txBody>
          <a:bodyPr wrap="square" rtlCol="0">
            <a:spAutoFit/>
          </a:bodyPr>
          <a:lstStyle/>
          <a:p>
            <a:pPr algn="ctr"/>
            <a:r>
              <a:rPr lang="ru-RU" sz="800" dirty="0"/>
              <a:t>Молоток для отбивки</a:t>
            </a:r>
          </a:p>
        </p:txBody>
      </p:sp>
      <p:sp>
        <p:nvSpPr>
          <p:cNvPr id="12" name="TextBox 11">
            <a:extLst>
              <a:ext uri="{FF2B5EF4-FFF2-40B4-BE49-F238E27FC236}">
                <a16:creationId xmlns:a16="http://schemas.microsoft.com/office/drawing/2014/main" id="{AE441182-C76B-3E9B-F6E9-753D09F37077}"/>
              </a:ext>
            </a:extLst>
          </p:cNvPr>
          <p:cNvSpPr txBox="1"/>
          <p:nvPr/>
        </p:nvSpPr>
        <p:spPr>
          <a:xfrm>
            <a:off x="7508789" y="3872390"/>
            <a:ext cx="1272746" cy="338554"/>
          </a:xfrm>
          <a:prstGeom prst="rect">
            <a:avLst/>
          </a:prstGeom>
          <a:solidFill>
            <a:schemeClr val="bg1"/>
          </a:solidFill>
        </p:spPr>
        <p:txBody>
          <a:bodyPr wrap="square" rtlCol="0">
            <a:spAutoFit/>
          </a:bodyPr>
          <a:lstStyle/>
          <a:p>
            <a:r>
              <a:rPr lang="ru-RU" sz="800" dirty="0"/>
              <a:t>Скользящая или направляющая труба</a:t>
            </a:r>
          </a:p>
        </p:txBody>
      </p:sp>
      <p:sp>
        <p:nvSpPr>
          <p:cNvPr id="13" name="TextBox 12">
            <a:extLst>
              <a:ext uri="{FF2B5EF4-FFF2-40B4-BE49-F238E27FC236}">
                <a16:creationId xmlns:a16="http://schemas.microsoft.com/office/drawing/2014/main" id="{7E8212B4-F873-6569-9C23-505FD60EB308}"/>
              </a:ext>
            </a:extLst>
          </p:cNvPr>
          <p:cNvSpPr txBox="1"/>
          <p:nvPr/>
        </p:nvSpPr>
        <p:spPr>
          <a:xfrm>
            <a:off x="7916561" y="4153883"/>
            <a:ext cx="790833" cy="215444"/>
          </a:xfrm>
          <a:prstGeom prst="rect">
            <a:avLst/>
          </a:prstGeom>
          <a:solidFill>
            <a:schemeClr val="bg1"/>
          </a:solidFill>
        </p:spPr>
        <p:txBody>
          <a:bodyPr wrap="square" rtlCol="0">
            <a:spAutoFit/>
          </a:bodyPr>
          <a:lstStyle/>
          <a:p>
            <a:r>
              <a:rPr lang="ru-RU" sz="800" dirty="0"/>
              <a:t>Наковальня</a:t>
            </a:r>
          </a:p>
        </p:txBody>
      </p:sp>
      <p:sp>
        <p:nvSpPr>
          <p:cNvPr id="14" name="TextBox 13">
            <a:extLst>
              <a:ext uri="{FF2B5EF4-FFF2-40B4-BE49-F238E27FC236}">
                <a16:creationId xmlns:a16="http://schemas.microsoft.com/office/drawing/2014/main" id="{4CB5BA08-C639-1CAE-CFC8-4C969F876A1D}"/>
              </a:ext>
            </a:extLst>
          </p:cNvPr>
          <p:cNvSpPr txBox="1"/>
          <p:nvPr/>
        </p:nvSpPr>
        <p:spPr>
          <a:xfrm>
            <a:off x="7727092" y="4397470"/>
            <a:ext cx="1054443" cy="215444"/>
          </a:xfrm>
          <a:prstGeom prst="rect">
            <a:avLst/>
          </a:prstGeom>
          <a:solidFill>
            <a:schemeClr val="bg1"/>
          </a:solidFill>
        </p:spPr>
        <p:txBody>
          <a:bodyPr wrap="square" rtlCol="0">
            <a:spAutoFit/>
          </a:bodyPr>
          <a:lstStyle/>
          <a:p>
            <a:r>
              <a:rPr lang="ru-RU" sz="800" dirty="0"/>
              <a:t>Буровая штанга</a:t>
            </a:r>
          </a:p>
        </p:txBody>
      </p:sp>
      <p:sp>
        <p:nvSpPr>
          <p:cNvPr id="15" name="TextBox 14">
            <a:extLst>
              <a:ext uri="{FF2B5EF4-FFF2-40B4-BE49-F238E27FC236}">
                <a16:creationId xmlns:a16="http://schemas.microsoft.com/office/drawing/2014/main" id="{D2B5417A-1A53-4CAF-485C-5AF9F48D3308}"/>
              </a:ext>
            </a:extLst>
          </p:cNvPr>
          <p:cNvSpPr txBox="1"/>
          <p:nvPr/>
        </p:nvSpPr>
        <p:spPr>
          <a:xfrm>
            <a:off x="7628484" y="4617593"/>
            <a:ext cx="1078910" cy="215444"/>
          </a:xfrm>
          <a:prstGeom prst="rect">
            <a:avLst/>
          </a:prstGeom>
          <a:solidFill>
            <a:schemeClr val="bg1"/>
          </a:solidFill>
        </p:spPr>
        <p:txBody>
          <a:bodyPr wrap="square" rtlCol="0">
            <a:spAutoFit/>
          </a:bodyPr>
          <a:lstStyle/>
          <a:p>
            <a:r>
              <a:rPr lang="ru-RU" sz="800" dirty="0"/>
              <a:t>Поверхность земли</a:t>
            </a:r>
          </a:p>
        </p:txBody>
      </p:sp>
      <p:sp>
        <p:nvSpPr>
          <p:cNvPr id="16" name="Rectangle 15">
            <a:extLst>
              <a:ext uri="{FF2B5EF4-FFF2-40B4-BE49-F238E27FC236}">
                <a16:creationId xmlns:a16="http://schemas.microsoft.com/office/drawing/2014/main" id="{3127EDE9-1992-176C-0993-BA221B0D0EB7}"/>
              </a:ext>
            </a:extLst>
          </p:cNvPr>
          <p:cNvSpPr/>
          <p:nvPr/>
        </p:nvSpPr>
        <p:spPr>
          <a:xfrm>
            <a:off x="9300065" y="3872390"/>
            <a:ext cx="610507" cy="191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401FEE11-3A54-BE50-C56F-06906B55A854}"/>
              </a:ext>
            </a:extLst>
          </p:cNvPr>
          <p:cNvSpPr txBox="1"/>
          <p:nvPr/>
        </p:nvSpPr>
        <p:spPr>
          <a:xfrm>
            <a:off x="9244100" y="3856521"/>
            <a:ext cx="799977" cy="338554"/>
          </a:xfrm>
          <a:prstGeom prst="rect">
            <a:avLst/>
          </a:prstGeom>
          <a:noFill/>
        </p:spPr>
        <p:txBody>
          <a:bodyPr wrap="square" rtlCol="0">
            <a:spAutoFit/>
          </a:bodyPr>
          <a:lstStyle/>
          <a:p>
            <a:r>
              <a:rPr lang="ru-RU" sz="800" dirty="0"/>
              <a:t>30-дюймовый отказ</a:t>
            </a:r>
          </a:p>
        </p:txBody>
      </p:sp>
      <p:sp>
        <p:nvSpPr>
          <p:cNvPr id="18" name="TextBox 17">
            <a:extLst>
              <a:ext uri="{FF2B5EF4-FFF2-40B4-BE49-F238E27FC236}">
                <a16:creationId xmlns:a16="http://schemas.microsoft.com/office/drawing/2014/main" id="{8B1E2122-C9BA-E616-C632-BDECEE96A081}"/>
              </a:ext>
            </a:extLst>
          </p:cNvPr>
          <p:cNvSpPr txBox="1"/>
          <p:nvPr/>
        </p:nvSpPr>
        <p:spPr>
          <a:xfrm>
            <a:off x="9336682" y="4987029"/>
            <a:ext cx="799977" cy="215444"/>
          </a:xfrm>
          <a:prstGeom prst="rect">
            <a:avLst/>
          </a:prstGeom>
          <a:solidFill>
            <a:schemeClr val="bg1"/>
          </a:solidFill>
        </p:spPr>
        <p:txBody>
          <a:bodyPr wrap="square" rtlCol="0">
            <a:spAutoFit/>
          </a:bodyPr>
          <a:lstStyle/>
          <a:p>
            <a:r>
              <a:rPr lang="ru-RU" sz="800" dirty="0"/>
              <a:t>Скважина</a:t>
            </a:r>
          </a:p>
        </p:txBody>
      </p:sp>
      <p:sp>
        <p:nvSpPr>
          <p:cNvPr id="19" name="TextBox 18">
            <a:extLst>
              <a:ext uri="{FF2B5EF4-FFF2-40B4-BE49-F238E27FC236}">
                <a16:creationId xmlns:a16="http://schemas.microsoft.com/office/drawing/2014/main" id="{1DC2C46D-268F-5EC1-ED64-F6A0D7E8F437}"/>
              </a:ext>
            </a:extLst>
          </p:cNvPr>
          <p:cNvSpPr txBox="1"/>
          <p:nvPr/>
        </p:nvSpPr>
        <p:spPr>
          <a:xfrm>
            <a:off x="9200981" y="5292443"/>
            <a:ext cx="770922" cy="215444"/>
          </a:xfrm>
          <a:prstGeom prst="rect">
            <a:avLst/>
          </a:prstGeom>
          <a:solidFill>
            <a:schemeClr val="bg1"/>
          </a:solidFill>
        </p:spPr>
        <p:txBody>
          <a:bodyPr wrap="square" rtlCol="0">
            <a:spAutoFit/>
          </a:bodyPr>
          <a:lstStyle/>
          <a:p>
            <a:r>
              <a:rPr lang="ru-RU" sz="800" dirty="0"/>
              <a:t>18 дюймов</a:t>
            </a:r>
          </a:p>
        </p:txBody>
      </p:sp>
    </p:spTree>
    <p:extLst>
      <p:ext uri="{BB962C8B-B14F-4D97-AF65-F5344CB8AC3E}">
        <p14:creationId xmlns:p14="http://schemas.microsoft.com/office/powerpoint/2010/main" val="8708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B7E6-A187-4AA2-8638-BCBF4875C8D4}"/>
              </a:ext>
            </a:extLst>
          </p:cNvPr>
          <p:cNvSpPr>
            <a:spLocks noGrp="1"/>
          </p:cNvSpPr>
          <p:nvPr>
            <p:ph type="title"/>
          </p:nvPr>
        </p:nvSpPr>
        <p:spPr>
          <a:xfrm>
            <a:off x="-1" y="0"/>
            <a:ext cx="11248373" cy="1325563"/>
          </a:xfrm>
        </p:spPr>
        <p:txBody>
          <a:bodyPr>
            <a:normAutofit/>
          </a:bodyPr>
          <a:lstStyle/>
          <a:p>
            <a:r>
              <a:rPr lang="ru-RU" b="1" dirty="0"/>
              <a:t>Испытания на прочность при сдвиге на месте</a:t>
            </a:r>
            <a:endParaRPr lang="en-GB" b="1" dirty="0"/>
          </a:p>
        </p:txBody>
      </p:sp>
      <p:sp>
        <p:nvSpPr>
          <p:cNvPr id="3" name="Content Placeholder 2">
            <a:extLst>
              <a:ext uri="{FF2B5EF4-FFF2-40B4-BE49-F238E27FC236}">
                <a16:creationId xmlns:a16="http://schemas.microsoft.com/office/drawing/2014/main" id="{7F3A1C78-7E01-4486-AD69-1AAF6593E748}"/>
              </a:ext>
            </a:extLst>
          </p:cNvPr>
          <p:cNvSpPr>
            <a:spLocks noGrp="1"/>
          </p:cNvSpPr>
          <p:nvPr>
            <p:ph sz="quarter" idx="1"/>
          </p:nvPr>
        </p:nvSpPr>
        <p:spPr>
          <a:xfrm>
            <a:off x="67735" y="1456267"/>
            <a:ext cx="5477934" cy="3645531"/>
          </a:xfrm>
        </p:spPr>
        <p:txBody>
          <a:bodyPr>
            <a:normAutofit fontScale="62500" lnSpcReduction="20000"/>
          </a:bodyPr>
          <a:lstStyle/>
          <a:p>
            <a:r>
              <a:rPr lang="ru-RU" b="1" dirty="0"/>
              <a:t>Конусное испытание на проникновение </a:t>
            </a:r>
            <a:r>
              <a:rPr lang="hr-HR" b="1" dirty="0"/>
              <a:t>– CPT</a:t>
            </a:r>
          </a:p>
          <a:p>
            <a:r>
              <a:rPr lang="ru-RU" dirty="0"/>
              <a:t>Специально разработанный инструмент в виде цилиндара с конусом на вершине (определенных размеров - например, 3,6 см в диаметре) крепится к стержням и вдавливается машиной в землю с постоянной скоростью 2,0 см/с</a:t>
            </a:r>
            <a:r>
              <a:rPr lang="en-GB" dirty="0"/>
              <a:t>, </a:t>
            </a:r>
            <a:endParaRPr lang="hr-HR" dirty="0"/>
          </a:p>
          <a:p>
            <a:r>
              <a:rPr lang="ru-RU" dirty="0"/>
              <a:t>Измерения</a:t>
            </a:r>
            <a:r>
              <a:rPr lang="en-GB" dirty="0"/>
              <a:t>:</a:t>
            </a:r>
            <a:endParaRPr lang="hr-HR" dirty="0"/>
          </a:p>
          <a:p>
            <a:pPr lvl="1"/>
            <a:r>
              <a:rPr lang="ru-RU" dirty="0"/>
              <a:t>трение о землю на специальной части корпуса прибора (f</a:t>
            </a:r>
            <a:r>
              <a:rPr lang="ru-RU" sz="1600" dirty="0"/>
              <a:t>t</a:t>
            </a:r>
            <a:r>
              <a:rPr lang="ru-RU" dirty="0"/>
              <a:t>)</a:t>
            </a:r>
          </a:p>
          <a:p>
            <a:pPr lvl="1"/>
            <a:r>
              <a:rPr lang="ru-RU" dirty="0"/>
              <a:t>сопротивление в верхней части - на конусе при вдавливании в грунт (q</a:t>
            </a:r>
            <a:r>
              <a:rPr lang="ru-RU" sz="1400" dirty="0"/>
              <a:t>c</a:t>
            </a:r>
            <a:r>
              <a:rPr lang="ru-RU" dirty="0"/>
              <a:t>)</a:t>
            </a:r>
          </a:p>
          <a:p>
            <a:pPr lvl="1"/>
            <a:r>
              <a:rPr lang="ru-RU" dirty="0"/>
              <a:t>поровое давление, которое развивается вокруг колышка при проникновении в грунт (u) - специальный пористый камень находится позади </a:t>
            </a:r>
            <a:r>
              <a:rPr lang="hr-HR" dirty="0"/>
              <a:t>	</a:t>
            </a:r>
          </a:p>
        </p:txBody>
      </p:sp>
      <p:pic>
        <p:nvPicPr>
          <p:cNvPr id="4" name="Picture 5" descr="cpt.gif (83603 bytes)">
            <a:extLst>
              <a:ext uri="{FF2B5EF4-FFF2-40B4-BE49-F238E27FC236}">
                <a16:creationId xmlns:a16="http://schemas.microsoft.com/office/drawing/2014/main" id="{0EB63959-DFA8-4147-B705-C31634FCA2F3}"/>
              </a:ext>
            </a:extLst>
          </p:cNvPr>
          <p:cNvPicPr>
            <a:picLocks noChangeAspect="1" noChangeArrowheads="1"/>
          </p:cNvPicPr>
          <p:nvPr/>
        </p:nvPicPr>
        <p:blipFill>
          <a:blip r:embed="rId2" cstate="print"/>
          <a:srcRect/>
          <a:stretch>
            <a:fillRect/>
          </a:stretch>
        </p:blipFill>
        <p:spPr bwMode="auto">
          <a:xfrm>
            <a:off x="6079066" y="911956"/>
            <a:ext cx="4942632" cy="3707242"/>
          </a:xfrm>
          <a:prstGeom prst="rect">
            <a:avLst/>
          </a:prstGeom>
          <a:noFill/>
          <a:ln w="9525">
            <a:noFill/>
            <a:miter lim="800000"/>
            <a:headEnd/>
            <a:tailEnd/>
          </a:ln>
        </p:spPr>
      </p:pic>
      <p:pic>
        <p:nvPicPr>
          <p:cNvPr id="5" name="Picture 5" descr="conetypes.jpg (22892 bytes)">
            <a:extLst>
              <a:ext uri="{FF2B5EF4-FFF2-40B4-BE49-F238E27FC236}">
                <a16:creationId xmlns:a16="http://schemas.microsoft.com/office/drawing/2014/main" id="{D1D52B16-AFAE-460E-9AC2-6175A8BE93EB}"/>
              </a:ext>
            </a:extLst>
          </p:cNvPr>
          <p:cNvPicPr>
            <a:picLocks noChangeAspect="1" noChangeArrowheads="1"/>
          </p:cNvPicPr>
          <p:nvPr/>
        </p:nvPicPr>
        <p:blipFill>
          <a:blip r:embed="rId3" cstate="print"/>
          <a:srcRect/>
          <a:stretch>
            <a:fillRect/>
          </a:stretch>
        </p:blipFill>
        <p:spPr bwMode="auto">
          <a:xfrm>
            <a:off x="8672516" y="4739308"/>
            <a:ext cx="2057799" cy="1371600"/>
          </a:xfrm>
          <a:prstGeom prst="rect">
            <a:avLst/>
          </a:prstGeom>
          <a:noFill/>
          <a:ln w="9525">
            <a:noFill/>
            <a:miter lim="800000"/>
            <a:headEnd/>
            <a:tailEnd/>
          </a:ln>
        </p:spPr>
      </p:pic>
      <p:pic>
        <p:nvPicPr>
          <p:cNvPr id="6" name="Picture 7" descr="TypesCones.jpg (90060 bytes)">
            <a:extLst>
              <a:ext uri="{FF2B5EF4-FFF2-40B4-BE49-F238E27FC236}">
                <a16:creationId xmlns:a16="http://schemas.microsoft.com/office/drawing/2014/main" id="{B2C46216-3D57-4C91-A59C-E63DEB10050A}"/>
              </a:ext>
            </a:extLst>
          </p:cNvPr>
          <p:cNvPicPr>
            <a:picLocks noChangeAspect="1" noChangeArrowheads="1"/>
          </p:cNvPicPr>
          <p:nvPr/>
        </p:nvPicPr>
        <p:blipFill>
          <a:blip r:embed="rId4" cstate="print"/>
          <a:srcRect/>
          <a:stretch>
            <a:fillRect/>
          </a:stretch>
        </p:blipFill>
        <p:spPr bwMode="auto">
          <a:xfrm>
            <a:off x="6612466" y="4770284"/>
            <a:ext cx="1746390" cy="1309648"/>
          </a:xfrm>
          <a:prstGeom prst="rect">
            <a:avLst/>
          </a:prstGeom>
          <a:noFill/>
          <a:ln w="9525">
            <a:noFill/>
            <a:miter lim="800000"/>
            <a:headEnd/>
            <a:tailEnd/>
          </a:ln>
        </p:spPr>
      </p:pic>
      <p:sp>
        <p:nvSpPr>
          <p:cNvPr id="8" name="Rectangle 7">
            <a:extLst>
              <a:ext uri="{FF2B5EF4-FFF2-40B4-BE49-F238E27FC236}">
                <a16:creationId xmlns:a16="http://schemas.microsoft.com/office/drawing/2014/main" id="{D460DADB-EA86-DDCA-6355-6FE0770BA1E3}"/>
              </a:ext>
            </a:extLst>
          </p:cNvPr>
          <p:cNvSpPr/>
          <p:nvPr/>
        </p:nvSpPr>
        <p:spPr>
          <a:xfrm>
            <a:off x="6791632" y="2345241"/>
            <a:ext cx="1567224" cy="215444"/>
          </a:xfrm>
          <a:prstGeom prst="rect">
            <a:avLst/>
          </a:prstGeom>
          <a:solidFill>
            <a:srgbClr val="EBD9AA"/>
          </a:solidFill>
          <a:ln>
            <a:solidFill>
              <a:srgbClr val="FFD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DE0B475D-638E-D73A-18AF-D18237E9E236}"/>
              </a:ext>
            </a:extLst>
          </p:cNvPr>
          <p:cNvSpPr txBox="1"/>
          <p:nvPr/>
        </p:nvSpPr>
        <p:spPr>
          <a:xfrm>
            <a:off x="6474339" y="2345241"/>
            <a:ext cx="2076043" cy="215444"/>
          </a:xfrm>
          <a:prstGeom prst="rect">
            <a:avLst/>
          </a:prstGeom>
          <a:noFill/>
        </p:spPr>
        <p:txBody>
          <a:bodyPr wrap="square" rtlCol="0">
            <a:spAutoFit/>
          </a:bodyPr>
          <a:lstStyle/>
          <a:p>
            <a:r>
              <a:rPr lang="ru-RU" sz="800" dirty="0">
                <a:solidFill>
                  <a:srgbClr val="FF0000"/>
                </a:solidFill>
              </a:rPr>
              <a:t>Конусное испытание на проникновение </a:t>
            </a:r>
          </a:p>
        </p:txBody>
      </p:sp>
      <p:sp>
        <p:nvSpPr>
          <p:cNvPr id="9" name="Rectangle 8">
            <a:extLst>
              <a:ext uri="{FF2B5EF4-FFF2-40B4-BE49-F238E27FC236}">
                <a16:creationId xmlns:a16="http://schemas.microsoft.com/office/drawing/2014/main" id="{4F6B231D-687B-2D3A-72CF-30751D9FB3F6}"/>
              </a:ext>
            </a:extLst>
          </p:cNvPr>
          <p:cNvSpPr/>
          <p:nvPr/>
        </p:nvSpPr>
        <p:spPr>
          <a:xfrm>
            <a:off x="7042355" y="2560685"/>
            <a:ext cx="213851" cy="215444"/>
          </a:xfrm>
          <a:prstGeom prst="rect">
            <a:avLst/>
          </a:prstGeom>
          <a:solidFill>
            <a:srgbClr val="EBD9AA"/>
          </a:solidFill>
          <a:ln>
            <a:solidFill>
              <a:srgbClr val="FFD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ectangle 9">
            <a:extLst>
              <a:ext uri="{FF2B5EF4-FFF2-40B4-BE49-F238E27FC236}">
                <a16:creationId xmlns:a16="http://schemas.microsoft.com/office/drawing/2014/main" id="{E79B1733-DEAE-C246-8FD2-B903CA2D7600}"/>
              </a:ext>
            </a:extLst>
          </p:cNvPr>
          <p:cNvSpPr/>
          <p:nvPr/>
        </p:nvSpPr>
        <p:spPr>
          <a:xfrm>
            <a:off x="7905135" y="2617839"/>
            <a:ext cx="538317" cy="158290"/>
          </a:xfrm>
          <a:prstGeom prst="rect">
            <a:avLst/>
          </a:prstGeom>
          <a:solidFill>
            <a:srgbClr val="EBD9AA"/>
          </a:solidFill>
          <a:ln>
            <a:solidFill>
              <a:srgbClr val="FFD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02D25FAC-8263-B1A6-1DCD-48CD302C3B46}"/>
              </a:ext>
            </a:extLst>
          </p:cNvPr>
          <p:cNvSpPr txBox="1"/>
          <p:nvPr/>
        </p:nvSpPr>
        <p:spPr>
          <a:xfrm>
            <a:off x="7824222" y="2560685"/>
            <a:ext cx="895970" cy="215444"/>
          </a:xfrm>
          <a:prstGeom prst="rect">
            <a:avLst/>
          </a:prstGeom>
          <a:noFill/>
        </p:spPr>
        <p:txBody>
          <a:bodyPr wrap="square" rtlCol="0">
            <a:spAutoFit/>
          </a:bodyPr>
          <a:lstStyle/>
          <a:p>
            <a:r>
              <a:rPr lang="ru-RU" sz="800" dirty="0"/>
              <a:t>процедура</a:t>
            </a:r>
          </a:p>
        </p:txBody>
      </p:sp>
      <p:sp>
        <p:nvSpPr>
          <p:cNvPr id="12" name="Rectangle 11">
            <a:extLst>
              <a:ext uri="{FF2B5EF4-FFF2-40B4-BE49-F238E27FC236}">
                <a16:creationId xmlns:a16="http://schemas.microsoft.com/office/drawing/2014/main" id="{C6F6FFF2-F1EA-E8CA-732E-6B3B148FD841}"/>
              </a:ext>
            </a:extLst>
          </p:cNvPr>
          <p:cNvSpPr/>
          <p:nvPr/>
        </p:nvSpPr>
        <p:spPr>
          <a:xfrm>
            <a:off x="6991935" y="5297805"/>
            <a:ext cx="117157" cy="74295"/>
          </a:xfrm>
          <a:prstGeom prst="rect">
            <a:avLst/>
          </a:prstGeom>
          <a:solidFill>
            <a:srgbClr val="EBD9AA"/>
          </a:solidFill>
          <a:ln>
            <a:solidFill>
              <a:srgbClr val="FFD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4F8C8055-41BD-5CA7-9F0A-9669E9FC6103}"/>
              </a:ext>
            </a:extLst>
          </p:cNvPr>
          <p:cNvSpPr txBox="1"/>
          <p:nvPr/>
        </p:nvSpPr>
        <p:spPr>
          <a:xfrm>
            <a:off x="6909750" y="5258008"/>
            <a:ext cx="281525" cy="153888"/>
          </a:xfrm>
          <a:prstGeom prst="rect">
            <a:avLst/>
          </a:prstGeom>
          <a:noFill/>
        </p:spPr>
        <p:txBody>
          <a:bodyPr wrap="square" rtlCol="0">
            <a:spAutoFit/>
          </a:bodyPr>
          <a:lstStyle/>
          <a:p>
            <a:r>
              <a:rPr lang="ru-RU" sz="200" dirty="0"/>
              <a:t>трение втулки</a:t>
            </a:r>
          </a:p>
        </p:txBody>
      </p:sp>
      <p:sp>
        <p:nvSpPr>
          <p:cNvPr id="15" name="Rectangle 14">
            <a:extLst>
              <a:ext uri="{FF2B5EF4-FFF2-40B4-BE49-F238E27FC236}">
                <a16:creationId xmlns:a16="http://schemas.microsoft.com/office/drawing/2014/main" id="{32277B21-1046-F9EB-EBC2-C8E04874C65B}"/>
              </a:ext>
            </a:extLst>
          </p:cNvPr>
          <p:cNvSpPr/>
          <p:nvPr/>
        </p:nvSpPr>
        <p:spPr>
          <a:xfrm>
            <a:off x="6791632" y="5772150"/>
            <a:ext cx="171143" cy="71438"/>
          </a:xfrm>
          <a:prstGeom prst="rect">
            <a:avLst/>
          </a:prstGeom>
          <a:solidFill>
            <a:srgbClr val="EBD9AA"/>
          </a:solidFill>
          <a:ln>
            <a:solidFill>
              <a:srgbClr val="FFD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2E668A62-B7E7-10A3-410E-42EBBE949498}"/>
              </a:ext>
            </a:extLst>
          </p:cNvPr>
          <p:cNvSpPr txBox="1"/>
          <p:nvPr/>
        </p:nvSpPr>
        <p:spPr>
          <a:xfrm>
            <a:off x="6707982" y="5730925"/>
            <a:ext cx="461862" cy="153888"/>
          </a:xfrm>
          <a:prstGeom prst="rect">
            <a:avLst/>
          </a:prstGeom>
          <a:noFill/>
        </p:spPr>
        <p:txBody>
          <a:bodyPr wrap="square" rtlCol="0">
            <a:spAutoFit/>
          </a:bodyPr>
          <a:lstStyle/>
          <a:p>
            <a:r>
              <a:rPr lang="ru-RU" sz="200" dirty="0"/>
              <a:t>измеренное напряжение на наконечнике</a:t>
            </a:r>
          </a:p>
        </p:txBody>
      </p:sp>
      <p:sp>
        <p:nvSpPr>
          <p:cNvPr id="17" name="Rectangle 16">
            <a:extLst>
              <a:ext uri="{FF2B5EF4-FFF2-40B4-BE49-F238E27FC236}">
                <a16:creationId xmlns:a16="http://schemas.microsoft.com/office/drawing/2014/main" id="{02241E70-0657-882D-C8D9-49C7B91D98EB}"/>
              </a:ext>
            </a:extLst>
          </p:cNvPr>
          <p:cNvSpPr/>
          <p:nvPr/>
        </p:nvSpPr>
        <p:spPr>
          <a:xfrm>
            <a:off x="7149280" y="5772150"/>
            <a:ext cx="171143" cy="71438"/>
          </a:xfrm>
          <a:prstGeom prst="rect">
            <a:avLst/>
          </a:prstGeom>
          <a:solidFill>
            <a:srgbClr val="EBD9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F8463AA4-5ECD-A9B3-DDB4-F3FCF2704EE8}"/>
              </a:ext>
            </a:extLst>
          </p:cNvPr>
          <p:cNvSpPr txBox="1"/>
          <p:nvPr/>
        </p:nvSpPr>
        <p:spPr>
          <a:xfrm>
            <a:off x="7067938" y="5736207"/>
            <a:ext cx="354418" cy="215444"/>
          </a:xfrm>
          <a:prstGeom prst="rect">
            <a:avLst/>
          </a:prstGeom>
          <a:noFill/>
        </p:spPr>
        <p:txBody>
          <a:bodyPr wrap="square" rtlCol="0">
            <a:spAutoFit/>
          </a:bodyPr>
          <a:lstStyle/>
          <a:p>
            <a:r>
              <a:rPr lang="ru-RU" sz="200" dirty="0"/>
              <a:t>скорректированное напряжение наконечника</a:t>
            </a:r>
          </a:p>
        </p:txBody>
      </p:sp>
      <p:sp>
        <p:nvSpPr>
          <p:cNvPr id="19" name="Rectangle 18">
            <a:extLst>
              <a:ext uri="{FF2B5EF4-FFF2-40B4-BE49-F238E27FC236}">
                <a16:creationId xmlns:a16="http://schemas.microsoft.com/office/drawing/2014/main" id="{43D766B7-AD7B-90D5-35DF-A33EED0AAC3A}"/>
              </a:ext>
            </a:extLst>
          </p:cNvPr>
          <p:cNvSpPr/>
          <p:nvPr/>
        </p:nvSpPr>
        <p:spPr>
          <a:xfrm>
            <a:off x="7320423" y="5691188"/>
            <a:ext cx="228140" cy="128587"/>
          </a:xfrm>
          <a:prstGeom prst="rect">
            <a:avLst/>
          </a:prstGeom>
          <a:solidFill>
            <a:srgbClr val="EBD9AA"/>
          </a:solidFill>
          <a:ln>
            <a:solidFill>
              <a:srgbClr val="FFD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E865EAF6-5CC1-815C-F4B9-125531FBAB21}"/>
              </a:ext>
            </a:extLst>
          </p:cNvPr>
          <p:cNvSpPr txBox="1"/>
          <p:nvPr/>
        </p:nvSpPr>
        <p:spPr>
          <a:xfrm>
            <a:off x="7235577" y="5665887"/>
            <a:ext cx="461889" cy="153888"/>
          </a:xfrm>
          <a:prstGeom prst="rect">
            <a:avLst/>
          </a:prstGeom>
          <a:noFill/>
        </p:spPr>
        <p:txBody>
          <a:bodyPr wrap="square" rtlCol="0">
            <a:spAutoFit/>
          </a:bodyPr>
          <a:lstStyle/>
          <a:p>
            <a:r>
              <a:rPr lang="ru-RU" sz="200" dirty="0"/>
              <a:t>Давление поровых вод на плечевом поясе</a:t>
            </a:r>
          </a:p>
        </p:txBody>
      </p:sp>
      <p:sp>
        <p:nvSpPr>
          <p:cNvPr id="21" name="Rectangle 20">
            <a:extLst>
              <a:ext uri="{FF2B5EF4-FFF2-40B4-BE49-F238E27FC236}">
                <a16:creationId xmlns:a16="http://schemas.microsoft.com/office/drawing/2014/main" id="{80983EE2-1826-2624-4B7F-192E35EDACED}"/>
              </a:ext>
            </a:extLst>
          </p:cNvPr>
          <p:cNvSpPr/>
          <p:nvPr/>
        </p:nvSpPr>
        <p:spPr>
          <a:xfrm>
            <a:off x="7672388" y="5755481"/>
            <a:ext cx="151834" cy="88107"/>
          </a:xfrm>
          <a:prstGeom prst="rect">
            <a:avLst/>
          </a:prstGeom>
          <a:solidFill>
            <a:srgbClr val="EBD9AA"/>
          </a:solidFill>
          <a:ln>
            <a:solidFill>
              <a:srgbClr val="FFD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CFE48640-26F4-B143-58B0-B238406657EB}"/>
              </a:ext>
            </a:extLst>
          </p:cNvPr>
          <p:cNvSpPr txBox="1"/>
          <p:nvPr/>
        </p:nvSpPr>
        <p:spPr>
          <a:xfrm>
            <a:off x="7477270" y="5737978"/>
            <a:ext cx="583635" cy="123111"/>
          </a:xfrm>
          <a:prstGeom prst="rect">
            <a:avLst/>
          </a:prstGeom>
          <a:noFill/>
        </p:spPr>
        <p:txBody>
          <a:bodyPr wrap="square" rtlCol="0">
            <a:spAutoFit/>
          </a:bodyPr>
          <a:lstStyle/>
          <a:p>
            <a:r>
              <a:rPr lang="ru-RU" sz="200" dirty="0"/>
              <a:t>среднее давление поровых вод</a:t>
            </a:r>
          </a:p>
        </p:txBody>
      </p:sp>
      <p:sp>
        <p:nvSpPr>
          <p:cNvPr id="23" name="Rectangle 22">
            <a:extLst>
              <a:ext uri="{FF2B5EF4-FFF2-40B4-BE49-F238E27FC236}">
                <a16:creationId xmlns:a16="http://schemas.microsoft.com/office/drawing/2014/main" id="{02956081-512F-6FA0-54A5-0B96A18F00AF}"/>
              </a:ext>
            </a:extLst>
          </p:cNvPr>
          <p:cNvSpPr/>
          <p:nvPr/>
        </p:nvSpPr>
        <p:spPr>
          <a:xfrm>
            <a:off x="8174293" y="5554090"/>
            <a:ext cx="167226" cy="265685"/>
          </a:xfrm>
          <a:prstGeom prst="rect">
            <a:avLst/>
          </a:prstGeom>
          <a:solidFill>
            <a:srgbClr val="EBD9AA"/>
          </a:solidFill>
          <a:ln>
            <a:solidFill>
              <a:srgbClr val="FFD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B3705CC1-20F1-A27B-293B-29FC169B4DE0}"/>
              </a:ext>
            </a:extLst>
          </p:cNvPr>
          <p:cNvSpPr txBox="1"/>
          <p:nvPr/>
        </p:nvSpPr>
        <p:spPr>
          <a:xfrm>
            <a:off x="8091686" y="5535811"/>
            <a:ext cx="393426" cy="307777"/>
          </a:xfrm>
          <a:prstGeom prst="rect">
            <a:avLst/>
          </a:prstGeom>
          <a:noFill/>
        </p:spPr>
        <p:txBody>
          <a:bodyPr wrap="square" rtlCol="0">
            <a:spAutoFit/>
          </a:bodyPr>
          <a:lstStyle/>
          <a:p>
            <a:r>
              <a:rPr lang="ru-RU" sz="200"/>
              <a:t>пористый фильтрующий элемент из пластика, керамики или спеченного металла</a:t>
            </a:r>
            <a:endParaRPr lang="ru-RU" sz="200" dirty="0"/>
          </a:p>
        </p:txBody>
      </p:sp>
      <p:sp>
        <p:nvSpPr>
          <p:cNvPr id="25" name="Freeform: Shape 24">
            <a:extLst>
              <a:ext uri="{FF2B5EF4-FFF2-40B4-BE49-F238E27FC236}">
                <a16:creationId xmlns:a16="http://schemas.microsoft.com/office/drawing/2014/main" id="{8A18AE1A-64ED-C23B-842D-D9B21D1F59AB}"/>
              </a:ext>
            </a:extLst>
          </p:cNvPr>
          <p:cNvSpPr/>
          <p:nvPr/>
        </p:nvSpPr>
        <p:spPr>
          <a:xfrm>
            <a:off x="6660137" y="5869195"/>
            <a:ext cx="380427" cy="119649"/>
          </a:xfrm>
          <a:custGeom>
            <a:avLst/>
            <a:gdLst>
              <a:gd name="connsiteX0" fmla="*/ 128807 w 380427"/>
              <a:gd name="connsiteY0" fmla="*/ 48211 h 119649"/>
              <a:gd name="connsiteX1" fmla="*/ 133569 w 380427"/>
              <a:gd name="connsiteY1" fmla="*/ 7730 h 119649"/>
              <a:gd name="connsiteX2" fmla="*/ 147857 w 380427"/>
              <a:gd name="connsiteY2" fmla="*/ 5349 h 119649"/>
              <a:gd name="connsiteX3" fmla="*/ 193101 w 380427"/>
              <a:gd name="connsiteY3" fmla="*/ 7730 h 119649"/>
              <a:gd name="connsiteX4" fmla="*/ 212151 w 380427"/>
              <a:gd name="connsiteY4" fmla="*/ 12493 h 119649"/>
              <a:gd name="connsiteX5" fmla="*/ 240726 w 380427"/>
              <a:gd name="connsiteY5" fmla="*/ 17255 h 119649"/>
              <a:gd name="connsiteX6" fmla="*/ 255013 w 380427"/>
              <a:gd name="connsiteY6" fmla="*/ 19636 h 119649"/>
              <a:gd name="connsiteX7" fmla="*/ 264538 w 380427"/>
              <a:gd name="connsiteY7" fmla="*/ 22018 h 119649"/>
              <a:gd name="connsiteX8" fmla="*/ 281207 w 380427"/>
              <a:gd name="connsiteY8" fmla="*/ 26780 h 119649"/>
              <a:gd name="connsiteX9" fmla="*/ 295494 w 380427"/>
              <a:gd name="connsiteY9" fmla="*/ 29161 h 119649"/>
              <a:gd name="connsiteX10" fmla="*/ 307401 w 380427"/>
              <a:gd name="connsiteY10" fmla="*/ 31543 h 119649"/>
              <a:gd name="connsiteX11" fmla="*/ 324069 w 380427"/>
              <a:gd name="connsiteY11" fmla="*/ 29161 h 119649"/>
              <a:gd name="connsiteX12" fmla="*/ 331213 w 380427"/>
              <a:gd name="connsiteY12" fmla="*/ 26780 h 119649"/>
              <a:gd name="connsiteX13" fmla="*/ 335976 w 380427"/>
              <a:gd name="connsiteY13" fmla="*/ 19636 h 119649"/>
              <a:gd name="connsiteX14" fmla="*/ 326451 w 380427"/>
              <a:gd name="connsiteY14" fmla="*/ 17255 h 119649"/>
              <a:gd name="connsiteX15" fmla="*/ 319307 w 380427"/>
              <a:gd name="connsiteY15" fmla="*/ 12493 h 119649"/>
              <a:gd name="connsiteX16" fmla="*/ 305019 w 380427"/>
              <a:gd name="connsiteY16" fmla="*/ 10111 h 119649"/>
              <a:gd name="connsiteX17" fmla="*/ 297876 w 380427"/>
              <a:gd name="connsiteY17" fmla="*/ 7730 h 119649"/>
              <a:gd name="connsiteX18" fmla="*/ 283588 w 380427"/>
              <a:gd name="connsiteY18" fmla="*/ 5349 h 119649"/>
              <a:gd name="connsiteX19" fmla="*/ 264538 w 380427"/>
              <a:gd name="connsiteY19" fmla="*/ 586 h 119649"/>
              <a:gd name="connsiteX20" fmla="*/ 366932 w 380427"/>
              <a:gd name="connsiteY20" fmla="*/ 12493 h 119649"/>
              <a:gd name="connsiteX21" fmla="*/ 374076 w 380427"/>
              <a:gd name="connsiteY21" fmla="*/ 14874 h 119649"/>
              <a:gd name="connsiteX22" fmla="*/ 374076 w 380427"/>
              <a:gd name="connsiteY22" fmla="*/ 67261 h 119649"/>
              <a:gd name="connsiteX23" fmla="*/ 366932 w 380427"/>
              <a:gd name="connsiteY23" fmla="*/ 88693 h 119649"/>
              <a:gd name="connsiteX24" fmla="*/ 357407 w 380427"/>
              <a:gd name="connsiteY24" fmla="*/ 107743 h 119649"/>
              <a:gd name="connsiteX25" fmla="*/ 350263 w 380427"/>
              <a:gd name="connsiteY25" fmla="*/ 112505 h 119649"/>
              <a:gd name="connsiteX26" fmla="*/ 324069 w 380427"/>
              <a:gd name="connsiteY26" fmla="*/ 117268 h 119649"/>
              <a:gd name="connsiteX27" fmla="*/ 285969 w 380427"/>
              <a:gd name="connsiteY27" fmla="*/ 119649 h 119649"/>
              <a:gd name="connsiteX28" fmla="*/ 40701 w 380427"/>
              <a:gd name="connsiteY28" fmla="*/ 117268 h 119649"/>
              <a:gd name="connsiteX29" fmla="*/ 16888 w 380427"/>
              <a:gd name="connsiteY29" fmla="*/ 112505 h 119649"/>
              <a:gd name="connsiteX30" fmla="*/ 7363 w 380427"/>
              <a:gd name="connsiteY30" fmla="*/ 105361 h 119649"/>
              <a:gd name="connsiteX31" fmla="*/ 2601 w 380427"/>
              <a:gd name="connsiteY31" fmla="*/ 67261 h 119649"/>
              <a:gd name="connsiteX32" fmla="*/ 35938 w 380427"/>
              <a:gd name="connsiteY32" fmla="*/ 69643 h 119649"/>
              <a:gd name="connsiteX33" fmla="*/ 43082 w 380427"/>
              <a:gd name="connsiteY33" fmla="*/ 67261 h 119649"/>
              <a:gd name="connsiteX34" fmla="*/ 28794 w 380427"/>
              <a:gd name="connsiteY34" fmla="*/ 64880 h 119649"/>
              <a:gd name="connsiteX35" fmla="*/ 107376 w 380427"/>
              <a:gd name="connsiteY35" fmla="*/ 62499 h 119649"/>
              <a:gd name="connsiteX36" fmla="*/ 128807 w 380427"/>
              <a:gd name="connsiteY36" fmla="*/ 48211 h 11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0427" h="119649">
                <a:moveTo>
                  <a:pt x="128807" y="48211"/>
                </a:moveTo>
                <a:cubicBezTo>
                  <a:pt x="133172" y="39083"/>
                  <a:pt x="128051" y="20146"/>
                  <a:pt x="133569" y="7730"/>
                </a:cubicBezTo>
                <a:cubicBezTo>
                  <a:pt x="135530" y="3318"/>
                  <a:pt x="143029" y="5349"/>
                  <a:pt x="147857" y="5349"/>
                </a:cubicBezTo>
                <a:cubicBezTo>
                  <a:pt x="162959" y="5349"/>
                  <a:pt x="178020" y="6936"/>
                  <a:pt x="193101" y="7730"/>
                </a:cubicBezTo>
                <a:cubicBezTo>
                  <a:pt x="199451" y="9318"/>
                  <a:pt x="205733" y="11209"/>
                  <a:pt x="212151" y="12493"/>
                </a:cubicBezTo>
                <a:cubicBezTo>
                  <a:pt x="221620" y="14387"/>
                  <a:pt x="231201" y="15668"/>
                  <a:pt x="240726" y="17255"/>
                </a:cubicBezTo>
                <a:cubicBezTo>
                  <a:pt x="245488" y="18049"/>
                  <a:pt x="250329" y="18465"/>
                  <a:pt x="255013" y="19636"/>
                </a:cubicBezTo>
                <a:cubicBezTo>
                  <a:pt x="258188" y="20430"/>
                  <a:pt x="261381" y="21157"/>
                  <a:pt x="264538" y="22018"/>
                </a:cubicBezTo>
                <a:cubicBezTo>
                  <a:pt x="270113" y="23538"/>
                  <a:pt x="275576" y="25481"/>
                  <a:pt x="281207" y="26780"/>
                </a:cubicBezTo>
                <a:cubicBezTo>
                  <a:pt x="285911" y="27866"/>
                  <a:pt x="290744" y="28297"/>
                  <a:pt x="295494" y="29161"/>
                </a:cubicBezTo>
                <a:cubicBezTo>
                  <a:pt x="299476" y="29885"/>
                  <a:pt x="303432" y="30749"/>
                  <a:pt x="307401" y="31543"/>
                </a:cubicBezTo>
                <a:cubicBezTo>
                  <a:pt x="312957" y="30749"/>
                  <a:pt x="318566" y="30262"/>
                  <a:pt x="324069" y="29161"/>
                </a:cubicBezTo>
                <a:cubicBezTo>
                  <a:pt x="326530" y="28669"/>
                  <a:pt x="329253" y="28348"/>
                  <a:pt x="331213" y="26780"/>
                </a:cubicBezTo>
                <a:cubicBezTo>
                  <a:pt x="333448" y="24992"/>
                  <a:pt x="334388" y="22017"/>
                  <a:pt x="335976" y="19636"/>
                </a:cubicBezTo>
                <a:cubicBezTo>
                  <a:pt x="332801" y="18842"/>
                  <a:pt x="329459" y="18544"/>
                  <a:pt x="326451" y="17255"/>
                </a:cubicBezTo>
                <a:cubicBezTo>
                  <a:pt x="323820" y="16128"/>
                  <a:pt x="322022" y="13398"/>
                  <a:pt x="319307" y="12493"/>
                </a:cubicBezTo>
                <a:cubicBezTo>
                  <a:pt x="314726" y="10966"/>
                  <a:pt x="309732" y="11159"/>
                  <a:pt x="305019" y="10111"/>
                </a:cubicBezTo>
                <a:cubicBezTo>
                  <a:pt x="302569" y="9566"/>
                  <a:pt x="300326" y="8274"/>
                  <a:pt x="297876" y="7730"/>
                </a:cubicBezTo>
                <a:cubicBezTo>
                  <a:pt x="293163" y="6683"/>
                  <a:pt x="288309" y="6361"/>
                  <a:pt x="283588" y="5349"/>
                </a:cubicBezTo>
                <a:cubicBezTo>
                  <a:pt x="277188" y="3978"/>
                  <a:pt x="258461" y="-1845"/>
                  <a:pt x="264538" y="586"/>
                </a:cubicBezTo>
                <a:cubicBezTo>
                  <a:pt x="312682" y="19843"/>
                  <a:pt x="279806" y="9852"/>
                  <a:pt x="366932" y="12493"/>
                </a:cubicBezTo>
                <a:cubicBezTo>
                  <a:pt x="369313" y="13287"/>
                  <a:pt x="372116" y="13306"/>
                  <a:pt x="374076" y="14874"/>
                </a:cubicBezTo>
                <a:cubicBezTo>
                  <a:pt x="388108" y="26100"/>
                  <a:pt x="374586" y="64404"/>
                  <a:pt x="374076" y="67261"/>
                </a:cubicBezTo>
                <a:cubicBezTo>
                  <a:pt x="372752" y="74674"/>
                  <a:pt x="369313" y="81549"/>
                  <a:pt x="366932" y="88693"/>
                </a:cubicBezTo>
                <a:cubicBezTo>
                  <a:pt x="364335" y="96484"/>
                  <a:pt x="363541" y="100586"/>
                  <a:pt x="357407" y="107743"/>
                </a:cubicBezTo>
                <a:cubicBezTo>
                  <a:pt x="355544" y="109916"/>
                  <a:pt x="353015" y="111719"/>
                  <a:pt x="350263" y="112505"/>
                </a:cubicBezTo>
                <a:cubicBezTo>
                  <a:pt x="341730" y="114943"/>
                  <a:pt x="332889" y="116288"/>
                  <a:pt x="324069" y="117268"/>
                </a:cubicBezTo>
                <a:cubicBezTo>
                  <a:pt x="311422" y="118673"/>
                  <a:pt x="298669" y="118855"/>
                  <a:pt x="285969" y="119649"/>
                </a:cubicBezTo>
                <a:lnTo>
                  <a:pt x="40701" y="117268"/>
                </a:lnTo>
                <a:cubicBezTo>
                  <a:pt x="29128" y="117058"/>
                  <a:pt x="25966" y="115531"/>
                  <a:pt x="16888" y="112505"/>
                </a:cubicBezTo>
                <a:cubicBezTo>
                  <a:pt x="13713" y="110124"/>
                  <a:pt x="9800" y="108494"/>
                  <a:pt x="7363" y="105361"/>
                </a:cubicBezTo>
                <a:cubicBezTo>
                  <a:pt x="-4027" y="90717"/>
                  <a:pt x="705" y="86217"/>
                  <a:pt x="2601" y="67261"/>
                </a:cubicBezTo>
                <a:cubicBezTo>
                  <a:pt x="13713" y="68055"/>
                  <a:pt x="24797" y="69643"/>
                  <a:pt x="35938" y="69643"/>
                </a:cubicBezTo>
                <a:cubicBezTo>
                  <a:pt x="38448" y="69643"/>
                  <a:pt x="45171" y="68653"/>
                  <a:pt x="43082" y="67261"/>
                </a:cubicBezTo>
                <a:cubicBezTo>
                  <a:pt x="39065" y="64583"/>
                  <a:pt x="33557" y="65674"/>
                  <a:pt x="28794" y="64880"/>
                </a:cubicBezTo>
                <a:cubicBezTo>
                  <a:pt x="54988" y="64086"/>
                  <a:pt x="81208" y="63913"/>
                  <a:pt x="107376" y="62499"/>
                </a:cubicBezTo>
                <a:cubicBezTo>
                  <a:pt x="110644" y="62322"/>
                  <a:pt x="124442" y="57339"/>
                  <a:pt x="128807" y="4821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a:extLst>
              <a:ext uri="{FF2B5EF4-FFF2-40B4-BE49-F238E27FC236}">
                <a16:creationId xmlns:a16="http://schemas.microsoft.com/office/drawing/2014/main" id="{CDACE2E0-BC40-1947-A6F3-68C650B64915}"/>
              </a:ext>
            </a:extLst>
          </p:cNvPr>
          <p:cNvSpPr txBox="1"/>
          <p:nvPr/>
        </p:nvSpPr>
        <p:spPr>
          <a:xfrm>
            <a:off x="6688670" y="5844415"/>
            <a:ext cx="481337" cy="153888"/>
          </a:xfrm>
          <a:prstGeom prst="rect">
            <a:avLst/>
          </a:prstGeom>
          <a:noFill/>
        </p:spPr>
        <p:txBody>
          <a:bodyPr wrap="square" rtlCol="0">
            <a:spAutoFit/>
          </a:bodyPr>
          <a:lstStyle/>
          <a:p>
            <a:r>
              <a:rPr lang="ru-RU" sz="200" dirty="0">
                <a:solidFill>
                  <a:srgbClr val="7030A0"/>
                </a:solidFill>
              </a:rPr>
              <a:t>Конусный пенетрометр фрикционного типа</a:t>
            </a:r>
          </a:p>
        </p:txBody>
      </p:sp>
      <p:sp>
        <p:nvSpPr>
          <p:cNvPr id="27" name="Freeform: Shape 26">
            <a:extLst>
              <a:ext uri="{FF2B5EF4-FFF2-40B4-BE49-F238E27FC236}">
                <a16:creationId xmlns:a16="http://schemas.microsoft.com/office/drawing/2014/main" id="{2F76F205-708A-AF63-1E32-0A5106A7E94F}"/>
              </a:ext>
            </a:extLst>
          </p:cNvPr>
          <p:cNvSpPr/>
          <p:nvPr/>
        </p:nvSpPr>
        <p:spPr>
          <a:xfrm>
            <a:off x="7180825" y="5900738"/>
            <a:ext cx="274869" cy="114300"/>
          </a:xfrm>
          <a:custGeom>
            <a:avLst/>
            <a:gdLst>
              <a:gd name="connsiteX0" fmla="*/ 81988 w 274869"/>
              <a:gd name="connsiteY0" fmla="*/ 28575 h 114300"/>
              <a:gd name="connsiteX1" fmla="*/ 93894 w 274869"/>
              <a:gd name="connsiteY1" fmla="*/ 4762 h 114300"/>
              <a:gd name="connsiteX2" fmla="*/ 101038 w 274869"/>
              <a:gd name="connsiteY2" fmla="*/ 2381 h 114300"/>
              <a:gd name="connsiteX3" fmla="*/ 93894 w 274869"/>
              <a:gd name="connsiteY3" fmla="*/ 0 h 114300"/>
              <a:gd name="connsiteX4" fmla="*/ 86750 w 274869"/>
              <a:gd name="connsiteY4" fmla="*/ 2381 h 114300"/>
              <a:gd name="connsiteX5" fmla="*/ 112944 w 274869"/>
              <a:gd name="connsiteY5" fmla="*/ 4762 h 114300"/>
              <a:gd name="connsiteX6" fmla="*/ 146281 w 274869"/>
              <a:gd name="connsiteY6" fmla="*/ 7143 h 114300"/>
              <a:gd name="connsiteX7" fmla="*/ 274869 w 274869"/>
              <a:gd name="connsiteY7" fmla="*/ 14287 h 114300"/>
              <a:gd name="connsiteX8" fmla="*/ 260581 w 274869"/>
              <a:gd name="connsiteY8" fmla="*/ 28575 h 114300"/>
              <a:gd name="connsiteX9" fmla="*/ 236769 w 274869"/>
              <a:gd name="connsiteY9" fmla="*/ 50006 h 114300"/>
              <a:gd name="connsiteX10" fmla="*/ 172475 w 274869"/>
              <a:gd name="connsiteY10" fmla="*/ 83343 h 114300"/>
              <a:gd name="connsiteX11" fmla="*/ 77225 w 274869"/>
              <a:gd name="connsiteY11" fmla="*/ 114300 h 114300"/>
              <a:gd name="connsiteX12" fmla="*/ 8169 w 274869"/>
              <a:gd name="connsiteY12" fmla="*/ 107156 h 114300"/>
              <a:gd name="connsiteX13" fmla="*/ 1025 w 274869"/>
              <a:gd name="connsiteY13" fmla="*/ 90487 h 114300"/>
              <a:gd name="connsiteX14" fmla="*/ 8169 w 274869"/>
              <a:gd name="connsiteY14" fmla="*/ 57150 h 114300"/>
              <a:gd name="connsiteX15" fmla="*/ 10550 w 274869"/>
              <a:gd name="connsiteY15" fmla="*/ 47625 h 114300"/>
              <a:gd name="connsiteX16" fmla="*/ 89131 w 274869"/>
              <a:gd name="connsiteY16" fmla="*/ 38100 h 114300"/>
              <a:gd name="connsiteX17" fmla="*/ 103419 w 274869"/>
              <a:gd name="connsiteY17" fmla="*/ 35718 h 114300"/>
              <a:gd name="connsiteX18" fmla="*/ 112944 w 274869"/>
              <a:gd name="connsiteY18" fmla="*/ 33337 h 114300"/>
              <a:gd name="connsiteX19" fmla="*/ 103419 w 274869"/>
              <a:gd name="connsiteY19" fmla="*/ 30956 h 114300"/>
              <a:gd name="connsiteX20" fmla="*/ 60556 w 274869"/>
              <a:gd name="connsiteY20" fmla="*/ 33337 h 114300"/>
              <a:gd name="connsiteX21" fmla="*/ 46269 w 274869"/>
              <a:gd name="connsiteY21" fmla="*/ 35718 h 114300"/>
              <a:gd name="connsiteX22" fmla="*/ 39125 w 274869"/>
              <a:gd name="connsiteY22" fmla="*/ 38100 h 114300"/>
              <a:gd name="connsiteX23" fmla="*/ 81988 w 274869"/>
              <a:gd name="connsiteY23" fmla="*/ 2857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4869" h="114300">
                <a:moveTo>
                  <a:pt x="81988" y="28575"/>
                </a:moveTo>
                <a:cubicBezTo>
                  <a:pt x="91116" y="23019"/>
                  <a:pt x="83985" y="11368"/>
                  <a:pt x="93894" y="4762"/>
                </a:cubicBezTo>
                <a:cubicBezTo>
                  <a:pt x="95983" y="3370"/>
                  <a:pt x="98657" y="3175"/>
                  <a:pt x="101038" y="2381"/>
                </a:cubicBezTo>
                <a:cubicBezTo>
                  <a:pt x="98657" y="1587"/>
                  <a:pt x="96404" y="0"/>
                  <a:pt x="93894" y="0"/>
                </a:cubicBezTo>
                <a:cubicBezTo>
                  <a:pt x="91384" y="0"/>
                  <a:pt x="84315" y="1772"/>
                  <a:pt x="86750" y="2381"/>
                </a:cubicBezTo>
                <a:cubicBezTo>
                  <a:pt x="95256" y="4507"/>
                  <a:pt x="104205" y="4063"/>
                  <a:pt x="112944" y="4762"/>
                </a:cubicBezTo>
                <a:lnTo>
                  <a:pt x="146281" y="7143"/>
                </a:lnTo>
                <a:lnTo>
                  <a:pt x="274869" y="14287"/>
                </a:lnTo>
                <a:cubicBezTo>
                  <a:pt x="258033" y="25512"/>
                  <a:pt x="278304" y="10852"/>
                  <a:pt x="260581" y="28575"/>
                </a:cubicBezTo>
                <a:cubicBezTo>
                  <a:pt x="253030" y="36126"/>
                  <a:pt x="245391" y="43705"/>
                  <a:pt x="236769" y="50006"/>
                </a:cubicBezTo>
                <a:cubicBezTo>
                  <a:pt x="190203" y="84035"/>
                  <a:pt x="213108" y="65417"/>
                  <a:pt x="172475" y="83343"/>
                </a:cubicBezTo>
                <a:cubicBezTo>
                  <a:pt x="97765" y="116303"/>
                  <a:pt x="142963" y="106565"/>
                  <a:pt x="77225" y="114300"/>
                </a:cubicBezTo>
                <a:cubicBezTo>
                  <a:pt x="54206" y="111919"/>
                  <a:pt x="30257" y="114059"/>
                  <a:pt x="8169" y="107156"/>
                </a:cubicBezTo>
                <a:cubicBezTo>
                  <a:pt x="2399" y="105353"/>
                  <a:pt x="1693" y="96495"/>
                  <a:pt x="1025" y="90487"/>
                </a:cubicBezTo>
                <a:cubicBezTo>
                  <a:pt x="-1364" y="68985"/>
                  <a:pt x="184" y="69125"/>
                  <a:pt x="8169" y="57150"/>
                </a:cubicBezTo>
                <a:cubicBezTo>
                  <a:pt x="8963" y="53975"/>
                  <a:pt x="9651" y="50772"/>
                  <a:pt x="10550" y="47625"/>
                </a:cubicBezTo>
                <a:cubicBezTo>
                  <a:pt x="19465" y="16419"/>
                  <a:pt x="25621" y="40084"/>
                  <a:pt x="89131" y="38100"/>
                </a:cubicBezTo>
                <a:cubicBezTo>
                  <a:pt x="93894" y="37306"/>
                  <a:pt x="98684" y="36665"/>
                  <a:pt x="103419" y="35718"/>
                </a:cubicBezTo>
                <a:cubicBezTo>
                  <a:pt x="106628" y="35076"/>
                  <a:pt x="112944" y="36610"/>
                  <a:pt x="112944" y="33337"/>
                </a:cubicBezTo>
                <a:cubicBezTo>
                  <a:pt x="112944" y="30064"/>
                  <a:pt x="106594" y="31750"/>
                  <a:pt x="103419" y="30956"/>
                </a:cubicBezTo>
                <a:cubicBezTo>
                  <a:pt x="89131" y="31750"/>
                  <a:pt x="74816" y="32149"/>
                  <a:pt x="60556" y="33337"/>
                </a:cubicBezTo>
                <a:cubicBezTo>
                  <a:pt x="55745" y="33738"/>
                  <a:pt x="50982" y="34671"/>
                  <a:pt x="46269" y="35718"/>
                </a:cubicBezTo>
                <a:cubicBezTo>
                  <a:pt x="43819" y="36263"/>
                  <a:pt x="41618" y="37807"/>
                  <a:pt x="39125" y="38100"/>
                </a:cubicBezTo>
                <a:cubicBezTo>
                  <a:pt x="7835" y="41782"/>
                  <a:pt x="72860" y="34131"/>
                  <a:pt x="81988" y="2857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AB5F1080-3EA8-B51F-E30A-F16E44415F90}"/>
              </a:ext>
            </a:extLst>
          </p:cNvPr>
          <p:cNvSpPr txBox="1"/>
          <p:nvPr/>
        </p:nvSpPr>
        <p:spPr>
          <a:xfrm>
            <a:off x="7164389" y="5839749"/>
            <a:ext cx="524207" cy="184666"/>
          </a:xfrm>
          <a:prstGeom prst="rect">
            <a:avLst/>
          </a:prstGeom>
          <a:noFill/>
        </p:spPr>
        <p:txBody>
          <a:bodyPr wrap="square" rtlCol="0">
            <a:spAutoFit/>
          </a:bodyPr>
          <a:lstStyle/>
          <a:p>
            <a:r>
              <a:rPr lang="ru-RU" sz="300" dirty="0">
                <a:solidFill>
                  <a:srgbClr val="7030A0"/>
                </a:solidFill>
              </a:rPr>
              <a:t>Стандартный пьезоконус</a:t>
            </a:r>
          </a:p>
        </p:txBody>
      </p:sp>
      <p:sp>
        <p:nvSpPr>
          <p:cNvPr id="29" name="Freeform: Shape 28">
            <a:extLst>
              <a:ext uri="{FF2B5EF4-FFF2-40B4-BE49-F238E27FC236}">
                <a16:creationId xmlns:a16="http://schemas.microsoft.com/office/drawing/2014/main" id="{4689AAEE-6771-42C7-8652-FFA1453ACDEC}"/>
              </a:ext>
            </a:extLst>
          </p:cNvPr>
          <p:cNvSpPr/>
          <p:nvPr/>
        </p:nvSpPr>
        <p:spPr>
          <a:xfrm>
            <a:off x="7541419" y="5878939"/>
            <a:ext cx="271462" cy="124192"/>
          </a:xfrm>
          <a:custGeom>
            <a:avLst/>
            <a:gdLst>
              <a:gd name="connsiteX0" fmla="*/ 150019 w 271462"/>
              <a:gd name="connsiteY0" fmla="*/ 33705 h 124192"/>
              <a:gd name="connsiteX1" fmla="*/ 147637 w 271462"/>
              <a:gd name="connsiteY1" fmla="*/ 21799 h 124192"/>
              <a:gd name="connsiteX2" fmla="*/ 150019 w 271462"/>
              <a:gd name="connsiteY2" fmla="*/ 9892 h 124192"/>
              <a:gd name="connsiteX3" fmla="*/ 171450 w 271462"/>
              <a:gd name="connsiteY3" fmla="*/ 2749 h 124192"/>
              <a:gd name="connsiteX4" fmla="*/ 264319 w 271462"/>
              <a:gd name="connsiteY4" fmla="*/ 17036 h 124192"/>
              <a:gd name="connsiteX5" fmla="*/ 271462 w 271462"/>
              <a:gd name="connsiteY5" fmla="*/ 24180 h 124192"/>
              <a:gd name="connsiteX6" fmla="*/ 269081 w 271462"/>
              <a:gd name="connsiteY6" fmla="*/ 55136 h 124192"/>
              <a:gd name="connsiteX7" fmla="*/ 247650 w 271462"/>
              <a:gd name="connsiteY7" fmla="*/ 83711 h 124192"/>
              <a:gd name="connsiteX8" fmla="*/ 216694 w 271462"/>
              <a:gd name="connsiteY8" fmla="*/ 105142 h 124192"/>
              <a:gd name="connsiteX9" fmla="*/ 178594 w 271462"/>
              <a:gd name="connsiteY9" fmla="*/ 121811 h 124192"/>
              <a:gd name="connsiteX10" fmla="*/ 154781 w 271462"/>
              <a:gd name="connsiteY10" fmla="*/ 124192 h 124192"/>
              <a:gd name="connsiteX11" fmla="*/ 23812 w 271462"/>
              <a:gd name="connsiteY11" fmla="*/ 121811 h 124192"/>
              <a:gd name="connsiteX12" fmla="*/ 16669 w 271462"/>
              <a:gd name="connsiteY12" fmla="*/ 117049 h 124192"/>
              <a:gd name="connsiteX13" fmla="*/ 9525 w 271462"/>
              <a:gd name="connsiteY13" fmla="*/ 109905 h 124192"/>
              <a:gd name="connsiteX14" fmla="*/ 7144 w 271462"/>
              <a:gd name="connsiteY14" fmla="*/ 102761 h 124192"/>
              <a:gd name="connsiteX15" fmla="*/ 2381 w 271462"/>
              <a:gd name="connsiteY15" fmla="*/ 93236 h 124192"/>
              <a:gd name="connsiteX16" fmla="*/ 0 w 271462"/>
              <a:gd name="connsiteY16" fmla="*/ 83711 h 124192"/>
              <a:gd name="connsiteX17" fmla="*/ 2381 w 271462"/>
              <a:gd name="connsiteY17" fmla="*/ 69424 h 124192"/>
              <a:gd name="connsiteX18" fmla="*/ 4762 w 271462"/>
              <a:gd name="connsiteY18" fmla="*/ 62280 h 124192"/>
              <a:gd name="connsiteX19" fmla="*/ 21431 w 271462"/>
              <a:gd name="connsiteY19" fmla="*/ 55136 h 124192"/>
              <a:gd name="connsiteX20" fmla="*/ 150019 w 271462"/>
              <a:gd name="connsiteY20" fmla="*/ 33705 h 12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462" h="124192">
                <a:moveTo>
                  <a:pt x="150019" y="33705"/>
                </a:moveTo>
                <a:cubicBezTo>
                  <a:pt x="171053" y="28149"/>
                  <a:pt x="147637" y="25846"/>
                  <a:pt x="147637" y="21799"/>
                </a:cubicBezTo>
                <a:cubicBezTo>
                  <a:pt x="147637" y="17751"/>
                  <a:pt x="148011" y="13406"/>
                  <a:pt x="150019" y="9892"/>
                </a:cubicBezTo>
                <a:cubicBezTo>
                  <a:pt x="153543" y="3724"/>
                  <a:pt x="167223" y="3453"/>
                  <a:pt x="171450" y="2749"/>
                </a:cubicBezTo>
                <a:cubicBezTo>
                  <a:pt x="246804" y="5032"/>
                  <a:pt x="232128" y="-11578"/>
                  <a:pt x="264319" y="17036"/>
                </a:cubicBezTo>
                <a:cubicBezTo>
                  <a:pt x="266836" y="19273"/>
                  <a:pt x="269081" y="21799"/>
                  <a:pt x="271462" y="24180"/>
                </a:cubicBezTo>
                <a:cubicBezTo>
                  <a:pt x="270668" y="34499"/>
                  <a:pt x="271326" y="45033"/>
                  <a:pt x="269081" y="55136"/>
                </a:cubicBezTo>
                <a:cubicBezTo>
                  <a:pt x="267556" y="61997"/>
                  <a:pt x="250111" y="81426"/>
                  <a:pt x="247650" y="83711"/>
                </a:cubicBezTo>
                <a:cubicBezTo>
                  <a:pt x="242658" y="88347"/>
                  <a:pt x="225051" y="101162"/>
                  <a:pt x="216694" y="105142"/>
                </a:cubicBezTo>
                <a:cubicBezTo>
                  <a:pt x="204178" y="111102"/>
                  <a:pt x="192388" y="120432"/>
                  <a:pt x="178594" y="121811"/>
                </a:cubicBezTo>
                <a:lnTo>
                  <a:pt x="154781" y="124192"/>
                </a:lnTo>
                <a:cubicBezTo>
                  <a:pt x="111125" y="123398"/>
                  <a:pt x="67417" y="124066"/>
                  <a:pt x="23812" y="121811"/>
                </a:cubicBezTo>
                <a:cubicBezTo>
                  <a:pt x="20954" y="121663"/>
                  <a:pt x="18867" y="118881"/>
                  <a:pt x="16669" y="117049"/>
                </a:cubicBezTo>
                <a:cubicBezTo>
                  <a:pt x="14082" y="114893"/>
                  <a:pt x="11906" y="112286"/>
                  <a:pt x="9525" y="109905"/>
                </a:cubicBezTo>
                <a:cubicBezTo>
                  <a:pt x="8731" y="107524"/>
                  <a:pt x="8133" y="105068"/>
                  <a:pt x="7144" y="102761"/>
                </a:cubicBezTo>
                <a:cubicBezTo>
                  <a:pt x="5746" y="99498"/>
                  <a:pt x="3627" y="96560"/>
                  <a:pt x="2381" y="93236"/>
                </a:cubicBezTo>
                <a:cubicBezTo>
                  <a:pt x="1232" y="90172"/>
                  <a:pt x="794" y="86886"/>
                  <a:pt x="0" y="83711"/>
                </a:cubicBezTo>
                <a:cubicBezTo>
                  <a:pt x="794" y="78949"/>
                  <a:pt x="1334" y="74137"/>
                  <a:pt x="2381" y="69424"/>
                </a:cubicBezTo>
                <a:cubicBezTo>
                  <a:pt x="2925" y="66974"/>
                  <a:pt x="2987" y="64055"/>
                  <a:pt x="4762" y="62280"/>
                </a:cubicBezTo>
                <a:cubicBezTo>
                  <a:pt x="5775" y="61267"/>
                  <a:pt x="18526" y="55194"/>
                  <a:pt x="21431" y="55136"/>
                </a:cubicBezTo>
                <a:cubicBezTo>
                  <a:pt x="58730" y="54390"/>
                  <a:pt x="128985" y="39261"/>
                  <a:pt x="150019" y="3370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62E54F94-506B-E002-3217-E2A325BD2D87}"/>
              </a:ext>
            </a:extLst>
          </p:cNvPr>
          <p:cNvSpPr txBox="1"/>
          <p:nvPr/>
        </p:nvSpPr>
        <p:spPr>
          <a:xfrm>
            <a:off x="7585974" y="5846999"/>
            <a:ext cx="392676" cy="123111"/>
          </a:xfrm>
          <a:prstGeom prst="rect">
            <a:avLst/>
          </a:prstGeom>
          <a:noFill/>
        </p:spPr>
        <p:txBody>
          <a:bodyPr wrap="square" rtlCol="0">
            <a:spAutoFit/>
          </a:bodyPr>
          <a:lstStyle/>
          <a:p>
            <a:r>
              <a:rPr lang="ru-RU" sz="200" dirty="0">
                <a:solidFill>
                  <a:srgbClr val="7030A0"/>
                </a:solidFill>
              </a:rPr>
              <a:t>Пьезоконус типа 1</a:t>
            </a:r>
          </a:p>
        </p:txBody>
      </p:sp>
      <p:sp>
        <p:nvSpPr>
          <p:cNvPr id="31" name="Freeform: Shape 30">
            <a:extLst>
              <a:ext uri="{FF2B5EF4-FFF2-40B4-BE49-F238E27FC236}">
                <a16:creationId xmlns:a16="http://schemas.microsoft.com/office/drawing/2014/main" id="{D58C4927-E9E7-6A8D-E292-6B0082F41354}"/>
              </a:ext>
            </a:extLst>
          </p:cNvPr>
          <p:cNvSpPr/>
          <p:nvPr/>
        </p:nvSpPr>
        <p:spPr>
          <a:xfrm>
            <a:off x="7872413" y="5884069"/>
            <a:ext cx="443003" cy="181589"/>
          </a:xfrm>
          <a:custGeom>
            <a:avLst/>
            <a:gdLst>
              <a:gd name="connsiteX0" fmla="*/ 197643 w 443003"/>
              <a:gd name="connsiteY0" fmla="*/ 42862 h 181589"/>
              <a:gd name="connsiteX1" fmla="*/ 202406 w 443003"/>
              <a:gd name="connsiteY1" fmla="*/ 30956 h 181589"/>
              <a:gd name="connsiteX2" fmla="*/ 207168 w 443003"/>
              <a:gd name="connsiteY2" fmla="*/ 9525 h 181589"/>
              <a:gd name="connsiteX3" fmla="*/ 209550 w 443003"/>
              <a:gd name="connsiteY3" fmla="*/ 0 h 181589"/>
              <a:gd name="connsiteX4" fmla="*/ 397668 w 443003"/>
              <a:gd name="connsiteY4" fmla="*/ 2381 h 181589"/>
              <a:gd name="connsiteX5" fmla="*/ 416718 w 443003"/>
              <a:gd name="connsiteY5" fmla="*/ 11906 h 181589"/>
              <a:gd name="connsiteX6" fmla="*/ 423862 w 443003"/>
              <a:gd name="connsiteY6" fmla="*/ 19050 h 181589"/>
              <a:gd name="connsiteX7" fmla="*/ 428625 w 443003"/>
              <a:gd name="connsiteY7" fmla="*/ 28575 h 181589"/>
              <a:gd name="connsiteX8" fmla="*/ 440531 w 443003"/>
              <a:gd name="connsiteY8" fmla="*/ 54769 h 181589"/>
              <a:gd name="connsiteX9" fmla="*/ 442912 w 443003"/>
              <a:gd name="connsiteY9" fmla="*/ 85725 h 181589"/>
              <a:gd name="connsiteX10" fmla="*/ 435768 w 443003"/>
              <a:gd name="connsiteY10" fmla="*/ 142875 h 181589"/>
              <a:gd name="connsiteX11" fmla="*/ 433387 w 443003"/>
              <a:gd name="connsiteY11" fmla="*/ 154781 h 181589"/>
              <a:gd name="connsiteX12" fmla="*/ 397668 w 443003"/>
              <a:gd name="connsiteY12" fmla="*/ 173831 h 181589"/>
              <a:gd name="connsiteX13" fmla="*/ 350043 w 443003"/>
              <a:gd name="connsiteY13" fmla="*/ 178594 h 181589"/>
              <a:gd name="connsiteX14" fmla="*/ 290512 w 443003"/>
              <a:gd name="connsiteY14" fmla="*/ 180975 h 181589"/>
              <a:gd name="connsiteX15" fmla="*/ 69056 w 443003"/>
              <a:gd name="connsiteY15" fmla="*/ 164306 h 181589"/>
              <a:gd name="connsiteX16" fmla="*/ 21431 w 443003"/>
              <a:gd name="connsiteY16" fmla="*/ 150019 h 181589"/>
              <a:gd name="connsiteX17" fmla="*/ 11906 w 443003"/>
              <a:gd name="connsiteY17" fmla="*/ 145256 h 181589"/>
              <a:gd name="connsiteX18" fmla="*/ 4762 w 443003"/>
              <a:gd name="connsiteY18" fmla="*/ 126206 h 181589"/>
              <a:gd name="connsiteX19" fmla="*/ 0 w 443003"/>
              <a:gd name="connsiteY19" fmla="*/ 59531 h 181589"/>
              <a:gd name="connsiteX20" fmla="*/ 119062 w 443003"/>
              <a:gd name="connsiteY20" fmla="*/ 57150 h 181589"/>
              <a:gd name="connsiteX21" fmla="*/ 197643 w 443003"/>
              <a:gd name="connsiteY21" fmla="*/ 42862 h 1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3003" h="181589">
                <a:moveTo>
                  <a:pt x="197643" y="42862"/>
                </a:moveTo>
                <a:cubicBezTo>
                  <a:pt x="211534" y="38496"/>
                  <a:pt x="201054" y="35011"/>
                  <a:pt x="202406" y="30956"/>
                </a:cubicBezTo>
                <a:cubicBezTo>
                  <a:pt x="204342" y="25150"/>
                  <a:pt x="205910" y="15186"/>
                  <a:pt x="207168" y="9525"/>
                </a:cubicBezTo>
                <a:cubicBezTo>
                  <a:pt x="207878" y="6330"/>
                  <a:pt x="208756" y="3175"/>
                  <a:pt x="209550" y="0"/>
                </a:cubicBezTo>
                <a:lnTo>
                  <a:pt x="397668" y="2381"/>
                </a:lnTo>
                <a:cubicBezTo>
                  <a:pt x="404756" y="2788"/>
                  <a:pt x="416718" y="11906"/>
                  <a:pt x="416718" y="11906"/>
                </a:cubicBezTo>
                <a:cubicBezTo>
                  <a:pt x="419099" y="14287"/>
                  <a:pt x="421904" y="16310"/>
                  <a:pt x="423862" y="19050"/>
                </a:cubicBezTo>
                <a:cubicBezTo>
                  <a:pt x="425925" y="21939"/>
                  <a:pt x="427124" y="25358"/>
                  <a:pt x="428625" y="28575"/>
                </a:cubicBezTo>
                <a:cubicBezTo>
                  <a:pt x="432681" y="37266"/>
                  <a:pt x="436562" y="46038"/>
                  <a:pt x="440531" y="54769"/>
                </a:cubicBezTo>
                <a:cubicBezTo>
                  <a:pt x="441325" y="65088"/>
                  <a:pt x="443471" y="75391"/>
                  <a:pt x="442912" y="85725"/>
                </a:cubicBezTo>
                <a:cubicBezTo>
                  <a:pt x="441876" y="104895"/>
                  <a:pt x="438391" y="123857"/>
                  <a:pt x="435768" y="142875"/>
                </a:cubicBezTo>
                <a:cubicBezTo>
                  <a:pt x="435215" y="146884"/>
                  <a:pt x="435872" y="151586"/>
                  <a:pt x="433387" y="154781"/>
                </a:cubicBezTo>
                <a:cubicBezTo>
                  <a:pt x="428824" y="160648"/>
                  <a:pt x="402165" y="172901"/>
                  <a:pt x="397668" y="173831"/>
                </a:cubicBezTo>
                <a:cubicBezTo>
                  <a:pt x="382045" y="177063"/>
                  <a:pt x="365962" y="177533"/>
                  <a:pt x="350043" y="178594"/>
                </a:cubicBezTo>
                <a:cubicBezTo>
                  <a:pt x="330227" y="179915"/>
                  <a:pt x="310356" y="180181"/>
                  <a:pt x="290512" y="180975"/>
                </a:cubicBezTo>
                <a:cubicBezTo>
                  <a:pt x="165415" y="179080"/>
                  <a:pt x="161861" y="189617"/>
                  <a:pt x="69056" y="164306"/>
                </a:cubicBezTo>
                <a:cubicBezTo>
                  <a:pt x="52143" y="159693"/>
                  <a:pt x="37682" y="156269"/>
                  <a:pt x="21431" y="150019"/>
                </a:cubicBezTo>
                <a:cubicBezTo>
                  <a:pt x="18118" y="148745"/>
                  <a:pt x="15081" y="146844"/>
                  <a:pt x="11906" y="145256"/>
                </a:cubicBezTo>
                <a:cubicBezTo>
                  <a:pt x="9525" y="138906"/>
                  <a:pt x="6756" y="132688"/>
                  <a:pt x="4762" y="126206"/>
                </a:cubicBezTo>
                <a:cubicBezTo>
                  <a:pt x="-674" y="108539"/>
                  <a:pt x="170" y="63448"/>
                  <a:pt x="0" y="59531"/>
                </a:cubicBezTo>
                <a:cubicBezTo>
                  <a:pt x="38052" y="34163"/>
                  <a:pt x="6085" y="53506"/>
                  <a:pt x="119062" y="57150"/>
                </a:cubicBezTo>
                <a:cubicBezTo>
                  <a:pt x="210886" y="60112"/>
                  <a:pt x="183752" y="47228"/>
                  <a:pt x="197643" y="4286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Box 31">
            <a:extLst>
              <a:ext uri="{FF2B5EF4-FFF2-40B4-BE49-F238E27FC236}">
                <a16:creationId xmlns:a16="http://schemas.microsoft.com/office/drawing/2014/main" id="{CFB40680-5C23-8B11-0681-5F1D5AF885CF}"/>
              </a:ext>
            </a:extLst>
          </p:cNvPr>
          <p:cNvSpPr txBox="1"/>
          <p:nvPr/>
        </p:nvSpPr>
        <p:spPr>
          <a:xfrm>
            <a:off x="7974279" y="5853220"/>
            <a:ext cx="524207" cy="153888"/>
          </a:xfrm>
          <a:prstGeom prst="rect">
            <a:avLst/>
          </a:prstGeom>
          <a:noFill/>
        </p:spPr>
        <p:txBody>
          <a:bodyPr wrap="square" rtlCol="0">
            <a:spAutoFit/>
          </a:bodyPr>
          <a:lstStyle/>
          <a:p>
            <a:r>
              <a:rPr lang="ru-RU" sz="200" dirty="0">
                <a:solidFill>
                  <a:srgbClr val="7030A0"/>
                </a:solidFill>
              </a:rPr>
              <a:t>Пьезоконический пенетрометр типа 2</a:t>
            </a:r>
          </a:p>
        </p:txBody>
      </p:sp>
      <p:sp>
        <p:nvSpPr>
          <p:cNvPr id="33" name="Rectangle 32">
            <a:extLst>
              <a:ext uri="{FF2B5EF4-FFF2-40B4-BE49-F238E27FC236}">
                <a16:creationId xmlns:a16="http://schemas.microsoft.com/office/drawing/2014/main" id="{5A587D9F-4DF7-58CE-BFC9-8CA8AD51665E}"/>
              </a:ext>
            </a:extLst>
          </p:cNvPr>
          <p:cNvSpPr/>
          <p:nvPr/>
        </p:nvSpPr>
        <p:spPr>
          <a:xfrm>
            <a:off x="7812881" y="1113367"/>
            <a:ext cx="685605" cy="169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1A4E1810-4968-9DD8-383F-25DB3A58A5C2}"/>
              </a:ext>
            </a:extLst>
          </p:cNvPr>
          <p:cNvSpPr txBox="1"/>
          <p:nvPr/>
        </p:nvSpPr>
        <p:spPr>
          <a:xfrm>
            <a:off x="7643073" y="973227"/>
            <a:ext cx="1077119" cy="400110"/>
          </a:xfrm>
          <a:prstGeom prst="rect">
            <a:avLst/>
          </a:prstGeom>
          <a:noFill/>
        </p:spPr>
        <p:txBody>
          <a:bodyPr wrap="square" rtlCol="0">
            <a:spAutoFit/>
          </a:bodyPr>
          <a:lstStyle/>
          <a:p>
            <a:r>
              <a:rPr lang="ru-RU" sz="1000" dirty="0">
                <a:solidFill>
                  <a:srgbClr val="7030A0"/>
                </a:solidFill>
              </a:rPr>
              <a:t>Компьютерный кабель</a:t>
            </a:r>
          </a:p>
        </p:txBody>
      </p:sp>
      <p:sp>
        <p:nvSpPr>
          <p:cNvPr id="35" name="Freeform: Shape 34">
            <a:extLst>
              <a:ext uri="{FF2B5EF4-FFF2-40B4-BE49-F238E27FC236}">
                <a16:creationId xmlns:a16="http://schemas.microsoft.com/office/drawing/2014/main" id="{318128D1-79D5-0F2A-52B0-BE9ED207C11E}"/>
              </a:ext>
            </a:extLst>
          </p:cNvPr>
          <p:cNvSpPr/>
          <p:nvPr/>
        </p:nvSpPr>
        <p:spPr>
          <a:xfrm>
            <a:off x="6204921" y="1275015"/>
            <a:ext cx="610844" cy="307857"/>
          </a:xfrm>
          <a:custGeom>
            <a:avLst/>
            <a:gdLst>
              <a:gd name="connsiteX0" fmla="*/ 39246 w 610844"/>
              <a:gd name="connsiteY0" fmla="*/ 3452 h 307857"/>
              <a:gd name="connsiteX1" fmla="*/ 140846 w 610844"/>
              <a:gd name="connsiteY1" fmla="*/ 11918 h 307857"/>
              <a:gd name="connsiteX2" fmla="*/ 564179 w 610844"/>
              <a:gd name="connsiteY2" fmla="*/ 20385 h 307857"/>
              <a:gd name="connsiteX3" fmla="*/ 589579 w 610844"/>
              <a:gd name="connsiteY3" fmla="*/ 28852 h 307857"/>
              <a:gd name="connsiteX4" fmla="*/ 593812 w 610844"/>
              <a:gd name="connsiteY4" fmla="*/ 41552 h 307857"/>
              <a:gd name="connsiteX5" fmla="*/ 585346 w 610844"/>
              <a:gd name="connsiteY5" fmla="*/ 88118 h 307857"/>
              <a:gd name="connsiteX6" fmla="*/ 576879 w 610844"/>
              <a:gd name="connsiteY6" fmla="*/ 100818 h 307857"/>
              <a:gd name="connsiteX7" fmla="*/ 564179 w 610844"/>
              <a:gd name="connsiteY7" fmla="*/ 117752 h 307857"/>
              <a:gd name="connsiteX8" fmla="*/ 551479 w 610844"/>
              <a:gd name="connsiteY8" fmla="*/ 164318 h 307857"/>
              <a:gd name="connsiteX9" fmla="*/ 543012 w 610844"/>
              <a:gd name="connsiteY9" fmla="*/ 177018 h 307857"/>
              <a:gd name="connsiteX10" fmla="*/ 538779 w 610844"/>
              <a:gd name="connsiteY10" fmla="*/ 193952 h 307857"/>
              <a:gd name="connsiteX11" fmla="*/ 534546 w 610844"/>
              <a:gd name="connsiteY11" fmla="*/ 206652 h 307857"/>
              <a:gd name="connsiteX12" fmla="*/ 538779 w 610844"/>
              <a:gd name="connsiteY12" fmla="*/ 219352 h 307857"/>
              <a:gd name="connsiteX13" fmla="*/ 564179 w 610844"/>
              <a:gd name="connsiteY13" fmla="*/ 227818 h 307857"/>
              <a:gd name="connsiteX14" fmla="*/ 585346 w 610844"/>
              <a:gd name="connsiteY14" fmla="*/ 236285 h 307857"/>
              <a:gd name="connsiteX15" fmla="*/ 606512 w 610844"/>
              <a:gd name="connsiteY15" fmla="*/ 253218 h 307857"/>
              <a:gd name="connsiteX16" fmla="*/ 610746 w 610844"/>
              <a:gd name="connsiteY16" fmla="*/ 265918 h 307857"/>
              <a:gd name="connsiteX17" fmla="*/ 521846 w 610844"/>
              <a:gd name="connsiteY17" fmla="*/ 299785 h 307857"/>
              <a:gd name="connsiteX18" fmla="*/ 420246 w 610844"/>
              <a:gd name="connsiteY18" fmla="*/ 295552 h 307857"/>
              <a:gd name="connsiteX19" fmla="*/ 115446 w 610844"/>
              <a:gd name="connsiteY19" fmla="*/ 299785 h 307857"/>
              <a:gd name="connsiteX20" fmla="*/ 35012 w 610844"/>
              <a:gd name="connsiteY20" fmla="*/ 282852 h 307857"/>
              <a:gd name="connsiteX21" fmla="*/ 47712 w 610844"/>
              <a:gd name="connsiteY21" fmla="*/ 75418 h 307857"/>
              <a:gd name="connsiteX22" fmla="*/ 39246 w 610844"/>
              <a:gd name="connsiteY22" fmla="*/ 3452 h 30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0844" h="307857">
                <a:moveTo>
                  <a:pt x="39246" y="3452"/>
                </a:moveTo>
                <a:cubicBezTo>
                  <a:pt x="54768" y="-7131"/>
                  <a:pt x="106928" y="9798"/>
                  <a:pt x="140846" y="11918"/>
                </a:cubicBezTo>
                <a:cubicBezTo>
                  <a:pt x="261493" y="19458"/>
                  <a:pt x="487362" y="19374"/>
                  <a:pt x="564179" y="20385"/>
                </a:cubicBezTo>
                <a:cubicBezTo>
                  <a:pt x="572646" y="23207"/>
                  <a:pt x="582317" y="23665"/>
                  <a:pt x="589579" y="28852"/>
                </a:cubicBezTo>
                <a:cubicBezTo>
                  <a:pt x="593210" y="31446"/>
                  <a:pt x="594130" y="37101"/>
                  <a:pt x="593812" y="41552"/>
                </a:cubicBezTo>
                <a:cubicBezTo>
                  <a:pt x="592688" y="57288"/>
                  <a:pt x="589680" y="72949"/>
                  <a:pt x="585346" y="88118"/>
                </a:cubicBezTo>
                <a:cubicBezTo>
                  <a:pt x="583948" y="93010"/>
                  <a:pt x="579836" y="96678"/>
                  <a:pt x="576879" y="100818"/>
                </a:cubicBezTo>
                <a:cubicBezTo>
                  <a:pt x="572778" y="106559"/>
                  <a:pt x="568412" y="112107"/>
                  <a:pt x="564179" y="117752"/>
                </a:cubicBezTo>
                <a:cubicBezTo>
                  <a:pt x="561907" y="129113"/>
                  <a:pt x="557618" y="155110"/>
                  <a:pt x="551479" y="164318"/>
                </a:cubicBezTo>
                <a:lnTo>
                  <a:pt x="543012" y="177018"/>
                </a:lnTo>
                <a:cubicBezTo>
                  <a:pt x="541601" y="182663"/>
                  <a:pt x="540377" y="188357"/>
                  <a:pt x="538779" y="193952"/>
                </a:cubicBezTo>
                <a:cubicBezTo>
                  <a:pt x="537553" y="198243"/>
                  <a:pt x="534546" y="202190"/>
                  <a:pt x="534546" y="206652"/>
                </a:cubicBezTo>
                <a:cubicBezTo>
                  <a:pt x="534546" y="211114"/>
                  <a:pt x="535148" y="216758"/>
                  <a:pt x="538779" y="219352"/>
                </a:cubicBezTo>
                <a:cubicBezTo>
                  <a:pt x="546041" y="224539"/>
                  <a:pt x="555792" y="224768"/>
                  <a:pt x="564179" y="227818"/>
                </a:cubicBezTo>
                <a:cubicBezTo>
                  <a:pt x="571321" y="230415"/>
                  <a:pt x="578830" y="232375"/>
                  <a:pt x="585346" y="236285"/>
                </a:cubicBezTo>
                <a:cubicBezTo>
                  <a:pt x="593094" y="240934"/>
                  <a:pt x="599457" y="247574"/>
                  <a:pt x="606512" y="253218"/>
                </a:cubicBezTo>
                <a:cubicBezTo>
                  <a:pt x="607923" y="257451"/>
                  <a:pt x="611480" y="261516"/>
                  <a:pt x="610746" y="265918"/>
                </a:cubicBezTo>
                <a:cubicBezTo>
                  <a:pt x="600231" y="329013"/>
                  <a:pt x="591973" y="303124"/>
                  <a:pt x="521846" y="299785"/>
                </a:cubicBezTo>
                <a:lnTo>
                  <a:pt x="420246" y="295552"/>
                </a:lnTo>
                <a:cubicBezTo>
                  <a:pt x="318646" y="296963"/>
                  <a:pt x="217001" y="303133"/>
                  <a:pt x="115446" y="299785"/>
                </a:cubicBezTo>
                <a:cubicBezTo>
                  <a:pt x="88062" y="298882"/>
                  <a:pt x="44460" y="308571"/>
                  <a:pt x="35012" y="282852"/>
                </a:cubicBezTo>
                <a:cubicBezTo>
                  <a:pt x="-36097" y="89278"/>
                  <a:pt x="18343" y="148842"/>
                  <a:pt x="47712" y="75418"/>
                </a:cubicBezTo>
                <a:cubicBezTo>
                  <a:pt x="56625" y="53134"/>
                  <a:pt x="23724" y="14035"/>
                  <a:pt x="39246" y="345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a:extLst>
              <a:ext uri="{FF2B5EF4-FFF2-40B4-BE49-F238E27FC236}">
                <a16:creationId xmlns:a16="http://schemas.microsoft.com/office/drawing/2014/main" id="{B8DFC51A-82CA-92FB-F0DE-07E012CAAD7F}"/>
              </a:ext>
            </a:extLst>
          </p:cNvPr>
          <p:cNvSpPr txBox="1"/>
          <p:nvPr/>
        </p:nvSpPr>
        <p:spPr>
          <a:xfrm>
            <a:off x="6178066" y="1240234"/>
            <a:ext cx="964142" cy="323165"/>
          </a:xfrm>
          <a:prstGeom prst="rect">
            <a:avLst/>
          </a:prstGeom>
          <a:noFill/>
        </p:spPr>
        <p:txBody>
          <a:bodyPr wrap="square" rtlCol="0">
            <a:spAutoFit/>
          </a:bodyPr>
          <a:lstStyle/>
          <a:p>
            <a:r>
              <a:rPr lang="ru-RU" sz="500" i="1" dirty="0"/>
              <a:t>Электрический конусный пенетрометр </a:t>
            </a:r>
            <a:r>
              <a:rPr lang="ru-RU" sz="500" dirty="0"/>
              <a:t>с вершиной 60':</a:t>
            </a:r>
          </a:p>
        </p:txBody>
      </p:sp>
      <p:sp>
        <p:nvSpPr>
          <p:cNvPr id="37" name="Rectangle 36">
            <a:extLst>
              <a:ext uri="{FF2B5EF4-FFF2-40B4-BE49-F238E27FC236}">
                <a16:creationId xmlns:a16="http://schemas.microsoft.com/office/drawing/2014/main" id="{38114AD6-A8C6-F1F9-B8FF-BCF64E3B4FC5}"/>
              </a:ext>
            </a:extLst>
          </p:cNvPr>
          <p:cNvSpPr/>
          <p:nvPr/>
        </p:nvSpPr>
        <p:spPr>
          <a:xfrm>
            <a:off x="7256206" y="1378118"/>
            <a:ext cx="1354394" cy="603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Box 37">
            <a:extLst>
              <a:ext uri="{FF2B5EF4-FFF2-40B4-BE49-F238E27FC236}">
                <a16:creationId xmlns:a16="http://schemas.microsoft.com/office/drawing/2014/main" id="{53B25BA8-F614-6BC6-D0F3-7F9DF9907FB2}"/>
              </a:ext>
            </a:extLst>
          </p:cNvPr>
          <p:cNvSpPr txBox="1"/>
          <p:nvPr/>
        </p:nvSpPr>
        <p:spPr>
          <a:xfrm>
            <a:off x="7193764" y="1449316"/>
            <a:ext cx="1416310" cy="461665"/>
          </a:xfrm>
          <a:prstGeom prst="rect">
            <a:avLst/>
          </a:prstGeom>
          <a:noFill/>
        </p:spPr>
        <p:txBody>
          <a:bodyPr wrap="square" rtlCol="0">
            <a:spAutoFit/>
          </a:bodyPr>
          <a:lstStyle/>
          <a:p>
            <a:r>
              <a:rPr lang="ru-RU" sz="400" dirty="0"/>
              <a:t>1 Насыщение полостей наконечника конуса и размещение предварительно насыщенного пористого фильтрующего элемента</a:t>
            </a:r>
          </a:p>
          <a:p>
            <a:r>
              <a:rPr lang="ru-RU" sz="400" dirty="0"/>
              <a:t>2 Получение исходных показаний для каналов наконечника, гильзы, поровой воды, датчика и инклинометра</a:t>
            </a:r>
          </a:p>
        </p:txBody>
      </p:sp>
      <p:sp>
        <p:nvSpPr>
          <p:cNvPr id="39" name="Rectangle 38">
            <a:extLst>
              <a:ext uri="{FF2B5EF4-FFF2-40B4-BE49-F238E27FC236}">
                <a16:creationId xmlns:a16="http://schemas.microsoft.com/office/drawing/2014/main" id="{9E5A38BE-4990-0472-F556-BDD4A67C6C0E}"/>
              </a:ext>
            </a:extLst>
          </p:cNvPr>
          <p:cNvSpPr/>
          <p:nvPr/>
        </p:nvSpPr>
        <p:spPr>
          <a:xfrm>
            <a:off x="6612466" y="2914958"/>
            <a:ext cx="455472" cy="133451"/>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a16="http://schemas.microsoft.com/office/drawing/2014/main" id="{A95DC15A-941A-5311-3E64-5FC765B39BDC}"/>
              </a:ext>
            </a:extLst>
          </p:cNvPr>
          <p:cNvSpPr txBox="1"/>
          <p:nvPr/>
        </p:nvSpPr>
        <p:spPr>
          <a:xfrm>
            <a:off x="6522134" y="2871622"/>
            <a:ext cx="881282" cy="215444"/>
          </a:xfrm>
          <a:prstGeom prst="rect">
            <a:avLst/>
          </a:prstGeom>
          <a:noFill/>
        </p:spPr>
        <p:txBody>
          <a:bodyPr wrap="square" rtlCol="0">
            <a:spAutoFit/>
          </a:bodyPr>
          <a:lstStyle/>
          <a:p>
            <a:r>
              <a:rPr lang="ru-RU" sz="800" dirty="0"/>
              <a:t>инклинометр</a:t>
            </a:r>
          </a:p>
        </p:txBody>
      </p:sp>
      <p:sp>
        <p:nvSpPr>
          <p:cNvPr id="41" name="Rectangle 40">
            <a:extLst>
              <a:ext uri="{FF2B5EF4-FFF2-40B4-BE49-F238E27FC236}">
                <a16:creationId xmlns:a16="http://schemas.microsoft.com/office/drawing/2014/main" id="{65DC768A-A374-BE37-8EAA-B88833452F7C}"/>
              </a:ext>
            </a:extLst>
          </p:cNvPr>
          <p:cNvSpPr/>
          <p:nvPr/>
        </p:nvSpPr>
        <p:spPr>
          <a:xfrm>
            <a:off x="6895343" y="3374497"/>
            <a:ext cx="638813" cy="133451"/>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a:extLst>
              <a:ext uri="{FF2B5EF4-FFF2-40B4-BE49-F238E27FC236}">
                <a16:creationId xmlns:a16="http://schemas.microsoft.com/office/drawing/2014/main" id="{A38C1DD9-A65C-3C57-0BBC-2E72223CC200}"/>
              </a:ext>
            </a:extLst>
          </p:cNvPr>
          <p:cNvSpPr txBox="1"/>
          <p:nvPr/>
        </p:nvSpPr>
        <p:spPr>
          <a:xfrm>
            <a:off x="6809052" y="3316945"/>
            <a:ext cx="811393" cy="215444"/>
          </a:xfrm>
          <a:prstGeom prst="rect">
            <a:avLst/>
          </a:prstGeom>
          <a:noFill/>
        </p:spPr>
        <p:txBody>
          <a:bodyPr wrap="square" rtlCol="0">
            <a:spAutoFit/>
          </a:bodyPr>
          <a:lstStyle/>
          <a:p>
            <a:r>
              <a:rPr lang="ru-RU" sz="800" dirty="0"/>
              <a:t>трение втулки</a:t>
            </a:r>
          </a:p>
        </p:txBody>
      </p:sp>
      <p:sp>
        <p:nvSpPr>
          <p:cNvPr id="43" name="Rectangle 42">
            <a:extLst>
              <a:ext uri="{FF2B5EF4-FFF2-40B4-BE49-F238E27FC236}">
                <a16:creationId xmlns:a16="http://schemas.microsoft.com/office/drawing/2014/main" id="{FDD18D02-43E9-A1AF-7481-EB73A4CFBA93}"/>
              </a:ext>
            </a:extLst>
          </p:cNvPr>
          <p:cNvSpPr/>
          <p:nvPr/>
        </p:nvSpPr>
        <p:spPr>
          <a:xfrm>
            <a:off x="6991935" y="3736770"/>
            <a:ext cx="880478" cy="113490"/>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Box 43">
            <a:extLst>
              <a:ext uri="{FF2B5EF4-FFF2-40B4-BE49-F238E27FC236}">
                <a16:creationId xmlns:a16="http://schemas.microsoft.com/office/drawing/2014/main" id="{F1905B25-ECE2-2D5A-76DE-56B295066BAC}"/>
              </a:ext>
            </a:extLst>
          </p:cNvPr>
          <p:cNvSpPr txBox="1"/>
          <p:nvPr/>
        </p:nvSpPr>
        <p:spPr>
          <a:xfrm>
            <a:off x="6909673" y="3662002"/>
            <a:ext cx="1323481" cy="215444"/>
          </a:xfrm>
          <a:prstGeom prst="rect">
            <a:avLst/>
          </a:prstGeom>
          <a:noFill/>
        </p:spPr>
        <p:txBody>
          <a:bodyPr wrap="square" rtlCol="0">
            <a:spAutoFit/>
          </a:bodyPr>
          <a:lstStyle/>
          <a:p>
            <a:r>
              <a:rPr lang="ru-RU" sz="800" dirty="0"/>
              <a:t>давление поровых вод</a:t>
            </a:r>
          </a:p>
        </p:txBody>
      </p:sp>
      <p:sp>
        <p:nvSpPr>
          <p:cNvPr id="45" name="Rectangle 44">
            <a:extLst>
              <a:ext uri="{FF2B5EF4-FFF2-40B4-BE49-F238E27FC236}">
                <a16:creationId xmlns:a16="http://schemas.microsoft.com/office/drawing/2014/main" id="{5055B172-46A8-2A19-3765-1835E82C33A8}"/>
              </a:ext>
            </a:extLst>
          </p:cNvPr>
          <p:cNvSpPr/>
          <p:nvPr/>
        </p:nvSpPr>
        <p:spPr>
          <a:xfrm>
            <a:off x="6991935" y="3882973"/>
            <a:ext cx="1451517" cy="127178"/>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Box 45">
            <a:extLst>
              <a:ext uri="{FF2B5EF4-FFF2-40B4-BE49-F238E27FC236}">
                <a16:creationId xmlns:a16="http://schemas.microsoft.com/office/drawing/2014/main" id="{B13CC50F-0B5D-0B97-5671-4C91F05502D5}"/>
              </a:ext>
            </a:extLst>
          </p:cNvPr>
          <p:cNvSpPr txBox="1"/>
          <p:nvPr/>
        </p:nvSpPr>
        <p:spPr>
          <a:xfrm>
            <a:off x="6929338" y="3813936"/>
            <a:ext cx="1728257" cy="215444"/>
          </a:xfrm>
          <a:prstGeom prst="rect">
            <a:avLst/>
          </a:prstGeom>
          <a:noFill/>
        </p:spPr>
        <p:txBody>
          <a:bodyPr wrap="square" rtlCol="0">
            <a:spAutoFit/>
          </a:bodyPr>
          <a:lstStyle/>
          <a:p>
            <a:r>
              <a:rPr lang="ru-RU" sz="800" dirty="0"/>
              <a:t>коэффициент чистой площади</a:t>
            </a:r>
          </a:p>
        </p:txBody>
      </p:sp>
      <p:sp>
        <p:nvSpPr>
          <p:cNvPr id="47" name="Rectangle 46">
            <a:extLst>
              <a:ext uri="{FF2B5EF4-FFF2-40B4-BE49-F238E27FC236}">
                <a16:creationId xmlns:a16="http://schemas.microsoft.com/office/drawing/2014/main" id="{231D569F-77AC-16B6-65E4-CB48D6282085}"/>
              </a:ext>
            </a:extLst>
          </p:cNvPr>
          <p:cNvSpPr/>
          <p:nvPr/>
        </p:nvSpPr>
        <p:spPr>
          <a:xfrm>
            <a:off x="6877203" y="4049691"/>
            <a:ext cx="1795313" cy="146784"/>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Box 47">
            <a:extLst>
              <a:ext uri="{FF2B5EF4-FFF2-40B4-BE49-F238E27FC236}">
                <a16:creationId xmlns:a16="http://schemas.microsoft.com/office/drawing/2014/main" id="{03D24A9E-2D08-27BD-A362-2BE7CF49FA17}"/>
              </a:ext>
            </a:extLst>
          </p:cNvPr>
          <p:cNvSpPr txBox="1"/>
          <p:nvPr/>
        </p:nvSpPr>
        <p:spPr>
          <a:xfrm>
            <a:off x="6799678" y="3949537"/>
            <a:ext cx="2139797" cy="338554"/>
          </a:xfrm>
          <a:prstGeom prst="rect">
            <a:avLst/>
          </a:prstGeom>
          <a:noFill/>
        </p:spPr>
        <p:txBody>
          <a:bodyPr wrap="square" rtlCol="0">
            <a:spAutoFit/>
          </a:bodyPr>
          <a:lstStyle/>
          <a:p>
            <a:r>
              <a:rPr lang="ru-RU" sz="800" dirty="0"/>
              <a:t>измеренное напряжение наконечника или сопротивление конуса</a:t>
            </a:r>
          </a:p>
        </p:txBody>
      </p:sp>
      <p:sp>
        <p:nvSpPr>
          <p:cNvPr id="49" name="Rectangle 48">
            <a:extLst>
              <a:ext uri="{FF2B5EF4-FFF2-40B4-BE49-F238E27FC236}">
                <a16:creationId xmlns:a16="http://schemas.microsoft.com/office/drawing/2014/main" id="{441232B8-2230-C04A-BAC9-237FD1770FBA}"/>
              </a:ext>
            </a:extLst>
          </p:cNvPr>
          <p:cNvSpPr/>
          <p:nvPr/>
        </p:nvSpPr>
        <p:spPr>
          <a:xfrm>
            <a:off x="6582833" y="4318409"/>
            <a:ext cx="820583" cy="99853"/>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Box 49">
            <a:extLst>
              <a:ext uri="{FF2B5EF4-FFF2-40B4-BE49-F238E27FC236}">
                <a16:creationId xmlns:a16="http://schemas.microsoft.com/office/drawing/2014/main" id="{CCB8DB23-2DB4-8C2D-574F-C2EF812CE098}"/>
              </a:ext>
            </a:extLst>
          </p:cNvPr>
          <p:cNvSpPr txBox="1"/>
          <p:nvPr/>
        </p:nvSpPr>
        <p:spPr>
          <a:xfrm>
            <a:off x="6524891" y="4187373"/>
            <a:ext cx="1168401" cy="461665"/>
          </a:xfrm>
          <a:prstGeom prst="rect">
            <a:avLst/>
          </a:prstGeom>
          <a:noFill/>
        </p:spPr>
        <p:txBody>
          <a:bodyPr wrap="square" rtlCol="0">
            <a:spAutoFit/>
          </a:bodyPr>
          <a:lstStyle/>
          <a:p>
            <a:r>
              <a:rPr lang="ru-RU" sz="800" dirty="0"/>
              <a:t>скорректированное напряжение наконечника</a:t>
            </a:r>
          </a:p>
        </p:txBody>
      </p:sp>
      <p:sp>
        <p:nvSpPr>
          <p:cNvPr id="51" name="Rectangle 50">
            <a:extLst>
              <a:ext uri="{FF2B5EF4-FFF2-40B4-BE49-F238E27FC236}">
                <a16:creationId xmlns:a16="http://schemas.microsoft.com/office/drawing/2014/main" id="{A3D80AAD-04D8-C3E1-C81E-B2B317851EF8}"/>
              </a:ext>
            </a:extLst>
          </p:cNvPr>
          <p:cNvSpPr/>
          <p:nvPr/>
        </p:nvSpPr>
        <p:spPr>
          <a:xfrm>
            <a:off x="9660087" y="2155179"/>
            <a:ext cx="674680" cy="405506"/>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Box 51">
            <a:extLst>
              <a:ext uri="{FF2B5EF4-FFF2-40B4-BE49-F238E27FC236}">
                <a16:creationId xmlns:a16="http://schemas.microsoft.com/office/drawing/2014/main" id="{4F6FFCAC-E644-42C8-723C-7A9F12962688}"/>
              </a:ext>
            </a:extLst>
          </p:cNvPr>
          <p:cNvSpPr txBox="1"/>
          <p:nvPr/>
        </p:nvSpPr>
        <p:spPr>
          <a:xfrm>
            <a:off x="9602084" y="2155179"/>
            <a:ext cx="1294176" cy="323165"/>
          </a:xfrm>
          <a:prstGeom prst="rect">
            <a:avLst/>
          </a:prstGeom>
          <a:noFill/>
        </p:spPr>
        <p:txBody>
          <a:bodyPr wrap="square" rtlCol="0">
            <a:spAutoFit/>
          </a:bodyPr>
          <a:lstStyle/>
          <a:p>
            <a:r>
              <a:rPr lang="ru-RU" sz="500" dirty="0"/>
              <a:t>Непрерывное гидротолкание со скоростью 20 мм/с Добавление стержня через каждые 1 м</a:t>
            </a:r>
          </a:p>
        </p:txBody>
      </p:sp>
      <p:sp>
        <p:nvSpPr>
          <p:cNvPr id="53" name="Rectangle 52">
            <a:extLst>
              <a:ext uri="{FF2B5EF4-FFF2-40B4-BE49-F238E27FC236}">
                <a16:creationId xmlns:a16="http://schemas.microsoft.com/office/drawing/2014/main" id="{52E59D3D-45AF-F34C-318D-DA07E1AB3771}"/>
              </a:ext>
            </a:extLst>
          </p:cNvPr>
          <p:cNvSpPr/>
          <p:nvPr/>
        </p:nvSpPr>
        <p:spPr>
          <a:xfrm>
            <a:off x="9819564" y="2765577"/>
            <a:ext cx="416257" cy="106045"/>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Box 53">
            <a:extLst>
              <a:ext uri="{FF2B5EF4-FFF2-40B4-BE49-F238E27FC236}">
                <a16:creationId xmlns:a16="http://schemas.microsoft.com/office/drawing/2014/main" id="{6E472EB6-99E1-7F60-590C-611F6BD91889}"/>
              </a:ext>
            </a:extLst>
          </p:cNvPr>
          <p:cNvSpPr txBox="1"/>
          <p:nvPr/>
        </p:nvSpPr>
        <p:spPr>
          <a:xfrm>
            <a:off x="9693707" y="2686956"/>
            <a:ext cx="910751" cy="184666"/>
          </a:xfrm>
          <a:prstGeom prst="rect">
            <a:avLst/>
          </a:prstGeom>
          <a:noFill/>
        </p:spPr>
        <p:txBody>
          <a:bodyPr wrap="square" rtlCol="0">
            <a:spAutoFit/>
          </a:bodyPr>
          <a:lstStyle/>
          <a:p>
            <a:r>
              <a:rPr lang="ru-RU" sz="600" dirty="0"/>
              <a:t>Конусный стержень</a:t>
            </a:r>
          </a:p>
        </p:txBody>
      </p:sp>
      <p:sp>
        <p:nvSpPr>
          <p:cNvPr id="55" name="Rectangle 54">
            <a:extLst>
              <a:ext uri="{FF2B5EF4-FFF2-40B4-BE49-F238E27FC236}">
                <a16:creationId xmlns:a16="http://schemas.microsoft.com/office/drawing/2014/main" id="{78E11FDE-DA5C-6512-7304-95B6BC2EF45E}"/>
              </a:ext>
            </a:extLst>
          </p:cNvPr>
          <p:cNvSpPr/>
          <p:nvPr/>
        </p:nvSpPr>
        <p:spPr>
          <a:xfrm>
            <a:off x="9525399" y="3594657"/>
            <a:ext cx="775249" cy="255603"/>
          </a:xfrm>
          <a:prstGeom prst="rect">
            <a:avLst/>
          </a:prstGeom>
          <a:solidFill>
            <a:srgbClr val="F3DDAA"/>
          </a:solidFill>
          <a:ln>
            <a:solidFill>
              <a:srgbClr val="FED8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Box 55">
            <a:extLst>
              <a:ext uri="{FF2B5EF4-FFF2-40B4-BE49-F238E27FC236}">
                <a16:creationId xmlns:a16="http://schemas.microsoft.com/office/drawing/2014/main" id="{77BDDEEE-1AEB-2E21-724F-750F71637CF5}"/>
              </a:ext>
            </a:extLst>
          </p:cNvPr>
          <p:cNvSpPr txBox="1"/>
          <p:nvPr/>
        </p:nvSpPr>
        <p:spPr>
          <a:xfrm>
            <a:off x="9460572" y="3515056"/>
            <a:ext cx="775249" cy="369332"/>
          </a:xfrm>
          <a:prstGeom prst="rect">
            <a:avLst/>
          </a:prstGeom>
          <a:noFill/>
        </p:spPr>
        <p:txBody>
          <a:bodyPr wrap="square" rtlCol="0">
            <a:spAutoFit/>
          </a:bodyPr>
          <a:lstStyle/>
          <a:p>
            <a:r>
              <a:rPr lang="ru-RU" sz="600" dirty="0"/>
              <a:t>Показания снимаются через каждые 10-50 мм</a:t>
            </a:r>
          </a:p>
        </p:txBody>
      </p:sp>
    </p:spTree>
    <p:extLst>
      <p:ext uri="{BB962C8B-B14F-4D97-AF65-F5344CB8AC3E}">
        <p14:creationId xmlns:p14="http://schemas.microsoft.com/office/powerpoint/2010/main" val="970039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272D-3973-4EF5-AD32-D9677688874B}"/>
              </a:ext>
            </a:extLst>
          </p:cNvPr>
          <p:cNvSpPr>
            <a:spLocks noGrp="1"/>
          </p:cNvSpPr>
          <p:nvPr>
            <p:ph type="title"/>
          </p:nvPr>
        </p:nvSpPr>
        <p:spPr>
          <a:xfrm>
            <a:off x="0" y="0"/>
            <a:ext cx="11493500" cy="1325563"/>
          </a:xfrm>
        </p:spPr>
        <p:txBody>
          <a:bodyPr>
            <a:normAutofit/>
          </a:bodyPr>
          <a:lstStyle/>
          <a:p>
            <a:r>
              <a:rPr lang="ru-RU" b="1" dirty="0"/>
              <a:t>Испытания на прочность при сдвиге на месте</a:t>
            </a:r>
            <a:endParaRPr lang="en-GB" b="1" dirty="0"/>
          </a:p>
        </p:txBody>
      </p:sp>
      <p:sp>
        <p:nvSpPr>
          <p:cNvPr id="3" name="Content Placeholder 2">
            <a:extLst>
              <a:ext uri="{FF2B5EF4-FFF2-40B4-BE49-F238E27FC236}">
                <a16:creationId xmlns:a16="http://schemas.microsoft.com/office/drawing/2014/main" id="{48E0EC00-9EE1-4D7E-9D9D-2F916FB3B450}"/>
              </a:ext>
            </a:extLst>
          </p:cNvPr>
          <p:cNvSpPr>
            <a:spLocks noGrp="1"/>
          </p:cNvSpPr>
          <p:nvPr>
            <p:ph sz="quarter" idx="1"/>
          </p:nvPr>
        </p:nvSpPr>
        <p:spPr>
          <a:xfrm>
            <a:off x="118533" y="1528550"/>
            <a:ext cx="4804509" cy="3915518"/>
          </a:xfrm>
        </p:spPr>
        <p:txBody>
          <a:bodyPr>
            <a:normAutofit fontScale="70000" lnSpcReduction="20000"/>
          </a:bodyPr>
          <a:lstStyle/>
          <a:p>
            <a:r>
              <a:rPr lang="ru-RU" b="1" dirty="0"/>
              <a:t>Конусное испытание на проникновение</a:t>
            </a:r>
            <a:r>
              <a:rPr lang="hr-HR" b="1" dirty="0"/>
              <a:t> – CPT</a:t>
            </a:r>
          </a:p>
          <a:p>
            <a:r>
              <a:rPr lang="ru-RU" sz="3200" dirty="0"/>
              <a:t>Свойства грунта по результатам испытаний</a:t>
            </a:r>
            <a:r>
              <a:rPr lang="en-GB" sz="3200" dirty="0"/>
              <a:t>:</a:t>
            </a:r>
            <a:endParaRPr lang="hr-HR" sz="3200" dirty="0"/>
          </a:p>
          <a:p>
            <a:pPr lvl="1"/>
            <a:r>
              <a:rPr lang="ru-RU" sz="2500" dirty="0"/>
              <a:t>расположение слоев грунта по глубине - в соответствии с типом поведения - глина, порошок, песок, их смеси, не может быть выполнено в гравии)</a:t>
            </a:r>
          </a:p>
          <a:p>
            <a:pPr lvl="1"/>
            <a:r>
              <a:rPr lang="ru-RU" sz="2500" dirty="0"/>
              <a:t>угол внутреннего трения несвязного грунта</a:t>
            </a:r>
          </a:p>
          <a:p>
            <a:pPr lvl="1"/>
            <a:r>
              <a:rPr lang="ru-RU" sz="2500" dirty="0"/>
              <a:t>прочность связного грунта без деформации  </a:t>
            </a:r>
          </a:p>
          <a:p>
            <a:pPr lvl="1"/>
            <a:r>
              <a:rPr lang="ru-RU" sz="2500" dirty="0"/>
              <a:t>модуль сжимаемости грунта </a:t>
            </a:r>
          </a:p>
          <a:p>
            <a:pPr lvl="1"/>
            <a:r>
              <a:rPr lang="ru-RU" sz="2500" dirty="0"/>
              <a:t>характеристики консолидации грунта - давление переуплотнения</a:t>
            </a:r>
          </a:p>
          <a:p>
            <a:endParaRPr lang="en-GB" dirty="0"/>
          </a:p>
        </p:txBody>
      </p:sp>
      <p:pic>
        <p:nvPicPr>
          <p:cNvPr id="27" name="Picture 26">
            <a:extLst>
              <a:ext uri="{FF2B5EF4-FFF2-40B4-BE49-F238E27FC236}">
                <a16:creationId xmlns:a16="http://schemas.microsoft.com/office/drawing/2014/main" id="{A73FC8FD-E1AF-4ECC-9B10-0E708F370F70}"/>
              </a:ext>
            </a:extLst>
          </p:cNvPr>
          <p:cNvPicPr>
            <a:picLocks noChangeAspect="1"/>
          </p:cNvPicPr>
          <p:nvPr/>
        </p:nvPicPr>
        <p:blipFill>
          <a:blip r:embed="rId2"/>
          <a:stretch>
            <a:fillRect/>
          </a:stretch>
        </p:blipFill>
        <p:spPr>
          <a:xfrm>
            <a:off x="5452534" y="1532467"/>
            <a:ext cx="5609321" cy="3470910"/>
          </a:xfrm>
          <a:prstGeom prst="rect">
            <a:avLst/>
          </a:prstGeom>
        </p:spPr>
      </p:pic>
      <p:sp>
        <p:nvSpPr>
          <p:cNvPr id="4" name="TextBox 3">
            <a:extLst>
              <a:ext uri="{FF2B5EF4-FFF2-40B4-BE49-F238E27FC236}">
                <a16:creationId xmlns:a16="http://schemas.microsoft.com/office/drawing/2014/main" id="{0933169B-A23E-C729-2F98-7FDD3FCA34A7}"/>
              </a:ext>
            </a:extLst>
          </p:cNvPr>
          <p:cNvSpPr txBox="1"/>
          <p:nvPr/>
        </p:nvSpPr>
        <p:spPr>
          <a:xfrm>
            <a:off x="5625152" y="2374710"/>
            <a:ext cx="941696" cy="369332"/>
          </a:xfrm>
          <a:prstGeom prst="rect">
            <a:avLst/>
          </a:prstGeom>
          <a:solidFill>
            <a:srgbClr val="EED093"/>
          </a:solidFill>
        </p:spPr>
        <p:txBody>
          <a:bodyPr wrap="square" rtlCol="0">
            <a:spAutoFit/>
          </a:bodyPr>
          <a:lstStyle/>
          <a:p>
            <a:r>
              <a:rPr lang="ru-RU" dirty="0"/>
              <a:t>Песок</a:t>
            </a:r>
          </a:p>
        </p:txBody>
      </p:sp>
      <p:sp>
        <p:nvSpPr>
          <p:cNvPr id="5" name="TextBox 4">
            <a:extLst>
              <a:ext uri="{FF2B5EF4-FFF2-40B4-BE49-F238E27FC236}">
                <a16:creationId xmlns:a16="http://schemas.microsoft.com/office/drawing/2014/main" id="{71DAAD0C-3F22-FF11-EEFA-646E90A0B544}"/>
              </a:ext>
            </a:extLst>
          </p:cNvPr>
          <p:cNvSpPr txBox="1"/>
          <p:nvPr/>
        </p:nvSpPr>
        <p:spPr>
          <a:xfrm>
            <a:off x="5732060" y="3219438"/>
            <a:ext cx="941696" cy="369332"/>
          </a:xfrm>
          <a:prstGeom prst="rect">
            <a:avLst/>
          </a:prstGeom>
          <a:solidFill>
            <a:srgbClr val="B3E9F3"/>
          </a:solidFill>
        </p:spPr>
        <p:txBody>
          <a:bodyPr wrap="square" rtlCol="0">
            <a:spAutoFit/>
          </a:bodyPr>
          <a:lstStyle/>
          <a:p>
            <a:r>
              <a:rPr lang="ru-RU" dirty="0"/>
              <a:t>Глина</a:t>
            </a:r>
          </a:p>
        </p:txBody>
      </p:sp>
      <p:sp>
        <p:nvSpPr>
          <p:cNvPr id="6" name="TextBox 5">
            <a:extLst>
              <a:ext uri="{FF2B5EF4-FFF2-40B4-BE49-F238E27FC236}">
                <a16:creationId xmlns:a16="http://schemas.microsoft.com/office/drawing/2014/main" id="{BBA7ADF3-C962-E014-C066-EC049480D71A}"/>
              </a:ext>
            </a:extLst>
          </p:cNvPr>
          <p:cNvSpPr txBox="1"/>
          <p:nvPr/>
        </p:nvSpPr>
        <p:spPr>
          <a:xfrm>
            <a:off x="5693392" y="4129329"/>
            <a:ext cx="941696" cy="369332"/>
          </a:xfrm>
          <a:prstGeom prst="rect">
            <a:avLst/>
          </a:prstGeom>
          <a:solidFill>
            <a:srgbClr val="B3E9F3"/>
          </a:solidFill>
        </p:spPr>
        <p:txBody>
          <a:bodyPr wrap="square" rtlCol="0">
            <a:spAutoFit/>
          </a:bodyPr>
          <a:lstStyle/>
          <a:p>
            <a:r>
              <a:rPr lang="ru-RU" dirty="0"/>
              <a:t>Глина</a:t>
            </a:r>
          </a:p>
        </p:txBody>
      </p:sp>
      <p:sp>
        <p:nvSpPr>
          <p:cNvPr id="7" name="Rectangle 6">
            <a:extLst>
              <a:ext uri="{FF2B5EF4-FFF2-40B4-BE49-F238E27FC236}">
                <a16:creationId xmlns:a16="http://schemas.microsoft.com/office/drawing/2014/main" id="{2ECACF3B-2141-1EFE-E82D-B4B76449508B}"/>
              </a:ext>
            </a:extLst>
          </p:cNvPr>
          <p:cNvSpPr/>
          <p:nvPr/>
        </p:nvSpPr>
        <p:spPr>
          <a:xfrm>
            <a:off x="7574507" y="1528549"/>
            <a:ext cx="3534771" cy="382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2E0569A8-7211-199A-0B69-36FC07861F8A}"/>
              </a:ext>
            </a:extLst>
          </p:cNvPr>
          <p:cNvSpPr txBox="1"/>
          <p:nvPr/>
        </p:nvSpPr>
        <p:spPr>
          <a:xfrm>
            <a:off x="7363311" y="1772187"/>
            <a:ext cx="3698544" cy="276999"/>
          </a:xfrm>
          <a:prstGeom prst="rect">
            <a:avLst/>
          </a:prstGeom>
          <a:noFill/>
        </p:spPr>
        <p:txBody>
          <a:bodyPr wrap="square" rtlCol="0">
            <a:spAutoFit/>
          </a:bodyPr>
          <a:lstStyle/>
          <a:p>
            <a:r>
              <a:rPr lang="ru-RU" sz="1200" dirty="0"/>
              <a:t>Чтение в реальном времени на экране компьютера</a:t>
            </a:r>
          </a:p>
        </p:txBody>
      </p:sp>
      <p:sp>
        <p:nvSpPr>
          <p:cNvPr id="9" name="Rectangle 8">
            <a:extLst>
              <a:ext uri="{FF2B5EF4-FFF2-40B4-BE49-F238E27FC236}">
                <a16:creationId xmlns:a16="http://schemas.microsoft.com/office/drawing/2014/main" id="{45C4F59E-E7FF-18C9-8D1C-8AA94E9ABDDE}"/>
              </a:ext>
            </a:extLst>
          </p:cNvPr>
          <p:cNvSpPr/>
          <p:nvPr/>
        </p:nvSpPr>
        <p:spPr>
          <a:xfrm>
            <a:off x="5405111" y="1775670"/>
            <a:ext cx="1863849" cy="297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F991E383-8763-407B-EFDA-2BE69904B246}"/>
              </a:ext>
            </a:extLst>
          </p:cNvPr>
          <p:cNvSpPr txBox="1"/>
          <p:nvPr/>
        </p:nvSpPr>
        <p:spPr>
          <a:xfrm>
            <a:off x="5267816" y="1557298"/>
            <a:ext cx="2472214" cy="646331"/>
          </a:xfrm>
          <a:prstGeom prst="rect">
            <a:avLst/>
          </a:prstGeom>
          <a:noFill/>
        </p:spPr>
        <p:txBody>
          <a:bodyPr wrap="square" rtlCol="0">
            <a:spAutoFit/>
          </a:bodyPr>
          <a:lstStyle/>
          <a:p>
            <a:r>
              <a:rPr lang="ru-RU" dirty="0"/>
              <a:t>Проникновение при скорости 2 мм/с</a:t>
            </a:r>
          </a:p>
        </p:txBody>
      </p:sp>
      <p:sp>
        <p:nvSpPr>
          <p:cNvPr id="14" name="Rectangle 13">
            <a:extLst>
              <a:ext uri="{FF2B5EF4-FFF2-40B4-BE49-F238E27FC236}">
                <a16:creationId xmlns:a16="http://schemas.microsoft.com/office/drawing/2014/main" id="{75338100-0F40-9FF1-15D6-07DDFAC14F06}"/>
              </a:ext>
            </a:extLst>
          </p:cNvPr>
          <p:cNvSpPr/>
          <p:nvPr/>
        </p:nvSpPr>
        <p:spPr>
          <a:xfrm>
            <a:off x="7529321" y="4854698"/>
            <a:ext cx="3146674" cy="13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2D486285-D39E-6882-3D72-0C39B24AA6BE}"/>
              </a:ext>
            </a:extLst>
          </p:cNvPr>
          <p:cNvSpPr txBox="1"/>
          <p:nvPr/>
        </p:nvSpPr>
        <p:spPr>
          <a:xfrm>
            <a:off x="7340549" y="4801261"/>
            <a:ext cx="1730086" cy="215444"/>
          </a:xfrm>
          <a:prstGeom prst="rect">
            <a:avLst/>
          </a:prstGeom>
          <a:noFill/>
        </p:spPr>
        <p:txBody>
          <a:bodyPr wrap="square" rtlCol="0">
            <a:spAutoFit/>
          </a:bodyPr>
          <a:lstStyle/>
          <a:p>
            <a:r>
              <a:rPr lang="ru-RU" sz="800" dirty="0"/>
              <a:t>Напряжение вершины конуса</a:t>
            </a:r>
          </a:p>
        </p:txBody>
      </p:sp>
      <p:sp>
        <p:nvSpPr>
          <p:cNvPr id="13" name="TextBox 12">
            <a:extLst>
              <a:ext uri="{FF2B5EF4-FFF2-40B4-BE49-F238E27FC236}">
                <a16:creationId xmlns:a16="http://schemas.microsoft.com/office/drawing/2014/main" id="{3FE23E34-6345-1986-D9DF-0A6E13E1B183}"/>
              </a:ext>
            </a:extLst>
          </p:cNvPr>
          <p:cNvSpPr txBox="1"/>
          <p:nvPr/>
        </p:nvSpPr>
        <p:spPr>
          <a:xfrm>
            <a:off x="9544496" y="4805626"/>
            <a:ext cx="1425804" cy="246221"/>
          </a:xfrm>
          <a:prstGeom prst="rect">
            <a:avLst/>
          </a:prstGeom>
          <a:noFill/>
        </p:spPr>
        <p:txBody>
          <a:bodyPr wrap="square" rtlCol="0">
            <a:spAutoFit/>
          </a:bodyPr>
          <a:lstStyle/>
          <a:p>
            <a:r>
              <a:rPr lang="ru-RU" sz="1000" dirty="0"/>
              <a:t>Пластовое давление</a:t>
            </a:r>
          </a:p>
        </p:txBody>
      </p:sp>
      <p:sp>
        <p:nvSpPr>
          <p:cNvPr id="12" name="TextBox 11">
            <a:extLst>
              <a:ext uri="{FF2B5EF4-FFF2-40B4-BE49-F238E27FC236}">
                <a16:creationId xmlns:a16="http://schemas.microsoft.com/office/drawing/2014/main" id="{E47C9470-BB04-5057-795F-50B9C9ECB21D}"/>
              </a:ext>
            </a:extLst>
          </p:cNvPr>
          <p:cNvSpPr txBox="1"/>
          <p:nvPr/>
        </p:nvSpPr>
        <p:spPr>
          <a:xfrm>
            <a:off x="8694669" y="4821015"/>
            <a:ext cx="1252105" cy="215444"/>
          </a:xfrm>
          <a:prstGeom prst="rect">
            <a:avLst/>
          </a:prstGeom>
          <a:noFill/>
        </p:spPr>
        <p:txBody>
          <a:bodyPr wrap="square" rtlCol="0">
            <a:spAutoFit/>
          </a:bodyPr>
          <a:lstStyle/>
          <a:p>
            <a:r>
              <a:rPr lang="ru-RU" sz="800" dirty="0"/>
              <a:t>Трение втулки</a:t>
            </a:r>
          </a:p>
        </p:txBody>
      </p:sp>
      <p:sp>
        <p:nvSpPr>
          <p:cNvPr id="15" name="TextBox 14">
            <a:extLst>
              <a:ext uri="{FF2B5EF4-FFF2-40B4-BE49-F238E27FC236}">
                <a16:creationId xmlns:a16="http://schemas.microsoft.com/office/drawing/2014/main" id="{77F1A0F3-24B5-D7F4-7C3F-96A91C7A4FE7}"/>
              </a:ext>
            </a:extLst>
          </p:cNvPr>
          <p:cNvSpPr txBox="1"/>
          <p:nvPr/>
        </p:nvSpPr>
        <p:spPr>
          <a:xfrm rot="16200000">
            <a:off x="7057180" y="3202839"/>
            <a:ext cx="825312" cy="215444"/>
          </a:xfrm>
          <a:prstGeom prst="rect">
            <a:avLst/>
          </a:prstGeom>
          <a:solidFill>
            <a:schemeClr val="bg1"/>
          </a:solidFill>
        </p:spPr>
        <p:txBody>
          <a:bodyPr wrap="square" rtlCol="0">
            <a:spAutoFit/>
          </a:bodyPr>
          <a:lstStyle/>
          <a:p>
            <a:r>
              <a:rPr lang="ru-RU" sz="800" dirty="0"/>
              <a:t>Глубина</a:t>
            </a:r>
          </a:p>
        </p:txBody>
      </p:sp>
      <p:sp>
        <p:nvSpPr>
          <p:cNvPr id="16" name="Rectangle 15">
            <a:extLst>
              <a:ext uri="{FF2B5EF4-FFF2-40B4-BE49-F238E27FC236}">
                <a16:creationId xmlns:a16="http://schemas.microsoft.com/office/drawing/2014/main" id="{51CF14DE-519D-6126-BEFD-C0FE8F2EEBFD}"/>
              </a:ext>
            </a:extLst>
          </p:cNvPr>
          <p:cNvSpPr/>
          <p:nvPr/>
        </p:nvSpPr>
        <p:spPr>
          <a:xfrm>
            <a:off x="5600627" y="3693968"/>
            <a:ext cx="737828" cy="101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76ABDF50-F348-BB5F-3938-D402C1E07A62}"/>
              </a:ext>
            </a:extLst>
          </p:cNvPr>
          <p:cNvSpPr txBox="1"/>
          <p:nvPr/>
        </p:nvSpPr>
        <p:spPr>
          <a:xfrm>
            <a:off x="5530580" y="3643605"/>
            <a:ext cx="1267320" cy="215444"/>
          </a:xfrm>
          <a:prstGeom prst="rect">
            <a:avLst/>
          </a:prstGeom>
          <a:noFill/>
        </p:spPr>
        <p:txBody>
          <a:bodyPr wrap="square" rtlCol="0">
            <a:spAutoFit/>
          </a:bodyPr>
          <a:lstStyle/>
          <a:p>
            <a:r>
              <a:rPr lang="ru-RU" sz="800" dirty="0"/>
              <a:t>Заглубленная кора</a:t>
            </a:r>
          </a:p>
        </p:txBody>
      </p:sp>
    </p:spTree>
    <p:extLst>
      <p:ext uri="{BB962C8B-B14F-4D97-AF65-F5344CB8AC3E}">
        <p14:creationId xmlns:p14="http://schemas.microsoft.com/office/powerpoint/2010/main" val="692006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3FBA-60CC-4AC5-BBC6-0EE59C27E652}"/>
              </a:ext>
            </a:extLst>
          </p:cNvPr>
          <p:cNvSpPr>
            <a:spLocks noGrp="1"/>
          </p:cNvSpPr>
          <p:nvPr>
            <p:ph type="title"/>
          </p:nvPr>
        </p:nvSpPr>
        <p:spPr>
          <a:xfrm>
            <a:off x="0" y="0"/>
            <a:ext cx="11531600" cy="1325563"/>
          </a:xfrm>
        </p:spPr>
        <p:txBody>
          <a:bodyPr>
            <a:normAutofit/>
          </a:bodyPr>
          <a:lstStyle/>
          <a:p>
            <a:r>
              <a:rPr lang="ru-RU" b="1" dirty="0"/>
              <a:t>Испытания на прочность при сдвиге на месте</a:t>
            </a:r>
            <a:endParaRPr lang="en-GB" b="1" dirty="0"/>
          </a:p>
        </p:txBody>
      </p:sp>
      <p:sp>
        <p:nvSpPr>
          <p:cNvPr id="3" name="Content Placeholder 2">
            <a:extLst>
              <a:ext uri="{FF2B5EF4-FFF2-40B4-BE49-F238E27FC236}">
                <a16:creationId xmlns:a16="http://schemas.microsoft.com/office/drawing/2014/main" id="{756D0B9A-BAEC-4032-85D4-C70804A1FA5D}"/>
              </a:ext>
            </a:extLst>
          </p:cNvPr>
          <p:cNvSpPr>
            <a:spLocks noGrp="1"/>
          </p:cNvSpPr>
          <p:nvPr>
            <p:ph sz="quarter" idx="1"/>
          </p:nvPr>
        </p:nvSpPr>
        <p:spPr>
          <a:xfrm>
            <a:off x="0" y="1600200"/>
            <a:ext cx="6070600" cy="3539067"/>
          </a:xfrm>
        </p:spPr>
        <p:txBody>
          <a:bodyPr>
            <a:normAutofit fontScale="77500" lnSpcReduction="20000"/>
          </a:bodyPr>
          <a:lstStyle/>
          <a:p>
            <a:r>
              <a:rPr lang="ru-RU" b="1" dirty="0"/>
              <a:t>Дилатометр МАРЧЕТТИ - DMT</a:t>
            </a:r>
          </a:p>
          <a:p>
            <a:r>
              <a:rPr lang="ru-RU" dirty="0"/>
              <a:t>в скважине или без нее (сам прибор вдавливается в землю или забивается).</a:t>
            </a:r>
          </a:p>
          <a:p>
            <a:r>
              <a:rPr lang="ru-RU" dirty="0"/>
              <a:t>Через каждые 20 или более см продвижение останавливается, затем измеряется давление, необходимое для возвращения мембраны прибора на поверхность (прижатую грунтом) (значение p0).</a:t>
            </a:r>
          </a:p>
          <a:p>
            <a:r>
              <a:rPr lang="ru-RU" dirty="0"/>
              <a:t>Затем из этой плоскости в грунт выталкивается еще 1,1 мм и измеряется давление p1.</a:t>
            </a:r>
          </a:p>
          <a:p>
            <a:r>
              <a:rPr lang="ru-RU" dirty="0"/>
              <a:t>Давления p0 и p1 используются для интерпретации свойств почвы.</a:t>
            </a:r>
          </a:p>
          <a:p>
            <a:endParaRPr lang="en-GB" dirty="0"/>
          </a:p>
        </p:txBody>
      </p:sp>
      <p:pic>
        <p:nvPicPr>
          <p:cNvPr id="4" name="Picture 3">
            <a:extLst>
              <a:ext uri="{FF2B5EF4-FFF2-40B4-BE49-F238E27FC236}">
                <a16:creationId xmlns:a16="http://schemas.microsoft.com/office/drawing/2014/main" id="{484D862D-C6FF-4B0F-8E41-525C4D74CF0A}"/>
              </a:ext>
            </a:extLst>
          </p:cNvPr>
          <p:cNvPicPr>
            <a:picLocks noChangeAspect="1"/>
          </p:cNvPicPr>
          <p:nvPr/>
        </p:nvPicPr>
        <p:blipFill>
          <a:blip r:embed="rId2"/>
          <a:stretch>
            <a:fillRect/>
          </a:stretch>
        </p:blipFill>
        <p:spPr>
          <a:xfrm>
            <a:off x="6677565" y="3369733"/>
            <a:ext cx="3838035" cy="2390784"/>
          </a:xfrm>
          <a:prstGeom prst="rect">
            <a:avLst/>
          </a:prstGeom>
        </p:spPr>
      </p:pic>
      <p:pic>
        <p:nvPicPr>
          <p:cNvPr id="5" name="Content Placeholder 6">
            <a:extLst>
              <a:ext uri="{FF2B5EF4-FFF2-40B4-BE49-F238E27FC236}">
                <a16:creationId xmlns:a16="http://schemas.microsoft.com/office/drawing/2014/main" id="{568C5A1C-C50A-4112-B604-4FD62C1419C3}"/>
              </a:ext>
            </a:extLst>
          </p:cNvPr>
          <p:cNvPicPr>
            <a:picLocks/>
          </p:cNvPicPr>
          <p:nvPr/>
        </p:nvPicPr>
        <p:blipFill>
          <a:blip r:embed="rId3"/>
          <a:srcRect l="26321" t="32851" r="35591" b="32438"/>
          <a:stretch>
            <a:fillRect/>
          </a:stretch>
        </p:blipFill>
        <p:spPr bwMode="auto">
          <a:xfrm>
            <a:off x="6908800" y="948266"/>
            <a:ext cx="2724168" cy="2057400"/>
          </a:xfrm>
          <a:prstGeom prst="rect">
            <a:avLst/>
          </a:prstGeom>
          <a:noFill/>
          <a:ln w="9525">
            <a:noFill/>
            <a:miter lim="800000"/>
            <a:headEnd/>
            <a:tailEnd/>
          </a:ln>
        </p:spPr>
      </p:pic>
      <p:sp>
        <p:nvSpPr>
          <p:cNvPr id="6" name="Rectangle 5">
            <a:extLst>
              <a:ext uri="{FF2B5EF4-FFF2-40B4-BE49-F238E27FC236}">
                <a16:creationId xmlns:a16="http://schemas.microsoft.com/office/drawing/2014/main" id="{016A6401-ACA7-D35C-51FE-7186B3D59645}"/>
              </a:ext>
            </a:extLst>
          </p:cNvPr>
          <p:cNvSpPr/>
          <p:nvPr/>
        </p:nvSpPr>
        <p:spPr>
          <a:xfrm>
            <a:off x="6908800" y="3813704"/>
            <a:ext cx="185420" cy="59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DCCABC10-2BFC-32D6-7EF1-03748A150FEB}"/>
              </a:ext>
            </a:extLst>
          </p:cNvPr>
          <p:cNvSpPr txBox="1"/>
          <p:nvPr/>
        </p:nvSpPr>
        <p:spPr>
          <a:xfrm>
            <a:off x="6855460" y="3758963"/>
            <a:ext cx="378460" cy="169277"/>
          </a:xfrm>
          <a:prstGeom prst="rect">
            <a:avLst/>
          </a:prstGeom>
          <a:noFill/>
        </p:spPr>
        <p:txBody>
          <a:bodyPr wrap="square" rtlCol="0">
            <a:spAutoFit/>
          </a:bodyPr>
          <a:lstStyle/>
          <a:p>
            <a:r>
              <a:rPr lang="ru-RU" sz="500" dirty="0"/>
              <a:t>глина</a:t>
            </a:r>
          </a:p>
        </p:txBody>
      </p:sp>
      <p:sp>
        <p:nvSpPr>
          <p:cNvPr id="8" name="Rectangle 7">
            <a:extLst>
              <a:ext uri="{FF2B5EF4-FFF2-40B4-BE49-F238E27FC236}">
                <a16:creationId xmlns:a16="http://schemas.microsoft.com/office/drawing/2014/main" id="{C0911CCA-D0DC-1613-20FB-7A6EAC245D82}"/>
              </a:ext>
            </a:extLst>
          </p:cNvPr>
          <p:cNvSpPr/>
          <p:nvPr/>
        </p:nvSpPr>
        <p:spPr>
          <a:xfrm>
            <a:off x="7200900" y="3813704"/>
            <a:ext cx="152400" cy="59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E9F56F70-864B-5682-B2E9-A99CE1715966}"/>
              </a:ext>
            </a:extLst>
          </p:cNvPr>
          <p:cNvSpPr txBox="1"/>
          <p:nvPr/>
        </p:nvSpPr>
        <p:spPr>
          <a:xfrm>
            <a:off x="7146290" y="3752527"/>
            <a:ext cx="281940" cy="169277"/>
          </a:xfrm>
          <a:prstGeom prst="rect">
            <a:avLst/>
          </a:prstGeom>
          <a:noFill/>
        </p:spPr>
        <p:txBody>
          <a:bodyPr wrap="square" rtlCol="0">
            <a:spAutoFit/>
          </a:bodyPr>
          <a:lstStyle/>
          <a:p>
            <a:r>
              <a:rPr lang="ru-RU" sz="500" dirty="0"/>
              <a:t>ил</a:t>
            </a:r>
          </a:p>
        </p:txBody>
      </p:sp>
      <p:sp>
        <p:nvSpPr>
          <p:cNvPr id="10" name="Rectangle 9">
            <a:extLst>
              <a:ext uri="{FF2B5EF4-FFF2-40B4-BE49-F238E27FC236}">
                <a16:creationId xmlns:a16="http://schemas.microsoft.com/office/drawing/2014/main" id="{478381DA-F547-1CD8-3C3E-C8BA127A427B}"/>
              </a:ext>
            </a:extLst>
          </p:cNvPr>
          <p:cNvSpPr/>
          <p:nvPr/>
        </p:nvSpPr>
        <p:spPr>
          <a:xfrm>
            <a:off x="7470140" y="3813704"/>
            <a:ext cx="205740" cy="59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59181C6A-0723-3DE0-E273-9160B3ED659F}"/>
              </a:ext>
            </a:extLst>
          </p:cNvPr>
          <p:cNvSpPr txBox="1"/>
          <p:nvPr/>
        </p:nvSpPr>
        <p:spPr>
          <a:xfrm>
            <a:off x="7374985" y="3752526"/>
            <a:ext cx="375920" cy="169277"/>
          </a:xfrm>
          <a:prstGeom prst="rect">
            <a:avLst/>
          </a:prstGeom>
          <a:noFill/>
        </p:spPr>
        <p:txBody>
          <a:bodyPr wrap="square" rtlCol="0">
            <a:spAutoFit/>
          </a:bodyPr>
          <a:lstStyle/>
          <a:p>
            <a:r>
              <a:rPr lang="ru-RU" sz="500" dirty="0"/>
              <a:t>песок</a:t>
            </a:r>
          </a:p>
        </p:txBody>
      </p:sp>
      <p:sp>
        <p:nvSpPr>
          <p:cNvPr id="12" name="TextBox 11">
            <a:extLst>
              <a:ext uri="{FF2B5EF4-FFF2-40B4-BE49-F238E27FC236}">
                <a16:creationId xmlns:a16="http://schemas.microsoft.com/office/drawing/2014/main" id="{6D128DD5-C180-7799-6A8A-54B1FA66218C}"/>
              </a:ext>
            </a:extLst>
          </p:cNvPr>
          <p:cNvSpPr txBox="1"/>
          <p:nvPr/>
        </p:nvSpPr>
        <p:spPr>
          <a:xfrm>
            <a:off x="6904037" y="3310897"/>
            <a:ext cx="746125" cy="338554"/>
          </a:xfrm>
          <a:prstGeom prst="rect">
            <a:avLst/>
          </a:prstGeom>
          <a:solidFill>
            <a:schemeClr val="bg1"/>
          </a:solidFill>
        </p:spPr>
        <p:txBody>
          <a:bodyPr wrap="square" rtlCol="0">
            <a:spAutoFit/>
          </a:bodyPr>
          <a:lstStyle/>
          <a:p>
            <a:pPr algn="ctr"/>
            <a:r>
              <a:rPr lang="ru-RU" sz="800" dirty="0"/>
              <a:t>Индекс материала</a:t>
            </a:r>
          </a:p>
        </p:txBody>
      </p:sp>
      <p:sp>
        <p:nvSpPr>
          <p:cNvPr id="13" name="TextBox 12">
            <a:extLst>
              <a:ext uri="{FF2B5EF4-FFF2-40B4-BE49-F238E27FC236}">
                <a16:creationId xmlns:a16="http://schemas.microsoft.com/office/drawing/2014/main" id="{E81629B3-0858-372B-F22D-4C02C59FB1DA}"/>
              </a:ext>
            </a:extLst>
          </p:cNvPr>
          <p:cNvSpPr txBox="1"/>
          <p:nvPr/>
        </p:nvSpPr>
        <p:spPr>
          <a:xfrm>
            <a:off x="7945167" y="3298197"/>
            <a:ext cx="651415" cy="338554"/>
          </a:xfrm>
          <a:prstGeom prst="rect">
            <a:avLst/>
          </a:prstGeom>
          <a:solidFill>
            <a:schemeClr val="bg1"/>
          </a:solidFill>
        </p:spPr>
        <p:txBody>
          <a:bodyPr wrap="square" rtlCol="0">
            <a:spAutoFit/>
          </a:bodyPr>
          <a:lstStyle/>
          <a:p>
            <a:pPr algn="ctr"/>
            <a:r>
              <a:rPr lang="ru-RU" sz="800" dirty="0"/>
              <a:t>Модуль упругости</a:t>
            </a:r>
          </a:p>
        </p:txBody>
      </p:sp>
      <p:sp>
        <p:nvSpPr>
          <p:cNvPr id="15" name="Rectangle 14">
            <a:extLst>
              <a:ext uri="{FF2B5EF4-FFF2-40B4-BE49-F238E27FC236}">
                <a16:creationId xmlns:a16="http://schemas.microsoft.com/office/drawing/2014/main" id="{879AB934-3ED9-1BBB-49F9-476EAC473194}"/>
              </a:ext>
            </a:extLst>
          </p:cNvPr>
          <p:cNvSpPr/>
          <p:nvPr/>
        </p:nvSpPr>
        <p:spPr>
          <a:xfrm>
            <a:off x="8801100" y="3429000"/>
            <a:ext cx="723629" cy="220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0AE53F8D-CADE-1AB6-CF37-030CF49961F1}"/>
              </a:ext>
            </a:extLst>
          </p:cNvPr>
          <p:cNvSpPr txBox="1"/>
          <p:nvPr/>
        </p:nvSpPr>
        <p:spPr>
          <a:xfrm>
            <a:off x="8686800" y="3369948"/>
            <a:ext cx="1074420" cy="338554"/>
          </a:xfrm>
          <a:prstGeom prst="rect">
            <a:avLst/>
          </a:prstGeom>
          <a:noFill/>
        </p:spPr>
        <p:txBody>
          <a:bodyPr wrap="square" rtlCol="0">
            <a:spAutoFit/>
          </a:bodyPr>
          <a:lstStyle/>
          <a:p>
            <a:r>
              <a:rPr lang="ru-RU" sz="800" dirty="0"/>
              <a:t>Прочность на сдвиг при нерастяжении</a:t>
            </a:r>
          </a:p>
        </p:txBody>
      </p:sp>
      <p:sp>
        <p:nvSpPr>
          <p:cNvPr id="16" name="Rectangle 15">
            <a:extLst>
              <a:ext uri="{FF2B5EF4-FFF2-40B4-BE49-F238E27FC236}">
                <a16:creationId xmlns:a16="http://schemas.microsoft.com/office/drawing/2014/main" id="{0B07210A-3865-5461-3AEF-0E09C7330652}"/>
              </a:ext>
            </a:extLst>
          </p:cNvPr>
          <p:cNvSpPr/>
          <p:nvPr/>
        </p:nvSpPr>
        <p:spPr>
          <a:xfrm>
            <a:off x="9773920" y="3369733"/>
            <a:ext cx="651415" cy="267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5AF59111-B788-9CB0-1EA8-E8234D391A05}"/>
              </a:ext>
            </a:extLst>
          </p:cNvPr>
          <p:cNvSpPr txBox="1"/>
          <p:nvPr/>
        </p:nvSpPr>
        <p:spPr>
          <a:xfrm>
            <a:off x="9718294" y="3353861"/>
            <a:ext cx="1315625" cy="338554"/>
          </a:xfrm>
          <a:prstGeom prst="rect">
            <a:avLst/>
          </a:prstGeom>
          <a:noFill/>
        </p:spPr>
        <p:txBody>
          <a:bodyPr wrap="square" rtlCol="0">
            <a:spAutoFit/>
          </a:bodyPr>
          <a:lstStyle/>
          <a:p>
            <a:r>
              <a:rPr lang="ru-RU" sz="800" dirty="0"/>
              <a:t>Индекс горизонтального напряжения</a:t>
            </a:r>
          </a:p>
        </p:txBody>
      </p:sp>
    </p:spTree>
    <p:extLst>
      <p:ext uri="{BB962C8B-B14F-4D97-AF65-F5344CB8AC3E}">
        <p14:creationId xmlns:p14="http://schemas.microsoft.com/office/powerpoint/2010/main" val="3328306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448E-098A-4C23-8A6E-9E188C13F905}"/>
              </a:ext>
            </a:extLst>
          </p:cNvPr>
          <p:cNvSpPr>
            <a:spLocks noGrp="1"/>
          </p:cNvSpPr>
          <p:nvPr>
            <p:ph type="title"/>
          </p:nvPr>
        </p:nvSpPr>
        <p:spPr>
          <a:xfrm>
            <a:off x="-1" y="0"/>
            <a:ext cx="11223321" cy="1325563"/>
          </a:xfrm>
        </p:spPr>
        <p:txBody>
          <a:bodyPr>
            <a:normAutofit/>
          </a:bodyPr>
          <a:lstStyle/>
          <a:p>
            <a:r>
              <a:rPr lang="ru-RU" b="1" dirty="0"/>
              <a:t>Испытания на прочность при сдвиге на месте</a:t>
            </a:r>
            <a:endParaRPr lang="en-GB" b="1" dirty="0"/>
          </a:p>
        </p:txBody>
      </p:sp>
      <p:sp>
        <p:nvSpPr>
          <p:cNvPr id="3" name="Content Placeholder 2">
            <a:extLst>
              <a:ext uri="{FF2B5EF4-FFF2-40B4-BE49-F238E27FC236}">
                <a16:creationId xmlns:a16="http://schemas.microsoft.com/office/drawing/2014/main" id="{6D0904D3-AF31-4D02-A723-DCCF42A2C7A5}"/>
              </a:ext>
            </a:extLst>
          </p:cNvPr>
          <p:cNvSpPr>
            <a:spLocks noGrp="1"/>
          </p:cNvSpPr>
          <p:nvPr>
            <p:ph sz="quarter" idx="1"/>
          </p:nvPr>
        </p:nvSpPr>
        <p:spPr>
          <a:xfrm>
            <a:off x="268224" y="1325563"/>
            <a:ext cx="6107175" cy="3200400"/>
          </a:xfrm>
        </p:spPr>
        <p:txBody>
          <a:bodyPr>
            <a:normAutofit/>
          </a:bodyPr>
          <a:lstStyle/>
          <a:p>
            <a:r>
              <a:rPr lang="ru-RU" sz="2000" b="1" dirty="0"/>
              <a:t>Испытание с помощью манометра - PMT</a:t>
            </a:r>
          </a:p>
          <a:p>
            <a:r>
              <a:rPr lang="ru-RU" sz="2000" dirty="0"/>
              <a:t>чрезвычайно чувствителен к качеству бурения</a:t>
            </a:r>
          </a:p>
          <a:p>
            <a:r>
              <a:rPr lang="ru-RU" sz="2000" dirty="0"/>
              <a:t>различные типы мембран - различное поведение</a:t>
            </a:r>
          </a:p>
          <a:p>
            <a:r>
              <a:rPr lang="ru-RU" sz="2000" dirty="0"/>
              <a:t>Используется в горных породах и в почве </a:t>
            </a:r>
          </a:p>
          <a:p>
            <a:r>
              <a:rPr lang="ru-RU" sz="2000" dirty="0"/>
              <a:t>Кривая напряжение-деформация</a:t>
            </a:r>
          </a:p>
          <a:p>
            <a:r>
              <a:rPr lang="ru-RU" sz="2000" dirty="0"/>
              <a:t>Используется для проектирования фундамента на сваях</a:t>
            </a:r>
          </a:p>
          <a:p>
            <a:r>
              <a:rPr lang="ru-RU" sz="2000" dirty="0"/>
              <a:t>Сложное и дорогое тестирование</a:t>
            </a:r>
          </a:p>
        </p:txBody>
      </p:sp>
      <p:pic>
        <p:nvPicPr>
          <p:cNvPr id="4" name="Picture 3">
            <a:extLst>
              <a:ext uri="{FF2B5EF4-FFF2-40B4-BE49-F238E27FC236}">
                <a16:creationId xmlns:a16="http://schemas.microsoft.com/office/drawing/2014/main" id="{CAF49CDF-C6B9-4619-86B8-EF91E26897CB}"/>
              </a:ext>
            </a:extLst>
          </p:cNvPr>
          <p:cNvPicPr>
            <a:picLocks noChangeAspect="1"/>
          </p:cNvPicPr>
          <p:nvPr/>
        </p:nvPicPr>
        <p:blipFill>
          <a:blip r:embed="rId2"/>
          <a:stretch>
            <a:fillRect/>
          </a:stretch>
        </p:blipFill>
        <p:spPr>
          <a:xfrm>
            <a:off x="4083974" y="4291882"/>
            <a:ext cx="871913" cy="1762862"/>
          </a:xfrm>
          <a:prstGeom prst="rect">
            <a:avLst/>
          </a:prstGeom>
        </p:spPr>
      </p:pic>
      <p:pic>
        <p:nvPicPr>
          <p:cNvPr id="5" name="Picture 4">
            <a:extLst>
              <a:ext uri="{FF2B5EF4-FFF2-40B4-BE49-F238E27FC236}">
                <a16:creationId xmlns:a16="http://schemas.microsoft.com/office/drawing/2014/main" id="{3201B953-6B65-450D-9A4A-0C42A840A6A2}"/>
              </a:ext>
            </a:extLst>
          </p:cNvPr>
          <p:cNvPicPr>
            <a:picLocks noChangeAspect="1"/>
          </p:cNvPicPr>
          <p:nvPr/>
        </p:nvPicPr>
        <p:blipFill>
          <a:blip r:embed="rId3"/>
          <a:stretch>
            <a:fillRect/>
          </a:stretch>
        </p:blipFill>
        <p:spPr>
          <a:xfrm>
            <a:off x="7041219" y="905934"/>
            <a:ext cx="3352800" cy="2615482"/>
          </a:xfrm>
          <a:prstGeom prst="rect">
            <a:avLst/>
          </a:prstGeom>
        </p:spPr>
      </p:pic>
      <p:pic>
        <p:nvPicPr>
          <p:cNvPr id="6" name="Picture 5">
            <a:extLst>
              <a:ext uri="{FF2B5EF4-FFF2-40B4-BE49-F238E27FC236}">
                <a16:creationId xmlns:a16="http://schemas.microsoft.com/office/drawing/2014/main" id="{688AC428-06B9-474D-8458-D190141BABD2}"/>
              </a:ext>
            </a:extLst>
          </p:cNvPr>
          <p:cNvPicPr>
            <a:picLocks noChangeAspect="1"/>
          </p:cNvPicPr>
          <p:nvPr/>
        </p:nvPicPr>
        <p:blipFill>
          <a:blip r:embed="rId4"/>
          <a:stretch>
            <a:fillRect/>
          </a:stretch>
        </p:blipFill>
        <p:spPr>
          <a:xfrm>
            <a:off x="7120111" y="3772720"/>
            <a:ext cx="3593270" cy="2371351"/>
          </a:xfrm>
          <a:prstGeom prst="rect">
            <a:avLst/>
          </a:prstGeom>
        </p:spPr>
      </p:pic>
      <p:pic>
        <p:nvPicPr>
          <p:cNvPr id="7" name="Picture 6">
            <a:extLst>
              <a:ext uri="{FF2B5EF4-FFF2-40B4-BE49-F238E27FC236}">
                <a16:creationId xmlns:a16="http://schemas.microsoft.com/office/drawing/2014/main" id="{BFFE9752-78BB-4915-8FC8-CCF76D14E0B2}"/>
              </a:ext>
            </a:extLst>
          </p:cNvPr>
          <p:cNvPicPr>
            <a:picLocks noChangeAspect="1"/>
          </p:cNvPicPr>
          <p:nvPr/>
        </p:nvPicPr>
        <p:blipFill>
          <a:blip r:embed="rId5"/>
          <a:stretch>
            <a:fillRect/>
          </a:stretch>
        </p:blipFill>
        <p:spPr>
          <a:xfrm>
            <a:off x="1193801" y="4291882"/>
            <a:ext cx="2021197" cy="1852189"/>
          </a:xfrm>
          <a:prstGeom prst="rect">
            <a:avLst/>
          </a:prstGeom>
        </p:spPr>
      </p:pic>
      <p:sp>
        <p:nvSpPr>
          <p:cNvPr id="8" name="Rectangle 7">
            <a:extLst>
              <a:ext uri="{FF2B5EF4-FFF2-40B4-BE49-F238E27FC236}">
                <a16:creationId xmlns:a16="http://schemas.microsoft.com/office/drawing/2014/main" id="{ADB85DD0-496C-ECAF-3B75-1ACD5D70FDF1}"/>
              </a:ext>
            </a:extLst>
          </p:cNvPr>
          <p:cNvSpPr/>
          <p:nvPr/>
        </p:nvSpPr>
        <p:spPr>
          <a:xfrm>
            <a:off x="7919258" y="991985"/>
            <a:ext cx="725978" cy="19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441829E0-1829-787C-1491-6654E2208AC0}"/>
              </a:ext>
            </a:extLst>
          </p:cNvPr>
          <p:cNvSpPr txBox="1"/>
          <p:nvPr/>
        </p:nvSpPr>
        <p:spPr>
          <a:xfrm>
            <a:off x="7812978" y="991985"/>
            <a:ext cx="1152698" cy="215444"/>
          </a:xfrm>
          <a:prstGeom prst="rect">
            <a:avLst/>
          </a:prstGeom>
          <a:noFill/>
        </p:spPr>
        <p:txBody>
          <a:bodyPr wrap="square" rtlCol="0">
            <a:spAutoFit/>
          </a:bodyPr>
          <a:lstStyle/>
          <a:p>
            <a:r>
              <a:rPr lang="ru-RU" sz="800" dirty="0"/>
              <a:t>Блок управления</a:t>
            </a:r>
          </a:p>
        </p:txBody>
      </p:sp>
      <p:sp>
        <p:nvSpPr>
          <p:cNvPr id="10" name="Rectangle 9">
            <a:extLst>
              <a:ext uri="{FF2B5EF4-FFF2-40B4-BE49-F238E27FC236}">
                <a16:creationId xmlns:a16="http://schemas.microsoft.com/office/drawing/2014/main" id="{6D1F2A66-B7F8-9726-D074-2798D188FDA2}"/>
              </a:ext>
            </a:extLst>
          </p:cNvPr>
          <p:cNvSpPr/>
          <p:nvPr/>
        </p:nvSpPr>
        <p:spPr>
          <a:xfrm>
            <a:off x="6971607" y="1246909"/>
            <a:ext cx="864524" cy="232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F40CA8A7-9FFC-769A-FB4C-25C9D4E4CAD0}"/>
              </a:ext>
            </a:extLst>
          </p:cNvPr>
          <p:cNvSpPr txBox="1"/>
          <p:nvPr/>
        </p:nvSpPr>
        <p:spPr>
          <a:xfrm>
            <a:off x="6805229" y="1272877"/>
            <a:ext cx="1302451" cy="215444"/>
          </a:xfrm>
          <a:prstGeom prst="rect">
            <a:avLst/>
          </a:prstGeom>
          <a:noFill/>
        </p:spPr>
        <p:txBody>
          <a:bodyPr wrap="square" rtlCol="0">
            <a:spAutoFit/>
          </a:bodyPr>
          <a:lstStyle/>
          <a:p>
            <a:r>
              <a:rPr lang="ru-RU" sz="800" dirty="0"/>
              <a:t>Коаксиальная трубка</a:t>
            </a:r>
          </a:p>
        </p:txBody>
      </p:sp>
      <p:sp>
        <p:nvSpPr>
          <p:cNvPr id="12" name="Rectangle 11">
            <a:extLst>
              <a:ext uri="{FF2B5EF4-FFF2-40B4-BE49-F238E27FC236}">
                <a16:creationId xmlns:a16="http://schemas.microsoft.com/office/drawing/2014/main" id="{8547D7BE-A0E0-7EE9-6A20-20CFB466A005}"/>
              </a:ext>
            </a:extLst>
          </p:cNvPr>
          <p:cNvSpPr/>
          <p:nvPr/>
        </p:nvSpPr>
        <p:spPr>
          <a:xfrm>
            <a:off x="7120111" y="1666538"/>
            <a:ext cx="516514" cy="232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38234CEB-F8F1-C3BA-536C-43946E1B1613}"/>
              </a:ext>
            </a:extLst>
          </p:cNvPr>
          <p:cNvSpPr txBox="1"/>
          <p:nvPr/>
        </p:nvSpPr>
        <p:spPr>
          <a:xfrm>
            <a:off x="6981727" y="1551721"/>
            <a:ext cx="1054873" cy="338554"/>
          </a:xfrm>
          <a:prstGeom prst="rect">
            <a:avLst/>
          </a:prstGeom>
          <a:noFill/>
        </p:spPr>
        <p:txBody>
          <a:bodyPr wrap="square" rtlCol="0">
            <a:spAutoFit/>
          </a:bodyPr>
          <a:lstStyle/>
          <a:p>
            <a:r>
              <a:rPr lang="ru-RU" sz="800" dirty="0"/>
              <a:t>Грунтовая поверхность</a:t>
            </a:r>
          </a:p>
        </p:txBody>
      </p:sp>
      <p:sp>
        <p:nvSpPr>
          <p:cNvPr id="14" name="Rectangle 13">
            <a:extLst>
              <a:ext uri="{FF2B5EF4-FFF2-40B4-BE49-F238E27FC236}">
                <a16:creationId xmlns:a16="http://schemas.microsoft.com/office/drawing/2014/main" id="{5FBC647C-47DA-6335-4B92-389134B49A3E}"/>
              </a:ext>
            </a:extLst>
          </p:cNvPr>
          <p:cNvSpPr/>
          <p:nvPr/>
        </p:nvSpPr>
        <p:spPr>
          <a:xfrm>
            <a:off x="9720349" y="2326935"/>
            <a:ext cx="673670" cy="294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D54E1365-BA3F-0E8E-3068-AA68658A8C90}"/>
              </a:ext>
            </a:extLst>
          </p:cNvPr>
          <p:cNvSpPr txBox="1"/>
          <p:nvPr/>
        </p:nvSpPr>
        <p:spPr>
          <a:xfrm>
            <a:off x="9668611" y="2225699"/>
            <a:ext cx="959720" cy="338554"/>
          </a:xfrm>
          <a:prstGeom prst="rect">
            <a:avLst/>
          </a:prstGeom>
          <a:noFill/>
        </p:spPr>
        <p:txBody>
          <a:bodyPr wrap="square" rtlCol="0">
            <a:spAutoFit/>
          </a:bodyPr>
          <a:lstStyle/>
          <a:p>
            <a:r>
              <a:rPr lang="ru-RU" sz="800" dirty="0"/>
              <a:t>Баллон для сжатого газа</a:t>
            </a:r>
          </a:p>
        </p:txBody>
      </p:sp>
      <p:sp>
        <p:nvSpPr>
          <p:cNvPr id="16" name="Rectangle 15">
            <a:extLst>
              <a:ext uri="{FF2B5EF4-FFF2-40B4-BE49-F238E27FC236}">
                <a16:creationId xmlns:a16="http://schemas.microsoft.com/office/drawing/2014/main" id="{84D26B9C-801B-48FE-59A0-6A61A5F1BB15}"/>
              </a:ext>
            </a:extLst>
          </p:cNvPr>
          <p:cNvSpPr/>
          <p:nvPr/>
        </p:nvSpPr>
        <p:spPr>
          <a:xfrm>
            <a:off x="7636625" y="2577655"/>
            <a:ext cx="471055"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727009C1-FCAC-FDBA-1E33-0867A462F241}"/>
              </a:ext>
            </a:extLst>
          </p:cNvPr>
          <p:cNvSpPr txBox="1"/>
          <p:nvPr/>
        </p:nvSpPr>
        <p:spPr>
          <a:xfrm>
            <a:off x="7721721" y="2688487"/>
            <a:ext cx="560526" cy="215444"/>
          </a:xfrm>
          <a:prstGeom prst="rect">
            <a:avLst/>
          </a:prstGeom>
          <a:noFill/>
        </p:spPr>
        <p:txBody>
          <a:bodyPr wrap="square" rtlCol="0">
            <a:spAutoFit/>
          </a:bodyPr>
          <a:lstStyle/>
          <a:p>
            <a:r>
              <a:rPr lang="ru-RU" sz="800" dirty="0"/>
              <a:t>зонд</a:t>
            </a:r>
          </a:p>
        </p:txBody>
      </p:sp>
      <p:sp>
        <p:nvSpPr>
          <p:cNvPr id="18" name="Rectangle 17">
            <a:extLst>
              <a:ext uri="{FF2B5EF4-FFF2-40B4-BE49-F238E27FC236}">
                <a16:creationId xmlns:a16="http://schemas.microsoft.com/office/drawing/2014/main" id="{655B7DC4-FADC-F928-4D0F-B858CC406F68}"/>
              </a:ext>
            </a:extLst>
          </p:cNvPr>
          <p:cNvSpPr/>
          <p:nvPr/>
        </p:nvSpPr>
        <p:spPr>
          <a:xfrm>
            <a:off x="8036600" y="4124676"/>
            <a:ext cx="708389" cy="212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4D3BF4CA-3050-2BF6-D3CD-7B33FA20EC93}"/>
              </a:ext>
            </a:extLst>
          </p:cNvPr>
          <p:cNvSpPr txBox="1"/>
          <p:nvPr/>
        </p:nvSpPr>
        <p:spPr>
          <a:xfrm>
            <a:off x="7868029" y="4039519"/>
            <a:ext cx="992971" cy="338554"/>
          </a:xfrm>
          <a:prstGeom prst="rect">
            <a:avLst/>
          </a:prstGeom>
          <a:noFill/>
        </p:spPr>
        <p:txBody>
          <a:bodyPr wrap="square" rtlCol="0">
            <a:spAutoFit/>
          </a:bodyPr>
          <a:lstStyle/>
          <a:p>
            <a:pPr algn="ctr"/>
            <a:r>
              <a:rPr lang="ru-RU" sz="800" dirty="0"/>
              <a:t>псевдоупругая фаза</a:t>
            </a:r>
          </a:p>
        </p:txBody>
      </p:sp>
      <p:sp>
        <p:nvSpPr>
          <p:cNvPr id="20" name="Rectangle 19">
            <a:extLst>
              <a:ext uri="{FF2B5EF4-FFF2-40B4-BE49-F238E27FC236}">
                <a16:creationId xmlns:a16="http://schemas.microsoft.com/office/drawing/2014/main" id="{D447D1C8-0EE4-15A6-1588-38668A6F732D}"/>
              </a:ext>
            </a:extLst>
          </p:cNvPr>
          <p:cNvSpPr/>
          <p:nvPr/>
        </p:nvSpPr>
        <p:spPr>
          <a:xfrm>
            <a:off x="9299171" y="4005543"/>
            <a:ext cx="587433" cy="286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2CCC3026-855C-B8BE-B397-07167F7C2E60}"/>
              </a:ext>
            </a:extLst>
          </p:cNvPr>
          <p:cNvSpPr txBox="1"/>
          <p:nvPr/>
        </p:nvSpPr>
        <p:spPr>
          <a:xfrm>
            <a:off x="9233578" y="4044594"/>
            <a:ext cx="870065" cy="338554"/>
          </a:xfrm>
          <a:prstGeom prst="rect">
            <a:avLst/>
          </a:prstGeom>
          <a:noFill/>
        </p:spPr>
        <p:txBody>
          <a:bodyPr wrap="square" rtlCol="0">
            <a:spAutoFit/>
          </a:bodyPr>
          <a:lstStyle/>
          <a:p>
            <a:pPr algn="ctr"/>
            <a:r>
              <a:rPr lang="ru-RU" sz="800" dirty="0"/>
              <a:t>пластическая фаза</a:t>
            </a:r>
          </a:p>
        </p:txBody>
      </p:sp>
      <p:sp>
        <p:nvSpPr>
          <p:cNvPr id="23" name="Rectangle 22">
            <a:extLst>
              <a:ext uri="{FF2B5EF4-FFF2-40B4-BE49-F238E27FC236}">
                <a16:creationId xmlns:a16="http://schemas.microsoft.com/office/drawing/2014/main" id="{C15A5FF4-F205-336E-0BD9-7BDB097D5C90}"/>
              </a:ext>
            </a:extLst>
          </p:cNvPr>
          <p:cNvSpPr/>
          <p:nvPr/>
        </p:nvSpPr>
        <p:spPr>
          <a:xfrm>
            <a:off x="7041219" y="4378073"/>
            <a:ext cx="203156" cy="1108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33F7EB85-B808-3E24-5351-1E9637022E38}"/>
              </a:ext>
            </a:extLst>
          </p:cNvPr>
          <p:cNvSpPr txBox="1"/>
          <p:nvPr/>
        </p:nvSpPr>
        <p:spPr>
          <a:xfrm rot="16200000">
            <a:off x="6463544" y="4810830"/>
            <a:ext cx="1419512" cy="215444"/>
          </a:xfrm>
          <a:prstGeom prst="rect">
            <a:avLst/>
          </a:prstGeom>
          <a:noFill/>
        </p:spPr>
        <p:txBody>
          <a:bodyPr wrap="square" rtlCol="0">
            <a:spAutoFit/>
          </a:bodyPr>
          <a:lstStyle/>
          <a:p>
            <a:r>
              <a:rPr lang="ru-RU" sz="800" dirty="0"/>
              <a:t>объёмное расширение</a:t>
            </a:r>
          </a:p>
        </p:txBody>
      </p:sp>
      <p:sp>
        <p:nvSpPr>
          <p:cNvPr id="25" name="Rectangle 24">
            <a:extLst>
              <a:ext uri="{FF2B5EF4-FFF2-40B4-BE49-F238E27FC236}">
                <a16:creationId xmlns:a16="http://schemas.microsoft.com/office/drawing/2014/main" id="{32576A05-36A7-A573-105F-FF687F8917F4}"/>
              </a:ext>
            </a:extLst>
          </p:cNvPr>
          <p:cNvSpPr/>
          <p:nvPr/>
        </p:nvSpPr>
        <p:spPr>
          <a:xfrm>
            <a:off x="10008524" y="6054744"/>
            <a:ext cx="493221" cy="89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a:extLst>
              <a:ext uri="{FF2B5EF4-FFF2-40B4-BE49-F238E27FC236}">
                <a16:creationId xmlns:a16="http://schemas.microsoft.com/office/drawing/2014/main" id="{6169AB81-9F1E-1EFF-8A36-14EBACEF756B}"/>
              </a:ext>
            </a:extLst>
          </p:cNvPr>
          <p:cNvSpPr txBox="1"/>
          <p:nvPr/>
        </p:nvSpPr>
        <p:spPr>
          <a:xfrm>
            <a:off x="9886604" y="5924392"/>
            <a:ext cx="881311" cy="215444"/>
          </a:xfrm>
          <a:prstGeom prst="rect">
            <a:avLst/>
          </a:prstGeom>
          <a:noFill/>
        </p:spPr>
        <p:txBody>
          <a:bodyPr wrap="square" rtlCol="0">
            <a:spAutoFit/>
          </a:bodyPr>
          <a:lstStyle/>
          <a:p>
            <a:r>
              <a:rPr lang="ru-RU" sz="800" dirty="0"/>
              <a:t>Давление</a:t>
            </a:r>
          </a:p>
        </p:txBody>
      </p:sp>
    </p:spTree>
    <p:extLst>
      <p:ext uri="{BB962C8B-B14F-4D97-AF65-F5344CB8AC3E}">
        <p14:creationId xmlns:p14="http://schemas.microsoft.com/office/powerpoint/2010/main" val="23749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CD8C-BDB7-44BA-99AC-8AC88E6B4326}"/>
              </a:ext>
            </a:extLst>
          </p:cNvPr>
          <p:cNvSpPr>
            <a:spLocks noGrp="1"/>
          </p:cNvSpPr>
          <p:nvPr>
            <p:ph type="title"/>
          </p:nvPr>
        </p:nvSpPr>
        <p:spPr>
          <a:xfrm>
            <a:off x="0" y="-306210"/>
            <a:ext cx="11145672" cy="1325563"/>
          </a:xfrm>
        </p:spPr>
        <p:txBody>
          <a:bodyPr>
            <a:normAutofit/>
          </a:bodyPr>
          <a:lstStyle/>
          <a:p>
            <a:r>
              <a:rPr lang="ru-RU" b="1" dirty="0"/>
              <a:t>Испытания на прочность при сдвиге на месте</a:t>
            </a:r>
            <a:endParaRPr lang="en-GB" b="1" dirty="0"/>
          </a:p>
        </p:txBody>
      </p:sp>
      <p:sp>
        <p:nvSpPr>
          <p:cNvPr id="3" name="Content Placeholder 2">
            <a:extLst>
              <a:ext uri="{FF2B5EF4-FFF2-40B4-BE49-F238E27FC236}">
                <a16:creationId xmlns:a16="http://schemas.microsoft.com/office/drawing/2014/main" id="{96FF43F5-713E-42D3-AA61-D7F8C5C50AE3}"/>
              </a:ext>
            </a:extLst>
          </p:cNvPr>
          <p:cNvSpPr>
            <a:spLocks noGrp="1"/>
          </p:cNvSpPr>
          <p:nvPr>
            <p:ph sz="quarter" idx="1"/>
          </p:nvPr>
        </p:nvSpPr>
        <p:spPr>
          <a:xfrm>
            <a:off x="245534" y="1019353"/>
            <a:ext cx="5545667" cy="3061580"/>
          </a:xfrm>
        </p:spPr>
        <p:txBody>
          <a:bodyPr>
            <a:normAutofit fontScale="62500" lnSpcReduction="20000"/>
          </a:bodyPr>
          <a:lstStyle/>
          <a:p>
            <a:r>
              <a:rPr lang="ru-RU" b="1" dirty="0"/>
              <a:t>Испытание на сдвиг лопасти - VST</a:t>
            </a:r>
          </a:p>
          <a:p>
            <a:r>
              <a:rPr lang="ru-RU" dirty="0"/>
              <a:t>Для грунтов с cu≤ 100 kPa</a:t>
            </a:r>
          </a:p>
          <a:p>
            <a:r>
              <a:rPr lang="ru-RU" dirty="0"/>
              <a:t>Возможные ошибки в алевритовых глинах</a:t>
            </a:r>
          </a:p>
          <a:p>
            <a:r>
              <a:rPr lang="ru-RU" dirty="0"/>
              <a:t>Чувствителен к скорости вращения </a:t>
            </a:r>
          </a:p>
          <a:p>
            <a:r>
              <a:rPr lang="ru-RU" dirty="0"/>
              <a:t>Поправки на пластичность грунта</a:t>
            </a:r>
          </a:p>
          <a:p>
            <a:r>
              <a:rPr lang="ru-RU" dirty="0"/>
              <a:t>В мягких глинах эталонное испытание на прочность без деформации</a:t>
            </a:r>
          </a:p>
          <a:p>
            <a:r>
              <a:rPr lang="ru-RU" dirty="0"/>
              <a:t>Пиковая и остаточная прочность</a:t>
            </a:r>
          </a:p>
          <a:p>
            <a:r>
              <a:rPr lang="ru-RU" dirty="0"/>
              <a:t>Трение на стержнях возникает во время вращения</a:t>
            </a:r>
            <a:r>
              <a:rPr lang="ru-RU" b="1" dirty="0"/>
              <a:t>.</a:t>
            </a:r>
          </a:p>
        </p:txBody>
      </p:sp>
      <p:pic>
        <p:nvPicPr>
          <p:cNvPr id="8" name="Picture 7">
            <a:extLst>
              <a:ext uri="{FF2B5EF4-FFF2-40B4-BE49-F238E27FC236}">
                <a16:creationId xmlns:a16="http://schemas.microsoft.com/office/drawing/2014/main" id="{0FE6486D-2EF4-4B70-A418-6592B2D143B8}"/>
              </a:ext>
            </a:extLst>
          </p:cNvPr>
          <p:cNvPicPr>
            <a:picLocks noChangeAspect="1"/>
          </p:cNvPicPr>
          <p:nvPr/>
        </p:nvPicPr>
        <p:blipFill>
          <a:blip r:embed="rId2"/>
          <a:stretch>
            <a:fillRect/>
          </a:stretch>
        </p:blipFill>
        <p:spPr>
          <a:xfrm>
            <a:off x="2024777" y="3854890"/>
            <a:ext cx="2057400" cy="2043820"/>
          </a:xfrm>
          <a:prstGeom prst="rect">
            <a:avLst/>
          </a:prstGeom>
        </p:spPr>
      </p:pic>
      <p:pic>
        <p:nvPicPr>
          <p:cNvPr id="9" name="Picture 8">
            <a:extLst>
              <a:ext uri="{FF2B5EF4-FFF2-40B4-BE49-F238E27FC236}">
                <a16:creationId xmlns:a16="http://schemas.microsoft.com/office/drawing/2014/main" id="{815E2FC5-CE90-41B2-A177-445B0AA42A1C}"/>
              </a:ext>
            </a:extLst>
          </p:cNvPr>
          <p:cNvPicPr>
            <a:picLocks noChangeAspect="1"/>
          </p:cNvPicPr>
          <p:nvPr/>
        </p:nvPicPr>
        <p:blipFill>
          <a:blip r:embed="rId3"/>
          <a:stretch>
            <a:fillRect/>
          </a:stretch>
        </p:blipFill>
        <p:spPr>
          <a:xfrm>
            <a:off x="8269450" y="4182533"/>
            <a:ext cx="1755448" cy="1895884"/>
          </a:xfrm>
          <a:prstGeom prst="rect">
            <a:avLst/>
          </a:prstGeom>
        </p:spPr>
      </p:pic>
      <p:grpSp>
        <p:nvGrpSpPr>
          <p:cNvPr id="4" name="Group 3">
            <a:extLst>
              <a:ext uri="{FF2B5EF4-FFF2-40B4-BE49-F238E27FC236}">
                <a16:creationId xmlns:a16="http://schemas.microsoft.com/office/drawing/2014/main" id="{7C6F90DE-D7C8-F83D-F7F2-E3D513B6E4A2}"/>
              </a:ext>
            </a:extLst>
          </p:cNvPr>
          <p:cNvGrpSpPr/>
          <p:nvPr/>
        </p:nvGrpSpPr>
        <p:grpSpPr>
          <a:xfrm>
            <a:off x="6855026" y="779583"/>
            <a:ext cx="4290646" cy="3273872"/>
            <a:chOff x="7220229" y="3124163"/>
            <a:chExt cx="3634038" cy="2736000"/>
          </a:xfrm>
        </p:grpSpPr>
        <p:pic>
          <p:nvPicPr>
            <p:cNvPr id="6" name="Picture 2" descr="vaneshear">
              <a:extLst>
                <a:ext uri="{FF2B5EF4-FFF2-40B4-BE49-F238E27FC236}">
                  <a16:creationId xmlns:a16="http://schemas.microsoft.com/office/drawing/2014/main" id="{ED58C521-155F-935F-3ECD-815183A6EEF1}"/>
                </a:ext>
              </a:extLst>
            </p:cNvPr>
            <p:cNvPicPr>
              <a:picLocks noChangeAspect="1" noChangeArrowheads="1"/>
            </p:cNvPicPr>
            <p:nvPr/>
          </p:nvPicPr>
          <p:blipFill rotWithShape="1">
            <a:blip r:embed="rId4" cstate="print">
              <a:lum contrast="12000"/>
            </a:blip>
            <a:srcRect l="8697" t="12897" r="7265" b="5141"/>
            <a:stretch/>
          </p:blipFill>
          <p:spPr bwMode="auto">
            <a:xfrm>
              <a:off x="7220229" y="3124163"/>
              <a:ext cx="3634038" cy="2736000"/>
            </a:xfrm>
            <a:prstGeom prst="rect">
              <a:avLst/>
            </a:prstGeom>
            <a:noFill/>
            <a:ln w="9525">
              <a:noFill/>
              <a:miter lim="800000"/>
              <a:headEnd/>
              <a:tailEnd/>
            </a:ln>
          </p:spPr>
        </p:pic>
        <p:sp>
          <p:nvSpPr>
            <p:cNvPr id="7" name="Rectangle 6">
              <a:extLst>
                <a:ext uri="{FF2B5EF4-FFF2-40B4-BE49-F238E27FC236}">
                  <a16:creationId xmlns:a16="http://schemas.microsoft.com/office/drawing/2014/main" id="{36E4ACDE-24E2-3AB2-0A52-0F60318A1611}"/>
                </a:ext>
              </a:extLst>
            </p:cNvPr>
            <p:cNvSpPr/>
            <p:nvPr/>
          </p:nvSpPr>
          <p:spPr>
            <a:xfrm>
              <a:off x="7237046" y="3165231"/>
              <a:ext cx="468923"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953F760E-896A-F582-F73C-9A3FECCACB13}"/>
                </a:ext>
              </a:extLst>
            </p:cNvPr>
            <p:cNvSpPr txBox="1"/>
            <p:nvPr/>
          </p:nvSpPr>
          <p:spPr>
            <a:xfrm>
              <a:off x="7239768" y="3165231"/>
              <a:ext cx="543170" cy="276999"/>
            </a:xfrm>
            <a:prstGeom prst="rect">
              <a:avLst/>
            </a:prstGeom>
            <a:noFill/>
          </p:spPr>
          <p:txBody>
            <a:bodyPr wrap="square" rtlCol="0">
              <a:spAutoFit/>
            </a:bodyPr>
            <a:lstStyle/>
            <a:p>
              <a:pPr algn="ctr"/>
              <a:r>
                <a:rPr lang="ru-RU" sz="400" dirty="0">
                  <a:solidFill>
                    <a:schemeClr val="accent1"/>
                  </a:solidFill>
                </a:rPr>
                <a:t>Лопастные стержни малого диаметра</a:t>
              </a:r>
            </a:p>
          </p:txBody>
        </p:sp>
        <p:sp>
          <p:nvSpPr>
            <p:cNvPr id="11" name="Rectangle 10">
              <a:extLst>
                <a:ext uri="{FF2B5EF4-FFF2-40B4-BE49-F238E27FC236}">
                  <a16:creationId xmlns:a16="http://schemas.microsoft.com/office/drawing/2014/main" id="{78B9D75E-B6E0-8D10-8256-56A29A5C4CE6}"/>
                </a:ext>
              </a:extLst>
            </p:cNvPr>
            <p:cNvSpPr/>
            <p:nvPr/>
          </p:nvSpPr>
          <p:spPr>
            <a:xfrm>
              <a:off x="7220229" y="3489570"/>
              <a:ext cx="419309" cy="125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08E9B3A8-2A8B-C1AD-D9AD-BF554AB10274}"/>
                </a:ext>
              </a:extLst>
            </p:cNvPr>
            <p:cNvSpPr txBox="1"/>
            <p:nvPr/>
          </p:nvSpPr>
          <p:spPr>
            <a:xfrm>
              <a:off x="7270261" y="3442230"/>
              <a:ext cx="504093" cy="215444"/>
            </a:xfrm>
            <a:prstGeom prst="rect">
              <a:avLst/>
            </a:prstGeom>
            <a:noFill/>
          </p:spPr>
          <p:txBody>
            <a:bodyPr wrap="square" rtlCol="0">
              <a:spAutoFit/>
            </a:bodyPr>
            <a:lstStyle/>
            <a:p>
              <a:pPr algn="ctr"/>
              <a:r>
                <a:rPr lang="ru-RU" sz="400" dirty="0">
                  <a:solidFill>
                    <a:schemeClr val="accent1"/>
                  </a:solidFill>
                </a:rPr>
                <a:t>Внешний корпус</a:t>
              </a:r>
            </a:p>
          </p:txBody>
        </p:sp>
        <p:sp>
          <p:nvSpPr>
            <p:cNvPr id="13" name="Rectangle 12">
              <a:extLst>
                <a:ext uri="{FF2B5EF4-FFF2-40B4-BE49-F238E27FC236}">
                  <a16:creationId xmlns:a16="http://schemas.microsoft.com/office/drawing/2014/main" id="{5F8E9254-2A12-854F-5F8C-BAEFAF06869B}"/>
                </a:ext>
              </a:extLst>
            </p:cNvPr>
            <p:cNvSpPr/>
            <p:nvPr/>
          </p:nvSpPr>
          <p:spPr>
            <a:xfrm>
              <a:off x="10152185" y="4747846"/>
              <a:ext cx="300892" cy="117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09DB3B42-DA6D-976F-8DBF-09317FDAADCA}"/>
                </a:ext>
              </a:extLst>
            </p:cNvPr>
            <p:cNvSpPr txBox="1"/>
            <p:nvPr/>
          </p:nvSpPr>
          <p:spPr>
            <a:xfrm>
              <a:off x="10090964" y="4729517"/>
              <a:ext cx="418123" cy="153888"/>
            </a:xfrm>
            <a:prstGeom prst="rect">
              <a:avLst/>
            </a:prstGeom>
            <a:noFill/>
          </p:spPr>
          <p:txBody>
            <a:bodyPr wrap="square" rtlCol="0">
              <a:spAutoFit/>
            </a:bodyPr>
            <a:lstStyle/>
            <a:p>
              <a:r>
                <a:rPr lang="ru-RU" sz="400" dirty="0">
                  <a:solidFill>
                    <a:schemeClr val="accent1"/>
                  </a:solidFill>
                </a:rPr>
                <a:t>Капсула</a:t>
              </a:r>
            </a:p>
          </p:txBody>
        </p:sp>
        <p:sp>
          <p:nvSpPr>
            <p:cNvPr id="15" name="Rectangle 14">
              <a:extLst>
                <a:ext uri="{FF2B5EF4-FFF2-40B4-BE49-F238E27FC236}">
                  <a16:creationId xmlns:a16="http://schemas.microsoft.com/office/drawing/2014/main" id="{3D6ECCC8-AE1D-165C-5F27-A52343E8FDBC}"/>
                </a:ext>
              </a:extLst>
            </p:cNvPr>
            <p:cNvSpPr/>
            <p:nvPr/>
          </p:nvSpPr>
          <p:spPr>
            <a:xfrm>
              <a:off x="7956062" y="3872523"/>
              <a:ext cx="425938" cy="715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750520E-377E-8AD5-FDC8-A2547A63058C}"/>
                </a:ext>
              </a:extLst>
            </p:cNvPr>
            <p:cNvSpPr txBox="1"/>
            <p:nvPr/>
          </p:nvSpPr>
          <p:spPr>
            <a:xfrm>
              <a:off x="7956062" y="3814578"/>
              <a:ext cx="535353" cy="830997"/>
            </a:xfrm>
            <a:prstGeom prst="rect">
              <a:avLst/>
            </a:prstGeom>
            <a:noFill/>
          </p:spPr>
          <p:txBody>
            <a:bodyPr wrap="square" rtlCol="0">
              <a:spAutoFit/>
            </a:bodyPr>
            <a:lstStyle/>
            <a:p>
              <a:r>
                <a:rPr lang="en-US" sz="400" dirty="0">
                  <a:solidFill>
                    <a:srgbClr val="FF0000"/>
                  </a:solidFill>
                </a:rPr>
                <a:t>1. </a:t>
              </a:r>
              <a:r>
                <a:rPr lang="ru-RU" sz="400" dirty="0"/>
                <a:t>Переместите лопасть на желаемую глубину испытания. Во время проталкивания лопасть находится внутри защитной капсулы</a:t>
              </a:r>
            </a:p>
          </p:txBody>
        </p:sp>
        <p:sp>
          <p:nvSpPr>
            <p:cNvPr id="17" name="Rectangle 16">
              <a:extLst>
                <a:ext uri="{FF2B5EF4-FFF2-40B4-BE49-F238E27FC236}">
                  <a16:creationId xmlns:a16="http://schemas.microsoft.com/office/drawing/2014/main" id="{69382CF1-D8CB-92BD-9622-C01EDF401613}"/>
                </a:ext>
              </a:extLst>
            </p:cNvPr>
            <p:cNvSpPr/>
            <p:nvPr/>
          </p:nvSpPr>
          <p:spPr>
            <a:xfrm>
              <a:off x="8643815" y="3872523"/>
              <a:ext cx="474018" cy="852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4611C021-C896-086B-4B3A-7ACD382A25A0}"/>
                </a:ext>
              </a:extLst>
            </p:cNvPr>
            <p:cNvSpPr txBox="1"/>
            <p:nvPr/>
          </p:nvSpPr>
          <p:spPr>
            <a:xfrm>
              <a:off x="8643815" y="3814578"/>
              <a:ext cx="474018" cy="1200329"/>
            </a:xfrm>
            <a:prstGeom prst="rect">
              <a:avLst/>
            </a:prstGeom>
            <a:noFill/>
          </p:spPr>
          <p:txBody>
            <a:bodyPr wrap="square" rtlCol="0">
              <a:spAutoFit/>
            </a:bodyPr>
            <a:lstStyle/>
            <a:p>
              <a:r>
                <a:rPr lang="en-US" sz="400" dirty="0">
                  <a:solidFill>
                    <a:srgbClr val="FF0000"/>
                  </a:solidFill>
                </a:rPr>
                <a:t>2. </a:t>
              </a:r>
              <a:r>
                <a:rPr lang="ru-RU" sz="400" dirty="0"/>
                <a:t>Надавите на внутренние стержни, чтобы выдвинуть лопасть за пределы капсулы. Вращайте лопастные стержни со скоростью 6' в минуту. Измерьте пиковый крутящий момент</a:t>
              </a:r>
            </a:p>
          </p:txBody>
        </p:sp>
        <p:sp>
          <p:nvSpPr>
            <p:cNvPr id="19" name="TextBox 18">
              <a:extLst>
                <a:ext uri="{FF2B5EF4-FFF2-40B4-BE49-F238E27FC236}">
                  <a16:creationId xmlns:a16="http://schemas.microsoft.com/office/drawing/2014/main" id="{E99734B1-7E19-D4F5-1479-2A1477661484}"/>
                </a:ext>
              </a:extLst>
            </p:cNvPr>
            <p:cNvSpPr txBox="1"/>
            <p:nvPr/>
          </p:nvSpPr>
          <p:spPr>
            <a:xfrm>
              <a:off x="9351107" y="3814578"/>
              <a:ext cx="474018" cy="338554"/>
            </a:xfrm>
            <a:prstGeom prst="rect">
              <a:avLst/>
            </a:prstGeom>
            <a:solidFill>
              <a:schemeClr val="bg1"/>
            </a:solidFill>
          </p:spPr>
          <p:txBody>
            <a:bodyPr wrap="square" rtlCol="0">
              <a:spAutoFit/>
            </a:bodyPr>
            <a:lstStyle/>
            <a:p>
              <a:r>
                <a:rPr lang="ru-RU" sz="400" dirty="0">
                  <a:solidFill>
                    <a:srgbClr val="FF0000"/>
                  </a:solidFill>
                </a:rPr>
                <a:t>3. </a:t>
              </a:r>
              <a:r>
                <a:rPr lang="ru-RU" sz="400" dirty="0"/>
                <a:t>Поверните стержень еще на 20 оборотов</a:t>
              </a:r>
            </a:p>
          </p:txBody>
        </p:sp>
        <p:sp>
          <p:nvSpPr>
            <p:cNvPr id="20" name="TextBox 19">
              <a:extLst>
                <a:ext uri="{FF2B5EF4-FFF2-40B4-BE49-F238E27FC236}">
                  <a16:creationId xmlns:a16="http://schemas.microsoft.com/office/drawing/2014/main" id="{66B40636-A57B-A562-29BF-1636442E926F}"/>
                </a:ext>
              </a:extLst>
            </p:cNvPr>
            <p:cNvSpPr txBox="1"/>
            <p:nvPr/>
          </p:nvSpPr>
          <p:spPr>
            <a:xfrm>
              <a:off x="10058399" y="3814578"/>
              <a:ext cx="527538" cy="830997"/>
            </a:xfrm>
            <a:prstGeom prst="rect">
              <a:avLst/>
            </a:prstGeom>
            <a:solidFill>
              <a:schemeClr val="bg1"/>
            </a:solidFill>
          </p:spPr>
          <p:txBody>
            <a:bodyPr wrap="square" rtlCol="0">
              <a:spAutoFit/>
            </a:bodyPr>
            <a:lstStyle/>
            <a:p>
              <a:r>
                <a:rPr lang="ru-RU" sz="400" dirty="0">
                  <a:solidFill>
                    <a:srgbClr val="FF0000"/>
                  </a:solidFill>
                </a:rPr>
                <a:t>4. </a:t>
              </a:r>
              <a:r>
                <a:rPr lang="en-US" sz="400" dirty="0">
                  <a:solidFill>
                    <a:srgbClr val="FF0000"/>
                  </a:solidFill>
                </a:rPr>
                <a:t> </a:t>
              </a:r>
              <a:r>
                <a:rPr lang="ru-RU" sz="400" dirty="0"/>
                <a:t>Повторите шаг 2 для измерения прочности восстановленного грунта. Верните лопасть в капсулу и продвиньте на следующую глубину</a:t>
              </a:r>
            </a:p>
          </p:txBody>
        </p:sp>
        <p:sp>
          <p:nvSpPr>
            <p:cNvPr id="21" name="Rectangle 20">
              <a:extLst>
                <a:ext uri="{FF2B5EF4-FFF2-40B4-BE49-F238E27FC236}">
                  <a16:creationId xmlns:a16="http://schemas.microsoft.com/office/drawing/2014/main" id="{BEE92531-0724-D759-0FB6-84A384F5F649}"/>
                </a:ext>
              </a:extLst>
            </p:cNvPr>
            <p:cNvSpPr/>
            <p:nvPr/>
          </p:nvSpPr>
          <p:spPr>
            <a:xfrm>
              <a:off x="10295142" y="5629136"/>
              <a:ext cx="418123" cy="80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8570C784-7AE7-735F-3768-44839890BF54}"/>
                </a:ext>
              </a:extLst>
            </p:cNvPr>
            <p:cNvSpPr txBox="1"/>
            <p:nvPr/>
          </p:nvSpPr>
          <p:spPr>
            <a:xfrm>
              <a:off x="10227082" y="5592992"/>
              <a:ext cx="554242" cy="153888"/>
            </a:xfrm>
            <a:prstGeom prst="rect">
              <a:avLst/>
            </a:prstGeom>
            <a:noFill/>
          </p:spPr>
          <p:txBody>
            <a:bodyPr wrap="square" rtlCol="0">
              <a:spAutoFit/>
            </a:bodyPr>
            <a:lstStyle/>
            <a:p>
              <a:r>
                <a:rPr lang="ru-RU" sz="400" dirty="0"/>
                <a:t>Высота лезвия</a:t>
              </a:r>
            </a:p>
          </p:txBody>
        </p:sp>
        <p:sp>
          <p:nvSpPr>
            <p:cNvPr id="23" name="Rectangle 22">
              <a:extLst>
                <a:ext uri="{FF2B5EF4-FFF2-40B4-BE49-F238E27FC236}">
                  <a16:creationId xmlns:a16="http://schemas.microsoft.com/office/drawing/2014/main" id="{A9C351C2-DA31-DDDB-9E0C-1BEE0EE0358F}"/>
                </a:ext>
              </a:extLst>
            </p:cNvPr>
            <p:cNvSpPr/>
            <p:nvPr/>
          </p:nvSpPr>
          <p:spPr>
            <a:xfrm>
              <a:off x="10295142" y="5746880"/>
              <a:ext cx="486182" cy="65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E3F3E58F-C92C-3FE8-62D3-D9FF6CBD7E8E}"/>
                </a:ext>
              </a:extLst>
            </p:cNvPr>
            <p:cNvSpPr txBox="1"/>
            <p:nvPr/>
          </p:nvSpPr>
          <p:spPr>
            <a:xfrm>
              <a:off x="10213603" y="5692718"/>
              <a:ext cx="554242" cy="153888"/>
            </a:xfrm>
            <a:prstGeom prst="rect">
              <a:avLst/>
            </a:prstGeom>
            <a:noFill/>
          </p:spPr>
          <p:txBody>
            <a:bodyPr wrap="square" rtlCol="0">
              <a:spAutoFit/>
            </a:bodyPr>
            <a:lstStyle/>
            <a:p>
              <a:r>
                <a:rPr lang="ru-RU" sz="400" dirty="0"/>
                <a:t>Диаметр лезвия</a:t>
              </a:r>
            </a:p>
          </p:txBody>
        </p:sp>
      </p:grpSp>
      <p:sp>
        <p:nvSpPr>
          <p:cNvPr id="25" name="TextBox 24">
            <a:extLst>
              <a:ext uri="{FF2B5EF4-FFF2-40B4-BE49-F238E27FC236}">
                <a16:creationId xmlns:a16="http://schemas.microsoft.com/office/drawing/2014/main" id="{C778899E-BB99-9D8E-2B4F-7FF188ADE6D2}"/>
              </a:ext>
            </a:extLst>
          </p:cNvPr>
          <p:cNvSpPr txBox="1"/>
          <p:nvPr/>
        </p:nvSpPr>
        <p:spPr>
          <a:xfrm>
            <a:off x="4048163" y="3991902"/>
            <a:ext cx="1063825" cy="584775"/>
          </a:xfrm>
          <a:prstGeom prst="rect">
            <a:avLst/>
          </a:prstGeom>
          <a:noFill/>
        </p:spPr>
        <p:txBody>
          <a:bodyPr wrap="square" rtlCol="0">
            <a:spAutoFit/>
          </a:bodyPr>
          <a:lstStyle/>
          <a:p>
            <a:r>
              <a:rPr lang="ru-RU" sz="800" dirty="0"/>
              <a:t>Устройство, измеряющее требуемый крутящий момент</a:t>
            </a:r>
          </a:p>
        </p:txBody>
      </p:sp>
      <p:sp>
        <p:nvSpPr>
          <p:cNvPr id="26" name="TextBox 25">
            <a:extLst>
              <a:ext uri="{FF2B5EF4-FFF2-40B4-BE49-F238E27FC236}">
                <a16:creationId xmlns:a16="http://schemas.microsoft.com/office/drawing/2014/main" id="{178BFFDE-698A-3BAB-5E1A-1F5CED783BE4}"/>
              </a:ext>
            </a:extLst>
          </p:cNvPr>
          <p:cNvSpPr txBox="1"/>
          <p:nvPr/>
        </p:nvSpPr>
        <p:spPr>
          <a:xfrm>
            <a:off x="2055445" y="5646615"/>
            <a:ext cx="2555631" cy="307777"/>
          </a:xfrm>
          <a:prstGeom prst="rect">
            <a:avLst/>
          </a:prstGeom>
          <a:solidFill>
            <a:schemeClr val="bg1"/>
          </a:solidFill>
        </p:spPr>
        <p:txBody>
          <a:bodyPr wrap="square" rtlCol="0">
            <a:spAutoFit/>
          </a:bodyPr>
          <a:lstStyle/>
          <a:p>
            <a:r>
              <a:rPr lang="ru-RU" sz="1400" dirty="0"/>
              <a:t>Количество вращений</a:t>
            </a:r>
          </a:p>
        </p:txBody>
      </p:sp>
      <p:sp>
        <p:nvSpPr>
          <p:cNvPr id="27" name="Rectangle 26">
            <a:extLst>
              <a:ext uri="{FF2B5EF4-FFF2-40B4-BE49-F238E27FC236}">
                <a16:creationId xmlns:a16="http://schemas.microsoft.com/office/drawing/2014/main" id="{0AD5CB1F-4E07-4A48-BEAA-4CF6F9E01E7E}"/>
              </a:ext>
            </a:extLst>
          </p:cNvPr>
          <p:cNvSpPr/>
          <p:nvPr/>
        </p:nvSpPr>
        <p:spPr>
          <a:xfrm>
            <a:off x="8355893" y="4182533"/>
            <a:ext cx="459861" cy="127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BEDC794B-0B07-B53D-01C0-FF3E1149ED78}"/>
              </a:ext>
            </a:extLst>
          </p:cNvPr>
          <p:cNvSpPr/>
          <p:nvPr/>
        </p:nvSpPr>
        <p:spPr>
          <a:xfrm>
            <a:off x="8303846" y="4275015"/>
            <a:ext cx="308708" cy="93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a:extLst>
              <a:ext uri="{FF2B5EF4-FFF2-40B4-BE49-F238E27FC236}">
                <a16:creationId xmlns:a16="http://schemas.microsoft.com/office/drawing/2014/main" id="{658002E8-2674-062E-2B1A-F901D32C0855}"/>
              </a:ext>
            </a:extLst>
          </p:cNvPr>
          <p:cNvSpPr txBox="1"/>
          <p:nvPr/>
        </p:nvSpPr>
        <p:spPr>
          <a:xfrm>
            <a:off x="8025875" y="4140908"/>
            <a:ext cx="1019907" cy="338554"/>
          </a:xfrm>
          <a:prstGeom prst="rect">
            <a:avLst/>
          </a:prstGeom>
          <a:noFill/>
        </p:spPr>
        <p:txBody>
          <a:bodyPr wrap="square" rtlCol="0">
            <a:spAutoFit/>
          </a:bodyPr>
          <a:lstStyle/>
          <a:p>
            <a:r>
              <a:rPr lang="ru-RU" sz="800" i="1" dirty="0"/>
              <a:t>Измерительная головка</a:t>
            </a:r>
          </a:p>
        </p:txBody>
      </p:sp>
      <p:sp>
        <p:nvSpPr>
          <p:cNvPr id="30" name="Rectangle 29">
            <a:extLst>
              <a:ext uri="{FF2B5EF4-FFF2-40B4-BE49-F238E27FC236}">
                <a16:creationId xmlns:a16="http://schemas.microsoft.com/office/drawing/2014/main" id="{937DDFA7-D3B3-5081-165C-5758CA44CD67}"/>
              </a:ext>
            </a:extLst>
          </p:cNvPr>
          <p:cNvSpPr/>
          <p:nvPr/>
        </p:nvSpPr>
        <p:spPr>
          <a:xfrm>
            <a:off x="9147174" y="4182533"/>
            <a:ext cx="747103" cy="252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DBEBF924-C082-5C1A-8EA8-DCC4BCD13570}"/>
              </a:ext>
            </a:extLst>
          </p:cNvPr>
          <p:cNvSpPr txBox="1"/>
          <p:nvPr/>
        </p:nvSpPr>
        <p:spPr>
          <a:xfrm>
            <a:off x="9095494" y="4140908"/>
            <a:ext cx="1110510" cy="461665"/>
          </a:xfrm>
          <a:prstGeom prst="rect">
            <a:avLst/>
          </a:prstGeom>
          <a:noFill/>
        </p:spPr>
        <p:txBody>
          <a:bodyPr wrap="square" rtlCol="0">
            <a:spAutoFit/>
          </a:bodyPr>
          <a:lstStyle/>
          <a:p>
            <a:r>
              <a:rPr lang="ru-RU" sz="800" i="1" dirty="0"/>
              <a:t>Тип испытания полевого флюгера SGI</a:t>
            </a:r>
          </a:p>
        </p:txBody>
      </p:sp>
      <p:sp>
        <p:nvSpPr>
          <p:cNvPr id="32" name="Rectangle 31">
            <a:extLst>
              <a:ext uri="{FF2B5EF4-FFF2-40B4-BE49-F238E27FC236}">
                <a16:creationId xmlns:a16="http://schemas.microsoft.com/office/drawing/2014/main" id="{FC545E02-A1D4-9261-BC03-D392CEDE62D6}"/>
              </a:ext>
            </a:extLst>
          </p:cNvPr>
          <p:cNvSpPr/>
          <p:nvPr/>
        </p:nvSpPr>
        <p:spPr>
          <a:xfrm>
            <a:off x="8303846" y="4708769"/>
            <a:ext cx="308708" cy="148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Box 32">
            <a:extLst>
              <a:ext uri="{FF2B5EF4-FFF2-40B4-BE49-F238E27FC236}">
                <a16:creationId xmlns:a16="http://schemas.microsoft.com/office/drawing/2014/main" id="{E7199EFB-6EB1-EE2E-2745-54A57BC40465}"/>
              </a:ext>
            </a:extLst>
          </p:cNvPr>
          <p:cNvSpPr txBox="1"/>
          <p:nvPr/>
        </p:nvSpPr>
        <p:spPr>
          <a:xfrm>
            <a:off x="7845940" y="4661356"/>
            <a:ext cx="1019906" cy="215444"/>
          </a:xfrm>
          <a:prstGeom prst="rect">
            <a:avLst/>
          </a:prstGeom>
          <a:noFill/>
        </p:spPr>
        <p:txBody>
          <a:bodyPr wrap="square" rtlCol="0">
            <a:spAutoFit/>
          </a:bodyPr>
          <a:lstStyle/>
          <a:p>
            <a:r>
              <a:rPr lang="ru-RU" sz="800" i="1" dirty="0"/>
              <a:t>Обсадная труба</a:t>
            </a:r>
          </a:p>
        </p:txBody>
      </p:sp>
      <p:sp>
        <p:nvSpPr>
          <p:cNvPr id="34" name="Rectangle 33">
            <a:extLst>
              <a:ext uri="{FF2B5EF4-FFF2-40B4-BE49-F238E27FC236}">
                <a16:creationId xmlns:a16="http://schemas.microsoft.com/office/drawing/2014/main" id="{8E535953-3B5A-7090-859C-C463C4347C58}"/>
              </a:ext>
            </a:extLst>
          </p:cNvPr>
          <p:cNvSpPr/>
          <p:nvPr/>
        </p:nvSpPr>
        <p:spPr>
          <a:xfrm>
            <a:off x="8355893" y="5091723"/>
            <a:ext cx="179936" cy="148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82E018B5-8CD1-3649-098F-C7B4040E38CA}"/>
              </a:ext>
            </a:extLst>
          </p:cNvPr>
          <p:cNvSpPr txBox="1"/>
          <p:nvPr/>
        </p:nvSpPr>
        <p:spPr>
          <a:xfrm>
            <a:off x="8088344" y="4979215"/>
            <a:ext cx="689889" cy="215444"/>
          </a:xfrm>
          <a:prstGeom prst="rect">
            <a:avLst/>
          </a:prstGeom>
          <a:noFill/>
        </p:spPr>
        <p:txBody>
          <a:bodyPr wrap="square" rtlCol="0">
            <a:spAutoFit/>
          </a:bodyPr>
          <a:lstStyle/>
          <a:p>
            <a:r>
              <a:rPr lang="ru-RU" sz="800" i="1" dirty="0"/>
              <a:t>Стержень</a:t>
            </a:r>
          </a:p>
        </p:txBody>
      </p:sp>
      <p:sp>
        <p:nvSpPr>
          <p:cNvPr id="36" name="Rectangle 35">
            <a:extLst>
              <a:ext uri="{FF2B5EF4-FFF2-40B4-BE49-F238E27FC236}">
                <a16:creationId xmlns:a16="http://schemas.microsoft.com/office/drawing/2014/main" id="{34CA0A97-03D0-C269-898E-B2FE3933EBC8}"/>
              </a:ext>
            </a:extLst>
          </p:cNvPr>
          <p:cNvSpPr/>
          <p:nvPr/>
        </p:nvSpPr>
        <p:spPr>
          <a:xfrm>
            <a:off x="9612923" y="4898887"/>
            <a:ext cx="281354" cy="14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a:extLst>
              <a:ext uri="{FF2B5EF4-FFF2-40B4-BE49-F238E27FC236}">
                <a16:creationId xmlns:a16="http://schemas.microsoft.com/office/drawing/2014/main" id="{4B550BB9-64CA-1EEC-EFA0-0C31951A9A7B}"/>
              </a:ext>
            </a:extLst>
          </p:cNvPr>
          <p:cNvSpPr txBox="1"/>
          <p:nvPr/>
        </p:nvSpPr>
        <p:spPr>
          <a:xfrm>
            <a:off x="9492145" y="4844180"/>
            <a:ext cx="776328" cy="215444"/>
          </a:xfrm>
          <a:prstGeom prst="rect">
            <a:avLst/>
          </a:prstGeom>
          <a:noFill/>
        </p:spPr>
        <p:txBody>
          <a:bodyPr wrap="square" rtlCol="0">
            <a:spAutoFit/>
          </a:bodyPr>
          <a:lstStyle/>
          <a:p>
            <a:r>
              <a:rPr lang="ru-RU" sz="800" i="1" dirty="0"/>
              <a:t>Лопасть</a:t>
            </a:r>
          </a:p>
        </p:txBody>
      </p:sp>
    </p:spTree>
    <p:extLst>
      <p:ext uri="{BB962C8B-B14F-4D97-AF65-F5344CB8AC3E}">
        <p14:creationId xmlns:p14="http://schemas.microsoft.com/office/powerpoint/2010/main" val="3574311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5E8F-C37D-4C4A-9BC4-00644BC2CB10}"/>
              </a:ext>
            </a:extLst>
          </p:cNvPr>
          <p:cNvSpPr>
            <a:spLocks noGrp="1"/>
          </p:cNvSpPr>
          <p:nvPr>
            <p:ph type="title"/>
          </p:nvPr>
        </p:nvSpPr>
        <p:spPr>
          <a:xfrm>
            <a:off x="0" y="0"/>
            <a:ext cx="10515600" cy="1325563"/>
          </a:xfrm>
        </p:spPr>
        <p:txBody>
          <a:bodyPr/>
          <a:lstStyle/>
          <a:p>
            <a:r>
              <a:rPr lang="ru-RU" b="1" dirty="0"/>
              <a:t>Прочность грунта на сдвиг</a:t>
            </a:r>
            <a:endParaRPr lang="en-GB" b="1" dirty="0"/>
          </a:p>
        </p:txBody>
      </p:sp>
      <p:sp>
        <p:nvSpPr>
          <p:cNvPr id="3" name="Content Placeholder 2">
            <a:extLst>
              <a:ext uri="{FF2B5EF4-FFF2-40B4-BE49-F238E27FC236}">
                <a16:creationId xmlns:a16="http://schemas.microsoft.com/office/drawing/2014/main" id="{9F204F4A-CF85-47B9-9192-6C8405E0A8FF}"/>
              </a:ext>
            </a:extLst>
          </p:cNvPr>
          <p:cNvSpPr>
            <a:spLocks noGrp="1"/>
          </p:cNvSpPr>
          <p:nvPr>
            <p:ph sz="quarter" idx="1"/>
          </p:nvPr>
        </p:nvSpPr>
        <p:spPr>
          <a:xfrm>
            <a:off x="262467" y="914400"/>
            <a:ext cx="11582400" cy="5181600"/>
          </a:xfrm>
        </p:spPr>
        <p:txBody>
          <a:bodyPr>
            <a:normAutofit/>
          </a:bodyPr>
          <a:lstStyle/>
          <a:p>
            <a:r>
              <a:rPr lang="ru-RU" sz="1700" dirty="0"/>
              <a:t>Рассматривается тело массой W (масса m = W/g) без горизонтальной силы H. и с действием на него горизонтальной силы H. Горизонтальная сила H вызывает напряжения сдвига </a:t>
            </a:r>
            <a:r>
              <a:rPr lang="hr-HR" sz="1700" dirty="0">
                <a:latin typeface="Symbol" panose="05050102010706020507" pitchFamily="18" charset="2"/>
              </a:rPr>
              <a:t>t</a:t>
            </a:r>
            <a:r>
              <a:rPr lang="en-GB" sz="1700" dirty="0"/>
              <a:t>.</a:t>
            </a:r>
            <a:endParaRPr lang="hr-HR" sz="1700" dirty="0"/>
          </a:p>
          <a:p>
            <a:endParaRPr lang="hr-HR" sz="1700" dirty="0"/>
          </a:p>
          <a:p>
            <a:endParaRPr lang="hr-HR" sz="1700" dirty="0"/>
          </a:p>
          <a:p>
            <a:endParaRPr lang="hr-HR" sz="1700" dirty="0"/>
          </a:p>
          <a:p>
            <a:endParaRPr lang="hr-HR" sz="1700" dirty="0"/>
          </a:p>
          <a:p>
            <a:endParaRPr lang="hr-HR" sz="1700" dirty="0"/>
          </a:p>
          <a:p>
            <a:r>
              <a:rPr lang="ru-RU" sz="1700" dirty="0">
                <a:solidFill>
                  <a:srgbClr val="FF0000"/>
                </a:solidFill>
              </a:rPr>
              <a:t>Для грунта имеет место следующее: если угол трения равен </a:t>
            </a:r>
            <a:r>
              <a:rPr lang="hr-HR" sz="1700" dirty="0">
                <a:solidFill>
                  <a:srgbClr val="FF0000"/>
                </a:solidFill>
                <a:sym typeface="Symbol" panose="05050102010706020507" pitchFamily="18" charset="2"/>
              </a:rPr>
              <a:t></a:t>
            </a:r>
            <a:r>
              <a:rPr lang="ru-RU" sz="1700" dirty="0">
                <a:solidFill>
                  <a:srgbClr val="FF0000"/>
                </a:solidFill>
              </a:rPr>
              <a:t>, то смещение происходит при</a:t>
            </a:r>
            <a:r>
              <a:rPr lang="en-US" sz="1700" dirty="0">
                <a:solidFill>
                  <a:srgbClr val="FF0000"/>
                </a:solidFill>
              </a:rPr>
              <a:t> </a:t>
            </a:r>
            <a:r>
              <a:rPr lang="en-GB" sz="1700" b="1" dirty="0">
                <a:solidFill>
                  <a:srgbClr val="FF0000"/>
                </a:solidFill>
                <a:sym typeface="Symbol" panose="05050102010706020507" pitchFamily="18" charset="2"/>
              </a:rPr>
              <a:t></a:t>
            </a:r>
            <a:r>
              <a:rPr lang="en-GB" sz="1700" b="1" dirty="0">
                <a:solidFill>
                  <a:srgbClr val="FF0000"/>
                </a:solidFill>
              </a:rPr>
              <a:t> =</a:t>
            </a:r>
            <a:r>
              <a:rPr lang="en-GB" sz="1700" b="1" dirty="0">
                <a:solidFill>
                  <a:srgbClr val="FF0000"/>
                </a:solidFill>
                <a:sym typeface="Symbol" panose="05050102010706020507" pitchFamily="18" charset="2"/>
              </a:rPr>
              <a:t></a:t>
            </a:r>
            <a:r>
              <a:rPr lang="en-GB" sz="1700" dirty="0">
                <a:solidFill>
                  <a:srgbClr val="FF0000"/>
                </a:solidFill>
              </a:rPr>
              <a:t> .</a:t>
            </a:r>
          </a:p>
        </p:txBody>
      </p:sp>
      <p:pic>
        <p:nvPicPr>
          <p:cNvPr id="5" name="Picture 4">
            <a:extLst>
              <a:ext uri="{FF2B5EF4-FFF2-40B4-BE49-F238E27FC236}">
                <a16:creationId xmlns:a16="http://schemas.microsoft.com/office/drawing/2014/main" id="{E55E140E-0B61-4D36-8BAD-1F05FEDC6644}"/>
              </a:ext>
            </a:extLst>
          </p:cNvPr>
          <p:cNvPicPr>
            <a:picLocks noChangeAspect="1"/>
          </p:cNvPicPr>
          <p:nvPr/>
        </p:nvPicPr>
        <p:blipFill>
          <a:blip r:embed="rId2"/>
          <a:stretch>
            <a:fillRect/>
          </a:stretch>
        </p:blipFill>
        <p:spPr>
          <a:xfrm>
            <a:off x="1320800" y="3925249"/>
            <a:ext cx="4267200" cy="1167623"/>
          </a:xfrm>
          <a:prstGeom prst="rect">
            <a:avLst/>
          </a:prstGeom>
        </p:spPr>
      </p:pic>
      <p:sp>
        <p:nvSpPr>
          <p:cNvPr id="7" name="Rectangle 6">
            <a:extLst>
              <a:ext uri="{FF2B5EF4-FFF2-40B4-BE49-F238E27FC236}">
                <a16:creationId xmlns:a16="http://schemas.microsoft.com/office/drawing/2014/main" id="{A368F78A-8DFC-43EE-8B96-A9F8A933F79F}"/>
              </a:ext>
            </a:extLst>
          </p:cNvPr>
          <p:cNvSpPr/>
          <p:nvPr/>
        </p:nvSpPr>
        <p:spPr>
          <a:xfrm>
            <a:off x="5820956" y="3902681"/>
            <a:ext cx="3778340" cy="1692771"/>
          </a:xfrm>
          <a:prstGeom prst="rect">
            <a:avLst/>
          </a:prstGeom>
        </p:spPr>
        <p:txBody>
          <a:bodyPr wrap="square">
            <a:spAutoFit/>
          </a:bodyPr>
          <a:lstStyle/>
          <a:p>
            <a:r>
              <a:rPr lang="ru-RU" sz="1300" b="1" dirty="0">
                <a:solidFill>
                  <a:srgbClr val="00B050"/>
                </a:solidFill>
              </a:rPr>
              <a:t>Примечание </a:t>
            </a:r>
            <a:r>
              <a:rPr lang="en-GB" sz="1300" b="1" dirty="0">
                <a:solidFill>
                  <a:srgbClr val="00B050"/>
                </a:solidFill>
              </a:rPr>
              <a:t>:</a:t>
            </a:r>
            <a:endParaRPr lang="hr-HR" sz="1300" b="1" dirty="0">
              <a:solidFill>
                <a:srgbClr val="00B050"/>
              </a:solidFill>
            </a:endParaRPr>
          </a:p>
          <a:p>
            <a:pPr marL="285750" indent="-285750">
              <a:buFontTx/>
              <a:buChar char="-"/>
            </a:pPr>
            <a:r>
              <a:rPr lang="ru-RU" sz="1300" dirty="0">
                <a:solidFill>
                  <a:srgbClr val="00B050"/>
                </a:solidFill>
              </a:rPr>
              <a:t>тело не движется, пока горизонтальная сила меньше силы трения</a:t>
            </a:r>
            <a:r>
              <a:rPr lang="en-GB" sz="1300" dirty="0">
                <a:solidFill>
                  <a:srgbClr val="00B050"/>
                </a:solidFill>
              </a:rPr>
              <a:t>,</a:t>
            </a:r>
            <a:endParaRPr lang="hr-HR" sz="1300" dirty="0">
              <a:solidFill>
                <a:srgbClr val="00B050"/>
              </a:solidFill>
            </a:endParaRPr>
          </a:p>
          <a:p>
            <a:pPr marL="285750" indent="-285750">
              <a:buFontTx/>
              <a:buChar char="-"/>
            </a:pPr>
            <a:r>
              <a:rPr lang="ru-RU" sz="1300" dirty="0">
                <a:solidFill>
                  <a:srgbClr val="00B050"/>
                </a:solidFill>
              </a:rPr>
              <a:t>трение зависит от вертикального напряжения (W / A, т.е. N / A) и не является постоянным</a:t>
            </a:r>
            <a:r>
              <a:rPr lang="en-GB" sz="1300" dirty="0">
                <a:solidFill>
                  <a:srgbClr val="00B050"/>
                </a:solidFill>
              </a:rPr>
              <a:t>,</a:t>
            </a:r>
            <a:endParaRPr lang="hr-HR" sz="1300" dirty="0">
              <a:solidFill>
                <a:srgbClr val="00B050"/>
              </a:solidFill>
            </a:endParaRPr>
          </a:p>
          <a:p>
            <a:pPr marL="285750" indent="-285750">
              <a:buFontTx/>
              <a:buChar char="-"/>
            </a:pPr>
            <a:r>
              <a:rPr lang="ru-RU" sz="1300" dirty="0">
                <a:solidFill>
                  <a:srgbClr val="00B050"/>
                </a:solidFill>
              </a:rPr>
              <a:t>коэффициент трения - это отношение горизонтального и вертикального напряжений при перемещении</a:t>
            </a:r>
            <a:r>
              <a:rPr lang="en-GB" sz="1300" dirty="0">
                <a:solidFill>
                  <a:srgbClr val="00B050"/>
                </a:solidFill>
              </a:rPr>
              <a:t>(</a:t>
            </a:r>
            <a:r>
              <a:rPr lang="en-GB" sz="1300" dirty="0" err="1">
                <a:solidFill>
                  <a:srgbClr val="00B050"/>
                </a:solidFill>
              </a:rPr>
              <a:t>tg</a:t>
            </a:r>
            <a:r>
              <a:rPr lang="hr-HR" sz="1300" dirty="0">
                <a:solidFill>
                  <a:srgbClr val="00B050"/>
                </a:solidFill>
              </a:rPr>
              <a:t> </a:t>
            </a:r>
            <a:r>
              <a:rPr lang="en-GB" sz="1300" dirty="0">
                <a:solidFill>
                  <a:srgbClr val="00B050"/>
                </a:solidFill>
                <a:sym typeface="Symbol" panose="05050102010706020507" pitchFamily="18" charset="2"/>
              </a:rPr>
              <a:t></a:t>
            </a:r>
            <a:r>
              <a:rPr lang="en-GB" sz="1300" dirty="0">
                <a:solidFill>
                  <a:srgbClr val="00B050"/>
                </a:solidFill>
              </a:rPr>
              <a:t>)</a:t>
            </a:r>
          </a:p>
        </p:txBody>
      </p:sp>
      <p:pic>
        <p:nvPicPr>
          <p:cNvPr id="8" name="Picture 7">
            <a:extLst>
              <a:ext uri="{FF2B5EF4-FFF2-40B4-BE49-F238E27FC236}">
                <a16:creationId xmlns:a16="http://schemas.microsoft.com/office/drawing/2014/main" id="{63CE7E10-7C02-43B6-BB2D-B37C86086242}"/>
              </a:ext>
            </a:extLst>
          </p:cNvPr>
          <p:cNvPicPr>
            <a:picLocks noChangeAspect="1"/>
          </p:cNvPicPr>
          <p:nvPr/>
        </p:nvPicPr>
        <p:blipFill>
          <a:blip r:embed="rId3"/>
          <a:stretch>
            <a:fillRect/>
          </a:stretch>
        </p:blipFill>
        <p:spPr>
          <a:xfrm>
            <a:off x="1463370" y="5368217"/>
            <a:ext cx="3926667" cy="574152"/>
          </a:xfrm>
          <a:prstGeom prst="rect">
            <a:avLst/>
          </a:prstGeom>
        </p:spPr>
      </p:pic>
      <p:pic>
        <p:nvPicPr>
          <p:cNvPr id="9" name="Picture 8">
            <a:extLst>
              <a:ext uri="{FF2B5EF4-FFF2-40B4-BE49-F238E27FC236}">
                <a16:creationId xmlns:a16="http://schemas.microsoft.com/office/drawing/2014/main" id="{14D1EB51-ADED-453F-BEE4-EAD58B123B37}"/>
              </a:ext>
            </a:extLst>
          </p:cNvPr>
          <p:cNvPicPr>
            <a:picLocks noChangeAspect="1"/>
          </p:cNvPicPr>
          <p:nvPr/>
        </p:nvPicPr>
        <p:blipFill>
          <a:blip r:embed="rId4"/>
          <a:stretch>
            <a:fillRect/>
          </a:stretch>
        </p:blipFill>
        <p:spPr>
          <a:xfrm>
            <a:off x="3650899" y="1779692"/>
            <a:ext cx="3778340" cy="1280264"/>
          </a:xfrm>
          <a:prstGeom prst="rect">
            <a:avLst/>
          </a:prstGeom>
        </p:spPr>
      </p:pic>
      <p:sp>
        <p:nvSpPr>
          <p:cNvPr id="4" name="TextBox 3">
            <a:extLst>
              <a:ext uri="{FF2B5EF4-FFF2-40B4-BE49-F238E27FC236}">
                <a16:creationId xmlns:a16="http://schemas.microsoft.com/office/drawing/2014/main" id="{1C7ED1DF-3E10-DC27-CD56-40D165E3D220}"/>
              </a:ext>
            </a:extLst>
          </p:cNvPr>
          <p:cNvSpPr txBox="1"/>
          <p:nvPr/>
        </p:nvSpPr>
        <p:spPr>
          <a:xfrm>
            <a:off x="5820956" y="2377440"/>
            <a:ext cx="3041690" cy="646331"/>
          </a:xfrm>
          <a:prstGeom prst="rect">
            <a:avLst/>
          </a:prstGeom>
          <a:solidFill>
            <a:schemeClr val="bg1"/>
          </a:solidFill>
        </p:spPr>
        <p:txBody>
          <a:bodyPr wrap="square" rtlCol="0">
            <a:spAutoFit/>
          </a:bodyPr>
          <a:lstStyle/>
          <a:p>
            <a:r>
              <a:rPr lang="ru-RU" dirty="0"/>
              <a:t>Силы, препятствующие скольжению</a:t>
            </a:r>
          </a:p>
        </p:txBody>
      </p:sp>
      <p:sp>
        <p:nvSpPr>
          <p:cNvPr id="10" name="Rectangle 9">
            <a:extLst>
              <a:ext uri="{FF2B5EF4-FFF2-40B4-BE49-F238E27FC236}">
                <a16:creationId xmlns:a16="http://schemas.microsoft.com/office/drawing/2014/main" id="{4E73543E-8369-2E7C-1894-593892E58155}"/>
              </a:ext>
            </a:extLst>
          </p:cNvPr>
          <p:cNvSpPr/>
          <p:nvPr/>
        </p:nvSpPr>
        <p:spPr>
          <a:xfrm>
            <a:off x="2802965" y="4572000"/>
            <a:ext cx="460188" cy="209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D5CA5115-4641-629D-9790-6BBA4EF19722}"/>
              </a:ext>
            </a:extLst>
          </p:cNvPr>
          <p:cNvSpPr txBox="1"/>
          <p:nvPr/>
        </p:nvSpPr>
        <p:spPr>
          <a:xfrm>
            <a:off x="2625856" y="4582166"/>
            <a:ext cx="800847" cy="215444"/>
          </a:xfrm>
          <a:prstGeom prst="rect">
            <a:avLst/>
          </a:prstGeom>
          <a:noFill/>
        </p:spPr>
        <p:txBody>
          <a:bodyPr wrap="square" rtlCol="0">
            <a:spAutoFit/>
          </a:bodyPr>
          <a:lstStyle/>
          <a:p>
            <a:r>
              <a:rPr lang="ru-RU" sz="800" dirty="0"/>
              <a:t>Поверхность</a:t>
            </a:r>
          </a:p>
        </p:txBody>
      </p:sp>
      <p:sp>
        <p:nvSpPr>
          <p:cNvPr id="12" name="Rectangle 11">
            <a:extLst>
              <a:ext uri="{FF2B5EF4-FFF2-40B4-BE49-F238E27FC236}">
                <a16:creationId xmlns:a16="http://schemas.microsoft.com/office/drawing/2014/main" id="{C8949547-C2BB-C10E-60F6-82A8C9C4D391}"/>
              </a:ext>
            </a:extLst>
          </p:cNvPr>
          <p:cNvSpPr/>
          <p:nvPr/>
        </p:nvSpPr>
        <p:spPr>
          <a:xfrm>
            <a:off x="1709271" y="4829302"/>
            <a:ext cx="992094" cy="263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0A712B30-AF83-B1E3-85D4-64B8332005B5}"/>
              </a:ext>
            </a:extLst>
          </p:cNvPr>
          <p:cNvSpPr txBox="1"/>
          <p:nvPr/>
        </p:nvSpPr>
        <p:spPr>
          <a:xfrm>
            <a:off x="1219743" y="4777184"/>
            <a:ext cx="1427292" cy="215444"/>
          </a:xfrm>
          <a:prstGeom prst="rect">
            <a:avLst/>
          </a:prstGeom>
          <a:noFill/>
        </p:spPr>
        <p:txBody>
          <a:bodyPr wrap="square" rtlCol="0">
            <a:spAutoFit/>
          </a:bodyPr>
          <a:lstStyle/>
          <a:p>
            <a:r>
              <a:rPr lang="ru-RU" sz="800" dirty="0"/>
              <a:t>Уравновешивающие силы</a:t>
            </a:r>
          </a:p>
        </p:txBody>
      </p:sp>
    </p:spTree>
    <p:extLst>
      <p:ext uri="{BB962C8B-B14F-4D97-AF65-F5344CB8AC3E}">
        <p14:creationId xmlns:p14="http://schemas.microsoft.com/office/powerpoint/2010/main" val="266696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617D-21FA-4CD8-8E1B-C83DDD6CB633}"/>
              </a:ext>
            </a:extLst>
          </p:cNvPr>
          <p:cNvSpPr>
            <a:spLocks noGrp="1"/>
          </p:cNvSpPr>
          <p:nvPr>
            <p:ph type="title"/>
          </p:nvPr>
        </p:nvSpPr>
        <p:spPr>
          <a:xfrm>
            <a:off x="0" y="-13785"/>
            <a:ext cx="8153400" cy="990600"/>
          </a:xfrm>
        </p:spPr>
        <p:txBody>
          <a:bodyPr/>
          <a:lstStyle/>
          <a:p>
            <a:r>
              <a:rPr lang="ru-RU" b="1" dirty="0"/>
              <a:t>Прочность грунта на сдвиг</a:t>
            </a:r>
            <a:endParaRPr lang="en-GB" b="1" dirty="0"/>
          </a:p>
        </p:txBody>
      </p:sp>
      <p:sp>
        <p:nvSpPr>
          <p:cNvPr id="3" name="Content Placeholder 2">
            <a:extLst>
              <a:ext uri="{FF2B5EF4-FFF2-40B4-BE49-F238E27FC236}">
                <a16:creationId xmlns:a16="http://schemas.microsoft.com/office/drawing/2014/main" id="{7D26DB4E-BD10-4C5C-89EA-64691F9EDF64}"/>
              </a:ext>
            </a:extLst>
          </p:cNvPr>
          <p:cNvSpPr>
            <a:spLocks noGrp="1"/>
          </p:cNvSpPr>
          <p:nvPr>
            <p:ph sz="quarter" idx="1"/>
          </p:nvPr>
        </p:nvSpPr>
        <p:spPr>
          <a:xfrm>
            <a:off x="118533" y="976815"/>
            <a:ext cx="11810999" cy="4952995"/>
          </a:xfrm>
        </p:spPr>
        <p:txBody>
          <a:bodyPr>
            <a:normAutofit fontScale="92500" lnSpcReduction="10000"/>
          </a:bodyPr>
          <a:lstStyle/>
          <a:p>
            <a:r>
              <a:rPr lang="ru-RU" sz="1800" dirty="0"/>
              <a:t>Для плоскости, расположенной под углом </a:t>
            </a:r>
            <a:r>
              <a:rPr lang="en-GB" sz="1800" dirty="0">
                <a:sym typeface="Symbol" panose="05050102010706020507" pitchFamily="18" charset="2"/>
              </a:rPr>
              <a:t></a:t>
            </a:r>
            <a:r>
              <a:rPr lang="ru-RU" sz="1800" dirty="0"/>
              <a:t> к горизонтали, главные напряжения определяют нормальные напряжения и напряжения сдвига в этой плоскости</a:t>
            </a:r>
          </a:p>
          <a:p>
            <a:pPr marL="0" indent="0">
              <a:buNone/>
            </a:pPr>
            <a:r>
              <a:rPr lang="ru-RU" sz="1800" dirty="0"/>
              <a:t>   </a:t>
            </a:r>
            <a:r>
              <a:rPr lang="en-GB" sz="1800" dirty="0"/>
              <a:t> (</a:t>
            </a:r>
            <a:r>
              <a:rPr lang="ru-RU" sz="1800" dirty="0"/>
              <a:t>Круг напряжений Мора</a:t>
            </a:r>
            <a:r>
              <a:rPr lang="en-GB" sz="1800" dirty="0"/>
              <a:t>)</a:t>
            </a:r>
            <a:r>
              <a:rPr lang="hr-HR" sz="1800" dirty="0"/>
              <a:t>:</a:t>
            </a:r>
          </a:p>
          <a:p>
            <a:endParaRPr lang="hr-HR" sz="1800" dirty="0"/>
          </a:p>
          <a:p>
            <a:endParaRPr lang="hr-HR" sz="1800" dirty="0"/>
          </a:p>
          <a:p>
            <a:endParaRPr lang="hr-HR" sz="1800" dirty="0"/>
          </a:p>
          <a:p>
            <a:endParaRPr lang="hr-HR" sz="1800" dirty="0"/>
          </a:p>
          <a:p>
            <a:endParaRPr lang="hr-HR" sz="1800" dirty="0"/>
          </a:p>
          <a:p>
            <a:endParaRPr lang="hr-HR" sz="1800" dirty="0"/>
          </a:p>
          <a:p>
            <a:r>
              <a:rPr lang="ru-RU" sz="1800" dirty="0"/>
              <a:t>Используя круг Мора, из геометрических соотношений можно определить следующие соотношения между главными и нормальными напряжениями и напряжениями сдвига </a:t>
            </a:r>
            <a:r>
              <a:rPr lang="en-GB" sz="1800" dirty="0"/>
              <a:t>:</a:t>
            </a:r>
            <a:endParaRPr lang="hr-HR" sz="1800" dirty="0"/>
          </a:p>
          <a:p>
            <a:endParaRPr lang="hr-HR" sz="1800" dirty="0"/>
          </a:p>
          <a:p>
            <a:pPr marL="0" indent="0">
              <a:buNone/>
            </a:pPr>
            <a:endParaRPr lang="ru-RU" sz="1800" dirty="0"/>
          </a:p>
          <a:p>
            <a:r>
              <a:rPr lang="ru-RU" sz="1800" dirty="0"/>
              <a:t>Угол </a:t>
            </a:r>
            <a:r>
              <a:rPr lang="hr-HR" sz="1800" dirty="0">
                <a:sym typeface="Symbol" panose="05050102010706020507" pitchFamily="18" charset="2"/>
              </a:rPr>
              <a:t> </a:t>
            </a:r>
            <a:r>
              <a:rPr lang="ru-RU" sz="1800" dirty="0"/>
              <a:t>определяет напряжения на плоскости, наклоненной под углом </a:t>
            </a:r>
            <a:r>
              <a:rPr lang="en-GB" sz="1800" dirty="0">
                <a:sym typeface="Symbol" panose="05050102010706020507" pitchFamily="18" charset="2"/>
              </a:rPr>
              <a:t> </a:t>
            </a:r>
            <a:r>
              <a:rPr lang="ru-RU" sz="1800" dirty="0"/>
              <a:t>по отношению к горизонтали, пересечение с кругом напряжений, определяемым главными напряжениями</a:t>
            </a:r>
            <a:endParaRPr lang="en-GB" sz="1800" dirty="0"/>
          </a:p>
        </p:txBody>
      </p:sp>
      <p:pic>
        <p:nvPicPr>
          <p:cNvPr id="4" name="Picture 3">
            <a:extLst>
              <a:ext uri="{FF2B5EF4-FFF2-40B4-BE49-F238E27FC236}">
                <a16:creationId xmlns:a16="http://schemas.microsoft.com/office/drawing/2014/main" id="{CCCBCB9B-3F08-4AE9-8B66-1C21FD6CCE2F}"/>
              </a:ext>
            </a:extLst>
          </p:cNvPr>
          <p:cNvPicPr>
            <a:picLocks noChangeAspect="1"/>
          </p:cNvPicPr>
          <p:nvPr/>
        </p:nvPicPr>
        <p:blipFill>
          <a:blip r:embed="rId3"/>
          <a:stretch>
            <a:fillRect/>
          </a:stretch>
        </p:blipFill>
        <p:spPr>
          <a:xfrm>
            <a:off x="2093056" y="1891216"/>
            <a:ext cx="1844700" cy="1362075"/>
          </a:xfrm>
          <a:prstGeom prst="rect">
            <a:avLst/>
          </a:prstGeom>
        </p:spPr>
      </p:pic>
      <p:grpSp>
        <p:nvGrpSpPr>
          <p:cNvPr id="7" name="Group 6">
            <a:extLst>
              <a:ext uri="{FF2B5EF4-FFF2-40B4-BE49-F238E27FC236}">
                <a16:creationId xmlns:a16="http://schemas.microsoft.com/office/drawing/2014/main" id="{5C1CDC12-78A7-45D7-A078-C8ED8ABF4CF4}"/>
              </a:ext>
            </a:extLst>
          </p:cNvPr>
          <p:cNvGrpSpPr/>
          <p:nvPr/>
        </p:nvGrpSpPr>
        <p:grpSpPr>
          <a:xfrm>
            <a:off x="4936067" y="1815015"/>
            <a:ext cx="3200400" cy="1962690"/>
            <a:chOff x="4191000" y="2438400"/>
            <a:chExt cx="3200400" cy="1962690"/>
          </a:xfrm>
        </p:grpSpPr>
        <p:pic>
          <p:nvPicPr>
            <p:cNvPr id="5" name="Picture 4">
              <a:extLst>
                <a:ext uri="{FF2B5EF4-FFF2-40B4-BE49-F238E27FC236}">
                  <a16:creationId xmlns:a16="http://schemas.microsoft.com/office/drawing/2014/main" id="{B02D0AAD-5CC1-4302-9ECD-B3AFDF690556}"/>
                </a:ext>
              </a:extLst>
            </p:cNvPr>
            <p:cNvPicPr>
              <a:picLocks noChangeAspect="1"/>
            </p:cNvPicPr>
            <p:nvPr/>
          </p:nvPicPr>
          <p:blipFill rotWithShape="1">
            <a:blip r:embed="rId4"/>
            <a:srcRect t="10432" r="5764"/>
            <a:stretch/>
          </p:blipFill>
          <p:spPr>
            <a:xfrm>
              <a:off x="4191000" y="2438400"/>
              <a:ext cx="3123663" cy="1962690"/>
            </a:xfrm>
            <a:prstGeom prst="rect">
              <a:avLst/>
            </a:prstGeom>
          </p:spPr>
        </p:pic>
        <p:sp>
          <p:nvSpPr>
            <p:cNvPr id="6" name="TextBox 5">
              <a:extLst>
                <a:ext uri="{FF2B5EF4-FFF2-40B4-BE49-F238E27FC236}">
                  <a16:creationId xmlns:a16="http://schemas.microsoft.com/office/drawing/2014/main" id="{0A219CE3-E5D5-46E4-A39E-A40D147A6C30}"/>
                </a:ext>
              </a:extLst>
            </p:cNvPr>
            <p:cNvSpPr txBox="1"/>
            <p:nvPr/>
          </p:nvSpPr>
          <p:spPr>
            <a:xfrm>
              <a:off x="7037950" y="3276600"/>
              <a:ext cx="353450" cy="246221"/>
            </a:xfrm>
            <a:prstGeom prst="rect">
              <a:avLst/>
            </a:prstGeom>
            <a:noFill/>
          </p:spPr>
          <p:txBody>
            <a:bodyPr wrap="square" rtlCol="0">
              <a:spAutoFit/>
            </a:bodyPr>
            <a:lstStyle/>
            <a:p>
              <a:r>
                <a:rPr lang="en-GB" sz="1000" dirty="0">
                  <a:sym typeface="Symbol" panose="05050102010706020507" pitchFamily="18" charset="2"/>
                </a:rPr>
                <a:t></a:t>
              </a:r>
              <a:endParaRPr lang="en-GB" sz="1000" dirty="0"/>
            </a:p>
          </p:txBody>
        </p:sp>
      </p:grpSp>
      <p:sp>
        <p:nvSpPr>
          <p:cNvPr id="8" name="Rectangle 2">
            <a:extLst>
              <a:ext uri="{FF2B5EF4-FFF2-40B4-BE49-F238E27FC236}">
                <a16:creationId xmlns:a16="http://schemas.microsoft.com/office/drawing/2014/main" id="{E274E041-489E-4AFA-9B0A-1C649E4866E2}"/>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9" name="Object 8">
            <a:extLst>
              <a:ext uri="{FF2B5EF4-FFF2-40B4-BE49-F238E27FC236}">
                <a16:creationId xmlns:a16="http://schemas.microsoft.com/office/drawing/2014/main" id="{1B150A69-7401-4E81-BFD8-8BAA080BDC08}"/>
              </a:ext>
            </a:extLst>
          </p:cNvPr>
          <p:cNvGraphicFramePr>
            <a:graphicFrameLocks noChangeAspect="1"/>
          </p:cNvGraphicFramePr>
          <p:nvPr>
            <p:extLst>
              <p:ext uri="{D42A27DB-BD31-4B8C-83A1-F6EECF244321}">
                <p14:modId xmlns:p14="http://schemas.microsoft.com/office/powerpoint/2010/main" val="2174782984"/>
              </p:ext>
            </p:extLst>
          </p:nvPr>
        </p:nvGraphicFramePr>
        <p:xfrm>
          <a:off x="2818497" y="4534876"/>
          <a:ext cx="2238518" cy="314459"/>
        </p:xfrm>
        <a:graphic>
          <a:graphicData uri="http://schemas.openxmlformats.org/presentationml/2006/ole">
            <mc:AlternateContent xmlns:mc="http://schemas.openxmlformats.org/markup-compatibility/2006">
              <mc:Choice xmlns:v="urn:schemas-microsoft-com:vml" Requires="v">
                <p:oleObj spid="_x0000_s1026" r:id="rId5" imgW="1663700" imgH="241300" progId="Equation.3">
                  <p:embed/>
                </p:oleObj>
              </mc:Choice>
              <mc:Fallback>
                <p:oleObj r:id="rId5" imgW="16637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8497" y="4534876"/>
                        <a:ext cx="2238518" cy="314459"/>
                      </a:xfrm>
                      <a:prstGeom prst="rect">
                        <a:avLst/>
                      </a:prstGeom>
                      <a:noFill/>
                    </p:spPr>
                  </p:pic>
                </p:oleObj>
              </mc:Fallback>
            </mc:AlternateContent>
          </a:graphicData>
        </a:graphic>
      </p:graphicFrame>
      <p:sp>
        <p:nvSpPr>
          <p:cNvPr id="10" name="Rectangle 4">
            <a:extLst>
              <a:ext uri="{FF2B5EF4-FFF2-40B4-BE49-F238E27FC236}">
                <a16:creationId xmlns:a16="http://schemas.microsoft.com/office/drawing/2014/main" id="{7C33ECC4-6581-4CF6-A33F-F14D66B40F9C}"/>
              </a:ext>
            </a:extLst>
          </p:cNvPr>
          <p:cNvSpPr>
            <a:spLocks noChangeArrowheads="1"/>
          </p:cNvSpPr>
          <p:nvPr/>
        </p:nvSpPr>
        <p:spPr bwMode="auto">
          <a:xfrm>
            <a:off x="6383868" y="444974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Object 10">
            <a:extLst>
              <a:ext uri="{FF2B5EF4-FFF2-40B4-BE49-F238E27FC236}">
                <a16:creationId xmlns:a16="http://schemas.microsoft.com/office/drawing/2014/main" id="{702E3F22-5389-416A-ADF3-008D222C75F9}"/>
              </a:ext>
            </a:extLst>
          </p:cNvPr>
          <p:cNvGraphicFramePr>
            <a:graphicFrameLocks noChangeAspect="1"/>
          </p:cNvGraphicFramePr>
          <p:nvPr>
            <p:extLst>
              <p:ext uri="{D42A27DB-BD31-4B8C-83A1-F6EECF244321}">
                <p14:modId xmlns:p14="http://schemas.microsoft.com/office/powerpoint/2010/main" val="1903114676"/>
              </p:ext>
            </p:extLst>
          </p:nvPr>
        </p:nvGraphicFramePr>
        <p:xfrm>
          <a:off x="5698067" y="4425404"/>
          <a:ext cx="1855304" cy="533400"/>
        </p:xfrm>
        <a:graphic>
          <a:graphicData uri="http://schemas.openxmlformats.org/presentationml/2006/ole">
            <mc:AlternateContent xmlns:mc="http://schemas.openxmlformats.org/markup-compatibility/2006">
              <mc:Choice xmlns:v="urn:schemas-microsoft-com:vml" Requires="v">
                <p:oleObj spid="_x0000_s1027" r:id="rId7" imgW="1358310" imgH="393529" progId="Equation.3">
                  <p:embed/>
                </p:oleObj>
              </mc:Choice>
              <mc:Fallback>
                <p:oleObj r:id="rId7" imgW="1358310" imgH="39352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8067" y="4425404"/>
                        <a:ext cx="1855304" cy="533400"/>
                      </a:xfrm>
                      <a:prstGeom prst="rect">
                        <a:avLst/>
                      </a:prstGeom>
                      <a:noFill/>
                    </p:spPr>
                  </p:pic>
                </p:oleObj>
              </mc:Fallback>
            </mc:AlternateContent>
          </a:graphicData>
        </a:graphic>
      </p:graphicFrame>
    </p:spTree>
    <p:extLst>
      <p:ext uri="{BB962C8B-B14F-4D97-AF65-F5344CB8AC3E}">
        <p14:creationId xmlns:p14="http://schemas.microsoft.com/office/powerpoint/2010/main" val="2081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E326-4FC3-44DD-902B-D6673D798B8B}"/>
              </a:ext>
            </a:extLst>
          </p:cNvPr>
          <p:cNvSpPr>
            <a:spLocks noGrp="1"/>
          </p:cNvSpPr>
          <p:nvPr>
            <p:ph type="title"/>
          </p:nvPr>
        </p:nvSpPr>
        <p:spPr>
          <a:xfrm>
            <a:off x="0" y="3422"/>
            <a:ext cx="10515600" cy="1325563"/>
          </a:xfrm>
        </p:spPr>
        <p:txBody>
          <a:bodyPr/>
          <a:lstStyle/>
          <a:p>
            <a:r>
              <a:rPr lang="ru-RU" b="1" dirty="0"/>
              <a:t>Прочность грунта на сдвиг</a:t>
            </a:r>
            <a:endParaRPr lang="en-GB" b="1" dirty="0"/>
          </a:p>
        </p:txBody>
      </p:sp>
      <p:sp>
        <p:nvSpPr>
          <p:cNvPr id="3" name="Content Placeholder 2">
            <a:extLst>
              <a:ext uri="{FF2B5EF4-FFF2-40B4-BE49-F238E27FC236}">
                <a16:creationId xmlns:a16="http://schemas.microsoft.com/office/drawing/2014/main" id="{F789EA0E-1041-4B20-9822-CFDD5043A595}"/>
              </a:ext>
            </a:extLst>
          </p:cNvPr>
          <p:cNvSpPr>
            <a:spLocks noGrp="1"/>
          </p:cNvSpPr>
          <p:nvPr>
            <p:ph sz="quarter" idx="1"/>
          </p:nvPr>
        </p:nvSpPr>
        <p:spPr/>
        <p:txBody>
          <a:bodyPr>
            <a:normAutofit/>
          </a:bodyPr>
          <a:lstStyle/>
          <a:p>
            <a:r>
              <a:rPr lang="ru-RU" sz="1800" dirty="0"/>
              <a:t>При</a:t>
            </a:r>
            <a:r>
              <a:rPr lang="hr-HR" sz="1800" dirty="0"/>
              <a:t> </a:t>
            </a:r>
            <a:r>
              <a:rPr lang="hr-HR" sz="1800" b="1" dirty="0">
                <a:sym typeface="Symbol" panose="05050102010706020507" pitchFamily="18" charset="2"/>
              </a:rPr>
              <a:t></a:t>
            </a:r>
            <a:r>
              <a:rPr lang="hr-HR" sz="1800" dirty="0"/>
              <a:t> (tg</a:t>
            </a:r>
            <a:r>
              <a:rPr lang="hr-HR" sz="1800" dirty="0">
                <a:sym typeface="Symbol" panose="05050102010706020507" pitchFamily="18" charset="2"/>
              </a:rPr>
              <a:t></a:t>
            </a:r>
            <a:r>
              <a:rPr lang="hr-HR" sz="1800" dirty="0"/>
              <a:t>=</a:t>
            </a:r>
            <a:r>
              <a:rPr lang="hr-HR" sz="1800" dirty="0">
                <a:sym typeface="Symbol" panose="05050102010706020507" pitchFamily="18" charset="2"/>
              </a:rPr>
              <a:t></a:t>
            </a:r>
            <a:r>
              <a:rPr lang="hr-HR" sz="1800" dirty="0"/>
              <a:t>/σ</a:t>
            </a:r>
            <a:r>
              <a:rPr lang="hr-HR" sz="1800" baseline="-25000" dirty="0"/>
              <a:t>n</a:t>
            </a:r>
            <a:r>
              <a:rPr lang="hr-HR" sz="1800" dirty="0"/>
              <a:t>) </a:t>
            </a:r>
            <a:r>
              <a:rPr lang="hr-HR" sz="1800" b="1" dirty="0"/>
              <a:t>= </a:t>
            </a:r>
            <a:r>
              <a:rPr lang="hr-HR" sz="1800" b="1" dirty="0">
                <a:sym typeface="Symbol" panose="05050102010706020507" pitchFamily="18" charset="2"/>
              </a:rPr>
              <a:t></a:t>
            </a:r>
            <a:r>
              <a:rPr lang="hr-HR" sz="1800" dirty="0"/>
              <a:t> (=</a:t>
            </a:r>
            <a:r>
              <a:rPr lang="ru-RU" sz="1800" dirty="0"/>
              <a:t> угол внутреннего трения почвы) развивается максимальное сопротивление сдвигу, и линия с углом </a:t>
            </a:r>
            <a:r>
              <a:rPr lang="hr-HR" sz="1800" b="1" dirty="0">
                <a:sym typeface="Symbol" panose="05050102010706020507" pitchFamily="18" charset="2"/>
              </a:rPr>
              <a:t></a:t>
            </a:r>
            <a:r>
              <a:rPr lang="ru-RU" sz="1800" dirty="0"/>
              <a:t> касается круга напряжения</a:t>
            </a:r>
            <a:r>
              <a:rPr lang="hr-HR" sz="1800" dirty="0"/>
              <a:t>.</a:t>
            </a:r>
          </a:p>
          <a:p>
            <a:endParaRPr lang="hr-HR" sz="1800" dirty="0"/>
          </a:p>
          <a:p>
            <a:endParaRPr lang="hr-HR" sz="1800" dirty="0"/>
          </a:p>
          <a:p>
            <a:endParaRPr lang="hr-HR" sz="1800" dirty="0"/>
          </a:p>
          <a:p>
            <a:endParaRPr lang="hr-HR" sz="1800" dirty="0"/>
          </a:p>
          <a:p>
            <a:endParaRPr lang="hr-HR" sz="1800" dirty="0"/>
          </a:p>
          <a:p>
            <a:endParaRPr lang="hr-HR" sz="1800" dirty="0"/>
          </a:p>
          <a:p>
            <a:r>
              <a:rPr lang="ru-RU" sz="1800" dirty="0"/>
              <a:t>Направление (наклон) результирующей силы, определяемой углом </a:t>
            </a:r>
            <a:r>
              <a:rPr lang="hr-HR" sz="1800" b="1" dirty="0">
                <a:sym typeface="Symbol" panose="05050102010706020507" pitchFamily="18" charset="2"/>
              </a:rPr>
              <a:t></a:t>
            </a:r>
            <a:r>
              <a:rPr lang="ru-RU" sz="1800" dirty="0"/>
              <a:t> при разрушении, является касательной к окружности Мора. Напряжение при разрушении (действует на плоскость AD) меньше максимального напряжения сдвига (действует на плоскость AE). Таким образом, хотя плоскость AE находится под воздействием более высокого напряжения сдвига, плоскость AD является плоскостью разрушения.</a:t>
            </a:r>
            <a:r>
              <a:rPr lang="en-GB" sz="1800" dirty="0"/>
              <a:t>.</a:t>
            </a:r>
          </a:p>
        </p:txBody>
      </p:sp>
      <p:pic>
        <p:nvPicPr>
          <p:cNvPr id="4" name="Picture 3">
            <a:extLst>
              <a:ext uri="{FF2B5EF4-FFF2-40B4-BE49-F238E27FC236}">
                <a16:creationId xmlns:a16="http://schemas.microsoft.com/office/drawing/2014/main" id="{71937BCE-10B4-4C89-9524-0F52703C1594}"/>
              </a:ext>
            </a:extLst>
          </p:cNvPr>
          <p:cNvPicPr>
            <a:picLocks noChangeAspect="1"/>
          </p:cNvPicPr>
          <p:nvPr/>
        </p:nvPicPr>
        <p:blipFill>
          <a:blip r:embed="rId3"/>
          <a:stretch>
            <a:fillRect/>
          </a:stretch>
        </p:blipFill>
        <p:spPr>
          <a:xfrm>
            <a:off x="4038600" y="2438401"/>
            <a:ext cx="4572000" cy="1966365"/>
          </a:xfrm>
          <a:prstGeom prst="rect">
            <a:avLst/>
          </a:prstGeom>
        </p:spPr>
      </p:pic>
      <p:sp>
        <p:nvSpPr>
          <p:cNvPr id="5" name="Rectangle 4">
            <a:extLst>
              <a:ext uri="{FF2B5EF4-FFF2-40B4-BE49-F238E27FC236}">
                <a16:creationId xmlns:a16="http://schemas.microsoft.com/office/drawing/2014/main" id="{DDEBA37B-657F-03BB-07AB-56BBB37D2AEA}"/>
              </a:ext>
            </a:extLst>
          </p:cNvPr>
          <p:cNvSpPr/>
          <p:nvPr/>
        </p:nvSpPr>
        <p:spPr>
          <a:xfrm>
            <a:off x="7582678" y="3558073"/>
            <a:ext cx="808653" cy="267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FA1A6635-9820-0470-B76B-2895DD321182}"/>
              </a:ext>
            </a:extLst>
          </p:cNvPr>
          <p:cNvSpPr txBox="1"/>
          <p:nvPr/>
        </p:nvSpPr>
        <p:spPr>
          <a:xfrm>
            <a:off x="7582678" y="3558073"/>
            <a:ext cx="858416" cy="461665"/>
          </a:xfrm>
          <a:prstGeom prst="rect">
            <a:avLst/>
          </a:prstGeom>
          <a:noFill/>
        </p:spPr>
        <p:txBody>
          <a:bodyPr wrap="square" rtlCol="0">
            <a:spAutoFit/>
          </a:bodyPr>
          <a:lstStyle/>
          <a:p>
            <a:r>
              <a:rPr lang="ru-RU" sz="800" dirty="0"/>
              <a:t>Максимальное напряжение сдвига</a:t>
            </a:r>
          </a:p>
        </p:txBody>
      </p:sp>
      <p:sp>
        <p:nvSpPr>
          <p:cNvPr id="7" name="Rectangle 6">
            <a:extLst>
              <a:ext uri="{FF2B5EF4-FFF2-40B4-BE49-F238E27FC236}">
                <a16:creationId xmlns:a16="http://schemas.microsoft.com/office/drawing/2014/main" id="{D3BDAEE4-AECB-A5E9-C14C-334F5B182044}"/>
              </a:ext>
            </a:extLst>
          </p:cNvPr>
          <p:cNvSpPr/>
          <p:nvPr/>
        </p:nvSpPr>
        <p:spPr>
          <a:xfrm>
            <a:off x="4472473" y="2867608"/>
            <a:ext cx="684245" cy="298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83F712B7-B584-5098-974A-46A1FB157FA7}"/>
              </a:ext>
            </a:extLst>
          </p:cNvPr>
          <p:cNvSpPr txBox="1"/>
          <p:nvPr/>
        </p:nvSpPr>
        <p:spPr>
          <a:xfrm>
            <a:off x="4472473" y="2817845"/>
            <a:ext cx="895739" cy="461665"/>
          </a:xfrm>
          <a:prstGeom prst="rect">
            <a:avLst/>
          </a:prstGeom>
          <a:noFill/>
        </p:spPr>
        <p:txBody>
          <a:bodyPr wrap="square" rtlCol="0">
            <a:spAutoFit/>
          </a:bodyPr>
          <a:lstStyle/>
          <a:p>
            <a:r>
              <a:rPr lang="ru-RU" sz="800" dirty="0"/>
              <a:t>Напряжение сдвига при разрушении</a:t>
            </a:r>
          </a:p>
        </p:txBody>
      </p:sp>
    </p:spTree>
    <p:extLst>
      <p:ext uri="{BB962C8B-B14F-4D97-AF65-F5344CB8AC3E}">
        <p14:creationId xmlns:p14="http://schemas.microsoft.com/office/powerpoint/2010/main" val="1772511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45DFB5-BBB7-4A08-985A-390DB0FA18AD}"/>
              </a:ext>
            </a:extLst>
          </p:cNvPr>
          <p:cNvSpPr>
            <a:spLocks noGrp="1"/>
          </p:cNvSpPr>
          <p:nvPr>
            <p:ph sz="quarter" idx="1"/>
          </p:nvPr>
        </p:nvSpPr>
        <p:spPr>
          <a:xfrm>
            <a:off x="592666" y="990600"/>
            <a:ext cx="10515600" cy="4351338"/>
          </a:xfrm>
        </p:spPr>
        <p:txBody>
          <a:bodyPr>
            <a:normAutofit/>
          </a:bodyPr>
          <a:lstStyle/>
          <a:p>
            <a:r>
              <a:rPr lang="ru-RU" sz="1800" dirty="0"/>
              <a:t>Если предположить, что</a:t>
            </a:r>
            <a:r>
              <a:rPr lang="en-US" sz="1800" dirty="0"/>
              <a:t> </a:t>
            </a:r>
            <a:r>
              <a:rPr lang="en-GB" sz="1800" dirty="0">
                <a:sym typeface="Symbol" panose="05050102010706020507" pitchFamily="18" charset="2"/>
              </a:rPr>
              <a:t></a:t>
            </a:r>
            <a:r>
              <a:rPr lang="ru-RU" sz="1800" dirty="0"/>
              <a:t> это постоянная величина для некоторого материала, что вполне реально для почвы, то огибающая разрушения может быть определена линиями, наклоненными +</a:t>
            </a:r>
            <a:r>
              <a:rPr lang="en-US" sz="1800" dirty="0"/>
              <a:t> </a:t>
            </a:r>
            <a:r>
              <a:rPr lang="en-GB" sz="1800" dirty="0">
                <a:sym typeface="Symbol" panose="05050102010706020507" pitchFamily="18" charset="2"/>
              </a:rPr>
              <a:t></a:t>
            </a:r>
            <a:r>
              <a:rPr lang="ru-RU" sz="1800" dirty="0"/>
              <a:t> и -</a:t>
            </a:r>
            <a:r>
              <a:rPr lang="en-US" sz="1800" dirty="0"/>
              <a:t> </a:t>
            </a:r>
            <a:r>
              <a:rPr lang="en-GB" sz="1800" dirty="0">
                <a:sym typeface="Symbol" panose="05050102010706020507" pitchFamily="18" charset="2"/>
              </a:rPr>
              <a:t></a:t>
            </a:r>
            <a:r>
              <a:rPr lang="ru-RU" sz="1800" dirty="0"/>
              <a:t> относительно оси нормальных напряжений</a:t>
            </a:r>
            <a:endParaRPr lang="hr-HR" sz="1800" dirty="0"/>
          </a:p>
          <a:p>
            <a:r>
              <a:rPr lang="ru-RU" sz="1800" dirty="0"/>
              <a:t>Если круги напряжений находятся внутри огибающей, то грунт стабилен - разрушения не происходит</a:t>
            </a:r>
            <a:r>
              <a:rPr lang="en-GB" sz="1800" dirty="0"/>
              <a:t>. </a:t>
            </a:r>
            <a:endParaRPr lang="hr-HR" sz="1800" dirty="0"/>
          </a:p>
          <a:p>
            <a:r>
              <a:rPr lang="ru-RU" sz="1800" dirty="0"/>
              <a:t>В момент, когда окружность напряжения касается огибающей, происходит срыв - напряжения в некоторой точке таковы, что напряжения сдвига на определенной плоскости равны прочности грунта на сдвиг, т.е. максимальному напряжению сдвига, которое может выдержать грунт</a:t>
            </a:r>
            <a:r>
              <a:rPr lang="en-GB" sz="1800" dirty="0"/>
              <a:t>.</a:t>
            </a:r>
          </a:p>
        </p:txBody>
      </p:sp>
      <p:pic>
        <p:nvPicPr>
          <p:cNvPr id="4" name="Picture 3">
            <a:extLst>
              <a:ext uri="{FF2B5EF4-FFF2-40B4-BE49-F238E27FC236}">
                <a16:creationId xmlns:a16="http://schemas.microsoft.com/office/drawing/2014/main" id="{15205EE0-BE89-4829-B9C5-396B26CA53B1}"/>
              </a:ext>
            </a:extLst>
          </p:cNvPr>
          <p:cNvPicPr>
            <a:picLocks noChangeAspect="1"/>
          </p:cNvPicPr>
          <p:nvPr/>
        </p:nvPicPr>
        <p:blipFill>
          <a:blip r:embed="rId2"/>
          <a:stretch>
            <a:fillRect/>
          </a:stretch>
        </p:blipFill>
        <p:spPr>
          <a:xfrm>
            <a:off x="3866757" y="3354123"/>
            <a:ext cx="3967417" cy="2174610"/>
          </a:xfrm>
          <a:prstGeom prst="rect">
            <a:avLst/>
          </a:prstGeom>
        </p:spPr>
      </p:pic>
      <p:sp>
        <p:nvSpPr>
          <p:cNvPr id="5" name="Title 1">
            <a:extLst>
              <a:ext uri="{FF2B5EF4-FFF2-40B4-BE49-F238E27FC236}">
                <a16:creationId xmlns:a16="http://schemas.microsoft.com/office/drawing/2014/main" id="{EFAA2710-B4FF-4E2E-8BAF-2043026F7045}"/>
              </a:ext>
            </a:extLst>
          </p:cNvPr>
          <p:cNvSpPr>
            <a:spLocks noGrp="1"/>
          </p:cNvSpPr>
          <p:nvPr>
            <p:ph type="title"/>
          </p:nvPr>
        </p:nvSpPr>
        <p:spPr>
          <a:xfrm>
            <a:off x="0" y="0"/>
            <a:ext cx="10290175" cy="990600"/>
          </a:xfrm>
        </p:spPr>
        <p:txBody>
          <a:bodyPr/>
          <a:lstStyle/>
          <a:p>
            <a:r>
              <a:rPr lang="ru-RU" b="1" dirty="0"/>
              <a:t>Прочность грунта на сдвиг</a:t>
            </a:r>
            <a:endParaRPr lang="en-GB" b="1" dirty="0"/>
          </a:p>
        </p:txBody>
      </p:sp>
      <p:sp>
        <p:nvSpPr>
          <p:cNvPr id="2" name="Rectangle 1">
            <a:extLst>
              <a:ext uri="{FF2B5EF4-FFF2-40B4-BE49-F238E27FC236}">
                <a16:creationId xmlns:a16="http://schemas.microsoft.com/office/drawing/2014/main" id="{8A0607B6-B002-9FB4-9C33-2AD727633712}"/>
              </a:ext>
            </a:extLst>
          </p:cNvPr>
          <p:cNvSpPr/>
          <p:nvPr/>
        </p:nvSpPr>
        <p:spPr>
          <a:xfrm>
            <a:off x="4655713" y="3554569"/>
            <a:ext cx="457200" cy="218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Rectangle 5">
            <a:extLst>
              <a:ext uri="{FF2B5EF4-FFF2-40B4-BE49-F238E27FC236}">
                <a16:creationId xmlns:a16="http://schemas.microsoft.com/office/drawing/2014/main" id="{0C85341C-2AB3-174A-92B8-C030D2748420}"/>
              </a:ext>
            </a:extLst>
          </p:cNvPr>
          <p:cNvSpPr/>
          <p:nvPr/>
        </p:nvSpPr>
        <p:spPr>
          <a:xfrm>
            <a:off x="6269865" y="5232467"/>
            <a:ext cx="457200" cy="218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Rectangle 6">
            <a:extLst>
              <a:ext uri="{FF2B5EF4-FFF2-40B4-BE49-F238E27FC236}">
                <a16:creationId xmlns:a16="http://schemas.microsoft.com/office/drawing/2014/main" id="{D9F16303-F4C8-500D-2C37-9D1DDE8BC75B}"/>
              </a:ext>
            </a:extLst>
          </p:cNvPr>
          <p:cNvSpPr/>
          <p:nvPr/>
        </p:nvSpPr>
        <p:spPr>
          <a:xfrm>
            <a:off x="7072648" y="3968839"/>
            <a:ext cx="457200" cy="218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D1A5B993-012C-A116-715B-22AD12400BEF}"/>
              </a:ext>
            </a:extLst>
          </p:cNvPr>
          <p:cNvSpPr txBox="1"/>
          <p:nvPr/>
        </p:nvSpPr>
        <p:spPr>
          <a:xfrm>
            <a:off x="4591318" y="3494762"/>
            <a:ext cx="759854" cy="338554"/>
          </a:xfrm>
          <a:prstGeom prst="rect">
            <a:avLst/>
          </a:prstGeom>
          <a:noFill/>
        </p:spPr>
        <p:txBody>
          <a:bodyPr wrap="square" rtlCol="0">
            <a:spAutoFit/>
          </a:bodyPr>
          <a:lstStyle/>
          <a:p>
            <a:r>
              <a:rPr lang="ru-RU" sz="800" dirty="0"/>
              <a:t>Стабильное состояние</a:t>
            </a:r>
          </a:p>
        </p:txBody>
      </p:sp>
      <p:sp>
        <p:nvSpPr>
          <p:cNvPr id="10" name="TextBox 9">
            <a:extLst>
              <a:ext uri="{FF2B5EF4-FFF2-40B4-BE49-F238E27FC236}">
                <a16:creationId xmlns:a16="http://schemas.microsoft.com/office/drawing/2014/main" id="{DB8F9645-8349-4F24-DF97-95FCDC1B22B4}"/>
              </a:ext>
            </a:extLst>
          </p:cNvPr>
          <p:cNvSpPr txBox="1"/>
          <p:nvPr/>
        </p:nvSpPr>
        <p:spPr>
          <a:xfrm>
            <a:off x="6179689" y="5185508"/>
            <a:ext cx="809246" cy="338554"/>
          </a:xfrm>
          <a:prstGeom prst="rect">
            <a:avLst/>
          </a:prstGeom>
          <a:noFill/>
        </p:spPr>
        <p:txBody>
          <a:bodyPr wrap="square" rtlCol="0">
            <a:spAutoFit/>
          </a:bodyPr>
          <a:lstStyle/>
          <a:p>
            <a:r>
              <a:rPr lang="ru-RU" sz="800" dirty="0"/>
              <a:t>Невозможное состояние</a:t>
            </a:r>
          </a:p>
        </p:txBody>
      </p:sp>
      <p:sp>
        <p:nvSpPr>
          <p:cNvPr id="11" name="TextBox 10">
            <a:extLst>
              <a:ext uri="{FF2B5EF4-FFF2-40B4-BE49-F238E27FC236}">
                <a16:creationId xmlns:a16="http://schemas.microsoft.com/office/drawing/2014/main" id="{EFDC63CC-87A5-83D4-D653-8F6A881CD0AE}"/>
              </a:ext>
            </a:extLst>
          </p:cNvPr>
          <p:cNvSpPr txBox="1"/>
          <p:nvPr/>
        </p:nvSpPr>
        <p:spPr>
          <a:xfrm>
            <a:off x="6988935" y="3909032"/>
            <a:ext cx="759854" cy="338554"/>
          </a:xfrm>
          <a:prstGeom prst="rect">
            <a:avLst/>
          </a:prstGeom>
          <a:noFill/>
        </p:spPr>
        <p:txBody>
          <a:bodyPr wrap="square" rtlCol="0">
            <a:spAutoFit/>
          </a:bodyPr>
          <a:lstStyle/>
          <a:p>
            <a:r>
              <a:rPr lang="ru-RU" sz="800" dirty="0"/>
              <a:t>Состояние отказа</a:t>
            </a:r>
          </a:p>
        </p:txBody>
      </p:sp>
    </p:spTree>
    <p:extLst>
      <p:ext uri="{BB962C8B-B14F-4D97-AF65-F5344CB8AC3E}">
        <p14:creationId xmlns:p14="http://schemas.microsoft.com/office/powerpoint/2010/main" val="195827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3FC1B1-D998-4A1B-86AB-F97663A4CC57}"/>
              </a:ext>
            </a:extLst>
          </p:cNvPr>
          <p:cNvSpPr>
            <a:spLocks noGrp="1"/>
          </p:cNvSpPr>
          <p:nvPr>
            <p:ph sz="quarter" idx="1"/>
          </p:nvPr>
        </p:nvSpPr>
        <p:spPr>
          <a:xfrm>
            <a:off x="194733" y="870842"/>
            <a:ext cx="11556999" cy="5105400"/>
          </a:xfrm>
        </p:spPr>
        <p:txBody>
          <a:bodyPr>
            <a:noAutofit/>
          </a:bodyPr>
          <a:lstStyle/>
          <a:p>
            <a:r>
              <a:rPr lang="ru-RU" sz="1800" dirty="0"/>
              <a:t>связные грунты могут быть разрезаны вертикально, а несвязные - нет (разрез в глине может стоять без опоры, в отличие от разреза в песке).</a:t>
            </a:r>
            <a:r>
              <a:rPr lang="en-GB" sz="1800" dirty="0"/>
              <a:t>). </a:t>
            </a:r>
            <a:endParaRPr lang="hr-HR" sz="1800" dirty="0"/>
          </a:p>
          <a:p>
            <a:r>
              <a:rPr lang="ru-RU" sz="1800" dirty="0"/>
              <a:t>В случае с глиной это означает следующее: несмотря на то, что нормальное напряжение на плоскости среза равно нулю, она стоит (она устойчива), что является очевидным доказательством того, что грунт обладает определенной прочностью, даже когда нормальное напряжение на плоскости разрушения равно нулю.</a:t>
            </a:r>
            <a:r>
              <a:rPr lang="en-GB" sz="1800" dirty="0"/>
              <a:t>. </a:t>
            </a:r>
            <a:endParaRPr lang="hr-HR" sz="1800" dirty="0"/>
          </a:p>
          <a:p>
            <a:r>
              <a:rPr lang="ru-RU" sz="1800" dirty="0"/>
              <a:t>Огибающая разрушения не проходит через начало координат, а имеет срез на</a:t>
            </a:r>
            <a:r>
              <a:rPr lang="en-US" sz="1800" dirty="0"/>
              <a:t> </a:t>
            </a:r>
            <a:r>
              <a:rPr lang="en-GB" sz="1800" dirty="0">
                <a:sym typeface="Symbol" panose="05050102010706020507" pitchFamily="18" charset="2"/>
              </a:rPr>
              <a:t></a:t>
            </a:r>
            <a:r>
              <a:rPr lang="ru-RU" sz="1800" dirty="0"/>
              <a:t> оси, определяющий прочность при нормальном напряжении = 0)</a:t>
            </a:r>
            <a:endParaRPr lang="hr-HR" sz="1800" dirty="0"/>
          </a:p>
          <a:p>
            <a:endParaRPr lang="hr-HR" sz="1800" dirty="0"/>
          </a:p>
          <a:p>
            <a:endParaRPr lang="hr-HR" sz="1800" dirty="0"/>
          </a:p>
          <a:p>
            <a:endParaRPr lang="hr-HR" sz="1800" dirty="0"/>
          </a:p>
          <a:p>
            <a:endParaRPr lang="hr-HR" sz="1800" dirty="0"/>
          </a:p>
          <a:p>
            <a:endParaRPr lang="hr-HR" sz="1800" dirty="0"/>
          </a:p>
          <a:p>
            <a:pPr marL="365760" lvl="1" indent="0">
              <a:buNone/>
            </a:pPr>
            <a:r>
              <a:rPr lang="hr-HR" sz="1500" dirty="0"/>
              <a:t>	</a:t>
            </a:r>
            <a:endParaRPr lang="en-GB" sz="1800" dirty="0"/>
          </a:p>
        </p:txBody>
      </p:sp>
      <p:sp>
        <p:nvSpPr>
          <p:cNvPr id="5" name="Rectangle 4">
            <a:extLst>
              <a:ext uri="{FF2B5EF4-FFF2-40B4-BE49-F238E27FC236}">
                <a16:creationId xmlns:a16="http://schemas.microsoft.com/office/drawing/2014/main" id="{D8E14B81-3A09-48B1-B6BC-8E12424CADC9}"/>
              </a:ext>
            </a:extLst>
          </p:cNvPr>
          <p:cNvSpPr/>
          <p:nvPr/>
        </p:nvSpPr>
        <p:spPr>
          <a:xfrm>
            <a:off x="3796284" y="6246277"/>
            <a:ext cx="4834128" cy="400110"/>
          </a:xfrm>
          <a:prstGeom prst="rect">
            <a:avLst/>
          </a:prstGeom>
        </p:spPr>
        <p:txBody>
          <a:bodyPr wrap="square">
            <a:spAutoFit/>
          </a:bodyPr>
          <a:lstStyle/>
          <a:p>
            <a:pPr algn="ctr"/>
            <a:r>
              <a:rPr lang="hr-HR" sz="2000" b="1" dirty="0">
                <a:solidFill>
                  <a:srgbClr val="FF0000"/>
                </a:solidFill>
              </a:rPr>
              <a:t>COULOMB LAW  OF SHEAR STRENGTH !</a:t>
            </a:r>
            <a:endParaRPr lang="en-GB" sz="2000" dirty="0">
              <a:solidFill>
                <a:srgbClr val="FF0000"/>
              </a:solidFill>
            </a:endParaRPr>
          </a:p>
        </p:txBody>
      </p:sp>
      <p:sp>
        <p:nvSpPr>
          <p:cNvPr id="6" name="Title 1">
            <a:extLst>
              <a:ext uri="{FF2B5EF4-FFF2-40B4-BE49-F238E27FC236}">
                <a16:creationId xmlns:a16="http://schemas.microsoft.com/office/drawing/2014/main" id="{4371CC09-A106-408E-807B-AAA7DAA4077C}"/>
              </a:ext>
            </a:extLst>
          </p:cNvPr>
          <p:cNvSpPr>
            <a:spLocks noGrp="1"/>
          </p:cNvSpPr>
          <p:nvPr>
            <p:ph type="title"/>
          </p:nvPr>
        </p:nvSpPr>
        <p:spPr>
          <a:xfrm>
            <a:off x="-127" y="-3433"/>
            <a:ext cx="10290175" cy="990600"/>
          </a:xfrm>
        </p:spPr>
        <p:txBody>
          <a:bodyPr/>
          <a:lstStyle/>
          <a:p>
            <a:r>
              <a:rPr lang="ru-RU" b="1" dirty="0"/>
              <a:t>Прочность грунта на сдвиг</a:t>
            </a:r>
            <a:endParaRPr lang="en-GB" b="1" dirty="0"/>
          </a:p>
        </p:txBody>
      </p:sp>
      <p:pic>
        <p:nvPicPr>
          <p:cNvPr id="2" name="Picture 1">
            <a:extLst>
              <a:ext uri="{FF2B5EF4-FFF2-40B4-BE49-F238E27FC236}">
                <a16:creationId xmlns:a16="http://schemas.microsoft.com/office/drawing/2014/main" id="{85271E76-7C6C-4302-B742-203D3D5620A2}"/>
              </a:ext>
            </a:extLst>
          </p:cNvPr>
          <p:cNvPicPr>
            <a:picLocks noChangeAspect="1"/>
          </p:cNvPicPr>
          <p:nvPr/>
        </p:nvPicPr>
        <p:blipFill>
          <a:blip r:embed="rId2"/>
          <a:stretch>
            <a:fillRect/>
          </a:stretch>
        </p:blipFill>
        <p:spPr>
          <a:xfrm>
            <a:off x="1611080" y="3241133"/>
            <a:ext cx="4135374" cy="2301350"/>
          </a:xfrm>
          <a:prstGeom prst="rect">
            <a:avLst/>
          </a:prstGeom>
        </p:spPr>
      </p:pic>
      <p:sp>
        <p:nvSpPr>
          <p:cNvPr id="7" name="Rectangle 6">
            <a:extLst>
              <a:ext uri="{FF2B5EF4-FFF2-40B4-BE49-F238E27FC236}">
                <a16:creationId xmlns:a16="http://schemas.microsoft.com/office/drawing/2014/main" id="{B94C4875-938D-40EB-8C79-33B4F0F2F0D1}"/>
              </a:ext>
            </a:extLst>
          </p:cNvPr>
          <p:cNvSpPr/>
          <p:nvPr/>
        </p:nvSpPr>
        <p:spPr>
          <a:xfrm>
            <a:off x="6954012" y="3653144"/>
            <a:ext cx="3352800" cy="1708160"/>
          </a:xfrm>
          <a:prstGeom prst="rect">
            <a:avLst/>
          </a:prstGeom>
        </p:spPr>
        <p:txBody>
          <a:bodyPr wrap="square">
            <a:spAutoFit/>
          </a:bodyPr>
          <a:lstStyle/>
          <a:p>
            <a:pPr marL="365760" lvl="1"/>
            <a:r>
              <a:rPr lang="hr-HR" sz="1500" dirty="0"/>
              <a:t>c’ – </a:t>
            </a:r>
            <a:r>
              <a:rPr lang="ru-RU" sz="1500" dirty="0"/>
              <a:t>связность (сопротивление, исходящее от сил, удерживающих частицы почвы вместе</a:t>
            </a:r>
            <a:r>
              <a:rPr lang="en-GB" sz="1500" dirty="0"/>
              <a:t>), </a:t>
            </a:r>
            <a:endParaRPr lang="hr-HR" sz="1500" dirty="0"/>
          </a:p>
          <a:p>
            <a:pPr marL="365760" lvl="1"/>
            <a:r>
              <a:rPr lang="en-GB" sz="1500" dirty="0">
                <a:sym typeface="Symbol" panose="05050102010706020507" pitchFamily="18" charset="2"/>
              </a:rPr>
              <a:t></a:t>
            </a:r>
            <a:r>
              <a:rPr lang="en-GB" sz="1500" dirty="0"/>
              <a:t> = </a:t>
            </a:r>
            <a:r>
              <a:rPr lang="ru-RU" sz="1500" dirty="0"/>
              <a:t>угол внутреннего трения</a:t>
            </a:r>
            <a:r>
              <a:rPr lang="en-GB" sz="1500" dirty="0"/>
              <a:t>, </a:t>
            </a:r>
            <a:endParaRPr lang="hr-HR" sz="1500" dirty="0"/>
          </a:p>
          <a:p>
            <a:pPr marL="365760" lvl="1"/>
            <a:r>
              <a:rPr lang="en-GB" sz="1500" dirty="0">
                <a:sym typeface="Symbol" panose="05050102010706020507" pitchFamily="18" charset="2"/>
              </a:rPr>
              <a:t></a:t>
            </a:r>
            <a:r>
              <a:rPr lang="en-GB" sz="1500" dirty="0"/>
              <a:t> = </a:t>
            </a:r>
            <a:r>
              <a:rPr lang="ru-RU" sz="1500" dirty="0"/>
              <a:t>напряжение сдвига (прочность на сдвиг</a:t>
            </a:r>
            <a:r>
              <a:rPr lang="en-GB" sz="1500" dirty="0"/>
              <a:t>), </a:t>
            </a:r>
            <a:endParaRPr lang="hr-HR" sz="1500" dirty="0"/>
          </a:p>
          <a:p>
            <a:pPr marL="365760" lvl="1"/>
            <a:r>
              <a:rPr lang="en-GB" sz="1500" dirty="0">
                <a:sym typeface="Symbol" panose="05050102010706020507" pitchFamily="18" charset="2"/>
              </a:rPr>
              <a:t></a:t>
            </a:r>
            <a:r>
              <a:rPr lang="en-GB" sz="1500" baseline="-25000" dirty="0"/>
              <a:t>n</a:t>
            </a:r>
            <a:r>
              <a:rPr lang="en-GB" sz="1500" dirty="0"/>
              <a:t> = </a:t>
            </a:r>
            <a:r>
              <a:rPr lang="ru-RU" sz="1500" dirty="0"/>
              <a:t>нормальное напряжение </a:t>
            </a:r>
            <a:endParaRPr lang="en-GB" sz="1500" dirty="0"/>
          </a:p>
        </p:txBody>
      </p:sp>
      <p:sp>
        <p:nvSpPr>
          <p:cNvPr id="4" name="Rectangle 3">
            <a:extLst>
              <a:ext uri="{FF2B5EF4-FFF2-40B4-BE49-F238E27FC236}">
                <a16:creationId xmlns:a16="http://schemas.microsoft.com/office/drawing/2014/main" id="{08596110-CDFB-0946-2537-546426848241}"/>
              </a:ext>
            </a:extLst>
          </p:cNvPr>
          <p:cNvSpPr/>
          <p:nvPr/>
        </p:nvSpPr>
        <p:spPr>
          <a:xfrm>
            <a:off x="1691951" y="4926563"/>
            <a:ext cx="472751" cy="149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84273660-0BDB-AE1F-E8D7-86F89E363249}"/>
              </a:ext>
            </a:extLst>
          </p:cNvPr>
          <p:cNvSpPr txBox="1"/>
          <p:nvPr/>
        </p:nvSpPr>
        <p:spPr>
          <a:xfrm>
            <a:off x="1586198" y="4893486"/>
            <a:ext cx="702906" cy="215444"/>
          </a:xfrm>
          <a:prstGeom prst="rect">
            <a:avLst/>
          </a:prstGeom>
          <a:noFill/>
        </p:spPr>
        <p:txBody>
          <a:bodyPr wrap="square" rtlCol="0">
            <a:spAutoFit/>
          </a:bodyPr>
          <a:lstStyle/>
          <a:p>
            <a:r>
              <a:rPr lang="ru-RU" sz="800" dirty="0"/>
              <a:t>связность</a:t>
            </a:r>
          </a:p>
        </p:txBody>
      </p:sp>
      <p:sp>
        <p:nvSpPr>
          <p:cNvPr id="9" name="Rectangle 8">
            <a:extLst>
              <a:ext uri="{FF2B5EF4-FFF2-40B4-BE49-F238E27FC236}">
                <a16:creationId xmlns:a16="http://schemas.microsoft.com/office/drawing/2014/main" id="{2C9D794F-3250-8922-64FE-A0C6D8782F37}"/>
              </a:ext>
            </a:extLst>
          </p:cNvPr>
          <p:cNvSpPr/>
          <p:nvPr/>
        </p:nvSpPr>
        <p:spPr>
          <a:xfrm rot="20203443">
            <a:off x="2874766" y="4200180"/>
            <a:ext cx="1028202" cy="272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EF1596BD-0FCD-8B7A-08D7-7E1A8108035D}"/>
              </a:ext>
            </a:extLst>
          </p:cNvPr>
          <p:cNvSpPr txBox="1"/>
          <p:nvPr/>
        </p:nvSpPr>
        <p:spPr>
          <a:xfrm rot="20238294">
            <a:off x="2884287" y="4219952"/>
            <a:ext cx="1231641" cy="215444"/>
          </a:xfrm>
          <a:prstGeom prst="rect">
            <a:avLst/>
          </a:prstGeom>
          <a:noFill/>
        </p:spPr>
        <p:txBody>
          <a:bodyPr wrap="square" rtlCol="0">
            <a:spAutoFit/>
          </a:bodyPr>
          <a:lstStyle/>
          <a:p>
            <a:r>
              <a:rPr lang="ru-RU" sz="800" dirty="0"/>
              <a:t>огибающая отказа</a:t>
            </a:r>
          </a:p>
        </p:txBody>
      </p:sp>
      <p:sp>
        <p:nvSpPr>
          <p:cNvPr id="11" name="Rectangle 10">
            <a:extLst>
              <a:ext uri="{FF2B5EF4-FFF2-40B4-BE49-F238E27FC236}">
                <a16:creationId xmlns:a16="http://schemas.microsoft.com/office/drawing/2014/main" id="{772E81D7-D9C1-BA00-8430-3BDBC0E6A5C1}"/>
              </a:ext>
            </a:extLst>
          </p:cNvPr>
          <p:cNvSpPr/>
          <p:nvPr/>
        </p:nvSpPr>
        <p:spPr>
          <a:xfrm>
            <a:off x="4889241" y="4254759"/>
            <a:ext cx="671804" cy="155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6E38A26A-6540-05A0-07B7-7580D42D621D}"/>
              </a:ext>
            </a:extLst>
          </p:cNvPr>
          <p:cNvSpPr txBox="1"/>
          <p:nvPr/>
        </p:nvSpPr>
        <p:spPr>
          <a:xfrm>
            <a:off x="4858139" y="4228662"/>
            <a:ext cx="702906" cy="215444"/>
          </a:xfrm>
          <a:prstGeom prst="rect">
            <a:avLst/>
          </a:prstGeom>
          <a:noFill/>
        </p:spPr>
        <p:txBody>
          <a:bodyPr wrap="square" rtlCol="0">
            <a:spAutoFit/>
          </a:bodyPr>
          <a:lstStyle/>
          <a:p>
            <a:r>
              <a:rPr lang="ru-RU" sz="800" dirty="0"/>
              <a:t>угол трения</a:t>
            </a:r>
          </a:p>
        </p:txBody>
      </p:sp>
    </p:spTree>
    <p:extLst>
      <p:ext uri="{BB962C8B-B14F-4D97-AF65-F5344CB8AC3E}">
        <p14:creationId xmlns:p14="http://schemas.microsoft.com/office/powerpoint/2010/main" val="225641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10A2-F52A-423C-BE36-F2BB35938735}"/>
              </a:ext>
            </a:extLst>
          </p:cNvPr>
          <p:cNvSpPr>
            <a:spLocks noGrp="1"/>
          </p:cNvSpPr>
          <p:nvPr>
            <p:ph type="title"/>
          </p:nvPr>
        </p:nvSpPr>
        <p:spPr>
          <a:xfrm>
            <a:off x="0" y="0"/>
            <a:ext cx="8153400" cy="990600"/>
          </a:xfrm>
        </p:spPr>
        <p:txBody>
          <a:bodyPr/>
          <a:lstStyle/>
          <a:p>
            <a:r>
              <a:rPr lang="ru-RU" b="1" dirty="0"/>
              <a:t>Прочность грунта на сдвиг</a:t>
            </a:r>
            <a:endParaRPr lang="en-GB" b="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70BEEB-225A-464E-B684-76FBE53F69C4}"/>
                  </a:ext>
                </a:extLst>
              </p:cNvPr>
              <p:cNvSpPr>
                <a:spLocks noGrp="1"/>
              </p:cNvSpPr>
              <p:nvPr>
                <p:ph sz="quarter" idx="1"/>
              </p:nvPr>
            </p:nvSpPr>
            <p:spPr>
              <a:xfrm>
                <a:off x="93133" y="1828800"/>
                <a:ext cx="12098867" cy="3733800"/>
              </a:xfrm>
            </p:spPr>
            <p:txBody>
              <a:bodyPr>
                <a:normAutofit fontScale="77500" lnSpcReduction="20000"/>
              </a:bodyPr>
              <a:lstStyle/>
              <a:p>
                <a:endParaRPr lang="hr-HR" dirty="0"/>
              </a:p>
              <a:p>
                <a:r>
                  <a:rPr lang="ru-RU" dirty="0"/>
                  <a:t>Прочность почвы на сдвиг зависит от связной силы частиц - связности (c), угла трения между частицами (</a:t>
                </a:r>
                <a14:m>
                  <m:oMath xmlns:m="http://schemas.openxmlformats.org/officeDocument/2006/math">
                    <m:r>
                      <a:rPr lang="en-GB" sz="2800" i="1" smtClean="0">
                        <a:solidFill>
                          <a:srgbClr val="000000"/>
                        </a:solidFill>
                        <a:latin typeface="Cambria Math" panose="02040503050406030204" pitchFamily="18" charset="0"/>
                      </a:rPr>
                      <m:t>𝜑</m:t>
                    </m:r>
                  </m:oMath>
                </a14:m>
                <a:r>
                  <a:rPr lang="ru-RU" dirty="0"/>
                  <a:t>) и эффективного нормального напряжения на плоскости разрушения (отсюда "n" в индексе).</a:t>
                </a:r>
                <a:r>
                  <a:rPr lang="hr-HR" dirty="0"/>
                  <a:t>)</a:t>
                </a:r>
              </a:p>
              <a:p>
                <a:r>
                  <a:rPr lang="ru-RU" dirty="0"/>
                  <a:t>Несвязный грунт не обладает связностью</a:t>
                </a:r>
              </a:p>
              <a:p>
                <a:r>
                  <a:rPr lang="ru-RU" dirty="0"/>
                  <a:t>Отказ будет развиваться на плоскости, которая определяется отношением </a:t>
                </a:r>
                <a:r>
                  <a:rPr lang="hr-HR" dirty="0">
                    <a:sym typeface="Symbol" panose="05050102010706020507" pitchFamily="18" charset="2"/>
                  </a:rPr>
                  <a:t></a:t>
                </a:r>
                <a:r>
                  <a:rPr lang="hr-HR" dirty="0"/>
                  <a:t>  = </a:t>
                </a:r>
                <a:r>
                  <a:rPr lang="hr-HR" dirty="0">
                    <a:sym typeface="Symbol" panose="05050102010706020507" pitchFamily="18" charset="2"/>
                  </a:rPr>
                  <a:t></a:t>
                </a:r>
              </a:p>
              <a:p>
                <a:r>
                  <a:rPr lang="ru-RU" dirty="0">
                    <a:sym typeface="Symbol" panose="05050102010706020507" pitchFamily="18" charset="2"/>
                  </a:rPr>
                  <a:t>Для каждой точки в грунте можно определить главное напряжение и построить его с помощью круга Мора, выше главное напряжение - выше прочность на сдвиг (круг Мора перемещается вправо, удаляясь от круга Мора</a:t>
                </a:r>
              </a:p>
              <a:p>
                <a:r>
                  <a:rPr lang="hr-HR" dirty="0">
                    <a:sym typeface="Symbol" panose="05050102010706020507" pitchFamily="18" charset="2"/>
                  </a:rPr>
                  <a:t>c,  </a:t>
                </a:r>
                <a:r>
                  <a:rPr lang="ru-RU" dirty="0">
                    <a:sym typeface="Symbol" panose="05050102010706020507" pitchFamily="18" charset="2"/>
                  </a:rPr>
                  <a:t>называются параметрами прочности грунта на сдвиг и определяются путем испытания</a:t>
                </a:r>
                <a:endParaRPr lang="hr-HR" dirty="0">
                  <a:sym typeface="Symbol" panose="05050102010706020507" pitchFamily="18" charset="2"/>
                </a:endParaRPr>
              </a:p>
              <a:p>
                <a:r>
                  <a:rPr lang="ru-RU" dirty="0">
                    <a:sym typeface="Symbol" panose="05050102010706020507" pitchFamily="18" charset="2"/>
                  </a:rPr>
                  <a:t>Прочность на сдвиг зависит от условий нагрузки и возможности консолидации грунта, поэтому не существует уникальной прочности на сдвиг грунта.</a:t>
                </a:r>
              </a:p>
            </p:txBody>
          </p:sp>
        </mc:Choice>
        <mc:Fallback xmlns="">
          <p:sp>
            <p:nvSpPr>
              <p:cNvPr id="3" name="Content Placeholder 2">
                <a:extLst>
                  <a:ext uri="{FF2B5EF4-FFF2-40B4-BE49-F238E27FC236}">
                    <a16:creationId xmlns:a16="http://schemas.microsoft.com/office/drawing/2014/main" id="{E270BEEB-225A-464E-B684-76FBE53F69C4}"/>
                  </a:ext>
                </a:extLst>
              </p:cNvPr>
              <p:cNvSpPr>
                <a:spLocks noGrp="1" noRot="1" noChangeAspect="1" noMove="1" noResize="1" noEditPoints="1" noAdjustHandles="1" noChangeArrowheads="1" noChangeShapeType="1" noTextEdit="1"/>
              </p:cNvSpPr>
              <p:nvPr>
                <p:ph sz="quarter" idx="1"/>
              </p:nvPr>
            </p:nvSpPr>
            <p:spPr>
              <a:xfrm>
                <a:off x="93133" y="1828800"/>
                <a:ext cx="12098867" cy="3733800"/>
              </a:xfrm>
              <a:blipFill>
                <a:blip r:embed="rId2"/>
                <a:stretch>
                  <a:fillRect l="-554" r="-202" b="-1794"/>
                </a:stretch>
              </a:blipFill>
            </p:spPr>
            <p:txBody>
              <a:bodyPr/>
              <a:lstStyle/>
              <a:p>
                <a:r>
                  <a:rPr lang="ru-RU">
                    <a:noFill/>
                  </a:rPr>
                  <a:t> </a:t>
                </a:r>
              </a:p>
            </p:txBody>
          </p:sp>
        </mc:Fallback>
      </mc:AlternateContent>
      <p:sp>
        <p:nvSpPr>
          <p:cNvPr id="4" name="Rectangle 2">
            <a:extLst>
              <a:ext uri="{FF2B5EF4-FFF2-40B4-BE49-F238E27FC236}">
                <a16:creationId xmlns:a16="http://schemas.microsoft.com/office/drawing/2014/main" id="{5AE1DB82-465E-43EF-AAC4-8119D27A07D2}"/>
              </a:ext>
            </a:extLst>
          </p:cNvPr>
          <p:cNvSpPr>
            <a:spLocks noChangeArrowheads="1"/>
          </p:cNvSpPr>
          <p:nvPr/>
        </p:nvSpPr>
        <p:spPr bwMode="auto">
          <a:xfrm>
            <a:off x="1540934" y="1145538"/>
            <a:ext cx="8001000" cy="4857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a:extLst>
              <a:ext uri="{FF2B5EF4-FFF2-40B4-BE49-F238E27FC236}">
                <a16:creationId xmlns:a16="http://schemas.microsoft.com/office/drawing/2014/main" id="{CA00A3CF-5277-4996-AB52-B5E053812C0C}"/>
              </a:ext>
            </a:extLst>
          </p:cNvPr>
          <p:cNvSpPr/>
          <p:nvPr/>
        </p:nvSpPr>
        <p:spPr>
          <a:xfrm>
            <a:off x="3881392" y="1188370"/>
            <a:ext cx="5660542" cy="400110"/>
          </a:xfrm>
          <a:prstGeom prst="rect">
            <a:avLst/>
          </a:prstGeom>
        </p:spPr>
        <p:txBody>
          <a:bodyPr wrap="square">
            <a:spAutoFit/>
          </a:bodyPr>
          <a:lstStyle/>
          <a:p>
            <a:pPr algn="ctr"/>
            <a:r>
              <a:rPr lang="ru-RU" sz="2000" b="1" dirty="0">
                <a:solidFill>
                  <a:srgbClr val="FF0000"/>
                </a:solidFill>
              </a:rPr>
              <a:t>КУЛОНОВСКИЙ ЗАКОН ПРОЧНОСТИ ПРИ СДВИГЕ</a:t>
            </a:r>
            <a:r>
              <a:rPr lang="hr-HR" sz="2000" b="1" dirty="0">
                <a:solidFill>
                  <a:srgbClr val="FF0000"/>
                </a:solidFill>
              </a:rPr>
              <a:t>!</a:t>
            </a:r>
            <a:endParaRPr lang="en-GB" sz="2000" dirty="0">
              <a:solidFill>
                <a:srgbClr val="FF0000"/>
              </a:solidFill>
            </a:endParaRPr>
          </a:p>
        </p:txBody>
      </p:sp>
      <mc:AlternateContent xmlns:mc="http://schemas.openxmlformats.org/markup-compatibility/2006" xmlns:a14="http://schemas.microsoft.com/office/drawing/2010/main">
        <mc:Choice Requires="a14">
          <p:sp>
            <p:nvSpPr>
              <p:cNvPr id="7" name="Object 14">
                <a:extLst>
                  <a:ext uri="{FF2B5EF4-FFF2-40B4-BE49-F238E27FC236}">
                    <a16:creationId xmlns:a16="http://schemas.microsoft.com/office/drawing/2014/main" id="{A01D767A-EC77-4239-AB95-6443B933B4BD}"/>
                  </a:ext>
                </a:extLst>
              </p:cNvPr>
              <p:cNvSpPr txBox="1"/>
              <p:nvPr/>
            </p:nvSpPr>
            <p:spPr bwMode="auto">
              <a:xfrm>
                <a:off x="1495933" y="1133406"/>
                <a:ext cx="2830123" cy="628074"/>
              </a:xfrm>
              <a:prstGeom prst="rect">
                <a:avLst/>
              </a:prstGeom>
              <a:noFill/>
            </p:spPr>
            <p:txBody>
              <a:bodyPr>
                <a:normAutofit/>
              </a:bodyPr>
              <a:lstStyle/>
              <a:p>
                <a:pPr/>
                <a14:m>
                  <m:oMathPara xmlns:m="http://schemas.openxmlformats.org/officeDocument/2006/math">
                    <m:oMathParaPr>
                      <m:jc m:val="centerGroup"/>
                    </m:oMathParaPr>
                    <m:oMath xmlns:m="http://schemas.openxmlformats.org/officeDocument/2006/math">
                      <m:r>
                        <a:rPr lang="en-GB" sz="2400" i="1">
                          <a:solidFill>
                            <a:srgbClr val="000000"/>
                          </a:solidFill>
                          <a:latin typeface="Cambria Math" panose="02040503050406030204" pitchFamily="18" charset="0"/>
                          <a:sym typeface="Symbol" panose="05050102010706020507" pitchFamily="18" charset="2"/>
                        </a:rPr>
                        <m:t></m:t>
                      </m:r>
                      <m:r>
                        <a:rPr lang="en-GB" sz="2400" i="1">
                          <a:solidFill>
                            <a:srgbClr val="000000"/>
                          </a:solidFill>
                          <a:latin typeface="Cambria Math" panose="02040503050406030204" pitchFamily="18" charset="0"/>
                        </a:rPr>
                        <m:t>=</m:t>
                      </m:r>
                      <m:r>
                        <a:rPr lang="en-GB" sz="2400" i="1">
                          <a:solidFill>
                            <a:srgbClr val="000000"/>
                          </a:solidFill>
                          <a:latin typeface="Cambria Math" panose="02040503050406030204" pitchFamily="18" charset="0"/>
                        </a:rPr>
                        <m:t>𝑐</m:t>
                      </m:r>
                      <m:r>
                        <a:rPr lang="en-GB" sz="2400" i="1">
                          <a:solidFill>
                            <a:srgbClr val="000000"/>
                          </a:solidFill>
                          <a:latin typeface="Cambria Math" panose="02040503050406030204" pitchFamily="18" charset="0"/>
                        </a:rPr>
                        <m:t>+</m:t>
                      </m:r>
                      <m:r>
                        <a:rPr lang="en-GB" sz="2400" i="1">
                          <a:solidFill>
                            <a:srgbClr val="000000"/>
                          </a:solidFill>
                          <a:latin typeface="Cambria Math" panose="02040503050406030204" pitchFamily="18" charset="0"/>
                        </a:rPr>
                        <m:t>𝜎</m:t>
                      </m:r>
                      <m:r>
                        <a:rPr lang="hr-HR" sz="2400" i="1" baseline="-25000">
                          <a:solidFill>
                            <a:srgbClr val="000000"/>
                          </a:solidFill>
                          <a:latin typeface="Cambria Math" panose="02040503050406030204" pitchFamily="18" charset="0"/>
                        </a:rPr>
                        <m:t>𝑛</m:t>
                      </m:r>
                      <m:func>
                        <m:funcPr>
                          <m:ctrlPr>
                            <a:rPr lang="en-GB" sz="2400" i="1">
                              <a:solidFill>
                                <a:srgbClr val="000000"/>
                              </a:solidFill>
                              <a:latin typeface="Cambria Math" panose="02040503050406030204" pitchFamily="18" charset="0"/>
                            </a:rPr>
                          </m:ctrlPr>
                        </m:funcPr>
                        <m:fName>
                          <m:r>
                            <m:rPr>
                              <m:sty m:val="p"/>
                            </m:rPr>
                            <a:rPr lang="en-GB" sz="2400">
                              <a:solidFill>
                                <a:srgbClr val="000000"/>
                              </a:solidFill>
                              <a:latin typeface="Cambria Math" panose="02040503050406030204" pitchFamily="18" charset="0"/>
                            </a:rPr>
                            <m:t>tan</m:t>
                          </m:r>
                        </m:fName>
                        <m:e>
                          <m:r>
                            <a:rPr lang="en-GB" sz="2400" i="1">
                              <a:solidFill>
                                <a:srgbClr val="000000"/>
                              </a:solidFill>
                              <a:latin typeface="Cambria Math" panose="02040503050406030204" pitchFamily="18" charset="0"/>
                            </a:rPr>
                            <m:t>𝜑</m:t>
                          </m:r>
                        </m:e>
                      </m:func>
                    </m:oMath>
                  </m:oMathPara>
                </a14:m>
                <a:endParaRPr lang="en-GB" sz="2400" dirty="0"/>
              </a:p>
            </p:txBody>
          </p:sp>
        </mc:Choice>
        <mc:Fallback xmlns="">
          <p:sp>
            <p:nvSpPr>
              <p:cNvPr id="7" name="Object 14">
                <a:extLst>
                  <a:ext uri="{FF2B5EF4-FFF2-40B4-BE49-F238E27FC236}">
                    <a16:creationId xmlns:a16="http://schemas.microsoft.com/office/drawing/2014/main" xmlns:a14="http://schemas.microsoft.com/office/drawing/2010/main" xmlns="" id="{A01D767A-EC77-4239-AB95-6443B933B4BD}"/>
                  </a:ext>
                </a:extLst>
              </p:cNvPr>
              <p:cNvSpPr txBox="1">
                <a:spLocks noRot="1" noChangeAspect="1" noMove="1" noResize="1" noEditPoints="1" noAdjustHandles="1" noChangeArrowheads="1" noChangeShapeType="1" noTextEdit="1"/>
              </p:cNvSpPr>
              <p:nvPr/>
            </p:nvSpPr>
            <p:spPr bwMode="auto">
              <a:xfrm>
                <a:off x="1495933" y="1133406"/>
                <a:ext cx="2830123" cy="628074"/>
              </a:xfrm>
              <a:prstGeom prst="rect">
                <a:avLst/>
              </a:prstGeom>
              <a:blipFill rotWithShape="0">
                <a:blip r:embed="rId3"/>
                <a:stretch>
                  <a:fillRect/>
                </a:stretch>
              </a:blipFill>
              <a:extLst/>
            </p:spPr>
            <p:txBody>
              <a:bodyPr/>
              <a:lstStyle/>
              <a:p>
                <a:r>
                  <a:rPr lang="it-IT">
                    <a:noFill/>
                  </a:rPr>
                  <a:t> </a:t>
                </a:r>
              </a:p>
            </p:txBody>
          </p:sp>
        </mc:Fallback>
      </mc:AlternateContent>
    </p:spTree>
    <p:extLst>
      <p:ext uri="{BB962C8B-B14F-4D97-AF65-F5344CB8AC3E}">
        <p14:creationId xmlns:p14="http://schemas.microsoft.com/office/powerpoint/2010/main" val="328268188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762</TotalTime>
  <Words>3753</Words>
  <Application>Microsoft Office PowerPoint</Application>
  <PresentationFormat>Широкоэкранный</PresentationFormat>
  <Paragraphs>481</Paragraphs>
  <Slides>37</Slides>
  <Notes>1</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2</vt:i4>
      </vt:variant>
      <vt:variant>
        <vt:lpstr>Заголовки слайдов</vt:lpstr>
      </vt:variant>
      <vt:variant>
        <vt:i4>37</vt:i4>
      </vt:variant>
    </vt:vector>
  </HeadingPairs>
  <TitlesOfParts>
    <vt:vector size="46" baseType="lpstr">
      <vt:lpstr>Arial</vt:lpstr>
      <vt:lpstr>Calibri</vt:lpstr>
      <vt:lpstr>Calibri Light</vt:lpstr>
      <vt:lpstr>Cambria Math</vt:lpstr>
      <vt:lpstr>Symbol</vt:lpstr>
      <vt:lpstr>Wingdings</vt:lpstr>
      <vt:lpstr>Tema di Office</vt:lpstr>
      <vt:lpstr>Microsoft Equation 3.0</vt:lpstr>
      <vt:lpstr>Equation</vt:lpstr>
      <vt:lpstr>Механика грунта</vt:lpstr>
      <vt:lpstr>Содержание</vt:lpstr>
      <vt:lpstr>Прочность грунта на сдвиг</vt:lpstr>
      <vt:lpstr>Прочность грунта на сдвиг</vt:lpstr>
      <vt:lpstr>Прочность грунта на сдвиг</vt:lpstr>
      <vt:lpstr>Прочность грунта на сдвиг</vt:lpstr>
      <vt:lpstr>Прочность грунта на сдвиг</vt:lpstr>
      <vt:lpstr>Прочность грунта на сдвиг</vt:lpstr>
      <vt:lpstr>Прочность грунта на сдвиг</vt:lpstr>
      <vt:lpstr>Лабораторные испытания для определения прочности грунта</vt:lpstr>
      <vt:lpstr>Прямое испытание на сдвиг</vt:lpstr>
      <vt:lpstr>Прямое испытание на сдвиг</vt:lpstr>
      <vt:lpstr>Прямое испытание на сдвиг</vt:lpstr>
      <vt:lpstr>Прямое испытание на сдвиг</vt:lpstr>
      <vt:lpstr>Испытание на трехосный сдвиг</vt:lpstr>
      <vt:lpstr>Испытание на трехосный сдвиг</vt:lpstr>
      <vt:lpstr>Испытание на трехосный сдвиг</vt:lpstr>
      <vt:lpstr>Испытание на трехосный сдвиг</vt:lpstr>
      <vt:lpstr>Испытание на трехосный сдвиг</vt:lpstr>
      <vt:lpstr>Испытание на трехосный сдвиг</vt:lpstr>
      <vt:lpstr>Испытание на трехосный сдвиг</vt:lpstr>
      <vt:lpstr>Испытание на одноосный сдвиг</vt:lpstr>
      <vt:lpstr>Испытание на сдвиг лопастей</vt:lpstr>
      <vt:lpstr>ИСПЫТАНИЕ НА КОЛЬЦЕВОЙ СДВИГ</vt:lpstr>
      <vt:lpstr>Поведение основных типов грунтов</vt:lpstr>
      <vt:lpstr>Поведение основных типов грунтов</vt:lpstr>
      <vt:lpstr>Поведение основных типов грунтов</vt:lpstr>
      <vt:lpstr>Поведение основных типов грунтов</vt:lpstr>
      <vt:lpstr>Поведение основных типов грунтов</vt:lpstr>
      <vt:lpstr>Поведение основных типов грунтов</vt:lpstr>
      <vt:lpstr>Испытания на прочность при сдвиге на месте</vt:lpstr>
      <vt:lpstr>Испытания на прочность при сдвиге на месте</vt:lpstr>
      <vt:lpstr>Испытания на прочность при сдвиге на месте</vt:lpstr>
      <vt:lpstr>Испытания на прочность при сдвиге на месте</vt:lpstr>
      <vt:lpstr>Испытания на прочность при сдвиге на месте</vt:lpstr>
      <vt:lpstr>Испытания на прочность при сдвиге на месте</vt:lpstr>
      <vt:lpstr>Испытания на прочность при сдвиге на месте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Rinaudo  Fulvio</dc:creator>
  <cp:lastModifiedBy>Zarina Fatullaeva</cp:lastModifiedBy>
  <cp:revision>93</cp:revision>
  <dcterms:created xsi:type="dcterms:W3CDTF">2021-12-17T08:53:42Z</dcterms:created>
  <dcterms:modified xsi:type="dcterms:W3CDTF">2022-11-09T19:27:04Z</dcterms:modified>
</cp:coreProperties>
</file>