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CD91"/>
    <a:srgbClr val="ECD294"/>
    <a:srgbClr val="EED49A"/>
    <a:srgbClr val="E5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4" d="100"/>
          <a:sy n="84" d="100"/>
        </p:scale>
        <p:origin x="192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32214-4A41-41E1-9214-F376CDF8B22A}" type="datetimeFigureOut">
              <a:rPr lang="it-IT" smtClean="0"/>
              <a:t>10/11/2022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C25A2-CA71-49BF-ADA2-42085FCDAE0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165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882815-096D-428E-BF3D-12E0FC1AD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CF1574-465F-437A-960D-53AFBAACE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grpSp>
        <p:nvGrpSpPr>
          <p:cNvPr id="24" name="Gruppo 23"/>
          <p:cNvGrpSpPr/>
          <p:nvPr userDrawn="1"/>
        </p:nvGrpSpPr>
        <p:grpSpPr>
          <a:xfrm>
            <a:off x="0" y="6217136"/>
            <a:ext cx="12192000" cy="647700"/>
            <a:chOff x="0" y="6217136"/>
            <a:chExt cx="12192000" cy="647700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magine 16" descr="Bandiera d'Italia">
              <a:extLst>
                <a:ext uri="{FF2B5EF4-FFF2-40B4-BE49-F238E27FC236}">
                  <a16:creationId xmlns:a16="http://schemas.microsoft.com/office/drawing/2014/main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magine 17" descr="Bandiera della Germania">
              <a:extLst>
                <a:ext uri="{FF2B5EF4-FFF2-40B4-BE49-F238E27FC236}">
                  <a16:creationId xmlns:a16="http://schemas.microsoft.com/office/drawing/2014/main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magine 18" descr="Bandiera della Croazia">
              <a:extLst>
                <a:ext uri="{FF2B5EF4-FFF2-40B4-BE49-F238E27FC236}">
                  <a16:creationId xmlns:a16="http://schemas.microsoft.com/office/drawing/2014/main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Immagine 19" descr="Bandiera dell'Uzbekistan">
              <a:extLst>
                <a:ext uri="{FF2B5EF4-FFF2-40B4-BE49-F238E27FC236}">
                  <a16:creationId xmlns:a16="http://schemas.microsoft.com/office/drawing/2014/main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Immagine 20" descr="Bandiera del Tagikistan">
              <a:extLst>
                <a:ext uri="{FF2B5EF4-FFF2-40B4-BE49-F238E27FC236}">
                  <a16:creationId xmlns:a16="http://schemas.microsoft.com/office/drawing/2014/main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23" name="Picture 66">
              <a:extLst>
                <a:ext uri="{FF2B5EF4-FFF2-40B4-BE49-F238E27FC236}">
                  <a16:creationId xmlns:a16="http://schemas.microsoft.com/office/drawing/2014/main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Connettore 1 4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60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6991EE-B6DB-4807-916B-5423203AB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1173A91-B7FE-428B-8B91-B1BD625FE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34993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8A81C57-E037-4292-8875-00C71F8B1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EFE883D-904D-45B7-A1F0-3AAC02C56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297747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ED4A39-44BB-493A-87E9-6DB313F42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4EFF5F-FD63-4E42-BF98-8B31BC616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magine 25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magine 26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magine 27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20369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1B925-90F6-4122-821A-CE9FC141C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19079C1-DE8E-4EE3-8FB0-DF0FEA6FB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094099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FBAB2-A9AF-43CF-9EB8-5997B5EA5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0CBEDE-BFA4-4E18-9154-1975453AF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0017E19-4B71-4C6B-B152-1E73A84A0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329629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8618EF-B2B9-42DC-8E51-91EE4C40B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0B8F58-4412-4063-8C25-9B836DDF2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DFA571E-BA86-41E9-8FCA-72A3124E6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83D3E0A-98BF-432F-A457-64A0FEB8B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D8A31CE-5C71-4C5D-B4BC-F179AE6FEE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magine 22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magine 23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41420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B8E4FE-65F4-4C95-B806-A0F45776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89094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magine 14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magine 15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17211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7331CB-9B2C-41E9-811E-8A6EC623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3DF8D9-659D-4FE8-AE05-44E4393F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0B1CACF-0880-44C3-A126-CEAAE941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53149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96FD22-AEF5-483F-A55D-0850177A9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77875EB-B25D-4B81-A2E6-1B4D3D366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4666825-C778-4702-B50D-77B25763D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9696F11-8B4A-41A0-A813-51CEC2A007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1" y="6346825"/>
            <a:ext cx="725805" cy="3746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13A78CD-4F2D-44F4-8013-AC69EC4B43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t="15483" r="3004" b="14543"/>
          <a:stretch>
            <a:fillRect/>
          </a:stretch>
        </p:blipFill>
        <p:spPr bwMode="auto">
          <a:xfrm>
            <a:off x="1524000" y="6477000"/>
            <a:ext cx="1109345" cy="2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magine 17" descr="Bandiera d'Italia">
            <a:extLst>
              <a:ext uri="{FF2B5EF4-FFF2-40B4-BE49-F238E27FC236}">
                <a16:creationId xmlns:a16="http://schemas.microsoft.com/office/drawing/2014/main" id="{1F84D92F-3F87-4808-BC74-CE17BE3401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8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magine 18" descr="Bandiera della Germania">
            <a:extLst>
              <a:ext uri="{FF2B5EF4-FFF2-40B4-BE49-F238E27FC236}">
                <a16:creationId xmlns:a16="http://schemas.microsoft.com/office/drawing/2014/main" id="{FB94927A-D5D3-4918-89A1-986991AB259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914" y="6476431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 descr="Bandiera della Croazia">
            <a:extLst>
              <a:ext uri="{FF2B5EF4-FFF2-40B4-BE49-F238E27FC236}">
                <a16:creationId xmlns:a16="http://schemas.microsoft.com/office/drawing/2014/main" id="{8D3D18EF-DA7D-4E79-8886-0F7DC26D36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820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magine 20" descr="Bandiera dell'Uzbekistan">
            <a:extLst>
              <a:ext uri="{FF2B5EF4-FFF2-40B4-BE49-F238E27FC236}">
                <a16:creationId xmlns:a16="http://schemas.microsoft.com/office/drawing/2014/main" id="{CF8AEF51-71A1-43B6-B031-BB2C9350E95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569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magine 21" descr="Bandiera del Tagikistan">
            <a:extLst>
              <a:ext uri="{FF2B5EF4-FFF2-40B4-BE49-F238E27FC236}">
                <a16:creationId xmlns:a16="http://schemas.microsoft.com/office/drawing/2014/main" id="{ECB244DA-D0AD-4E87-998D-54B6EEEB606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7" y="6476429"/>
            <a:ext cx="490682" cy="24447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0BC04EF-627F-46DB-87F6-F5CDABAD9791}"/>
              </a:ext>
            </a:extLst>
          </p:cNvPr>
          <p:cNvSpPr txBox="1"/>
          <p:nvPr userDrawn="1"/>
        </p:nvSpPr>
        <p:spPr>
          <a:xfrm>
            <a:off x="6415525" y="6424084"/>
            <a:ext cx="3901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/>
              <a:t>Environmental Risk Assessment and Mitigation on Cultural Heritage Assets in Central Asia</a:t>
            </a:r>
          </a:p>
        </p:txBody>
      </p:sp>
    </p:spTree>
    <p:extLst>
      <p:ext uri="{BB962C8B-B14F-4D97-AF65-F5344CB8AC3E}">
        <p14:creationId xmlns:p14="http://schemas.microsoft.com/office/powerpoint/2010/main" val="104174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565EE7C-1B27-4756-B65E-5552018C7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941C0A-6F88-43FE-BF47-448A3050F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0" y="6217136"/>
            <a:ext cx="12192000" cy="647700"/>
            <a:chOff x="0" y="6217136"/>
            <a:chExt cx="12192000" cy="647700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59696F11-8B4A-41A0-A813-51CEC2A00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11" y="6346825"/>
              <a:ext cx="725805" cy="37465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B13A78CD-4F2D-44F4-8013-AC69EC4B4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1" t="15483" r="3004" b="14543"/>
            <a:stretch>
              <a:fillRect/>
            </a:stretch>
          </p:blipFill>
          <p:spPr bwMode="auto">
            <a:xfrm>
              <a:off x="1524000" y="6477000"/>
              <a:ext cx="1109345" cy="24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magine 9" descr="Bandiera d'Italia">
              <a:extLst>
                <a:ext uri="{FF2B5EF4-FFF2-40B4-BE49-F238E27FC236}">
                  <a16:creationId xmlns:a16="http://schemas.microsoft.com/office/drawing/2014/main" id="{1F84D92F-3F87-4808-BC74-CE17BE340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8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10" descr="Bandiera della Germania">
              <a:extLst>
                <a:ext uri="{FF2B5EF4-FFF2-40B4-BE49-F238E27FC236}">
                  <a16:creationId xmlns:a16="http://schemas.microsoft.com/office/drawing/2014/main" id="{FB94927A-D5D3-4918-89A1-986991AB25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914" y="6476431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11" descr="Bandiera della Croazia">
              <a:extLst>
                <a:ext uri="{FF2B5EF4-FFF2-40B4-BE49-F238E27FC236}">
                  <a16:creationId xmlns:a16="http://schemas.microsoft.com/office/drawing/2014/main" id="{8D3D18EF-DA7D-4E79-8886-0F7DC26D36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820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magine 12" descr="Bandiera dell'Uzbekistan">
              <a:extLst>
                <a:ext uri="{FF2B5EF4-FFF2-40B4-BE49-F238E27FC236}">
                  <a16:creationId xmlns:a16="http://schemas.microsoft.com/office/drawing/2014/main" id="{CF8AEF51-71A1-43B6-B031-BB2C9350E9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569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magine 13" descr="Bandiera del Tagikistan">
              <a:extLst>
                <a:ext uri="{FF2B5EF4-FFF2-40B4-BE49-F238E27FC236}">
                  <a16:creationId xmlns:a16="http://schemas.microsoft.com/office/drawing/2014/main" id="{ECB244DA-D0AD-4E87-998D-54B6EEEB60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4187" y="6476429"/>
              <a:ext cx="490682" cy="244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00BC04EF-627F-46DB-87F6-F5CDABAD9791}"/>
                </a:ext>
              </a:extLst>
            </p:cNvPr>
            <p:cNvSpPr txBox="1"/>
            <p:nvPr userDrawn="1"/>
          </p:nvSpPr>
          <p:spPr>
            <a:xfrm>
              <a:off x="6415525" y="6424084"/>
              <a:ext cx="3901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dirty="0"/>
                <a:t>Environmental Risk Assessment and Mitigation on Cultural Heritage Assets in Central Asia</a:t>
              </a:r>
            </a:p>
          </p:txBody>
        </p:sp>
        <p:pic>
          <p:nvPicPr>
            <p:cNvPr id="16" name="Picture 66">
              <a:extLst>
                <a:ext uri="{FF2B5EF4-FFF2-40B4-BE49-F238E27FC236}">
                  <a16:creationId xmlns:a16="http://schemas.microsoft.com/office/drawing/2014/main" id="{88502879-7414-4B48-8616-966D06C4051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14" b="42873"/>
            <a:stretch/>
          </p:blipFill>
          <p:spPr bwMode="auto">
            <a:xfrm>
              <a:off x="10447721" y="6217136"/>
              <a:ext cx="906079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Connettore 1 16"/>
            <p:cNvCxnSpPr/>
            <p:nvPr userDrawn="1"/>
          </p:nvCxnSpPr>
          <p:spPr>
            <a:xfrm>
              <a:off x="0" y="6217136"/>
              <a:ext cx="1219200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26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10" Type="http://schemas.openxmlformats.org/officeDocument/2006/relationships/image" Target="../media/image40.png"/><Relationship Id="rId4" Type="http://schemas.openxmlformats.org/officeDocument/2006/relationships/image" Target="../media/image330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0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56738-9880-437C-A964-1C00483F7D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Механика </a:t>
            </a:r>
            <a:r>
              <a:rPr lang="ru-RU" smtClean="0"/>
              <a:t>грунта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AAE2790-820C-4B73-8EB2-85851BCD84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Проф. Крунослав Минажек</a:t>
            </a:r>
          </a:p>
          <a:p>
            <a:endParaRPr lang="en-GB" dirty="0"/>
          </a:p>
          <a:p>
            <a:endParaRPr lang="ru-RU" dirty="0"/>
          </a:p>
          <a:p>
            <a:r>
              <a:rPr lang="ru-RU" dirty="0"/>
              <a:t>Осиекский университет</a:t>
            </a:r>
            <a:r>
              <a:rPr lang="en-US" dirty="0"/>
              <a:t> </a:t>
            </a:r>
            <a:r>
              <a:rPr lang="ru-RU" dirty="0"/>
              <a:t>Йосип Юрай Штроссмайера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339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5735-A09F-459F-9610-A4F558412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Активное и пассивное земное давление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2922-CF8A-4CDC-8694-3DF2E42A6B8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2447" y="1065891"/>
            <a:ext cx="11672485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Если боковая деформация в грунте равна нулю, то соответствующее боковое давление является </a:t>
            </a:r>
            <a:r>
              <a:rPr lang="ru-RU" dirty="0">
                <a:solidFill>
                  <a:srgbClr val="FF0000"/>
                </a:solidFill>
              </a:rPr>
              <a:t>давлением грунта в состоянии покоя </a:t>
            </a:r>
            <a:r>
              <a:rPr lang="ru-RU" dirty="0"/>
              <a:t>(случай до строительства</a:t>
            </a:r>
            <a:r>
              <a:rPr lang="hr-HR" dirty="0"/>
              <a:t>)</a:t>
            </a:r>
          </a:p>
          <a:p>
            <a:r>
              <a:rPr lang="ru-RU" dirty="0"/>
              <a:t>В случае </a:t>
            </a:r>
            <a:r>
              <a:rPr lang="ru-RU" dirty="0">
                <a:solidFill>
                  <a:srgbClr val="FF0000"/>
                </a:solidFill>
              </a:rPr>
              <a:t>активного состояния </a:t>
            </a:r>
            <a:r>
              <a:rPr lang="ru-RU" dirty="0"/>
              <a:t>грунт </a:t>
            </a:r>
            <a:r>
              <a:rPr lang="ru-RU" dirty="0">
                <a:solidFill>
                  <a:srgbClr val="FF0000"/>
                </a:solidFill>
              </a:rPr>
              <a:t>действует на стену</a:t>
            </a:r>
            <a:r>
              <a:rPr lang="ru-RU" dirty="0"/>
              <a:t>, а в случае </a:t>
            </a:r>
            <a:r>
              <a:rPr lang="ru-RU" dirty="0">
                <a:solidFill>
                  <a:srgbClr val="FF0000"/>
                </a:solidFill>
              </a:rPr>
              <a:t>пассивного состояния</a:t>
            </a:r>
            <a:r>
              <a:rPr lang="ru-RU" dirty="0"/>
              <a:t> стена </a:t>
            </a:r>
            <a:r>
              <a:rPr lang="ru-RU" dirty="0">
                <a:solidFill>
                  <a:srgbClr val="FF0000"/>
                </a:solidFill>
              </a:rPr>
              <a:t>действует на грунт</a:t>
            </a:r>
          </a:p>
          <a:p>
            <a:r>
              <a:rPr lang="ru-RU" dirty="0"/>
              <a:t>Для развития активного или пассивного состояния </a:t>
            </a:r>
            <a:r>
              <a:rPr lang="ru-RU" dirty="0">
                <a:solidFill>
                  <a:srgbClr val="FF0000"/>
                </a:solidFill>
              </a:rPr>
              <a:t>стена должна двигаться</a:t>
            </a:r>
            <a:r>
              <a:rPr lang="ru-RU" dirty="0"/>
              <a:t>! Если стена не движется (нулевая боковая деформация), существует промежуточное напряжение - давление грунта в состоянии покоя.</a:t>
            </a:r>
          </a:p>
          <a:p>
            <a:r>
              <a:rPr lang="ru-RU" dirty="0"/>
              <a:t>С точки зрения экономической эффективности, подпорные конструкции проектируются для противостояния активному давлению - поэтому им должно быть позволено двигаться.</a:t>
            </a:r>
          </a:p>
          <a:p>
            <a:r>
              <a:rPr lang="ru-RU" dirty="0"/>
              <a:t>Маловероятно, что стена будет спроектирована так, чтобы вдавливаться в грунт и мобилизовать все пассивное давление грунта.</a:t>
            </a:r>
          </a:p>
          <a:p>
            <a:r>
              <a:rPr lang="ru-RU" dirty="0"/>
              <a:t>Обычно пассивное давление грунта создается анкерными плитами/блоками, встроенными в грунт, где анкер втягивает их в грунт для создания пассивного сопротивления. </a:t>
            </a:r>
          </a:p>
        </p:txBody>
      </p:sp>
    </p:spTree>
    <p:extLst>
      <p:ext uri="{BB962C8B-B14F-4D97-AF65-F5344CB8AC3E}">
        <p14:creationId xmlns:p14="http://schemas.microsoft.com/office/powerpoint/2010/main" val="106243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F715-CF03-433C-9CCA-7A7D349E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494"/>
            <a:ext cx="10515600" cy="1325563"/>
          </a:xfrm>
        </p:spPr>
        <p:txBody>
          <a:bodyPr/>
          <a:lstStyle/>
          <a:p>
            <a:r>
              <a:rPr lang="ru-RU" b="1" dirty="0"/>
              <a:t>Активное и пассивное земное давление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259B-7735-4598-AB2A-D8FEEB8D54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907" y="975452"/>
            <a:ext cx="6115410" cy="259756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Изменение величины бокового давления земли при наклоне стены</a:t>
            </a:r>
          </a:p>
          <a:p>
            <a:pPr lvl="1"/>
            <a:r>
              <a:rPr lang="ru-RU" dirty="0"/>
              <a:t>Для развития активного/пассивного состояния - для состояния пластического равновесия (вращения или перевода) должно произойти уступчивое движение стенки.</a:t>
            </a:r>
          </a:p>
          <a:p>
            <a:pPr lvl="1"/>
            <a:r>
              <a:rPr lang="ru-RU" dirty="0"/>
              <a:t>Необходимое количество движения зависит от </a:t>
            </a:r>
            <a:r>
              <a:rPr lang="hr-HR" dirty="0"/>
              <a:t>:</a:t>
            </a:r>
          </a:p>
          <a:p>
            <a:pPr lvl="2"/>
            <a:r>
              <a:rPr lang="ru-RU" dirty="0"/>
              <a:t>Тип почвы (песок, глина...)</a:t>
            </a:r>
          </a:p>
          <a:p>
            <a:pPr lvl="2"/>
            <a:r>
              <a:rPr lang="ru-RU" dirty="0"/>
              <a:t>Плотность почвы (рыхлая, плотная)</a:t>
            </a:r>
          </a:p>
          <a:p>
            <a:pPr lvl="2"/>
            <a:r>
              <a:rPr lang="ru-RU" dirty="0"/>
              <a:t>Давление (активное, пассивное)</a:t>
            </a:r>
          </a:p>
          <a:p>
            <a:pPr lvl="1"/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716E1-A408-4294-8B2E-3A4A07207816}"/>
              </a:ext>
            </a:extLst>
          </p:cNvPr>
          <p:cNvGrpSpPr/>
          <p:nvPr/>
        </p:nvGrpSpPr>
        <p:grpSpPr>
          <a:xfrm>
            <a:off x="6726891" y="1090239"/>
            <a:ext cx="3627512" cy="1940127"/>
            <a:chOff x="4004320" y="1925216"/>
            <a:chExt cx="3627512" cy="19401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3DF67C4-3FDA-477A-AEC1-EFE70A154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720" t="3279" r="36164"/>
            <a:stretch/>
          </p:blipFill>
          <p:spPr>
            <a:xfrm>
              <a:off x="5148066" y="1988840"/>
              <a:ext cx="1224136" cy="1876503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4139E3-A637-47C7-9ACB-7B5EC22B2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7468"/>
            <a:stretch/>
          </p:blipFill>
          <p:spPr>
            <a:xfrm>
              <a:off x="4004320" y="1925216"/>
              <a:ext cx="1143746" cy="19401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05AB450-3FDC-45C9-8835-07D965228A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0859"/>
            <a:stretch/>
          </p:blipFill>
          <p:spPr>
            <a:xfrm>
              <a:off x="6660232" y="1925216"/>
              <a:ext cx="971600" cy="194012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18CB59-5665-437A-A99B-47C47019FF34}"/>
              </a:ext>
            </a:extLst>
          </p:cNvPr>
          <p:cNvGrpSpPr/>
          <p:nvPr/>
        </p:nvGrpSpPr>
        <p:grpSpPr>
          <a:xfrm>
            <a:off x="6356279" y="3192016"/>
            <a:ext cx="4584613" cy="2880320"/>
            <a:chOff x="4689348" y="4005064"/>
            <a:chExt cx="3886925" cy="242160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DC00E9-8728-463D-81DF-AEAB0D172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78779" y="4005064"/>
              <a:ext cx="3330118" cy="242160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6391572-0142-4B3D-842E-93A3377D856E}"/>
                </a:ext>
              </a:extLst>
            </p:cNvPr>
            <p:cNvSpPr txBox="1"/>
            <p:nvPr/>
          </p:nvSpPr>
          <p:spPr>
            <a:xfrm>
              <a:off x="4689348" y="5517232"/>
              <a:ext cx="1440160" cy="31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Active state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7F63CB-5EC6-44D3-8DA7-3673AF3C3835}"/>
                </a:ext>
              </a:extLst>
            </p:cNvPr>
            <p:cNvSpPr/>
            <p:nvPr/>
          </p:nvSpPr>
          <p:spPr>
            <a:xfrm>
              <a:off x="5724128" y="5814556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6ABFDDF-5B6C-46C8-9DA8-B1D507EF2BB0}"/>
                </a:ext>
              </a:extLst>
            </p:cNvPr>
            <p:cNvSpPr txBox="1"/>
            <p:nvPr/>
          </p:nvSpPr>
          <p:spPr>
            <a:xfrm>
              <a:off x="7380312" y="4287647"/>
              <a:ext cx="1195961" cy="31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Passive state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E2BAED-3798-4F16-8971-F7586FDA7854}"/>
                </a:ext>
              </a:extLst>
            </p:cNvPr>
            <p:cNvSpPr/>
            <p:nvPr/>
          </p:nvSpPr>
          <p:spPr>
            <a:xfrm>
              <a:off x="7524328" y="4725144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68DD375-EE40-4015-99CF-99DD43015BAD}"/>
                </a:ext>
              </a:extLst>
            </p:cNvPr>
            <p:cNvSpPr/>
            <p:nvPr/>
          </p:nvSpPr>
          <p:spPr>
            <a:xfrm>
              <a:off x="6300000" y="5490000"/>
              <a:ext cx="144016" cy="144016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80879D-C12F-448B-84F4-073214600BCF}"/>
                </a:ext>
              </a:extLst>
            </p:cNvPr>
            <p:cNvSpPr txBox="1"/>
            <p:nvPr/>
          </p:nvSpPr>
          <p:spPr>
            <a:xfrm>
              <a:off x="6425077" y="5377342"/>
              <a:ext cx="1440160" cy="310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>
                  <a:solidFill>
                    <a:srgbClr val="00B050"/>
                  </a:solidFill>
                </a:rPr>
                <a:t>K</a:t>
              </a:r>
              <a:r>
                <a:rPr lang="hr-HR" baseline="-25000" dirty="0">
                  <a:solidFill>
                    <a:srgbClr val="00B050"/>
                  </a:solidFill>
                </a:rPr>
                <a:t>0</a:t>
              </a:r>
              <a:r>
                <a:rPr lang="hr-HR" dirty="0">
                  <a:solidFill>
                    <a:srgbClr val="00B050"/>
                  </a:solidFill>
                </a:rPr>
                <a:t> </a:t>
              </a:r>
              <a:r>
                <a:rPr lang="ru-RU" dirty="0">
                  <a:solidFill>
                    <a:srgbClr val="00B050"/>
                  </a:solidFill>
                </a:rPr>
                <a:t>Состояние</a:t>
              </a:r>
              <a:endParaRPr lang="en-GB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ABF7126-695C-4713-93E4-688B6A10AB13}"/>
              </a:ext>
            </a:extLst>
          </p:cNvPr>
          <p:cNvGrpSpPr/>
          <p:nvPr/>
        </p:nvGrpSpPr>
        <p:grpSpPr>
          <a:xfrm>
            <a:off x="1350208" y="4093794"/>
            <a:ext cx="3465125" cy="1376418"/>
            <a:chOff x="612648" y="5252982"/>
            <a:chExt cx="3465125" cy="137641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65EF81A-4707-42A1-86C3-52B5270A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9610" y="5252982"/>
              <a:ext cx="3308163" cy="1376418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5FDE0C1-8162-4DEA-B9B3-745F0C98C36B}"/>
                </a:ext>
              </a:extLst>
            </p:cNvPr>
            <p:cNvSpPr/>
            <p:nvPr/>
          </p:nvSpPr>
          <p:spPr>
            <a:xfrm>
              <a:off x="612648" y="5314626"/>
              <a:ext cx="863008" cy="2118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1508BE4-CCDE-4B08-EE95-9057CB7562B3}"/>
              </a:ext>
            </a:extLst>
          </p:cNvPr>
          <p:cNvSpPr/>
          <p:nvPr/>
        </p:nvSpPr>
        <p:spPr>
          <a:xfrm>
            <a:off x="2204357" y="4219796"/>
            <a:ext cx="943792" cy="152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834504-2190-7D4D-9F27-A98B9A92FA16}"/>
              </a:ext>
            </a:extLst>
          </p:cNvPr>
          <p:cNvSpPr/>
          <p:nvPr/>
        </p:nvSpPr>
        <p:spPr>
          <a:xfrm>
            <a:off x="3528544" y="4251960"/>
            <a:ext cx="223762" cy="115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C8C2B2-D726-DB1B-7123-A162665F4870}"/>
              </a:ext>
            </a:extLst>
          </p:cNvPr>
          <p:cNvSpPr txBox="1"/>
          <p:nvPr/>
        </p:nvSpPr>
        <p:spPr>
          <a:xfrm>
            <a:off x="3528544" y="4201926"/>
            <a:ext cx="18783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F1BCC2-5ACA-776B-F8C0-6B162C898EA0}"/>
              </a:ext>
            </a:extLst>
          </p:cNvPr>
          <p:cNvSpPr txBox="1"/>
          <p:nvPr/>
        </p:nvSpPr>
        <p:spPr>
          <a:xfrm>
            <a:off x="2204357" y="4188571"/>
            <a:ext cx="9862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Типовые значения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016071-A4F7-A3B3-1BBE-3EA23781BF37}"/>
              </a:ext>
            </a:extLst>
          </p:cNvPr>
          <p:cNvSpPr txBox="1"/>
          <p:nvPr/>
        </p:nvSpPr>
        <p:spPr>
          <a:xfrm>
            <a:off x="1684427" y="4481101"/>
            <a:ext cx="67204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Тип почвы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19C643-1A34-5F65-F28D-4795BEFD4841}"/>
              </a:ext>
            </a:extLst>
          </p:cNvPr>
          <p:cNvSpPr/>
          <p:nvPr/>
        </p:nvSpPr>
        <p:spPr>
          <a:xfrm>
            <a:off x="1684427" y="4748349"/>
            <a:ext cx="689747" cy="643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9D5B97-7A3E-73AB-1781-64C421A10A85}"/>
              </a:ext>
            </a:extLst>
          </p:cNvPr>
          <p:cNvSpPr txBox="1"/>
          <p:nvPr/>
        </p:nvSpPr>
        <p:spPr>
          <a:xfrm>
            <a:off x="1634490" y="4717713"/>
            <a:ext cx="104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Рыхлый песок</a:t>
            </a:r>
          </a:p>
          <a:p>
            <a:r>
              <a:rPr lang="ru-RU" sz="900" dirty="0"/>
              <a:t>Плотный песок</a:t>
            </a:r>
          </a:p>
          <a:p>
            <a:r>
              <a:rPr lang="ru-RU" sz="900" dirty="0"/>
              <a:t>Мягкая глина</a:t>
            </a:r>
          </a:p>
          <a:p>
            <a:r>
              <a:rPr lang="ru-RU" sz="900" dirty="0"/>
              <a:t>Жесткая глина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7D3866-6827-7CD5-6C3E-3C84C9EA6A01}"/>
              </a:ext>
            </a:extLst>
          </p:cNvPr>
          <p:cNvSpPr/>
          <p:nvPr/>
        </p:nvSpPr>
        <p:spPr>
          <a:xfrm>
            <a:off x="6423660" y="5040879"/>
            <a:ext cx="1129937" cy="2626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A72DFC-9256-AC9C-7DBE-2868642C417C}"/>
              </a:ext>
            </a:extLst>
          </p:cNvPr>
          <p:cNvSpPr txBox="1"/>
          <p:nvPr/>
        </p:nvSpPr>
        <p:spPr>
          <a:xfrm>
            <a:off x="6423660" y="5040879"/>
            <a:ext cx="1323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FF0000"/>
                </a:solidFill>
              </a:rPr>
              <a:t>Активное состояние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B53DDE-DF11-D812-5994-4F7E2142749C}"/>
              </a:ext>
            </a:extLst>
          </p:cNvPr>
          <p:cNvSpPr/>
          <p:nvPr/>
        </p:nvSpPr>
        <p:spPr>
          <a:xfrm>
            <a:off x="7240089" y="4856117"/>
            <a:ext cx="814853" cy="171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3D416C-81D0-762F-5DCC-B7F3E6A0206A}"/>
              </a:ext>
            </a:extLst>
          </p:cNvPr>
          <p:cNvSpPr txBox="1"/>
          <p:nvPr/>
        </p:nvSpPr>
        <p:spPr>
          <a:xfrm>
            <a:off x="6711572" y="4852332"/>
            <a:ext cx="1613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Давление в состоянии покоя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6DFBF7D-BF22-E8C9-5F76-C8BD59F682F4}"/>
              </a:ext>
            </a:extLst>
          </p:cNvPr>
          <p:cNvSpPr/>
          <p:nvPr/>
        </p:nvSpPr>
        <p:spPr>
          <a:xfrm>
            <a:off x="8373291" y="5359962"/>
            <a:ext cx="783772" cy="171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71AA538-6C15-C24C-D202-A3634820F98D}"/>
              </a:ext>
            </a:extLst>
          </p:cNvPr>
          <p:cNvSpPr txBox="1"/>
          <p:nvPr/>
        </p:nvSpPr>
        <p:spPr>
          <a:xfrm>
            <a:off x="8403565" y="5368513"/>
            <a:ext cx="10450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Активное давление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37BE9D-2575-A2A4-987D-55E43BB0BDB1}"/>
              </a:ext>
            </a:extLst>
          </p:cNvPr>
          <p:cNvSpPr/>
          <p:nvPr/>
        </p:nvSpPr>
        <p:spPr>
          <a:xfrm>
            <a:off x="9868603" y="5761685"/>
            <a:ext cx="485800" cy="16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4EE889-422E-F240-D34D-BBAD6AAB8677}"/>
              </a:ext>
            </a:extLst>
          </p:cNvPr>
          <p:cNvSpPr txBox="1"/>
          <p:nvPr/>
        </p:nvSpPr>
        <p:spPr>
          <a:xfrm>
            <a:off x="9819617" y="5721122"/>
            <a:ext cx="6389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наклон стены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F59460-905F-28A4-7F45-723C82616897}"/>
              </a:ext>
            </a:extLst>
          </p:cNvPr>
          <p:cNvSpPr txBox="1"/>
          <p:nvPr/>
        </p:nvSpPr>
        <p:spPr>
          <a:xfrm>
            <a:off x="6850194" y="5765433"/>
            <a:ext cx="63897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600" dirty="0"/>
              <a:t>наклон стены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A0895-FD76-EAFB-08D6-A09A62DE3AC1}"/>
              </a:ext>
            </a:extLst>
          </p:cNvPr>
          <p:cNvSpPr/>
          <p:nvPr/>
        </p:nvSpPr>
        <p:spPr>
          <a:xfrm>
            <a:off x="7205610" y="4048499"/>
            <a:ext cx="849332" cy="153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6D45E8-9B23-2AE7-4CF0-F1A3FDB310DE}"/>
              </a:ext>
            </a:extLst>
          </p:cNvPr>
          <p:cNvSpPr txBox="1"/>
          <p:nvPr/>
        </p:nvSpPr>
        <p:spPr>
          <a:xfrm>
            <a:off x="7272290" y="4051410"/>
            <a:ext cx="92262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Пассивное давление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BFF4D80-2259-8CB4-380C-21ED91BEA3C5}"/>
              </a:ext>
            </a:extLst>
          </p:cNvPr>
          <p:cNvSpPr/>
          <p:nvPr/>
        </p:nvSpPr>
        <p:spPr>
          <a:xfrm>
            <a:off x="7810291" y="3263236"/>
            <a:ext cx="785069" cy="165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26679A-3913-985B-F370-528286680B2F}"/>
              </a:ext>
            </a:extLst>
          </p:cNvPr>
          <p:cNvSpPr txBox="1"/>
          <p:nvPr/>
        </p:nvSpPr>
        <p:spPr>
          <a:xfrm>
            <a:off x="7733601" y="3261943"/>
            <a:ext cx="992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земное давление</a:t>
            </a:r>
          </a:p>
        </p:txBody>
      </p:sp>
    </p:spTree>
    <p:extLst>
      <p:ext uri="{BB962C8B-B14F-4D97-AF65-F5344CB8AC3E}">
        <p14:creationId xmlns:p14="http://schemas.microsoft.com/office/powerpoint/2010/main" val="3652189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B470C-8675-444C-8B54-C41C6EE4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Теории бокового давления Земли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DA851-CE90-4A93-8970-57AFDEA25F6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60400" y="1165225"/>
            <a:ext cx="10515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С конца 17 века было разработано множество теорий для расчета давления на грунт. Две наиболее популярные и используемые для расчета активного и пассивного давления на грунт - это </a:t>
            </a:r>
            <a:r>
              <a:rPr lang="hr-HR" dirty="0"/>
              <a:t>:</a:t>
            </a:r>
          </a:p>
          <a:p>
            <a:pPr lvl="1"/>
            <a:r>
              <a:rPr lang="ru-RU" dirty="0"/>
              <a:t>Теория Ранкина (предполагает отсутствие трения стенка-почва)</a:t>
            </a:r>
          </a:p>
          <a:p>
            <a:pPr lvl="1"/>
            <a:r>
              <a:rPr lang="ru-RU" dirty="0"/>
              <a:t>Теория Кулона (учитывает трение стенка-почва)</a:t>
            </a:r>
          </a:p>
          <a:p>
            <a:pPr marL="0" indent="0">
              <a:buNone/>
            </a:pPr>
            <a:r>
              <a:rPr lang="ru-RU" dirty="0"/>
              <a:t>Они называются классическими теориями бокового давления грунта.</a:t>
            </a:r>
          </a:p>
          <a:p>
            <a:pPr marL="0" indent="0">
              <a:buNone/>
            </a:pPr>
            <a:r>
              <a:rPr lang="ru-RU" dirty="0"/>
              <a:t>В обоих случаях требуется, чтобы грунтовый массив (или его определенные части) находился в состоянии пластического равновесия - грунтовый массив находится на грани разрушения - разрушение определяется как состояние напряжения, которое удовлетворяет критерию Мора-Кулона.</a:t>
            </a:r>
          </a:p>
        </p:txBody>
      </p:sp>
    </p:spTree>
    <p:extLst>
      <p:ext uri="{BB962C8B-B14F-4D97-AF65-F5344CB8AC3E}">
        <p14:creationId xmlns:p14="http://schemas.microsoft.com/office/powerpoint/2010/main" val="3319729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5761-F78C-4267-9A8B-F1235EC5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altLang="en-US" b="1" dirty="0"/>
              <a:t>Теория земного давления Ранкина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50876-5E7D-48C5-86AD-BC55E02C0F9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8985" y="1620016"/>
            <a:ext cx="9894485" cy="44958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altLang="en-US" sz="3200" dirty="0"/>
              <a:t>Ранкин (1857) анализирует напряженное состояние грунта в состоянии пластического равновесия</a:t>
            </a:r>
          </a:p>
          <a:p>
            <a:pPr marL="0" indent="0">
              <a:buNone/>
            </a:pPr>
            <a:r>
              <a:rPr lang="ru-RU" altLang="en-US" sz="3200" dirty="0"/>
              <a:t>Разработана на основе анализа полубесконечного "рыхлого гранулированного" грунта, в котором грунт однороден</a:t>
            </a:r>
          </a:p>
          <a:p>
            <a:pPr marL="0" indent="0">
              <a:buNone/>
            </a:pPr>
            <a:r>
              <a:rPr lang="ru-RU" altLang="en-US" sz="3200" dirty="0"/>
              <a:t>Использование напряженного состояния почвенной массы для определения бокового давления на стену без трения</a:t>
            </a:r>
          </a:p>
          <a:p>
            <a:pPr marL="0" indent="0">
              <a:buNone/>
            </a:pPr>
            <a:r>
              <a:rPr lang="ru-RU" altLang="en-US" sz="3200" dirty="0"/>
              <a:t>             Гладкая стена</a:t>
            </a:r>
          </a:p>
          <a:p>
            <a:pPr marL="0" indent="0">
              <a:buNone/>
            </a:pPr>
            <a:r>
              <a:rPr lang="en-US" altLang="en-US" sz="3200" dirty="0"/>
              <a:t>	</a:t>
            </a:r>
            <a:r>
              <a:rPr lang="ru-RU" altLang="en-US" sz="3200" dirty="0"/>
              <a:t>Вертикальная стена</a:t>
            </a:r>
          </a:p>
          <a:p>
            <a:pPr marL="0" indent="0">
              <a:buNone/>
            </a:pPr>
            <a:r>
              <a:rPr lang="en-US" altLang="en-US" sz="3200" dirty="0"/>
              <a:t>	</a:t>
            </a:r>
            <a:r>
              <a:rPr lang="ru-RU" altLang="en-US" sz="3200" dirty="0"/>
              <a:t>Горизонтальная поверхность грунта</a:t>
            </a:r>
          </a:p>
          <a:p>
            <a:pPr marL="0" indent="0">
              <a:buNone/>
            </a:pPr>
            <a:r>
              <a:rPr lang="en-US" altLang="en-US" sz="3200" dirty="0"/>
              <a:t>	</a:t>
            </a:r>
            <a:r>
              <a:rPr lang="ru-RU" altLang="en-US" sz="3200" dirty="0"/>
              <a:t>Однородный грунт</a:t>
            </a:r>
            <a:endParaRPr lang="en-GB" dirty="0"/>
          </a:p>
          <a:p>
            <a:pPr marL="0" indent="0">
              <a:buNone/>
            </a:pPr>
            <a:endParaRPr lang="ru-RU" altLang="en-US" sz="3200" dirty="0"/>
          </a:p>
          <a:p>
            <a:pPr marL="0" indent="0">
              <a:buNone/>
            </a:pPr>
            <a:r>
              <a:rPr lang="en-US" altLang="en-US" sz="3200" dirty="0"/>
              <a:t>	</a:t>
            </a:r>
            <a:endParaRPr lang="en-GB" sz="1900" dirty="0"/>
          </a:p>
        </p:txBody>
      </p:sp>
      <p:grpSp>
        <p:nvGrpSpPr>
          <p:cNvPr id="4" name="Group 1070">
            <a:extLst>
              <a:ext uri="{FF2B5EF4-FFF2-40B4-BE49-F238E27FC236}">
                <a16:creationId xmlns:a16="http://schemas.microsoft.com/office/drawing/2014/main" id="{1E27D89A-281E-4F56-9705-F9B650BC72B6}"/>
              </a:ext>
            </a:extLst>
          </p:cNvPr>
          <p:cNvGrpSpPr>
            <a:grpSpLocks/>
          </p:cNvGrpSpPr>
          <p:nvPr/>
        </p:nvGrpSpPr>
        <p:grpSpPr bwMode="auto">
          <a:xfrm>
            <a:off x="10323917" y="182563"/>
            <a:ext cx="1779588" cy="2276475"/>
            <a:chOff x="4512" y="1056"/>
            <a:chExt cx="1121" cy="1434"/>
          </a:xfrm>
        </p:grpSpPr>
        <p:grpSp>
          <p:nvGrpSpPr>
            <p:cNvPr id="5" name="Group 1068">
              <a:extLst>
                <a:ext uri="{FF2B5EF4-FFF2-40B4-BE49-F238E27FC236}">
                  <a16:creationId xmlns:a16="http://schemas.microsoft.com/office/drawing/2014/main" id="{002A32B8-2089-4BF5-A130-E85E086563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12" y="1056"/>
              <a:ext cx="1008" cy="1434"/>
              <a:chOff x="4512" y="1056"/>
              <a:chExt cx="1008" cy="1434"/>
            </a:xfrm>
          </p:grpSpPr>
          <p:pic>
            <p:nvPicPr>
              <p:cNvPr id="7" name="Picture 1066" descr="C:\WINDOWS\Desktop\rankine.jpg">
                <a:extLst>
                  <a:ext uri="{FF2B5EF4-FFF2-40B4-BE49-F238E27FC236}">
                    <a16:creationId xmlns:a16="http://schemas.microsoft.com/office/drawing/2014/main" id="{D2A82440-2C75-4635-AFCF-066EE1C5B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2" y="1056"/>
                <a:ext cx="991" cy="10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1067">
                <a:extLst>
                  <a:ext uri="{FF2B5EF4-FFF2-40B4-BE49-F238E27FC236}">
                    <a16:creationId xmlns:a16="http://schemas.microsoft.com/office/drawing/2014/main" id="{DEA8223E-D127-42DD-AC82-A48F0DB690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2160"/>
                <a:ext cx="1008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ctr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ctr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ctr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ctr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ctr"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ru-RU" altLang="en-US" sz="1400" b="1" dirty="0"/>
                  <a:t>Ранкин, Уильям Джон</a:t>
                </a:r>
                <a:endParaRPr lang="en-AU" altLang="en-US" sz="1400" b="1" dirty="0"/>
              </a:p>
            </p:txBody>
          </p:sp>
        </p:grpSp>
        <p:sp>
          <p:nvSpPr>
            <p:cNvPr id="6" name="Text Box 1069">
              <a:extLst>
                <a:ext uri="{FF2B5EF4-FFF2-40B4-BE49-F238E27FC236}">
                  <a16:creationId xmlns:a16="http://schemas.microsoft.com/office/drawing/2014/main" id="{21AD2E42-5987-4B7C-8FB2-30A409AA28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7" y="2298"/>
              <a:ext cx="81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sz="1400" dirty="0"/>
                <a:t>(1820-1872)</a:t>
              </a:r>
              <a:endParaRPr lang="en-AU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67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4D5FE-0D36-4F92-96A1-0EBA5181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338560" cy="1325563"/>
          </a:xfrm>
        </p:spPr>
        <p:txBody>
          <a:bodyPr/>
          <a:lstStyle/>
          <a:p>
            <a:r>
              <a:rPr lang="ru-RU" b="1" dirty="0"/>
              <a:t>Активное давление (гранулированная почва</a:t>
            </a:r>
            <a:r>
              <a:rPr lang="hr-HR" b="1" dirty="0"/>
              <a:t>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A829-947B-4FFF-A943-4FE461E94BF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5711" y="1031353"/>
            <a:ext cx="7070919" cy="4608512"/>
          </a:xfrm>
        </p:spPr>
        <p:txBody>
          <a:bodyPr>
            <a:normAutofit fontScale="55000" lnSpcReduction="20000"/>
          </a:bodyPr>
          <a:lstStyle/>
          <a:p>
            <a:r>
              <a:rPr lang="ru-RU" altLang="en-US" sz="3200" dirty="0">
                <a:sym typeface="Symbol" panose="05050102010706020507" pitchFamily="18" charset="2"/>
              </a:rPr>
              <a:t>Напряжения в элементах грунта </a:t>
            </a:r>
            <a:r>
              <a:rPr lang="hr-HR" altLang="en-US" sz="3200" dirty="0">
                <a:sym typeface="Symbol" panose="05050102010706020507" pitchFamily="18" charset="2"/>
              </a:rPr>
              <a:t>„A”:</a:t>
            </a:r>
          </a:p>
          <a:p>
            <a:pPr lvl="1"/>
            <a:r>
              <a:rPr lang="ru-RU" altLang="en-US" sz="29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вертикальное геостатическое напряжение </a:t>
            </a:r>
            <a:r>
              <a:rPr lang="hr-HR" altLang="en-US" sz="29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v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 =  </a:t>
            </a:r>
            <a:r>
              <a:rPr lang="en-US" altLang="en-US" sz="29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z</a:t>
            </a:r>
            <a:endParaRPr lang="en-AU" altLang="en-US" sz="2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50000"/>
              </a:spcBef>
            </a:pPr>
            <a:r>
              <a:rPr lang="ru-RU" altLang="en-US" sz="2900" dirty="0"/>
              <a:t>горизонтальное напряжение, если первоначально не происходит бокового движения </a:t>
            </a:r>
            <a:r>
              <a:rPr lang="hr-HR" altLang="en-US" sz="2900" dirty="0"/>
              <a:t>:</a:t>
            </a:r>
            <a:r>
              <a:rPr lang="en-US" altLang="en-US" sz="2900" dirty="0"/>
              <a:t> </a:t>
            </a:r>
            <a:r>
              <a:rPr lang="hr-HR" altLang="en-US" sz="2900" dirty="0"/>
              <a:t> </a:t>
            </a: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h</a:t>
            </a:r>
            <a:r>
              <a:rPr lang="hr-HR" altLang="en-US" sz="2900" baseline="-25000" dirty="0">
                <a:sym typeface="Symbol" panose="05050102010706020507" pitchFamily="18" charset="2"/>
              </a:rPr>
              <a:t>0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=K</a:t>
            </a:r>
            <a:r>
              <a:rPr lang="en-US" altLang="en-US" sz="2900" baseline="-25000" dirty="0">
                <a:sym typeface="Symbol" panose="05050102010706020507" pitchFamily="18" charset="2"/>
              </a:rPr>
              <a:t>0 </a:t>
            </a: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v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 </a:t>
            </a:r>
            <a:r>
              <a:rPr lang="hr-HR" altLang="en-US" sz="2900" dirty="0">
                <a:sym typeface="Symbol" panose="05050102010706020507" pitchFamily="18" charset="2"/>
              </a:rPr>
              <a:t>=</a:t>
            </a:r>
            <a:r>
              <a:rPr lang="en-US" altLang="en-US" sz="2900" dirty="0">
                <a:sym typeface="Symbol" panose="05050102010706020507" pitchFamily="18" charset="2"/>
              </a:rPr>
              <a:t> K</a:t>
            </a:r>
            <a:r>
              <a:rPr lang="en-US" altLang="en-US" sz="2900" baseline="-25000" dirty="0">
                <a:sym typeface="Symbol" panose="05050102010706020507" pitchFamily="18" charset="2"/>
              </a:rPr>
              <a:t>0 </a:t>
            </a:r>
            <a:r>
              <a:rPr lang="en-US" altLang="en-US" sz="2900" dirty="0">
                <a:sym typeface="Symbol" panose="05050102010706020507" pitchFamily="18" charset="2"/>
              </a:rPr>
              <a:t>z</a:t>
            </a:r>
            <a:r>
              <a:rPr lang="hr-HR" altLang="en-US" sz="2900" dirty="0">
                <a:sym typeface="Symbol" panose="05050102010706020507" pitchFamily="18" charset="2"/>
              </a:rPr>
              <a:t> </a:t>
            </a:r>
            <a:endParaRPr lang="hr-HR" altLang="en-US" sz="2900" dirty="0"/>
          </a:p>
          <a:p>
            <a:pPr>
              <a:spcBef>
                <a:spcPct val="50000"/>
              </a:spcBef>
            </a:pPr>
            <a:r>
              <a:rPr lang="ru-RU" altLang="en-US" sz="3200" dirty="0"/>
              <a:t>По мере удаления стены от грунта</a:t>
            </a:r>
            <a:r>
              <a:rPr lang="en-US" altLang="en-US" sz="3200" dirty="0"/>
              <a:t>, </a:t>
            </a:r>
            <a:endParaRPr lang="hr-HR" altLang="en-US" sz="3200" dirty="0"/>
          </a:p>
          <a:p>
            <a:pPr lvl="1">
              <a:spcBef>
                <a:spcPct val="50000"/>
              </a:spcBef>
            </a:pP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v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 </a:t>
            </a:r>
            <a:r>
              <a:rPr lang="ru-RU" altLang="en-US" sz="2900" dirty="0">
                <a:sym typeface="Symbol" panose="05050102010706020507" pitchFamily="18" charset="2"/>
              </a:rPr>
              <a:t>остаётся прежним</a:t>
            </a:r>
            <a:r>
              <a:rPr lang="en-US" altLang="en-US" sz="2900" dirty="0">
                <a:sym typeface="Symbol" panose="05050102010706020507" pitchFamily="18" charset="2"/>
              </a:rPr>
              <a:t>; </a:t>
            </a:r>
            <a:endParaRPr lang="hr-HR" altLang="en-US" sz="2900" dirty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</a:pP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h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 </a:t>
            </a:r>
            <a:r>
              <a:rPr lang="ru-RU" altLang="en-US" sz="2900" dirty="0">
                <a:sym typeface="Symbol" panose="05050102010706020507" pitchFamily="18" charset="2"/>
              </a:rPr>
              <a:t>уменьшается до тех пор, пока не произойдет сбой </a:t>
            </a:r>
            <a:endParaRPr lang="en-AU" altLang="en-US" sz="2900" dirty="0"/>
          </a:p>
          <a:p>
            <a:pPr>
              <a:spcBef>
                <a:spcPct val="50000"/>
              </a:spcBef>
            </a:pPr>
            <a:r>
              <a:rPr lang="ru-RU" altLang="en-US" sz="3200" dirty="0"/>
              <a:t>По мере удаления стены от грунта развивается активное состояние - происходит активное разрушение, приводящее к активному давлению </a:t>
            </a:r>
            <a:r>
              <a:rPr lang="hr-HR" altLang="en-US" sz="3200" dirty="0"/>
              <a:t>:</a:t>
            </a:r>
          </a:p>
          <a:p>
            <a:pPr>
              <a:spcBef>
                <a:spcPct val="50000"/>
              </a:spcBef>
            </a:pPr>
            <a:endParaRPr lang="hr-HR" altLang="en-US" sz="3200" dirty="0"/>
          </a:p>
          <a:p>
            <a:pPr lvl="1">
              <a:spcBef>
                <a:spcPct val="50000"/>
              </a:spcBef>
            </a:pPr>
            <a:r>
              <a:rPr lang="ru-RU" altLang="en-US" sz="2900" dirty="0"/>
              <a:t>Где</a:t>
            </a:r>
            <a:r>
              <a:rPr lang="hr-HR" altLang="en-US" sz="2900" dirty="0"/>
              <a:t>: K</a:t>
            </a:r>
            <a:r>
              <a:rPr lang="hr-HR" altLang="en-US" sz="2900" baseline="-25000" dirty="0"/>
              <a:t>A</a:t>
            </a:r>
            <a:r>
              <a:rPr lang="hr-HR" altLang="en-US" sz="2900" dirty="0"/>
              <a:t> </a:t>
            </a:r>
            <a:r>
              <a:rPr lang="ru-RU" altLang="en-US" sz="2900" dirty="0"/>
              <a:t>коэффициент активного давления (Ранкин</a:t>
            </a:r>
            <a:r>
              <a:rPr lang="hr-HR" altLang="en-US" sz="2900" dirty="0"/>
              <a:t>):</a:t>
            </a:r>
          </a:p>
          <a:p>
            <a:pPr lvl="1">
              <a:spcBef>
                <a:spcPct val="50000"/>
              </a:spcBef>
            </a:pPr>
            <a:endParaRPr lang="hr-HR" altLang="en-US" sz="2900" dirty="0"/>
          </a:p>
          <a:p>
            <a:pPr>
              <a:spcBef>
                <a:spcPct val="50000"/>
              </a:spcBef>
            </a:pPr>
            <a:endParaRPr lang="it-IT" altLang="en-US" sz="3200" dirty="0"/>
          </a:p>
          <a:p>
            <a:pPr>
              <a:spcBef>
                <a:spcPct val="50000"/>
              </a:spcBef>
            </a:pPr>
            <a:r>
              <a:rPr lang="ru-RU" altLang="en-US" sz="3200" dirty="0"/>
              <a:t>Для связного грунта </a:t>
            </a:r>
            <a:r>
              <a:rPr lang="hr-HR" altLang="en-US" sz="3200" dirty="0"/>
              <a:t>:</a:t>
            </a:r>
          </a:p>
          <a:p>
            <a:pPr>
              <a:spcBef>
                <a:spcPct val="50000"/>
              </a:spcBef>
            </a:pPr>
            <a:endParaRPr lang="hr-HR" altLang="en-US" sz="3200" dirty="0"/>
          </a:p>
          <a:p>
            <a:pPr>
              <a:spcBef>
                <a:spcPct val="50000"/>
              </a:spcBef>
            </a:pPr>
            <a:endParaRPr lang="hr-HR" altLang="en-US" sz="3200" dirty="0"/>
          </a:p>
          <a:p>
            <a:pPr>
              <a:spcBef>
                <a:spcPct val="50000"/>
              </a:spcBef>
            </a:pPr>
            <a:endParaRPr lang="en-AU" altLang="en-US" sz="3200" dirty="0"/>
          </a:p>
          <a:p>
            <a:pPr>
              <a:spcBef>
                <a:spcPct val="50000"/>
              </a:spcBef>
            </a:pPr>
            <a:endParaRPr lang="en-AU" altLang="en-US" sz="32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CB1EEA-B10D-4F7C-9101-8F065725AE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92" b="5073"/>
          <a:stretch/>
        </p:blipFill>
        <p:spPr>
          <a:xfrm>
            <a:off x="7828219" y="794791"/>
            <a:ext cx="2294020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60">
                <a:extLst>
                  <a:ext uri="{FF2B5EF4-FFF2-40B4-BE49-F238E27FC236}">
                    <a16:creationId xmlns:a16="http://schemas.microsoft.com/office/drawing/2014/main" id="{09B0EC4C-6EB7-4A7F-A057-80D22F775205}"/>
                  </a:ext>
                </a:extLst>
              </p:cNvPr>
              <p:cNvSpPr txBox="1"/>
              <p:nvPr/>
            </p:nvSpPr>
            <p:spPr bwMode="auto">
              <a:xfrm>
                <a:off x="2279082" y="3477055"/>
                <a:ext cx="2373257" cy="44021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(активн</m:t>
                          </m:r>
                          <m:r>
                            <a:rPr lang="ru-RU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ый)</m:t>
                          </m:r>
                        </m:sub>
                        <m:sup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Object 1060">
                <a:extLst>
                  <a:ext uri="{FF2B5EF4-FFF2-40B4-BE49-F238E27FC236}">
                    <a16:creationId xmlns:a16="http://schemas.microsoft.com/office/drawing/2014/main" id="{09B0EC4C-6EB7-4A7F-A057-80D22F77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9082" y="3477055"/>
                <a:ext cx="2373257" cy="440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1061">
                <a:extLst>
                  <a:ext uri="{FF2B5EF4-FFF2-40B4-BE49-F238E27FC236}">
                    <a16:creationId xmlns:a16="http://schemas.microsoft.com/office/drawing/2014/main" id="{29175265-7316-4B92-9305-F8E3917E9EB9}"/>
                  </a:ext>
                </a:extLst>
              </p:cNvPr>
              <p:cNvSpPr txBox="1"/>
              <p:nvPr/>
            </p:nvSpPr>
            <p:spPr bwMode="auto">
              <a:xfrm>
                <a:off x="1953542" y="4251835"/>
                <a:ext cx="3024336" cy="63118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45−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Object 1061">
                <a:extLst>
                  <a:ext uri="{FF2B5EF4-FFF2-40B4-BE49-F238E27FC236}">
                    <a16:creationId xmlns:a16="http://schemas.microsoft.com/office/drawing/2014/main" id="{29175265-7316-4B92-9305-F8E3917E9E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542" y="4251835"/>
                <a:ext cx="3024336" cy="631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30">
                <a:extLst>
                  <a:ext uri="{FF2B5EF4-FFF2-40B4-BE49-F238E27FC236}">
                    <a16:creationId xmlns:a16="http://schemas.microsoft.com/office/drawing/2014/main" id="{A407E4E3-D9B9-4A4F-9E28-7EA46E0C0574}"/>
                  </a:ext>
                </a:extLst>
              </p:cNvPr>
              <p:cNvSpPr txBox="1"/>
              <p:nvPr/>
            </p:nvSpPr>
            <p:spPr bwMode="auto">
              <a:xfrm>
                <a:off x="1481336" y="5215582"/>
                <a:ext cx="3968750" cy="38313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ru-RU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активный</m:t>
                          </m:r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′−2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17" name="Object 30">
                <a:extLst>
                  <a:ext uri="{FF2B5EF4-FFF2-40B4-BE49-F238E27FC236}">
                    <a16:creationId xmlns:a16="http://schemas.microsoft.com/office/drawing/2014/main" id="{A407E4E3-D9B9-4A4F-9E28-7EA46E0C0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1336" y="5215582"/>
                <a:ext cx="3968750" cy="383133"/>
              </a:xfrm>
              <a:prstGeom prst="rect">
                <a:avLst/>
              </a:prstGeom>
              <a:blipFill>
                <a:blip r:embed="rId5"/>
                <a:stretch>
                  <a:fillRect b="-3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9755AA19-00B3-484A-B69B-01D35CF64A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7824" y="3335609"/>
            <a:ext cx="3974810" cy="24636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57CFAC-4D0F-55B5-EAE6-A2B4B3AD04A2}"/>
              </a:ext>
            </a:extLst>
          </p:cNvPr>
          <p:cNvSpPr/>
          <p:nvPr/>
        </p:nvSpPr>
        <p:spPr>
          <a:xfrm>
            <a:off x="7514447" y="3639810"/>
            <a:ext cx="878820" cy="109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C961E-BA27-7653-D1EB-78C47A68E55F}"/>
              </a:ext>
            </a:extLst>
          </p:cNvPr>
          <p:cNvSpPr txBox="1"/>
          <p:nvPr/>
        </p:nvSpPr>
        <p:spPr>
          <a:xfrm>
            <a:off x="7446845" y="3586974"/>
            <a:ext cx="11599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Сбой происходит при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97305-02AD-5194-5D7B-AAE7C2BBDC8D}"/>
              </a:ext>
            </a:extLst>
          </p:cNvPr>
          <p:cNvSpPr/>
          <p:nvPr/>
        </p:nvSpPr>
        <p:spPr>
          <a:xfrm>
            <a:off x="7962752" y="3799919"/>
            <a:ext cx="138761" cy="1097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956EFD-2C39-06E2-896C-AA70269CA9F8}"/>
              </a:ext>
            </a:extLst>
          </p:cNvPr>
          <p:cNvSpPr/>
          <p:nvPr/>
        </p:nvSpPr>
        <p:spPr>
          <a:xfrm>
            <a:off x="7514447" y="3917267"/>
            <a:ext cx="512348" cy="136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41DEB9-2300-94B0-739F-B54FBA4A5833}"/>
              </a:ext>
            </a:extLst>
          </p:cNvPr>
          <p:cNvSpPr txBox="1"/>
          <p:nvPr/>
        </p:nvSpPr>
        <p:spPr>
          <a:xfrm>
            <a:off x="7446845" y="3877803"/>
            <a:ext cx="8361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к горизонтали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D9ECA0-E9BA-B229-E2F3-3458899E42A5}"/>
              </a:ext>
            </a:extLst>
          </p:cNvPr>
          <p:cNvSpPr/>
          <p:nvPr/>
        </p:nvSpPr>
        <p:spPr>
          <a:xfrm rot="20078993">
            <a:off x="8582729" y="3895783"/>
            <a:ext cx="1018728" cy="114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A42C6E-54BD-56DA-3047-F494E00B9CE8}"/>
              </a:ext>
            </a:extLst>
          </p:cNvPr>
          <p:cNvSpPr txBox="1"/>
          <p:nvPr/>
        </p:nvSpPr>
        <p:spPr>
          <a:xfrm rot="20177102">
            <a:off x="8491949" y="3748466"/>
            <a:ext cx="17982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/>
                </a:solidFill>
              </a:rPr>
              <a:t>Огибающая кривая разрушения</a:t>
            </a:r>
            <a:endParaRPr lang="ru-RU" sz="800" dirty="0">
              <a:solidFill>
                <a:schemeClr val="accent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FA830B-BDB5-2BF7-398A-6F8B6778420F}"/>
              </a:ext>
            </a:extLst>
          </p:cNvPr>
          <p:cNvGrpSpPr/>
          <p:nvPr/>
        </p:nvGrpSpPr>
        <p:grpSpPr>
          <a:xfrm>
            <a:off x="9702473" y="4029367"/>
            <a:ext cx="1590562" cy="479391"/>
            <a:chOff x="9702473" y="4029367"/>
            <a:chExt cx="1590562" cy="47939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6356091-C040-9867-FF77-003F2A512AB5}"/>
                </a:ext>
              </a:extLst>
            </p:cNvPr>
            <p:cNvGrpSpPr/>
            <p:nvPr/>
          </p:nvGrpSpPr>
          <p:grpSpPr>
            <a:xfrm>
              <a:off x="9702473" y="4029367"/>
              <a:ext cx="1590562" cy="435894"/>
              <a:chOff x="9702473" y="4029367"/>
              <a:chExt cx="1590562" cy="435894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8FE4E0A-2677-E990-45B8-83FE9029F3B3}"/>
                  </a:ext>
                </a:extLst>
              </p:cNvPr>
              <p:cNvSpPr/>
              <p:nvPr/>
            </p:nvSpPr>
            <p:spPr>
              <a:xfrm>
                <a:off x="9795110" y="4053783"/>
                <a:ext cx="996233" cy="169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DD25605-4245-2E25-4F0C-5F05836C145B}"/>
                  </a:ext>
                </a:extLst>
              </p:cNvPr>
              <p:cNvSpPr txBox="1"/>
              <p:nvPr/>
            </p:nvSpPr>
            <p:spPr>
              <a:xfrm>
                <a:off x="9702473" y="4029367"/>
                <a:ext cx="15905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>
                    <a:solidFill>
                      <a:schemeClr val="accent6"/>
                    </a:solidFill>
                  </a:rPr>
                  <a:t>Изначально (состояние 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K</a:t>
                </a:r>
                <a:r>
                  <a:rPr lang="en-US" sz="500" dirty="0">
                    <a:solidFill>
                      <a:schemeClr val="accent6"/>
                    </a:solidFill>
                  </a:rPr>
                  <a:t>0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)</a:t>
                </a:r>
                <a:endParaRPr lang="ru-RU" sz="9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16DE0C3-4076-96AC-ED96-7A1059832D9A}"/>
                  </a:ext>
                </a:extLst>
              </p:cNvPr>
              <p:cNvSpPr/>
              <p:nvPr/>
            </p:nvSpPr>
            <p:spPr>
              <a:xfrm>
                <a:off x="9785112" y="4251835"/>
                <a:ext cx="1233942" cy="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65FF47-F27C-F580-7172-C0E6C5039A61}"/>
                </a:ext>
              </a:extLst>
            </p:cNvPr>
            <p:cNvSpPr txBox="1"/>
            <p:nvPr/>
          </p:nvSpPr>
          <p:spPr>
            <a:xfrm>
              <a:off x="9706539" y="4277926"/>
              <a:ext cx="1557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FF0000"/>
                  </a:solidFill>
                </a:rPr>
                <a:t>Сбой (активное состояние)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C842D84-9C9E-27DB-9DDA-6BA6942033C2}"/>
              </a:ext>
            </a:extLst>
          </p:cNvPr>
          <p:cNvSpPr/>
          <p:nvPr/>
        </p:nvSpPr>
        <p:spPr>
          <a:xfrm>
            <a:off x="7539663" y="5671415"/>
            <a:ext cx="316349" cy="8894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10BBBC-37EE-B3F9-5799-622658A7CAAE}"/>
              </a:ext>
            </a:extLst>
          </p:cNvPr>
          <p:cNvSpPr txBox="1"/>
          <p:nvPr/>
        </p:nvSpPr>
        <p:spPr>
          <a:xfrm>
            <a:off x="7503773" y="5638945"/>
            <a:ext cx="455111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i="1" dirty="0"/>
              <a:t>активное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C99291-2696-ADA3-691A-5B72EC1E9E43}"/>
              </a:ext>
            </a:extLst>
          </p:cNvPr>
          <p:cNvSpPr/>
          <p:nvPr/>
        </p:nvSpPr>
        <p:spPr>
          <a:xfrm>
            <a:off x="7208746" y="5407148"/>
            <a:ext cx="1209427" cy="12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B0BC8-8CD9-AF96-D6EA-59148B1902E9}"/>
              </a:ext>
            </a:extLst>
          </p:cNvPr>
          <p:cNvSpPr txBox="1"/>
          <p:nvPr/>
        </p:nvSpPr>
        <p:spPr>
          <a:xfrm>
            <a:off x="7116151" y="5360400"/>
            <a:ext cx="16188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активное земное давление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6FD569-4B53-30B3-3C99-B10805F2FB5A}"/>
              </a:ext>
            </a:extLst>
          </p:cNvPr>
          <p:cNvSpPr/>
          <p:nvPr/>
        </p:nvSpPr>
        <p:spPr>
          <a:xfrm>
            <a:off x="8129977" y="5215582"/>
            <a:ext cx="622646" cy="121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44A746-C8A1-3332-77FA-27F64BB31B32}"/>
              </a:ext>
            </a:extLst>
          </p:cNvPr>
          <p:cNvSpPr txBox="1"/>
          <p:nvPr/>
        </p:nvSpPr>
        <p:spPr>
          <a:xfrm>
            <a:off x="8223740" y="5154608"/>
            <a:ext cx="66147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снижение</a:t>
            </a:r>
          </a:p>
        </p:txBody>
      </p:sp>
    </p:spTree>
    <p:extLst>
      <p:ext uri="{BB962C8B-B14F-4D97-AF65-F5344CB8AC3E}">
        <p14:creationId xmlns:p14="http://schemas.microsoft.com/office/powerpoint/2010/main" val="33077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97D5D-D423-40F3-8C8D-80130E008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3731"/>
            <a:ext cx="12036661" cy="1325563"/>
          </a:xfrm>
        </p:spPr>
        <p:txBody>
          <a:bodyPr/>
          <a:lstStyle/>
          <a:p>
            <a:r>
              <a:rPr lang="ru-RU" b="1" dirty="0"/>
              <a:t>Пассивное давление (гранулированный грунт)</a:t>
            </a:r>
            <a:endParaRPr lang="en-GB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FAA7F4-4BF3-4D55-9D77-44B70749D21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5339" y="1057341"/>
            <a:ext cx="6812727" cy="4752528"/>
          </a:xfrm>
        </p:spPr>
        <p:txBody>
          <a:bodyPr>
            <a:normAutofit fontScale="62500" lnSpcReduction="20000"/>
          </a:bodyPr>
          <a:lstStyle/>
          <a:p>
            <a:r>
              <a:rPr lang="ru-RU" altLang="en-US" sz="3200" dirty="0">
                <a:sym typeface="Symbol" panose="05050102010706020507" pitchFamily="18" charset="2"/>
              </a:rPr>
              <a:t>Напряжения в элементах грунта </a:t>
            </a:r>
            <a:r>
              <a:rPr lang="hr-HR" altLang="en-US" sz="3200" dirty="0">
                <a:sym typeface="Symbol" panose="05050102010706020507" pitchFamily="18" charset="2"/>
              </a:rPr>
              <a:t>„B”:</a:t>
            </a:r>
          </a:p>
          <a:p>
            <a:pPr lvl="1">
              <a:spcBef>
                <a:spcPct val="50000"/>
              </a:spcBef>
            </a:pPr>
            <a:r>
              <a:rPr lang="ru-RU" altLang="en-US" sz="2900" dirty="0"/>
              <a:t>Изначально (состояние </a:t>
            </a:r>
            <a:r>
              <a:rPr lang="hr-HR" altLang="en-US" sz="2900" dirty="0"/>
              <a:t>K</a:t>
            </a:r>
            <a:r>
              <a:rPr lang="hr-HR" altLang="en-US" sz="1800" dirty="0"/>
              <a:t>0</a:t>
            </a:r>
            <a:r>
              <a:rPr lang="hr-HR" altLang="en-US" sz="2900" dirty="0"/>
              <a:t>)</a:t>
            </a:r>
          </a:p>
          <a:p>
            <a:pPr>
              <a:spcBef>
                <a:spcPct val="50000"/>
              </a:spcBef>
            </a:pPr>
            <a:r>
              <a:rPr lang="ru-RU" altLang="en-US" sz="3200" dirty="0"/>
              <a:t>По мере продвижения стены к грунту</a:t>
            </a:r>
            <a:r>
              <a:rPr lang="en-US" altLang="en-US" sz="3200" dirty="0"/>
              <a:t>, </a:t>
            </a:r>
            <a:endParaRPr lang="hr-HR" altLang="en-US" sz="3200" dirty="0"/>
          </a:p>
          <a:p>
            <a:pPr lvl="1">
              <a:spcBef>
                <a:spcPct val="50000"/>
              </a:spcBef>
            </a:pP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v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 </a:t>
            </a:r>
            <a:r>
              <a:rPr lang="ru-RU" altLang="en-US" sz="2900" dirty="0">
                <a:sym typeface="Symbol" panose="05050102010706020507" pitchFamily="18" charset="2"/>
              </a:rPr>
              <a:t>остаётся прежним</a:t>
            </a:r>
            <a:r>
              <a:rPr lang="en-US" altLang="en-US" sz="2900" dirty="0">
                <a:sym typeface="Symbol" panose="05050102010706020507" pitchFamily="18" charset="2"/>
              </a:rPr>
              <a:t>; </a:t>
            </a:r>
            <a:endParaRPr lang="hr-HR" altLang="en-US" sz="2900" dirty="0">
              <a:sym typeface="Symbol" panose="05050102010706020507" pitchFamily="18" charset="2"/>
            </a:endParaRPr>
          </a:p>
          <a:p>
            <a:pPr lvl="1">
              <a:spcBef>
                <a:spcPct val="50000"/>
              </a:spcBef>
            </a:pPr>
            <a:r>
              <a:rPr lang="en-US" altLang="en-US" sz="2900" dirty="0">
                <a:sym typeface="Symbol" panose="05050102010706020507" pitchFamily="18" charset="2"/>
              </a:rPr>
              <a:t></a:t>
            </a:r>
            <a:r>
              <a:rPr lang="en-US" altLang="en-US" sz="2900" baseline="-25000" dirty="0">
                <a:sym typeface="Symbol" panose="05050102010706020507" pitchFamily="18" charset="2"/>
              </a:rPr>
              <a:t>h</a:t>
            </a:r>
            <a:r>
              <a:rPr lang="en-US" altLang="en-US" sz="29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en-US" altLang="en-US" sz="2900" dirty="0">
                <a:sym typeface="Symbol" panose="05050102010706020507" pitchFamily="18" charset="2"/>
              </a:rPr>
              <a:t> </a:t>
            </a:r>
            <a:r>
              <a:rPr lang="ru-RU" altLang="en-US" sz="2900" dirty="0">
                <a:sym typeface="Symbol" panose="05050102010706020507" pitchFamily="18" charset="2"/>
              </a:rPr>
              <a:t>увеличивается до тех пор, пока не произойдет сбой </a:t>
            </a:r>
            <a:endParaRPr lang="en-AU" altLang="en-US" sz="2900" dirty="0"/>
          </a:p>
          <a:p>
            <a:pPr>
              <a:spcBef>
                <a:spcPct val="50000"/>
              </a:spcBef>
            </a:pPr>
            <a:r>
              <a:rPr lang="ru-RU" altLang="en-US" sz="3200" dirty="0"/>
              <a:t>По мере продвижения стены к почве развивается пассивное состояние - происходит пассивное разрушение, приводящее к пассивному давлению </a:t>
            </a:r>
            <a:r>
              <a:rPr lang="hr-HR" altLang="en-US" sz="3200" dirty="0"/>
              <a:t>:</a:t>
            </a:r>
          </a:p>
          <a:p>
            <a:pPr marL="0" indent="0">
              <a:spcBef>
                <a:spcPct val="50000"/>
              </a:spcBef>
              <a:buNone/>
            </a:pPr>
            <a:endParaRPr lang="hr-HR" altLang="en-US" sz="3200" dirty="0"/>
          </a:p>
          <a:p>
            <a:pPr>
              <a:spcBef>
                <a:spcPct val="50000"/>
              </a:spcBef>
            </a:pPr>
            <a:endParaRPr lang="hr-HR" altLang="en-US" sz="3200" dirty="0"/>
          </a:p>
          <a:p>
            <a:pPr lvl="1">
              <a:spcBef>
                <a:spcPct val="50000"/>
              </a:spcBef>
            </a:pPr>
            <a:r>
              <a:rPr lang="ru-RU" altLang="en-US" sz="2900" dirty="0"/>
              <a:t>Где: K</a:t>
            </a:r>
            <a:r>
              <a:rPr lang="ru-RU" altLang="en-US" sz="1900" dirty="0"/>
              <a:t>P</a:t>
            </a:r>
            <a:r>
              <a:rPr lang="ru-RU" altLang="en-US" sz="2900" dirty="0"/>
              <a:t> - коэффициент пассивного давления (Ранкин</a:t>
            </a:r>
            <a:r>
              <a:rPr lang="hr-HR" altLang="en-US" sz="2900" dirty="0"/>
              <a:t>):</a:t>
            </a:r>
          </a:p>
          <a:p>
            <a:pPr lvl="1">
              <a:spcBef>
                <a:spcPct val="50000"/>
              </a:spcBef>
            </a:pPr>
            <a:endParaRPr lang="hr-HR" altLang="en-US" sz="2900" dirty="0"/>
          </a:p>
          <a:p>
            <a:pPr lvl="1">
              <a:spcBef>
                <a:spcPct val="50000"/>
              </a:spcBef>
            </a:pPr>
            <a:endParaRPr lang="hr-HR" altLang="en-US" sz="2900" dirty="0"/>
          </a:p>
          <a:p>
            <a:pPr>
              <a:spcBef>
                <a:spcPct val="50000"/>
              </a:spcBef>
            </a:pPr>
            <a:r>
              <a:rPr lang="ru-RU" altLang="en-US" sz="3200" dirty="0"/>
              <a:t>Для связного грунта </a:t>
            </a:r>
            <a:r>
              <a:rPr lang="hr-HR" altLang="en-US" sz="3200" dirty="0"/>
              <a:t>:</a:t>
            </a:r>
          </a:p>
          <a:p>
            <a:pPr>
              <a:spcBef>
                <a:spcPct val="50000"/>
              </a:spcBef>
            </a:pPr>
            <a:endParaRPr lang="hr-HR" altLang="en-US" sz="3200" dirty="0"/>
          </a:p>
          <a:p>
            <a:pPr>
              <a:spcBef>
                <a:spcPct val="50000"/>
              </a:spcBef>
            </a:pPr>
            <a:endParaRPr lang="hr-HR" altLang="en-US" sz="3200" dirty="0"/>
          </a:p>
          <a:p>
            <a:pPr>
              <a:spcBef>
                <a:spcPct val="50000"/>
              </a:spcBef>
            </a:pPr>
            <a:endParaRPr lang="en-AU" altLang="en-US" sz="3200" dirty="0"/>
          </a:p>
          <a:p>
            <a:pPr>
              <a:spcBef>
                <a:spcPct val="50000"/>
              </a:spcBef>
            </a:pPr>
            <a:endParaRPr lang="en-AU" altLang="en-US" sz="32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53BC7-2263-4FE6-8F13-6347523A5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878" y="790600"/>
            <a:ext cx="2352919" cy="216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20">
                <a:extLst>
                  <a:ext uri="{FF2B5EF4-FFF2-40B4-BE49-F238E27FC236}">
                    <a16:creationId xmlns:a16="http://schemas.microsoft.com/office/drawing/2014/main" id="{D991F588-401E-4813-8259-5851CFC4EB87}"/>
                  </a:ext>
                </a:extLst>
              </p:cNvPr>
              <p:cNvSpPr txBox="1"/>
              <p:nvPr/>
            </p:nvSpPr>
            <p:spPr bwMode="auto">
              <a:xfrm>
                <a:off x="2063800" y="4467456"/>
                <a:ext cx="3276600" cy="5065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45+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Object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991F588-401E-4813-8259-5851CFC4E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800" y="4467456"/>
                <a:ext cx="3276600" cy="506581"/>
              </a:xfrm>
              <a:prstGeom prst="rect">
                <a:avLst/>
              </a:prstGeom>
              <a:blipFill rotWithShape="0">
                <a:blip r:embed="rId3"/>
                <a:stretch>
                  <a:fillRect b="-120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060">
                <a:extLst>
                  <a:ext uri="{FF2B5EF4-FFF2-40B4-BE49-F238E27FC236}">
                    <a16:creationId xmlns:a16="http://schemas.microsoft.com/office/drawing/2014/main" id="{C218821F-C42E-47A6-8884-AECF6CCD38DE}"/>
                  </a:ext>
                </a:extLst>
              </p:cNvPr>
              <p:cNvSpPr txBox="1"/>
              <p:nvPr/>
            </p:nvSpPr>
            <p:spPr bwMode="auto">
              <a:xfrm>
                <a:off x="2368600" y="3445280"/>
                <a:ext cx="2667000" cy="45449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5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(пассив</m:t>
                          </m:r>
                          <m:r>
                            <a:rPr lang="ru-RU" sz="15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ное)</m:t>
                          </m:r>
                        </m:sub>
                        <m:sup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9" name="Object 1060">
                <a:extLst>
                  <a:ext uri="{FF2B5EF4-FFF2-40B4-BE49-F238E27FC236}">
                    <a16:creationId xmlns:a16="http://schemas.microsoft.com/office/drawing/2014/main" id="{C218821F-C42E-47A6-8884-AECF6CCD3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8600" y="3445280"/>
                <a:ext cx="2667000" cy="4544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id="{057E81D3-D9C4-4421-96B2-9667C31E3418}"/>
                  </a:ext>
                </a:extLst>
              </p:cNvPr>
              <p:cNvSpPr txBox="1"/>
              <p:nvPr/>
            </p:nvSpPr>
            <p:spPr bwMode="auto">
              <a:xfrm>
                <a:off x="1639937" y="5524237"/>
                <a:ext cx="4124325" cy="46903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,(</m:t>
                          </m:r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𝑝𝑎𝑠𝑠𝑖𝑣𝑒</m:t>
                          </m:r>
                          <m:r>
                            <a:rPr lang="hr-HR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′+2</m:t>
                      </m:r>
                      <m:r>
                        <a:rPr lang="en-GB" sz="15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ad>
                        <m:radPr>
                          <m:degHide m:val="on"/>
                          <m:ctrlPr>
                            <a:rPr lang="en-GB" sz="15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15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GB" sz="1500" dirty="0"/>
              </a:p>
            </p:txBody>
          </p:sp>
        </mc:Choice>
        <mc:Fallback xmlns="">
          <p:sp>
            <p:nvSpPr>
              <p:cNvPr id="11" name="Object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57E81D3-D9C4-4421-96B2-9667C31E3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9937" y="5524237"/>
                <a:ext cx="4124325" cy="4690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870C7D2B-FDC6-47A4-BCF7-4BD2309776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349" y="3521854"/>
            <a:ext cx="4355976" cy="23977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3258EE-2072-4FBB-E729-C7CDD965A12C}"/>
              </a:ext>
            </a:extLst>
          </p:cNvPr>
          <p:cNvSpPr/>
          <p:nvPr/>
        </p:nvSpPr>
        <p:spPr>
          <a:xfrm>
            <a:off x="9980023" y="4206240"/>
            <a:ext cx="865414" cy="3233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036C9-D501-0DB7-B449-F046EF3FFF56}"/>
              </a:ext>
            </a:extLst>
          </p:cNvPr>
          <p:cNvSpPr txBox="1"/>
          <p:nvPr/>
        </p:nvSpPr>
        <p:spPr>
          <a:xfrm>
            <a:off x="9947365" y="4206240"/>
            <a:ext cx="1058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пассивное земное давление:</a:t>
            </a:r>
          </a:p>
          <a:p>
            <a:endParaRPr lang="ru-RU" sz="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8B02BA-77A1-C0E6-06AF-4F425082449F}"/>
              </a:ext>
            </a:extLst>
          </p:cNvPr>
          <p:cNvSpPr/>
          <p:nvPr/>
        </p:nvSpPr>
        <p:spPr>
          <a:xfrm>
            <a:off x="10128200" y="4720746"/>
            <a:ext cx="406994" cy="79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13C0D5-40D4-A440-EC51-3A3E8157C9A3}"/>
              </a:ext>
            </a:extLst>
          </p:cNvPr>
          <p:cNvSpPr txBox="1"/>
          <p:nvPr/>
        </p:nvSpPr>
        <p:spPr>
          <a:xfrm>
            <a:off x="10024535" y="4652951"/>
            <a:ext cx="7172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пассивное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92EC6A-B5AA-F308-1DC9-37858649E727}"/>
              </a:ext>
            </a:extLst>
          </p:cNvPr>
          <p:cNvGrpSpPr/>
          <p:nvPr/>
        </p:nvGrpSpPr>
        <p:grpSpPr>
          <a:xfrm>
            <a:off x="9681985" y="3526359"/>
            <a:ext cx="1706417" cy="479391"/>
            <a:chOff x="9702473" y="4029367"/>
            <a:chExt cx="1590562" cy="47939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08559A0-9BA3-9536-8A1D-7E8134388B62}"/>
                </a:ext>
              </a:extLst>
            </p:cNvPr>
            <p:cNvGrpSpPr/>
            <p:nvPr/>
          </p:nvGrpSpPr>
          <p:grpSpPr>
            <a:xfrm>
              <a:off x="9702473" y="4029367"/>
              <a:ext cx="1590562" cy="435894"/>
              <a:chOff x="9702473" y="4029367"/>
              <a:chExt cx="1590562" cy="43589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EF1B331-9FE5-A8CF-46AA-2C47C6E6BE89}"/>
                  </a:ext>
                </a:extLst>
              </p:cNvPr>
              <p:cNvSpPr/>
              <p:nvPr/>
            </p:nvSpPr>
            <p:spPr>
              <a:xfrm>
                <a:off x="9795110" y="4053783"/>
                <a:ext cx="996233" cy="169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C8EC2B-EB16-75C8-49E4-518567F4A1B3}"/>
                  </a:ext>
                </a:extLst>
              </p:cNvPr>
              <p:cNvSpPr txBox="1"/>
              <p:nvPr/>
            </p:nvSpPr>
            <p:spPr>
              <a:xfrm>
                <a:off x="9702473" y="4029367"/>
                <a:ext cx="15905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>
                    <a:solidFill>
                      <a:schemeClr val="accent6"/>
                    </a:solidFill>
                  </a:rPr>
                  <a:t>Изначально (состояние 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K</a:t>
                </a:r>
                <a:r>
                  <a:rPr lang="en-US" sz="500" dirty="0">
                    <a:solidFill>
                      <a:schemeClr val="accent6"/>
                    </a:solidFill>
                  </a:rPr>
                  <a:t>0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)</a:t>
                </a:r>
                <a:endParaRPr lang="ru-RU" sz="9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3C608E-DB43-4DF9-7237-17DDB3944CFF}"/>
                  </a:ext>
                </a:extLst>
              </p:cNvPr>
              <p:cNvSpPr/>
              <p:nvPr/>
            </p:nvSpPr>
            <p:spPr>
              <a:xfrm>
                <a:off x="9785112" y="4251835"/>
                <a:ext cx="1233942" cy="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D21BAE-4F65-0704-8B47-601A8A7CA5DE}"/>
                </a:ext>
              </a:extLst>
            </p:cNvPr>
            <p:cNvSpPr txBox="1"/>
            <p:nvPr/>
          </p:nvSpPr>
          <p:spPr>
            <a:xfrm>
              <a:off x="9706539" y="4277926"/>
              <a:ext cx="1557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FF0000"/>
                  </a:solidFill>
                </a:rPr>
                <a:t>Сбой (активное состояние)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7406B86-B733-16A5-5E88-3680C2DFFCCF}"/>
              </a:ext>
            </a:extLst>
          </p:cNvPr>
          <p:cNvSpPr txBox="1"/>
          <p:nvPr/>
        </p:nvSpPr>
        <p:spPr>
          <a:xfrm>
            <a:off x="7314144" y="3533383"/>
            <a:ext cx="11599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Сбой происходит при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B66EB34-D9E6-69D5-5095-E24F7FA6E721}"/>
              </a:ext>
            </a:extLst>
          </p:cNvPr>
          <p:cNvSpPr txBox="1"/>
          <p:nvPr/>
        </p:nvSpPr>
        <p:spPr>
          <a:xfrm>
            <a:off x="7823828" y="3720178"/>
            <a:ext cx="83612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к горизонтали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A58DC8-02D4-51BD-CB97-8382B7125F9C}"/>
              </a:ext>
            </a:extLst>
          </p:cNvPr>
          <p:cNvSpPr txBox="1"/>
          <p:nvPr/>
        </p:nvSpPr>
        <p:spPr>
          <a:xfrm rot="20177102">
            <a:off x="7039650" y="4649684"/>
            <a:ext cx="159322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/>
                </a:solidFill>
              </a:rPr>
              <a:t>Огибающая кривая разрушения</a:t>
            </a:r>
            <a:endParaRPr lang="ru-RU" sz="800" dirty="0">
              <a:solidFill>
                <a:schemeClr val="accent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6F42A3-9DB3-A108-0BDE-CB5E666BED1A}"/>
              </a:ext>
            </a:extLst>
          </p:cNvPr>
          <p:cNvSpPr/>
          <p:nvPr/>
        </p:nvSpPr>
        <p:spPr>
          <a:xfrm>
            <a:off x="9839597" y="5309378"/>
            <a:ext cx="288603" cy="6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5F85CA-3FBB-A984-2B23-5C5BE86E8300}"/>
              </a:ext>
            </a:extLst>
          </p:cNvPr>
          <p:cNvSpPr txBox="1"/>
          <p:nvPr/>
        </p:nvSpPr>
        <p:spPr>
          <a:xfrm>
            <a:off x="9750826" y="5260622"/>
            <a:ext cx="68378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пассивное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4919276-A746-C828-BC70-58E59200FEB6}"/>
              </a:ext>
            </a:extLst>
          </p:cNvPr>
          <p:cNvSpPr/>
          <p:nvPr/>
        </p:nvSpPr>
        <p:spPr>
          <a:xfrm>
            <a:off x="8128747" y="5634318"/>
            <a:ext cx="64306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654A15-6287-EE78-B02D-F23F24532446}"/>
              </a:ext>
            </a:extLst>
          </p:cNvPr>
          <p:cNvSpPr txBox="1"/>
          <p:nvPr/>
        </p:nvSpPr>
        <p:spPr>
          <a:xfrm>
            <a:off x="8182854" y="5634318"/>
            <a:ext cx="11779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повышение</a:t>
            </a:r>
          </a:p>
        </p:txBody>
      </p:sp>
    </p:spTree>
    <p:extLst>
      <p:ext uri="{BB962C8B-B14F-4D97-AF65-F5344CB8AC3E}">
        <p14:creationId xmlns:p14="http://schemas.microsoft.com/office/powerpoint/2010/main" val="3082041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C25D51D-156D-41CA-9219-EB98BF45E4BF}"/>
              </a:ext>
            </a:extLst>
          </p:cNvPr>
          <p:cNvSpPr/>
          <p:nvPr/>
        </p:nvSpPr>
        <p:spPr>
          <a:xfrm>
            <a:off x="1724968" y="4414014"/>
            <a:ext cx="2160240" cy="15101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49C11-AD71-494B-B5FB-B37632F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00"/>
            <a:ext cx="10515600" cy="1325563"/>
          </a:xfrm>
        </p:spPr>
        <p:txBody>
          <a:bodyPr/>
          <a:lstStyle/>
          <a:p>
            <a:r>
              <a:rPr lang="ru-RU" altLang="en-US" b="1" dirty="0"/>
              <a:t>Теория земного давления Ранкина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B27A-866F-45BF-BC8A-3B8896110A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91108" y="1111716"/>
            <a:ext cx="8153400" cy="4495800"/>
          </a:xfrm>
        </p:spPr>
        <p:txBody>
          <a:bodyPr>
            <a:normAutofit/>
          </a:bodyPr>
          <a:lstStyle/>
          <a:p>
            <a:r>
              <a:rPr lang="ru-RU" sz="2400" dirty="0"/>
              <a:t>Получение выражения для </a:t>
            </a:r>
            <a:r>
              <a:rPr lang="hr-HR" sz="2400" dirty="0"/>
              <a:t>K</a:t>
            </a:r>
            <a:r>
              <a:rPr lang="hr-HR" sz="2400" baseline="-25000" dirty="0"/>
              <a:t>A</a:t>
            </a:r>
            <a:endParaRPr lang="en-GB" sz="2400" baseline="-25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3B41-35E6-4A78-9013-9715D728F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98" y="953139"/>
            <a:ext cx="4312526" cy="265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2A6015-5CCE-4BA0-B4CA-2DCC71315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994" y="3608703"/>
            <a:ext cx="4045246" cy="248852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B67894E-F37F-4B21-8842-418DA09811F9}"/>
              </a:ext>
            </a:extLst>
          </p:cNvPr>
          <p:cNvGrpSpPr/>
          <p:nvPr/>
        </p:nvGrpSpPr>
        <p:grpSpPr>
          <a:xfrm>
            <a:off x="1652961" y="1531722"/>
            <a:ext cx="2205873" cy="1296144"/>
            <a:chOff x="853959" y="2132856"/>
            <a:chExt cx="2205873" cy="12961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28A06F9-B294-452B-9D21-142558A6E070}"/>
                    </a:ext>
                  </a:extLst>
                </p:cNvPr>
                <p:cNvSpPr txBox="1"/>
                <p:nvPr/>
              </p:nvSpPr>
              <p:spPr>
                <a:xfrm>
                  <a:off x="1979856" y="2132856"/>
                  <a:ext cx="938014" cy="5469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28A06F9-B294-452B-9D21-142558A6E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856" y="2132856"/>
                  <a:ext cx="938014" cy="5469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FFF236-D409-4D4C-8284-C358666980AC}"/>
                    </a:ext>
                  </a:extLst>
                </p:cNvPr>
                <p:cNvSpPr txBox="1"/>
                <p:nvPr/>
              </p:nvSpPr>
              <p:spPr>
                <a:xfrm>
                  <a:off x="1979856" y="2882055"/>
                  <a:ext cx="938013" cy="54694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sub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hr-H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hr-HR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num>
                          <m:den>
                            <m:r>
                              <a:rPr lang="hr-H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BFFF236-D409-4D4C-8284-C358666980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856" y="2882055"/>
                  <a:ext cx="938013" cy="54694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3DB52C2-2A0B-4501-9061-13F270C30209}"/>
                </a:ext>
              </a:extLst>
            </p:cNvPr>
            <p:cNvCxnSpPr>
              <a:cxnSpLocks/>
            </p:cNvCxnSpPr>
            <p:nvPr/>
          </p:nvCxnSpPr>
          <p:spPr>
            <a:xfrm>
              <a:off x="1763832" y="2780928"/>
              <a:ext cx="1296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F2ABE7-2B2D-4D37-9B60-0D4542F47A92}"/>
                    </a:ext>
                  </a:extLst>
                </p:cNvPr>
                <p:cNvSpPr txBox="1"/>
                <p:nvPr/>
              </p:nvSpPr>
              <p:spPr>
                <a:xfrm>
                  <a:off x="853959" y="2607090"/>
                  <a:ext cx="8271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hr-H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hr-H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  <m:r>
                              <a:rPr lang="hr-H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</m:e>
                        </m:func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CF2ABE7-2B2D-4D37-9B60-0D4542F47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959" y="2607090"/>
                  <a:ext cx="82715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5147" r="-2206" b="-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060">
                <a:extLst>
                  <a:ext uri="{FF2B5EF4-FFF2-40B4-BE49-F238E27FC236}">
                    <a16:creationId xmlns:a16="http://schemas.microsoft.com/office/drawing/2014/main" id="{249BAA40-4BEA-4360-AEC6-D462745777EA}"/>
                  </a:ext>
                </a:extLst>
              </p:cNvPr>
              <p:cNvSpPr txBox="1"/>
              <p:nvPr/>
            </p:nvSpPr>
            <p:spPr bwMode="auto">
              <a:xfrm>
                <a:off x="1040766" y="3781234"/>
                <a:ext cx="26670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Object 10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9BAA40-4BEA-4360-AEC6-D46274577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0766" y="3781234"/>
                <a:ext cx="2667000" cy="5588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FE2BFD-4375-427E-ADBE-9C106D85CC38}"/>
                  </a:ext>
                </a:extLst>
              </p:cNvPr>
              <p:cNvSpPr txBox="1"/>
              <p:nvPr/>
            </p:nvSpPr>
            <p:spPr>
              <a:xfrm>
                <a:off x="1688839" y="2916395"/>
                <a:ext cx="1773371" cy="490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hr-H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FE2BFD-4375-427E-ADBE-9C106D85C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39" y="2916395"/>
                <a:ext cx="1773371" cy="490519"/>
              </a:xfrm>
              <a:prstGeom prst="rect">
                <a:avLst/>
              </a:prstGeom>
              <a:blipFill rotWithShape="0">
                <a:blip r:embed="rId8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5185E2-21BF-4693-B4D7-BCEE3110A917}"/>
                  </a:ext>
                </a:extLst>
              </p:cNvPr>
              <p:cNvSpPr txBox="1"/>
              <p:nvPr/>
            </p:nvSpPr>
            <p:spPr>
              <a:xfrm>
                <a:off x="1850154" y="4515863"/>
                <a:ext cx="1341649" cy="490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hr-HR" sz="2000" i="1" baseline="-2500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hr-H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5185E2-21BF-4693-B4D7-BCEE3110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154" y="4515863"/>
                <a:ext cx="1341649" cy="490519"/>
              </a:xfrm>
              <a:prstGeom prst="rect">
                <a:avLst/>
              </a:prstGeom>
              <a:blipFill rotWithShape="0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CFAD01-33F6-4A48-9656-EF9FE7C56521}"/>
                  </a:ext>
                </a:extLst>
              </p:cNvPr>
              <p:cNvSpPr/>
              <p:nvPr/>
            </p:nvSpPr>
            <p:spPr>
              <a:xfrm>
                <a:off x="1688838" y="5209528"/>
                <a:ext cx="219637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45−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CFAD01-33F6-4A48-9656-EF9FE7C56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38" y="5209528"/>
                <a:ext cx="2196370" cy="71468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4F5B274-4756-42AD-9E12-92E5C58072B1}"/>
              </a:ext>
            </a:extLst>
          </p:cNvPr>
          <p:cNvSpPr txBox="1"/>
          <p:nvPr/>
        </p:nvSpPr>
        <p:spPr>
          <a:xfrm>
            <a:off x="3907633" y="4684186"/>
            <a:ext cx="2032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Коэффициент Ранкина активного давления земли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B51F4E-3FB6-D9F7-8832-27ED4D7F5C18}"/>
              </a:ext>
            </a:extLst>
          </p:cNvPr>
          <p:cNvSpPr txBox="1"/>
          <p:nvPr/>
        </p:nvSpPr>
        <p:spPr>
          <a:xfrm rot="20177102">
            <a:off x="8270903" y="4046681"/>
            <a:ext cx="176575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/>
                </a:solidFill>
              </a:rPr>
              <a:t>Огибающая кривая разрушения</a:t>
            </a:r>
            <a:endParaRPr lang="ru-RU" sz="8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A1AC8-5BD4-288B-2806-42BF90FD3BE7}"/>
              </a:ext>
            </a:extLst>
          </p:cNvPr>
          <p:cNvSpPr txBox="1"/>
          <p:nvPr/>
        </p:nvSpPr>
        <p:spPr>
          <a:xfrm rot="20177102">
            <a:off x="8276512" y="1409939"/>
            <a:ext cx="1632873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/>
                </a:solidFill>
              </a:rPr>
              <a:t>Огибающая кривая разрушения</a:t>
            </a:r>
            <a:endParaRPr lang="ru-RU" sz="800" dirty="0">
              <a:solidFill>
                <a:schemeClr val="accent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1BF9D01-1137-60C9-902C-C4C76F8133DD}"/>
              </a:ext>
            </a:extLst>
          </p:cNvPr>
          <p:cNvGrpSpPr/>
          <p:nvPr/>
        </p:nvGrpSpPr>
        <p:grpSpPr>
          <a:xfrm>
            <a:off x="9469689" y="1780136"/>
            <a:ext cx="1590562" cy="479391"/>
            <a:chOff x="9702473" y="4029367"/>
            <a:chExt cx="1590562" cy="47939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7D2FDD7-E243-5917-A74F-B185D3985543}"/>
                </a:ext>
              </a:extLst>
            </p:cNvPr>
            <p:cNvGrpSpPr/>
            <p:nvPr/>
          </p:nvGrpSpPr>
          <p:grpSpPr>
            <a:xfrm>
              <a:off x="9702473" y="4029367"/>
              <a:ext cx="1590562" cy="435894"/>
              <a:chOff x="9702473" y="4029367"/>
              <a:chExt cx="1590562" cy="435894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66389CB-0E25-606D-C939-0EAB8AD0D516}"/>
                  </a:ext>
                </a:extLst>
              </p:cNvPr>
              <p:cNvSpPr/>
              <p:nvPr/>
            </p:nvSpPr>
            <p:spPr>
              <a:xfrm>
                <a:off x="9795110" y="4053783"/>
                <a:ext cx="996233" cy="169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3B4C7AE-BFBE-2C87-A4CC-F1B3896D1836}"/>
                  </a:ext>
                </a:extLst>
              </p:cNvPr>
              <p:cNvSpPr txBox="1"/>
              <p:nvPr/>
            </p:nvSpPr>
            <p:spPr>
              <a:xfrm>
                <a:off x="9702473" y="4029367"/>
                <a:ext cx="15905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>
                    <a:solidFill>
                      <a:schemeClr val="accent6"/>
                    </a:solidFill>
                  </a:rPr>
                  <a:t>Изначально (состояние 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K</a:t>
                </a:r>
                <a:r>
                  <a:rPr lang="en-US" sz="500" dirty="0">
                    <a:solidFill>
                      <a:schemeClr val="accent6"/>
                    </a:solidFill>
                  </a:rPr>
                  <a:t>0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)</a:t>
                </a:r>
                <a:endParaRPr lang="ru-RU" sz="9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3CC70C2-A4D0-B514-163D-C67CA7C2378A}"/>
                  </a:ext>
                </a:extLst>
              </p:cNvPr>
              <p:cNvSpPr/>
              <p:nvPr/>
            </p:nvSpPr>
            <p:spPr>
              <a:xfrm>
                <a:off x="9785112" y="4251835"/>
                <a:ext cx="1233942" cy="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8EF4768-FA22-E320-A61C-B06A982543B0}"/>
                </a:ext>
              </a:extLst>
            </p:cNvPr>
            <p:cNvSpPr txBox="1"/>
            <p:nvPr/>
          </p:nvSpPr>
          <p:spPr>
            <a:xfrm>
              <a:off x="9706539" y="4277926"/>
              <a:ext cx="1557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FF0000"/>
                  </a:solidFill>
                </a:rPr>
                <a:t>Сбой (активное состояние)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58235E5-D475-121E-8ED1-5F67976CD41E}"/>
              </a:ext>
            </a:extLst>
          </p:cNvPr>
          <p:cNvSpPr/>
          <p:nvPr/>
        </p:nvSpPr>
        <p:spPr>
          <a:xfrm>
            <a:off x="9806361" y="4414014"/>
            <a:ext cx="709239" cy="358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57D211-E9E9-B48B-C7A0-48A66DA7FB99}"/>
              </a:ext>
            </a:extLst>
          </p:cNvPr>
          <p:cNvSpPr txBox="1"/>
          <p:nvPr/>
        </p:nvSpPr>
        <p:spPr>
          <a:xfrm>
            <a:off x="9739346" y="4340034"/>
            <a:ext cx="979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1"/>
                </a:solidFill>
              </a:rPr>
              <a:t>Круг Мора при отказе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BBE5796-C7C4-D77E-E1C9-72930D85310B}"/>
              </a:ext>
            </a:extLst>
          </p:cNvPr>
          <p:cNvSpPr/>
          <p:nvPr/>
        </p:nvSpPr>
        <p:spPr>
          <a:xfrm>
            <a:off x="7110018" y="3429000"/>
            <a:ext cx="307773" cy="112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B5987-648E-F84B-F5D3-F28562084625}"/>
              </a:ext>
            </a:extLst>
          </p:cNvPr>
          <p:cNvSpPr txBox="1"/>
          <p:nvPr/>
        </p:nvSpPr>
        <p:spPr>
          <a:xfrm>
            <a:off x="7035236" y="3408193"/>
            <a:ext cx="53421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i="1" dirty="0"/>
              <a:t>активное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1A7A0F1-6549-3FCC-EDA8-18D5750A6743}"/>
              </a:ext>
            </a:extLst>
          </p:cNvPr>
          <p:cNvSpPr/>
          <p:nvPr/>
        </p:nvSpPr>
        <p:spPr>
          <a:xfrm>
            <a:off x="6708165" y="2973519"/>
            <a:ext cx="822032" cy="318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7C6ECEE-E3F0-C2EA-FAA7-467F37CF1ABD}"/>
              </a:ext>
            </a:extLst>
          </p:cNvPr>
          <p:cNvSpPr txBox="1"/>
          <p:nvPr/>
        </p:nvSpPr>
        <p:spPr>
          <a:xfrm>
            <a:off x="6681449" y="2953565"/>
            <a:ext cx="1618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активное земное</a:t>
            </a:r>
            <a:endParaRPr lang="en-US" sz="800" dirty="0"/>
          </a:p>
          <a:p>
            <a:r>
              <a:rPr lang="ru-RU" sz="800" dirty="0"/>
              <a:t>давление</a:t>
            </a:r>
            <a:r>
              <a:rPr lang="en-US" sz="800" dirty="0"/>
              <a:t>:</a:t>
            </a:r>
            <a:endParaRPr lang="ru-RU" sz="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F803F12-45C4-94D7-4985-C0301B245E3B}"/>
              </a:ext>
            </a:extLst>
          </p:cNvPr>
          <p:cNvSpPr txBox="1"/>
          <p:nvPr/>
        </p:nvSpPr>
        <p:spPr>
          <a:xfrm>
            <a:off x="7784949" y="3011265"/>
            <a:ext cx="6614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снижение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E0B0E6-1F20-3ABC-72E7-52D57C2A4694}"/>
              </a:ext>
            </a:extLst>
          </p:cNvPr>
          <p:cNvSpPr/>
          <p:nvPr/>
        </p:nvSpPr>
        <p:spPr>
          <a:xfrm>
            <a:off x="9217637" y="2973519"/>
            <a:ext cx="1297963" cy="211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4AD6A6-5218-33E8-FF1B-0B74AE5F0705}"/>
              </a:ext>
            </a:extLst>
          </p:cNvPr>
          <p:cNvSpPr txBox="1"/>
          <p:nvPr/>
        </p:nvSpPr>
        <p:spPr>
          <a:xfrm>
            <a:off x="9124286" y="2930037"/>
            <a:ext cx="1378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В состоянии покоя Давление Земли</a:t>
            </a:r>
          </a:p>
        </p:txBody>
      </p:sp>
    </p:spTree>
    <p:extLst>
      <p:ext uri="{BB962C8B-B14F-4D97-AF65-F5344CB8AC3E}">
        <p14:creationId xmlns:p14="http://schemas.microsoft.com/office/powerpoint/2010/main" val="3484050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C25D51D-156D-41CA-9219-EB98BF45E4BF}"/>
              </a:ext>
            </a:extLst>
          </p:cNvPr>
          <p:cNvSpPr/>
          <p:nvPr/>
        </p:nvSpPr>
        <p:spPr>
          <a:xfrm>
            <a:off x="1606434" y="4379783"/>
            <a:ext cx="2160240" cy="15101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49C11-AD71-494B-B5FB-B37632F9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78" y="-8136"/>
            <a:ext cx="10515600" cy="1325563"/>
          </a:xfrm>
        </p:spPr>
        <p:txBody>
          <a:bodyPr/>
          <a:lstStyle/>
          <a:p>
            <a:r>
              <a:rPr lang="ru-RU" altLang="en-US" b="1" dirty="0"/>
              <a:t>Теория земного давления Ранкина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B27A-866F-45BF-BC8A-3B8896110A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13533" y="1110855"/>
            <a:ext cx="8153400" cy="4495800"/>
          </a:xfrm>
        </p:spPr>
        <p:txBody>
          <a:bodyPr>
            <a:normAutofit/>
          </a:bodyPr>
          <a:lstStyle/>
          <a:p>
            <a:r>
              <a:rPr lang="ru-RU" sz="2400" dirty="0"/>
              <a:t>Получение выражения для </a:t>
            </a:r>
            <a:r>
              <a:rPr lang="hr-HR" sz="2400" dirty="0"/>
              <a:t>K</a:t>
            </a:r>
            <a:r>
              <a:rPr lang="hr-HR" sz="2400" baseline="-25000" dirty="0"/>
              <a:t>P</a:t>
            </a:r>
            <a:endParaRPr lang="en-GB" sz="2400" baseline="-25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DB52C2-2A0B-4501-9061-13F270C30209}"/>
              </a:ext>
            </a:extLst>
          </p:cNvPr>
          <p:cNvCxnSpPr>
            <a:cxnSpLocks/>
          </p:cNvCxnSpPr>
          <p:nvPr/>
        </p:nvCxnSpPr>
        <p:spPr>
          <a:xfrm>
            <a:off x="2444299" y="2145563"/>
            <a:ext cx="129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CF2ABE7-2B2D-4D37-9B60-0D4542F47A92}"/>
                  </a:ext>
                </a:extLst>
              </p:cNvPr>
              <p:cNvSpPr txBox="1"/>
              <p:nvPr/>
            </p:nvSpPr>
            <p:spPr>
              <a:xfrm>
                <a:off x="1534426" y="1971726"/>
                <a:ext cx="8271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hr-H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  <m:r>
                            <a:rPr lang="hr-H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CF2ABE7-2B2D-4D37-9B60-0D4542F47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26" y="1971726"/>
                <a:ext cx="827150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5926" r="-2222" b="-65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060">
                <a:extLst>
                  <a:ext uri="{FF2B5EF4-FFF2-40B4-BE49-F238E27FC236}">
                    <a16:creationId xmlns:a16="http://schemas.microsoft.com/office/drawing/2014/main" id="{249BAA40-4BEA-4360-AEC6-D462745777EA}"/>
                  </a:ext>
                </a:extLst>
              </p:cNvPr>
              <p:cNvSpPr txBox="1"/>
              <p:nvPr/>
            </p:nvSpPr>
            <p:spPr bwMode="auto">
              <a:xfrm>
                <a:off x="922232" y="3747003"/>
                <a:ext cx="2667000" cy="558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r-H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sSub>
                        <m:sSubPr>
                          <m:ctrlP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en-GB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Object 106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49BAA40-4BEA-4360-AEC6-D46274577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232" y="3747003"/>
                <a:ext cx="2667000" cy="5588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0FE2BFD-4375-427E-ADBE-9C106D85CC38}"/>
                  </a:ext>
                </a:extLst>
              </p:cNvPr>
              <p:cNvSpPr txBox="1"/>
              <p:nvPr/>
            </p:nvSpPr>
            <p:spPr>
              <a:xfrm>
                <a:off x="1570305" y="2882164"/>
                <a:ext cx="1773371" cy="490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hr-HR" sz="20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hr-H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e>
                    </m:d>
                    <m:sSubSup>
                      <m:sSubSup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r-HR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>
                        <m:r>
                          <a:rPr lang="hr-HR" sz="2000" i="1" dirty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0FE2BFD-4375-427E-ADBE-9C106D85C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05" y="2882164"/>
                <a:ext cx="1773371" cy="490519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45185E2-21BF-4693-B4D7-BCEE3110A917}"/>
                  </a:ext>
                </a:extLst>
              </p:cNvPr>
              <p:cNvSpPr txBox="1"/>
              <p:nvPr/>
            </p:nvSpPr>
            <p:spPr>
              <a:xfrm>
                <a:off x="1731620" y="4481632"/>
                <a:ext cx="1342227" cy="4905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hr-HR" sz="2000" i="1" baseline="-2500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hr-H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hr-H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num>
                          <m:den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hr-HR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den>
                        </m:f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45185E2-21BF-4693-B4D7-BCEE3110A9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620" y="4481632"/>
                <a:ext cx="1342227" cy="490519"/>
              </a:xfrm>
              <a:prstGeom prst="rect">
                <a:avLst/>
              </a:prstGeom>
              <a:blipFill rotWithShape="0">
                <a:blip r:embed="rId5"/>
                <a:stretch>
                  <a:fillRect b="-987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8CFAD01-33F6-4A48-9656-EF9FE7C56521}"/>
                  </a:ext>
                </a:extLst>
              </p:cNvPr>
              <p:cNvSpPr/>
              <p:nvPr/>
            </p:nvSpPr>
            <p:spPr>
              <a:xfrm>
                <a:off x="1570304" y="5175297"/>
                <a:ext cx="214680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hr-H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hr-H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45+</m:t>
                          </m:r>
                          <m:f>
                            <m:fPr>
                              <m:ctrlPr>
                                <a:rPr lang="hr-H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8CFAD01-33F6-4A48-9656-EF9FE7C565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304" y="5175297"/>
                <a:ext cx="2146806" cy="7146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4F5B274-4756-42AD-9E12-92E5C58072B1}"/>
              </a:ext>
            </a:extLst>
          </p:cNvPr>
          <p:cNvSpPr txBox="1"/>
          <p:nvPr/>
        </p:nvSpPr>
        <p:spPr>
          <a:xfrm>
            <a:off x="3789099" y="4649956"/>
            <a:ext cx="203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Коэффициент Ранкина пассивного давления на грунт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C2B52-7E93-4C1E-80B1-528B65F905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2028" y="1044522"/>
            <a:ext cx="3898407" cy="2202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D3394-9960-4668-BED2-328987B76B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5105" y="3404573"/>
            <a:ext cx="3496484" cy="2202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9146EE1-6520-4D4B-B1E9-9ED9F8F5F5B2}"/>
                  </a:ext>
                </a:extLst>
              </p:cNvPr>
              <p:cNvSpPr txBox="1"/>
              <p:nvPr/>
            </p:nvSpPr>
            <p:spPr>
              <a:xfrm>
                <a:off x="2601454" y="1515405"/>
                <a:ext cx="935961" cy="556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9146EE1-6520-4D4B-B1E9-9ED9F8F5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54" y="1515405"/>
                <a:ext cx="935961" cy="5561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25AEC2-E3EA-4AE4-904C-805B4F3E436B}"/>
                  </a:ext>
                </a:extLst>
              </p:cNvPr>
              <p:cNvSpPr txBox="1"/>
              <p:nvPr/>
            </p:nvSpPr>
            <p:spPr>
              <a:xfrm>
                <a:off x="2601453" y="2237457"/>
                <a:ext cx="935962" cy="5561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hr-H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  <m:sup>
                              <m:r>
                                <a:rPr lang="hr-H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num>
                        <m:den>
                          <m:r>
                            <a:rPr lang="hr-H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A25AEC2-E3EA-4AE4-904C-805B4F3E4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453" y="2237457"/>
                <a:ext cx="935962" cy="5561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1C546C5-F16E-B3CD-592D-F490C2DC896F}"/>
              </a:ext>
            </a:extLst>
          </p:cNvPr>
          <p:cNvGrpSpPr/>
          <p:nvPr/>
        </p:nvGrpSpPr>
        <p:grpSpPr>
          <a:xfrm>
            <a:off x="7549449" y="1199547"/>
            <a:ext cx="1590562" cy="479391"/>
            <a:chOff x="9702473" y="4029367"/>
            <a:chExt cx="1590562" cy="47939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0F247E-4724-E6D9-B098-B5C61EEBB7D0}"/>
                </a:ext>
              </a:extLst>
            </p:cNvPr>
            <p:cNvGrpSpPr/>
            <p:nvPr/>
          </p:nvGrpSpPr>
          <p:grpSpPr>
            <a:xfrm>
              <a:off x="9702473" y="4029367"/>
              <a:ext cx="1590562" cy="435894"/>
              <a:chOff x="9702473" y="4029367"/>
              <a:chExt cx="1590562" cy="43589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610FECF-C36F-7A63-212F-FCB563B573A4}"/>
                  </a:ext>
                </a:extLst>
              </p:cNvPr>
              <p:cNvSpPr/>
              <p:nvPr/>
            </p:nvSpPr>
            <p:spPr>
              <a:xfrm>
                <a:off x="9795110" y="4053783"/>
                <a:ext cx="996233" cy="1694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2C26AE-C2E3-9863-AB08-7EB58BC7B6D9}"/>
                  </a:ext>
                </a:extLst>
              </p:cNvPr>
              <p:cNvSpPr txBox="1"/>
              <p:nvPr/>
            </p:nvSpPr>
            <p:spPr>
              <a:xfrm>
                <a:off x="9702473" y="4029367"/>
                <a:ext cx="159056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900" dirty="0">
                    <a:solidFill>
                      <a:schemeClr val="accent6"/>
                    </a:solidFill>
                  </a:rPr>
                  <a:t>Изначально (состояние 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K</a:t>
                </a:r>
                <a:r>
                  <a:rPr lang="en-US" sz="500" dirty="0">
                    <a:solidFill>
                      <a:schemeClr val="accent6"/>
                    </a:solidFill>
                  </a:rPr>
                  <a:t>0</a:t>
                </a:r>
                <a:r>
                  <a:rPr lang="en-US" sz="900" dirty="0">
                    <a:solidFill>
                      <a:schemeClr val="accent6"/>
                    </a:solidFill>
                  </a:rPr>
                  <a:t>)</a:t>
                </a:r>
                <a:endParaRPr lang="ru-RU" sz="900" dirty="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5CCB34E-5F20-3347-6FD6-CF71D2DB5234}"/>
                  </a:ext>
                </a:extLst>
              </p:cNvPr>
              <p:cNvSpPr/>
              <p:nvPr/>
            </p:nvSpPr>
            <p:spPr>
              <a:xfrm>
                <a:off x="9785112" y="4251835"/>
                <a:ext cx="1233942" cy="2134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58510F-5852-A943-8525-DD41FAA50F33}"/>
                </a:ext>
              </a:extLst>
            </p:cNvPr>
            <p:cNvSpPr txBox="1"/>
            <p:nvPr/>
          </p:nvSpPr>
          <p:spPr>
            <a:xfrm>
              <a:off x="9706539" y="4277926"/>
              <a:ext cx="15577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rgbClr val="FF0000"/>
                  </a:solidFill>
                </a:rPr>
                <a:t>Сбой (активное состояние)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0D8C8A0-B180-85A2-A100-6F179E181E2F}"/>
              </a:ext>
            </a:extLst>
          </p:cNvPr>
          <p:cNvSpPr txBox="1"/>
          <p:nvPr/>
        </p:nvSpPr>
        <p:spPr>
          <a:xfrm rot="20177102">
            <a:off x="8430733" y="3779610"/>
            <a:ext cx="188350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/>
                </a:solidFill>
              </a:rPr>
              <a:t>Огибающая кривая разрушения</a:t>
            </a:r>
            <a:endParaRPr lang="ru-RU" sz="800" dirty="0">
              <a:solidFill>
                <a:schemeClr val="accent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F86B2A-5D35-00E8-3184-DB5DD23F3E23}"/>
              </a:ext>
            </a:extLst>
          </p:cNvPr>
          <p:cNvSpPr txBox="1"/>
          <p:nvPr/>
        </p:nvSpPr>
        <p:spPr>
          <a:xfrm rot="20177102">
            <a:off x="7483370" y="1855566"/>
            <a:ext cx="177168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schemeClr val="accent1"/>
                </a:solidFill>
              </a:rPr>
              <a:t>Огибающая кривая разрушения</a:t>
            </a:r>
            <a:endParaRPr lang="ru-RU" sz="800" dirty="0">
              <a:solidFill>
                <a:schemeClr val="accent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4CB79A-CC32-7FD0-E0D2-F7730E4DED1C}"/>
              </a:ext>
            </a:extLst>
          </p:cNvPr>
          <p:cNvSpPr txBox="1"/>
          <p:nvPr/>
        </p:nvSpPr>
        <p:spPr>
          <a:xfrm>
            <a:off x="6521322" y="2817758"/>
            <a:ext cx="16188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активное земное</a:t>
            </a:r>
            <a:endParaRPr lang="en-US" sz="800" dirty="0"/>
          </a:p>
          <a:p>
            <a:r>
              <a:rPr lang="ru-RU" sz="800" dirty="0"/>
              <a:t>давление</a:t>
            </a:r>
            <a:r>
              <a:rPr lang="en-US" sz="800" dirty="0"/>
              <a:t>:</a:t>
            </a:r>
            <a:endParaRPr lang="ru-RU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AAACE42-089F-B4C5-60FB-2BA61813DC9D}"/>
              </a:ext>
            </a:extLst>
          </p:cNvPr>
          <p:cNvSpPr txBox="1"/>
          <p:nvPr/>
        </p:nvSpPr>
        <p:spPr>
          <a:xfrm>
            <a:off x="8127611" y="2932302"/>
            <a:ext cx="66147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800" dirty="0"/>
              <a:t>снижение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7DD17C-F387-6A8B-3E1B-EA9F5DBABE23}"/>
              </a:ext>
            </a:extLst>
          </p:cNvPr>
          <p:cNvSpPr txBox="1"/>
          <p:nvPr/>
        </p:nvSpPr>
        <p:spPr>
          <a:xfrm>
            <a:off x="9723705" y="2908043"/>
            <a:ext cx="13788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В состоянии покоя Давление Земли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E3BC11-9639-7DFD-A028-C29468E29932}"/>
              </a:ext>
            </a:extLst>
          </p:cNvPr>
          <p:cNvSpPr/>
          <p:nvPr/>
        </p:nvSpPr>
        <p:spPr>
          <a:xfrm>
            <a:off x="10189029" y="1393366"/>
            <a:ext cx="814043" cy="474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12A615-2DE5-970E-6E4C-51EE70CB5696}"/>
              </a:ext>
            </a:extLst>
          </p:cNvPr>
          <p:cNvSpPr txBox="1"/>
          <p:nvPr/>
        </p:nvSpPr>
        <p:spPr>
          <a:xfrm>
            <a:off x="10136668" y="1384029"/>
            <a:ext cx="1499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accent1"/>
                </a:solidFill>
              </a:rPr>
              <a:t>Пассивное состояние Ранкина</a:t>
            </a:r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236385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32CB-561C-4649-B661-C298B8E9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altLang="en-US" b="1" dirty="0"/>
              <a:t>Теория земного давления Ранкина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1FDD7-C5FF-4ACB-9880-8C13FFAA8D8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1717668" y="2237013"/>
            <a:ext cx="3886200" cy="2141440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/>
              <a:t>Из круга Мора плоскости разрушения - плоскости скольжения делают </a:t>
            </a:r>
            <a:r>
              <a:rPr lang="hr-HR" sz="3200" dirty="0">
                <a:sym typeface="Symbol" panose="05050102010706020507" pitchFamily="18" charset="2"/>
              </a:rPr>
              <a:t> (45+/2) </a:t>
            </a:r>
            <a:r>
              <a:rPr lang="ru-RU" sz="3200" dirty="0">
                <a:sym typeface="Symbol" panose="05050102010706020507" pitchFamily="18" charset="2"/>
              </a:rPr>
              <a:t>угол в градусах с направлением главной основной плоскости - горизонтальной</a:t>
            </a:r>
            <a:endParaRPr lang="hr-HR" sz="3200" dirty="0">
              <a:sym typeface="Symbol" panose="05050102010706020507" pitchFamily="18" charset="2"/>
            </a:endParaRPr>
          </a:p>
          <a:p>
            <a:r>
              <a:rPr lang="ru-RU" sz="3200" dirty="0">
                <a:sym typeface="Symbol" panose="05050102010706020507" pitchFamily="18" charset="2"/>
              </a:rPr>
              <a:t>Масса почвы в состоянии пластического равновесия ограничена плоскостью BC'</a:t>
            </a:r>
          </a:p>
          <a:p>
            <a:r>
              <a:rPr lang="ru-RU" sz="3200" dirty="0">
                <a:sym typeface="Symbol" panose="05050102010706020507" pitchFamily="18" charset="2"/>
              </a:rPr>
              <a:t>Почва внутри зоны ABC' имеет одинаковую горизонтальную деформацию везде. </a:t>
            </a:r>
            <a:r>
              <a:rPr lang="hr-HR" sz="3200" dirty="0">
                <a:sym typeface="Symbol" panose="05050102010706020507" pitchFamily="18" charset="2"/>
              </a:rPr>
              <a:t>= La/La </a:t>
            </a:r>
          </a:p>
          <a:p>
            <a:endParaRPr lang="hr-HR" sz="1600" dirty="0"/>
          </a:p>
          <a:p>
            <a:endParaRPr lang="en-GB" sz="16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1C4A60-B865-4BE0-B7F2-DAA355E39E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4788" y="2222248"/>
            <a:ext cx="3886200" cy="2122712"/>
          </a:xfrm>
        </p:spPr>
        <p:txBody>
          <a:bodyPr>
            <a:normAutofit fontScale="47500" lnSpcReduction="20000"/>
          </a:bodyPr>
          <a:lstStyle/>
          <a:p>
            <a:r>
              <a:rPr lang="ru-RU" sz="3200" dirty="0"/>
              <a:t>Из круга Мора плоскости разрушения - плоскости скольжения делают </a:t>
            </a:r>
            <a:r>
              <a:rPr lang="hr-HR" sz="3200" dirty="0">
                <a:sym typeface="Symbol" panose="05050102010706020507" pitchFamily="18" charset="2"/>
              </a:rPr>
              <a:t> (45-/2) </a:t>
            </a:r>
            <a:r>
              <a:rPr lang="ru-RU" sz="3200" dirty="0">
                <a:sym typeface="Symbol" panose="05050102010706020507" pitchFamily="18" charset="2"/>
              </a:rPr>
              <a:t>угол в градусах с направлением главной основной плоскости - горизонтальной</a:t>
            </a:r>
            <a:endParaRPr lang="hr-HR" sz="3200" dirty="0">
              <a:sym typeface="Symbol" panose="05050102010706020507" pitchFamily="18" charset="2"/>
            </a:endParaRPr>
          </a:p>
          <a:p>
            <a:r>
              <a:rPr lang="ru-RU" sz="3200" dirty="0">
                <a:sym typeface="Symbol" panose="05050102010706020507" pitchFamily="18" charset="2"/>
              </a:rPr>
              <a:t>Масса почвы в состоянии пластического равновесия ограничена плоскостью BC''</a:t>
            </a:r>
          </a:p>
          <a:p>
            <a:r>
              <a:rPr lang="ru-RU" sz="3200" dirty="0">
                <a:sym typeface="Symbol" panose="05050102010706020507" pitchFamily="18" charset="2"/>
              </a:rPr>
              <a:t>Почва внутри зоны ABC'' имеет везде одинаковую горизонтальную деформацию </a:t>
            </a:r>
            <a:r>
              <a:rPr lang="hr-HR" sz="3200" dirty="0">
                <a:sym typeface="Symbol" panose="05050102010706020507" pitchFamily="18" charset="2"/>
              </a:rPr>
              <a:t>= L</a:t>
            </a:r>
            <a:r>
              <a:rPr lang="hr-HR" sz="3200" baseline="-25000" dirty="0">
                <a:sym typeface="Symbol" panose="05050102010706020507" pitchFamily="18" charset="2"/>
              </a:rPr>
              <a:t>p</a:t>
            </a:r>
            <a:r>
              <a:rPr lang="hr-HR" sz="3200" dirty="0">
                <a:sym typeface="Symbol" panose="05050102010706020507" pitchFamily="18" charset="2"/>
              </a:rPr>
              <a:t>/L</a:t>
            </a:r>
            <a:r>
              <a:rPr lang="hr-HR" sz="3200" baseline="-25000" dirty="0">
                <a:sym typeface="Symbol" panose="05050102010706020507" pitchFamily="18" charset="2"/>
              </a:rPr>
              <a:t>p</a:t>
            </a:r>
            <a:r>
              <a:rPr lang="hr-HR" sz="3200" dirty="0">
                <a:sym typeface="Symbol" panose="05050102010706020507" pitchFamily="18" charset="2"/>
              </a:rPr>
              <a:t>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D68FE-7B9C-401A-ACE1-35A9FF0B748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6198" y="1487336"/>
            <a:ext cx="5040520" cy="6400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Плоскости отказа </a:t>
            </a:r>
            <a:r>
              <a:rPr lang="ru-RU" dirty="0"/>
              <a:t>- Активное состояние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8E1200-297A-4BF1-9408-A64D85F61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0240" y="1487336"/>
            <a:ext cx="5239248" cy="6400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Плоскости отказа </a:t>
            </a:r>
            <a:r>
              <a:rPr lang="ru-RU" dirty="0"/>
              <a:t>- Пассивное состояние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FA175A1-29F6-460D-9682-ACF48BA074CA}"/>
              </a:ext>
            </a:extLst>
          </p:cNvPr>
          <p:cNvSpPr txBox="1">
            <a:spLocks/>
          </p:cNvSpPr>
          <p:nvPr/>
        </p:nvSpPr>
        <p:spPr>
          <a:xfrm>
            <a:off x="273232" y="881436"/>
            <a:ext cx="8153400" cy="8699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accent2"/>
              </a:buClr>
            </a:pPr>
            <a:r>
              <a:rPr lang="ru-RU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Ориентация плоскостей разрушения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B5A9F3-173B-4A1E-B675-8173F0514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588" y="4309041"/>
            <a:ext cx="2350626" cy="1800000"/>
          </a:xfrm>
          <a:prstGeom prst="rect">
            <a:avLst/>
          </a:prstGeom>
        </p:spPr>
      </p:pic>
      <p:sp>
        <p:nvSpPr>
          <p:cNvPr id="12" name="Arrow: Left 11">
            <a:extLst>
              <a:ext uri="{FF2B5EF4-FFF2-40B4-BE49-F238E27FC236}">
                <a16:creationId xmlns:a16="http://schemas.microsoft.com/office/drawing/2014/main" id="{B13C1A54-75AB-4BCF-B3DC-47296F991F3E}"/>
              </a:ext>
            </a:extLst>
          </p:cNvPr>
          <p:cNvSpPr/>
          <p:nvPr/>
        </p:nvSpPr>
        <p:spPr>
          <a:xfrm>
            <a:off x="2131705" y="4861368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334F0B-E301-4DEB-A08C-52A3F1BCE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5083" y="4378453"/>
            <a:ext cx="2350625" cy="1679464"/>
          </a:xfrm>
          <a:prstGeom prst="rect">
            <a:avLst/>
          </a:prstGeom>
        </p:spPr>
      </p:pic>
      <p:sp>
        <p:nvSpPr>
          <p:cNvPr id="14" name="Arrow: Left 13">
            <a:extLst>
              <a:ext uri="{FF2B5EF4-FFF2-40B4-BE49-F238E27FC236}">
                <a16:creationId xmlns:a16="http://schemas.microsoft.com/office/drawing/2014/main" id="{C02C2ED9-E6E3-4EF1-9891-AA2865CB3B13}"/>
              </a:ext>
            </a:extLst>
          </p:cNvPr>
          <p:cNvSpPr/>
          <p:nvPr/>
        </p:nvSpPr>
        <p:spPr>
          <a:xfrm flipH="1">
            <a:off x="6717279" y="4858145"/>
            <a:ext cx="648072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CD468-DBED-55AE-066D-E5F592FDE1E3}"/>
              </a:ext>
            </a:extLst>
          </p:cNvPr>
          <p:cNvSpPr/>
          <p:nvPr/>
        </p:nvSpPr>
        <p:spPr>
          <a:xfrm>
            <a:off x="3748282" y="5321992"/>
            <a:ext cx="1484337" cy="438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64879-5D3C-CAD6-E3F5-026E3D412B1E}"/>
              </a:ext>
            </a:extLst>
          </p:cNvPr>
          <p:cNvSpPr txBox="1"/>
          <p:nvPr/>
        </p:nvSpPr>
        <p:spPr>
          <a:xfrm>
            <a:off x="3660768" y="5299055"/>
            <a:ext cx="2782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Распределение плоскостей скольжения в почвенном массиве</a:t>
            </a:r>
          </a:p>
        </p:txBody>
      </p:sp>
    </p:spTree>
    <p:extLst>
      <p:ext uri="{BB962C8B-B14F-4D97-AF65-F5344CB8AC3E}">
        <p14:creationId xmlns:p14="http://schemas.microsoft.com/office/powerpoint/2010/main" val="936979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265C3B-DC15-4514-A492-B4FE0EB2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229"/>
            <a:ext cx="10515600" cy="1325563"/>
          </a:xfrm>
        </p:spPr>
        <p:txBody>
          <a:bodyPr/>
          <a:lstStyle/>
          <a:p>
            <a:r>
              <a:rPr lang="ru-RU" altLang="en-US" b="1" dirty="0"/>
              <a:t>Теория земного давления Кулона</a:t>
            </a:r>
            <a:endParaRPr lang="en-GB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19670B-3A7B-4A49-908F-A7C5189A6D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2731" y="1028684"/>
            <a:ext cx="8153400" cy="4495800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/>
              <a:t>Кулоновское предположение о трении между стеной и грунтом, также учитывается наклон засыпки </a:t>
            </a:r>
            <a:r>
              <a:rPr lang="en-US" sz="3200" dirty="0"/>
              <a:t>β</a:t>
            </a:r>
            <a:r>
              <a:rPr lang="ru-RU" sz="3200" dirty="0"/>
              <a:t> , наклон задней стенки по отношению к вертикали </a:t>
            </a:r>
            <a:r>
              <a:rPr lang="en-US" sz="3200" dirty="0"/>
              <a:t>α, </a:t>
            </a:r>
            <a:r>
              <a:rPr lang="ru-RU" sz="3200" dirty="0"/>
              <a:t>и угол трения </a:t>
            </a:r>
            <a:r>
              <a:rPr lang="en-US" sz="3200" dirty="0"/>
              <a:t>δ </a:t>
            </a:r>
            <a:r>
              <a:rPr lang="ru-RU" sz="3200" dirty="0"/>
              <a:t>между стеной и удерживаемым грунтом.</a:t>
            </a:r>
            <a:endParaRPr lang="hr-HR" altLang="en-US" sz="3200" dirty="0"/>
          </a:p>
          <a:p>
            <a:r>
              <a:rPr lang="ru-RU" altLang="en-US" sz="3200" dirty="0"/>
              <a:t>используются следующие допущения </a:t>
            </a:r>
            <a:r>
              <a:rPr lang="en-US" altLang="en-US" sz="3200" dirty="0"/>
              <a:t>:</a:t>
            </a:r>
          </a:p>
          <a:p>
            <a:pPr lvl="1"/>
            <a:r>
              <a:rPr lang="ru-RU" altLang="en-US" sz="2900" dirty="0"/>
              <a:t>Почва изотропная и однородная</a:t>
            </a:r>
          </a:p>
          <a:p>
            <a:pPr lvl="1"/>
            <a:r>
              <a:rPr lang="ru-RU" altLang="en-US" sz="2900" dirty="0"/>
              <a:t>Поверхность разрушения представляет собой плоскую поверхность</a:t>
            </a:r>
          </a:p>
          <a:p>
            <a:pPr lvl="1"/>
            <a:r>
              <a:rPr lang="ru-RU" altLang="en-US" sz="2900" dirty="0"/>
              <a:t>Клин разрушения представляет собой жесткое тело</a:t>
            </a:r>
          </a:p>
          <a:p>
            <a:pPr lvl="1"/>
            <a:r>
              <a:rPr lang="ru-RU" altLang="en-US" sz="2900" dirty="0"/>
              <a:t>Поверхность давления - плоская поверхность</a:t>
            </a:r>
          </a:p>
          <a:p>
            <a:pPr lvl="1"/>
            <a:r>
              <a:rPr lang="ru-RU" altLang="en-US" sz="2900" dirty="0"/>
              <a:t>На поверхности давления существует пристенное трение</a:t>
            </a:r>
          </a:p>
          <a:p>
            <a:pPr lvl="1"/>
            <a:r>
              <a:rPr lang="ru-RU" altLang="en-US" sz="2900" dirty="0"/>
              <a:t>Разрушение является двумерным и</a:t>
            </a:r>
          </a:p>
          <a:p>
            <a:pPr lvl="1"/>
            <a:r>
              <a:rPr lang="ru-RU" altLang="en-US" sz="2900" dirty="0"/>
              <a:t>Грунт не имеет связности</a:t>
            </a:r>
          </a:p>
          <a:p>
            <a:r>
              <a:rPr lang="ru-RU" sz="3500" dirty="0">
                <a:sym typeface="Wingdings" pitchFamily="2" charset="2"/>
              </a:rPr>
              <a:t>коэффициент активного давления на грунт</a:t>
            </a:r>
            <a:r>
              <a:rPr lang="en-US" sz="3500" dirty="0">
                <a:sym typeface="Wingdings" pitchFamily="2" charset="2"/>
              </a:rPr>
              <a:t>, K</a:t>
            </a:r>
            <a:r>
              <a:rPr lang="en-US" sz="3500" baseline="-25000" dirty="0">
                <a:sym typeface="Wingdings" pitchFamily="2" charset="2"/>
              </a:rPr>
              <a:t>a</a:t>
            </a:r>
            <a:r>
              <a:rPr lang="hr-HR" sz="3500" dirty="0">
                <a:sym typeface="Wingdings" pitchFamily="2" charset="2"/>
              </a:rPr>
              <a:t>:</a:t>
            </a:r>
          </a:p>
          <a:p>
            <a:endParaRPr lang="hr-HR" altLang="en-US" sz="3200" dirty="0"/>
          </a:p>
          <a:p>
            <a:endParaRPr lang="hr-HR" altLang="en-US" sz="3200" dirty="0"/>
          </a:p>
          <a:p>
            <a:r>
              <a:rPr lang="ru-RU" sz="3200" dirty="0">
                <a:sym typeface="Wingdings" pitchFamily="2" charset="2"/>
              </a:rPr>
              <a:t>коэффициент пассивного давления на грунт</a:t>
            </a:r>
            <a:r>
              <a:rPr lang="en-US" sz="3200" dirty="0">
                <a:sym typeface="Wingdings" pitchFamily="2" charset="2"/>
              </a:rPr>
              <a:t>, </a:t>
            </a:r>
            <a:r>
              <a:rPr lang="en-US" sz="3200" dirty="0" err="1">
                <a:sym typeface="Wingdings" pitchFamily="2" charset="2"/>
              </a:rPr>
              <a:t>K</a:t>
            </a:r>
            <a:r>
              <a:rPr lang="en-US" sz="3200" baseline="-25000" dirty="0" err="1">
                <a:sym typeface="Wingdings" pitchFamily="2" charset="2"/>
              </a:rPr>
              <a:t>p</a:t>
            </a:r>
            <a:r>
              <a:rPr lang="hr-HR" sz="3200" dirty="0">
                <a:sym typeface="Wingdings" pitchFamily="2" charset="2"/>
              </a:rPr>
              <a:t>:</a:t>
            </a:r>
          </a:p>
          <a:p>
            <a:pPr marL="0" indent="0">
              <a:buNone/>
            </a:pPr>
            <a:endParaRPr lang="en-US" altLang="en-US" sz="3200" dirty="0"/>
          </a:p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A33018-65C3-4CB5-A0B1-5C7917B9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15600" y="353616"/>
            <a:ext cx="1253752" cy="13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D859A0B9-DD19-4B9B-AA6C-DFD9F07B2017}"/>
                  </a:ext>
                </a:extLst>
              </p:cNvPr>
              <p:cNvSpPr txBox="1"/>
              <p:nvPr/>
            </p:nvSpPr>
            <p:spPr bwMode="auto">
              <a:xfrm>
                <a:off x="2582862" y="4188196"/>
                <a:ext cx="3513138" cy="828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r-H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r-HR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  <m:r>
                                                <a:rPr lang="hr-HR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hr-HR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𝑠𝑖𝑛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 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Object 7">
                <a:extLst>
                  <a:ext uri="{FF2B5EF4-FFF2-40B4-BE49-F238E27FC236}">
                    <a16:creationId xmlns:a16="http://schemas.microsoft.com/office/drawing/2014/main" id="{D859A0B9-DD19-4B9B-AA6C-DFD9F07B20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82862" y="4188196"/>
                <a:ext cx="3513138" cy="828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AB469E7-7FF6-4A1C-A0E2-84426E96E10C}"/>
              </a:ext>
            </a:extLst>
          </p:cNvPr>
          <p:cNvSpPr/>
          <p:nvPr/>
        </p:nvSpPr>
        <p:spPr>
          <a:xfrm>
            <a:off x="10260632" y="1669488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000" b="1" dirty="0"/>
              <a:t>Шарль-Огюстин де Кулон (1736-1806 гг.</a:t>
            </a:r>
            <a:r>
              <a:rPr lang="en-US" sz="1000" dirty="0"/>
              <a:t>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5A7E95-B757-42BD-A681-79C43A8EB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517" y="1703753"/>
            <a:ext cx="3024188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id="{4AF9FF7C-7197-44DB-863C-6534B54D4D3A}"/>
                  </a:ext>
                </a:extLst>
              </p:cNvPr>
              <p:cNvSpPr txBox="1"/>
              <p:nvPr/>
            </p:nvSpPr>
            <p:spPr bwMode="auto">
              <a:xfrm>
                <a:off x="2386492" y="5481488"/>
                <a:ext cx="3513138" cy="828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func>
                            <m:func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hr-H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fName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GB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f>
                                        <m:fPr>
                                          <m:ctrlP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num>
                                        <m:den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hr-HR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s</m:t>
                                              </m:r>
                                              <m:r>
                                                <a:rPr lang="hr-HR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a:rPr lang="hr-HR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𝑠𝑖𝑛</m:t>
                                              </m:r>
                                            </m:fName>
                                            <m:e>
                                              <m:r>
                                                <a:rPr lang="en-GB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(</m:t>
                                              </m:r>
                                            </m:e>
                                          </m:func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 </m:t>
                                          </m:r>
                                          <m:r>
                                            <a:rPr lang="hr-HR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  <m:r>
                                            <a:rPr lang="en-GB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den>
                                      </m:f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Object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AF9FF7C-7197-44DB-863C-6534B54D4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6492" y="5481488"/>
                <a:ext cx="3513138" cy="8286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E23D73FA-EBAE-451D-A083-3CB3CB526E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34"/>
          <a:stretch/>
        </p:blipFill>
        <p:spPr>
          <a:xfrm>
            <a:off x="6923509" y="3589703"/>
            <a:ext cx="1958862" cy="1260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54AB82-719A-4FD4-B3F1-9351C92CF81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87"/>
          <a:stretch/>
        </p:blipFill>
        <p:spPr>
          <a:xfrm>
            <a:off x="6969836" y="4741831"/>
            <a:ext cx="2612961" cy="14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52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/>
              <a:t>Содержание</a:t>
            </a:r>
            <a:r>
              <a:rPr lang="hr-HR" sz="4000" b="1" dirty="0"/>
              <a:t>:</a:t>
            </a:r>
            <a:endParaRPr lang="en-US" sz="40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622396" y="1325563"/>
            <a:ext cx="9414798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/>
              <a:t>Введение</a:t>
            </a:r>
          </a:p>
          <a:p>
            <a:pPr eaLnBrk="1" hangingPunct="1">
              <a:defRPr/>
            </a:pPr>
            <a:r>
              <a:rPr lang="ru-RU" dirty="0"/>
              <a:t>Коэффициент бокового давления земли</a:t>
            </a:r>
          </a:p>
          <a:p>
            <a:pPr eaLnBrk="1" hangingPunct="1">
              <a:defRPr/>
            </a:pPr>
            <a:r>
              <a:rPr lang="ru-RU" dirty="0"/>
              <a:t>Случаи бокового давления Земли</a:t>
            </a:r>
          </a:p>
          <a:p>
            <a:pPr eaLnBrk="1" hangingPunct="1">
              <a:defRPr/>
            </a:pPr>
            <a:r>
              <a:rPr lang="ru-RU" dirty="0"/>
              <a:t>Теории бокового давления Земли</a:t>
            </a:r>
          </a:p>
          <a:p>
            <a:pPr eaLnBrk="1" hangingPunct="1">
              <a:defRPr/>
            </a:pPr>
            <a:r>
              <a:rPr lang="ru-RU" dirty="0"/>
              <a:t>Теория бокового давления Земли Ранкина</a:t>
            </a:r>
          </a:p>
          <a:p>
            <a:pPr eaLnBrk="1" hangingPunct="1">
              <a:defRPr/>
            </a:pPr>
            <a:r>
              <a:rPr lang="ru-RU" dirty="0"/>
              <a:t>Теория бокового давления Земли Кулона</a:t>
            </a:r>
          </a:p>
          <a:p>
            <a:pPr eaLnBrk="1" hangingPunct="1">
              <a:defRPr/>
            </a:pPr>
            <a:r>
              <a:rPr lang="ru-RU" dirty="0"/>
              <a:t>Распределение давления на грунт</a:t>
            </a:r>
          </a:p>
          <a:p>
            <a:pPr eaLnBrk="1" hangingPunct="1">
              <a:defRPr/>
            </a:pPr>
            <a:r>
              <a:rPr lang="ru-RU" dirty="0"/>
              <a:t>Проектирование подпорных стен - внешняя устойчивость 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94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9C57B-B934-4265-BD75-7EF08C30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altLang="en-US" b="1" dirty="0"/>
              <a:t>Теория земного давления Кулона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C4FA-389A-4FE0-B1BA-CC694F3F256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0547" y="973666"/>
            <a:ext cx="11590866" cy="3412976"/>
          </a:xfrm>
        </p:spPr>
        <p:txBody>
          <a:bodyPr>
            <a:normAutofit/>
          </a:bodyPr>
          <a:lstStyle/>
          <a:p>
            <a:r>
              <a:rPr lang="en-GB" sz="1800" dirty="0">
                <a:sym typeface="Symbol" panose="05050102010706020507" pitchFamily="18" charset="2"/>
              </a:rPr>
              <a:t></a:t>
            </a:r>
            <a:r>
              <a:rPr lang="hr-HR" sz="1800" dirty="0">
                <a:sym typeface="Symbol" panose="05050102010706020507" pitchFamily="18" charset="2"/>
              </a:rPr>
              <a:t> </a:t>
            </a:r>
            <a:r>
              <a:rPr lang="ru-RU" sz="1800" dirty="0">
                <a:sym typeface="Symbol" panose="05050102010706020507" pitchFamily="18" charset="2"/>
              </a:rPr>
              <a:t>может быть определена в лаборатории (испытание на прямой сдвиг</a:t>
            </a:r>
            <a:r>
              <a:rPr lang="hr-HR" sz="1800" dirty="0">
                <a:sym typeface="Symbol" panose="05050102010706020507" pitchFamily="18" charset="2"/>
              </a:rPr>
              <a:t>)</a:t>
            </a:r>
          </a:p>
          <a:p>
            <a:r>
              <a:rPr lang="ru-RU" sz="1800" dirty="0">
                <a:sym typeface="Symbol" panose="05050102010706020507" pitchFamily="18" charset="2"/>
              </a:rPr>
              <a:t>Из-за трения стенок форма поверхности разрушения искривлена, но теория предполагает плоскую поверхность.</a:t>
            </a:r>
          </a:p>
          <a:p>
            <a:pPr lvl="1"/>
            <a:r>
              <a:rPr lang="ru-RU" sz="1800" dirty="0">
                <a:sym typeface="Symbol" panose="05050102010706020507" pitchFamily="18" charset="2"/>
              </a:rPr>
              <a:t>для активного случая кривизна мала -&gt; малая ошибка</a:t>
            </a:r>
          </a:p>
          <a:p>
            <a:pPr lvl="1"/>
            <a:r>
              <a:rPr lang="ru-RU" sz="1800" dirty="0">
                <a:sym typeface="Symbol" panose="05050102010706020507" pitchFamily="18" charset="2"/>
              </a:rPr>
              <a:t>Для пассивного случая также мал, но для </a:t>
            </a:r>
            <a:r>
              <a:rPr lang="en-GB" sz="1800" dirty="0">
                <a:sym typeface="Symbol" panose="05050102010706020507" pitchFamily="18" charset="2"/>
              </a:rPr>
              <a:t></a:t>
            </a:r>
            <a:r>
              <a:rPr lang="hr-HR" sz="1800" dirty="0">
                <a:sym typeface="Symbol" panose="05050102010706020507" pitchFamily="18" charset="2"/>
              </a:rPr>
              <a:t>&lt;/3, </a:t>
            </a:r>
            <a:r>
              <a:rPr lang="ru-RU" sz="1800" dirty="0">
                <a:sym typeface="Symbol" panose="05050102010706020507" pitchFamily="18" charset="2"/>
              </a:rPr>
              <a:t>при больших значениях ошибка становится относительно большой</a:t>
            </a:r>
            <a:endParaRPr lang="hr-HR" sz="1800" dirty="0">
              <a:sym typeface="Symbol" panose="05050102010706020507" pitchFamily="18" charset="2"/>
            </a:endParaRPr>
          </a:p>
          <a:p>
            <a:r>
              <a:rPr lang="ru-RU" sz="1800" dirty="0">
                <a:sym typeface="Symbol" panose="05050102010706020507" pitchFamily="18" charset="2"/>
              </a:rPr>
              <a:t>Теория Кулона (в общем случае) недооценивает активное давление и переоценивает пассивное давление (противоположно теории Ранкина</a:t>
            </a:r>
            <a:r>
              <a:rPr lang="hr-HR" sz="1800" dirty="0">
                <a:sym typeface="Symbol" panose="05050102010706020507" pitchFamily="18" charset="2"/>
              </a:rPr>
              <a:t>) </a:t>
            </a:r>
          </a:p>
          <a:p>
            <a:r>
              <a:rPr lang="ru-RU" sz="1800" dirty="0">
                <a:sym typeface="Symbol" panose="05050102010706020507" pitchFamily="18" charset="2"/>
              </a:rPr>
              <a:t>Для</a:t>
            </a:r>
            <a:r>
              <a:rPr lang="hr-HR" sz="1800" dirty="0">
                <a:sym typeface="Symbol" panose="05050102010706020507" pitchFamily="18" charset="2"/>
              </a:rPr>
              <a:t> </a:t>
            </a:r>
            <a:r>
              <a:rPr lang="en-GB" sz="1800" dirty="0">
                <a:sym typeface="Symbol" panose="05050102010706020507" pitchFamily="18" charset="2"/>
              </a:rPr>
              <a:t></a:t>
            </a:r>
            <a:r>
              <a:rPr lang="hr-HR" sz="1800" dirty="0">
                <a:sym typeface="Symbol" panose="05050102010706020507" pitchFamily="18" charset="2"/>
              </a:rPr>
              <a:t>===0 </a:t>
            </a:r>
            <a:r>
              <a:rPr lang="ru-RU" sz="1800" dirty="0">
                <a:sym typeface="Symbol" panose="05050102010706020507" pitchFamily="18" charset="2"/>
              </a:rPr>
              <a:t>дает результаты, идентичные результатам теории Ранкина</a:t>
            </a:r>
            <a:endParaRPr lang="hr-HR" sz="1800" dirty="0">
              <a:sym typeface="Symbol" panose="05050102010706020507" pitchFamily="18" charset="2"/>
            </a:endParaRPr>
          </a:p>
          <a:p>
            <a:r>
              <a:rPr lang="ru-RU" sz="1800" dirty="0">
                <a:sym typeface="Symbol" panose="05050102010706020507" pitchFamily="18" charset="2"/>
              </a:rPr>
              <a:t>Точка приложения активной тяги не указана, но предполагается, что это </a:t>
            </a:r>
            <a:r>
              <a:rPr lang="hr-HR" sz="1800" dirty="0">
                <a:sym typeface="Symbol" panose="05050102010706020507" pitchFamily="18" charset="2"/>
              </a:rPr>
              <a:t>H/3</a:t>
            </a:r>
          </a:p>
          <a:p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D1C93-EEF3-487E-B5D2-15D6A66B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547" y="4157133"/>
            <a:ext cx="6935106" cy="195434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08876D-026D-DEE4-716E-68B9A5133E60}"/>
              </a:ext>
            </a:extLst>
          </p:cNvPr>
          <p:cNvSpPr/>
          <p:nvPr/>
        </p:nvSpPr>
        <p:spPr>
          <a:xfrm>
            <a:off x="3331029" y="5852160"/>
            <a:ext cx="809897" cy="259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27D660-5DA3-C180-3204-FE9344D7563B}"/>
              </a:ext>
            </a:extLst>
          </p:cNvPr>
          <p:cNvSpPr/>
          <p:nvPr/>
        </p:nvSpPr>
        <p:spPr>
          <a:xfrm>
            <a:off x="7075715" y="5691051"/>
            <a:ext cx="809897" cy="259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EFA46-E4D0-1F34-BBD6-185666DBD1AA}"/>
              </a:ext>
            </a:extLst>
          </p:cNvPr>
          <p:cNvSpPr txBox="1"/>
          <p:nvPr/>
        </p:nvSpPr>
        <p:spPr>
          <a:xfrm>
            <a:off x="6559095" y="5796480"/>
            <a:ext cx="184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Угол трения грунта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DE97D-2614-3410-2F84-0F8E06836CBE}"/>
              </a:ext>
            </a:extLst>
          </p:cNvPr>
          <p:cNvSpPr txBox="1"/>
          <p:nvPr/>
        </p:nvSpPr>
        <p:spPr>
          <a:xfrm>
            <a:off x="3014444" y="5864717"/>
            <a:ext cx="1843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Угол трения грунта</a:t>
            </a:r>
          </a:p>
        </p:txBody>
      </p:sp>
    </p:spTree>
    <p:extLst>
      <p:ext uri="{BB962C8B-B14F-4D97-AF65-F5344CB8AC3E}">
        <p14:creationId xmlns:p14="http://schemas.microsoft.com/office/powerpoint/2010/main" val="24852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67F6A-4B78-4A8A-8DC7-D2B4CD78A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218" y="1985294"/>
            <a:ext cx="8919133" cy="403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DACCD-A1BC-4DAF-A4CE-36F1EE1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Распределение земного давления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3772-3592-4217-85DD-83C2DA66A1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38200" y="1048502"/>
            <a:ext cx="10515600" cy="4351338"/>
          </a:xfrm>
        </p:spPr>
        <p:txBody>
          <a:bodyPr/>
          <a:lstStyle/>
          <a:p>
            <a:r>
              <a:rPr lang="en-US" altLang="en-US" sz="3200" dirty="0"/>
              <a:t>P</a:t>
            </a:r>
            <a:r>
              <a:rPr lang="en-US" altLang="en-US" sz="3200" baseline="-25000" dirty="0"/>
              <a:t>A</a:t>
            </a:r>
            <a:r>
              <a:rPr lang="en-US" altLang="en-US" sz="3200" dirty="0"/>
              <a:t> and P</a:t>
            </a:r>
            <a:r>
              <a:rPr lang="en-US" altLang="en-US" sz="3200" baseline="-25000" dirty="0"/>
              <a:t>P</a:t>
            </a:r>
            <a:r>
              <a:rPr lang="en-US" altLang="en-US" sz="3200" dirty="0"/>
              <a:t> </a:t>
            </a:r>
            <a:r>
              <a:rPr lang="hr-HR" altLang="en-US" sz="3200" dirty="0"/>
              <a:t>- </a:t>
            </a:r>
            <a:r>
              <a:rPr lang="ru-RU" altLang="en-US" sz="3200" dirty="0"/>
              <a:t>результирующие активные и пассивные нагрузки на стену</a:t>
            </a:r>
            <a:endParaRPr lang="en-AU" altLang="en-US" sz="3200" dirty="0"/>
          </a:p>
          <a:p>
            <a:endParaRPr lang="en-GB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79EC2-3253-331F-9069-D47FB615428E}"/>
              </a:ext>
            </a:extLst>
          </p:cNvPr>
          <p:cNvGrpSpPr/>
          <p:nvPr/>
        </p:nvGrpSpPr>
        <p:grpSpPr>
          <a:xfrm>
            <a:off x="2048919" y="2642483"/>
            <a:ext cx="7925650" cy="3034418"/>
            <a:chOff x="2048919" y="2642483"/>
            <a:chExt cx="7925650" cy="303441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DC4CE8D-91F8-3AAD-6640-7C93D6613D8F}"/>
                </a:ext>
              </a:extLst>
            </p:cNvPr>
            <p:cNvSpPr/>
            <p:nvPr/>
          </p:nvSpPr>
          <p:spPr>
            <a:xfrm>
              <a:off x="7511143" y="2769326"/>
              <a:ext cx="705394" cy="659674"/>
            </a:xfrm>
            <a:prstGeom prst="rect">
              <a:avLst/>
            </a:prstGeom>
            <a:solidFill>
              <a:srgbClr val="ECD294"/>
            </a:solidFill>
            <a:ln>
              <a:solidFill>
                <a:srgbClr val="ECD2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812DE54-E5DE-CBCF-1B99-EF1ADBF882C7}"/>
                </a:ext>
              </a:extLst>
            </p:cNvPr>
            <p:cNvSpPr txBox="1"/>
            <p:nvPr/>
          </p:nvSpPr>
          <p:spPr>
            <a:xfrm>
              <a:off x="7243354" y="2642483"/>
              <a:ext cx="12409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Активный клин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FA602D5-081D-3D6F-BEDF-0A56B03F95C3}"/>
                </a:ext>
              </a:extLst>
            </p:cNvPr>
            <p:cNvSpPr/>
            <p:nvPr/>
          </p:nvSpPr>
          <p:spPr>
            <a:xfrm>
              <a:off x="3522617" y="4857587"/>
              <a:ext cx="705394" cy="659674"/>
            </a:xfrm>
            <a:prstGeom prst="rect">
              <a:avLst/>
            </a:prstGeom>
            <a:solidFill>
              <a:srgbClr val="ECD294"/>
            </a:solidFill>
            <a:ln>
              <a:solidFill>
                <a:srgbClr val="ECD2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FF50DA-9CA0-D480-6076-BCBC8CE259C0}"/>
                </a:ext>
              </a:extLst>
            </p:cNvPr>
            <p:cNvSpPr txBox="1"/>
            <p:nvPr/>
          </p:nvSpPr>
          <p:spPr>
            <a:xfrm>
              <a:off x="3254828" y="4950750"/>
              <a:ext cx="13432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Пассивный клин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927779-3BD0-B4E1-3EB1-35FE02468F58}"/>
                </a:ext>
              </a:extLst>
            </p:cNvPr>
            <p:cNvSpPr/>
            <p:nvPr/>
          </p:nvSpPr>
          <p:spPr>
            <a:xfrm>
              <a:off x="7968343" y="5187424"/>
              <a:ext cx="1593668" cy="345013"/>
            </a:xfrm>
            <a:prstGeom prst="rect">
              <a:avLst/>
            </a:prstGeom>
            <a:solidFill>
              <a:srgbClr val="ECD294"/>
            </a:solidFill>
            <a:ln>
              <a:solidFill>
                <a:srgbClr val="ECD2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258970E-F32F-8F65-C2E0-BB452C8B2F26}"/>
                </a:ext>
              </a:extLst>
            </p:cNvPr>
            <p:cNvSpPr/>
            <p:nvPr/>
          </p:nvSpPr>
          <p:spPr>
            <a:xfrm>
              <a:off x="2048919" y="5122780"/>
              <a:ext cx="914400" cy="554121"/>
            </a:xfrm>
            <a:prstGeom prst="rect">
              <a:avLst/>
            </a:prstGeom>
            <a:solidFill>
              <a:srgbClr val="ECD294"/>
            </a:solidFill>
            <a:ln>
              <a:solidFill>
                <a:srgbClr val="ECD2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0BE000-4256-CFAD-0503-562E9B67156D}"/>
                </a:ext>
              </a:extLst>
            </p:cNvPr>
            <p:cNvSpPr txBox="1"/>
            <p:nvPr/>
          </p:nvSpPr>
          <p:spPr>
            <a:xfrm>
              <a:off x="7498080" y="5147929"/>
              <a:ext cx="2476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Активное давление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26FC83D-C5E1-32A0-AB7D-053E598095CE}"/>
              </a:ext>
            </a:extLst>
          </p:cNvPr>
          <p:cNvSpPr txBox="1"/>
          <p:nvPr/>
        </p:nvSpPr>
        <p:spPr>
          <a:xfrm>
            <a:off x="2033565" y="4990245"/>
            <a:ext cx="1343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Пассивное давление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773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C67F6A-4B78-4A8A-8DC7-D2B4CD78A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3551" y="2346907"/>
            <a:ext cx="8919133" cy="35548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BDACCD-A1BC-4DAF-A4CE-36F1EE173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Распределение земного давления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73772-3592-4217-85DD-83C2DA66A1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748113" y="1143000"/>
            <a:ext cx="10537953" cy="146876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sz="3200" dirty="0"/>
              <a:t>P</a:t>
            </a:r>
            <a:r>
              <a:rPr lang="en-US" altLang="en-US" sz="3200" baseline="-25000" dirty="0"/>
              <a:t>A</a:t>
            </a:r>
            <a:r>
              <a:rPr lang="en-US" altLang="en-US" sz="3200" dirty="0"/>
              <a:t> and P</a:t>
            </a:r>
            <a:r>
              <a:rPr lang="en-US" altLang="en-US" sz="3200" baseline="-25000" dirty="0"/>
              <a:t>P</a:t>
            </a:r>
            <a:r>
              <a:rPr lang="en-US" altLang="en-US" sz="3200" dirty="0"/>
              <a:t> </a:t>
            </a:r>
            <a:r>
              <a:rPr lang="hr-HR" altLang="en-US" sz="3200" dirty="0"/>
              <a:t>- </a:t>
            </a:r>
            <a:r>
              <a:rPr lang="ru-RU" altLang="en-US" sz="3200" dirty="0"/>
              <a:t>результирующие активные и пассивные нагрузки на стену (площадь диаграмм активного и пассивного давления)</a:t>
            </a:r>
            <a:r>
              <a:rPr lang="hr-HR" altLang="en-US" sz="3200" dirty="0"/>
              <a:t>)</a:t>
            </a:r>
          </a:p>
          <a:p>
            <a:r>
              <a:rPr lang="ru-RU" altLang="en-US" sz="3200" dirty="0"/>
              <a:t>Точка приложения </a:t>
            </a:r>
            <a:r>
              <a:rPr lang="hr-HR" altLang="en-US" sz="3200" dirty="0"/>
              <a:t>: H/3, h/3  </a:t>
            </a:r>
          </a:p>
          <a:p>
            <a:endParaRPr lang="en-AU" alt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909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8FCAA3-1A89-4E41-9A8F-D9C1E53D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488" y="2229912"/>
            <a:ext cx="8100392" cy="3756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9E031-5E42-4CA2-B583-2D36F3CE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Распределение земного давления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0103E-5410-4DBC-9EE7-642A78F746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0934" y="1044578"/>
            <a:ext cx="10353021" cy="18288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Связной грунт, нагрузка на активную и пассивную стороны</a:t>
            </a:r>
          </a:p>
          <a:p>
            <a:pPr lvl="1"/>
            <a:r>
              <a:rPr lang="ru-RU" dirty="0"/>
              <a:t>Связность (постоянная с глубиной) - уменьшает активное доверие, увеличивает пассивное</a:t>
            </a:r>
          </a:p>
          <a:p>
            <a:pPr lvl="1"/>
            <a:r>
              <a:rPr lang="ru-RU" dirty="0"/>
              <a:t>Надбавка (постоянная с глубиной) - увеличивает как активное доверие (неблагоприятное), так и пассивное доверие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82FC3C-FE93-A626-20DD-625437ABAAB1}"/>
              </a:ext>
            </a:extLst>
          </p:cNvPr>
          <p:cNvSpPr/>
          <p:nvPr/>
        </p:nvSpPr>
        <p:spPr>
          <a:xfrm>
            <a:off x="2403566" y="5551714"/>
            <a:ext cx="979714" cy="248195"/>
          </a:xfrm>
          <a:prstGeom prst="rect">
            <a:avLst/>
          </a:prstGeom>
          <a:solidFill>
            <a:srgbClr val="ECD294"/>
          </a:solidFill>
          <a:ln>
            <a:solidFill>
              <a:srgbClr val="ECD2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3E9F48-CAC5-A8CE-C38D-615326E92B1C}"/>
              </a:ext>
            </a:extLst>
          </p:cNvPr>
          <p:cNvSpPr txBox="1"/>
          <p:nvPr/>
        </p:nvSpPr>
        <p:spPr>
          <a:xfrm>
            <a:off x="2246811" y="5464380"/>
            <a:ext cx="11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Надбавка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B0F50-16E5-268A-65AD-E0F905832541}"/>
              </a:ext>
            </a:extLst>
          </p:cNvPr>
          <p:cNvSpPr/>
          <p:nvPr/>
        </p:nvSpPr>
        <p:spPr>
          <a:xfrm>
            <a:off x="3448595" y="5551714"/>
            <a:ext cx="979714" cy="248195"/>
          </a:xfrm>
          <a:prstGeom prst="rect">
            <a:avLst/>
          </a:prstGeom>
          <a:solidFill>
            <a:srgbClr val="ECD294"/>
          </a:solidFill>
          <a:ln>
            <a:solidFill>
              <a:srgbClr val="ECD2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56265-2A8B-6CF2-6686-F2E571FEC1DC}"/>
              </a:ext>
            </a:extLst>
          </p:cNvPr>
          <p:cNvSpPr txBox="1"/>
          <p:nvPr/>
        </p:nvSpPr>
        <p:spPr>
          <a:xfrm>
            <a:off x="3311435" y="5430577"/>
            <a:ext cx="1254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Связность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4CE36B-14F3-2052-F365-3DA3F815F5FD}"/>
              </a:ext>
            </a:extLst>
          </p:cNvPr>
          <p:cNvSpPr/>
          <p:nvPr/>
        </p:nvSpPr>
        <p:spPr>
          <a:xfrm>
            <a:off x="4767943" y="5464380"/>
            <a:ext cx="2677886" cy="369332"/>
          </a:xfrm>
          <a:prstGeom prst="rect">
            <a:avLst/>
          </a:prstGeom>
          <a:solidFill>
            <a:srgbClr val="ECD294"/>
          </a:solidFill>
          <a:ln>
            <a:solidFill>
              <a:srgbClr val="ECD2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04DA8-9229-DFF2-AB0D-C58CE14F71B5}"/>
              </a:ext>
            </a:extLst>
          </p:cNvPr>
          <p:cNvSpPr txBox="1"/>
          <p:nvPr/>
        </p:nvSpPr>
        <p:spPr>
          <a:xfrm>
            <a:off x="4692227" y="5339603"/>
            <a:ext cx="135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Пассивное давление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53E9D-B0F4-6F8A-B82C-5A7E824E1D75}"/>
              </a:ext>
            </a:extLst>
          </p:cNvPr>
          <p:cNvSpPr txBox="1"/>
          <p:nvPr/>
        </p:nvSpPr>
        <p:spPr>
          <a:xfrm>
            <a:off x="6309117" y="5325880"/>
            <a:ext cx="1466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Активное давление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EBF9C-5A23-EE53-459A-7C919E516E39}"/>
              </a:ext>
            </a:extLst>
          </p:cNvPr>
          <p:cNvSpPr txBox="1"/>
          <p:nvPr/>
        </p:nvSpPr>
        <p:spPr>
          <a:xfrm>
            <a:off x="7409308" y="5491145"/>
            <a:ext cx="1254034" cy="369332"/>
          </a:xfrm>
          <a:prstGeom prst="rect">
            <a:avLst/>
          </a:prstGeom>
          <a:solidFill>
            <a:srgbClr val="ECD294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Связность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74F89B-8E35-F2A8-EF0D-D9407A047FDC}"/>
              </a:ext>
            </a:extLst>
          </p:cNvPr>
          <p:cNvSpPr txBox="1"/>
          <p:nvPr/>
        </p:nvSpPr>
        <p:spPr>
          <a:xfrm>
            <a:off x="8530619" y="5436468"/>
            <a:ext cx="1136469" cy="369332"/>
          </a:xfrm>
          <a:prstGeom prst="rect">
            <a:avLst/>
          </a:prstGeom>
          <a:solidFill>
            <a:srgbClr val="ECD294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Надбавка</a:t>
            </a:r>
          </a:p>
        </p:txBody>
      </p:sp>
    </p:spTree>
    <p:extLst>
      <p:ext uri="{BB962C8B-B14F-4D97-AF65-F5344CB8AC3E}">
        <p14:creationId xmlns:p14="http://schemas.microsoft.com/office/powerpoint/2010/main" val="565236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9E031-5E42-4CA2-B583-2D36F3CE9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Распределение земного давления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0103E-5410-4DBC-9EE7-642A78F7464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20245" y="1007533"/>
            <a:ext cx="10395355" cy="14687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Частично погруженный грунт: давление на грунт выше GWT рассчитывается с помощью</a:t>
            </a:r>
            <a:r>
              <a:rPr lang="hr-HR" dirty="0"/>
              <a:t> </a:t>
            </a:r>
            <a:r>
              <a:rPr lang="hr-HR" dirty="0">
                <a:sym typeface="Symbol" panose="05050102010706020507" pitchFamily="18" charset="2"/>
              </a:rPr>
              <a:t>, </a:t>
            </a:r>
            <a:r>
              <a:rPr lang="ru-RU" dirty="0">
                <a:sym typeface="Symbol" panose="05050102010706020507" pitchFamily="18" charset="2"/>
              </a:rPr>
              <a:t>ниже </a:t>
            </a:r>
            <a:r>
              <a:rPr lang="hr-HR" dirty="0">
                <a:sym typeface="Symbol" panose="05050102010706020507" pitchFamily="18" charset="2"/>
              </a:rPr>
              <a:t>GWT </a:t>
            </a:r>
            <a:r>
              <a:rPr lang="ru-RU" dirty="0">
                <a:sym typeface="Symbol" panose="05050102010706020507" pitchFamily="18" charset="2"/>
              </a:rPr>
              <a:t>с </a:t>
            </a:r>
            <a:r>
              <a:rPr lang="hr-HR" dirty="0">
                <a:sym typeface="Symbol" panose="05050102010706020507" pitchFamily="18" charset="2"/>
              </a:rPr>
              <a:t>’, </a:t>
            </a:r>
            <a:r>
              <a:rPr lang="ru-RU" dirty="0">
                <a:sym typeface="Symbol" panose="05050102010706020507" pitchFamily="18" charset="2"/>
              </a:rPr>
              <a:t>давление воды действует как гидростатическое давление (при отсутствии потока предполагается</a:t>
            </a:r>
            <a:r>
              <a:rPr lang="hr-HR" dirty="0">
                <a:sym typeface="Symbol" panose="05050102010706020507" pitchFamily="18" charset="2"/>
              </a:rPr>
              <a:t>)  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83C1CD-06BF-4B50-A077-6C3256EA1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499" y="2476293"/>
            <a:ext cx="7132498" cy="34371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5E1862-36B9-9405-3161-EB387F1BCEA3}"/>
              </a:ext>
            </a:extLst>
          </p:cNvPr>
          <p:cNvSpPr/>
          <p:nvPr/>
        </p:nvSpPr>
        <p:spPr>
          <a:xfrm>
            <a:off x="5671175" y="2961140"/>
            <a:ext cx="1089700" cy="21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AE762-5908-45F6-64C1-E22E90D0A4D1}"/>
              </a:ext>
            </a:extLst>
          </p:cNvPr>
          <p:cNvSpPr txBox="1"/>
          <p:nvPr/>
        </p:nvSpPr>
        <p:spPr>
          <a:xfrm>
            <a:off x="5746980" y="2962388"/>
            <a:ext cx="11655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Удельный вес грунта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85BC9-D78B-7B8E-6C54-59DEA00E429B}"/>
              </a:ext>
            </a:extLst>
          </p:cNvPr>
          <p:cNvSpPr/>
          <p:nvPr/>
        </p:nvSpPr>
        <p:spPr>
          <a:xfrm>
            <a:off x="5756456" y="3321215"/>
            <a:ext cx="1184456" cy="217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D63579-EA06-10EC-6EDC-4A623663A55F}"/>
              </a:ext>
            </a:extLst>
          </p:cNvPr>
          <p:cNvSpPr txBox="1"/>
          <p:nvPr/>
        </p:nvSpPr>
        <p:spPr>
          <a:xfrm>
            <a:off x="5789621" y="3319967"/>
            <a:ext cx="1269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Уровень грунтовых вод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11263-9027-6962-D4E7-F585CDC4DDB9}"/>
              </a:ext>
            </a:extLst>
          </p:cNvPr>
          <p:cNvSpPr/>
          <p:nvPr/>
        </p:nvSpPr>
        <p:spPr>
          <a:xfrm>
            <a:off x="5533778" y="4022754"/>
            <a:ext cx="1610860" cy="179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65AEC-7F96-19F9-E624-942041B07E6B}"/>
              </a:ext>
            </a:extLst>
          </p:cNvPr>
          <p:cNvSpPr txBox="1"/>
          <p:nvPr/>
        </p:nvSpPr>
        <p:spPr>
          <a:xfrm>
            <a:off x="5619059" y="3988254"/>
            <a:ext cx="16108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/>
              <a:t>Насыщенный удельный вес грунта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797359-F00A-5AC8-80D4-9224395EE7FA}"/>
              </a:ext>
            </a:extLst>
          </p:cNvPr>
          <p:cNvSpPr/>
          <p:nvPr/>
        </p:nvSpPr>
        <p:spPr>
          <a:xfrm>
            <a:off x="3126964" y="5510089"/>
            <a:ext cx="2264680" cy="1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D5B9CE-5E8E-5E0F-D1DD-43D786657A69}"/>
              </a:ext>
            </a:extLst>
          </p:cNvPr>
          <p:cNvSpPr txBox="1"/>
          <p:nvPr/>
        </p:nvSpPr>
        <p:spPr>
          <a:xfrm>
            <a:off x="3093799" y="5461590"/>
            <a:ext cx="795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Область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E97B8-3614-9211-E1C0-C7AD54486BB7}"/>
              </a:ext>
            </a:extLst>
          </p:cNvPr>
          <p:cNvSpPr txBox="1"/>
          <p:nvPr/>
        </p:nvSpPr>
        <p:spPr>
          <a:xfrm>
            <a:off x="3861326" y="5458433"/>
            <a:ext cx="795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Область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8BFE05-C8FC-4EB5-66CA-51F98EE753BF}"/>
              </a:ext>
            </a:extLst>
          </p:cNvPr>
          <p:cNvSpPr txBox="1"/>
          <p:nvPr/>
        </p:nvSpPr>
        <p:spPr>
          <a:xfrm>
            <a:off x="4823104" y="5444220"/>
            <a:ext cx="7959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851026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253F-22BA-432B-A656-ADCE8657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Распределение земного давления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D2A34-BAAB-4173-A70B-9C7FEE4217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79400" y="1600200"/>
            <a:ext cx="5312544" cy="1176867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Слоистый грунт</a:t>
            </a:r>
          </a:p>
          <a:p>
            <a:r>
              <a:rPr lang="ru-RU" dirty="0"/>
              <a:t>скачки в коэффициентах давления в различных слоях грунта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E0A700-FAB3-4247-9732-D93D7CEE8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404" y="1188616"/>
            <a:ext cx="46099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55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A4AB-7967-400C-A509-588564AA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ru-RU" b="1" dirty="0"/>
              <a:t>Проектирование подпорных стен - внешняя устойчивость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09629-B008-4D5D-9681-160588EF8E6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65607" y="1136104"/>
            <a:ext cx="5845187" cy="4495800"/>
          </a:xfrm>
        </p:spPr>
        <p:txBody>
          <a:bodyPr/>
          <a:lstStyle/>
          <a:p>
            <a:r>
              <a:rPr lang="ru-RU" dirty="0"/>
              <a:t>Анализ устойчивости подпорной стены как жесткого тела</a:t>
            </a:r>
          </a:p>
          <a:p>
            <a:r>
              <a:rPr lang="ru-RU" dirty="0"/>
              <a:t>Защита от </a:t>
            </a:r>
            <a:r>
              <a:rPr lang="hr-HR" dirty="0"/>
              <a:t>:</a:t>
            </a:r>
          </a:p>
          <a:p>
            <a:pPr lvl="1"/>
            <a:r>
              <a:rPr lang="ru-RU" dirty="0"/>
              <a:t>Скольжение вдоль основания </a:t>
            </a:r>
            <a:r>
              <a:rPr lang="hr-HR" dirty="0"/>
              <a:t>: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ru-RU" dirty="0"/>
              <a:t>Переворачивание относительно носка</a:t>
            </a:r>
            <a:r>
              <a:rPr lang="hr-HR" dirty="0"/>
              <a:t>:</a:t>
            </a:r>
          </a:p>
          <a:p>
            <a:pPr lvl="1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93">
                <a:extLst>
                  <a:ext uri="{FF2B5EF4-FFF2-40B4-BE49-F238E27FC236}">
                    <a16:creationId xmlns:a16="http://schemas.microsoft.com/office/drawing/2014/main" id="{13BBAE8D-7C8E-45ED-B672-74140A416B3B}"/>
                  </a:ext>
                </a:extLst>
              </p:cNvPr>
              <p:cNvSpPr txBox="1"/>
              <p:nvPr/>
            </p:nvSpPr>
            <p:spPr bwMode="auto">
              <a:xfrm>
                <a:off x="1252540" y="3069289"/>
                <a:ext cx="3671320" cy="8413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скольжение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}.</m:t>
                              </m:r>
                              <m:r>
                                <a:rPr lang="en-GB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fName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func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1,5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Object 93">
                <a:extLst>
                  <a:ext uri="{FF2B5EF4-FFF2-40B4-BE49-F238E27FC236}">
                    <a16:creationId xmlns:a16="http://schemas.microsoft.com/office/drawing/2014/main" id="{13BBAE8D-7C8E-45ED-B672-74140A416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540" y="3069289"/>
                <a:ext cx="3671320" cy="8413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136">
            <a:extLst>
              <a:ext uri="{FF2B5EF4-FFF2-40B4-BE49-F238E27FC236}">
                <a16:creationId xmlns:a16="http://schemas.microsoft.com/office/drawing/2014/main" id="{680DA378-A616-42C4-A84B-11E458709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609" y="4864218"/>
            <a:ext cx="3778221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500" dirty="0">
                <a:solidFill>
                  <a:srgbClr val="28A028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</a:t>
            </a:r>
            <a:r>
              <a:rPr lang="hr-HR" altLang="en-US" sz="1500" dirty="0">
                <a:solidFill>
                  <a:srgbClr val="28A028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ru-RU" altLang="en-US" sz="1500" dirty="0">
                <a:solidFill>
                  <a:srgbClr val="28A028"/>
                </a:solidFill>
                <a:latin typeface="Arial" panose="020B0604020202020204" pitchFamily="34" charset="0"/>
              </a:rPr>
              <a:t>угол трения грунт-стена </a:t>
            </a:r>
            <a:r>
              <a:rPr lang="en-US" altLang="en-US" sz="1500" dirty="0">
                <a:solidFill>
                  <a:srgbClr val="28A028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 0.5 – 0.7 </a:t>
            </a:r>
            <a:endParaRPr lang="en-AU" altLang="en-US" sz="1500" dirty="0">
              <a:solidFill>
                <a:srgbClr val="28A028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81">
                <a:extLst>
                  <a:ext uri="{FF2B5EF4-FFF2-40B4-BE49-F238E27FC236}">
                    <a16:creationId xmlns:a16="http://schemas.microsoft.com/office/drawing/2014/main" id="{03840ABE-502A-4771-BACA-6A6C86E1A33D}"/>
                  </a:ext>
                </a:extLst>
              </p:cNvPr>
              <p:cNvSpPr txBox="1"/>
              <p:nvPr/>
            </p:nvSpPr>
            <p:spPr bwMode="auto">
              <a:xfrm>
                <a:off x="1252540" y="4863347"/>
                <a:ext cx="3671320" cy="64807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опрокидывание</m:t>
                          </m:r>
                        </m:sub>
                      </m:sSub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/3+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/3</m:t>
                          </m:r>
                        </m:den>
                      </m:f>
                      <m:r>
                        <a:rPr lang="en-GB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Object 81">
                <a:extLst>
                  <a:ext uri="{FF2B5EF4-FFF2-40B4-BE49-F238E27FC236}">
                    <a16:creationId xmlns:a16="http://schemas.microsoft.com/office/drawing/2014/main" id="{03840ABE-502A-4771-BACA-6A6C86E1A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540" y="4863347"/>
                <a:ext cx="3671320" cy="648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37">
            <a:extLst>
              <a:ext uri="{FF2B5EF4-FFF2-40B4-BE49-F238E27FC236}">
                <a16:creationId xmlns:a16="http://schemas.microsoft.com/office/drawing/2014/main" id="{B5FD0595-3DA5-4C71-84CF-70157E10E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275" y="2053720"/>
            <a:ext cx="4227154" cy="26480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C26877-A444-C7A5-2DE5-D6A4D22DE758}"/>
              </a:ext>
            </a:extLst>
          </p:cNvPr>
          <p:cNvSpPr/>
          <p:nvPr/>
        </p:nvSpPr>
        <p:spPr>
          <a:xfrm>
            <a:off x="7912166" y="2667395"/>
            <a:ext cx="729625" cy="2226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35EC1D-B55A-2CAD-AA7B-88C5C3A76073}"/>
              </a:ext>
            </a:extLst>
          </p:cNvPr>
          <p:cNvSpPr txBox="1"/>
          <p:nvPr/>
        </p:nvSpPr>
        <p:spPr>
          <a:xfrm>
            <a:off x="7722652" y="2642265"/>
            <a:ext cx="1108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Вращение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87E67E-DF94-4632-7F3A-3CF3C1F8D440}"/>
              </a:ext>
            </a:extLst>
          </p:cNvPr>
          <p:cNvSpPr/>
          <p:nvPr/>
        </p:nvSpPr>
        <p:spPr>
          <a:xfrm>
            <a:off x="7869525" y="3324845"/>
            <a:ext cx="668034" cy="1789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D58B-3FC6-BC02-7D82-56A8D5050FB2}"/>
              </a:ext>
            </a:extLst>
          </p:cNvPr>
          <p:cNvSpPr/>
          <p:nvPr/>
        </p:nvSpPr>
        <p:spPr>
          <a:xfrm>
            <a:off x="7826885" y="3503748"/>
            <a:ext cx="431142" cy="162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240C2-8C0E-2AE3-04B9-2A7694350FAC}"/>
              </a:ext>
            </a:extLst>
          </p:cNvPr>
          <p:cNvSpPr txBox="1"/>
          <p:nvPr/>
        </p:nvSpPr>
        <p:spPr>
          <a:xfrm>
            <a:off x="7852939" y="3347040"/>
            <a:ext cx="811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Общий вес стены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A6F38C-48E9-2E3C-26BD-8830C37B2C16}"/>
              </a:ext>
            </a:extLst>
          </p:cNvPr>
          <p:cNvSpPr/>
          <p:nvPr/>
        </p:nvSpPr>
        <p:spPr>
          <a:xfrm>
            <a:off x="7376792" y="4117169"/>
            <a:ext cx="729625" cy="426404"/>
          </a:xfrm>
          <a:prstGeom prst="rect">
            <a:avLst/>
          </a:prstGeom>
          <a:solidFill>
            <a:srgbClr val="E7CD91"/>
          </a:solidFill>
          <a:ln>
            <a:solidFill>
              <a:srgbClr val="E7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6705-A7BE-E552-8E03-2950ACCEF052}"/>
              </a:ext>
            </a:extLst>
          </p:cNvPr>
          <p:cNvSpPr txBox="1"/>
          <p:nvPr/>
        </p:nvSpPr>
        <p:spPr>
          <a:xfrm>
            <a:off x="7007240" y="4007205"/>
            <a:ext cx="12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Точка вращения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D1EBE7-60C4-DF68-A6D5-9DCF5115CF95}"/>
              </a:ext>
            </a:extLst>
          </p:cNvPr>
          <p:cNvSpPr/>
          <p:nvPr/>
        </p:nvSpPr>
        <p:spPr>
          <a:xfrm>
            <a:off x="8457053" y="4150334"/>
            <a:ext cx="1596609" cy="241629"/>
          </a:xfrm>
          <a:prstGeom prst="rect">
            <a:avLst/>
          </a:prstGeom>
          <a:solidFill>
            <a:srgbClr val="E7CD91"/>
          </a:solidFill>
          <a:ln>
            <a:solidFill>
              <a:srgbClr val="E7CD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3D9EF3-B2A9-4811-99CA-79526D3F6C59}"/>
              </a:ext>
            </a:extLst>
          </p:cNvPr>
          <p:cNvSpPr txBox="1"/>
          <p:nvPr/>
        </p:nvSpPr>
        <p:spPr>
          <a:xfrm>
            <a:off x="8689717" y="4150334"/>
            <a:ext cx="1861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Скольжение по основанию</a:t>
            </a:r>
          </a:p>
        </p:txBody>
      </p:sp>
    </p:spTree>
    <p:extLst>
      <p:ext uri="{BB962C8B-B14F-4D97-AF65-F5344CB8AC3E}">
        <p14:creationId xmlns:p14="http://schemas.microsoft.com/office/powerpoint/2010/main" val="3248455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36DDD-C8A6-4E89-9A26-3D027FF3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Проектирование подпорных стен - внешняя устойчивость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E82B0-F718-44E2-83E2-14861B32CC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9466" y="1181323"/>
            <a:ext cx="10515600" cy="4351338"/>
          </a:xfrm>
        </p:spPr>
        <p:txBody>
          <a:bodyPr/>
          <a:lstStyle/>
          <a:p>
            <a:r>
              <a:rPr lang="ru-RU" dirty="0"/>
              <a:t>Глобальная стабильность</a:t>
            </a:r>
          </a:p>
          <a:p>
            <a:pPr lvl="1"/>
            <a:r>
              <a:rPr lang="ru-RU" dirty="0"/>
              <a:t>проверка глобальной устойчивости с подпорной стеной, принятой за жесткое тело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03348-BEE0-43A0-9A3B-CF85867C1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170" y="2806659"/>
            <a:ext cx="6300192" cy="24375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6B1783-88FB-D951-D60D-83D7B73B990A}"/>
              </a:ext>
            </a:extLst>
          </p:cNvPr>
          <p:cNvSpPr/>
          <p:nvPr/>
        </p:nvSpPr>
        <p:spPr>
          <a:xfrm>
            <a:off x="6400800" y="3185327"/>
            <a:ext cx="1959429" cy="361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AA76D-E1F9-ECB3-E437-53B20C58E844}"/>
              </a:ext>
            </a:extLst>
          </p:cNvPr>
          <p:cNvSpPr txBox="1"/>
          <p:nvPr/>
        </p:nvSpPr>
        <p:spPr>
          <a:xfrm>
            <a:off x="6320413" y="3033826"/>
            <a:ext cx="212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Первоначальный уровень грунта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B16AE-33CA-B496-2CB1-FCF225EB2C1E}"/>
              </a:ext>
            </a:extLst>
          </p:cNvPr>
          <p:cNvSpPr/>
          <p:nvPr/>
        </p:nvSpPr>
        <p:spPr>
          <a:xfrm>
            <a:off x="3125037" y="4702629"/>
            <a:ext cx="1868994" cy="5415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DF1FEA-F67B-A275-ED46-EF56F9360321}"/>
              </a:ext>
            </a:extLst>
          </p:cNvPr>
          <p:cNvSpPr txBox="1"/>
          <p:nvPr/>
        </p:nvSpPr>
        <p:spPr>
          <a:xfrm>
            <a:off x="3526841" y="4702629"/>
            <a:ext cx="196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Поверхность провала грунта</a:t>
            </a:r>
          </a:p>
        </p:txBody>
      </p:sp>
    </p:spTree>
    <p:extLst>
      <p:ext uri="{BB962C8B-B14F-4D97-AF65-F5344CB8AC3E}">
        <p14:creationId xmlns:p14="http://schemas.microsoft.com/office/powerpoint/2010/main" val="1029554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DA4B-F9B3-4FB9-8A7D-5E4FC295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1297"/>
            <a:ext cx="12531777" cy="1325563"/>
          </a:xfrm>
        </p:spPr>
        <p:txBody>
          <a:bodyPr>
            <a:normAutofit/>
          </a:bodyPr>
          <a:lstStyle/>
          <a:p>
            <a:r>
              <a:rPr lang="ru-RU" sz="4000" b="1" dirty="0"/>
              <a:t>Проектирование подпорных стен - внешняя устойчивость</a:t>
            </a:r>
            <a:endParaRPr lang="en-GB" sz="4000" b="1" dirty="0"/>
          </a:p>
        </p:txBody>
      </p:sp>
      <p:pic>
        <p:nvPicPr>
          <p:cNvPr id="4" name="그림 20" descr="16-5.tif">
            <a:extLst>
              <a:ext uri="{FF2B5EF4-FFF2-40B4-BE49-F238E27FC236}">
                <a16:creationId xmlns:a16="http://schemas.microsoft.com/office/drawing/2014/main" id="{62C8B9ED-93D0-4159-A03E-077DBB7E4FAF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32"/>
          <a:stretch/>
        </p:blipFill>
        <p:spPr bwMode="auto">
          <a:xfrm>
            <a:off x="6634531" y="3359222"/>
            <a:ext cx="5432612" cy="234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A7E1EA-E4B2-4F9D-BAC4-9C363B5478B8}"/>
              </a:ext>
            </a:extLst>
          </p:cNvPr>
          <p:cNvSpPr txBox="1">
            <a:spLocks/>
          </p:cNvSpPr>
          <p:nvPr/>
        </p:nvSpPr>
        <p:spPr>
          <a:xfrm>
            <a:off x="353120" y="1095400"/>
            <a:ext cx="4464496" cy="309634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Контактные напряжения (эксцентриситет, несущая способность, проверка расчетов</a:t>
            </a:r>
            <a:r>
              <a:rPr lang="hr-HR" dirty="0"/>
              <a:t>):</a:t>
            </a:r>
          </a:p>
          <a:p>
            <a:pPr marL="0" indent="0" algn="ctr">
              <a:buNone/>
            </a:pPr>
            <a:r>
              <a:rPr lang="hr-HR" sz="3200" dirty="0"/>
              <a:t> </a:t>
            </a:r>
            <a:r>
              <a:rPr lang="hr-HR" sz="2100" dirty="0">
                <a:sym typeface="Symbol" panose="05050102010706020507" pitchFamily="18" charset="2"/>
              </a:rPr>
              <a:t></a:t>
            </a:r>
            <a:r>
              <a:rPr lang="ru-RU" sz="2100" baseline="-25000" dirty="0">
                <a:sym typeface="Symbol" panose="05050102010706020507" pitchFamily="18" charset="2"/>
              </a:rPr>
              <a:t>макс</a:t>
            </a:r>
            <a:r>
              <a:rPr lang="hr-HR" sz="2100" baseline="-25000" dirty="0"/>
              <a:t>/</a:t>
            </a:r>
            <a:r>
              <a:rPr lang="ru-RU" sz="2100" baseline="-25000" dirty="0"/>
              <a:t>мин</a:t>
            </a:r>
            <a:r>
              <a:rPr lang="hr-HR" sz="2100" dirty="0"/>
              <a:t> = P/A </a:t>
            </a:r>
            <a:r>
              <a:rPr lang="hr-HR" sz="2100" dirty="0">
                <a:sym typeface="Symbol"/>
              </a:rPr>
              <a:t></a:t>
            </a:r>
            <a:r>
              <a:rPr lang="hr-HR" sz="2100" dirty="0"/>
              <a:t> M/W = P(1/A </a:t>
            </a:r>
            <a:r>
              <a:rPr lang="hr-HR" sz="2100" dirty="0">
                <a:sym typeface="Symbol"/>
              </a:rPr>
              <a:t></a:t>
            </a:r>
            <a:r>
              <a:rPr lang="hr-HR" sz="2100" dirty="0"/>
              <a:t> e/W) </a:t>
            </a:r>
          </a:p>
          <a:p>
            <a:pPr marL="0" indent="0">
              <a:buNone/>
            </a:pPr>
            <a:r>
              <a:rPr lang="ru-RU" dirty="0"/>
              <a:t>Несущая способность (в случае наклонной нагрузки</a:t>
            </a:r>
            <a:r>
              <a:rPr lang="hr-HR" dirty="0"/>
              <a:t>)</a:t>
            </a:r>
          </a:p>
          <a:p>
            <a:pPr marL="0" indent="0" algn="ctr">
              <a:buNone/>
            </a:pPr>
            <a:r>
              <a:rPr lang="hr-HR" sz="2100" dirty="0"/>
              <a:t>Rd/A’= c N</a:t>
            </a:r>
            <a:r>
              <a:rPr lang="hr-HR" sz="2100" baseline="-25000" dirty="0"/>
              <a:t>c</a:t>
            </a:r>
            <a:r>
              <a:rPr lang="hr-HR" sz="2100" dirty="0"/>
              <a:t> d</a:t>
            </a:r>
            <a:r>
              <a:rPr lang="hr-HR" sz="2100" baseline="-25000" dirty="0"/>
              <a:t>c</a:t>
            </a:r>
            <a:r>
              <a:rPr lang="hr-HR" sz="2100" dirty="0"/>
              <a:t> i</a:t>
            </a:r>
            <a:r>
              <a:rPr lang="hr-HR" sz="2100" baseline="-25000" dirty="0"/>
              <a:t>c</a:t>
            </a:r>
            <a:r>
              <a:rPr lang="hr-HR" sz="2100" dirty="0"/>
              <a:t> + 0.5 </a:t>
            </a:r>
            <a:r>
              <a:rPr lang="hr-HR" sz="2100" dirty="0">
                <a:sym typeface="Symbol"/>
              </a:rPr>
              <a:t></a:t>
            </a:r>
            <a:r>
              <a:rPr lang="hr-HR" sz="2100" dirty="0"/>
              <a:t> B N</a:t>
            </a:r>
            <a:r>
              <a:rPr lang="hr-HR" sz="2100" baseline="-25000" dirty="0">
                <a:sym typeface="Symbol"/>
              </a:rPr>
              <a:t></a:t>
            </a:r>
            <a:r>
              <a:rPr lang="hr-HR" sz="2100" dirty="0"/>
              <a:t> i</a:t>
            </a:r>
            <a:r>
              <a:rPr lang="hr-HR" sz="2100" baseline="-25000" dirty="0">
                <a:sym typeface="Symbol"/>
              </a:rPr>
              <a:t></a:t>
            </a:r>
            <a:r>
              <a:rPr lang="hr-HR" sz="2100" dirty="0"/>
              <a:t> + </a:t>
            </a:r>
            <a:r>
              <a:rPr lang="hr-HR" sz="2100" dirty="0">
                <a:sym typeface="Symbol"/>
              </a:rPr>
              <a:t></a:t>
            </a:r>
            <a:r>
              <a:rPr lang="hr-HR" sz="2100" dirty="0"/>
              <a:t> D N</a:t>
            </a:r>
            <a:r>
              <a:rPr lang="hr-HR" sz="2100" baseline="-25000" dirty="0"/>
              <a:t>q</a:t>
            </a:r>
            <a:r>
              <a:rPr lang="hr-HR" sz="2100" dirty="0"/>
              <a:t> d</a:t>
            </a:r>
            <a:r>
              <a:rPr lang="hr-HR" sz="2100" baseline="-25000" dirty="0"/>
              <a:t>q</a:t>
            </a:r>
            <a:r>
              <a:rPr lang="hr-HR" sz="2100" dirty="0"/>
              <a:t> i</a:t>
            </a:r>
            <a:r>
              <a:rPr lang="hr-HR" sz="2100" baseline="-25000" dirty="0"/>
              <a:t>q</a:t>
            </a:r>
            <a:endParaRPr lang="hr-HR" sz="2100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ru-RU" dirty="0"/>
              <a:t>Осадка/дифференцированные осадки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76AD1EF5-97EA-47A8-8E3B-4D7E40071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699548"/>
              </p:ext>
            </p:extLst>
          </p:nvPr>
        </p:nvGraphicFramePr>
        <p:xfrm>
          <a:off x="6082431" y="1222981"/>
          <a:ext cx="4195027" cy="18809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icture" r:id="rId4" imgW="3419640" imgH="2054160" progId="Word.Picture.8">
                  <p:embed/>
                </p:oleObj>
              </mc:Choice>
              <mc:Fallback>
                <p:oleObj name="Picture" r:id="rId4" imgW="3419640" imgH="20541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431" y="1222981"/>
                        <a:ext cx="4195027" cy="18809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D3F7694A-3CFF-4F6F-BBC0-1AD67991C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t="10000"/>
          <a:stretch/>
        </p:blipFill>
        <p:spPr bwMode="auto">
          <a:xfrm>
            <a:off x="275093" y="3865737"/>
            <a:ext cx="5168340" cy="221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B8BBA5-725E-286C-A195-6D253E6F217B}"/>
              </a:ext>
            </a:extLst>
          </p:cNvPr>
          <p:cNvSpPr/>
          <p:nvPr/>
        </p:nvSpPr>
        <p:spPr>
          <a:xfrm>
            <a:off x="1700463" y="5191300"/>
            <a:ext cx="753979" cy="323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F6A19-C158-DF72-67F2-C2933B1FE568}"/>
              </a:ext>
            </a:extLst>
          </p:cNvPr>
          <p:cNvSpPr txBox="1"/>
          <p:nvPr/>
        </p:nvSpPr>
        <p:spPr>
          <a:xfrm>
            <a:off x="1604210" y="4947084"/>
            <a:ext cx="8502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Чрезмерное оседание носка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D4FE7-839C-4CA4-8613-AEAB8D06382B}"/>
              </a:ext>
            </a:extLst>
          </p:cNvPr>
          <p:cNvSpPr/>
          <p:nvPr/>
        </p:nvSpPr>
        <p:spPr>
          <a:xfrm>
            <a:off x="990600" y="5542855"/>
            <a:ext cx="962526" cy="21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2F2D7-8991-D6F2-2C6F-CB9CAD70508B}"/>
              </a:ext>
            </a:extLst>
          </p:cNvPr>
          <p:cNvSpPr txBox="1"/>
          <p:nvPr/>
        </p:nvSpPr>
        <p:spPr>
          <a:xfrm>
            <a:off x="906379" y="5583715"/>
            <a:ext cx="15881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Высокое давление на носок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AF70DC-00F8-4F41-6EE4-D3582C95EBFA}"/>
              </a:ext>
            </a:extLst>
          </p:cNvPr>
          <p:cNvSpPr/>
          <p:nvPr/>
        </p:nvSpPr>
        <p:spPr>
          <a:xfrm>
            <a:off x="3601453" y="4358624"/>
            <a:ext cx="389021" cy="141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0C819-9E2A-A067-CF48-EAB017138C09}"/>
              </a:ext>
            </a:extLst>
          </p:cNvPr>
          <p:cNvSpPr txBox="1"/>
          <p:nvPr/>
        </p:nvSpPr>
        <p:spPr>
          <a:xfrm>
            <a:off x="3601453" y="4333403"/>
            <a:ext cx="47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Обратная засыпка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86D377-0333-D5F4-A460-B0F3F1412A13}"/>
              </a:ext>
            </a:extLst>
          </p:cNvPr>
          <p:cNvSpPr/>
          <p:nvPr/>
        </p:nvSpPr>
        <p:spPr>
          <a:xfrm>
            <a:off x="3709737" y="4628147"/>
            <a:ext cx="280737" cy="96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96DAFD-8898-80E8-F73A-1424FE00BDE0}"/>
              </a:ext>
            </a:extLst>
          </p:cNvPr>
          <p:cNvSpPr txBox="1"/>
          <p:nvPr/>
        </p:nvSpPr>
        <p:spPr>
          <a:xfrm>
            <a:off x="3645569" y="4553162"/>
            <a:ext cx="473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Обратная засыпка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19BAA3-A13A-06E9-60A6-A9764D9505CA}"/>
              </a:ext>
            </a:extLst>
          </p:cNvPr>
          <p:cNvSpPr/>
          <p:nvPr/>
        </p:nvSpPr>
        <p:spPr>
          <a:xfrm>
            <a:off x="2769283" y="5514474"/>
            <a:ext cx="1750580" cy="30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C45D63-2922-974D-BF16-488BC1D0B9AF}"/>
              </a:ext>
            </a:extLst>
          </p:cNvPr>
          <p:cNvSpPr txBox="1"/>
          <p:nvPr/>
        </p:nvSpPr>
        <p:spPr>
          <a:xfrm>
            <a:off x="3097402" y="5459988"/>
            <a:ext cx="1851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Подстилающие пласты из сжимаемого материала, такого как глина или торф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900637-00E7-8614-0906-C575CC55AF6D}"/>
              </a:ext>
            </a:extLst>
          </p:cNvPr>
          <p:cNvSpPr/>
          <p:nvPr/>
        </p:nvSpPr>
        <p:spPr>
          <a:xfrm>
            <a:off x="2919663" y="5927558"/>
            <a:ext cx="2326105" cy="1515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B38EC2-0B50-71E2-1F3E-4CA55135BFD5}"/>
              </a:ext>
            </a:extLst>
          </p:cNvPr>
          <p:cNvSpPr txBox="1"/>
          <p:nvPr/>
        </p:nvSpPr>
        <p:spPr>
          <a:xfrm>
            <a:off x="2819400" y="5884922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/>
              <a:t>Чрезмерное оседание пяточной зоны (от обратной засыпки)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CD27F9-9E0C-CEBF-2FFE-B1ED3280984F}"/>
              </a:ext>
            </a:extLst>
          </p:cNvPr>
          <p:cNvSpPr/>
          <p:nvPr/>
        </p:nvSpPr>
        <p:spPr>
          <a:xfrm>
            <a:off x="7197969" y="2059354"/>
            <a:ext cx="449385" cy="97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C920C1-F6FA-EE32-355B-4F96111FF81A}"/>
              </a:ext>
            </a:extLst>
          </p:cNvPr>
          <p:cNvSpPr txBox="1"/>
          <p:nvPr/>
        </p:nvSpPr>
        <p:spPr>
          <a:xfrm>
            <a:off x="7127631" y="1993639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покрытие носка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A74483-1322-1034-C5D8-75F19ECA8776}"/>
              </a:ext>
            </a:extLst>
          </p:cNvPr>
          <p:cNvSpPr/>
          <p:nvPr/>
        </p:nvSpPr>
        <p:spPr>
          <a:xfrm>
            <a:off x="8921262" y="1524000"/>
            <a:ext cx="363415" cy="82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294B4D-4D4B-6A3E-9BE0-9841A65CD68E}"/>
              </a:ext>
            </a:extLst>
          </p:cNvPr>
          <p:cNvSpPr txBox="1"/>
          <p:nvPr/>
        </p:nvSpPr>
        <p:spPr>
          <a:xfrm>
            <a:off x="8819662" y="1456323"/>
            <a:ext cx="734646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" dirty="0"/>
              <a:t>обратная засыпка</a:t>
            </a:r>
          </a:p>
        </p:txBody>
      </p:sp>
    </p:spTree>
    <p:extLst>
      <p:ext uri="{BB962C8B-B14F-4D97-AF65-F5344CB8AC3E}">
        <p14:creationId xmlns:p14="http://schemas.microsoft.com/office/powerpoint/2010/main" val="3787018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2EB6A-1CEC-48E2-92F0-F66FCF87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Справочная информация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FEDFB-084D-466C-9FC3-610D36466A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Г. Н. Смит и Ян Г. Н. Смит Элементы механики грунтов, 7-е издание, Издательство Блэквелл, США [Электронная библиотека</a:t>
            </a:r>
            <a:r>
              <a:rPr lang="it-IT" dirty="0"/>
              <a:t>]</a:t>
            </a:r>
            <a:endParaRPr lang="hr-HR" dirty="0"/>
          </a:p>
          <a:p>
            <a:r>
              <a:rPr lang="ru-RU" sz="3200" dirty="0"/>
              <a:t>Браджа М. Дас Основы геотехнического строительства, третье издание, CL Engineering, США, 2007 г.</a:t>
            </a:r>
            <a:r>
              <a:rPr lang="hr-HR" sz="3200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78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91050-3309-44B6-ABAE-202556FA6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Введение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F501E-CA87-48C4-8DF9-EBF175243D2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7799" y="1252159"/>
            <a:ext cx="11565467" cy="1812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 геотехнике часто требуется принять боковое давление на грунт и восстановить/ограничить боковые перемещения грунта.</a:t>
            </a:r>
          </a:p>
          <a:p>
            <a:pPr marL="0" indent="0">
              <a:buNone/>
            </a:pPr>
            <a:r>
              <a:rPr lang="ru-RU" dirty="0"/>
              <a:t>Для проектирования земляных подпорных сооружений необходимо определить </a:t>
            </a:r>
            <a:r>
              <a:rPr lang="ru-RU" dirty="0">
                <a:solidFill>
                  <a:srgbClr val="FF0000"/>
                </a:solidFill>
              </a:rPr>
              <a:t>боковое давление грунта</a:t>
            </a:r>
            <a:r>
              <a:rPr lang="ru-RU" dirty="0"/>
              <a:t>, действующее между подпорными сооружениями и удерживаемыми массами грунта.</a:t>
            </a:r>
            <a:r>
              <a:rPr lang="en-US" altLang="en-US" sz="3200" dirty="0"/>
              <a:t> </a:t>
            </a:r>
            <a:endParaRPr lang="en-AU" altLang="en-US" sz="3200" dirty="0"/>
          </a:p>
          <a:p>
            <a:pPr marL="0" indent="0">
              <a:buNone/>
            </a:pPr>
            <a:endParaRPr lang="hr-HR" dirty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9E260-CC13-494C-ABD6-177EDC53D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49" y="3309091"/>
            <a:ext cx="2174607" cy="1998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B66D9A-DAA7-4664-A5A4-93386A24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035" y="3549851"/>
            <a:ext cx="4248472" cy="17574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5117CE-6B9C-E8E6-4A10-125D18C05ACB}"/>
              </a:ext>
            </a:extLst>
          </p:cNvPr>
          <p:cNvSpPr/>
          <p:nvPr/>
        </p:nvSpPr>
        <p:spPr>
          <a:xfrm>
            <a:off x="2106154" y="3336910"/>
            <a:ext cx="502703" cy="411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EE9F14-E89B-3790-4A90-99C718F12D27}"/>
              </a:ext>
            </a:extLst>
          </p:cNvPr>
          <p:cNvSpPr txBox="1"/>
          <p:nvPr/>
        </p:nvSpPr>
        <p:spPr>
          <a:xfrm>
            <a:off x="1987849" y="3389759"/>
            <a:ext cx="84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Подпорная конструкция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243D8B-12C7-50B5-0D95-5BDDE4FDA86E}"/>
              </a:ext>
            </a:extLst>
          </p:cNvPr>
          <p:cNvSpPr/>
          <p:nvPr/>
        </p:nvSpPr>
        <p:spPr>
          <a:xfrm>
            <a:off x="3154897" y="4272978"/>
            <a:ext cx="780057" cy="481035"/>
          </a:xfrm>
          <a:prstGeom prst="rect">
            <a:avLst/>
          </a:prstGeom>
          <a:solidFill>
            <a:srgbClr val="E5E5E5"/>
          </a:solidFill>
          <a:ln>
            <a:solidFill>
              <a:srgbClr val="E5E5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67ABA-D163-4DBA-0205-A596163D829A}"/>
              </a:ext>
            </a:extLst>
          </p:cNvPr>
          <p:cNvSpPr txBox="1"/>
          <p:nvPr/>
        </p:nvSpPr>
        <p:spPr>
          <a:xfrm>
            <a:off x="3075152" y="4321981"/>
            <a:ext cx="780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>
                <a:solidFill>
                  <a:srgbClr val="FF0000"/>
                </a:solidFill>
              </a:rPr>
              <a:t>Давление Земли</a:t>
            </a:r>
          </a:p>
        </p:txBody>
      </p:sp>
    </p:spTree>
    <p:extLst>
      <p:ext uri="{BB962C8B-B14F-4D97-AF65-F5344CB8AC3E}">
        <p14:creationId xmlns:p14="http://schemas.microsoft.com/office/powerpoint/2010/main" val="729616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95480-62D6-449D-A430-EA6E09F2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Введение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DF64-6577-47C6-8E63-75C1ACA2853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1075267"/>
            <a:ext cx="6410010" cy="3463009"/>
          </a:xfrm>
        </p:spPr>
        <p:txBody>
          <a:bodyPr>
            <a:normAutofit fontScale="92500"/>
          </a:bodyPr>
          <a:lstStyle/>
          <a:p>
            <a:r>
              <a:rPr lang="ru-RU" dirty="0"/>
              <a:t>Боковое давление грунта имеет большое значение для проектирования различных конструкций </a:t>
            </a:r>
            <a:r>
              <a:rPr lang="hr-HR" dirty="0"/>
              <a:t>:</a:t>
            </a:r>
          </a:p>
          <a:p>
            <a:pPr lvl="1"/>
            <a:r>
              <a:rPr lang="ru-RU" dirty="0"/>
              <a:t>Укрепляемые стены (стены подвалов, дорожные и железнодорожные стены, платформы)</a:t>
            </a:r>
          </a:p>
          <a:p>
            <a:pPr lvl="1"/>
            <a:r>
              <a:rPr lang="ru-RU" dirty="0"/>
              <a:t>(Анкерные) шпунтовые стены </a:t>
            </a:r>
          </a:p>
          <a:p>
            <a:pPr lvl="1"/>
            <a:r>
              <a:rPr lang="ru-RU" dirty="0"/>
              <a:t>Котлованы (с опорами и без них)</a:t>
            </a:r>
          </a:p>
          <a:p>
            <a:pPr lvl="1"/>
            <a:r>
              <a:rPr lang="ru-RU" dirty="0"/>
              <a:t>Давление зерна на стены силосов и бункеров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82B9A-52FC-43FB-888C-620CE21FA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" t="8170" r="9088"/>
          <a:stretch/>
        </p:blipFill>
        <p:spPr>
          <a:xfrm>
            <a:off x="8975991" y="955976"/>
            <a:ext cx="1989101" cy="1584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0A4B61-200B-479A-B8C5-72DD12A4C9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5" r="5414"/>
          <a:stretch/>
        </p:blipFill>
        <p:spPr>
          <a:xfrm>
            <a:off x="6400800" y="852406"/>
            <a:ext cx="2160240" cy="1524875"/>
          </a:xfrm>
          <a:prstGeom prst="rect">
            <a:avLst/>
          </a:prstGeom>
        </p:spPr>
      </p:pic>
      <p:pic>
        <p:nvPicPr>
          <p:cNvPr id="6" name="Picture 2" descr="sustavi sidara">
            <a:extLst>
              <a:ext uri="{FF2B5EF4-FFF2-40B4-BE49-F238E27FC236}">
                <a16:creationId xmlns:a16="http://schemas.microsoft.com/office/drawing/2014/main" id="{5F58E17A-E4F2-4C83-969E-83CEF1E92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t="54953" r="51944"/>
          <a:stretch/>
        </p:blipFill>
        <p:spPr bwMode="auto">
          <a:xfrm>
            <a:off x="6410010" y="2806771"/>
            <a:ext cx="2016225" cy="1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4BBD67-A3E4-4DD3-843D-B5F98E3AE4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5" t="9397" r="17949" b="18010"/>
          <a:stretch/>
        </p:blipFill>
        <p:spPr>
          <a:xfrm>
            <a:off x="9003478" y="2837648"/>
            <a:ext cx="1979817" cy="1440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DAE60-7323-4DB0-95B1-90B60EADBC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275" y="4606009"/>
            <a:ext cx="2016224" cy="1512168"/>
          </a:xfrm>
          <a:prstGeom prst="rect">
            <a:avLst/>
          </a:prstGeom>
        </p:spPr>
      </p:pic>
      <p:pic>
        <p:nvPicPr>
          <p:cNvPr id="9" name="Picture 8" descr="razupore u iskopu">
            <a:extLst>
              <a:ext uri="{FF2B5EF4-FFF2-40B4-BE49-F238E27FC236}">
                <a16:creationId xmlns:a16="http://schemas.microsoft.com/office/drawing/2014/main" id="{7F2E7A42-3FDA-4DD0-B6BA-1436B6319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48016" y="4496964"/>
            <a:ext cx="2016224" cy="1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Details are in the caption following the image">
            <a:extLst>
              <a:ext uri="{FF2B5EF4-FFF2-40B4-BE49-F238E27FC236}">
                <a16:creationId xmlns:a16="http://schemas.microsoft.com/office/drawing/2014/main" id="{F00C27C1-6012-46A8-B205-251064576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35" y="4401543"/>
            <a:ext cx="3923928" cy="139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FFA2D1F-61DF-F29F-80CA-2AD9A89691EF}"/>
              </a:ext>
            </a:extLst>
          </p:cNvPr>
          <p:cNvSpPr/>
          <p:nvPr/>
        </p:nvSpPr>
        <p:spPr>
          <a:xfrm>
            <a:off x="7505700" y="3242310"/>
            <a:ext cx="834390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1B31DE-7311-19CE-C2F7-56512C941AF2}"/>
              </a:ext>
            </a:extLst>
          </p:cNvPr>
          <p:cNvSpPr txBox="1"/>
          <p:nvPr/>
        </p:nvSpPr>
        <p:spPr>
          <a:xfrm>
            <a:off x="7480920" y="3310164"/>
            <a:ext cx="12078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/>
              <a:t>Бетонная плита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179EA3-2710-EAB0-3F2E-D4B09F5D22E6}"/>
              </a:ext>
            </a:extLst>
          </p:cNvPr>
          <p:cNvSpPr/>
          <p:nvPr/>
        </p:nvSpPr>
        <p:spPr>
          <a:xfrm>
            <a:off x="8122596" y="4510473"/>
            <a:ext cx="603115" cy="13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42D431-39FE-1E10-AD95-B6CB22EC51D1}"/>
              </a:ext>
            </a:extLst>
          </p:cNvPr>
          <p:cNvSpPr txBox="1"/>
          <p:nvPr/>
        </p:nvSpPr>
        <p:spPr>
          <a:xfrm>
            <a:off x="8122596" y="4496963"/>
            <a:ext cx="680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Осадка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B1B718-E018-F6BF-26F4-5B513ADCAB57}"/>
              </a:ext>
            </a:extLst>
          </p:cNvPr>
          <p:cNvSpPr/>
          <p:nvPr/>
        </p:nvSpPr>
        <p:spPr>
          <a:xfrm>
            <a:off x="8039911" y="5029200"/>
            <a:ext cx="386324" cy="13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14953A-CA44-619C-EA88-B8CBB9591410}"/>
              </a:ext>
            </a:extLst>
          </p:cNvPr>
          <p:cNvSpPr txBox="1"/>
          <p:nvPr/>
        </p:nvSpPr>
        <p:spPr>
          <a:xfrm>
            <a:off x="7948539" y="4973880"/>
            <a:ext cx="569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Струт</a:t>
            </a:r>
          </a:p>
          <a:p>
            <a:endParaRPr lang="ru-RU" sz="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3676E8-8914-7935-C482-3925B30CF2A7}"/>
              </a:ext>
            </a:extLst>
          </p:cNvPr>
          <p:cNvSpPr/>
          <p:nvPr/>
        </p:nvSpPr>
        <p:spPr>
          <a:xfrm>
            <a:off x="8039911" y="5307570"/>
            <a:ext cx="648809" cy="136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20FF61-E837-867C-47EB-64FFFC8EF5B8}"/>
              </a:ext>
            </a:extLst>
          </p:cNvPr>
          <p:cNvSpPr txBox="1"/>
          <p:nvPr/>
        </p:nvSpPr>
        <p:spPr>
          <a:xfrm>
            <a:off x="7993582" y="5254371"/>
            <a:ext cx="9381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i="1" dirty="0"/>
              <a:t>Валовая балка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1EEF4F-3759-6CE9-CC28-E8BBF96197F7}"/>
              </a:ext>
            </a:extLst>
          </p:cNvPr>
          <p:cNvSpPr/>
          <p:nvPr/>
        </p:nvSpPr>
        <p:spPr>
          <a:xfrm>
            <a:off x="2515784" y="4453554"/>
            <a:ext cx="663296" cy="118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9D601-DA3A-4E45-7BED-29719E3ED645}"/>
              </a:ext>
            </a:extLst>
          </p:cNvPr>
          <p:cNvSpPr txBox="1"/>
          <p:nvPr/>
        </p:nvSpPr>
        <p:spPr>
          <a:xfrm>
            <a:off x="2515784" y="4391508"/>
            <a:ext cx="148767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Эквивалентная поверхность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0F24A55-316A-B29E-B158-7BB3FF165EE8}"/>
              </a:ext>
            </a:extLst>
          </p:cNvPr>
          <p:cNvSpPr/>
          <p:nvPr/>
        </p:nvSpPr>
        <p:spPr>
          <a:xfrm>
            <a:off x="3124894" y="5043055"/>
            <a:ext cx="446529" cy="560339"/>
          </a:xfrm>
          <a:custGeom>
            <a:avLst/>
            <a:gdLst>
              <a:gd name="connsiteX0" fmla="*/ 76 w 446529"/>
              <a:gd name="connsiteY0" fmla="*/ 36945 h 560339"/>
              <a:gd name="connsiteX1" fmla="*/ 24706 w 446529"/>
              <a:gd name="connsiteY1" fmla="*/ 61575 h 560339"/>
              <a:gd name="connsiteX2" fmla="*/ 49336 w 446529"/>
              <a:gd name="connsiteY2" fmla="*/ 86206 h 560339"/>
              <a:gd name="connsiteX3" fmla="*/ 52415 w 446529"/>
              <a:gd name="connsiteY3" fmla="*/ 95442 h 560339"/>
              <a:gd name="connsiteX4" fmla="*/ 58573 w 446529"/>
              <a:gd name="connsiteY4" fmla="*/ 104678 h 560339"/>
              <a:gd name="connsiteX5" fmla="*/ 67809 w 446529"/>
              <a:gd name="connsiteY5" fmla="*/ 138545 h 560339"/>
              <a:gd name="connsiteX6" fmla="*/ 80124 w 446529"/>
              <a:gd name="connsiteY6" fmla="*/ 157018 h 560339"/>
              <a:gd name="connsiteX7" fmla="*/ 83203 w 446529"/>
              <a:gd name="connsiteY7" fmla="*/ 172412 h 560339"/>
              <a:gd name="connsiteX8" fmla="*/ 95518 w 446529"/>
              <a:gd name="connsiteY8" fmla="*/ 190884 h 560339"/>
              <a:gd name="connsiteX9" fmla="*/ 126306 w 446529"/>
              <a:gd name="connsiteY9" fmla="*/ 224751 h 560339"/>
              <a:gd name="connsiteX10" fmla="*/ 150936 w 446529"/>
              <a:gd name="connsiteY10" fmla="*/ 243224 h 560339"/>
              <a:gd name="connsiteX11" fmla="*/ 160173 w 446529"/>
              <a:gd name="connsiteY11" fmla="*/ 252460 h 560339"/>
              <a:gd name="connsiteX12" fmla="*/ 175567 w 446529"/>
              <a:gd name="connsiteY12" fmla="*/ 270933 h 560339"/>
              <a:gd name="connsiteX13" fmla="*/ 206354 w 446529"/>
              <a:gd name="connsiteY13" fmla="*/ 301721 h 560339"/>
              <a:gd name="connsiteX14" fmla="*/ 224827 w 446529"/>
              <a:gd name="connsiteY14" fmla="*/ 317115 h 560339"/>
              <a:gd name="connsiteX15" fmla="*/ 230985 w 446529"/>
              <a:gd name="connsiteY15" fmla="*/ 332509 h 560339"/>
              <a:gd name="connsiteX16" fmla="*/ 234064 w 446529"/>
              <a:gd name="connsiteY16" fmla="*/ 341745 h 560339"/>
              <a:gd name="connsiteX17" fmla="*/ 246379 w 446529"/>
              <a:gd name="connsiteY17" fmla="*/ 360218 h 560339"/>
              <a:gd name="connsiteX18" fmla="*/ 264851 w 446529"/>
              <a:gd name="connsiteY18" fmla="*/ 384848 h 560339"/>
              <a:gd name="connsiteX19" fmla="*/ 289482 w 446529"/>
              <a:gd name="connsiteY19" fmla="*/ 409478 h 560339"/>
              <a:gd name="connsiteX20" fmla="*/ 311033 w 446529"/>
              <a:gd name="connsiteY20" fmla="*/ 434109 h 560339"/>
              <a:gd name="connsiteX21" fmla="*/ 317191 w 446529"/>
              <a:gd name="connsiteY21" fmla="*/ 446424 h 560339"/>
              <a:gd name="connsiteX22" fmla="*/ 326427 w 446529"/>
              <a:gd name="connsiteY22" fmla="*/ 458739 h 560339"/>
              <a:gd name="connsiteX23" fmla="*/ 332585 w 446529"/>
              <a:gd name="connsiteY23" fmla="*/ 474133 h 560339"/>
              <a:gd name="connsiteX24" fmla="*/ 344900 w 446529"/>
              <a:gd name="connsiteY24" fmla="*/ 492606 h 560339"/>
              <a:gd name="connsiteX25" fmla="*/ 351058 w 446529"/>
              <a:gd name="connsiteY25" fmla="*/ 504921 h 560339"/>
              <a:gd name="connsiteX26" fmla="*/ 363373 w 446529"/>
              <a:gd name="connsiteY26" fmla="*/ 517236 h 560339"/>
              <a:gd name="connsiteX27" fmla="*/ 378767 w 446529"/>
              <a:gd name="connsiteY27" fmla="*/ 538787 h 560339"/>
              <a:gd name="connsiteX28" fmla="*/ 397239 w 446529"/>
              <a:gd name="connsiteY28" fmla="*/ 554181 h 560339"/>
              <a:gd name="connsiteX29" fmla="*/ 418791 w 446529"/>
              <a:gd name="connsiteY29" fmla="*/ 560339 h 560339"/>
              <a:gd name="connsiteX30" fmla="*/ 446500 w 446529"/>
              <a:gd name="connsiteY30" fmla="*/ 501842 h 560339"/>
              <a:gd name="connsiteX31" fmla="*/ 412633 w 446529"/>
              <a:gd name="connsiteY31" fmla="*/ 421793 h 560339"/>
              <a:gd name="connsiteX32" fmla="*/ 366451 w 446529"/>
              <a:gd name="connsiteY32" fmla="*/ 366375 h 560339"/>
              <a:gd name="connsiteX33" fmla="*/ 283324 w 446529"/>
              <a:gd name="connsiteY33" fmla="*/ 193963 h 560339"/>
              <a:gd name="connsiteX34" fmla="*/ 243300 w 446529"/>
              <a:gd name="connsiteY34" fmla="*/ 70812 h 560339"/>
              <a:gd name="connsiteX35" fmla="*/ 230985 w 446529"/>
              <a:gd name="connsiteY35" fmla="*/ 46181 h 560339"/>
              <a:gd name="connsiteX36" fmla="*/ 194039 w 446529"/>
              <a:gd name="connsiteY36" fmla="*/ 27709 h 560339"/>
              <a:gd name="connsiteX37" fmla="*/ 120148 w 446529"/>
              <a:gd name="connsiteY37" fmla="*/ 6157 h 560339"/>
              <a:gd name="connsiteX38" fmla="*/ 86282 w 446529"/>
              <a:gd name="connsiteY38" fmla="*/ 3078 h 560339"/>
              <a:gd name="connsiteX39" fmla="*/ 61651 w 446529"/>
              <a:gd name="connsiteY39" fmla="*/ 0 h 560339"/>
              <a:gd name="connsiteX40" fmla="*/ 18548 w 446529"/>
              <a:gd name="connsiteY40" fmla="*/ 3078 h 560339"/>
              <a:gd name="connsiteX41" fmla="*/ 76 w 446529"/>
              <a:gd name="connsiteY41" fmla="*/ 36945 h 56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46529" h="560339">
                <a:moveTo>
                  <a:pt x="76" y="36945"/>
                </a:moveTo>
                <a:cubicBezTo>
                  <a:pt x="1102" y="46695"/>
                  <a:pt x="16174" y="53700"/>
                  <a:pt x="24706" y="61575"/>
                </a:cubicBezTo>
                <a:cubicBezTo>
                  <a:pt x="49926" y="84854"/>
                  <a:pt x="31614" y="62574"/>
                  <a:pt x="49336" y="86206"/>
                </a:cubicBezTo>
                <a:cubicBezTo>
                  <a:pt x="50362" y="89285"/>
                  <a:pt x="50964" y="92539"/>
                  <a:pt x="52415" y="95442"/>
                </a:cubicBezTo>
                <a:cubicBezTo>
                  <a:pt x="54070" y="98752"/>
                  <a:pt x="57403" y="101168"/>
                  <a:pt x="58573" y="104678"/>
                </a:cubicBezTo>
                <a:cubicBezTo>
                  <a:pt x="67345" y="130994"/>
                  <a:pt x="55096" y="115238"/>
                  <a:pt x="67809" y="138545"/>
                </a:cubicBezTo>
                <a:cubicBezTo>
                  <a:pt x="71353" y="145042"/>
                  <a:pt x="80124" y="157018"/>
                  <a:pt x="80124" y="157018"/>
                </a:cubicBezTo>
                <a:cubicBezTo>
                  <a:pt x="81150" y="162149"/>
                  <a:pt x="81038" y="167648"/>
                  <a:pt x="83203" y="172412"/>
                </a:cubicBezTo>
                <a:cubicBezTo>
                  <a:pt x="86265" y="179149"/>
                  <a:pt x="91078" y="184964"/>
                  <a:pt x="95518" y="190884"/>
                </a:cubicBezTo>
                <a:cubicBezTo>
                  <a:pt x="105401" y="204063"/>
                  <a:pt x="111912" y="213955"/>
                  <a:pt x="126306" y="224751"/>
                </a:cubicBezTo>
                <a:cubicBezTo>
                  <a:pt x="134516" y="230909"/>
                  <a:pt x="143679" y="235968"/>
                  <a:pt x="150936" y="243224"/>
                </a:cubicBezTo>
                <a:cubicBezTo>
                  <a:pt x="154015" y="246303"/>
                  <a:pt x="157280" y="249206"/>
                  <a:pt x="160173" y="252460"/>
                </a:cubicBezTo>
                <a:cubicBezTo>
                  <a:pt x="165498" y="258451"/>
                  <a:pt x="170085" y="265085"/>
                  <a:pt x="175567" y="270933"/>
                </a:cubicBezTo>
                <a:cubicBezTo>
                  <a:pt x="185493" y="281521"/>
                  <a:pt x="194278" y="293671"/>
                  <a:pt x="206354" y="301721"/>
                </a:cubicBezTo>
                <a:cubicBezTo>
                  <a:pt x="219214" y="310293"/>
                  <a:pt x="212975" y="305261"/>
                  <a:pt x="224827" y="317115"/>
                </a:cubicBezTo>
                <a:cubicBezTo>
                  <a:pt x="226880" y="322246"/>
                  <a:pt x="229044" y="327334"/>
                  <a:pt x="230985" y="332509"/>
                </a:cubicBezTo>
                <a:cubicBezTo>
                  <a:pt x="232125" y="335548"/>
                  <a:pt x="232488" y="338908"/>
                  <a:pt x="234064" y="341745"/>
                </a:cubicBezTo>
                <a:cubicBezTo>
                  <a:pt x="237658" y="348214"/>
                  <a:pt x="242274" y="354060"/>
                  <a:pt x="246379" y="360218"/>
                </a:cubicBezTo>
                <a:cubicBezTo>
                  <a:pt x="252887" y="369981"/>
                  <a:pt x="256074" y="375340"/>
                  <a:pt x="264851" y="384848"/>
                </a:cubicBezTo>
                <a:cubicBezTo>
                  <a:pt x="272727" y="393380"/>
                  <a:pt x="281272" y="401268"/>
                  <a:pt x="289482" y="409478"/>
                </a:cubicBezTo>
                <a:cubicBezTo>
                  <a:pt x="299033" y="419029"/>
                  <a:pt x="303965" y="422799"/>
                  <a:pt x="311033" y="434109"/>
                </a:cubicBezTo>
                <a:cubicBezTo>
                  <a:pt x="313465" y="438001"/>
                  <a:pt x="314758" y="442532"/>
                  <a:pt x="317191" y="446424"/>
                </a:cubicBezTo>
                <a:cubicBezTo>
                  <a:pt x="319911" y="450775"/>
                  <a:pt x="323935" y="454254"/>
                  <a:pt x="326427" y="458739"/>
                </a:cubicBezTo>
                <a:cubicBezTo>
                  <a:pt x="329111" y="463570"/>
                  <a:pt x="329939" y="469281"/>
                  <a:pt x="332585" y="474133"/>
                </a:cubicBezTo>
                <a:cubicBezTo>
                  <a:pt x="336129" y="480630"/>
                  <a:pt x="341590" y="485987"/>
                  <a:pt x="344900" y="492606"/>
                </a:cubicBezTo>
                <a:cubicBezTo>
                  <a:pt x="346953" y="496711"/>
                  <a:pt x="348304" y="501249"/>
                  <a:pt x="351058" y="504921"/>
                </a:cubicBezTo>
                <a:cubicBezTo>
                  <a:pt x="354541" y="509565"/>
                  <a:pt x="359595" y="512828"/>
                  <a:pt x="363373" y="517236"/>
                </a:cubicBezTo>
                <a:cubicBezTo>
                  <a:pt x="373869" y="529481"/>
                  <a:pt x="365240" y="525260"/>
                  <a:pt x="378767" y="538787"/>
                </a:cubicBezTo>
                <a:cubicBezTo>
                  <a:pt x="384435" y="544455"/>
                  <a:pt x="390570" y="549735"/>
                  <a:pt x="397239" y="554181"/>
                </a:cubicBezTo>
                <a:cubicBezTo>
                  <a:pt x="399889" y="555947"/>
                  <a:pt x="417149" y="559928"/>
                  <a:pt x="418791" y="560339"/>
                </a:cubicBezTo>
                <a:cubicBezTo>
                  <a:pt x="429443" y="544361"/>
                  <a:pt x="447360" y="523335"/>
                  <a:pt x="446500" y="501842"/>
                </a:cubicBezTo>
                <a:cubicBezTo>
                  <a:pt x="445311" y="472114"/>
                  <a:pt x="430498" y="444422"/>
                  <a:pt x="412633" y="421793"/>
                </a:cubicBezTo>
                <a:cubicBezTo>
                  <a:pt x="377527" y="377325"/>
                  <a:pt x="396407" y="418521"/>
                  <a:pt x="366451" y="366375"/>
                </a:cubicBezTo>
                <a:cubicBezTo>
                  <a:pt x="327062" y="297809"/>
                  <a:pt x="304360" y="262329"/>
                  <a:pt x="283324" y="193963"/>
                </a:cubicBezTo>
                <a:cubicBezTo>
                  <a:pt x="251237" y="89682"/>
                  <a:pt x="287627" y="174243"/>
                  <a:pt x="243300" y="70812"/>
                </a:cubicBezTo>
                <a:cubicBezTo>
                  <a:pt x="239684" y="62375"/>
                  <a:pt x="236384" y="53605"/>
                  <a:pt x="230985" y="46181"/>
                </a:cubicBezTo>
                <a:cubicBezTo>
                  <a:pt x="223873" y="36401"/>
                  <a:pt x="202596" y="30685"/>
                  <a:pt x="194039" y="27709"/>
                </a:cubicBezTo>
                <a:cubicBezTo>
                  <a:pt x="170186" y="19413"/>
                  <a:pt x="145443" y="9952"/>
                  <a:pt x="120148" y="6157"/>
                </a:cubicBezTo>
                <a:cubicBezTo>
                  <a:pt x="108938" y="4475"/>
                  <a:pt x="97555" y="4265"/>
                  <a:pt x="86282" y="3078"/>
                </a:cubicBezTo>
                <a:cubicBezTo>
                  <a:pt x="78053" y="2212"/>
                  <a:pt x="69861" y="1026"/>
                  <a:pt x="61651" y="0"/>
                </a:cubicBezTo>
                <a:cubicBezTo>
                  <a:pt x="47283" y="1026"/>
                  <a:pt x="32733" y="575"/>
                  <a:pt x="18548" y="3078"/>
                </a:cubicBezTo>
                <a:cubicBezTo>
                  <a:pt x="8458" y="4859"/>
                  <a:pt x="-950" y="27195"/>
                  <a:pt x="76" y="369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39A233-0A96-0C1A-F5B2-1D44E707802F}"/>
              </a:ext>
            </a:extLst>
          </p:cNvPr>
          <p:cNvSpPr txBox="1"/>
          <p:nvPr/>
        </p:nvSpPr>
        <p:spPr>
          <a:xfrm rot="3232406">
            <a:off x="2664658" y="5230626"/>
            <a:ext cx="13208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/>
              <a:t>Модель сохраняющегося силоса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1219A4D-0A47-81DE-8D14-00F25FF8D5C6}"/>
              </a:ext>
            </a:extLst>
          </p:cNvPr>
          <p:cNvSpPr/>
          <p:nvPr/>
        </p:nvSpPr>
        <p:spPr>
          <a:xfrm>
            <a:off x="3127472" y="5244614"/>
            <a:ext cx="149837" cy="162249"/>
          </a:xfrm>
          <a:custGeom>
            <a:avLst/>
            <a:gdLst>
              <a:gd name="connsiteX0" fmla="*/ 84148 w 149837"/>
              <a:gd name="connsiteY0" fmla="*/ 160444 h 162249"/>
              <a:gd name="connsiteX1" fmla="*/ 61708 w 149837"/>
              <a:gd name="connsiteY1" fmla="*/ 109955 h 162249"/>
              <a:gd name="connsiteX2" fmla="*/ 53294 w 149837"/>
              <a:gd name="connsiteY2" fmla="*/ 84711 h 162249"/>
              <a:gd name="connsiteX3" fmla="*/ 47684 w 149837"/>
              <a:gd name="connsiteY3" fmla="*/ 73492 h 162249"/>
              <a:gd name="connsiteX4" fmla="*/ 44879 w 149837"/>
              <a:gd name="connsiteY4" fmla="*/ 65077 h 162249"/>
              <a:gd name="connsiteX5" fmla="*/ 28049 w 149837"/>
              <a:gd name="connsiteY5" fmla="*/ 42638 h 162249"/>
              <a:gd name="connsiteX6" fmla="*/ 2805 w 149837"/>
              <a:gd name="connsiteY6" fmla="*/ 20198 h 162249"/>
              <a:gd name="connsiteX7" fmla="*/ 0 w 149837"/>
              <a:gd name="connsiteY7" fmla="*/ 11784 h 162249"/>
              <a:gd name="connsiteX8" fmla="*/ 44879 w 149837"/>
              <a:gd name="connsiteY8" fmla="*/ 6174 h 162249"/>
              <a:gd name="connsiteX9" fmla="*/ 53294 w 149837"/>
              <a:gd name="connsiteY9" fmla="*/ 14588 h 162249"/>
              <a:gd name="connsiteX10" fmla="*/ 64513 w 149837"/>
              <a:gd name="connsiteY10" fmla="*/ 23003 h 162249"/>
              <a:gd name="connsiteX11" fmla="*/ 78538 w 149837"/>
              <a:gd name="connsiteY11" fmla="*/ 48247 h 162249"/>
              <a:gd name="connsiteX12" fmla="*/ 86953 w 149837"/>
              <a:gd name="connsiteY12" fmla="*/ 53857 h 162249"/>
              <a:gd name="connsiteX13" fmla="*/ 115002 w 149837"/>
              <a:gd name="connsiteY13" fmla="*/ 95931 h 162249"/>
              <a:gd name="connsiteX14" fmla="*/ 131831 w 149837"/>
              <a:gd name="connsiteY14" fmla="*/ 121175 h 162249"/>
              <a:gd name="connsiteX15" fmla="*/ 137441 w 149837"/>
              <a:gd name="connsiteY15" fmla="*/ 129590 h 162249"/>
              <a:gd name="connsiteX16" fmla="*/ 140246 w 149837"/>
              <a:gd name="connsiteY16" fmla="*/ 140809 h 162249"/>
              <a:gd name="connsiteX17" fmla="*/ 148661 w 149837"/>
              <a:gd name="connsiteY17" fmla="*/ 154834 h 162249"/>
              <a:gd name="connsiteX18" fmla="*/ 120611 w 149837"/>
              <a:gd name="connsiteY18" fmla="*/ 152029 h 162249"/>
              <a:gd name="connsiteX19" fmla="*/ 84148 w 149837"/>
              <a:gd name="connsiteY19" fmla="*/ 160444 h 16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9837" h="162249">
                <a:moveTo>
                  <a:pt x="84148" y="160444"/>
                </a:moveTo>
                <a:cubicBezTo>
                  <a:pt x="74331" y="153432"/>
                  <a:pt x="66175" y="127822"/>
                  <a:pt x="61708" y="109955"/>
                </a:cubicBezTo>
                <a:cubicBezTo>
                  <a:pt x="58453" y="96936"/>
                  <a:pt x="59327" y="98286"/>
                  <a:pt x="53294" y="84711"/>
                </a:cubicBezTo>
                <a:cubicBezTo>
                  <a:pt x="51596" y="80890"/>
                  <a:pt x="49331" y="77335"/>
                  <a:pt x="47684" y="73492"/>
                </a:cubicBezTo>
                <a:cubicBezTo>
                  <a:pt x="46519" y="70774"/>
                  <a:pt x="46201" y="67722"/>
                  <a:pt x="44879" y="65077"/>
                </a:cubicBezTo>
                <a:cubicBezTo>
                  <a:pt x="42160" y="59638"/>
                  <a:pt x="30344" y="45163"/>
                  <a:pt x="28049" y="42638"/>
                </a:cubicBezTo>
                <a:cubicBezTo>
                  <a:pt x="13267" y="26378"/>
                  <a:pt x="15938" y="28953"/>
                  <a:pt x="2805" y="20198"/>
                </a:cubicBezTo>
                <a:cubicBezTo>
                  <a:pt x="1870" y="17393"/>
                  <a:pt x="0" y="14740"/>
                  <a:pt x="0" y="11784"/>
                </a:cubicBezTo>
                <a:cubicBezTo>
                  <a:pt x="0" y="-10449"/>
                  <a:pt x="34319" y="5470"/>
                  <a:pt x="44879" y="6174"/>
                </a:cubicBezTo>
                <a:cubicBezTo>
                  <a:pt x="47684" y="8979"/>
                  <a:pt x="50282" y="12007"/>
                  <a:pt x="53294" y="14588"/>
                </a:cubicBezTo>
                <a:cubicBezTo>
                  <a:pt x="56843" y="17630"/>
                  <a:pt x="61208" y="19697"/>
                  <a:pt x="64513" y="23003"/>
                </a:cubicBezTo>
                <a:cubicBezTo>
                  <a:pt x="85180" y="43671"/>
                  <a:pt x="61250" y="24045"/>
                  <a:pt x="78538" y="48247"/>
                </a:cubicBezTo>
                <a:cubicBezTo>
                  <a:pt x="80498" y="50990"/>
                  <a:pt x="84148" y="51987"/>
                  <a:pt x="86953" y="53857"/>
                </a:cubicBezTo>
                <a:cubicBezTo>
                  <a:pt x="125334" y="117827"/>
                  <a:pt x="86828" y="56487"/>
                  <a:pt x="115002" y="95931"/>
                </a:cubicBezTo>
                <a:cubicBezTo>
                  <a:pt x="120880" y="104160"/>
                  <a:pt x="126221" y="112760"/>
                  <a:pt x="131831" y="121175"/>
                </a:cubicBezTo>
                <a:lnTo>
                  <a:pt x="137441" y="129590"/>
                </a:lnTo>
                <a:cubicBezTo>
                  <a:pt x="138376" y="133330"/>
                  <a:pt x="138680" y="137286"/>
                  <a:pt x="140246" y="140809"/>
                </a:cubicBezTo>
                <a:cubicBezTo>
                  <a:pt x="142460" y="145791"/>
                  <a:pt x="153395" y="152129"/>
                  <a:pt x="148661" y="154834"/>
                </a:cubicBezTo>
                <a:cubicBezTo>
                  <a:pt x="140502" y="159496"/>
                  <a:pt x="129984" y="152698"/>
                  <a:pt x="120611" y="152029"/>
                </a:cubicBezTo>
                <a:cubicBezTo>
                  <a:pt x="116881" y="151763"/>
                  <a:pt x="93965" y="167456"/>
                  <a:pt x="84148" y="16044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CDA0521-E748-E011-7A60-9FE54CA8BE25}"/>
              </a:ext>
            </a:extLst>
          </p:cNvPr>
          <p:cNvSpPr/>
          <p:nvPr/>
        </p:nvSpPr>
        <p:spPr>
          <a:xfrm>
            <a:off x="3056960" y="5104918"/>
            <a:ext cx="92952" cy="123430"/>
          </a:xfrm>
          <a:custGeom>
            <a:avLst/>
            <a:gdLst>
              <a:gd name="connsiteX0" fmla="*/ 390 w 92952"/>
              <a:gd name="connsiteY0" fmla="*/ 28064 h 123430"/>
              <a:gd name="connsiteX1" fmla="*/ 36853 w 92952"/>
              <a:gd name="connsiteY1" fmla="*/ 75747 h 123430"/>
              <a:gd name="connsiteX2" fmla="*/ 50878 w 92952"/>
              <a:gd name="connsiteY2" fmla="*/ 112211 h 123430"/>
              <a:gd name="connsiteX3" fmla="*/ 59293 w 92952"/>
              <a:gd name="connsiteY3" fmla="*/ 120626 h 123430"/>
              <a:gd name="connsiteX4" fmla="*/ 67707 w 92952"/>
              <a:gd name="connsiteY4" fmla="*/ 123430 h 123430"/>
              <a:gd name="connsiteX5" fmla="*/ 90147 w 92952"/>
              <a:gd name="connsiteY5" fmla="*/ 115016 h 123430"/>
              <a:gd name="connsiteX6" fmla="*/ 92952 w 92952"/>
              <a:gd name="connsiteY6" fmla="*/ 100991 h 123430"/>
              <a:gd name="connsiteX7" fmla="*/ 87342 w 92952"/>
              <a:gd name="connsiteY7" fmla="*/ 84162 h 123430"/>
              <a:gd name="connsiteX8" fmla="*/ 84537 w 92952"/>
              <a:gd name="connsiteY8" fmla="*/ 72942 h 123430"/>
              <a:gd name="connsiteX9" fmla="*/ 62098 w 92952"/>
              <a:gd name="connsiteY9" fmla="*/ 44893 h 123430"/>
              <a:gd name="connsiteX10" fmla="*/ 56488 w 92952"/>
              <a:gd name="connsiteY10" fmla="*/ 33673 h 123430"/>
              <a:gd name="connsiteX11" fmla="*/ 48073 w 92952"/>
              <a:gd name="connsiteY11" fmla="*/ 25259 h 123430"/>
              <a:gd name="connsiteX12" fmla="*/ 39658 w 92952"/>
              <a:gd name="connsiteY12" fmla="*/ 14039 h 123430"/>
              <a:gd name="connsiteX13" fmla="*/ 17219 w 92952"/>
              <a:gd name="connsiteY13" fmla="*/ 15 h 123430"/>
              <a:gd name="connsiteX14" fmla="*/ 390 w 92952"/>
              <a:gd name="connsiteY14" fmla="*/ 28064 h 123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2952" h="123430">
                <a:moveTo>
                  <a:pt x="390" y="28064"/>
                </a:moveTo>
                <a:cubicBezTo>
                  <a:pt x="3662" y="40686"/>
                  <a:pt x="28581" y="50933"/>
                  <a:pt x="36853" y="75747"/>
                </a:cubicBezTo>
                <a:cubicBezTo>
                  <a:pt x="38972" y="82103"/>
                  <a:pt x="44893" y="103832"/>
                  <a:pt x="50878" y="112211"/>
                </a:cubicBezTo>
                <a:cubicBezTo>
                  <a:pt x="53184" y="115439"/>
                  <a:pt x="55992" y="118426"/>
                  <a:pt x="59293" y="120626"/>
                </a:cubicBezTo>
                <a:cubicBezTo>
                  <a:pt x="61753" y="122266"/>
                  <a:pt x="64902" y="122495"/>
                  <a:pt x="67707" y="123430"/>
                </a:cubicBezTo>
                <a:cubicBezTo>
                  <a:pt x="72800" y="122412"/>
                  <a:pt x="86419" y="121540"/>
                  <a:pt x="90147" y="115016"/>
                </a:cubicBezTo>
                <a:cubicBezTo>
                  <a:pt x="92512" y="110877"/>
                  <a:pt x="92017" y="105666"/>
                  <a:pt x="92952" y="100991"/>
                </a:cubicBezTo>
                <a:cubicBezTo>
                  <a:pt x="91082" y="95381"/>
                  <a:pt x="89041" y="89826"/>
                  <a:pt x="87342" y="84162"/>
                </a:cubicBezTo>
                <a:cubicBezTo>
                  <a:pt x="86234" y="80469"/>
                  <a:pt x="86261" y="76390"/>
                  <a:pt x="84537" y="72942"/>
                </a:cubicBezTo>
                <a:cubicBezTo>
                  <a:pt x="70810" y="45489"/>
                  <a:pt x="77749" y="65763"/>
                  <a:pt x="62098" y="44893"/>
                </a:cubicBezTo>
                <a:cubicBezTo>
                  <a:pt x="59589" y="41548"/>
                  <a:pt x="58918" y="37076"/>
                  <a:pt x="56488" y="33673"/>
                </a:cubicBezTo>
                <a:cubicBezTo>
                  <a:pt x="54182" y="30445"/>
                  <a:pt x="50655" y="28271"/>
                  <a:pt x="48073" y="25259"/>
                </a:cubicBezTo>
                <a:cubicBezTo>
                  <a:pt x="45030" y="21710"/>
                  <a:pt x="42964" y="17345"/>
                  <a:pt x="39658" y="14039"/>
                </a:cubicBezTo>
                <a:cubicBezTo>
                  <a:pt x="34858" y="9238"/>
                  <a:pt x="23887" y="2237"/>
                  <a:pt x="17219" y="15"/>
                </a:cubicBezTo>
                <a:cubicBezTo>
                  <a:pt x="15445" y="-576"/>
                  <a:pt x="-2882" y="15442"/>
                  <a:pt x="390" y="2806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5C333B1-70FA-A1EE-5E2C-174CC7DAD1DF}"/>
              </a:ext>
            </a:extLst>
          </p:cNvPr>
          <p:cNvSpPr/>
          <p:nvPr/>
        </p:nvSpPr>
        <p:spPr>
          <a:xfrm>
            <a:off x="3236683" y="5427497"/>
            <a:ext cx="79684" cy="36464"/>
          </a:xfrm>
          <a:custGeom>
            <a:avLst/>
            <a:gdLst>
              <a:gd name="connsiteX0" fmla="*/ 78718 w 79684"/>
              <a:gd name="connsiteY0" fmla="*/ 16829 h 36464"/>
              <a:gd name="connsiteX1" fmla="*/ 64694 w 79684"/>
              <a:gd name="connsiteY1" fmla="*/ 8415 h 36464"/>
              <a:gd name="connsiteX2" fmla="*/ 45059 w 79684"/>
              <a:gd name="connsiteY2" fmla="*/ 5610 h 36464"/>
              <a:gd name="connsiteX3" fmla="*/ 5791 w 79684"/>
              <a:gd name="connsiteY3" fmla="*/ 0 h 36464"/>
              <a:gd name="connsiteX4" fmla="*/ 181 w 79684"/>
              <a:gd name="connsiteY4" fmla="*/ 8415 h 36464"/>
              <a:gd name="connsiteX5" fmla="*/ 14205 w 79684"/>
              <a:gd name="connsiteY5" fmla="*/ 22439 h 36464"/>
              <a:gd name="connsiteX6" fmla="*/ 36645 w 79684"/>
              <a:gd name="connsiteY6" fmla="*/ 36464 h 36464"/>
              <a:gd name="connsiteX7" fmla="*/ 78718 w 79684"/>
              <a:gd name="connsiteY7" fmla="*/ 16829 h 3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84" h="36464">
                <a:moveTo>
                  <a:pt x="78718" y="16829"/>
                </a:moveTo>
                <a:cubicBezTo>
                  <a:pt x="83393" y="12154"/>
                  <a:pt x="69866" y="10139"/>
                  <a:pt x="64694" y="8415"/>
                </a:cubicBezTo>
                <a:cubicBezTo>
                  <a:pt x="58422" y="6324"/>
                  <a:pt x="51580" y="6697"/>
                  <a:pt x="45059" y="5610"/>
                </a:cubicBezTo>
                <a:cubicBezTo>
                  <a:pt x="9334" y="-344"/>
                  <a:pt x="59570" y="5976"/>
                  <a:pt x="5791" y="0"/>
                </a:cubicBezTo>
                <a:cubicBezTo>
                  <a:pt x="3921" y="2805"/>
                  <a:pt x="-1003" y="5258"/>
                  <a:pt x="181" y="8415"/>
                </a:cubicBezTo>
                <a:cubicBezTo>
                  <a:pt x="2502" y="14605"/>
                  <a:pt x="9264" y="18047"/>
                  <a:pt x="14205" y="22439"/>
                </a:cubicBezTo>
                <a:cubicBezTo>
                  <a:pt x="23568" y="30762"/>
                  <a:pt x="25896" y="31090"/>
                  <a:pt x="36645" y="36464"/>
                </a:cubicBezTo>
                <a:cubicBezTo>
                  <a:pt x="59616" y="33182"/>
                  <a:pt x="74043" y="21504"/>
                  <a:pt x="78718" y="1682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EB5457-BE95-EB7F-C53C-B5773999918B}"/>
              </a:ext>
            </a:extLst>
          </p:cNvPr>
          <p:cNvSpPr txBox="1"/>
          <p:nvPr/>
        </p:nvSpPr>
        <p:spPr>
          <a:xfrm rot="3457658">
            <a:off x="2873402" y="5235467"/>
            <a:ext cx="625495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" dirty="0"/>
              <a:t>Линейная модель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4C7D60-1A7A-05F0-4B3A-75A75AA9DF48}"/>
              </a:ext>
            </a:extLst>
          </p:cNvPr>
          <p:cNvSpPr txBox="1"/>
          <p:nvPr/>
        </p:nvSpPr>
        <p:spPr>
          <a:xfrm rot="4175295">
            <a:off x="2710775" y="5283487"/>
            <a:ext cx="76372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/>
              <a:t>Модель Янссена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1F950C-15EB-837A-EC6A-238831CFBE2F}"/>
              </a:ext>
            </a:extLst>
          </p:cNvPr>
          <p:cNvSpPr/>
          <p:nvPr/>
        </p:nvSpPr>
        <p:spPr>
          <a:xfrm>
            <a:off x="3736106" y="4483841"/>
            <a:ext cx="213204" cy="64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27E0C7-17E7-DC34-B277-467E577C29C3}"/>
              </a:ext>
            </a:extLst>
          </p:cNvPr>
          <p:cNvSpPr txBox="1"/>
          <p:nvPr/>
        </p:nvSpPr>
        <p:spPr>
          <a:xfrm>
            <a:off x="3644083" y="4412502"/>
            <a:ext cx="35937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" dirty="0"/>
              <a:t>контент</a:t>
            </a:r>
          </a:p>
        </p:txBody>
      </p:sp>
    </p:spTree>
    <p:extLst>
      <p:ext uri="{BB962C8B-B14F-4D97-AF65-F5344CB8AC3E}">
        <p14:creationId xmlns:p14="http://schemas.microsoft.com/office/powerpoint/2010/main" val="16108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E2A-9108-43E5-BFA3-A63B02677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Введение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8A94B-15F4-4D2D-A2F5-67E716135E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Распределение и величина бокового давления грунта зависит от множества факторов, например </a:t>
            </a:r>
            <a:r>
              <a:rPr lang="hr-HR" dirty="0"/>
              <a:t>:</a:t>
            </a:r>
          </a:p>
          <a:p>
            <a:pPr lvl="1"/>
            <a:r>
              <a:rPr lang="ru-RU" dirty="0"/>
              <a:t>Параметры прочности на сдвиг удерживаемого грунта</a:t>
            </a:r>
          </a:p>
          <a:p>
            <a:pPr lvl="1"/>
            <a:r>
              <a:rPr lang="ru-RU" dirty="0"/>
              <a:t>Высота денивелирующей/подпорной стенки и наклон поверхности раздела стенки и засыпки</a:t>
            </a:r>
          </a:p>
          <a:p>
            <a:pPr lvl="1"/>
            <a:r>
              <a:rPr lang="ru-RU" dirty="0"/>
              <a:t>Наклон поверхности (засыпки) за стеной</a:t>
            </a:r>
          </a:p>
          <a:p>
            <a:pPr lvl="1"/>
            <a:r>
              <a:rPr lang="ru-RU" dirty="0"/>
              <a:t>Сцепление/трение на границе раздела стена-грунт</a:t>
            </a:r>
          </a:p>
          <a:p>
            <a:pPr lvl="1"/>
            <a:r>
              <a:rPr lang="ru-RU" dirty="0"/>
              <a:t>Характер движения стены в зависимости от характера бокового давления</a:t>
            </a:r>
          </a:p>
        </p:txBody>
      </p:sp>
    </p:spTree>
    <p:extLst>
      <p:ext uri="{BB962C8B-B14F-4D97-AF65-F5344CB8AC3E}">
        <p14:creationId xmlns:p14="http://schemas.microsoft.com/office/powerpoint/2010/main" val="364232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521C8-2813-4C51-B1E1-58EB039FE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/>
              <a:t>Коэффициент бокового давления земли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DFC35-9CB2-4983-8BE9-40DE3B7C928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20132" y="1528192"/>
            <a:ext cx="11971867" cy="2070141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/>
              <a:t>Боковое давление земли в состоянии покоя</a:t>
            </a:r>
          </a:p>
          <a:p>
            <a:r>
              <a:rPr lang="ru-RU" altLang="en-US" sz="3200" dirty="0">
                <a:sym typeface="Symbol" panose="05050102010706020507" pitchFamily="18" charset="2"/>
              </a:rPr>
              <a:t>На некоторой глубине однородного природного грунта отношение </a:t>
            </a:r>
            <a:r>
              <a:rPr lang="en-US" altLang="en-US" sz="3200" dirty="0">
                <a:sym typeface="Symbol" panose="05050102010706020507" pitchFamily="18" charset="2"/>
              </a:rPr>
              <a:t></a:t>
            </a:r>
            <a:r>
              <a:rPr lang="en-US" altLang="en-US" sz="3200" baseline="-25000" dirty="0">
                <a:sym typeface="Symbol" panose="05050102010706020507" pitchFamily="18" charset="2"/>
              </a:rPr>
              <a:t>h</a:t>
            </a:r>
            <a:r>
              <a:rPr lang="en-US" altLang="en-US" sz="3200" dirty="0">
                <a:latin typeface="Tahoma" panose="020B0604030504040204" pitchFamily="34" charset="0"/>
                <a:sym typeface="Symbol" panose="05050102010706020507" pitchFamily="18" charset="2"/>
              </a:rPr>
              <a:t>’/</a:t>
            </a:r>
            <a:r>
              <a:rPr lang="en-US" altLang="en-US" sz="3200" dirty="0">
                <a:sym typeface="Symbol" panose="05050102010706020507" pitchFamily="18" charset="2"/>
              </a:rPr>
              <a:t></a:t>
            </a:r>
            <a:r>
              <a:rPr lang="en-US" altLang="en-US" sz="3200" baseline="-25000" dirty="0">
                <a:sym typeface="Symbol" panose="05050102010706020507" pitchFamily="18" charset="2"/>
              </a:rPr>
              <a:t>v</a:t>
            </a:r>
            <a:r>
              <a:rPr lang="en-US" altLang="en-US" sz="3200" dirty="0">
                <a:latin typeface="Tahoma" panose="020B0604030504040204" pitchFamily="34" charset="0"/>
                <a:sym typeface="Symbol" panose="05050102010706020507" pitchFamily="18" charset="2"/>
              </a:rPr>
              <a:t>’ </a:t>
            </a:r>
            <a:r>
              <a:rPr lang="hr-HR" altLang="en-US" sz="3200" dirty="0">
                <a:latin typeface="Tahoma" panose="020B0604030504040204" pitchFamily="34" charset="0"/>
                <a:sym typeface="Symbol" panose="05050102010706020507" pitchFamily="18" charset="2"/>
              </a:rPr>
              <a:t>(</a:t>
            </a:r>
            <a:r>
              <a:rPr lang="ru-RU" altLang="en-US" sz="3200" dirty="0">
                <a:sym typeface="Symbol" panose="05050102010706020507" pitchFamily="18" charset="2"/>
              </a:rPr>
              <a:t>эффективное горизонтальное напряжение </a:t>
            </a:r>
            <a:r>
              <a:rPr lang="en-US" altLang="en-US" sz="3200" dirty="0">
                <a:sym typeface="Symbol" panose="05050102010706020507" pitchFamily="18" charset="2"/>
              </a:rPr>
              <a:t></a:t>
            </a:r>
            <a:r>
              <a:rPr lang="en-US" altLang="en-US" sz="3200" baseline="-25000" dirty="0">
                <a:sym typeface="Symbol" panose="05050102010706020507" pitchFamily="18" charset="2"/>
              </a:rPr>
              <a:t>h</a:t>
            </a:r>
            <a:r>
              <a:rPr lang="en-US" altLang="en-US" sz="32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hr-HR" altLang="en-US" sz="3200" dirty="0"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ru-RU" altLang="en-US" sz="3200" dirty="0">
                <a:sym typeface="Symbol" panose="05050102010706020507" pitchFamily="18" charset="2"/>
              </a:rPr>
              <a:t>и эффективное вертикальное напряжение </a:t>
            </a:r>
            <a:r>
              <a:rPr lang="en-US" altLang="en-US" sz="3200" dirty="0">
                <a:sym typeface="Symbol" panose="05050102010706020507" pitchFamily="18" charset="2"/>
              </a:rPr>
              <a:t></a:t>
            </a:r>
            <a:r>
              <a:rPr lang="en-US" altLang="en-US" sz="3200" baseline="-25000" dirty="0">
                <a:sym typeface="Symbol" panose="05050102010706020507" pitchFamily="18" charset="2"/>
              </a:rPr>
              <a:t>v</a:t>
            </a:r>
            <a:r>
              <a:rPr lang="en-US" altLang="en-US" sz="3200" dirty="0">
                <a:latin typeface="Tahoma" panose="020B0604030504040204" pitchFamily="34" charset="0"/>
                <a:sym typeface="Symbol" panose="05050102010706020507" pitchFamily="18" charset="2"/>
              </a:rPr>
              <a:t>’</a:t>
            </a:r>
            <a:r>
              <a:rPr lang="hr-HR" altLang="en-US" sz="3200" dirty="0">
                <a:sym typeface="Symbol" panose="05050102010706020507" pitchFamily="18" charset="2"/>
              </a:rPr>
              <a:t>)</a:t>
            </a:r>
            <a:r>
              <a:rPr lang="ru-RU" altLang="en-US" sz="3200" dirty="0">
                <a:sym typeface="Symbol" panose="05050102010706020507" pitchFamily="18" charset="2"/>
              </a:rPr>
              <a:t> постоянная величина, известная как </a:t>
            </a:r>
            <a:r>
              <a:rPr lang="ru-RU" alt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коэффициент давления земли в состоянии покоя</a:t>
            </a:r>
            <a:r>
              <a:rPr lang="ru-RU" altLang="en-US" sz="3200" dirty="0">
                <a:sym typeface="Symbol" panose="05050102010706020507" pitchFamily="18" charset="2"/>
              </a:rPr>
              <a:t> </a:t>
            </a:r>
            <a:r>
              <a:rPr lang="en-US" altLang="en-US" sz="3200" dirty="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7B4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  <a:sym typeface="Symbol" panose="05050102010706020507" pitchFamily="18" charset="2"/>
              </a:rPr>
              <a:t>(K</a:t>
            </a:r>
            <a:r>
              <a:rPr lang="en-US" altLang="en-US" sz="3200" baseline="-25000" dirty="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7B4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  <a:sym typeface="Symbol" panose="05050102010706020507" pitchFamily="18" charset="2"/>
              </a:rPr>
              <a:t>0</a:t>
            </a:r>
            <a:r>
              <a:rPr lang="en-US" altLang="en-US" sz="3200" dirty="0">
                <a:solidFill>
                  <a:srgbClr val="906D58"/>
                </a:solidFill>
                <a:effectDag name="">
                  <a:cont type="tree" name="">
                    <a:effect ref="fillLine"/>
                    <a:outerShdw dist="38100" dir="13500000" algn="br">
                      <a:srgbClr val="D7B4A0"/>
                    </a:outerShdw>
                  </a:cont>
                  <a:cont type="tree" name="">
                    <a:effect ref="fillLine"/>
                    <a:outerShdw dist="38100" dir="2700000" algn="tl">
                      <a:srgbClr val="564134"/>
                    </a:outerShdw>
                  </a:cont>
                  <a:effect ref="fillLine"/>
                </a:effectDag>
                <a:sym typeface="Symbol" panose="05050102010706020507" pitchFamily="18" charset="2"/>
              </a:rPr>
              <a:t>).</a:t>
            </a:r>
            <a:endParaRPr lang="hr-HR" altLang="en-US" sz="3200" dirty="0">
              <a:solidFill>
                <a:srgbClr val="906D58"/>
              </a:solidFill>
              <a:effectDag name="">
                <a:cont type="tree" name="">
                  <a:effect ref="fillLine"/>
                  <a:outerShdw dist="38100" dir="13500000" algn="br">
                    <a:srgbClr val="D7B4A0"/>
                  </a:outerShdw>
                </a:cont>
                <a:cont type="tree" name="">
                  <a:effect ref="fillLine"/>
                  <a:outerShdw dist="38100" dir="2700000" algn="tl">
                    <a:srgbClr val="564134"/>
                  </a:outerShdw>
                </a:cont>
                <a:effect ref="fillLine"/>
              </a:effectDag>
              <a:sym typeface="Symbol" panose="05050102010706020507" pitchFamily="18" charset="2"/>
            </a:endParaRPr>
          </a:p>
          <a:p>
            <a:r>
              <a:rPr lang="ru-RU" altLang="en-US" sz="3200" dirty="0"/>
              <a:t>в состоянии</a:t>
            </a:r>
            <a:r>
              <a:rPr lang="en-US" altLang="en-US" sz="3200" dirty="0"/>
              <a:t> K</a:t>
            </a:r>
            <a:r>
              <a:rPr lang="en-US" altLang="en-US" sz="3200" baseline="-25000" dirty="0"/>
              <a:t>0</a:t>
            </a:r>
            <a:r>
              <a:rPr lang="en-US" altLang="en-US" sz="3200" dirty="0"/>
              <a:t> </a:t>
            </a:r>
            <a:r>
              <a:rPr lang="ru-RU" altLang="en-US" sz="3200" dirty="0"/>
              <a:t>боковые деформации отсутствуют</a:t>
            </a:r>
            <a:endParaRPr lang="hr-HR" altLang="en-US" sz="3200" dirty="0">
              <a:solidFill>
                <a:srgbClr val="906D58"/>
              </a:solidFill>
              <a:effectDag name="">
                <a:cont type="tree" name="">
                  <a:effect ref="fillLine"/>
                  <a:outerShdw dist="38100" dir="13500000" algn="br">
                    <a:srgbClr val="D7B4A0"/>
                  </a:outerShdw>
                </a:cont>
                <a:cont type="tree" name="">
                  <a:effect ref="fillLine"/>
                  <a:outerShdw dist="38100" dir="2700000" algn="tl">
                    <a:srgbClr val="564134"/>
                  </a:outerShdw>
                </a:cont>
                <a:effect ref="fillLine"/>
              </a:effectDag>
              <a:sym typeface="Symbol" panose="05050102010706020507" pitchFamily="18" charset="2"/>
            </a:endParaRPr>
          </a:p>
          <a:p>
            <a:endParaRPr lang="en-AU" altLang="en-US" sz="3200" dirty="0">
              <a:solidFill>
                <a:srgbClr val="906D58"/>
              </a:solidFill>
              <a:effectDag name="">
                <a:cont type="tree" name="">
                  <a:effect ref="fillLine"/>
                  <a:outerShdw dist="38100" dir="13500000" algn="br">
                    <a:srgbClr val="D7B4A0"/>
                  </a:outerShdw>
                </a:cont>
                <a:cont type="tree" name="">
                  <a:effect ref="fillLine"/>
                  <a:outerShdw dist="38100" dir="2700000" algn="tl">
                    <a:srgbClr val="564134"/>
                  </a:outerShdw>
                </a:cont>
                <a:effect ref="fillLine"/>
              </a:effectDag>
            </a:endParaRPr>
          </a:p>
          <a:p>
            <a:endParaRPr lang="en-AU" altLang="en-US" sz="32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62A0B5-D18F-4DAB-9078-AB67BAF08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324" y="3891218"/>
            <a:ext cx="3601407" cy="17281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38B975F-0647-8853-DB8D-D9F4FFA48E3C}"/>
              </a:ext>
            </a:extLst>
          </p:cNvPr>
          <p:cNvSpPr/>
          <p:nvPr/>
        </p:nvSpPr>
        <p:spPr>
          <a:xfrm>
            <a:off x="6720114" y="3788229"/>
            <a:ext cx="1161143" cy="31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3535D5-1825-6430-5CB4-57494DC76141}"/>
              </a:ext>
            </a:extLst>
          </p:cNvPr>
          <p:cNvSpPr txBox="1"/>
          <p:nvPr/>
        </p:nvSpPr>
        <p:spPr>
          <a:xfrm>
            <a:off x="6284686" y="3786839"/>
            <a:ext cx="207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Наземный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2266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D8D81-79AA-4B93-9904-7CEAAF5B9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06"/>
            <a:ext cx="10515600" cy="1325563"/>
          </a:xfrm>
        </p:spPr>
        <p:txBody>
          <a:bodyPr/>
          <a:lstStyle/>
          <a:p>
            <a:r>
              <a:rPr lang="ru-RU" b="1" dirty="0"/>
              <a:t>Боковое давление земли в состоянии покоя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5793-20EA-499E-A9C1-C727591096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8066" y="1068665"/>
            <a:ext cx="115739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Для нормально консолидированных глин и зернистых почв ( Джаки, 1944 г</a:t>
            </a:r>
            <a:r>
              <a:rPr lang="en-GB" dirty="0"/>
              <a:t>.)</a:t>
            </a:r>
            <a:r>
              <a:rPr lang="hr-HR" dirty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ru-RU" dirty="0"/>
              <a:t>Для гранулированных почв ( Мэйн и Кулхави, 1982 г.</a:t>
            </a:r>
            <a:r>
              <a:rPr lang="en-GB" dirty="0"/>
              <a:t>.)</a:t>
            </a:r>
            <a:r>
              <a:rPr lang="hr-HR" dirty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ru-RU" dirty="0"/>
              <a:t>Для нормально консолидированных связных грунтов ( Масаарч, 1979 г</a:t>
            </a:r>
            <a:r>
              <a:rPr lang="hr-HR" dirty="0"/>
              <a:t>.</a:t>
            </a:r>
            <a:r>
              <a:rPr lang="en-GB" dirty="0"/>
              <a:t>)</a:t>
            </a:r>
            <a:r>
              <a:rPr lang="hr-HR" dirty="0"/>
              <a:t>: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ru-RU" altLang="en-US" sz="3200" dirty="0"/>
              <a:t>Для переконсолидированных глин </a:t>
            </a:r>
            <a:r>
              <a:rPr lang="hr-HR" altLang="en-US" sz="3200" dirty="0"/>
              <a:t>:</a:t>
            </a:r>
            <a:r>
              <a:rPr lang="en-US" altLang="en-US" sz="3200" dirty="0"/>
              <a:t> </a:t>
            </a:r>
            <a:endParaRPr lang="en-AU" altLang="en-US" sz="32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1B8D5B23-F8E7-4108-94D9-AC2A74357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583970"/>
            <a:ext cx="2133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1 – sin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’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B2063A33-9060-4F57-A63E-34DA6E589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619" y="5264831"/>
            <a:ext cx="6275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ru-RU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сверхконсолидированный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= K</a:t>
            </a:r>
            <a:r>
              <a:rPr lang="en-US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0,</a:t>
            </a:r>
            <a:r>
              <a:rPr lang="ru-RU" altLang="en-US" sz="1800" baseline="-25000" dirty="0">
                <a:latin typeface="Arial" panose="020B0604020202020204" pitchFamily="34" charset="0"/>
                <a:cs typeface="Arial" panose="020B0604020202020204" pitchFamily="34" charset="0"/>
              </a:rPr>
              <a:t> нормально консолидированный 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OCR</a:t>
            </a:r>
            <a:r>
              <a:rPr lang="en-US" alt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AU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69806F-7F16-4916-8242-C68B9A4737F9}"/>
              </a:ext>
            </a:extLst>
          </p:cNvPr>
          <p:cNvSpPr/>
          <p:nvPr/>
        </p:nvSpPr>
        <p:spPr>
          <a:xfrm>
            <a:off x="4566714" y="2936968"/>
            <a:ext cx="267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(1-sin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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OCR</a:t>
            </a:r>
            <a:r>
              <a:rPr lang="hr-H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sym typeface="Symbol" panose="05050102010706020507" pitchFamily="18" charset="2"/>
              </a:rPr>
              <a:t>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68DF7-E9C5-4D3B-9528-355E19DAF8A6}"/>
              </a:ext>
            </a:extLst>
          </p:cNvPr>
          <p:cNvSpPr/>
          <p:nvPr/>
        </p:nvSpPr>
        <p:spPr>
          <a:xfrm>
            <a:off x="4566714" y="4244896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0,44 + 0,42 (I</a:t>
            </a:r>
            <a:r>
              <a:rPr lang="hr-HR" baseline="-25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(%)/100)</a:t>
            </a: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9C3B5D-B173-40A9-AD8C-3B1FB30B4481}"/>
              </a:ext>
            </a:extLst>
          </p:cNvPr>
          <p:cNvSpPr/>
          <p:nvPr/>
        </p:nvSpPr>
        <p:spPr>
          <a:xfrm>
            <a:off x="9462027" y="2336803"/>
            <a:ext cx="2729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Теории бокового давления Земли</a:t>
            </a:r>
          </a:p>
        </p:txBody>
      </p:sp>
    </p:spTree>
    <p:extLst>
      <p:ext uri="{BB962C8B-B14F-4D97-AF65-F5344CB8AC3E}">
        <p14:creationId xmlns:p14="http://schemas.microsoft.com/office/powerpoint/2010/main" val="22524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6B252-648A-40C9-9C42-5EF54A40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Активное и пассивное земное давление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D227-9DE7-4CC7-87A7-C3FEA92C44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2800" y="122449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Стена удаляется от почвы - активное состояние</a:t>
            </a:r>
          </a:p>
          <a:p>
            <a:pPr marL="0" indent="0">
              <a:buNone/>
            </a:pPr>
            <a:r>
              <a:rPr lang="ru-RU" dirty="0"/>
              <a:t>Стена косит в сторону почвы - пассивное состояние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69E497-17B5-4FAB-8F04-37649F05E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2"/>
          <a:stretch/>
        </p:blipFill>
        <p:spPr>
          <a:xfrm>
            <a:off x="3423072" y="2463717"/>
            <a:ext cx="5544616" cy="34053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6979AD-A931-4B4B-821B-510955E22FB1}"/>
              </a:ext>
            </a:extLst>
          </p:cNvPr>
          <p:cNvSpPr txBox="1"/>
          <p:nvPr/>
        </p:nvSpPr>
        <p:spPr>
          <a:xfrm>
            <a:off x="2380640" y="2628694"/>
            <a:ext cx="34563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highlight>
                  <a:srgbClr val="FFFF00"/>
                </a:highlight>
              </a:rPr>
              <a:t>В большинстве подпорных стен движение может происходить путем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перевода </a:t>
            </a:r>
            <a:r>
              <a:rPr lang="ru-RU" sz="2000" b="1" dirty="0">
                <a:highlight>
                  <a:srgbClr val="FFFF00"/>
                </a:highlight>
              </a:rPr>
              <a:t>или, чаще всего, путем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вращения</a:t>
            </a:r>
            <a:r>
              <a:rPr lang="ru-RU" sz="2000" b="1" dirty="0">
                <a:highlight>
                  <a:srgbClr val="FFFF00"/>
                </a:highlight>
              </a:rPr>
              <a:t> относительно дна.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4018E9-DF0D-042B-6AA9-3BA715E5B64C}"/>
              </a:ext>
            </a:extLst>
          </p:cNvPr>
          <p:cNvSpPr/>
          <p:nvPr/>
        </p:nvSpPr>
        <p:spPr>
          <a:xfrm>
            <a:off x="3643086" y="5152571"/>
            <a:ext cx="1349828" cy="480937"/>
          </a:xfrm>
          <a:prstGeom prst="rect">
            <a:avLst/>
          </a:prstGeom>
          <a:solidFill>
            <a:srgbClr val="EED49A"/>
          </a:solidFill>
          <a:ln>
            <a:solidFill>
              <a:srgbClr val="EED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F413BD-F09A-15D6-3DCA-C9C5A136B54C}"/>
              </a:ext>
            </a:extLst>
          </p:cNvPr>
          <p:cNvSpPr txBox="1"/>
          <p:nvPr/>
        </p:nvSpPr>
        <p:spPr>
          <a:xfrm>
            <a:off x="3460587" y="5152571"/>
            <a:ext cx="28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Стена движется в направлении грунта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460EB2-85B6-C0BA-F8B1-81A5EDBEFF95}"/>
              </a:ext>
            </a:extLst>
          </p:cNvPr>
          <p:cNvSpPr/>
          <p:nvPr/>
        </p:nvSpPr>
        <p:spPr>
          <a:xfrm>
            <a:off x="7649029" y="2801257"/>
            <a:ext cx="1318659" cy="1045029"/>
          </a:xfrm>
          <a:prstGeom prst="rect">
            <a:avLst/>
          </a:prstGeom>
          <a:solidFill>
            <a:srgbClr val="EED49A"/>
          </a:solidFill>
          <a:ln>
            <a:solidFill>
              <a:srgbClr val="EED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98DA1E-245A-10D8-15FB-2D2CCE52566F}"/>
              </a:ext>
            </a:extLst>
          </p:cNvPr>
          <p:cNvSpPr txBox="1"/>
          <p:nvPr/>
        </p:nvSpPr>
        <p:spPr>
          <a:xfrm>
            <a:off x="7622140" y="2628694"/>
            <a:ext cx="1204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Стена удаляется от грунта</a:t>
            </a:r>
          </a:p>
        </p:txBody>
      </p:sp>
    </p:spTree>
    <p:extLst>
      <p:ext uri="{BB962C8B-B14F-4D97-AF65-F5344CB8AC3E}">
        <p14:creationId xmlns:p14="http://schemas.microsoft.com/office/powerpoint/2010/main" val="89239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80A27E-A133-FBBE-91D7-57DAEDFDB505}"/>
              </a:ext>
            </a:extLst>
          </p:cNvPr>
          <p:cNvSpPr/>
          <p:nvPr/>
        </p:nvSpPr>
        <p:spPr>
          <a:xfrm>
            <a:off x="6995885" y="2614386"/>
            <a:ext cx="812800" cy="624114"/>
          </a:xfrm>
          <a:prstGeom prst="rect">
            <a:avLst/>
          </a:prstGeom>
          <a:solidFill>
            <a:srgbClr val="EED49A"/>
          </a:solidFill>
          <a:ln>
            <a:solidFill>
              <a:srgbClr val="EED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476B2B-0D4A-40C2-AEFF-2BC4ACDF3D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9"/>
          <a:stretch/>
        </p:blipFill>
        <p:spPr>
          <a:xfrm>
            <a:off x="2452077" y="2266148"/>
            <a:ext cx="5473123" cy="3344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6B252-648A-40C9-9C42-5EF54A40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ru-RU" b="1" dirty="0"/>
              <a:t>Активное и пассивное земное давление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D227-9DE7-4CC7-87A7-C3FEA92C44B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76714" y="990600"/>
            <a:ext cx="9538885" cy="4495800"/>
          </a:xfrm>
        </p:spPr>
        <p:txBody>
          <a:bodyPr/>
          <a:lstStyle/>
          <a:p>
            <a:r>
              <a:rPr lang="ru-RU" dirty="0"/>
              <a:t>Активное разрушение: активные клиновидные формы -&gt; активное напряжение</a:t>
            </a:r>
          </a:p>
          <a:p>
            <a:r>
              <a:rPr lang="ru-RU" dirty="0"/>
              <a:t>Пассивное разрушение: пассивные клиновидные формы -&gt; пассивное напряжение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ADD0BA-F598-CD91-22D3-E964A3339ACC}"/>
              </a:ext>
            </a:extLst>
          </p:cNvPr>
          <p:cNvSpPr/>
          <p:nvPr/>
        </p:nvSpPr>
        <p:spPr>
          <a:xfrm>
            <a:off x="2757715" y="4781832"/>
            <a:ext cx="812800" cy="624114"/>
          </a:xfrm>
          <a:prstGeom prst="rect">
            <a:avLst/>
          </a:prstGeom>
          <a:solidFill>
            <a:srgbClr val="EED49A"/>
          </a:solidFill>
          <a:ln>
            <a:solidFill>
              <a:srgbClr val="EED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9CF5BD-E15F-4A09-DBE9-96C475405F25}"/>
              </a:ext>
            </a:extLst>
          </p:cNvPr>
          <p:cNvSpPr/>
          <p:nvPr/>
        </p:nvSpPr>
        <p:spPr>
          <a:xfrm>
            <a:off x="6995884" y="2611154"/>
            <a:ext cx="812800" cy="624114"/>
          </a:xfrm>
          <a:prstGeom prst="rect">
            <a:avLst/>
          </a:prstGeom>
          <a:solidFill>
            <a:srgbClr val="EED49A"/>
          </a:solidFill>
          <a:ln>
            <a:solidFill>
              <a:srgbClr val="EED4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9CECE-9DCA-9FC6-699F-ACFBE4E7627F}"/>
              </a:ext>
            </a:extLst>
          </p:cNvPr>
          <p:cNvSpPr txBox="1"/>
          <p:nvPr/>
        </p:nvSpPr>
        <p:spPr>
          <a:xfrm>
            <a:off x="6792484" y="2588937"/>
            <a:ext cx="12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активный клин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54FF8-2CB7-CF0F-FA95-B285F415E31E}"/>
              </a:ext>
            </a:extLst>
          </p:cNvPr>
          <p:cNvSpPr txBox="1"/>
          <p:nvPr/>
        </p:nvSpPr>
        <p:spPr>
          <a:xfrm>
            <a:off x="2438301" y="4724116"/>
            <a:ext cx="145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пассивный клин</a:t>
            </a:r>
          </a:p>
        </p:txBody>
      </p:sp>
    </p:spTree>
    <p:extLst>
      <p:ext uri="{BB962C8B-B14F-4D97-AF65-F5344CB8AC3E}">
        <p14:creationId xmlns:p14="http://schemas.microsoft.com/office/powerpoint/2010/main" val="17368545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1835</Words>
  <Application>Microsoft Office PowerPoint</Application>
  <PresentationFormat>Широкоэкранный</PresentationFormat>
  <Paragraphs>321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Symbol</vt:lpstr>
      <vt:lpstr>Tahoma</vt:lpstr>
      <vt:lpstr>Times New Roman</vt:lpstr>
      <vt:lpstr>Wingdings</vt:lpstr>
      <vt:lpstr>Tema di Office</vt:lpstr>
      <vt:lpstr>Picture</vt:lpstr>
      <vt:lpstr>Механика грунта</vt:lpstr>
      <vt:lpstr>Содержание:</vt:lpstr>
      <vt:lpstr>Введение</vt:lpstr>
      <vt:lpstr>Введение</vt:lpstr>
      <vt:lpstr>Введение</vt:lpstr>
      <vt:lpstr>Коэффициент бокового давления земли</vt:lpstr>
      <vt:lpstr>Боковое давление земли в состоянии покоя</vt:lpstr>
      <vt:lpstr>Активное и пассивное земное давление</vt:lpstr>
      <vt:lpstr>Активное и пассивное земное давление</vt:lpstr>
      <vt:lpstr>Активное и пассивное земное давление</vt:lpstr>
      <vt:lpstr>Активное и пассивное земное давление</vt:lpstr>
      <vt:lpstr>Теории бокового давления Земли</vt:lpstr>
      <vt:lpstr>Теория земного давления Ранкина</vt:lpstr>
      <vt:lpstr>Активное давление (гранулированная почва)</vt:lpstr>
      <vt:lpstr>Пассивное давление (гранулированный грунт)</vt:lpstr>
      <vt:lpstr>Теория земного давления Ранкина</vt:lpstr>
      <vt:lpstr>Теория земного давления Ранкина</vt:lpstr>
      <vt:lpstr>Теория земного давления Ранкина</vt:lpstr>
      <vt:lpstr>Теория земного давления Кулона</vt:lpstr>
      <vt:lpstr>Теория земного давления Кулона</vt:lpstr>
      <vt:lpstr>Распределение земного давления</vt:lpstr>
      <vt:lpstr>Распределение земного давления</vt:lpstr>
      <vt:lpstr>Распределение земного давления</vt:lpstr>
      <vt:lpstr>Распределение земного давления</vt:lpstr>
      <vt:lpstr>Распределение земного давления</vt:lpstr>
      <vt:lpstr>Проектирование подпорных стен - внешняя устойчивость</vt:lpstr>
      <vt:lpstr>Проектирование подпорных стен - внешняя устойчивость</vt:lpstr>
      <vt:lpstr>Проектирование подпорных стен - внешняя устойчивость</vt:lpstr>
      <vt:lpstr>Справочная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Rinaudo  Fulvio</dc:creator>
  <cp:lastModifiedBy>Zarina Fatullaeva</cp:lastModifiedBy>
  <cp:revision>83</cp:revision>
  <dcterms:created xsi:type="dcterms:W3CDTF">2021-12-17T08:53:42Z</dcterms:created>
  <dcterms:modified xsi:type="dcterms:W3CDTF">2022-11-09T20:43:17Z</dcterms:modified>
</cp:coreProperties>
</file>